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notesMasterIdLst>
    <p:notesMasterId r:id="rId155"/>
  </p:notesMasterIdLst>
  <p:sldIdLst>
    <p:sldId id="256" r:id="rId2"/>
    <p:sldId id="542" r:id="rId3"/>
    <p:sldId id="468" r:id="rId4"/>
    <p:sldId id="469" r:id="rId5"/>
    <p:sldId id="470" r:id="rId6"/>
    <p:sldId id="471" r:id="rId7"/>
    <p:sldId id="472" r:id="rId8"/>
    <p:sldId id="473" r:id="rId9"/>
    <p:sldId id="474" r:id="rId10"/>
    <p:sldId id="545" r:id="rId11"/>
    <p:sldId id="476" r:id="rId12"/>
    <p:sldId id="475" r:id="rId13"/>
    <p:sldId id="478" r:id="rId14"/>
    <p:sldId id="479" r:id="rId15"/>
    <p:sldId id="480" r:id="rId16"/>
    <p:sldId id="546" r:id="rId17"/>
    <p:sldId id="548" r:id="rId18"/>
    <p:sldId id="549" r:id="rId19"/>
    <p:sldId id="551" r:id="rId20"/>
    <p:sldId id="481" r:id="rId21"/>
    <p:sldId id="553" r:id="rId22"/>
    <p:sldId id="484" r:id="rId23"/>
    <p:sldId id="547" r:id="rId24"/>
    <p:sldId id="488"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516" r:id="rId50"/>
    <p:sldId id="517" r:id="rId51"/>
    <p:sldId id="518" r:id="rId52"/>
    <p:sldId id="519" r:id="rId53"/>
    <p:sldId id="520" r:id="rId54"/>
    <p:sldId id="521" r:id="rId55"/>
    <p:sldId id="522" r:id="rId56"/>
    <p:sldId id="523" r:id="rId57"/>
    <p:sldId id="524" r:id="rId58"/>
    <p:sldId id="525" r:id="rId59"/>
    <p:sldId id="526" r:id="rId60"/>
    <p:sldId id="527" r:id="rId61"/>
    <p:sldId id="528" r:id="rId62"/>
    <p:sldId id="529" r:id="rId63"/>
    <p:sldId id="530" r:id="rId64"/>
    <p:sldId id="531" r:id="rId65"/>
    <p:sldId id="532" r:id="rId66"/>
    <p:sldId id="533" r:id="rId67"/>
    <p:sldId id="534" r:id="rId68"/>
    <p:sldId id="535" r:id="rId69"/>
    <p:sldId id="536" r:id="rId70"/>
    <p:sldId id="537" r:id="rId71"/>
    <p:sldId id="538" r:id="rId72"/>
    <p:sldId id="554" r:id="rId73"/>
    <p:sldId id="539" r:id="rId74"/>
    <p:sldId id="540" r:id="rId75"/>
    <p:sldId id="541" r:id="rId76"/>
    <p:sldId id="467" r:id="rId77"/>
    <p:sldId id="258" r:id="rId78"/>
    <p:sldId id="386" r:id="rId79"/>
    <p:sldId id="387" r:id="rId80"/>
    <p:sldId id="388" r:id="rId81"/>
    <p:sldId id="391" r:id="rId82"/>
    <p:sldId id="392" r:id="rId83"/>
    <p:sldId id="393" r:id="rId84"/>
    <p:sldId id="394" r:id="rId85"/>
    <p:sldId id="395" r:id="rId86"/>
    <p:sldId id="396" r:id="rId87"/>
    <p:sldId id="398" r:id="rId88"/>
    <p:sldId id="399" r:id="rId89"/>
    <p:sldId id="400" r:id="rId90"/>
    <p:sldId id="401" r:id="rId91"/>
    <p:sldId id="402" r:id="rId92"/>
    <p:sldId id="403" r:id="rId93"/>
    <p:sldId id="404" r:id="rId94"/>
    <p:sldId id="405" r:id="rId95"/>
    <p:sldId id="408" r:id="rId96"/>
    <p:sldId id="406" r:id="rId97"/>
    <p:sldId id="407" r:id="rId98"/>
    <p:sldId id="409" r:id="rId99"/>
    <p:sldId id="410" r:id="rId100"/>
    <p:sldId id="411" r:id="rId101"/>
    <p:sldId id="431" r:id="rId102"/>
    <p:sldId id="412" r:id="rId103"/>
    <p:sldId id="433" r:id="rId104"/>
    <p:sldId id="434" r:id="rId105"/>
    <p:sldId id="435" r:id="rId106"/>
    <p:sldId id="436" r:id="rId107"/>
    <p:sldId id="437" r:id="rId108"/>
    <p:sldId id="438" r:id="rId109"/>
    <p:sldId id="439" r:id="rId110"/>
    <p:sldId id="432" r:id="rId111"/>
    <p:sldId id="413" r:id="rId112"/>
    <p:sldId id="414" r:id="rId113"/>
    <p:sldId id="415" r:id="rId114"/>
    <p:sldId id="421" r:id="rId115"/>
    <p:sldId id="422" r:id="rId116"/>
    <p:sldId id="423" r:id="rId117"/>
    <p:sldId id="424" r:id="rId118"/>
    <p:sldId id="425" r:id="rId119"/>
    <p:sldId id="427" r:id="rId120"/>
    <p:sldId id="428" r:id="rId121"/>
    <p:sldId id="429" r:id="rId122"/>
    <p:sldId id="430" r:id="rId123"/>
    <p:sldId id="440" r:id="rId124"/>
    <p:sldId id="416" r:id="rId125"/>
    <p:sldId id="417" r:id="rId126"/>
    <p:sldId id="418" r:id="rId127"/>
    <p:sldId id="419" r:id="rId128"/>
    <p:sldId id="441" r:id="rId129"/>
    <p:sldId id="466" r:id="rId130"/>
    <p:sldId id="442" r:id="rId131"/>
    <p:sldId id="443" r:id="rId132"/>
    <p:sldId id="444" r:id="rId133"/>
    <p:sldId id="445" r:id="rId134"/>
    <p:sldId id="446" r:id="rId135"/>
    <p:sldId id="447" r:id="rId136"/>
    <p:sldId id="448" r:id="rId137"/>
    <p:sldId id="449" r:id="rId138"/>
    <p:sldId id="450" r:id="rId139"/>
    <p:sldId id="451" r:id="rId140"/>
    <p:sldId id="452" r:id="rId141"/>
    <p:sldId id="453" r:id="rId142"/>
    <p:sldId id="454" r:id="rId143"/>
    <p:sldId id="455" r:id="rId144"/>
    <p:sldId id="456" r:id="rId145"/>
    <p:sldId id="457" r:id="rId146"/>
    <p:sldId id="458" r:id="rId147"/>
    <p:sldId id="459" r:id="rId148"/>
    <p:sldId id="460" r:id="rId149"/>
    <p:sldId id="461" r:id="rId150"/>
    <p:sldId id="462" r:id="rId151"/>
    <p:sldId id="463" r:id="rId152"/>
    <p:sldId id="464" r:id="rId153"/>
    <p:sldId id="465" r:id="rId1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4660"/>
  </p:normalViewPr>
  <p:slideViewPr>
    <p:cSldViewPr snapToGrid="0" snapToObjects="1">
      <p:cViewPr>
        <p:scale>
          <a:sx n="99" d="100"/>
          <a:sy n="99" d="100"/>
        </p:scale>
        <p:origin x="-1182" y="-4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4.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image" Target="../media/image51.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51.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image" Target="../media/image51.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5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image" Target="../media/image5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26.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56043-A67E-46C8-9BD1-45972AD2A6B1}" type="datetimeFigureOut">
              <a:rPr lang="en-GB" smtClean="0"/>
              <a:pPr/>
              <a:t>25/01/2018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97302E-78F0-4FCE-BBA4-6EF2078A5F73}" type="slidenum">
              <a:rPr lang="en-GB" smtClean="0"/>
              <a:pPr/>
              <a:t>‹#›</a:t>
            </a:fld>
            <a:endParaRPr lang="en-GB" dirty="0"/>
          </a:p>
        </p:txBody>
      </p:sp>
    </p:spTree>
    <p:extLst>
      <p:ext uri="{BB962C8B-B14F-4D97-AF65-F5344CB8AC3E}">
        <p14:creationId xmlns:p14="http://schemas.microsoft.com/office/powerpoint/2010/main" val="171065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92B947C4-1FE4-FE4D-A86F-A832045A8771}" type="slidenum">
              <a:rPr lang="en-US">
                <a:solidFill>
                  <a:schemeClr val="tx1"/>
                </a:solidFill>
                <a:latin typeface="Times New Roman" charset="0"/>
              </a:rPr>
              <a:pPr/>
              <a:t>42</a:t>
            </a:fld>
            <a:endParaRPr lang="en-US">
              <a:solidFill>
                <a:schemeClr val="tx1"/>
              </a:solidFill>
              <a:latin typeface="Times New Roman" charset="0"/>
            </a:endParaRPr>
          </a:p>
        </p:txBody>
      </p:sp>
      <p:sp>
        <p:nvSpPr>
          <p:cNvPr id="563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56324"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D9816FE7-CF64-AE43-9340-D1DBF884A6F3}" type="slidenum">
              <a:rPr lang="en-US">
                <a:solidFill>
                  <a:schemeClr val="tx1"/>
                </a:solidFill>
                <a:latin typeface="Times New Roman" charset="0"/>
              </a:rPr>
              <a:pPr/>
              <a:t>59</a:t>
            </a:fld>
            <a:endParaRPr lang="en-US">
              <a:solidFill>
                <a:schemeClr val="tx1"/>
              </a:solidFill>
              <a:latin typeface="Times New Roman" charset="0"/>
            </a:endParaRPr>
          </a:p>
        </p:txBody>
      </p:sp>
      <p:sp>
        <p:nvSpPr>
          <p:cNvPr id="696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9636"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BDF0C97A-F7FB-B74D-8D0A-70BE585F6DDF}" type="slidenum">
              <a:rPr lang="en-US">
                <a:solidFill>
                  <a:schemeClr val="tx1"/>
                </a:solidFill>
                <a:latin typeface="Times New Roman" charset="0"/>
              </a:rPr>
              <a:pPr/>
              <a:t>60</a:t>
            </a:fld>
            <a:endParaRPr lang="en-US">
              <a:solidFill>
                <a:schemeClr val="tx1"/>
              </a:solidFill>
              <a:latin typeface="Times New Roman" charset="0"/>
            </a:endParaRPr>
          </a:p>
        </p:txBody>
      </p:sp>
      <p:sp>
        <p:nvSpPr>
          <p:cNvPr id="70659" name="Rectangle 2"/>
          <p:cNvSpPr>
            <a:spLocks noGrp="1" noRot="1" noChangeAspect="1" noChangeArrowheads="1" noTextEdit="1"/>
          </p:cNvSpPr>
          <p:nvPr>
            <p:ph type="sldImg"/>
          </p:nvPr>
        </p:nvSpPr>
        <p:spPr>
          <a:xfrm>
            <a:off x="1293813" y="798513"/>
            <a:ext cx="4268787" cy="3201987"/>
          </a:xfrm>
          <a:ln cap="flat"/>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DBEB0E1C-1D96-7C48-AD46-4C82030B1B2C}" type="slidenum">
              <a:rPr lang="en-US">
                <a:solidFill>
                  <a:schemeClr val="tx1"/>
                </a:solidFill>
                <a:latin typeface="Times New Roman" charset="0"/>
              </a:rPr>
              <a:pPr/>
              <a:t>61</a:t>
            </a:fld>
            <a:endParaRPr lang="en-US">
              <a:solidFill>
                <a:schemeClr val="tx1"/>
              </a:solidFill>
              <a:latin typeface="Times New Roman" charset="0"/>
            </a:endParaRPr>
          </a:p>
        </p:txBody>
      </p:sp>
      <p:sp>
        <p:nvSpPr>
          <p:cNvPr id="71683" name="Rectangle 2"/>
          <p:cNvSpPr>
            <a:spLocks noGrp="1" noRot="1" noChangeAspect="1" noChangeArrowheads="1" noTextEdit="1"/>
          </p:cNvSpPr>
          <p:nvPr>
            <p:ph type="sldImg"/>
          </p:nvPr>
        </p:nvSpPr>
        <p:spPr>
          <a:xfrm>
            <a:off x="1293813" y="798513"/>
            <a:ext cx="4268787" cy="3201987"/>
          </a:xfrm>
          <a:ln cap="flat"/>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FCC24D91-B1A4-5C4F-BC7F-939E55E993D1}" type="slidenum">
              <a:rPr lang="en-US">
                <a:solidFill>
                  <a:schemeClr val="tx1"/>
                </a:solidFill>
                <a:latin typeface="Times New Roman" charset="0"/>
              </a:rPr>
              <a:pPr/>
              <a:t>62</a:t>
            </a:fld>
            <a:endParaRPr lang="en-US">
              <a:solidFill>
                <a:schemeClr val="tx1"/>
              </a:solidFill>
              <a:latin typeface="Times New Roman" charset="0"/>
            </a:endParaRPr>
          </a:p>
        </p:txBody>
      </p:sp>
      <p:sp>
        <p:nvSpPr>
          <p:cNvPr id="72707" name="Rectangle 2"/>
          <p:cNvSpPr>
            <a:spLocks noGrp="1" noRot="1" noChangeAspect="1" noChangeArrowheads="1" noTextEdit="1"/>
          </p:cNvSpPr>
          <p:nvPr>
            <p:ph type="sldImg"/>
          </p:nvPr>
        </p:nvSpPr>
        <p:spPr>
          <a:xfrm>
            <a:off x="1293813" y="798513"/>
            <a:ext cx="4268787" cy="3201987"/>
          </a:xfrm>
          <a:ln cap="flat"/>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A5A0E268-5BFF-4F47-BF63-8A51698FEEAB}" type="slidenum">
              <a:rPr lang="en-US">
                <a:solidFill>
                  <a:schemeClr val="tx1"/>
                </a:solidFill>
                <a:latin typeface="Times New Roman" charset="0"/>
              </a:rPr>
              <a:pPr/>
              <a:t>63</a:t>
            </a:fld>
            <a:endParaRPr lang="en-US">
              <a:solidFill>
                <a:schemeClr val="tx1"/>
              </a:solidFill>
              <a:latin typeface="Times New Roman" charset="0"/>
            </a:endParaRPr>
          </a:p>
        </p:txBody>
      </p:sp>
      <p:sp>
        <p:nvSpPr>
          <p:cNvPr id="73731" name="Rectangle 2"/>
          <p:cNvSpPr>
            <a:spLocks noGrp="1" noRot="1" noChangeAspect="1" noChangeArrowheads="1" noTextEdit="1"/>
          </p:cNvSpPr>
          <p:nvPr>
            <p:ph type="sldImg"/>
          </p:nvPr>
        </p:nvSpPr>
        <p:spPr>
          <a:xfrm>
            <a:off x="1293813" y="798513"/>
            <a:ext cx="4268787" cy="3201987"/>
          </a:xfrm>
          <a:ln cap="flat"/>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50562BA0-A1BD-9C41-9B16-552E05560378}" type="slidenum">
              <a:rPr lang="en-US">
                <a:solidFill>
                  <a:schemeClr val="tx1"/>
                </a:solidFill>
                <a:latin typeface="Times New Roman" charset="0"/>
              </a:rPr>
              <a:pPr/>
              <a:t>64</a:t>
            </a:fld>
            <a:endParaRPr lang="en-US">
              <a:solidFill>
                <a:schemeClr val="tx1"/>
              </a:solidFill>
              <a:latin typeface="Times New Roman" charset="0"/>
            </a:endParaRPr>
          </a:p>
        </p:txBody>
      </p:sp>
      <p:sp>
        <p:nvSpPr>
          <p:cNvPr id="77827" name="Rectangle 2"/>
          <p:cNvSpPr>
            <a:spLocks noGrp="1" noRot="1" noChangeAspect="1" noChangeArrowheads="1" noTextEdit="1"/>
          </p:cNvSpPr>
          <p:nvPr>
            <p:ph type="sldImg"/>
          </p:nvPr>
        </p:nvSpPr>
        <p:spPr>
          <a:xfrm>
            <a:off x="1293813" y="798513"/>
            <a:ext cx="4268787" cy="3201987"/>
          </a:xfrm>
          <a:ln cap="flat"/>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A2A94415-7744-5A4F-9456-F58E7787E505}" type="slidenum">
              <a:rPr lang="en-US">
                <a:solidFill>
                  <a:schemeClr val="tx1"/>
                </a:solidFill>
                <a:latin typeface="Times New Roman" charset="0"/>
              </a:rPr>
              <a:pPr/>
              <a:t>65</a:t>
            </a:fld>
            <a:endParaRPr lang="en-US">
              <a:solidFill>
                <a:schemeClr val="tx1"/>
              </a:solidFill>
              <a:latin typeface="Times New Roman" charset="0"/>
            </a:endParaRPr>
          </a:p>
        </p:txBody>
      </p:sp>
      <p:sp>
        <p:nvSpPr>
          <p:cNvPr id="7475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74756"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E7C4963D-CF3F-2842-914F-8E73CBCA4346}" type="slidenum">
              <a:rPr lang="en-US">
                <a:solidFill>
                  <a:schemeClr val="tx1"/>
                </a:solidFill>
                <a:latin typeface="Times New Roman" charset="0"/>
              </a:rPr>
              <a:pPr/>
              <a:t>66</a:t>
            </a:fld>
            <a:endParaRPr lang="en-US">
              <a:solidFill>
                <a:schemeClr val="tx1"/>
              </a:solidFill>
              <a:latin typeface="Times New Roman" charset="0"/>
            </a:endParaRPr>
          </a:p>
        </p:txBody>
      </p:sp>
      <p:sp>
        <p:nvSpPr>
          <p:cNvPr id="75779" name="Rectangle 2"/>
          <p:cNvSpPr>
            <a:spLocks noGrp="1" noRot="1" noChangeAspect="1" noChangeArrowheads="1" noTextEdit="1"/>
          </p:cNvSpPr>
          <p:nvPr>
            <p:ph type="sldImg"/>
          </p:nvPr>
        </p:nvSpPr>
        <p:spPr>
          <a:xfrm>
            <a:off x="1293813" y="798513"/>
            <a:ext cx="4268787" cy="3201987"/>
          </a:xfrm>
          <a:ln cap="flat"/>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0784A10F-8C10-4244-B11A-07007CE9BE1E}" type="slidenum">
              <a:rPr lang="en-US">
                <a:solidFill>
                  <a:schemeClr val="tx1"/>
                </a:solidFill>
                <a:latin typeface="Times New Roman" charset="0"/>
              </a:rPr>
              <a:pPr/>
              <a:t>67</a:t>
            </a:fld>
            <a:endParaRPr lang="en-US">
              <a:solidFill>
                <a:schemeClr val="tx1"/>
              </a:solidFill>
              <a:latin typeface="Times New Roman" charset="0"/>
            </a:endParaRPr>
          </a:p>
        </p:txBody>
      </p:sp>
      <p:sp>
        <p:nvSpPr>
          <p:cNvPr id="768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76804"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A8249DDB-9C29-A847-9E9F-E0A2750E51E4}" type="slidenum">
              <a:rPr lang="en-US">
                <a:solidFill>
                  <a:schemeClr val="tx1"/>
                </a:solidFill>
                <a:latin typeface="Times New Roman" charset="0"/>
              </a:rPr>
              <a:pPr/>
              <a:t>71</a:t>
            </a:fld>
            <a:endParaRPr lang="en-US">
              <a:solidFill>
                <a:schemeClr val="tx1"/>
              </a:solidFill>
              <a:latin typeface="Times New Roman" charset="0"/>
            </a:endParaRPr>
          </a:p>
        </p:txBody>
      </p:sp>
      <p:sp>
        <p:nvSpPr>
          <p:cNvPr id="9933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99332"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EEBE36D0-D495-8745-A9F3-080CED96275D}" type="slidenum">
              <a:rPr lang="en-US">
                <a:solidFill>
                  <a:schemeClr val="tx1"/>
                </a:solidFill>
                <a:latin typeface="Times New Roman" charset="0"/>
              </a:rPr>
              <a:pPr/>
              <a:t>48</a:t>
            </a:fld>
            <a:endParaRPr lang="en-US">
              <a:solidFill>
                <a:schemeClr val="tx1"/>
              </a:solidFill>
              <a:latin typeface="Times New Roman" charset="0"/>
            </a:endParaRPr>
          </a:p>
        </p:txBody>
      </p:sp>
      <p:sp>
        <p:nvSpPr>
          <p:cNvPr id="55299" name="Rectangle 2"/>
          <p:cNvSpPr>
            <a:spLocks noGrp="1" noChangeArrowheads="1"/>
          </p:cNvSpPr>
          <p:nvPr>
            <p:ph type="body" idx="1"/>
          </p:nvPr>
        </p:nvSpPr>
        <p:spPr>
          <a:xfrm>
            <a:off x="456282" y="4489325"/>
            <a:ext cx="5790791" cy="3289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An overhung rotor is one that has the driven rotor placed outboard of the bearings. Overhung rotors can cause interesting vibration symptoms and can be difficult to balance.</a:t>
            </a:r>
          </a:p>
          <a:p>
            <a:r>
              <a:rPr lang="en-US">
                <a:latin typeface="Times New Roman" charset="0"/>
              </a:rPr>
              <a:t>This configuration is often found in machines such as fans, blowers and pumps. Because the planes where the balance correction weights are to be attached are outside the supporting bearings , these rotors will not respond to normal single plane and two plane balancing techniques.</a:t>
            </a:r>
          </a:p>
          <a:p>
            <a:r>
              <a:rPr lang="en-US">
                <a:latin typeface="Times New Roman" charset="0"/>
              </a:rPr>
              <a:t>Overhung rotors can cause high axial vibration at 1 x rpm.</a:t>
            </a:r>
          </a:p>
          <a:p>
            <a:r>
              <a:rPr lang="en-US">
                <a:latin typeface="Times New Roman" charset="0"/>
              </a:rPr>
              <a:t>A large couple unbalance may be generated as well as the force unbalance.</a:t>
            </a:r>
          </a:p>
          <a:p>
            <a:r>
              <a:rPr lang="en-US">
                <a:latin typeface="Times New Roman" charset="0"/>
              </a:rPr>
              <a:t>For pure unbalance of an overhung rotor, the axial phase at bearing 1 will approximately equal that at bearing 2  (=/- 30 degs)</a:t>
            </a:r>
          </a:p>
          <a:p>
            <a:r>
              <a:rPr lang="en-US">
                <a:latin typeface="Times New Roman" charset="0"/>
              </a:rPr>
              <a:t>Normally overhung rotor unbalance can be corrected by first taking care of the force unbalance component which will leave the remainder as couple unbalance with phase differences approaching 180 degrees.</a:t>
            </a:r>
          </a:p>
          <a:p>
            <a:r>
              <a:rPr lang="en-US">
                <a:latin typeface="Times New Roman" charset="0"/>
              </a:rPr>
              <a:t>Because the unbalance planes are outside the support bearings, even a static unbalance will cause a couple unbalance which will be proportional to the distance of the unbalance plane from the rotor center of gravity.</a:t>
            </a:r>
          </a:p>
          <a:p>
            <a:r>
              <a:rPr lang="en-US">
                <a:latin typeface="Times New Roman" charset="0"/>
              </a:rPr>
              <a:t>The analysis 1 manual gives details about how  to approach balancing an overhung rotor. This can be found in Chapter 6.014</a:t>
            </a:r>
          </a:p>
          <a:p>
            <a:endParaRPr lang="en-US">
              <a:latin typeface="Times New Roman" charset="0"/>
            </a:endParaRPr>
          </a:p>
        </p:txBody>
      </p:sp>
      <p:sp>
        <p:nvSpPr>
          <p:cNvPr id="55300"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BB8DAEEF-5064-3747-82FA-9C7074A15F60}" type="slidenum">
              <a:rPr lang="en-US">
                <a:solidFill>
                  <a:schemeClr val="tx1"/>
                </a:solidFill>
                <a:latin typeface="Times New Roman" charset="0"/>
              </a:rPr>
              <a:pPr/>
              <a:t>134</a:t>
            </a:fld>
            <a:endParaRPr lang="en-US">
              <a:solidFill>
                <a:schemeClr val="tx1"/>
              </a:solidFill>
              <a:latin typeface="Times New Roman" charset="0"/>
            </a:endParaRPr>
          </a:p>
        </p:txBody>
      </p:sp>
      <p:sp>
        <p:nvSpPr>
          <p:cNvPr id="87043" name="Rectangle 2"/>
          <p:cNvSpPr>
            <a:spLocks noGrp="1" noRot="1" noChangeAspect="1" noChangeArrowheads="1" noTextEdit="1"/>
          </p:cNvSpPr>
          <p:nvPr>
            <p:ph type="sldImg"/>
          </p:nvPr>
        </p:nvSpPr>
        <p:spPr>
          <a:xfrm>
            <a:off x="1293813" y="798513"/>
            <a:ext cx="4268787" cy="3201987"/>
          </a:xfrm>
          <a:ln cap="flat"/>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0F1BB66B-A056-CB4E-BA10-71E70DE45996}" type="slidenum">
              <a:rPr lang="en-US">
                <a:solidFill>
                  <a:schemeClr val="tx1"/>
                </a:solidFill>
                <a:latin typeface="Times New Roman" charset="0"/>
              </a:rPr>
              <a:pPr/>
              <a:t>143</a:t>
            </a:fld>
            <a:endParaRPr lang="en-US">
              <a:solidFill>
                <a:schemeClr val="tx1"/>
              </a:solidFill>
              <a:latin typeface="Times New Roman" charset="0"/>
            </a:endParaRPr>
          </a:p>
        </p:txBody>
      </p:sp>
      <p:sp>
        <p:nvSpPr>
          <p:cNvPr id="93187" name="Rectangle 2"/>
          <p:cNvSpPr>
            <a:spLocks noGrp="1" noRot="1" noChangeAspect="1" noChangeArrowheads="1" noTextEdit="1"/>
          </p:cNvSpPr>
          <p:nvPr>
            <p:ph type="sldImg"/>
          </p:nvPr>
        </p:nvSpPr>
        <p:spPr>
          <a:xfrm>
            <a:off x="1293813" y="798513"/>
            <a:ext cx="4268787" cy="3201987"/>
          </a:xfrm>
          <a:ln cap="flat"/>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790566AF-F650-5C4B-B5AD-EA7D3A71711F}" type="slidenum">
              <a:rPr lang="en-US">
                <a:solidFill>
                  <a:schemeClr val="tx1"/>
                </a:solidFill>
                <a:latin typeface="Times New Roman" charset="0"/>
              </a:rPr>
              <a:pPr/>
              <a:t>146</a:t>
            </a:fld>
            <a:endParaRPr lang="en-US">
              <a:solidFill>
                <a:schemeClr val="tx1"/>
              </a:solidFill>
              <a:latin typeface="Times New Roman" charset="0"/>
            </a:endParaRPr>
          </a:p>
        </p:txBody>
      </p:sp>
      <p:sp>
        <p:nvSpPr>
          <p:cNvPr id="90115" name="Rectangle 2"/>
          <p:cNvSpPr>
            <a:spLocks noGrp="1" noRot="1" noChangeAspect="1" noChangeArrowheads="1" noTextEdit="1"/>
          </p:cNvSpPr>
          <p:nvPr>
            <p:ph type="sldImg"/>
          </p:nvPr>
        </p:nvSpPr>
        <p:spPr>
          <a:xfrm>
            <a:off x="1293813" y="798513"/>
            <a:ext cx="4268787" cy="3201987"/>
          </a:xfrm>
          <a:ln cap="flat"/>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2886E9B4-03DA-CE44-8391-7EF55D6D2637}" type="slidenum">
              <a:rPr lang="en-US">
                <a:solidFill>
                  <a:schemeClr val="tx1"/>
                </a:solidFill>
                <a:latin typeface="Times New Roman" charset="0"/>
              </a:rPr>
              <a:pPr/>
              <a:t>147</a:t>
            </a:fld>
            <a:endParaRPr lang="en-US">
              <a:solidFill>
                <a:schemeClr val="tx1"/>
              </a:solidFill>
              <a:latin typeface="Times New Roman" charset="0"/>
            </a:endParaRPr>
          </a:p>
        </p:txBody>
      </p:sp>
      <p:sp>
        <p:nvSpPr>
          <p:cNvPr id="92163" name="Rectangle 2"/>
          <p:cNvSpPr>
            <a:spLocks noGrp="1" noRot="1" noChangeAspect="1" noChangeArrowheads="1" noTextEdit="1"/>
          </p:cNvSpPr>
          <p:nvPr>
            <p:ph type="sldImg"/>
          </p:nvPr>
        </p:nvSpPr>
        <p:spPr>
          <a:xfrm>
            <a:off x="1293813" y="798513"/>
            <a:ext cx="4268787" cy="3201987"/>
          </a:xfrm>
          <a:ln cap="flat"/>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9ED3C997-08F4-4542-842E-0A8E350DA887}" type="slidenum">
              <a:rPr lang="en-US">
                <a:solidFill>
                  <a:schemeClr val="tx1"/>
                </a:solidFill>
                <a:latin typeface="Times New Roman" charset="0"/>
              </a:rPr>
              <a:pPr/>
              <a:t>149</a:t>
            </a:fld>
            <a:endParaRPr lang="en-US">
              <a:solidFill>
                <a:schemeClr val="tx1"/>
              </a:solidFill>
              <a:latin typeface="Times New Roman" charset="0"/>
            </a:endParaRPr>
          </a:p>
        </p:txBody>
      </p:sp>
      <p:sp>
        <p:nvSpPr>
          <p:cNvPr id="91139" name="Rectangle 2"/>
          <p:cNvSpPr>
            <a:spLocks noGrp="1" noRot="1" noChangeAspect="1" noChangeArrowheads="1" noTextEdit="1"/>
          </p:cNvSpPr>
          <p:nvPr>
            <p:ph type="sldImg"/>
          </p:nvPr>
        </p:nvSpPr>
        <p:spPr>
          <a:xfrm>
            <a:off x="1293813" y="798513"/>
            <a:ext cx="4268787" cy="3201987"/>
          </a:xfrm>
          <a:ln cap="flat"/>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097302E-78F0-4FCE-BBA4-6EF2078A5F73}" type="slidenum">
              <a:rPr lang="en-GB" smtClean="0"/>
              <a:pPr/>
              <a:t>153</a:t>
            </a:fld>
            <a:endParaRPr lang="en-GB" dirty="0"/>
          </a:p>
        </p:txBody>
      </p:sp>
    </p:spTree>
    <p:extLst>
      <p:ext uri="{BB962C8B-B14F-4D97-AF65-F5344CB8AC3E}">
        <p14:creationId xmlns:p14="http://schemas.microsoft.com/office/powerpoint/2010/main" val="70888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483718E7-4CCC-5748-B6C3-2AB2ED1DC02E}" type="slidenum">
              <a:rPr lang="en-US">
                <a:solidFill>
                  <a:schemeClr val="tx1"/>
                </a:solidFill>
                <a:latin typeface="Times New Roman" charset="0"/>
              </a:rPr>
              <a:pPr/>
              <a:t>49</a:t>
            </a:fld>
            <a:endParaRPr lang="en-US">
              <a:solidFill>
                <a:schemeClr val="tx1"/>
              </a:solidFill>
              <a:latin typeface="Times New Roman" charset="0"/>
            </a:endParaRPr>
          </a:p>
        </p:txBody>
      </p:sp>
      <p:sp>
        <p:nvSpPr>
          <p:cNvPr id="573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Eccentricity is defined as </a:t>
            </a:r>
            <a:r>
              <a:rPr lang="ja-JP" altLang="en-US">
                <a:latin typeface="Times New Roman" charset="0"/>
              </a:rPr>
              <a:t>“</a:t>
            </a:r>
            <a:r>
              <a:rPr lang="en-US">
                <a:latin typeface="Times New Roman" charset="0"/>
              </a:rPr>
              <a:t>the distance of the geometric center of a revolving body from it</a:t>
            </a:r>
            <a:r>
              <a:rPr lang="ja-JP" altLang="en-US">
                <a:latin typeface="Times New Roman" charset="0"/>
              </a:rPr>
              <a:t>’</a:t>
            </a:r>
            <a:r>
              <a:rPr lang="en-US">
                <a:latin typeface="Times New Roman" charset="0"/>
              </a:rPr>
              <a:t>s axis of rotation</a:t>
            </a:r>
            <a:r>
              <a:rPr lang="ja-JP" altLang="en-US">
                <a:latin typeface="Times New Roman" charset="0"/>
              </a:rPr>
              <a:t>”</a:t>
            </a:r>
            <a:endParaRPr lang="en-US">
              <a:latin typeface="Times New Roman" charset="0"/>
            </a:endParaRPr>
          </a:p>
          <a:p>
            <a:r>
              <a:rPr lang="en-US">
                <a:latin typeface="Times New Roman" charset="0"/>
              </a:rPr>
              <a:t>This results in more weight being on one side of the rotating centerline than the other and causes the shaft to wobble in an irregular orbit. This is inherently unstable and can be the source of troublesome vibration.</a:t>
            </a:r>
          </a:p>
          <a:p>
            <a:r>
              <a:rPr lang="en-US">
                <a:latin typeface="Times New Roman" charset="0"/>
              </a:rPr>
              <a:t>Sometimes it is possible to Balance out some of  the effect of eccentricity, but much of the displaced motion still remains.</a:t>
            </a:r>
          </a:p>
          <a:p>
            <a:r>
              <a:rPr lang="en-US">
                <a:latin typeface="Times New Roman" charset="0"/>
              </a:rPr>
              <a:t>Today with the emphasis on higher rotor speeds it is even more important that eccentricity is minimized.</a:t>
            </a:r>
          </a:p>
          <a:p>
            <a:r>
              <a:rPr lang="en-US">
                <a:latin typeface="Times New Roman" charset="0"/>
              </a:rPr>
              <a:t>In the example shown the highest vibration will be in the direction of belt tension and it will be at 1 x rpm.</a:t>
            </a:r>
          </a:p>
          <a:p>
            <a:r>
              <a:rPr lang="en-US">
                <a:latin typeface="Times New Roman" charset="0"/>
              </a:rPr>
              <a:t>In an eccentric gear the highest amplitude will be in line with the centers of the two gears, it will be at a frequency of 1 x rpm and will appear to be unbalance of the gear.</a:t>
            </a:r>
          </a:p>
          <a:p>
            <a:r>
              <a:rPr lang="en-US">
                <a:latin typeface="Times New Roman" charset="0"/>
              </a:rPr>
              <a:t>Eccentric electric motor rotors will produce a rotating variable air gap between the rotor and stator which induces pulsating vibration between 2x line frequency and it</a:t>
            </a:r>
            <a:r>
              <a:rPr lang="ja-JP" altLang="en-US">
                <a:latin typeface="Times New Roman" charset="0"/>
              </a:rPr>
              <a:t>’</a:t>
            </a:r>
            <a:r>
              <a:rPr lang="en-US">
                <a:latin typeface="Times New Roman" charset="0"/>
              </a:rPr>
              <a:t>s closest running speed harmonic as well as generating pole pass frequency sidebands around 2 x line frequency. </a:t>
            </a:r>
          </a:p>
          <a:p>
            <a:r>
              <a:rPr lang="en-US">
                <a:latin typeface="Times New Roman" charset="0"/>
              </a:rPr>
              <a:t>Eccentric pump impellers can result in unequal hydraulic forces distributed between the rotating impeller and stationary diffuser vanes.</a:t>
            </a:r>
          </a:p>
          <a:p>
            <a:r>
              <a:rPr lang="en-US">
                <a:latin typeface="Times New Roman" charset="0"/>
              </a:rPr>
              <a:t>Attempts to balance eccentric rotors may decrease the vibration in one direction but increase it in another direction.</a:t>
            </a:r>
          </a:p>
          <a:p>
            <a:r>
              <a:rPr lang="en-US">
                <a:latin typeface="Times New Roman" charset="0"/>
              </a:rPr>
              <a:t>Eccentricity may cause significantly higher amplitudes in one direction than in the other, as does resonance, wiped bearings and sometimes looseness.</a:t>
            </a:r>
          </a:p>
        </p:txBody>
      </p:sp>
      <p:sp>
        <p:nvSpPr>
          <p:cNvPr id="57348"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9AAE977A-A60B-F445-B835-B9ABD2917B4C}" type="slidenum">
              <a:rPr lang="en-US">
                <a:solidFill>
                  <a:schemeClr val="tx1"/>
                </a:solidFill>
                <a:latin typeface="Times New Roman" charset="0"/>
              </a:rPr>
              <a:pPr/>
              <a:t>53</a:t>
            </a:fld>
            <a:endParaRPr lang="en-US">
              <a:solidFill>
                <a:schemeClr val="tx1"/>
              </a:solidFill>
              <a:latin typeface="Times New Roman" charset="0"/>
            </a:endParaRPr>
          </a:p>
        </p:txBody>
      </p:sp>
      <p:sp>
        <p:nvSpPr>
          <p:cNvPr id="59395" name="Rectangle 2"/>
          <p:cNvSpPr>
            <a:spLocks noGrp="1" noChangeArrowheads="1"/>
          </p:cNvSpPr>
          <p:nvPr>
            <p:ph type="body" idx="1"/>
          </p:nvPr>
        </p:nvSpPr>
        <p:spPr>
          <a:xfrm>
            <a:off x="75027" y="4143992"/>
            <a:ext cx="6629859" cy="4203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Bent Shaft</a:t>
            </a:r>
          </a:p>
          <a:p>
            <a:endParaRPr lang="en-US">
              <a:latin typeface="Times New Roman" charset="0"/>
            </a:endParaRPr>
          </a:p>
          <a:p>
            <a:r>
              <a:rPr lang="en-US">
                <a:latin typeface="Times New Roman" charset="0"/>
              </a:rPr>
              <a:t>A bowed or bent shaft can generate excessive vibration in a machine, depending on the </a:t>
            </a:r>
          </a:p>
          <a:p>
            <a:r>
              <a:rPr lang="en-US">
                <a:latin typeface="Times New Roman" charset="0"/>
              </a:rPr>
              <a:t>amount and location of the bend.  Like eccentric shafts, the effects can sometimes be </a:t>
            </a:r>
          </a:p>
          <a:p>
            <a:r>
              <a:rPr lang="en-US">
                <a:latin typeface="Times New Roman" charset="0"/>
              </a:rPr>
              <a:t>decreased by balancing.  However, more often than not, it is not possible to achieve a </a:t>
            </a:r>
          </a:p>
          <a:p>
            <a:r>
              <a:rPr lang="en-US">
                <a:latin typeface="Times New Roman" charset="0"/>
              </a:rPr>
              <a:t>satisfactory balance in a shaft which as any noticeable bend.  Analysts are sometimes </a:t>
            </a:r>
          </a:p>
          <a:p>
            <a:r>
              <a:rPr lang="en-US">
                <a:latin typeface="Times New Roman" charset="0"/>
              </a:rPr>
              <a:t>successful in removing the bend by various techniques sometimes involving thermal </a:t>
            </a:r>
          </a:p>
          <a:p>
            <a:r>
              <a:rPr lang="en-US">
                <a:latin typeface="Times New Roman" charset="0"/>
              </a:rPr>
              <a:t>treatments.  In these cases, however,  one must be careful not to introduce residual stresses </a:t>
            </a:r>
          </a:p>
          <a:p>
            <a:r>
              <a:rPr lang="en-US">
                <a:latin typeface="Times New Roman" charset="0"/>
              </a:rPr>
              <a:t>which might later lead to shaft fatigue.</a:t>
            </a:r>
          </a:p>
          <a:p>
            <a:endParaRPr lang="en-US">
              <a:latin typeface="Times New Roman" charset="0"/>
            </a:endParaRPr>
          </a:p>
          <a:p>
            <a:r>
              <a:rPr lang="en-US">
                <a:latin typeface="Times New Roman" charset="0"/>
              </a:rPr>
              <a:t>Bent shafts exhibit the following characteristics:</a:t>
            </a:r>
          </a:p>
          <a:p>
            <a:endParaRPr lang="en-US">
              <a:latin typeface="Times New Roman" charset="0"/>
            </a:endParaRPr>
          </a:p>
          <a:p>
            <a:r>
              <a:rPr lang="en-US">
                <a:latin typeface="Times New Roman" charset="0"/>
              </a:rPr>
              <a:t>1.	High axial vibration is generated by the rocking motion induced by the bent shaft.  Dominant vibration normally is at 1x RPM if bent near the shaft center, but a higher than normal 2x RPM component can also be produced, particularly if bent near the coupling.</a:t>
            </a:r>
          </a:p>
          <a:p>
            <a:endParaRPr lang="en-US">
              <a:latin typeface="Times New Roman" charset="0"/>
            </a:endParaRPr>
          </a:p>
          <a:p>
            <a:r>
              <a:rPr lang="en-US">
                <a:latin typeface="Times New Roman" charset="0"/>
              </a:rPr>
              <a:t>2.	Axial phase change between two bearings on the same component (motor, fan, </a:t>
            </a:r>
          </a:p>
          <a:p>
            <a:r>
              <a:rPr lang="en-US">
                <a:latin typeface="Times New Roman" charset="0"/>
              </a:rPr>
              <a:t>pump, etc....)  will approach 180º, dependent on the amount of the bend (as shown in </a:t>
            </a:r>
          </a:p>
          <a:p>
            <a:r>
              <a:rPr lang="en-US">
                <a:latin typeface="Times New Roman" charset="0"/>
              </a:rPr>
              <a:t>Figure 6.03A).  In addition, if one makes several measurements on the same bearing at </a:t>
            </a:r>
          </a:p>
          <a:p>
            <a:r>
              <a:rPr lang="en-US">
                <a:latin typeface="Times New Roman" charset="0"/>
              </a:rPr>
              <a:t>various points in the axial direction, he will normally find that phase differences </a:t>
            </a:r>
          </a:p>
          <a:p>
            <a:r>
              <a:rPr lang="en-US">
                <a:latin typeface="Times New Roman" charset="0"/>
              </a:rPr>
              <a:t>approaching 180º occur between that measured on the left and right hand side of the </a:t>
            </a:r>
          </a:p>
          <a:p>
            <a:r>
              <a:rPr lang="en-US">
                <a:latin typeface="Times New Roman" charset="0"/>
              </a:rPr>
              <a:t>bearing, and also between the upper and lower sides of the same bearing.</a:t>
            </a:r>
          </a:p>
          <a:p>
            <a:endParaRPr lang="en-US">
              <a:latin typeface="Times New Roman" charset="0"/>
            </a:endParaRPr>
          </a:p>
          <a:p>
            <a:r>
              <a:rPr lang="en-US">
                <a:latin typeface="Times New Roman" charset="0"/>
              </a:rPr>
              <a:t>3.	Amplitudes of 1x RPM and 2x RPM will normally be steady,  assuming that 2x </a:t>
            </a:r>
          </a:p>
          <a:p>
            <a:r>
              <a:rPr lang="en-US">
                <a:latin typeface="Times New Roman" charset="0"/>
              </a:rPr>
              <a:t>RPM is not located close to twice line frequency (7200 CPM) which might induce a </a:t>
            </a:r>
          </a:p>
          <a:p>
            <a:r>
              <a:rPr lang="en-US">
                <a:latin typeface="Times New Roman" charset="0"/>
              </a:rPr>
              <a:t>beat of the 2x RPM component with 2x line frequency if there is high electromagnetic </a:t>
            </a:r>
          </a:p>
          <a:p>
            <a:r>
              <a:rPr lang="en-US">
                <a:latin typeface="Times New Roman" charset="0"/>
              </a:rPr>
              <a:t>vibration present.</a:t>
            </a:r>
          </a:p>
          <a:p>
            <a:endParaRPr lang="en-US">
              <a:latin typeface="Times New Roman" charset="0"/>
            </a:endParaRPr>
          </a:p>
          <a:p>
            <a:r>
              <a:rPr lang="en-US">
                <a:latin typeface="Times New Roman" charset="0"/>
              </a:rPr>
              <a:t>4.	Please note the axial phase measurements on 4 points of a bearing housing pictured on Figure 6.03B.  If the shaft is bowed through or very near a bearing, you get a </a:t>
            </a:r>
          </a:p>
          <a:p>
            <a:r>
              <a:rPr lang="en-US">
                <a:latin typeface="Times New Roman" charset="0"/>
              </a:rPr>
              <a:t>twisting motion by the bearing housing itself  which will result in significantly </a:t>
            </a:r>
          </a:p>
          <a:p>
            <a:r>
              <a:rPr lang="en-US">
                <a:latin typeface="Times New Roman" charset="0"/>
              </a:rPr>
              <a:t>different phase readings on this bearing housing in the axial direction as pictured in </a:t>
            </a:r>
          </a:p>
          <a:p>
            <a:r>
              <a:rPr lang="en-US">
                <a:latin typeface="Times New Roman" charset="0"/>
              </a:rPr>
              <a:t>Drawing A of Figure 6.03B.  Drawing B of this figure shows the axial phase which </a:t>
            </a:r>
          </a:p>
          <a:p>
            <a:r>
              <a:rPr lang="en-US">
                <a:latin typeface="Times New Roman" charset="0"/>
              </a:rPr>
              <a:t>results from a true, straight shaft.</a:t>
            </a:r>
          </a:p>
          <a:p>
            <a:endParaRPr lang="en-US">
              <a:latin typeface="Times New Roman" charset="0"/>
            </a:endParaRPr>
          </a:p>
          <a:p>
            <a:r>
              <a:rPr lang="en-US">
                <a:latin typeface="Times New Roman" charset="0"/>
              </a:rPr>
              <a:t>5.	When much run-out is present at the rotating mass, it appears as unbalance.  </a:t>
            </a:r>
          </a:p>
          <a:p>
            <a:r>
              <a:rPr lang="en-US">
                <a:latin typeface="Times New Roman" charset="0"/>
              </a:rPr>
              <a:t>When run-out at the coupling occurs, it appears as misalignment.</a:t>
            </a:r>
          </a:p>
          <a:p>
            <a:endParaRPr lang="en-US">
              <a:latin typeface="Times New Roman" charset="0"/>
            </a:endParaRPr>
          </a:p>
          <a:p>
            <a:r>
              <a:rPr lang="en-US">
                <a:latin typeface="Times New Roman" charset="0"/>
              </a:rPr>
              <a:t>6.	In bent shafts, amplitudes can vary with the square of speed and preload.  If </a:t>
            </a:r>
          </a:p>
          <a:p>
            <a:r>
              <a:rPr lang="en-US">
                <a:latin typeface="Times New Roman" charset="0"/>
              </a:rPr>
              <a:t>unbalance is  more of a problem than bow, vibration will decrease abruptly if operating </a:t>
            </a:r>
          </a:p>
          <a:p>
            <a:r>
              <a:rPr lang="en-US">
                <a:latin typeface="Times New Roman" charset="0"/>
              </a:rPr>
              <a:t>below the first critical speed.  However, if the rotor is brought above its first critical </a:t>
            </a:r>
          </a:p>
          <a:p>
            <a:r>
              <a:rPr lang="en-US">
                <a:latin typeface="Times New Roman" charset="0"/>
              </a:rPr>
              <a:t>speed, unbalance amplitude will change only a small amount, whereas if the dominant </a:t>
            </a:r>
          </a:p>
          <a:p>
            <a:r>
              <a:rPr lang="en-US">
                <a:latin typeface="Times New Roman" charset="0"/>
              </a:rPr>
              <a:t>problem is a bent shaft, the amplitude will again drop significantly as the speed is </a:t>
            </a:r>
          </a:p>
          <a:p>
            <a:r>
              <a:rPr lang="en-US">
                <a:latin typeface="Times New Roman" charset="0"/>
              </a:rPr>
              <a:t>dropped towards the first critical speed.</a:t>
            </a:r>
          </a:p>
          <a:p>
            <a:endParaRPr lang="en-US">
              <a:latin typeface="Times New Roman" charset="0"/>
            </a:endParaRPr>
          </a:p>
          <a:p>
            <a:r>
              <a:rPr lang="en-US">
                <a:latin typeface="Times New Roman" charset="0"/>
              </a:rPr>
              <a:t>7.	If a rotor is located between bearings and should operate at or close to its </a:t>
            </a:r>
          </a:p>
          <a:p>
            <a:r>
              <a:rPr lang="en-US">
                <a:latin typeface="Times New Roman" charset="0"/>
              </a:rPr>
              <a:t>fundamental natural frequency, it will appear to be a "bent" shaft and will display </a:t>
            </a:r>
          </a:p>
          <a:p>
            <a:r>
              <a:rPr lang="en-US">
                <a:latin typeface="Times New Roman" charset="0"/>
              </a:rPr>
              <a:t>these symptoms (see Figure 6.05E in Section 6.05 on "Resonant Vibration").  </a:t>
            </a:r>
          </a:p>
          <a:p>
            <a:r>
              <a:rPr lang="en-US">
                <a:latin typeface="Times New Roman" charset="0"/>
              </a:rPr>
              <a:t>However, this is only temporary.  when the machine is stopped or at another non-</a:t>
            </a:r>
          </a:p>
          <a:p>
            <a:r>
              <a:rPr lang="en-US">
                <a:latin typeface="Times New Roman" charset="0"/>
              </a:rPr>
              <a:t>resonant speed, it will then "straighten out".</a:t>
            </a:r>
          </a:p>
          <a:p>
            <a:endParaRPr lang="en-US">
              <a:latin typeface="Times New Roman" charset="0"/>
            </a:endParaRPr>
          </a:p>
          <a:p>
            <a:r>
              <a:rPr lang="en-US">
                <a:latin typeface="Times New Roman" charset="0"/>
              </a:rPr>
              <a:t>8.	When electric motors have problems such as shorted lamination, they will </a:t>
            </a:r>
          </a:p>
          <a:p>
            <a:r>
              <a:rPr lang="en-US">
                <a:latin typeface="Times New Roman" charset="0"/>
              </a:rPr>
              <a:t>thermally induce a bend as the machine heats up, with the resultant vibration </a:t>
            </a:r>
          </a:p>
          <a:p>
            <a:r>
              <a:rPr lang="en-US">
                <a:latin typeface="Times New Roman" charset="0"/>
              </a:rPr>
              <a:t>getting higher and higher as the rotor heats.  This again will introduce bent shaft </a:t>
            </a:r>
          </a:p>
          <a:p>
            <a:r>
              <a:rPr lang="en-US">
                <a:latin typeface="Times New Roman" charset="0"/>
              </a:rPr>
              <a:t>symptoms (see Figure 6.12F in Section 6.12 on "Electrical Vibration").  In this case, </a:t>
            </a:r>
          </a:p>
          <a:p>
            <a:r>
              <a:rPr lang="en-US">
                <a:latin typeface="Times New Roman" charset="0"/>
              </a:rPr>
              <a:t>the shaft again will straighten when allowed to come back to room temperature if the </a:t>
            </a:r>
          </a:p>
          <a:p>
            <a:r>
              <a:rPr lang="en-US">
                <a:latin typeface="Times New Roman" charset="0"/>
              </a:rPr>
              <a:t>plastic limit of the shaft material has not been exceeded.  This will be covered later in </a:t>
            </a:r>
          </a:p>
          <a:p>
            <a:r>
              <a:rPr lang="en-US">
                <a:latin typeface="Times New Roman" charset="0"/>
              </a:rPr>
              <a:t>the electrical problems section 6.12.</a:t>
            </a:r>
          </a:p>
          <a:p>
            <a:endParaRPr lang="en-US">
              <a:latin typeface="Times New Roman" charset="0"/>
            </a:endParaRPr>
          </a:p>
          <a:p>
            <a:endParaRPr lang="en-US">
              <a:latin typeface="Times New Roman" charset="0"/>
            </a:endParaRPr>
          </a:p>
        </p:txBody>
      </p:sp>
      <p:sp>
        <p:nvSpPr>
          <p:cNvPr id="59396"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BFAA5474-C917-514E-811E-835FBFF507EF}" type="slidenum">
              <a:rPr lang="en-US">
                <a:solidFill>
                  <a:schemeClr val="tx1"/>
                </a:solidFill>
                <a:latin typeface="Times New Roman" charset="0"/>
              </a:rPr>
              <a:pPr/>
              <a:t>54</a:t>
            </a:fld>
            <a:endParaRPr lang="en-US">
              <a:solidFill>
                <a:schemeClr val="tx1"/>
              </a:solidFill>
              <a:latin typeface="Times New Roman" charset="0"/>
            </a:endParaRPr>
          </a:p>
        </p:txBody>
      </p:sp>
      <p:sp>
        <p:nvSpPr>
          <p:cNvPr id="604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0420"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AA0B11EC-6942-A840-BBF4-D958E3AEDFEB}" type="slidenum">
              <a:rPr lang="en-US">
                <a:solidFill>
                  <a:schemeClr val="tx1"/>
                </a:solidFill>
                <a:latin typeface="Times New Roman" charset="0"/>
              </a:rPr>
              <a:pPr/>
              <a:t>55</a:t>
            </a:fld>
            <a:endParaRPr lang="en-US">
              <a:solidFill>
                <a:schemeClr val="tx1"/>
              </a:solidFill>
              <a:latin typeface="Times New Roman" charset="0"/>
            </a:endParaRPr>
          </a:p>
        </p:txBody>
      </p:sp>
      <p:sp>
        <p:nvSpPr>
          <p:cNvPr id="6246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2468"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A5D9F4C4-C520-9944-92AB-D64313BF1736}" type="slidenum">
              <a:rPr lang="en-US">
                <a:solidFill>
                  <a:schemeClr val="tx1"/>
                </a:solidFill>
                <a:latin typeface="Times New Roman" charset="0"/>
              </a:rPr>
              <a:pPr/>
              <a:t>56</a:t>
            </a:fld>
            <a:endParaRPr lang="en-US">
              <a:solidFill>
                <a:schemeClr val="tx1"/>
              </a:solidFill>
              <a:latin typeface="Times New Roman" charset="0"/>
            </a:endParaRPr>
          </a:p>
        </p:txBody>
      </p:sp>
      <p:sp>
        <p:nvSpPr>
          <p:cNvPr id="634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3492"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987BFD7A-B843-534C-8E7C-8C79D6EDDCAB}" type="slidenum">
              <a:rPr lang="en-US">
                <a:solidFill>
                  <a:schemeClr val="tx1"/>
                </a:solidFill>
                <a:latin typeface="Times New Roman" charset="0"/>
              </a:rPr>
              <a:pPr/>
              <a:t>57</a:t>
            </a:fld>
            <a:endParaRPr lang="en-US">
              <a:solidFill>
                <a:schemeClr val="tx1"/>
              </a:solidFill>
              <a:latin typeface="Times New Roman" charset="0"/>
            </a:endParaRPr>
          </a:p>
        </p:txBody>
      </p:sp>
      <p:sp>
        <p:nvSpPr>
          <p:cNvPr id="645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4516"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hlink"/>
                </a:solidFill>
                <a:latin typeface="Arial" charset="0"/>
                <a:ea typeface="ＭＳ Ｐゴシック" charset="0"/>
              </a:defRPr>
            </a:lvl1pPr>
            <a:lvl2pPr marL="698002" indent="-268462">
              <a:defRPr>
                <a:solidFill>
                  <a:schemeClr val="hlink"/>
                </a:solidFill>
                <a:latin typeface="Arial" charset="0"/>
                <a:ea typeface="ＭＳ Ｐゴシック" charset="0"/>
              </a:defRPr>
            </a:lvl2pPr>
            <a:lvl3pPr marL="1073849" indent="-214770">
              <a:defRPr>
                <a:solidFill>
                  <a:schemeClr val="hlink"/>
                </a:solidFill>
                <a:latin typeface="Arial" charset="0"/>
                <a:ea typeface="ＭＳ Ｐゴシック" charset="0"/>
              </a:defRPr>
            </a:lvl3pPr>
            <a:lvl4pPr marL="1503388" indent="-214770">
              <a:defRPr>
                <a:solidFill>
                  <a:schemeClr val="hlink"/>
                </a:solidFill>
                <a:latin typeface="Arial" charset="0"/>
                <a:ea typeface="ＭＳ Ｐゴシック" charset="0"/>
              </a:defRPr>
            </a:lvl4pPr>
            <a:lvl5pPr marL="1932927" indent="-214770">
              <a:defRPr>
                <a:solidFill>
                  <a:schemeClr val="hlink"/>
                </a:solidFill>
                <a:latin typeface="Arial" charset="0"/>
                <a:ea typeface="ＭＳ Ｐゴシック" charset="0"/>
              </a:defRPr>
            </a:lvl5pPr>
            <a:lvl6pPr marL="2362467" indent="-214770" algn="ctr" eaLnBrk="0" fontAlgn="base" hangingPunct="0">
              <a:spcBef>
                <a:spcPct val="0"/>
              </a:spcBef>
              <a:spcAft>
                <a:spcPct val="0"/>
              </a:spcAft>
              <a:defRPr>
                <a:solidFill>
                  <a:schemeClr val="hlink"/>
                </a:solidFill>
                <a:latin typeface="Arial" charset="0"/>
                <a:ea typeface="ＭＳ Ｐゴシック" charset="0"/>
              </a:defRPr>
            </a:lvl6pPr>
            <a:lvl7pPr marL="2792006" indent="-214770" algn="ctr" eaLnBrk="0" fontAlgn="base" hangingPunct="0">
              <a:spcBef>
                <a:spcPct val="0"/>
              </a:spcBef>
              <a:spcAft>
                <a:spcPct val="0"/>
              </a:spcAft>
              <a:defRPr>
                <a:solidFill>
                  <a:schemeClr val="hlink"/>
                </a:solidFill>
                <a:latin typeface="Arial" charset="0"/>
                <a:ea typeface="ＭＳ Ｐゴシック" charset="0"/>
              </a:defRPr>
            </a:lvl7pPr>
            <a:lvl8pPr marL="3221546" indent="-214770" algn="ctr" eaLnBrk="0" fontAlgn="base" hangingPunct="0">
              <a:spcBef>
                <a:spcPct val="0"/>
              </a:spcBef>
              <a:spcAft>
                <a:spcPct val="0"/>
              </a:spcAft>
              <a:defRPr>
                <a:solidFill>
                  <a:schemeClr val="hlink"/>
                </a:solidFill>
                <a:latin typeface="Arial" charset="0"/>
                <a:ea typeface="ＭＳ Ｐゴシック" charset="0"/>
              </a:defRPr>
            </a:lvl8pPr>
            <a:lvl9pPr marL="3651085" indent="-214770" algn="ctr" eaLnBrk="0" fontAlgn="base" hangingPunct="0">
              <a:spcBef>
                <a:spcPct val="0"/>
              </a:spcBef>
              <a:spcAft>
                <a:spcPct val="0"/>
              </a:spcAft>
              <a:defRPr>
                <a:solidFill>
                  <a:schemeClr val="hlink"/>
                </a:solidFill>
                <a:latin typeface="Arial" charset="0"/>
                <a:ea typeface="ＭＳ Ｐゴシック" charset="0"/>
              </a:defRPr>
            </a:lvl9pPr>
          </a:lstStyle>
          <a:p>
            <a:fld id="{17181C22-1CE9-8D47-8EB5-E63B9CBC1E47}" type="slidenum">
              <a:rPr lang="en-US">
                <a:solidFill>
                  <a:schemeClr val="tx1"/>
                </a:solidFill>
                <a:latin typeface="Times New Roman" charset="0"/>
              </a:rPr>
              <a:pPr/>
              <a:t>58</a:t>
            </a:fld>
            <a:endParaRPr lang="en-US">
              <a:solidFill>
                <a:schemeClr val="tx1"/>
              </a:solidFill>
              <a:latin typeface="Times New Roman" charset="0"/>
            </a:endParaRPr>
          </a:p>
        </p:txBody>
      </p:sp>
      <p:sp>
        <p:nvSpPr>
          <p:cNvPr id="675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Times New Roman" charset="0"/>
            </a:endParaRPr>
          </a:p>
        </p:txBody>
      </p:sp>
      <p:sp>
        <p:nvSpPr>
          <p:cNvPr id="67588" name="Rectangle 3"/>
          <p:cNvSpPr>
            <a:spLocks noGrp="1" noRot="1" noChangeAspect="1" noChangeArrowheads="1" noTextEdit="1"/>
          </p:cNvSpPr>
          <p:nvPr>
            <p:ph type="sldImg"/>
          </p:nvPr>
        </p:nvSpPr>
        <p:spPr>
          <a:xfrm>
            <a:off x="1293813" y="798513"/>
            <a:ext cx="4268787" cy="3201987"/>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F4B0ABF-9C5E-48D0-80F2-F75709AF4330}" type="datetime1">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2FA365-3521-4F86-8910-8AF1D9DF7387}" type="slidenum">
              <a:rPr lang="en-GB" smtClean="0"/>
              <a:t>‹#›</a:t>
            </a:fld>
            <a:endParaRPr lang="en-GB"/>
          </a:p>
        </p:txBody>
      </p:sp>
    </p:spTree>
    <p:extLst>
      <p:ext uri="{BB962C8B-B14F-4D97-AF65-F5344CB8AC3E}">
        <p14:creationId xmlns:p14="http://schemas.microsoft.com/office/powerpoint/2010/main" val="386887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238643-3F1F-412B-9B9C-EB188D0AA780}" type="datetime1">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396585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A326DA-47F4-4827-8EBE-52FD93605ED5}" type="datetime1">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268484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75C0EC-F58A-4452-B02F-84C3A84B4C76}" type="datetime1">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328355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A78192-E3B2-4102-8D7D-A637C70E74EE}" type="datetime1">
              <a:rPr lang="en-US" smtClean="0"/>
              <a:pPr/>
              <a:t>1/25/2018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2FA365-3521-4F86-8910-8AF1D9DF7387}" type="slidenum">
              <a:rPr lang="en-GB" smtClean="0"/>
              <a:t>‹#›</a:t>
            </a:fld>
            <a:endParaRPr lang="en-GB"/>
          </a:p>
        </p:txBody>
      </p:sp>
    </p:spTree>
    <p:extLst>
      <p:ext uri="{BB962C8B-B14F-4D97-AF65-F5344CB8AC3E}">
        <p14:creationId xmlns:p14="http://schemas.microsoft.com/office/powerpoint/2010/main" val="84367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BE524C0-DA96-42CC-972A-BCC5147E9E7F}" type="datetime1">
              <a:rPr lang="en-US" smtClean="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281978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2692516-E938-4E3A-AC6D-E0FCEE41FBC4}" type="datetime1">
              <a:rPr lang="en-US" smtClean="0"/>
              <a:pPr/>
              <a:t>1/25/2018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1484695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16654F-E878-43CD-A153-5E2787437C66}" type="datetime1">
              <a:rPr lang="en-US" smtClean="0"/>
              <a:pPr/>
              <a:t>1/25/2018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94724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65E43-BA8F-46BC-8A43-885551D6AD78}" type="datetime1">
              <a:rPr lang="en-US" smtClean="0"/>
              <a:pPr/>
              <a:t>1/25/2018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303927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84EA9-A68D-4798-AC9B-D9FDD1650BC7}" type="datetime1">
              <a:rPr lang="en-US" smtClean="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2988176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75E9F4-4767-45DD-B2F6-2E6FEB532D5B}" type="datetime1">
              <a:rPr lang="en-US" smtClean="0"/>
              <a:pPr/>
              <a:t>1/25/2018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3904398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5B04C-932F-42D6-8EF3-30EDA6C92CA5}" type="datetime1">
              <a:rPr lang="en-US" smtClean="0"/>
              <a:pPr/>
              <a:t>1/25/2018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2179F-846E-694A-9A7E-562F73346125}" type="slidenum">
              <a:rPr lang="en-US" smtClean="0"/>
              <a:pPr/>
              <a:t>‹#›</a:t>
            </a:fld>
            <a:endParaRPr lang="en-US" dirty="0"/>
          </a:p>
        </p:txBody>
      </p:sp>
    </p:spTree>
    <p:extLst>
      <p:ext uri="{BB962C8B-B14F-4D97-AF65-F5344CB8AC3E}">
        <p14:creationId xmlns:p14="http://schemas.microsoft.com/office/powerpoint/2010/main" val="26192539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9.png"/><Relationship Id="rId7" Type="http://schemas.openxmlformats.org/officeDocument/2006/relationships/image" Target="../media/image98.emf"/><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39.bin"/><Relationship Id="rId5" Type="http://schemas.openxmlformats.org/officeDocument/2006/relationships/image" Target="../media/image51.emf"/><Relationship Id="rId4" Type="http://schemas.openxmlformats.org/officeDocument/2006/relationships/oleObject" Target="../embeddings/oleObject38.bin"/></Relationships>
</file>

<file path=ppt/slides/_rels/slide11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9.png"/><Relationship Id="rId7"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00.png"/><Relationship Id="rId5" Type="http://schemas.openxmlformats.org/officeDocument/2006/relationships/image" Target="../media/image51.emf"/><Relationship Id="rId4" Type="http://schemas.openxmlformats.org/officeDocument/2006/relationships/oleObject" Target="../embeddings/oleObject40.bin"/></Relationships>
</file>

<file path=ppt/slides/_rels/slide118.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9.png"/><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00.png"/><Relationship Id="rId5" Type="http://schemas.openxmlformats.org/officeDocument/2006/relationships/image" Target="../media/image51.emf"/><Relationship Id="rId4" Type="http://schemas.openxmlformats.org/officeDocument/2006/relationships/oleObject" Target="../embeddings/oleObject42.bin"/></Relationships>
</file>

<file path=ppt/slides/_rels/slide11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9.png"/><Relationship Id="rId7"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00.png"/><Relationship Id="rId5" Type="http://schemas.openxmlformats.org/officeDocument/2006/relationships/image" Target="../media/image51.emf"/><Relationship Id="rId4" Type="http://schemas.openxmlformats.org/officeDocument/2006/relationships/oleObject" Target="../embeddings/oleObject44.bin"/></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hdphoto" Target="../media/hdphoto26.wdp"/><Relationship Id="rId7" Type="http://schemas.microsoft.com/office/2007/relationships/hdphoto" Target="../media/hdphoto28.wdp"/><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1.png"/><Relationship Id="rId5" Type="http://schemas.microsoft.com/office/2007/relationships/hdphoto" Target="../media/hdphoto27.wdp"/><Relationship Id="rId4" Type="http://schemas.openxmlformats.org/officeDocument/2006/relationships/image" Target="../media/image11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14.gif"/><Relationship Id="rId5" Type="http://schemas.openxmlformats.org/officeDocument/2006/relationships/image" Target="../media/image113.png"/><Relationship Id="rId4" Type="http://schemas.openxmlformats.org/officeDocument/2006/relationships/image" Target="../media/image51.emf"/></Relationships>
</file>

<file path=ppt/slides/_rels/slide1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51.emf"/><Relationship Id="rId4" Type="http://schemas.openxmlformats.org/officeDocument/2006/relationships/oleObject" Target="../embeddings/oleObject47.bin"/></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51.emf"/></Relationships>
</file>

<file path=ppt/slides/_rels/slide1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51.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18.png"/><Relationship Id="rId5" Type="http://schemas.openxmlformats.org/officeDocument/2006/relationships/oleObject" Target="../embeddings/oleObject51.bin"/><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32.vml"/><Relationship Id="rId5" Type="http://schemas.openxmlformats.org/officeDocument/2006/relationships/image" Target="../media/image119.png"/><Relationship Id="rId4" Type="http://schemas.openxmlformats.org/officeDocument/2006/relationships/image" Target="../media/image51.emf"/></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120.png"/><Relationship Id="rId4" Type="http://schemas.openxmlformats.org/officeDocument/2006/relationships/image" Target="../media/image51.emf"/></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121.png"/><Relationship Id="rId4" Type="http://schemas.openxmlformats.org/officeDocument/2006/relationships/image" Target="../media/image51.emf"/></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35.vml"/><Relationship Id="rId5" Type="http://schemas.openxmlformats.org/officeDocument/2006/relationships/image" Target="../media/image122.png"/><Relationship Id="rId4" Type="http://schemas.openxmlformats.org/officeDocument/2006/relationships/oleObject" Target="../embeddings/oleObject55.bin"/></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36.vml"/><Relationship Id="rId5" Type="http://schemas.openxmlformats.org/officeDocument/2006/relationships/image" Target="../media/image123.png"/><Relationship Id="rId4" Type="http://schemas.openxmlformats.org/officeDocument/2006/relationships/image" Target="../media/image51.emf"/></Relationships>
</file>

<file path=ppt/slides/_rels/slide145.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37.vml"/><Relationship Id="rId5" Type="http://schemas.openxmlformats.org/officeDocument/2006/relationships/image" Target="../media/image125.png"/><Relationship Id="rId4" Type="http://schemas.openxmlformats.org/officeDocument/2006/relationships/oleObject" Target="../embeddings/oleObject57.bin"/></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38.vml"/><Relationship Id="rId5" Type="http://schemas.openxmlformats.org/officeDocument/2006/relationships/image" Target="../media/image126.png"/><Relationship Id="rId4" Type="http://schemas.openxmlformats.org/officeDocument/2006/relationships/oleObject" Target="../embeddings/oleObject58.bin"/></Relationships>
</file>

<file path=ppt/slides/_rels/slide14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39.vml"/><Relationship Id="rId5" Type="http://schemas.openxmlformats.org/officeDocument/2006/relationships/image" Target="../media/image128.png"/><Relationship Id="rId4" Type="http://schemas.openxmlformats.org/officeDocument/2006/relationships/oleObject" Target="../embeddings/oleObject59.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image" Target="../media/image130.w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8.png"/><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0.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25.png"/><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27.png"/><Relationship Id="rId4"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29.png"/><Relationship Id="rId4" Type="http://schemas.openxmlformats.org/officeDocument/2006/relationships/oleObject" Target="../embeddings/oleObject10.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31.png"/><Relationship Id="rId4" Type="http://schemas.openxmlformats.org/officeDocument/2006/relationships/oleObject" Target="../embeddings/oleObject12.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3.png"/><Relationship Id="rId4" Type="http://schemas.openxmlformats.org/officeDocument/2006/relationships/oleObject" Target="../embeddings/oleObject14.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34.png"/><Relationship Id="rId4" Type="http://schemas.openxmlformats.org/officeDocument/2006/relationships/oleObject" Target="../embeddings/oleObject1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36.png"/><Relationship Id="rId4" Type="http://schemas.openxmlformats.org/officeDocument/2006/relationships/oleObject" Target="../embeddings/oleObject1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38.png"/><Relationship Id="rId4" Type="http://schemas.openxmlformats.org/officeDocument/2006/relationships/oleObject" Target="../embeddings/oleObject19.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40.png"/><Relationship Id="rId4" Type="http://schemas.openxmlformats.org/officeDocument/2006/relationships/oleObject" Target="../embeddings/oleObject21.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4.bin"/><Relationship Id="rId5" Type="http://schemas.openxmlformats.org/officeDocument/2006/relationships/image" Target="../media/image42.png"/><Relationship Id="rId4" Type="http://schemas.openxmlformats.org/officeDocument/2006/relationships/oleObject" Target="../embeddings/oleObject23.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image" Target="../media/image44.png"/><Relationship Id="rId4" Type="http://schemas.openxmlformats.org/officeDocument/2006/relationships/oleObject" Target="../embeddings/oleObject2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8.bin"/><Relationship Id="rId5" Type="http://schemas.openxmlformats.org/officeDocument/2006/relationships/image" Target="../media/image45.png"/><Relationship Id="rId4" Type="http://schemas.openxmlformats.org/officeDocument/2006/relationships/oleObject" Target="../embeddings/oleObject27.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0.bin"/><Relationship Id="rId5" Type="http://schemas.openxmlformats.org/officeDocument/2006/relationships/image" Target="../media/image47.png"/><Relationship Id="rId4" Type="http://schemas.openxmlformats.org/officeDocument/2006/relationships/oleObject" Target="../embeddings/oleObject29.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49.png"/><Relationship Id="rId4" Type="http://schemas.openxmlformats.org/officeDocument/2006/relationships/oleObject" Target="../embeddings/oleObject31.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50.png"/><Relationship Id="rId4" Type="http://schemas.openxmlformats.org/officeDocument/2006/relationships/oleObject" Target="../embeddings/oleObject32.bin"/></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52.png"/><Relationship Id="rId4" Type="http://schemas.openxmlformats.org/officeDocument/2006/relationships/image" Target="../media/image51.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3.png"/><Relationship Id="rId4" Type="http://schemas.openxmlformats.org/officeDocument/2006/relationships/image" Target="../media/image5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54.png"/><Relationship Id="rId5" Type="http://schemas.openxmlformats.org/officeDocument/2006/relationships/oleObject" Target="../embeddings/oleObject36.bin"/><Relationship Id="rId4" Type="http://schemas.openxmlformats.org/officeDocument/2006/relationships/image" Target="../media/image51.e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55.png"/><Relationship Id="rId4" Type="http://schemas.openxmlformats.org/officeDocument/2006/relationships/oleObject" Target="../embeddings/oleObject37.bin"/></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64.png"/></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microsoft.com/office/2007/relationships/hdphoto" Target="../media/hdphoto15.wdp"/></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png"/><Relationship Id="rId5" Type="http://schemas.microsoft.com/office/2007/relationships/hdphoto" Target="../media/hdphoto17.wdp"/><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170" y="1737972"/>
            <a:ext cx="6420853" cy="1470025"/>
          </a:xfrm>
        </p:spPr>
        <p:txBody>
          <a:bodyPr>
            <a:noAutofit/>
          </a:bodyPr>
          <a:lstStyle/>
          <a:p>
            <a:r>
              <a:rPr lang="en-US" sz="3200" b="1" dirty="0" smtClean="0">
                <a:solidFill>
                  <a:srgbClr val="0D1A1D"/>
                </a:solidFill>
              </a:rPr>
              <a:t>Mechanical Condition Monitoring</a:t>
            </a:r>
            <a:br>
              <a:rPr lang="en-US" sz="3200" b="1" dirty="0" smtClean="0">
                <a:solidFill>
                  <a:srgbClr val="0D1A1D"/>
                </a:solidFill>
              </a:rPr>
            </a:br>
            <a:r>
              <a:rPr lang="en-US" sz="3200" b="1" dirty="0" smtClean="0">
                <a:solidFill>
                  <a:srgbClr val="0D1A1D"/>
                </a:solidFill>
              </a:rPr>
              <a:t>Vibration Analysis</a:t>
            </a:r>
            <a:r>
              <a:rPr lang="en-US" sz="3200" b="1" dirty="0">
                <a:solidFill>
                  <a:srgbClr val="0D1A1D"/>
                </a:solidFill>
              </a:rPr>
              <a:t/>
            </a:r>
            <a:br>
              <a:rPr lang="en-US" sz="3200" b="1" dirty="0">
                <a:solidFill>
                  <a:srgbClr val="0D1A1D"/>
                </a:solidFill>
              </a:rPr>
            </a:br>
            <a:r>
              <a:rPr lang="en-US" sz="3200" b="1" dirty="0">
                <a:solidFill>
                  <a:srgbClr val="0D1A1D"/>
                </a:solidFill>
              </a:rPr>
              <a:t>Lecture </a:t>
            </a:r>
            <a:r>
              <a:rPr lang="en-US" sz="3200" b="1" dirty="0" smtClean="0">
                <a:solidFill>
                  <a:srgbClr val="0D1A1D"/>
                </a:solidFill>
              </a:rPr>
              <a:t>2 </a:t>
            </a:r>
            <a:endParaRPr lang="en-US" sz="3200" b="1" dirty="0">
              <a:solidFill>
                <a:srgbClr val="0D1A1D"/>
              </a:solidFill>
            </a:endParaRPr>
          </a:p>
        </p:txBody>
      </p:sp>
      <p:sp>
        <p:nvSpPr>
          <p:cNvPr id="3" name="Subtitle 2"/>
          <p:cNvSpPr>
            <a:spLocks noGrp="1"/>
          </p:cNvSpPr>
          <p:nvPr>
            <p:ph type="subTitle" idx="1"/>
          </p:nvPr>
        </p:nvSpPr>
        <p:spPr>
          <a:xfrm>
            <a:off x="948100" y="5396753"/>
            <a:ext cx="5867400" cy="573741"/>
          </a:xfrm>
        </p:spPr>
        <p:txBody>
          <a:bodyPr>
            <a:normAutofit/>
          </a:bodyPr>
          <a:lstStyle/>
          <a:p>
            <a:endParaRPr lang="en-US" sz="1800" b="1" dirty="0"/>
          </a:p>
        </p:txBody>
      </p:sp>
    </p:spTree>
    <p:extLst>
      <p:ext uri="{BB962C8B-B14F-4D97-AF65-F5344CB8AC3E}">
        <p14:creationId xmlns:p14="http://schemas.microsoft.com/office/powerpoint/2010/main" val="3118356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000" b="1" dirty="0"/>
              <a:t>Vibration Monitoring</a:t>
            </a:r>
            <a:endParaRPr lang="en-US" sz="3000" b="1" dirty="0"/>
          </a:p>
        </p:txBody>
      </p:sp>
      <p:sp>
        <p:nvSpPr>
          <p:cNvPr id="3" name="Content Placeholder 2"/>
          <p:cNvSpPr>
            <a:spLocks noGrp="1"/>
          </p:cNvSpPr>
          <p:nvPr>
            <p:ph idx="1"/>
          </p:nvPr>
        </p:nvSpPr>
        <p:spPr>
          <a:xfrm>
            <a:off x="615801" y="1943524"/>
            <a:ext cx="8159360" cy="4007224"/>
          </a:xfrm>
        </p:spPr>
        <p:txBody>
          <a:bodyPr>
            <a:noAutofit/>
          </a:bodyPr>
          <a:lstStyle/>
          <a:p>
            <a:pPr algn="just">
              <a:lnSpc>
                <a:spcPct val="90000"/>
              </a:lnSpc>
              <a:spcBef>
                <a:spcPts val="1000"/>
              </a:spcBef>
            </a:pPr>
            <a:r>
              <a:rPr lang="en-US" sz="1900" dirty="0"/>
              <a:t>All rotating machines produce vibrations that are a function of the machine </a:t>
            </a:r>
            <a:r>
              <a:rPr lang="en-US" sz="1900" b="1" dirty="0" smtClean="0"/>
              <a:t>operating conditions </a:t>
            </a:r>
            <a:r>
              <a:rPr lang="en-US" sz="1900" dirty="0"/>
              <a:t>and </a:t>
            </a:r>
            <a:r>
              <a:rPr lang="en-US" sz="1900" b="1" dirty="0"/>
              <a:t>machine dynamics</a:t>
            </a:r>
            <a:r>
              <a:rPr lang="en-US" sz="1900" dirty="0" smtClean="0"/>
              <a:t>.</a:t>
            </a:r>
          </a:p>
          <a:p>
            <a:pPr algn="just">
              <a:lnSpc>
                <a:spcPct val="90000"/>
              </a:lnSpc>
              <a:spcBef>
                <a:spcPts val="1000"/>
              </a:spcBef>
            </a:pPr>
            <a:r>
              <a:rPr lang="en-US" sz="1900" dirty="0" smtClean="0"/>
              <a:t>When </a:t>
            </a:r>
            <a:r>
              <a:rPr lang="en-US" sz="1900" dirty="0"/>
              <a:t>a machine has a defect, the energy level of the specific component </a:t>
            </a:r>
            <a:r>
              <a:rPr lang="en-US" sz="1900" dirty="0" smtClean="0"/>
              <a:t>increases</a:t>
            </a:r>
          </a:p>
          <a:p>
            <a:pPr algn="just">
              <a:lnSpc>
                <a:spcPct val="90000"/>
              </a:lnSpc>
            </a:pPr>
            <a:endParaRPr lang="en-US" sz="1800" dirty="0" smtClean="0"/>
          </a:p>
          <a:p>
            <a:pPr algn="just">
              <a:lnSpc>
                <a:spcPct val="90000"/>
              </a:lnSpc>
            </a:pPr>
            <a:endParaRPr lang="en-US" sz="1800" dirty="0"/>
          </a:p>
          <a:p>
            <a:pPr algn="just">
              <a:lnSpc>
                <a:spcPct val="90000"/>
              </a:lnSpc>
            </a:pPr>
            <a:endParaRPr lang="en-US" sz="1800" dirty="0" smtClean="0"/>
          </a:p>
          <a:p>
            <a:pPr algn="just">
              <a:lnSpc>
                <a:spcPct val="90000"/>
              </a:lnSpc>
            </a:pPr>
            <a:endParaRPr lang="en-US" sz="18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10</a:t>
            </a:fld>
            <a:endParaRPr lang="en-US"/>
          </a:p>
        </p:txBody>
      </p:sp>
    </p:spTree>
    <p:extLst>
      <p:ext uri="{BB962C8B-B14F-4D97-AF65-F5344CB8AC3E}">
        <p14:creationId xmlns:p14="http://schemas.microsoft.com/office/powerpoint/2010/main" val="1491550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chemeClr val="bg2">
                    <a:lumMod val="10000"/>
                  </a:schemeClr>
                </a:solidFill>
              </a:rPr>
              <a:t>Corrosion: frictional </a:t>
            </a:r>
            <a:r>
              <a:rPr lang="en-GB" b="1" dirty="0" smtClean="0">
                <a:solidFill>
                  <a:schemeClr val="bg2">
                    <a:lumMod val="10000"/>
                  </a:schemeClr>
                </a:solidFill>
              </a:rPr>
              <a:t>corrosion - </a:t>
            </a:r>
            <a:r>
              <a:rPr lang="en-GB" b="1" dirty="0">
                <a:solidFill>
                  <a:schemeClr val="bg2">
                    <a:lumMod val="10000"/>
                  </a:schemeClr>
                </a:solidFill>
              </a:rPr>
              <a:t>fretting</a:t>
            </a:r>
            <a:endParaRPr lang="en-GB" dirty="0">
              <a:solidFill>
                <a:schemeClr val="bg2">
                  <a:lumMod val="10000"/>
                </a:schemeClr>
              </a:solidFill>
            </a:endParaRPr>
          </a:p>
        </p:txBody>
      </p:sp>
      <p:sp>
        <p:nvSpPr>
          <p:cNvPr id="14" name="Content Placeholder 2"/>
          <p:cNvSpPr>
            <a:spLocks noGrp="1"/>
          </p:cNvSpPr>
          <p:nvPr>
            <p:ph idx="1"/>
          </p:nvPr>
        </p:nvSpPr>
        <p:spPr>
          <a:xfrm>
            <a:off x="680127" y="2176940"/>
            <a:ext cx="7905607" cy="2308432"/>
          </a:xfrm>
        </p:spPr>
        <p:txBody>
          <a:bodyPr>
            <a:normAutofit fontScale="92500" lnSpcReduction="20000"/>
          </a:bodyPr>
          <a:lstStyle/>
          <a:p>
            <a:r>
              <a:rPr lang="en-GB" dirty="0" smtClean="0">
                <a:solidFill>
                  <a:schemeClr val="bg2">
                    <a:lumMod val="10000"/>
                  </a:schemeClr>
                </a:solidFill>
              </a:rPr>
              <a:t>Micro-movement between mating surfaces</a:t>
            </a:r>
            <a:endParaRPr lang="en-GB" dirty="0">
              <a:solidFill>
                <a:schemeClr val="bg2">
                  <a:lumMod val="10000"/>
                </a:schemeClr>
              </a:solidFill>
            </a:endParaRPr>
          </a:p>
          <a:p>
            <a:r>
              <a:rPr lang="en-GB" dirty="0" smtClean="0">
                <a:solidFill>
                  <a:schemeClr val="bg2">
                    <a:lumMod val="10000"/>
                  </a:schemeClr>
                </a:solidFill>
              </a:rPr>
              <a:t>Oxidation </a:t>
            </a:r>
            <a:r>
              <a:rPr lang="en-GB" dirty="0">
                <a:solidFill>
                  <a:schemeClr val="bg2">
                    <a:lumMod val="10000"/>
                  </a:schemeClr>
                </a:solidFill>
              </a:rPr>
              <a:t>of asperities</a:t>
            </a:r>
          </a:p>
          <a:p>
            <a:r>
              <a:rPr lang="en-GB" dirty="0" smtClean="0">
                <a:solidFill>
                  <a:schemeClr val="bg2">
                    <a:lumMod val="10000"/>
                  </a:schemeClr>
                </a:solidFill>
              </a:rPr>
              <a:t>Powdery </a:t>
            </a:r>
            <a:r>
              <a:rPr lang="en-GB" dirty="0">
                <a:solidFill>
                  <a:schemeClr val="bg2">
                    <a:lumMod val="10000"/>
                  </a:schemeClr>
                </a:solidFill>
              </a:rPr>
              <a:t>rust / loss </a:t>
            </a:r>
            <a:r>
              <a:rPr lang="en-GB" dirty="0" smtClean="0">
                <a:solidFill>
                  <a:schemeClr val="bg2">
                    <a:lumMod val="10000"/>
                  </a:schemeClr>
                </a:solidFill>
              </a:rPr>
              <a:t>of material</a:t>
            </a:r>
            <a:endParaRPr lang="en-GB" dirty="0">
              <a:solidFill>
                <a:schemeClr val="bg2">
                  <a:lumMod val="10000"/>
                </a:schemeClr>
              </a:solidFill>
            </a:endParaRPr>
          </a:p>
          <a:p>
            <a:r>
              <a:rPr lang="en-GB" dirty="0" smtClean="0">
                <a:solidFill>
                  <a:schemeClr val="bg2">
                    <a:lumMod val="10000"/>
                  </a:schemeClr>
                </a:solidFill>
              </a:rPr>
              <a:t>Occurs </a:t>
            </a:r>
            <a:r>
              <a:rPr lang="en-GB" dirty="0">
                <a:solidFill>
                  <a:schemeClr val="bg2">
                    <a:lumMod val="10000"/>
                  </a:schemeClr>
                </a:solidFill>
              </a:rPr>
              <a:t>in fit interfaces</a:t>
            </a:r>
          </a:p>
          <a:p>
            <a:r>
              <a:rPr lang="en-GB" dirty="0" smtClean="0">
                <a:solidFill>
                  <a:schemeClr val="bg2">
                    <a:lumMod val="10000"/>
                  </a:schemeClr>
                </a:solidFill>
              </a:rPr>
              <a:t>Transmitting </a:t>
            </a:r>
            <a:r>
              <a:rPr lang="en-GB" dirty="0">
                <a:solidFill>
                  <a:schemeClr val="bg2">
                    <a:lumMod val="10000"/>
                  </a:schemeClr>
                </a:solidFill>
              </a:rPr>
              <a:t>loads</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100</a:t>
            </a:fld>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334" y="4485372"/>
            <a:ext cx="3819473" cy="187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2292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38" y="295833"/>
            <a:ext cx="8200724" cy="1143000"/>
          </a:xfrm>
        </p:spPr>
        <p:txBody>
          <a:bodyPr>
            <a:normAutofit/>
          </a:bodyPr>
          <a:lstStyle/>
          <a:p>
            <a:r>
              <a:rPr lang="en-GB" sz="3000" b="1" dirty="0" smtClean="0">
                <a:solidFill>
                  <a:schemeClr val="bg2">
                    <a:lumMod val="10000"/>
                  </a:schemeClr>
                </a:solidFill>
              </a:rPr>
              <a:t>   Corrosion</a:t>
            </a:r>
            <a:r>
              <a:rPr lang="en-GB" sz="3000" b="1" dirty="0">
                <a:solidFill>
                  <a:schemeClr val="bg2">
                    <a:lumMod val="10000"/>
                  </a:schemeClr>
                </a:solidFill>
              </a:rPr>
              <a:t>: frictional </a:t>
            </a:r>
            <a:r>
              <a:rPr lang="en-GB" sz="3000" b="1" dirty="0" smtClean="0">
                <a:solidFill>
                  <a:schemeClr val="bg2">
                    <a:lumMod val="10000"/>
                  </a:schemeClr>
                </a:solidFill>
              </a:rPr>
              <a:t>corrosion - </a:t>
            </a:r>
            <a:r>
              <a:rPr lang="en-GB" sz="3000" b="1" dirty="0">
                <a:solidFill>
                  <a:schemeClr val="bg2">
                    <a:lumMod val="10000"/>
                  </a:schemeClr>
                </a:solidFill>
              </a:rPr>
              <a:t>false </a:t>
            </a:r>
            <a:r>
              <a:rPr lang="en-GB" sz="3000" b="1" dirty="0" err="1">
                <a:solidFill>
                  <a:schemeClr val="bg2">
                    <a:lumMod val="10000"/>
                  </a:schemeClr>
                </a:solidFill>
              </a:rPr>
              <a:t>brinelling</a:t>
            </a:r>
            <a:endParaRPr lang="en-GB" sz="3000" dirty="0">
              <a:solidFill>
                <a:schemeClr val="bg2">
                  <a:lumMod val="10000"/>
                </a:schemeClr>
              </a:solidFill>
            </a:endParaRPr>
          </a:p>
        </p:txBody>
      </p:sp>
      <p:sp>
        <p:nvSpPr>
          <p:cNvPr id="14" name="Content Placeholder 2"/>
          <p:cNvSpPr>
            <a:spLocks noGrp="1"/>
          </p:cNvSpPr>
          <p:nvPr>
            <p:ph idx="1"/>
          </p:nvPr>
        </p:nvSpPr>
        <p:spPr>
          <a:xfrm>
            <a:off x="583874" y="2032558"/>
            <a:ext cx="7905607" cy="3963978"/>
          </a:xfrm>
        </p:spPr>
        <p:txBody>
          <a:bodyPr>
            <a:normAutofit/>
          </a:bodyPr>
          <a:lstStyle/>
          <a:p>
            <a:r>
              <a:rPr lang="en-GB" sz="2000" dirty="0"/>
              <a:t>Rolling element / raceway</a:t>
            </a:r>
          </a:p>
          <a:p>
            <a:r>
              <a:rPr lang="en-GB" sz="2000" dirty="0" smtClean="0"/>
              <a:t>Micro </a:t>
            </a:r>
            <a:r>
              <a:rPr lang="en-GB" sz="2000" dirty="0"/>
              <a:t>movements / </a:t>
            </a:r>
            <a:r>
              <a:rPr lang="en-GB" sz="2000" dirty="0" smtClean="0"/>
              <a:t>elastic deformations</a:t>
            </a:r>
            <a:endParaRPr lang="en-GB" sz="2000" dirty="0"/>
          </a:p>
          <a:p>
            <a:r>
              <a:rPr lang="en-GB" sz="2000" dirty="0" smtClean="0"/>
              <a:t>Vibrations</a:t>
            </a:r>
            <a:endParaRPr lang="en-GB" sz="2000" dirty="0"/>
          </a:p>
          <a:p>
            <a:r>
              <a:rPr lang="en-GB" sz="2000" dirty="0" smtClean="0"/>
              <a:t>Corrosion </a:t>
            </a:r>
            <a:r>
              <a:rPr lang="en-GB" sz="2000" dirty="0"/>
              <a:t>/ wear / shiny </a:t>
            </a:r>
            <a:r>
              <a:rPr lang="en-GB" sz="2000" dirty="0" smtClean="0"/>
              <a:t>/ red depressions </a:t>
            </a:r>
          </a:p>
          <a:p>
            <a:r>
              <a:rPr lang="en-GB" sz="2000" dirty="0" smtClean="0"/>
              <a:t>Stationary</a:t>
            </a:r>
            <a:r>
              <a:rPr lang="en-GB" sz="2000" dirty="0"/>
              <a:t>: rolling element </a:t>
            </a:r>
            <a:r>
              <a:rPr lang="en-GB" sz="2000" dirty="0" smtClean="0"/>
              <a:t>pitch</a:t>
            </a:r>
          </a:p>
          <a:p>
            <a:r>
              <a:rPr lang="en-GB" sz="2000" dirty="0" smtClean="0"/>
              <a:t> </a:t>
            </a:r>
            <a:r>
              <a:rPr lang="en-GB" sz="2000" dirty="0"/>
              <a:t>Rotating: parallel flutes</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101</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928" y="4303696"/>
            <a:ext cx="2808000" cy="165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297" y="2086877"/>
            <a:ext cx="2806065" cy="140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7934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Electrical erosion: excessive voltage</a:t>
            </a:r>
            <a:endParaRPr lang="en-GB" sz="3000" dirty="0">
              <a:solidFill>
                <a:schemeClr val="bg2">
                  <a:lumMod val="10000"/>
                </a:schemeClr>
              </a:solidFill>
            </a:endParaRPr>
          </a:p>
        </p:txBody>
      </p:sp>
      <p:sp>
        <p:nvSpPr>
          <p:cNvPr id="5" name="Content Placeholder 4"/>
          <p:cNvSpPr>
            <a:spLocks noGrp="1"/>
          </p:cNvSpPr>
          <p:nvPr>
            <p:ph idx="1"/>
          </p:nvPr>
        </p:nvSpPr>
        <p:spPr/>
        <p:txBody>
          <a:bodyPr>
            <a:normAutofit/>
          </a:bodyPr>
          <a:lstStyle/>
          <a:p>
            <a:r>
              <a:rPr lang="en-GB" sz="2400" dirty="0"/>
              <a:t>High current / sparking</a:t>
            </a:r>
          </a:p>
          <a:p>
            <a:r>
              <a:rPr lang="en-GB" sz="2400" dirty="0" smtClean="0"/>
              <a:t>Localized </a:t>
            </a:r>
            <a:r>
              <a:rPr lang="en-GB" sz="2400" dirty="0"/>
              <a:t>heating in very short Interval / melting / welding</a:t>
            </a:r>
          </a:p>
          <a:p>
            <a:r>
              <a:rPr lang="en-GB" sz="2400" dirty="0" smtClean="0"/>
              <a:t>Craters </a:t>
            </a:r>
            <a:r>
              <a:rPr lang="en-GB" sz="2400" dirty="0"/>
              <a:t>up to 100 </a:t>
            </a:r>
            <a:r>
              <a:rPr lang="en-GB" sz="2400" dirty="0" err="1"/>
              <a:t>μm</a:t>
            </a:r>
            <a:endParaRPr lang="en-GB" sz="24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102</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63" y="3901648"/>
            <a:ext cx="81248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2279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Electrical erosion: current leakage</a:t>
            </a:r>
            <a:endParaRPr lang="en-GB" sz="3000" dirty="0">
              <a:solidFill>
                <a:schemeClr val="bg2">
                  <a:lumMod val="10000"/>
                </a:schemeClr>
              </a:solidFill>
            </a:endParaRPr>
          </a:p>
        </p:txBody>
      </p:sp>
      <p:sp>
        <p:nvSpPr>
          <p:cNvPr id="5" name="Content Placeholder 4"/>
          <p:cNvSpPr>
            <a:spLocks noGrp="1"/>
          </p:cNvSpPr>
          <p:nvPr>
            <p:ph idx="1"/>
          </p:nvPr>
        </p:nvSpPr>
        <p:spPr>
          <a:xfrm>
            <a:off x="513556" y="1892074"/>
            <a:ext cx="7583488" cy="4007224"/>
          </a:xfrm>
        </p:spPr>
        <p:txBody>
          <a:bodyPr>
            <a:normAutofit/>
          </a:bodyPr>
          <a:lstStyle/>
          <a:p>
            <a:pPr>
              <a:spcBef>
                <a:spcPts val="1000"/>
              </a:spcBef>
            </a:pPr>
            <a:r>
              <a:rPr lang="en-GB" sz="2400" dirty="0"/>
              <a:t>Low current intensity</a:t>
            </a:r>
          </a:p>
          <a:p>
            <a:pPr>
              <a:spcBef>
                <a:spcPts val="1000"/>
              </a:spcBef>
            </a:pPr>
            <a:r>
              <a:rPr lang="en-GB" sz="2400" dirty="0" smtClean="0"/>
              <a:t>Shallow </a:t>
            </a:r>
            <a:r>
              <a:rPr lang="en-GB" sz="2400" dirty="0"/>
              <a:t>craters closely positioned</a:t>
            </a:r>
          </a:p>
          <a:p>
            <a:pPr>
              <a:spcBef>
                <a:spcPts val="1000"/>
              </a:spcBef>
            </a:pPr>
            <a:r>
              <a:rPr lang="en-GB" sz="2400" dirty="0" smtClean="0"/>
              <a:t>Development </a:t>
            </a:r>
            <a:r>
              <a:rPr lang="en-GB" sz="2400" dirty="0"/>
              <a:t>of flutes on raceways &amp; rollers, parallel </a:t>
            </a:r>
            <a:r>
              <a:rPr lang="en-GB" sz="2400" dirty="0" smtClean="0"/>
              <a:t>to rolling </a:t>
            </a:r>
            <a:r>
              <a:rPr lang="en-GB" sz="2400" dirty="0"/>
              <a:t>axis</a:t>
            </a:r>
          </a:p>
          <a:p>
            <a:pPr>
              <a:spcBef>
                <a:spcPts val="1000"/>
              </a:spcBef>
            </a:pPr>
            <a:r>
              <a:rPr lang="en-GB" sz="2400" dirty="0" smtClean="0"/>
              <a:t>Dark </a:t>
            </a:r>
            <a:r>
              <a:rPr lang="en-GB" sz="2400" dirty="0" err="1"/>
              <a:t>gray</a:t>
            </a:r>
            <a:r>
              <a:rPr lang="en-GB" sz="2400" dirty="0"/>
              <a:t> discoloration</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103</a:t>
            </a:fld>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700" y="4140770"/>
            <a:ext cx="5246370" cy="213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4465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Plastic deformation: overload</a:t>
            </a:r>
            <a:endParaRPr lang="en-GB" sz="3000" dirty="0">
              <a:solidFill>
                <a:schemeClr val="bg2">
                  <a:lumMod val="10000"/>
                </a:schemeClr>
              </a:solidFill>
            </a:endParaRPr>
          </a:p>
        </p:txBody>
      </p:sp>
      <p:sp>
        <p:nvSpPr>
          <p:cNvPr id="5" name="Content Placeholder 4"/>
          <p:cNvSpPr>
            <a:spLocks noGrp="1"/>
          </p:cNvSpPr>
          <p:nvPr>
            <p:ph idx="1"/>
          </p:nvPr>
        </p:nvSpPr>
        <p:spPr>
          <a:xfrm>
            <a:off x="513556" y="1959449"/>
            <a:ext cx="7583488" cy="4007224"/>
          </a:xfrm>
        </p:spPr>
        <p:txBody>
          <a:bodyPr/>
          <a:lstStyle/>
          <a:p>
            <a:r>
              <a:rPr lang="en-GB" dirty="0"/>
              <a:t>Static or shock loads</a:t>
            </a:r>
          </a:p>
          <a:p>
            <a:r>
              <a:rPr lang="en-GB" dirty="0" smtClean="0"/>
              <a:t>Plastic </a:t>
            </a:r>
            <a:r>
              <a:rPr lang="en-GB" dirty="0"/>
              <a:t>deformations</a:t>
            </a:r>
          </a:p>
          <a:p>
            <a:r>
              <a:rPr lang="en-GB" dirty="0" smtClean="0"/>
              <a:t>Depressions </a:t>
            </a:r>
            <a:r>
              <a:rPr lang="en-GB" dirty="0"/>
              <a:t>in </a:t>
            </a:r>
            <a:r>
              <a:rPr lang="en-GB" dirty="0" smtClean="0"/>
              <a:t>rolling element </a:t>
            </a:r>
            <a:r>
              <a:rPr lang="en-GB" dirty="0"/>
              <a:t>distance</a:t>
            </a:r>
          </a:p>
          <a:p>
            <a:r>
              <a:rPr lang="en-GB" dirty="0" smtClean="0"/>
              <a:t>Handling </a:t>
            </a:r>
            <a:r>
              <a:rPr lang="en-GB" dirty="0"/>
              <a:t>damages</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104</a:t>
            </a:fld>
            <a:endParaRPr lang="en-US" dirty="0"/>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569694" y="4049327"/>
            <a:ext cx="3183255" cy="176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1700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6" y="295833"/>
            <a:ext cx="8245433" cy="1143000"/>
          </a:xfrm>
        </p:spPr>
        <p:txBody>
          <a:bodyPr>
            <a:normAutofit/>
          </a:bodyPr>
          <a:lstStyle/>
          <a:p>
            <a:r>
              <a:rPr lang="en-GB" sz="3200" b="1" dirty="0"/>
              <a:t>Plastic deformation: indentation from debris</a:t>
            </a:r>
            <a:endParaRPr lang="en-GB" sz="3000" dirty="0">
              <a:solidFill>
                <a:schemeClr val="bg2">
                  <a:lumMod val="10000"/>
                </a:schemeClr>
              </a:solidFill>
            </a:endParaRPr>
          </a:p>
        </p:txBody>
      </p:sp>
      <p:sp>
        <p:nvSpPr>
          <p:cNvPr id="5" name="Content Placeholder 4"/>
          <p:cNvSpPr>
            <a:spLocks noGrp="1"/>
          </p:cNvSpPr>
          <p:nvPr>
            <p:ph idx="1"/>
          </p:nvPr>
        </p:nvSpPr>
        <p:spPr>
          <a:xfrm>
            <a:off x="908191" y="1911324"/>
            <a:ext cx="7583488" cy="4007224"/>
          </a:xfrm>
        </p:spPr>
        <p:txBody>
          <a:bodyPr/>
          <a:lstStyle/>
          <a:p>
            <a:r>
              <a:rPr lang="en-GB" dirty="0"/>
              <a:t>Localized overloading</a:t>
            </a:r>
          </a:p>
          <a:p>
            <a:r>
              <a:rPr lang="en-GB" dirty="0" smtClean="0"/>
              <a:t>Over-rolling </a:t>
            </a:r>
            <a:r>
              <a:rPr lang="en-GB" dirty="0"/>
              <a:t>of </a:t>
            </a:r>
            <a:r>
              <a:rPr lang="en-GB" dirty="0" smtClean="0"/>
              <a:t>particles </a:t>
            </a:r>
            <a:r>
              <a:rPr lang="en-GB" dirty="0"/>
              <a:t>dents</a:t>
            </a:r>
          </a:p>
          <a:p>
            <a:r>
              <a:rPr lang="en-GB" dirty="0" smtClean="0"/>
              <a:t>Soft </a:t>
            </a:r>
            <a:r>
              <a:rPr lang="en-GB" dirty="0"/>
              <a:t>/ hardened steel / hard </a:t>
            </a:r>
            <a:r>
              <a:rPr lang="en-GB" dirty="0" smtClean="0"/>
              <a:t>mineral</a:t>
            </a:r>
            <a:endParaRPr lang="en-GB" b="1" dirty="0" smtClean="0"/>
          </a:p>
        </p:txBody>
      </p:sp>
      <p:sp>
        <p:nvSpPr>
          <p:cNvPr id="4" name="Slide Number Placeholder 3"/>
          <p:cNvSpPr>
            <a:spLocks noGrp="1"/>
          </p:cNvSpPr>
          <p:nvPr>
            <p:ph type="sldNum" sz="quarter" idx="12"/>
          </p:nvPr>
        </p:nvSpPr>
        <p:spPr/>
        <p:txBody>
          <a:bodyPr/>
          <a:lstStyle/>
          <a:p>
            <a:fld id="{5ED2179F-846E-694A-9A7E-562F73346125}" type="slidenum">
              <a:rPr lang="en-US" smtClean="0"/>
              <a:pPr/>
              <a:t>105</a:t>
            </a:fld>
            <a:endParaRPr lang="en-US" dirty="0"/>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89489" y="3754754"/>
            <a:ext cx="7107555" cy="249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7426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6" y="295833"/>
            <a:ext cx="8245433" cy="1143000"/>
          </a:xfrm>
        </p:spPr>
        <p:txBody>
          <a:bodyPr>
            <a:normAutofit/>
          </a:bodyPr>
          <a:lstStyle/>
          <a:p>
            <a:r>
              <a:rPr lang="en-GB" sz="3000" b="1" dirty="0"/>
              <a:t>Plastic deformation: indentation from handling</a:t>
            </a:r>
            <a:endParaRPr lang="en-GB" sz="3000" dirty="0">
              <a:solidFill>
                <a:schemeClr val="bg2">
                  <a:lumMod val="10000"/>
                </a:schemeClr>
              </a:solidFill>
            </a:endParaRPr>
          </a:p>
        </p:txBody>
      </p:sp>
      <p:sp>
        <p:nvSpPr>
          <p:cNvPr id="5" name="Content Placeholder 4"/>
          <p:cNvSpPr>
            <a:spLocks noGrp="1"/>
          </p:cNvSpPr>
          <p:nvPr>
            <p:ph idx="1"/>
          </p:nvPr>
        </p:nvSpPr>
        <p:spPr>
          <a:xfrm>
            <a:off x="783056" y="1911324"/>
            <a:ext cx="7583488" cy="4007224"/>
          </a:xfrm>
        </p:spPr>
        <p:txBody>
          <a:bodyPr/>
          <a:lstStyle/>
          <a:p>
            <a:r>
              <a:rPr lang="en-GB" dirty="0"/>
              <a:t>Localized overloading</a:t>
            </a:r>
          </a:p>
          <a:p>
            <a:r>
              <a:rPr lang="en-GB" dirty="0" smtClean="0"/>
              <a:t>Over-rolling </a:t>
            </a:r>
            <a:r>
              <a:rPr lang="en-GB" dirty="0"/>
              <a:t>of </a:t>
            </a:r>
            <a:r>
              <a:rPr lang="en-GB" dirty="0" smtClean="0"/>
              <a:t>particles </a:t>
            </a:r>
            <a:r>
              <a:rPr lang="en-GB" dirty="0"/>
              <a:t>dents</a:t>
            </a:r>
          </a:p>
          <a:p>
            <a:r>
              <a:rPr lang="en-GB" dirty="0" smtClean="0"/>
              <a:t>Soft </a:t>
            </a:r>
            <a:r>
              <a:rPr lang="en-GB" dirty="0"/>
              <a:t>/ hardened steel / hard </a:t>
            </a:r>
            <a:r>
              <a:rPr lang="en-GB" dirty="0" smtClean="0"/>
              <a:t>mineral</a:t>
            </a:r>
            <a:endParaRPr lang="en-GB" b="1" dirty="0" smtClean="0"/>
          </a:p>
        </p:txBody>
      </p:sp>
      <p:sp>
        <p:nvSpPr>
          <p:cNvPr id="4" name="Slide Number Placeholder 3"/>
          <p:cNvSpPr>
            <a:spLocks noGrp="1"/>
          </p:cNvSpPr>
          <p:nvPr>
            <p:ph type="sldNum" sz="quarter" idx="12"/>
          </p:nvPr>
        </p:nvSpPr>
        <p:spPr/>
        <p:txBody>
          <a:bodyPr/>
          <a:lstStyle/>
          <a:p>
            <a:fld id="{5ED2179F-846E-694A-9A7E-562F73346125}" type="slidenum">
              <a:rPr lang="en-US" smtClean="0"/>
              <a:pPr/>
              <a:t>106</a:t>
            </a:fld>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65" y="3814968"/>
            <a:ext cx="3078480" cy="216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8904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6" y="295833"/>
            <a:ext cx="8245433" cy="1143000"/>
          </a:xfrm>
        </p:spPr>
        <p:txBody>
          <a:bodyPr>
            <a:normAutofit/>
          </a:bodyPr>
          <a:lstStyle/>
          <a:p>
            <a:r>
              <a:rPr lang="en-GB" sz="3200" b="1" dirty="0"/>
              <a:t>Fracture: forced fracture</a:t>
            </a:r>
            <a:endParaRPr lang="en-GB" sz="3000" dirty="0">
              <a:solidFill>
                <a:schemeClr val="bg2">
                  <a:lumMod val="10000"/>
                </a:schemeClr>
              </a:solidFill>
            </a:endParaRPr>
          </a:p>
        </p:txBody>
      </p:sp>
      <p:sp>
        <p:nvSpPr>
          <p:cNvPr id="5" name="Content Placeholder 4"/>
          <p:cNvSpPr>
            <a:spLocks noGrp="1"/>
          </p:cNvSpPr>
          <p:nvPr>
            <p:ph idx="1"/>
          </p:nvPr>
        </p:nvSpPr>
        <p:spPr>
          <a:xfrm>
            <a:off x="590556" y="1911324"/>
            <a:ext cx="7583488" cy="4007224"/>
          </a:xfrm>
        </p:spPr>
        <p:txBody>
          <a:bodyPr/>
          <a:lstStyle/>
          <a:p>
            <a:r>
              <a:rPr lang="en-GB" dirty="0"/>
              <a:t>Stress concentration </a:t>
            </a:r>
            <a:r>
              <a:rPr lang="en-GB" dirty="0" smtClean="0"/>
              <a:t>&gt; tensile </a:t>
            </a:r>
            <a:r>
              <a:rPr lang="en-GB" dirty="0"/>
              <a:t>strength</a:t>
            </a:r>
          </a:p>
          <a:p>
            <a:r>
              <a:rPr lang="en-GB" dirty="0" smtClean="0"/>
              <a:t>Impact </a:t>
            </a:r>
            <a:r>
              <a:rPr lang="en-GB" dirty="0"/>
              <a:t>/ overstressing</a:t>
            </a:r>
            <a:endParaRPr lang="en-GB" b="1" dirty="0" smtClean="0"/>
          </a:p>
        </p:txBody>
      </p:sp>
      <p:sp>
        <p:nvSpPr>
          <p:cNvPr id="4" name="Slide Number Placeholder 3"/>
          <p:cNvSpPr>
            <a:spLocks noGrp="1"/>
          </p:cNvSpPr>
          <p:nvPr>
            <p:ph type="sldNum" sz="quarter" idx="12"/>
          </p:nvPr>
        </p:nvSpPr>
        <p:spPr/>
        <p:txBody>
          <a:bodyPr/>
          <a:lstStyle/>
          <a:p>
            <a:fld id="{5ED2179F-846E-694A-9A7E-562F73346125}" type="slidenum">
              <a:rPr lang="en-US" smtClean="0"/>
              <a:pPr/>
              <a:t>107</a:t>
            </a:fld>
            <a:endParaRPr lang="en-US" dirty="0"/>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05199" y="3357923"/>
            <a:ext cx="3705225"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53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6" y="295833"/>
            <a:ext cx="8245433" cy="1143000"/>
          </a:xfrm>
        </p:spPr>
        <p:txBody>
          <a:bodyPr>
            <a:normAutofit/>
          </a:bodyPr>
          <a:lstStyle/>
          <a:p>
            <a:r>
              <a:rPr lang="en-GB" sz="3200" b="1" dirty="0"/>
              <a:t>Fracture: fatigue fracture</a:t>
            </a:r>
            <a:endParaRPr lang="en-GB" sz="3000" dirty="0">
              <a:solidFill>
                <a:schemeClr val="bg2">
                  <a:lumMod val="10000"/>
                </a:schemeClr>
              </a:solidFill>
            </a:endParaRPr>
          </a:p>
        </p:txBody>
      </p:sp>
      <p:sp>
        <p:nvSpPr>
          <p:cNvPr id="5" name="Content Placeholder 4"/>
          <p:cNvSpPr>
            <a:spLocks noGrp="1"/>
          </p:cNvSpPr>
          <p:nvPr>
            <p:ph idx="1"/>
          </p:nvPr>
        </p:nvSpPr>
        <p:spPr>
          <a:xfrm>
            <a:off x="590556" y="1911324"/>
            <a:ext cx="7583488" cy="4007224"/>
          </a:xfrm>
        </p:spPr>
        <p:txBody>
          <a:bodyPr/>
          <a:lstStyle/>
          <a:p>
            <a:r>
              <a:rPr lang="en-GB" dirty="0"/>
              <a:t>Rings and cages - Crack initiation / propagation</a:t>
            </a:r>
          </a:p>
          <a:p>
            <a:r>
              <a:rPr lang="en-GB" dirty="0" smtClean="0"/>
              <a:t>Exceeding </a:t>
            </a:r>
            <a:r>
              <a:rPr lang="en-GB" dirty="0"/>
              <a:t>fatigue strength under bending</a:t>
            </a:r>
          </a:p>
          <a:p>
            <a:r>
              <a:rPr lang="en-GB" dirty="0" smtClean="0"/>
              <a:t>Finally </a:t>
            </a:r>
            <a:r>
              <a:rPr lang="en-GB" dirty="0"/>
              <a:t>forced fracture</a:t>
            </a:r>
            <a:endParaRPr lang="en-GB" b="1" dirty="0" smtClean="0"/>
          </a:p>
        </p:txBody>
      </p:sp>
      <p:sp>
        <p:nvSpPr>
          <p:cNvPr id="4" name="Slide Number Placeholder 3"/>
          <p:cNvSpPr>
            <a:spLocks noGrp="1"/>
          </p:cNvSpPr>
          <p:nvPr>
            <p:ph type="sldNum" sz="quarter" idx="12"/>
          </p:nvPr>
        </p:nvSpPr>
        <p:spPr/>
        <p:txBody>
          <a:bodyPr/>
          <a:lstStyle/>
          <a:p>
            <a:fld id="{5ED2179F-846E-694A-9A7E-562F73346125}" type="slidenum">
              <a:rPr lang="en-US" smtClean="0"/>
              <a:pPr/>
              <a:t>108</a:t>
            </a:fld>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79" y="3734323"/>
            <a:ext cx="7602544"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3110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6" y="295833"/>
            <a:ext cx="8245433" cy="1143000"/>
          </a:xfrm>
        </p:spPr>
        <p:txBody>
          <a:bodyPr>
            <a:normAutofit/>
          </a:bodyPr>
          <a:lstStyle/>
          <a:p>
            <a:r>
              <a:rPr lang="en-GB" sz="3200" b="1" dirty="0"/>
              <a:t>Fracture: thermal cracking</a:t>
            </a:r>
            <a:endParaRPr lang="en-GB" sz="3000" dirty="0">
              <a:solidFill>
                <a:schemeClr val="bg2">
                  <a:lumMod val="10000"/>
                </a:schemeClr>
              </a:solidFill>
            </a:endParaRPr>
          </a:p>
        </p:txBody>
      </p:sp>
      <p:sp>
        <p:nvSpPr>
          <p:cNvPr id="5" name="Content Placeholder 4"/>
          <p:cNvSpPr>
            <a:spLocks noGrp="1"/>
          </p:cNvSpPr>
          <p:nvPr>
            <p:ph idx="1"/>
          </p:nvPr>
        </p:nvSpPr>
        <p:spPr>
          <a:xfrm>
            <a:off x="590556" y="1911324"/>
            <a:ext cx="7583488" cy="4007224"/>
          </a:xfrm>
        </p:spPr>
        <p:txBody>
          <a:bodyPr/>
          <a:lstStyle/>
          <a:p>
            <a:r>
              <a:rPr lang="en-GB" dirty="0"/>
              <a:t>High sliding and </a:t>
            </a:r>
            <a:r>
              <a:rPr lang="en-GB" dirty="0" smtClean="0"/>
              <a:t>/or insufficient </a:t>
            </a:r>
            <a:r>
              <a:rPr lang="en-GB" dirty="0"/>
              <a:t>lubrication</a:t>
            </a:r>
          </a:p>
          <a:p>
            <a:r>
              <a:rPr lang="en-GB" dirty="0" smtClean="0"/>
              <a:t>High </a:t>
            </a:r>
            <a:r>
              <a:rPr lang="en-GB" dirty="0"/>
              <a:t>friction heat</a:t>
            </a:r>
          </a:p>
          <a:p>
            <a:r>
              <a:rPr lang="en-GB" dirty="0" smtClean="0"/>
              <a:t>Cracks </a:t>
            </a:r>
            <a:r>
              <a:rPr lang="en-GB" dirty="0"/>
              <a:t>at right </a:t>
            </a:r>
            <a:r>
              <a:rPr lang="en-GB" dirty="0" smtClean="0"/>
              <a:t>angle to </a:t>
            </a:r>
            <a:r>
              <a:rPr lang="en-GB" dirty="0"/>
              <a:t>sliding direction</a:t>
            </a:r>
            <a:endParaRPr lang="en-GB" b="1" dirty="0" smtClean="0"/>
          </a:p>
        </p:txBody>
      </p:sp>
      <p:sp>
        <p:nvSpPr>
          <p:cNvPr id="4" name="Slide Number Placeholder 3"/>
          <p:cNvSpPr>
            <a:spLocks noGrp="1"/>
          </p:cNvSpPr>
          <p:nvPr>
            <p:ph type="sldNum" sz="quarter" idx="12"/>
          </p:nvPr>
        </p:nvSpPr>
        <p:spPr/>
        <p:txBody>
          <a:bodyPr/>
          <a:lstStyle/>
          <a:p>
            <a:fld id="{5ED2179F-846E-694A-9A7E-562F73346125}" type="slidenum">
              <a:rPr lang="en-US" smtClean="0"/>
              <a:pPr/>
              <a:t>109</a:t>
            </a:fld>
            <a:endParaRPr lang="en-US" dirty="0"/>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174500" y="3723675"/>
            <a:ext cx="48006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3936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19764" y="295833"/>
            <a:ext cx="8142973" cy="1143000"/>
          </a:xfrm>
        </p:spPr>
        <p:txBody>
          <a:bodyPr>
            <a:normAutofit/>
          </a:bodyPr>
          <a:lstStyle/>
          <a:p>
            <a:r>
              <a:rPr lang="en-US" sz="3000" b="1" dirty="0"/>
              <a:t>Characteristics of a Measured Vibration Signal</a:t>
            </a:r>
          </a:p>
        </p:txBody>
      </p:sp>
      <p:sp>
        <p:nvSpPr>
          <p:cNvPr id="3" name="Content Placeholder 2"/>
          <p:cNvSpPr>
            <a:spLocks noGrp="1"/>
          </p:cNvSpPr>
          <p:nvPr>
            <p:ph idx="1"/>
          </p:nvPr>
        </p:nvSpPr>
        <p:spPr/>
        <p:txBody>
          <a:bodyPr>
            <a:normAutofit fontScale="92500" lnSpcReduction="10000"/>
          </a:bodyPr>
          <a:lstStyle/>
          <a:p>
            <a:r>
              <a:rPr lang="en-US" dirty="0" smtClean="0"/>
              <a:t>Frequency: its relation to the </a:t>
            </a:r>
            <a:r>
              <a:rPr lang="en-US" b="1" dirty="0" smtClean="0"/>
              <a:t>natural frequency</a:t>
            </a:r>
            <a:r>
              <a:rPr lang="en-US" dirty="0" smtClean="0"/>
              <a:t>, </a:t>
            </a:r>
            <a:r>
              <a:rPr lang="en-US" b="1" dirty="0" smtClean="0"/>
              <a:t>rotation frequency</a:t>
            </a:r>
            <a:r>
              <a:rPr lang="en-US" dirty="0" smtClean="0"/>
              <a:t>, and </a:t>
            </a:r>
            <a:r>
              <a:rPr lang="en-US" b="1" dirty="0" smtClean="0"/>
              <a:t>defect frequencies</a:t>
            </a:r>
          </a:p>
          <a:p>
            <a:r>
              <a:rPr lang="en-US" dirty="0" smtClean="0"/>
              <a:t>RMS Velocity</a:t>
            </a:r>
          </a:p>
          <a:p>
            <a:r>
              <a:rPr lang="en-US" dirty="0" smtClean="0"/>
              <a:t>P to P velocity</a:t>
            </a:r>
          </a:p>
          <a:p>
            <a:r>
              <a:rPr lang="en-US" dirty="0" smtClean="0"/>
              <a:t>Displacement</a:t>
            </a:r>
          </a:p>
          <a:p>
            <a:r>
              <a:rPr lang="en-US" dirty="0" smtClean="0"/>
              <a:t>Acceleration</a:t>
            </a:r>
          </a:p>
          <a:p>
            <a:r>
              <a:rPr lang="en-US" dirty="0" smtClean="0"/>
              <a:t>Phase</a:t>
            </a:r>
          </a:p>
          <a:p>
            <a:r>
              <a:rPr lang="en-US" dirty="0" smtClean="0"/>
              <a:t>Bandwidth</a:t>
            </a:r>
          </a:p>
          <a:p>
            <a:pPr marL="0" indent="0">
              <a:buNone/>
            </a:pPr>
            <a:r>
              <a:rPr lang="en-US" dirty="0" smtClean="0"/>
              <a:t>        = Frequency </a:t>
            </a:r>
            <a:r>
              <a:rPr lang="en-US" dirty="0"/>
              <a:t>Span / Analyzer Lines </a:t>
            </a:r>
            <a:endParaRPr lang="en-US"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11</a:t>
            </a:fld>
            <a:endParaRPr lang="en-US"/>
          </a:p>
        </p:txBody>
      </p:sp>
      <p:pic>
        <p:nvPicPr>
          <p:cNvPr id="5" name="Picture 4"/>
          <p:cNvPicPr>
            <a:picLocks noChangeAspect="1"/>
          </p:cNvPicPr>
          <p:nvPr/>
        </p:nvPicPr>
        <p:blipFill>
          <a:blip r:embed="rId2"/>
          <a:stretch>
            <a:fillRect/>
          </a:stretch>
        </p:blipFill>
        <p:spPr>
          <a:xfrm>
            <a:off x="4415121" y="2589139"/>
            <a:ext cx="3588572" cy="2725714"/>
          </a:xfrm>
          <a:prstGeom prst="rect">
            <a:avLst/>
          </a:prstGeom>
        </p:spPr>
      </p:pic>
    </p:spTree>
    <p:extLst>
      <p:ext uri="{BB962C8B-B14F-4D97-AF65-F5344CB8AC3E}">
        <p14:creationId xmlns:p14="http://schemas.microsoft.com/office/powerpoint/2010/main" val="136227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a:solidFill>
                  <a:schemeClr val="bg2">
                    <a:lumMod val="10000"/>
                  </a:schemeClr>
                </a:solidFill>
              </a:rPr>
              <a:t>Bearing Life</a:t>
            </a:r>
            <a:endParaRPr lang="en-GB" sz="3000" dirty="0">
              <a:solidFill>
                <a:schemeClr val="bg2">
                  <a:lumMod val="10000"/>
                </a:schemeClr>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79462" y="2069431"/>
                <a:ext cx="7671519" cy="3290853"/>
              </a:xfrm>
            </p:spPr>
            <p:txBody>
              <a:bodyPr>
                <a:normAutofit/>
              </a:bodyPr>
              <a:lstStyle/>
              <a:p>
                <a:r>
                  <a:rPr lang="en-GB" sz="2400" dirty="0" smtClean="0">
                    <a:cs typeface="Calibri" pitchFamily="34" charset="0"/>
                  </a:rPr>
                  <a:t>Any extra loading (e.g. misalignment, unbalance, resonance) reduces </a:t>
                </a:r>
                <a:r>
                  <a:rPr lang="en-GB" sz="2400" dirty="0">
                    <a:cs typeface="Calibri" pitchFamily="34" charset="0"/>
                  </a:rPr>
                  <a:t>life by a cubed </a:t>
                </a:r>
                <a:r>
                  <a:rPr lang="en-GB" sz="2400" dirty="0" smtClean="0">
                    <a:cs typeface="Calibri" pitchFamily="34" charset="0"/>
                  </a:rPr>
                  <a:t>function</a:t>
                </a:r>
                <a:r>
                  <a:rPr lang="en-GB" sz="2400" dirty="0">
                    <a:cs typeface="Calibri" pitchFamily="34" charset="0"/>
                  </a:rPr>
                  <a:t>:</a:t>
                </a:r>
                <a:endParaRPr lang="en-GB" sz="2400" dirty="0" smtClean="0">
                  <a:cs typeface="Calibri"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GB" sz="2400" b="0" i="1" smtClean="0">
                              <a:latin typeface="Cambria Math"/>
                            </a:rPr>
                          </m:ctrlPr>
                        </m:sSubPr>
                        <m:e>
                          <m:r>
                            <m:rPr>
                              <m:sty m:val="p"/>
                            </m:rPr>
                            <a:rPr lang="en-GB" sz="2400" b="0" i="0" smtClean="0">
                              <a:latin typeface="Cambria Math"/>
                            </a:rPr>
                            <m:t>L</m:t>
                          </m:r>
                        </m:e>
                        <m:sub>
                          <m:r>
                            <a:rPr lang="en-GB" sz="2400" b="0" i="0" smtClean="0">
                              <a:latin typeface="Cambria Math"/>
                            </a:rPr>
                            <m:t>10</m:t>
                          </m:r>
                        </m:sub>
                      </m:sSub>
                      <m:r>
                        <a:rPr lang="en-GB" sz="2400" i="0" smtClean="0">
                          <a:latin typeface="Cambria Math"/>
                        </a:rPr>
                        <m:t>=</m:t>
                      </m:r>
                      <m:d>
                        <m:dPr>
                          <m:ctrlPr>
                            <a:rPr lang="en-GB" sz="2400" i="1" smtClean="0">
                              <a:latin typeface="Cambria Math"/>
                            </a:rPr>
                          </m:ctrlPr>
                        </m:dPr>
                        <m:e>
                          <m:f>
                            <m:fPr>
                              <m:ctrlPr>
                                <a:rPr lang="en-GB" sz="2400" i="1">
                                  <a:latin typeface="Cambria Math"/>
                                </a:rPr>
                              </m:ctrlPr>
                            </m:fPr>
                            <m:num>
                              <m:r>
                                <m:rPr>
                                  <m:nor/>
                                </m:rPr>
                                <a:rPr lang="en-GB" sz="2400" dirty="0">
                                  <a:cs typeface="Times New Roman" pitchFamily="18" charset="0"/>
                                </a:rPr>
                                <m:t>16,667</m:t>
                              </m:r>
                            </m:num>
                            <m:den>
                              <m:r>
                                <m:rPr>
                                  <m:nor/>
                                </m:rPr>
                                <a:rPr lang="en-GB" sz="2400" dirty="0">
                                  <a:cs typeface="Times New Roman" pitchFamily="18" charset="0"/>
                                </a:rPr>
                                <m:t>RPM</m:t>
                              </m:r>
                            </m:den>
                          </m:f>
                        </m:e>
                      </m:d>
                      <m:r>
                        <a:rPr lang="en-GB" sz="2400" i="0" smtClean="0">
                          <a:latin typeface="Cambria Math"/>
                          <a:ea typeface="Cambria Math"/>
                        </a:rPr>
                        <m:t>×</m:t>
                      </m:r>
                      <m:sSup>
                        <m:sSupPr>
                          <m:ctrlPr>
                            <a:rPr lang="en-GB" sz="2400" i="1" smtClean="0">
                              <a:latin typeface="Cambria Math"/>
                              <a:ea typeface="Cambria Math"/>
                            </a:rPr>
                          </m:ctrlPr>
                        </m:sSupPr>
                        <m:e>
                          <m:d>
                            <m:dPr>
                              <m:ctrlPr>
                                <a:rPr lang="en-GB" sz="2400" i="1" smtClean="0">
                                  <a:latin typeface="Cambria Math"/>
                                  <a:ea typeface="Cambria Math"/>
                                </a:rPr>
                              </m:ctrlPr>
                            </m:dPr>
                            <m:e>
                              <m:f>
                                <m:fPr>
                                  <m:ctrlPr>
                                    <a:rPr lang="en-GB" sz="2400" i="1" dirty="0">
                                      <a:latin typeface="Cambria Math"/>
                                    </a:rPr>
                                  </m:ctrlPr>
                                </m:fPr>
                                <m:num>
                                  <m:r>
                                    <m:rPr>
                                      <m:sty m:val="p"/>
                                    </m:rPr>
                                    <a:rPr lang="en-GB" sz="2400" i="0" dirty="0">
                                      <a:latin typeface="Cambria Math"/>
                                    </a:rPr>
                                    <m:t>Rated</m:t>
                                  </m:r>
                                  <m:r>
                                    <a:rPr lang="en-GB" sz="2400" i="0" dirty="0">
                                      <a:latin typeface="Cambria Math"/>
                                    </a:rPr>
                                    <m:t> </m:t>
                                  </m:r>
                                  <m:r>
                                    <m:rPr>
                                      <m:sty m:val="p"/>
                                    </m:rPr>
                                    <a:rPr lang="en-GB" sz="2400" i="0" dirty="0">
                                      <a:latin typeface="Cambria Math"/>
                                    </a:rPr>
                                    <m:t>Load</m:t>
                                  </m:r>
                                  <m:r>
                                    <a:rPr lang="en-GB" sz="2400" i="0" dirty="0">
                                      <a:latin typeface="Cambria Math"/>
                                    </a:rPr>
                                    <m:t> </m:t>
                                  </m:r>
                                </m:num>
                                <m:den>
                                  <m:r>
                                    <m:rPr>
                                      <m:sty m:val="p"/>
                                    </m:rPr>
                                    <a:rPr lang="en-GB" sz="2400" i="0" dirty="0">
                                      <a:latin typeface="Cambria Math"/>
                                    </a:rPr>
                                    <m:t>Actual</m:t>
                                  </m:r>
                                  <m:r>
                                    <a:rPr lang="en-GB" sz="2400" i="0" dirty="0">
                                      <a:latin typeface="Cambria Math"/>
                                    </a:rPr>
                                    <m:t> </m:t>
                                  </m:r>
                                  <m:r>
                                    <m:rPr>
                                      <m:sty m:val="p"/>
                                    </m:rPr>
                                    <a:rPr lang="en-GB" sz="2400" i="0" dirty="0">
                                      <a:latin typeface="Cambria Math"/>
                                    </a:rPr>
                                    <m:t>Load</m:t>
                                  </m:r>
                                </m:den>
                              </m:f>
                            </m:e>
                          </m:d>
                        </m:e>
                        <m:sup>
                          <m:r>
                            <a:rPr lang="en-GB" sz="2400" b="0" i="0" smtClean="0">
                              <a:latin typeface="Cambria Math"/>
                              <a:ea typeface="Cambria Math"/>
                            </a:rPr>
                            <m:t>3</m:t>
                          </m:r>
                        </m:sup>
                      </m:sSup>
                    </m:oMath>
                  </m:oMathPara>
                </a14:m>
                <a:endParaRPr lang="en-GB" sz="2400" dirty="0" smtClean="0">
                  <a:ea typeface="Cambria Math"/>
                  <a:cs typeface="Times New Roman" pitchFamily="18" charset="0"/>
                </a:endParaRPr>
              </a:p>
              <a:p>
                <a:pPr>
                  <a:spcBef>
                    <a:spcPts val="1200"/>
                  </a:spcBef>
                </a:pPr>
                <a:r>
                  <a:rPr lang="en-GB" sz="2400" dirty="0" smtClean="0">
                    <a:cs typeface="Calibri" pitchFamily="34" charset="0"/>
                  </a:rPr>
                  <a:t>10</a:t>
                </a:r>
                <a:r>
                  <a:rPr lang="en-GB" sz="2400" dirty="0">
                    <a:cs typeface="Calibri" pitchFamily="34" charset="0"/>
                  </a:rPr>
                  <a:t>% extra loading cuts life by 1/3</a:t>
                </a:r>
              </a:p>
              <a:p>
                <a:pPr>
                  <a:spcBef>
                    <a:spcPts val="1200"/>
                  </a:spcBef>
                </a:pPr>
                <a:r>
                  <a:rPr lang="en-GB" sz="2400" dirty="0" smtClean="0">
                    <a:cs typeface="Calibri" pitchFamily="34" charset="0"/>
                  </a:rPr>
                  <a:t>20</a:t>
                </a:r>
                <a:r>
                  <a:rPr lang="en-GB" sz="2400" dirty="0">
                    <a:cs typeface="Calibri" pitchFamily="34" charset="0"/>
                  </a:rPr>
                  <a:t>% extra loading cuts life by </a:t>
                </a:r>
                <a:r>
                  <a:rPr lang="en-GB" sz="2400" dirty="0" smtClean="0">
                    <a:cs typeface="Calibri" pitchFamily="34" charset="0"/>
                  </a:rPr>
                  <a:t>half</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79462" y="2069431"/>
                <a:ext cx="7671519" cy="3290853"/>
              </a:xfrm>
              <a:blipFill rotWithShape="1">
                <a:blip r:embed="rId2"/>
                <a:stretch>
                  <a:fillRect l="-715" t="-1481"/>
                </a:stretch>
              </a:blipFill>
            </p:spPr>
            <p:txBody>
              <a:bodyPr/>
              <a:lstStyle/>
              <a:p>
                <a:r>
                  <a:rPr lang="en-GB">
                    <a:noFill/>
                  </a:rPr>
                  <a:t> </a:t>
                </a:r>
              </a:p>
            </p:txBody>
          </p:sp>
        </mc:Fallback>
      </mc:AlternateContent>
      <p:sp>
        <p:nvSpPr>
          <p:cNvPr id="4" name="Slide Number Placeholder 3"/>
          <p:cNvSpPr>
            <a:spLocks noGrp="1"/>
          </p:cNvSpPr>
          <p:nvPr>
            <p:ph type="sldNum" sz="quarter" idx="12"/>
          </p:nvPr>
        </p:nvSpPr>
        <p:spPr/>
        <p:txBody>
          <a:bodyPr/>
          <a:lstStyle/>
          <a:p>
            <a:fld id="{5ED2179F-846E-694A-9A7E-562F73346125}" type="slidenum">
              <a:rPr lang="en-US" smtClean="0"/>
              <a:pPr/>
              <a:t>110</a:t>
            </a:fld>
            <a:endParaRPr lang="en-US" dirty="0"/>
          </a:p>
        </p:txBody>
      </p:sp>
    </p:spTree>
    <p:extLst>
      <p:ext uri="{BB962C8B-B14F-4D97-AF65-F5344CB8AC3E}">
        <p14:creationId xmlns:p14="http://schemas.microsoft.com/office/powerpoint/2010/main" val="150043511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smtClean="0"/>
              <a:t>Bearing Life, L10</a:t>
            </a:r>
            <a:endParaRPr lang="en-GB" sz="3000" b="1" dirty="0"/>
          </a:p>
        </p:txBody>
      </p:sp>
      <p:sp>
        <p:nvSpPr>
          <p:cNvPr id="3" name="Content Placeholder 2"/>
          <p:cNvSpPr>
            <a:spLocks noGrp="1"/>
          </p:cNvSpPr>
          <p:nvPr>
            <p:ph idx="1"/>
          </p:nvPr>
        </p:nvSpPr>
        <p:spPr/>
        <p:txBody>
          <a:bodyPr>
            <a:noAutofit/>
          </a:bodyPr>
          <a:lstStyle/>
          <a:p>
            <a:r>
              <a:rPr lang="en-GB" sz="2400" dirty="0">
                <a:solidFill>
                  <a:schemeClr val="bg2">
                    <a:lumMod val="10000"/>
                  </a:schemeClr>
                </a:solidFill>
              </a:rPr>
              <a:t>It is the life expectancy for 90% of the </a:t>
            </a:r>
            <a:r>
              <a:rPr lang="en-GB" sz="2400" dirty="0" smtClean="0">
                <a:solidFill>
                  <a:schemeClr val="bg2">
                    <a:lumMod val="10000"/>
                  </a:schemeClr>
                </a:solidFill>
              </a:rPr>
              <a:t>population</a:t>
            </a:r>
            <a:endParaRPr lang="en-GB" sz="2400" dirty="0">
              <a:solidFill>
                <a:schemeClr val="bg2">
                  <a:lumMod val="10000"/>
                </a:schemeClr>
              </a:solidFill>
            </a:endParaRPr>
          </a:p>
          <a:p>
            <a:r>
              <a:rPr lang="en-GB" sz="2400" dirty="0" smtClean="0">
                <a:solidFill>
                  <a:schemeClr val="bg2">
                    <a:lumMod val="10000"/>
                  </a:schemeClr>
                </a:solidFill>
              </a:rPr>
              <a:t>Full </a:t>
            </a:r>
            <a:r>
              <a:rPr lang="en-GB" sz="2400" dirty="0">
                <a:solidFill>
                  <a:schemeClr val="bg2">
                    <a:lumMod val="10000"/>
                  </a:schemeClr>
                </a:solidFill>
              </a:rPr>
              <a:t>load life is estimated at 1,000,000 </a:t>
            </a:r>
            <a:r>
              <a:rPr lang="en-GB" sz="2400" dirty="0" smtClean="0">
                <a:solidFill>
                  <a:schemeClr val="bg2">
                    <a:lumMod val="10000"/>
                  </a:schemeClr>
                </a:solidFill>
              </a:rPr>
              <a:t>revolutions</a:t>
            </a:r>
            <a:r>
              <a:rPr lang="en-GB" sz="2400" dirty="0">
                <a:solidFill>
                  <a:schemeClr val="bg2">
                    <a:lumMod val="10000"/>
                  </a:schemeClr>
                </a:solidFill>
              </a:rPr>
              <a:t> </a:t>
            </a:r>
            <a:r>
              <a:rPr lang="en-GB" sz="2400" dirty="0" smtClean="0">
                <a:solidFill>
                  <a:schemeClr val="bg2">
                    <a:lumMod val="10000"/>
                  </a:schemeClr>
                </a:solidFill>
              </a:rPr>
              <a:t>at </a:t>
            </a:r>
            <a:r>
              <a:rPr lang="en-GB" sz="2400" dirty="0">
                <a:solidFill>
                  <a:schemeClr val="bg2">
                    <a:lumMod val="10000"/>
                  </a:schemeClr>
                </a:solidFill>
              </a:rPr>
              <a:t>3600 RPM, this is only </a:t>
            </a:r>
            <a:r>
              <a:rPr lang="en-GB" sz="2400" dirty="0" smtClean="0">
                <a:solidFill>
                  <a:schemeClr val="bg2">
                    <a:lumMod val="10000"/>
                  </a:schemeClr>
                </a:solidFill>
              </a:rPr>
              <a:t>4.6 hours</a:t>
            </a:r>
            <a:endParaRPr lang="en-GB" sz="2400" dirty="0">
              <a:solidFill>
                <a:schemeClr val="bg2">
                  <a:lumMod val="10000"/>
                </a:schemeClr>
              </a:solidFill>
            </a:endParaRPr>
          </a:p>
          <a:p>
            <a:r>
              <a:rPr lang="en-GB" sz="2400" dirty="0" smtClean="0">
                <a:solidFill>
                  <a:schemeClr val="bg2">
                    <a:lumMod val="10000"/>
                  </a:schemeClr>
                </a:solidFill>
              </a:rPr>
              <a:t>Guidelines:</a:t>
            </a:r>
            <a:endParaRPr lang="en-GB" sz="2400" dirty="0">
              <a:solidFill>
                <a:schemeClr val="bg2">
                  <a:lumMod val="10000"/>
                </a:schemeClr>
              </a:solidFill>
            </a:endParaRPr>
          </a:p>
          <a:p>
            <a:pPr lvl="1"/>
            <a:r>
              <a:rPr lang="en-GB" dirty="0" smtClean="0">
                <a:solidFill>
                  <a:schemeClr val="bg2">
                    <a:lumMod val="10000"/>
                  </a:schemeClr>
                </a:solidFill>
              </a:rPr>
              <a:t>Under a light load,	L10&lt; 6%</a:t>
            </a:r>
          </a:p>
          <a:p>
            <a:pPr lvl="1"/>
            <a:r>
              <a:rPr lang="en-GB" dirty="0" smtClean="0">
                <a:solidFill>
                  <a:schemeClr val="bg2">
                    <a:lumMod val="10000"/>
                  </a:schemeClr>
                </a:solidFill>
              </a:rPr>
              <a:t>Under a normal load, 6</a:t>
            </a:r>
            <a:r>
              <a:rPr lang="en-GB" dirty="0">
                <a:solidFill>
                  <a:schemeClr val="bg2">
                    <a:lumMod val="10000"/>
                  </a:schemeClr>
                </a:solidFill>
              </a:rPr>
              <a:t>% </a:t>
            </a:r>
            <a:r>
              <a:rPr lang="en-GB" dirty="0" smtClean="0">
                <a:solidFill>
                  <a:schemeClr val="bg2">
                    <a:lumMod val="10000"/>
                  </a:schemeClr>
                </a:solidFill>
              </a:rPr>
              <a:t>&lt;L10&lt; </a:t>
            </a:r>
            <a:r>
              <a:rPr lang="en-GB" sz="2400" dirty="0" smtClean="0">
                <a:solidFill>
                  <a:schemeClr val="bg2">
                    <a:lumMod val="10000"/>
                  </a:schemeClr>
                </a:solidFill>
              </a:rPr>
              <a:t>12</a:t>
            </a:r>
            <a:r>
              <a:rPr lang="en-GB" dirty="0" smtClean="0">
                <a:solidFill>
                  <a:schemeClr val="bg2">
                    <a:lumMod val="10000"/>
                  </a:schemeClr>
                </a:solidFill>
              </a:rPr>
              <a:t>%</a:t>
            </a:r>
            <a:endParaRPr lang="en-GB" dirty="0">
              <a:solidFill>
                <a:schemeClr val="bg2">
                  <a:lumMod val="10000"/>
                </a:schemeClr>
              </a:solidFill>
            </a:endParaRPr>
          </a:p>
          <a:p>
            <a:pPr lvl="1"/>
            <a:r>
              <a:rPr lang="en-GB" dirty="0" smtClean="0">
                <a:solidFill>
                  <a:schemeClr val="bg2">
                    <a:lumMod val="10000"/>
                  </a:schemeClr>
                </a:solidFill>
              </a:rPr>
              <a:t>Under a heavy load, L10 &gt;12%</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111</a:t>
            </a:fld>
            <a:endParaRPr lang="en-US" dirty="0"/>
          </a:p>
        </p:txBody>
      </p:sp>
    </p:spTree>
    <p:extLst>
      <p:ext uri="{BB962C8B-B14F-4D97-AF65-F5344CB8AC3E}">
        <p14:creationId xmlns:p14="http://schemas.microsoft.com/office/powerpoint/2010/main" val="39522099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a:t>The Detection </a:t>
            </a:r>
            <a:r>
              <a:rPr lang="en-GB" sz="3000" b="1" dirty="0" smtClean="0"/>
              <a:t>Technologies</a:t>
            </a:r>
            <a:endParaRPr lang="en-GB" sz="3000" dirty="0"/>
          </a:p>
        </p:txBody>
      </p:sp>
      <p:sp>
        <p:nvSpPr>
          <p:cNvPr id="3" name="Content Placeholder 2"/>
          <p:cNvSpPr>
            <a:spLocks noGrp="1"/>
          </p:cNvSpPr>
          <p:nvPr>
            <p:ph idx="1"/>
          </p:nvPr>
        </p:nvSpPr>
        <p:spPr>
          <a:xfrm>
            <a:off x="779463" y="2026824"/>
            <a:ext cx="7583488" cy="4007224"/>
          </a:xfrm>
        </p:spPr>
        <p:txBody>
          <a:bodyPr/>
          <a:lstStyle/>
          <a:p>
            <a:r>
              <a:rPr lang="en-GB" b="1" dirty="0" smtClean="0">
                <a:solidFill>
                  <a:schemeClr val="bg2">
                    <a:lumMod val="10000"/>
                  </a:schemeClr>
                </a:solidFill>
              </a:rPr>
              <a:t>Vibration </a:t>
            </a:r>
            <a:r>
              <a:rPr lang="en-GB" b="1" dirty="0">
                <a:solidFill>
                  <a:schemeClr val="bg2">
                    <a:lumMod val="10000"/>
                  </a:schemeClr>
                </a:solidFill>
              </a:rPr>
              <a:t>analysis </a:t>
            </a:r>
            <a:r>
              <a:rPr lang="en-GB" dirty="0">
                <a:solidFill>
                  <a:schemeClr val="bg2">
                    <a:lumMod val="10000"/>
                  </a:schemeClr>
                </a:solidFill>
              </a:rPr>
              <a:t>and acoustic </a:t>
            </a:r>
            <a:r>
              <a:rPr lang="en-GB" dirty="0" smtClean="0">
                <a:solidFill>
                  <a:schemeClr val="bg2">
                    <a:lumMod val="10000"/>
                  </a:schemeClr>
                </a:solidFill>
              </a:rPr>
              <a:t>emission</a:t>
            </a:r>
            <a:endParaRPr lang="en-GB" dirty="0">
              <a:solidFill>
                <a:schemeClr val="bg2">
                  <a:lumMod val="10000"/>
                </a:schemeClr>
              </a:solidFill>
            </a:endParaRPr>
          </a:p>
          <a:p>
            <a:r>
              <a:rPr lang="en-GB" dirty="0" smtClean="0">
                <a:solidFill>
                  <a:schemeClr val="bg2">
                    <a:lumMod val="10000"/>
                  </a:schemeClr>
                </a:solidFill>
              </a:rPr>
              <a:t>Oil </a:t>
            </a:r>
            <a:r>
              <a:rPr lang="en-GB" dirty="0">
                <a:solidFill>
                  <a:schemeClr val="bg2">
                    <a:lumMod val="10000"/>
                  </a:schemeClr>
                </a:solidFill>
              </a:rPr>
              <a:t>and wear particle </a:t>
            </a:r>
            <a:r>
              <a:rPr lang="en-GB" dirty="0" smtClean="0">
                <a:solidFill>
                  <a:schemeClr val="bg2">
                    <a:lumMod val="10000"/>
                  </a:schemeClr>
                </a:solidFill>
              </a:rPr>
              <a:t>analysis</a:t>
            </a:r>
            <a:endParaRPr lang="en-GB" dirty="0">
              <a:solidFill>
                <a:schemeClr val="bg2">
                  <a:lumMod val="10000"/>
                </a:schemeClr>
              </a:solidFill>
            </a:endParaRPr>
          </a:p>
          <a:p>
            <a:r>
              <a:rPr lang="en-GB" dirty="0" smtClean="0">
                <a:solidFill>
                  <a:schemeClr val="bg2">
                    <a:lumMod val="10000"/>
                  </a:schemeClr>
                </a:solidFill>
              </a:rPr>
              <a:t>Infrared thermography</a:t>
            </a:r>
            <a:endParaRPr lang="en-GB" dirty="0">
              <a:solidFill>
                <a:schemeClr val="bg2">
                  <a:lumMod val="10000"/>
                </a:schemeClr>
              </a:solidFill>
            </a:endParaRPr>
          </a:p>
          <a:p>
            <a:r>
              <a:rPr lang="en-GB" dirty="0">
                <a:solidFill>
                  <a:schemeClr val="bg2">
                    <a:lumMod val="10000"/>
                  </a:schemeClr>
                </a:solidFill>
              </a:rPr>
              <a:t>Each technology has its </a:t>
            </a:r>
            <a:r>
              <a:rPr lang="en-GB" dirty="0" smtClean="0">
                <a:solidFill>
                  <a:schemeClr val="bg2">
                    <a:lumMod val="10000"/>
                  </a:schemeClr>
                </a:solidFill>
              </a:rPr>
              <a:t>applications </a:t>
            </a:r>
            <a:r>
              <a:rPr lang="en-GB" dirty="0">
                <a:solidFill>
                  <a:schemeClr val="bg2">
                    <a:lumMod val="10000"/>
                  </a:schemeClr>
                </a:solidFill>
              </a:rPr>
              <a:t>and should be used </a:t>
            </a:r>
            <a:r>
              <a:rPr lang="en-GB" dirty="0" smtClean="0">
                <a:solidFill>
                  <a:schemeClr val="bg2">
                    <a:lumMod val="10000"/>
                  </a:schemeClr>
                </a:solidFill>
              </a:rPr>
              <a:t>where appropriate</a:t>
            </a:r>
            <a:r>
              <a:rPr lang="en-GB" dirty="0">
                <a:solidFill>
                  <a:schemeClr val="bg2">
                    <a:lumMod val="10000"/>
                  </a:schemeClr>
                </a:solidFill>
              </a:rPr>
              <a:t>. </a:t>
            </a:r>
            <a:r>
              <a:rPr lang="en-GB" dirty="0" smtClean="0">
                <a:solidFill>
                  <a:schemeClr val="bg2">
                    <a:lumMod val="10000"/>
                  </a:schemeClr>
                </a:solidFill>
              </a:rPr>
              <a:t>Under many circumstances, they </a:t>
            </a:r>
            <a:r>
              <a:rPr lang="en-GB" dirty="0">
                <a:solidFill>
                  <a:schemeClr val="bg2">
                    <a:lumMod val="10000"/>
                  </a:schemeClr>
                </a:solidFill>
              </a:rPr>
              <a:t>are complementary</a:t>
            </a:r>
            <a:r>
              <a:rPr lang="en-GB" dirty="0" smtClean="0">
                <a:solidFill>
                  <a:schemeClr val="bg2">
                    <a:lumMod val="10000"/>
                  </a:schemeClr>
                </a:solidFill>
              </a:rPr>
              <a:t>.</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112</a:t>
            </a:fld>
            <a:endParaRPr lang="en-US" dirty="0"/>
          </a:p>
        </p:txBody>
      </p:sp>
    </p:spTree>
    <p:extLst>
      <p:ext uri="{BB962C8B-B14F-4D97-AF65-F5344CB8AC3E}">
        <p14:creationId xmlns:p14="http://schemas.microsoft.com/office/powerpoint/2010/main" val="11173731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13" y="295833"/>
            <a:ext cx="8219974" cy="1143000"/>
          </a:xfrm>
        </p:spPr>
        <p:txBody>
          <a:bodyPr>
            <a:normAutofit/>
          </a:bodyPr>
          <a:lstStyle/>
          <a:p>
            <a:r>
              <a:rPr lang="en-GB" sz="3000" b="1" dirty="0" smtClean="0"/>
              <a:t>Vibration Sources </a:t>
            </a:r>
            <a:endParaRPr lang="en-GB" sz="3000" b="1" dirty="0"/>
          </a:p>
        </p:txBody>
      </p:sp>
      <p:sp>
        <p:nvSpPr>
          <p:cNvPr id="3" name="Content Placeholder 2"/>
          <p:cNvSpPr>
            <a:spLocks noGrp="1"/>
          </p:cNvSpPr>
          <p:nvPr>
            <p:ph idx="1"/>
          </p:nvPr>
        </p:nvSpPr>
        <p:spPr>
          <a:xfrm>
            <a:off x="635084" y="1969074"/>
            <a:ext cx="7787021" cy="4007224"/>
          </a:xfrm>
        </p:spPr>
        <p:txBody>
          <a:bodyPr>
            <a:normAutofit/>
          </a:bodyPr>
          <a:lstStyle/>
          <a:p>
            <a:pPr marL="0" indent="0" algn="just">
              <a:buNone/>
            </a:pPr>
            <a:r>
              <a:rPr lang="en-GB" sz="2400" dirty="0" smtClean="0">
                <a:solidFill>
                  <a:schemeClr val="bg2">
                    <a:lumMod val="10000"/>
                  </a:schemeClr>
                </a:solidFill>
              </a:rPr>
              <a:t>Vibration can be due to 4 sources:</a:t>
            </a:r>
            <a:endParaRPr lang="en-GB" sz="2400" dirty="0">
              <a:solidFill>
                <a:schemeClr val="bg2">
                  <a:lumMod val="10000"/>
                </a:schemeClr>
              </a:solidFill>
            </a:endParaRPr>
          </a:p>
          <a:p>
            <a:pPr algn="just">
              <a:spcBef>
                <a:spcPts val="600"/>
              </a:spcBef>
            </a:pPr>
            <a:r>
              <a:rPr lang="en-GB" sz="2400" dirty="0" smtClean="0">
                <a:solidFill>
                  <a:schemeClr val="bg2">
                    <a:lumMod val="10000"/>
                  </a:schemeClr>
                </a:solidFill>
              </a:rPr>
              <a:t>Forced </a:t>
            </a:r>
            <a:r>
              <a:rPr lang="en-GB" sz="2400" dirty="0">
                <a:solidFill>
                  <a:schemeClr val="bg2">
                    <a:lumMod val="10000"/>
                  </a:schemeClr>
                </a:solidFill>
              </a:rPr>
              <a:t>vibration due to unbalance, </a:t>
            </a:r>
            <a:r>
              <a:rPr lang="en-GB" sz="2400" dirty="0" smtClean="0">
                <a:solidFill>
                  <a:schemeClr val="bg2">
                    <a:lumMod val="10000"/>
                  </a:schemeClr>
                </a:solidFill>
              </a:rPr>
              <a:t>misalignment, blade </a:t>
            </a:r>
            <a:r>
              <a:rPr lang="en-GB" sz="2400" dirty="0">
                <a:solidFill>
                  <a:schemeClr val="bg2">
                    <a:lumMod val="10000"/>
                  </a:schemeClr>
                </a:solidFill>
              </a:rPr>
              <a:t>and vane pass, gear mesh, </a:t>
            </a:r>
            <a:r>
              <a:rPr lang="en-GB" sz="2400" dirty="0" smtClean="0">
                <a:solidFill>
                  <a:schemeClr val="bg2">
                    <a:lumMod val="10000"/>
                  </a:schemeClr>
                </a:solidFill>
              </a:rPr>
              <a:t>looseness, impacts</a:t>
            </a:r>
            <a:r>
              <a:rPr lang="en-GB" sz="2400" dirty="0">
                <a:solidFill>
                  <a:schemeClr val="bg2">
                    <a:lumMod val="10000"/>
                  </a:schemeClr>
                </a:solidFill>
              </a:rPr>
              <a:t>, resonance, </a:t>
            </a:r>
            <a:r>
              <a:rPr lang="en-GB" sz="2400" dirty="0" smtClean="0">
                <a:solidFill>
                  <a:schemeClr val="bg2">
                    <a:lumMod val="10000"/>
                  </a:schemeClr>
                </a:solidFill>
              </a:rPr>
              <a:t>etc…</a:t>
            </a:r>
            <a:endParaRPr lang="en-GB" sz="2400" dirty="0">
              <a:solidFill>
                <a:schemeClr val="bg2">
                  <a:lumMod val="10000"/>
                </a:schemeClr>
              </a:solidFill>
            </a:endParaRPr>
          </a:p>
          <a:p>
            <a:pPr algn="just">
              <a:spcBef>
                <a:spcPts val="600"/>
              </a:spcBef>
            </a:pPr>
            <a:r>
              <a:rPr lang="en-GB" sz="2400" dirty="0" smtClean="0">
                <a:solidFill>
                  <a:schemeClr val="bg2">
                    <a:lumMod val="10000"/>
                  </a:schemeClr>
                </a:solidFill>
              </a:rPr>
              <a:t>Resonance </a:t>
            </a:r>
            <a:r>
              <a:rPr lang="en-GB" sz="2400" dirty="0">
                <a:solidFill>
                  <a:schemeClr val="bg2">
                    <a:lumMod val="10000"/>
                  </a:schemeClr>
                </a:solidFill>
              </a:rPr>
              <a:t>response due to </a:t>
            </a:r>
            <a:r>
              <a:rPr lang="en-GB" sz="2400" dirty="0" smtClean="0">
                <a:solidFill>
                  <a:schemeClr val="bg2">
                    <a:lumMod val="10000"/>
                  </a:schemeClr>
                </a:solidFill>
              </a:rPr>
              <a:t>impacts</a:t>
            </a:r>
            <a:endParaRPr lang="en-GB" sz="2400" dirty="0">
              <a:solidFill>
                <a:schemeClr val="bg2">
                  <a:lumMod val="10000"/>
                </a:schemeClr>
              </a:solidFill>
            </a:endParaRPr>
          </a:p>
          <a:p>
            <a:pPr algn="just">
              <a:spcBef>
                <a:spcPts val="600"/>
              </a:spcBef>
            </a:pPr>
            <a:r>
              <a:rPr lang="en-GB" sz="2400" dirty="0" smtClean="0">
                <a:solidFill>
                  <a:schemeClr val="bg2">
                    <a:lumMod val="10000"/>
                  </a:schemeClr>
                </a:solidFill>
              </a:rPr>
              <a:t>Stress </a:t>
            </a:r>
            <a:r>
              <a:rPr lang="en-GB" sz="2400" dirty="0">
                <a:solidFill>
                  <a:schemeClr val="bg2">
                    <a:lumMod val="10000"/>
                  </a:schemeClr>
                </a:solidFill>
              </a:rPr>
              <a:t>waves or shock </a:t>
            </a:r>
            <a:r>
              <a:rPr lang="en-GB" sz="2400" dirty="0" smtClean="0">
                <a:solidFill>
                  <a:schemeClr val="bg2">
                    <a:lumMod val="10000"/>
                  </a:schemeClr>
                </a:solidFill>
              </a:rPr>
              <a:t>pulses</a:t>
            </a:r>
            <a:endParaRPr lang="en-GB" sz="2400" dirty="0">
              <a:solidFill>
                <a:schemeClr val="bg2">
                  <a:lumMod val="10000"/>
                </a:schemeClr>
              </a:solidFill>
            </a:endParaRPr>
          </a:p>
          <a:p>
            <a:pPr algn="just">
              <a:spcBef>
                <a:spcPts val="600"/>
              </a:spcBef>
            </a:pPr>
            <a:r>
              <a:rPr lang="en-GB" sz="2400" dirty="0" smtClean="0">
                <a:solidFill>
                  <a:schemeClr val="bg2">
                    <a:lumMod val="10000"/>
                  </a:schemeClr>
                </a:solidFill>
              </a:rPr>
              <a:t>Frictional vibration</a:t>
            </a:r>
            <a:endParaRPr lang="en-GB" sz="2400"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113</a:t>
            </a:fld>
            <a:endParaRPr lang="en-US" dirty="0"/>
          </a:p>
        </p:txBody>
      </p:sp>
    </p:spTree>
    <p:extLst>
      <p:ext uri="{BB962C8B-B14F-4D97-AF65-F5344CB8AC3E}">
        <p14:creationId xmlns:p14="http://schemas.microsoft.com/office/powerpoint/2010/main" val="19851254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smtClean="0"/>
              <a:t>Vibration Profile</a:t>
            </a:r>
            <a:endParaRPr lang="en-GB" sz="3000" dirty="0"/>
          </a:p>
        </p:txBody>
      </p:sp>
      <p:sp>
        <p:nvSpPr>
          <p:cNvPr id="3" name="Content Placeholder 2"/>
          <p:cNvSpPr>
            <a:spLocks noGrp="1"/>
          </p:cNvSpPr>
          <p:nvPr>
            <p:ph idx="1"/>
          </p:nvPr>
        </p:nvSpPr>
        <p:spPr/>
        <p:txBody>
          <a:bodyPr>
            <a:normAutofit lnSpcReduction="10000"/>
          </a:bodyPr>
          <a:lstStyle/>
          <a:p>
            <a:r>
              <a:rPr lang="en-US" dirty="0">
                <a:solidFill>
                  <a:schemeClr val="bg2">
                    <a:lumMod val="10000"/>
                  </a:schemeClr>
                </a:solidFill>
              </a:rPr>
              <a:t>In the vibration profile of a rolling element bearing three distinct frequencies can be found: natural, </a:t>
            </a:r>
            <a:r>
              <a:rPr lang="en-US" dirty="0" smtClean="0">
                <a:solidFill>
                  <a:schemeClr val="bg2">
                    <a:lumMod val="10000"/>
                  </a:schemeClr>
                </a:solidFill>
              </a:rPr>
              <a:t>rotational, </a:t>
            </a:r>
            <a:r>
              <a:rPr lang="en-US" dirty="0">
                <a:solidFill>
                  <a:schemeClr val="bg2">
                    <a:lumMod val="10000"/>
                  </a:schemeClr>
                </a:solidFill>
              </a:rPr>
              <a:t>and defect</a:t>
            </a:r>
          </a:p>
          <a:p>
            <a:r>
              <a:rPr lang="en-US" dirty="0">
                <a:solidFill>
                  <a:schemeClr val="bg2">
                    <a:lumMod val="10000"/>
                  </a:schemeClr>
                </a:solidFill>
              </a:rPr>
              <a:t>Natural frequencies </a:t>
            </a:r>
            <a:r>
              <a:rPr lang="en-US" dirty="0" smtClean="0">
                <a:solidFill>
                  <a:schemeClr val="bg2">
                    <a:lumMod val="10000"/>
                  </a:schemeClr>
                </a:solidFill>
              </a:rPr>
              <a:t>(resonance) are </a:t>
            </a:r>
            <a:r>
              <a:rPr lang="en-US" dirty="0">
                <a:solidFill>
                  <a:schemeClr val="bg2">
                    <a:lumMod val="10000"/>
                  </a:schemeClr>
                </a:solidFill>
              </a:rPr>
              <a:t>generated by impacts of internal parts of rolling element bearing. They are present in a new bearing.</a:t>
            </a:r>
          </a:p>
          <a:p>
            <a:r>
              <a:rPr lang="en-US" dirty="0">
                <a:solidFill>
                  <a:schemeClr val="bg2">
                    <a:lumMod val="10000"/>
                  </a:schemeClr>
                </a:solidFill>
              </a:rPr>
              <a:t>For a proper design,  the natural frequencies are well above maximum frequency range and so rarely observed in predictive maintenance.</a:t>
            </a:r>
          </a:p>
          <a:p>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114</a:t>
            </a:fld>
            <a:endParaRPr lang="en-US" dirty="0"/>
          </a:p>
        </p:txBody>
      </p:sp>
    </p:spTree>
    <p:extLst>
      <p:ext uri="{BB962C8B-B14F-4D97-AF65-F5344CB8AC3E}">
        <p14:creationId xmlns:p14="http://schemas.microsoft.com/office/powerpoint/2010/main" val="22024528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smtClean="0"/>
              <a:t>Rotational Frequencies</a:t>
            </a:r>
            <a:endParaRPr lang="en-GB" sz="3000" b="1" dirty="0"/>
          </a:p>
        </p:txBody>
      </p:sp>
      <p:sp>
        <p:nvSpPr>
          <p:cNvPr id="5" name="Content Placeholder 1"/>
          <p:cNvSpPr>
            <a:spLocks noGrp="1"/>
          </p:cNvSpPr>
          <p:nvPr>
            <p:ph idx="1"/>
          </p:nvPr>
        </p:nvSpPr>
        <p:spPr>
          <a:xfrm>
            <a:off x="779463" y="1718824"/>
            <a:ext cx="7583488" cy="4007224"/>
          </a:xfrm>
        </p:spPr>
        <p:txBody>
          <a:bodyPr>
            <a:normAutofit/>
          </a:bodyPr>
          <a:lstStyle/>
          <a:p>
            <a:pPr marL="0" indent="0">
              <a:buNone/>
            </a:pPr>
            <a:r>
              <a:rPr lang="en-US" sz="2000" b="1" dirty="0" smtClean="0"/>
              <a:t>Four </a:t>
            </a:r>
            <a:r>
              <a:rPr lang="en-US" sz="2000" b="1" dirty="0"/>
              <a:t>rotational frequencies </a:t>
            </a:r>
            <a:r>
              <a:rPr lang="en-US" sz="2000" dirty="0"/>
              <a:t>are associated with rolling element </a:t>
            </a:r>
            <a:r>
              <a:rPr lang="en-US" sz="2000" dirty="0" smtClean="0"/>
              <a:t>bearings</a:t>
            </a:r>
            <a:endParaRPr lang="en-US" sz="2000" dirty="0"/>
          </a:p>
          <a:p>
            <a:pPr>
              <a:spcBef>
                <a:spcPts val="1600"/>
              </a:spcBef>
            </a:pPr>
            <a:r>
              <a:rPr lang="en-US" sz="2000" dirty="0"/>
              <a:t>Fundamental train frequency</a:t>
            </a:r>
          </a:p>
          <a:p>
            <a:pPr>
              <a:spcBef>
                <a:spcPts val="1600"/>
              </a:spcBef>
            </a:pPr>
            <a:r>
              <a:rPr lang="da-DK" sz="2000" dirty="0" smtClean="0"/>
              <a:t>Ball</a:t>
            </a:r>
            <a:r>
              <a:rPr lang="da-DK" sz="2000" dirty="0"/>
              <a:t>/roller </a:t>
            </a:r>
            <a:r>
              <a:rPr lang="da-DK" sz="2000" dirty="0" err="1"/>
              <a:t>spin</a:t>
            </a:r>
            <a:endParaRPr lang="da-DK" sz="2000" dirty="0"/>
          </a:p>
          <a:p>
            <a:pPr>
              <a:spcBef>
                <a:spcPts val="1600"/>
              </a:spcBef>
            </a:pPr>
            <a:r>
              <a:rPr lang="en-US" sz="2000" dirty="0" smtClean="0"/>
              <a:t>Ball</a:t>
            </a:r>
            <a:r>
              <a:rPr lang="en-US" sz="2000" dirty="0"/>
              <a:t>-pass outer-race</a:t>
            </a:r>
          </a:p>
          <a:p>
            <a:pPr>
              <a:spcBef>
                <a:spcPts val="1600"/>
              </a:spcBef>
            </a:pPr>
            <a:r>
              <a:rPr lang="de-DE" sz="2000" dirty="0" smtClean="0"/>
              <a:t>Ball</a:t>
            </a:r>
            <a:r>
              <a:rPr lang="de-DE" sz="2000" dirty="0"/>
              <a:t>-pass </a:t>
            </a:r>
            <a:r>
              <a:rPr lang="de-DE" sz="2000" dirty="0" smtClean="0"/>
              <a:t>inner-race</a:t>
            </a:r>
            <a:endParaRPr lang="en-US" sz="2000" dirty="0"/>
          </a:p>
          <a:p>
            <a:endParaRPr lang="en-GB" sz="24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115</a:t>
            </a:fld>
            <a:endParaRPr lang="en-US" dirty="0"/>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743462" y="2204046"/>
            <a:ext cx="2149126" cy="412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1321572" y="4494999"/>
            <a:ext cx="2240280" cy="1836420"/>
          </a:xfrm>
          <a:prstGeom prst="rect">
            <a:avLst/>
          </a:prstGeom>
        </p:spPr>
      </p:pic>
    </p:spTree>
    <p:extLst>
      <p:ext uri="{BB962C8B-B14F-4D97-AF65-F5344CB8AC3E}">
        <p14:creationId xmlns:p14="http://schemas.microsoft.com/office/powerpoint/2010/main" val="42360598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187751" y="3981009"/>
            <a:ext cx="3489524" cy="1960635"/>
          </a:xfrm>
          <a:prstGeom prst="rect">
            <a:avLst/>
          </a:prstGeom>
        </p:spPr>
      </p:pic>
      <p:sp>
        <p:nvSpPr>
          <p:cNvPr id="2" name="Title 1"/>
          <p:cNvSpPr>
            <a:spLocks noGrp="1"/>
          </p:cNvSpPr>
          <p:nvPr>
            <p:ph type="title"/>
          </p:nvPr>
        </p:nvSpPr>
        <p:spPr/>
        <p:txBody>
          <a:bodyPr>
            <a:normAutofit/>
          </a:bodyPr>
          <a:lstStyle/>
          <a:p>
            <a:r>
              <a:rPr lang="en-GB" sz="3000" b="1" dirty="0" smtClean="0"/>
              <a:t>Rotational Frequencies </a:t>
            </a:r>
            <a:br>
              <a:rPr lang="en-GB" sz="3000" b="1" dirty="0" smtClean="0"/>
            </a:br>
            <a:r>
              <a:rPr lang="en-US" sz="3000" b="1" dirty="0" smtClean="0"/>
              <a:t>Fundamental </a:t>
            </a:r>
            <a:r>
              <a:rPr lang="en-US" sz="3000" b="1" dirty="0"/>
              <a:t>train frequency (FTF</a:t>
            </a:r>
            <a:r>
              <a:rPr lang="en-US" sz="3000" b="1" dirty="0" smtClean="0"/>
              <a:t>)</a:t>
            </a:r>
            <a:r>
              <a:rPr lang="en-US" sz="3000" dirty="0" smtClean="0"/>
              <a:t> </a:t>
            </a:r>
            <a:endParaRPr lang="en-GB" sz="3000" b="1" dirty="0"/>
          </a:p>
        </p:txBody>
      </p:sp>
      <p:sp>
        <p:nvSpPr>
          <p:cNvPr id="14" name="Content Placeholder 1"/>
          <p:cNvSpPr>
            <a:spLocks noGrp="1"/>
          </p:cNvSpPr>
          <p:nvPr>
            <p:ph idx="1"/>
          </p:nvPr>
        </p:nvSpPr>
        <p:spPr>
          <a:xfrm>
            <a:off x="705630" y="1690029"/>
            <a:ext cx="7734321" cy="4007224"/>
          </a:xfrm>
        </p:spPr>
        <p:txBody>
          <a:bodyPr>
            <a:normAutofit/>
          </a:bodyPr>
          <a:lstStyle/>
          <a:p>
            <a:pPr marL="0" indent="0">
              <a:buNone/>
            </a:pPr>
            <a:r>
              <a:rPr lang="en-US" sz="2000" dirty="0" smtClean="0"/>
              <a:t>The bearing cage generates </a:t>
            </a:r>
            <a:r>
              <a:rPr lang="en-US" sz="2000" dirty="0"/>
              <a:t>FTF as it rotates around races. </a:t>
            </a:r>
            <a:r>
              <a:rPr lang="en-US" sz="2000" dirty="0" smtClean="0"/>
              <a:t>Some </a:t>
            </a:r>
            <a:r>
              <a:rPr lang="en-US" sz="2000" dirty="0"/>
              <a:t>friction exists between rolling elements and races, even with perfect lubrication.</a:t>
            </a:r>
          </a:p>
          <a:p>
            <a:pPr marL="0" indent="0">
              <a:buNone/>
            </a:pPr>
            <a:endParaRPr lang="en-US" sz="2000" dirty="0"/>
          </a:p>
          <a:p>
            <a:pPr marL="0" indent="0">
              <a:buNone/>
            </a:pPr>
            <a:r>
              <a:rPr lang="en-US" sz="2000" dirty="0" smtClean="0"/>
              <a:t>Where </a:t>
            </a:r>
            <a:r>
              <a:rPr lang="en-US" sz="2000" dirty="0" err="1" smtClean="0"/>
              <a:t>f</a:t>
            </a:r>
            <a:r>
              <a:rPr lang="en-US" sz="2000" baseline="-25000" dirty="0" err="1" smtClean="0"/>
              <a:t>t</a:t>
            </a:r>
            <a:r>
              <a:rPr lang="en-US" sz="2000" dirty="0" smtClean="0"/>
              <a:t> is </a:t>
            </a:r>
            <a:r>
              <a:rPr lang="en-US" sz="2000" dirty="0"/>
              <a:t>the relative speed  </a:t>
            </a:r>
            <a:r>
              <a:rPr lang="en-US" sz="2000" dirty="0" smtClean="0"/>
              <a:t>between outer and </a:t>
            </a:r>
            <a:r>
              <a:rPr lang="en-US" sz="2000" dirty="0"/>
              <a:t>inner race</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116</a:t>
            </a:fld>
            <a:endParaRPr lang="en-US" dirty="0"/>
          </a:p>
        </p:txBody>
      </p:sp>
      <p:sp>
        <p:nvSpPr>
          <p:cNvPr id="8" name="Slide Number Placeholder 3"/>
          <p:cNvSpPr txBox="1">
            <a:spLocks/>
          </p:cNvSpPr>
          <p:nvPr/>
        </p:nvSpPr>
        <p:spPr>
          <a:xfrm>
            <a:off x="4305300" y="6248400"/>
            <a:ext cx="533400" cy="365125"/>
          </a:xfrm>
          <a:prstGeom prst="rect">
            <a:avLst/>
          </a:prstGeom>
        </p:spPr>
        <p:txBody>
          <a:bodyPr vert="horz" lIns="91440" tIns="45720" rIns="91440" bIns="45720" rtlCol="0" anchor="ctr"/>
          <a:lstStyle>
            <a:defPPr>
              <a:defRPr lang="en-US"/>
            </a:defPPr>
            <a:lvl1pPr marL="0" algn="ctr" defTabSz="457200" rtl="0" eaLnBrk="1" latinLnBrk="0" hangingPunct="1">
              <a:defRPr sz="110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D2179F-846E-694A-9A7E-562F73346125}" type="slidenum">
              <a:rPr lang="en-US" smtClean="0"/>
              <a:pPr/>
              <a:t>116</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55541469"/>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164" name="Equation" r:id="rId4" imgW="100440" imgH="155160" progId="Equation.3">
                  <p:embed/>
                </p:oleObj>
              </mc:Choice>
              <mc:Fallback>
                <p:oleObj name="Equation" r:id="rId4" imgW="100440" imgH="155160" progId="Equation.3">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68545087"/>
              </p:ext>
            </p:extLst>
          </p:nvPr>
        </p:nvGraphicFramePr>
        <p:xfrm>
          <a:off x="705630" y="3232193"/>
          <a:ext cx="2092280" cy="748816"/>
        </p:xfrm>
        <a:graphic>
          <a:graphicData uri="http://schemas.openxmlformats.org/presentationml/2006/ole">
            <mc:AlternateContent xmlns:mc="http://schemas.openxmlformats.org/markup-compatibility/2006">
              <mc:Choice xmlns:v="urn:schemas-microsoft-com:vml" Requires="v">
                <p:oleObj spid="_x0000_s3165" name="Equation" r:id="rId6" imgW="1197360" imgH="420480" progId="Equation.3">
                  <p:embed/>
                </p:oleObj>
              </mc:Choice>
              <mc:Fallback>
                <p:oleObj name="Equation" r:id="rId6" imgW="1197360" imgH="420480" progId="Equation.3">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630" y="3232193"/>
                        <a:ext cx="2092280" cy="7488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p:cNvPicPr>
            <a:picLocks noChangeAspect="1"/>
          </p:cNvPicPr>
          <p:nvPr/>
        </p:nvPicPr>
        <p:blipFill>
          <a:blip r:embed="rId8"/>
          <a:stretch>
            <a:fillRect/>
          </a:stretch>
        </p:blipFill>
        <p:spPr>
          <a:xfrm>
            <a:off x="5551954" y="3860549"/>
            <a:ext cx="1734369" cy="2570413"/>
          </a:xfrm>
          <a:prstGeom prst="rect">
            <a:avLst/>
          </a:prstGeom>
        </p:spPr>
      </p:pic>
      <p:sp>
        <p:nvSpPr>
          <p:cNvPr id="16" name="Rectangle 15"/>
          <p:cNvSpPr/>
          <p:nvPr/>
        </p:nvSpPr>
        <p:spPr>
          <a:xfrm>
            <a:off x="1139626" y="5794408"/>
            <a:ext cx="3836470" cy="29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74430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93626" y="4135009"/>
            <a:ext cx="3489524" cy="1960635"/>
          </a:xfrm>
          <a:prstGeom prst="rect">
            <a:avLst/>
          </a:prstGeom>
        </p:spPr>
      </p:pic>
      <p:sp>
        <p:nvSpPr>
          <p:cNvPr id="2" name="Title 1"/>
          <p:cNvSpPr>
            <a:spLocks noGrp="1"/>
          </p:cNvSpPr>
          <p:nvPr>
            <p:ph type="title"/>
          </p:nvPr>
        </p:nvSpPr>
        <p:spPr/>
        <p:txBody>
          <a:bodyPr>
            <a:normAutofit/>
          </a:bodyPr>
          <a:lstStyle/>
          <a:p>
            <a:r>
              <a:rPr lang="en-GB" sz="3000" b="1" dirty="0" smtClean="0"/>
              <a:t>Rotational Frequencies </a:t>
            </a:r>
            <a:br>
              <a:rPr lang="en-GB" sz="3000" b="1" dirty="0" smtClean="0"/>
            </a:br>
            <a:r>
              <a:rPr lang="en-US" sz="3200" b="1" dirty="0" smtClean="0"/>
              <a:t>Ball-pass outer race (BPFO)</a:t>
            </a:r>
            <a:endParaRPr lang="en-GB" sz="3000" b="1" dirty="0"/>
          </a:p>
        </p:txBody>
      </p:sp>
      <p:sp>
        <p:nvSpPr>
          <p:cNvPr id="13" name="Content Placeholder 1"/>
          <p:cNvSpPr>
            <a:spLocks noGrp="1"/>
          </p:cNvSpPr>
          <p:nvPr>
            <p:ph idx="1"/>
          </p:nvPr>
        </p:nvSpPr>
        <p:spPr>
          <a:xfrm>
            <a:off x="859630" y="1844029"/>
            <a:ext cx="7734321" cy="4007224"/>
          </a:xfrm>
        </p:spPr>
        <p:txBody>
          <a:bodyPr>
            <a:normAutofit/>
          </a:bodyPr>
          <a:lstStyle/>
          <a:p>
            <a:pPr marL="0" indent="0">
              <a:buNone/>
            </a:pPr>
            <a:r>
              <a:rPr lang="en-US" sz="2000" dirty="0" smtClean="0"/>
              <a:t>Balls </a:t>
            </a:r>
            <a:r>
              <a:rPr lang="en-US" sz="2000" dirty="0"/>
              <a:t>or rollers </a:t>
            </a:r>
            <a:r>
              <a:rPr lang="en-US" sz="2000" dirty="0" smtClean="0"/>
              <a:t>passing outer </a:t>
            </a:r>
            <a:r>
              <a:rPr lang="en-US" sz="2000" dirty="0"/>
              <a:t>race generate ball-pass outer-race frequency (BPFO</a:t>
            </a:r>
            <a:r>
              <a:rPr lang="en-US" sz="2000" dirty="0" smtClean="0"/>
              <a:t>):</a:t>
            </a:r>
            <a:endParaRPr lang="en-US" sz="2000" dirty="0"/>
          </a:p>
          <a:p>
            <a:pPr marL="0" indent="0">
              <a:buNone/>
            </a:pPr>
            <a:endParaRPr lang="en-US" sz="2000" dirty="0"/>
          </a:p>
          <a:p>
            <a:pPr marL="0" indent="0">
              <a:buNone/>
            </a:pPr>
            <a:r>
              <a:rPr lang="en-US" sz="2000" dirty="0" smtClean="0"/>
              <a:t>Where n is the number of rollers</a:t>
            </a:r>
            <a:endParaRPr lang="en-US" sz="2000" dirty="0"/>
          </a:p>
          <a:p>
            <a:endParaRPr lang="en-US" sz="2000" dirty="0"/>
          </a:p>
          <a:p>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117</a:t>
            </a:fld>
            <a:endParaRPr lang="en-US" dirty="0"/>
          </a:p>
        </p:txBody>
      </p:sp>
      <p:sp>
        <p:nvSpPr>
          <p:cNvPr id="8" name="Slide Number Placeholder 3"/>
          <p:cNvSpPr txBox="1">
            <a:spLocks/>
          </p:cNvSpPr>
          <p:nvPr/>
        </p:nvSpPr>
        <p:spPr>
          <a:xfrm>
            <a:off x="4305300" y="6248400"/>
            <a:ext cx="533400" cy="365125"/>
          </a:xfrm>
          <a:prstGeom prst="rect">
            <a:avLst/>
          </a:prstGeom>
        </p:spPr>
        <p:txBody>
          <a:bodyPr vert="horz" lIns="91440" tIns="45720" rIns="91440" bIns="45720" rtlCol="0" anchor="ctr"/>
          <a:lstStyle>
            <a:defPPr>
              <a:defRPr lang="en-US"/>
            </a:defPPr>
            <a:lvl1pPr marL="0" algn="ctr" defTabSz="457200" rtl="0" eaLnBrk="1" latinLnBrk="0" hangingPunct="1">
              <a:defRPr sz="110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D2179F-846E-694A-9A7E-562F73346125}" type="slidenum">
              <a:rPr lang="en-US" smtClean="0"/>
              <a:pPr/>
              <a:t>117</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849686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180" name="Equation" r:id="rId4" imgW="100440" imgH="155160" progId="Equation.3">
                  <p:embed/>
                </p:oleObj>
              </mc:Choice>
              <mc:Fallback>
                <p:oleObj name="Equation" r:id="rId4" imgW="100440" imgH="155160" progId="Equation.3">
                  <p:embed/>
                  <p:pic>
                    <p:nvPicPr>
                      <p:cNvPr id="0" name="Picture 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p:cNvPicPr>
            <a:picLocks noChangeAspect="1"/>
          </p:cNvPicPr>
          <p:nvPr/>
        </p:nvPicPr>
        <p:blipFill>
          <a:blip r:embed="rId6"/>
          <a:stretch>
            <a:fillRect/>
          </a:stretch>
        </p:blipFill>
        <p:spPr>
          <a:xfrm>
            <a:off x="6013954" y="3446674"/>
            <a:ext cx="1734369" cy="2570413"/>
          </a:xfrm>
          <a:prstGeom prst="rect">
            <a:avLst/>
          </a:prstGeom>
        </p:spPr>
      </p:pic>
      <p:sp>
        <p:nvSpPr>
          <p:cNvPr id="16" name="Rectangle 15"/>
          <p:cNvSpPr/>
          <p:nvPr/>
        </p:nvSpPr>
        <p:spPr>
          <a:xfrm>
            <a:off x="1139626" y="5958033"/>
            <a:ext cx="3836470" cy="29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7" name="Object 16"/>
          <p:cNvGraphicFramePr>
            <a:graphicFrameLocks noChangeAspect="1"/>
          </p:cNvGraphicFramePr>
          <p:nvPr>
            <p:extLst>
              <p:ext uri="{D42A27DB-BD31-4B8C-83A1-F6EECF244321}">
                <p14:modId xmlns:p14="http://schemas.microsoft.com/office/powerpoint/2010/main" val="2801652850"/>
              </p:ext>
            </p:extLst>
          </p:nvPr>
        </p:nvGraphicFramePr>
        <p:xfrm>
          <a:off x="987811" y="3511550"/>
          <a:ext cx="2378075" cy="749300"/>
        </p:xfrm>
        <a:graphic>
          <a:graphicData uri="http://schemas.openxmlformats.org/presentationml/2006/ole">
            <mc:AlternateContent xmlns:mc="http://schemas.openxmlformats.org/markup-compatibility/2006">
              <mc:Choice xmlns:v="urn:schemas-microsoft-com:vml" Requires="v">
                <p:oleObj spid="_x0000_s4181" name="Equation" r:id="rId7" imgW="1362240" imgH="420480" progId="Equation.3">
                  <p:embed/>
                </p:oleObj>
              </mc:Choice>
              <mc:Fallback>
                <p:oleObj name="Equation" r:id="rId7" imgW="1362240" imgH="420480" progId="Equation.3">
                  <p:embed/>
                  <p:pic>
                    <p:nvPicPr>
                      <p:cNvPr id="0" name="Picture 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811" y="3511550"/>
                        <a:ext cx="2378075"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6100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93626" y="4135009"/>
            <a:ext cx="3489524" cy="1960635"/>
          </a:xfrm>
          <a:prstGeom prst="rect">
            <a:avLst/>
          </a:prstGeom>
        </p:spPr>
      </p:pic>
      <p:sp>
        <p:nvSpPr>
          <p:cNvPr id="2" name="Title 1"/>
          <p:cNvSpPr>
            <a:spLocks noGrp="1"/>
          </p:cNvSpPr>
          <p:nvPr>
            <p:ph type="title"/>
          </p:nvPr>
        </p:nvSpPr>
        <p:spPr/>
        <p:txBody>
          <a:bodyPr>
            <a:normAutofit/>
          </a:bodyPr>
          <a:lstStyle/>
          <a:p>
            <a:r>
              <a:rPr lang="en-GB" sz="3000" b="1" dirty="0" smtClean="0"/>
              <a:t>Rotational Frequencies </a:t>
            </a:r>
            <a:br>
              <a:rPr lang="en-GB" sz="3000" b="1" dirty="0" smtClean="0"/>
            </a:br>
            <a:r>
              <a:rPr lang="en-US" sz="3200" b="1" dirty="0" smtClean="0"/>
              <a:t>Ball-pass inner race (BPFI)</a:t>
            </a:r>
            <a:endParaRPr lang="en-GB" sz="3000" b="1" dirty="0"/>
          </a:p>
        </p:txBody>
      </p:sp>
      <p:sp>
        <p:nvSpPr>
          <p:cNvPr id="14" name="Content Placeholder 1"/>
          <p:cNvSpPr>
            <a:spLocks noGrp="1"/>
          </p:cNvSpPr>
          <p:nvPr>
            <p:ph idx="1"/>
          </p:nvPr>
        </p:nvSpPr>
        <p:spPr>
          <a:xfrm>
            <a:off x="628630" y="1757404"/>
            <a:ext cx="7734321" cy="4007224"/>
          </a:xfrm>
        </p:spPr>
        <p:txBody>
          <a:bodyPr>
            <a:normAutofit/>
          </a:bodyPr>
          <a:lstStyle/>
          <a:p>
            <a:pPr marL="0" indent="0">
              <a:buNone/>
            </a:pPr>
            <a:r>
              <a:rPr lang="en-US" sz="2000" dirty="0" smtClean="0"/>
              <a:t>Balls </a:t>
            </a:r>
            <a:r>
              <a:rPr lang="en-US" sz="2000" dirty="0"/>
              <a:t>or rollers passing outer race generate ball-pass </a:t>
            </a:r>
            <a:r>
              <a:rPr lang="en-US" sz="2000" dirty="0" smtClean="0"/>
              <a:t>inner</a:t>
            </a:r>
            <a:r>
              <a:rPr lang="en-US" sz="2000" dirty="0"/>
              <a:t>-race frequency (</a:t>
            </a:r>
            <a:r>
              <a:rPr lang="en-US" sz="2000" dirty="0" smtClean="0"/>
              <a:t>BPFI):</a:t>
            </a:r>
            <a:endParaRPr lang="en-US" sz="2000" dirty="0"/>
          </a:p>
          <a:p>
            <a:pPr marL="0" indent="0">
              <a:buNone/>
            </a:pPr>
            <a:endParaRPr lang="en-US" sz="2000" dirty="0"/>
          </a:p>
          <a:p>
            <a:pPr marL="0" indent="0">
              <a:buNone/>
            </a:pPr>
            <a:r>
              <a:rPr lang="en-US" sz="2000" dirty="0" smtClean="0"/>
              <a:t>Where n is the number of rollers</a:t>
            </a:r>
            <a:endParaRPr lang="en-US" sz="2000" dirty="0"/>
          </a:p>
          <a:p>
            <a:endParaRPr lang="en-US" sz="2000" dirty="0"/>
          </a:p>
          <a:p>
            <a:endParaRPr lang="en-GB" sz="20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118</a:t>
            </a:fld>
            <a:endParaRPr lang="en-US" dirty="0"/>
          </a:p>
        </p:txBody>
      </p:sp>
      <p:sp>
        <p:nvSpPr>
          <p:cNvPr id="8" name="Slide Number Placeholder 3"/>
          <p:cNvSpPr txBox="1">
            <a:spLocks/>
          </p:cNvSpPr>
          <p:nvPr/>
        </p:nvSpPr>
        <p:spPr>
          <a:xfrm>
            <a:off x="4305300" y="6248400"/>
            <a:ext cx="533400" cy="365125"/>
          </a:xfrm>
          <a:prstGeom prst="rect">
            <a:avLst/>
          </a:prstGeom>
        </p:spPr>
        <p:txBody>
          <a:bodyPr vert="horz" lIns="91440" tIns="45720" rIns="91440" bIns="45720" rtlCol="0" anchor="ctr"/>
          <a:lstStyle>
            <a:defPPr>
              <a:defRPr lang="en-US"/>
            </a:defPPr>
            <a:lvl1pPr marL="0" algn="ctr" defTabSz="457200" rtl="0" eaLnBrk="1" latinLnBrk="0" hangingPunct="1">
              <a:defRPr sz="110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D2179F-846E-694A-9A7E-562F73346125}" type="slidenum">
              <a:rPr lang="en-US" smtClean="0"/>
              <a:pPr/>
              <a:t>118</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60047641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202" name="Equation" r:id="rId4" imgW="100440" imgH="155160" progId="Equation.3">
                  <p:embed/>
                </p:oleObj>
              </mc:Choice>
              <mc:Fallback>
                <p:oleObj name="Equation" r:id="rId4" imgW="100440" imgH="155160" progId="Equation.3">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p:cNvPicPr>
            <a:picLocks noChangeAspect="1"/>
          </p:cNvPicPr>
          <p:nvPr/>
        </p:nvPicPr>
        <p:blipFill>
          <a:blip r:embed="rId6"/>
          <a:stretch>
            <a:fillRect/>
          </a:stretch>
        </p:blipFill>
        <p:spPr>
          <a:xfrm>
            <a:off x="6013954" y="3446674"/>
            <a:ext cx="1734369" cy="2570413"/>
          </a:xfrm>
          <a:prstGeom prst="rect">
            <a:avLst/>
          </a:prstGeom>
        </p:spPr>
      </p:pic>
      <p:sp>
        <p:nvSpPr>
          <p:cNvPr id="16" name="Rectangle 15"/>
          <p:cNvSpPr/>
          <p:nvPr/>
        </p:nvSpPr>
        <p:spPr>
          <a:xfrm>
            <a:off x="1139626" y="5958033"/>
            <a:ext cx="3836470" cy="29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extLst>
              <p:ext uri="{D42A27DB-BD31-4B8C-83A1-F6EECF244321}">
                <p14:modId xmlns:p14="http://schemas.microsoft.com/office/powerpoint/2010/main" val="3782852686"/>
              </p:ext>
            </p:extLst>
          </p:nvPr>
        </p:nvGraphicFramePr>
        <p:xfrm>
          <a:off x="767098" y="3385709"/>
          <a:ext cx="2290763" cy="749300"/>
        </p:xfrm>
        <a:graphic>
          <a:graphicData uri="http://schemas.openxmlformats.org/presentationml/2006/ole">
            <mc:AlternateContent xmlns:mc="http://schemas.openxmlformats.org/markup-compatibility/2006">
              <mc:Choice xmlns:v="urn:schemas-microsoft-com:vml" Requires="v">
                <p:oleObj spid="_x0000_s5203" name="Equation" r:id="rId7" imgW="1307160" imgH="420480" progId="Equation.3">
                  <p:embed/>
                </p:oleObj>
              </mc:Choice>
              <mc:Fallback>
                <p:oleObj name="Equation" r:id="rId7" imgW="1307160" imgH="420480" progId="Equation.3">
                  <p:embed/>
                  <p:pic>
                    <p:nvPicPr>
                      <p:cNvPr id="0" name="Picture 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098" y="3385709"/>
                        <a:ext cx="2290763" cy="74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9157566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293626" y="4135009"/>
            <a:ext cx="3489524" cy="1960635"/>
          </a:xfrm>
          <a:prstGeom prst="rect">
            <a:avLst/>
          </a:prstGeom>
        </p:spPr>
      </p:pic>
      <p:sp>
        <p:nvSpPr>
          <p:cNvPr id="2" name="Title 1"/>
          <p:cNvSpPr>
            <a:spLocks noGrp="1"/>
          </p:cNvSpPr>
          <p:nvPr>
            <p:ph type="title"/>
          </p:nvPr>
        </p:nvSpPr>
        <p:spPr/>
        <p:txBody>
          <a:bodyPr>
            <a:normAutofit/>
          </a:bodyPr>
          <a:lstStyle/>
          <a:p>
            <a:r>
              <a:rPr lang="en-GB" sz="3000" b="1" dirty="0" smtClean="0"/>
              <a:t>Rotational Frequencies </a:t>
            </a:r>
            <a:br>
              <a:rPr lang="en-GB" sz="3000" b="1" dirty="0" smtClean="0"/>
            </a:br>
            <a:r>
              <a:rPr lang="en-US" sz="3200" b="1" dirty="0" smtClean="0"/>
              <a:t>Ball-pass outer race (BPFO)</a:t>
            </a:r>
            <a:endParaRPr lang="en-GB" sz="3000" b="1" dirty="0"/>
          </a:p>
        </p:txBody>
      </p:sp>
      <p:sp>
        <p:nvSpPr>
          <p:cNvPr id="14" name="Content Placeholder 1"/>
          <p:cNvSpPr>
            <a:spLocks noGrp="1"/>
          </p:cNvSpPr>
          <p:nvPr>
            <p:ph idx="1"/>
          </p:nvPr>
        </p:nvSpPr>
        <p:spPr>
          <a:xfrm>
            <a:off x="628630" y="1757404"/>
            <a:ext cx="7734321" cy="4007224"/>
          </a:xfrm>
        </p:spPr>
        <p:txBody>
          <a:bodyPr>
            <a:normAutofit/>
          </a:bodyPr>
          <a:lstStyle/>
          <a:p>
            <a:pPr marL="0" indent="0">
              <a:buNone/>
            </a:pPr>
            <a:r>
              <a:rPr lang="en-US" sz="2000" b="1" dirty="0" smtClean="0"/>
              <a:t>Ball</a:t>
            </a:r>
            <a:r>
              <a:rPr lang="en-US" sz="2000" b="1" dirty="0"/>
              <a:t>-spin frequency </a:t>
            </a:r>
            <a:r>
              <a:rPr lang="en-US" sz="2000" b="1" dirty="0" smtClean="0"/>
              <a:t> </a:t>
            </a:r>
            <a:r>
              <a:rPr lang="en-US" sz="2000" dirty="0" smtClean="0"/>
              <a:t>- Each </a:t>
            </a:r>
            <a:r>
              <a:rPr lang="en-US" sz="2000" dirty="0"/>
              <a:t>of balls or rollers rotates around own axis as it rolls around races. Speed of rotation (BSF) determined by geometry of </a:t>
            </a:r>
            <a:r>
              <a:rPr lang="en-US" sz="2000" dirty="0" smtClean="0"/>
              <a:t>bearing</a:t>
            </a:r>
            <a:endParaRPr lang="en-US" sz="2000" dirty="0"/>
          </a:p>
          <a:p>
            <a:pPr marL="0" indent="0">
              <a:buNone/>
            </a:pPr>
            <a:r>
              <a:rPr lang="en-US" sz="2000" dirty="0" smtClean="0"/>
              <a:t>Where </a:t>
            </a:r>
            <a:r>
              <a:rPr lang="en-US" sz="2000" dirty="0" smtClean="0">
                <a:latin typeface="Symbol" pitchFamily="18" charset="2"/>
              </a:rPr>
              <a:t>b </a:t>
            </a:r>
            <a:r>
              <a:rPr lang="en-US" sz="2000" dirty="0" smtClean="0"/>
              <a:t>is </a:t>
            </a:r>
            <a:r>
              <a:rPr lang="en-US" sz="2000" dirty="0"/>
              <a:t>the </a:t>
            </a:r>
            <a:r>
              <a:rPr lang="en-US" sz="2000" dirty="0" smtClean="0"/>
              <a:t>contact angle</a:t>
            </a:r>
            <a:endParaRPr lang="en-US" sz="2000" dirty="0"/>
          </a:p>
          <a:p>
            <a:endParaRPr lang="en-US" dirty="0"/>
          </a:p>
          <a:p>
            <a:endParaRPr lang="en-US" dirty="0"/>
          </a:p>
          <a:p>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119</a:t>
            </a:fld>
            <a:endParaRPr lang="en-US" dirty="0"/>
          </a:p>
        </p:txBody>
      </p:sp>
      <p:sp>
        <p:nvSpPr>
          <p:cNvPr id="8" name="Slide Number Placeholder 3"/>
          <p:cNvSpPr txBox="1">
            <a:spLocks/>
          </p:cNvSpPr>
          <p:nvPr/>
        </p:nvSpPr>
        <p:spPr>
          <a:xfrm>
            <a:off x="4305300" y="6248400"/>
            <a:ext cx="533400" cy="365125"/>
          </a:xfrm>
          <a:prstGeom prst="rect">
            <a:avLst/>
          </a:prstGeom>
        </p:spPr>
        <p:txBody>
          <a:bodyPr vert="horz" lIns="91440" tIns="45720" rIns="91440" bIns="45720" rtlCol="0" anchor="ctr"/>
          <a:lstStyle>
            <a:defPPr>
              <a:defRPr lang="en-US"/>
            </a:defPPr>
            <a:lvl1pPr marL="0" algn="ctr" defTabSz="457200" rtl="0" eaLnBrk="1" latinLnBrk="0" hangingPunct="1">
              <a:defRPr sz="110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D2179F-846E-694A-9A7E-562F73346125}" type="slidenum">
              <a:rPr lang="en-US" smtClean="0"/>
              <a:pPr/>
              <a:t>119</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60047641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6226" name="Equation" r:id="rId4" imgW="100440" imgH="155160" progId="Equation.3">
                  <p:embed/>
                </p:oleObj>
              </mc:Choice>
              <mc:Fallback>
                <p:oleObj name="Equation" r:id="rId4" imgW="100440" imgH="155160" progId="Equation.3">
                  <p:embed/>
                  <p:pic>
                    <p:nvPicPr>
                      <p:cNvPr id="0"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14"/>
          <p:cNvPicPr>
            <a:picLocks noChangeAspect="1"/>
          </p:cNvPicPr>
          <p:nvPr/>
        </p:nvPicPr>
        <p:blipFill>
          <a:blip r:embed="rId6"/>
          <a:stretch>
            <a:fillRect/>
          </a:stretch>
        </p:blipFill>
        <p:spPr>
          <a:xfrm>
            <a:off x="6013954" y="3446674"/>
            <a:ext cx="1734369" cy="2570413"/>
          </a:xfrm>
          <a:prstGeom prst="rect">
            <a:avLst/>
          </a:prstGeom>
        </p:spPr>
      </p:pic>
      <p:sp>
        <p:nvSpPr>
          <p:cNvPr id="16" name="Rectangle 15"/>
          <p:cNvSpPr/>
          <p:nvPr/>
        </p:nvSpPr>
        <p:spPr>
          <a:xfrm>
            <a:off x="1139626" y="5958033"/>
            <a:ext cx="3836470" cy="298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8" name="Object 17"/>
          <p:cNvGraphicFramePr>
            <a:graphicFrameLocks noChangeAspect="1"/>
          </p:cNvGraphicFramePr>
          <p:nvPr>
            <p:extLst>
              <p:ext uri="{D42A27DB-BD31-4B8C-83A1-F6EECF244321}">
                <p14:modId xmlns:p14="http://schemas.microsoft.com/office/powerpoint/2010/main" val="1191444531"/>
              </p:ext>
            </p:extLst>
          </p:nvPr>
        </p:nvGraphicFramePr>
        <p:xfrm>
          <a:off x="628630" y="3346450"/>
          <a:ext cx="2708275" cy="903288"/>
        </p:xfrm>
        <a:graphic>
          <a:graphicData uri="http://schemas.openxmlformats.org/presentationml/2006/ole">
            <mc:AlternateContent xmlns:mc="http://schemas.openxmlformats.org/markup-compatibility/2006">
              <mc:Choice xmlns:v="urn:schemas-microsoft-com:vml" Requires="v">
                <p:oleObj spid="_x0000_s6227" name="Equation" r:id="rId7" imgW="1554120" imgH="511920" progId="Equation.3">
                  <p:embed/>
                </p:oleObj>
              </mc:Choice>
              <mc:Fallback>
                <p:oleObj name="Equation" r:id="rId7" imgW="1554120" imgH="511920" progId="Equation.3">
                  <p:embed/>
                  <p:pic>
                    <p:nvPicPr>
                      <p:cNvPr id="0" name="Picture 5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30" y="3346450"/>
                        <a:ext cx="2708275" cy="903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91575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64" y="295833"/>
            <a:ext cx="8142973" cy="1143000"/>
          </a:xfrm>
        </p:spPr>
        <p:txBody>
          <a:bodyPr>
            <a:normAutofit/>
          </a:bodyPr>
          <a:lstStyle/>
          <a:p>
            <a:r>
              <a:rPr lang="en-US" sz="3000" b="1" dirty="0"/>
              <a:t>Characteristics of a Measured Vibration Signal</a:t>
            </a:r>
          </a:p>
        </p:txBody>
      </p:sp>
      <p:sp>
        <p:nvSpPr>
          <p:cNvPr id="3" name="Content Placeholder 2"/>
          <p:cNvSpPr>
            <a:spLocks noGrp="1"/>
          </p:cNvSpPr>
          <p:nvPr>
            <p:ph idx="1"/>
          </p:nvPr>
        </p:nvSpPr>
        <p:spPr>
          <a:xfrm>
            <a:off x="984640" y="1808770"/>
            <a:ext cx="7133112" cy="4007224"/>
          </a:xfrm>
        </p:spPr>
        <p:txBody>
          <a:bodyPr>
            <a:noAutofit/>
          </a:bodyPr>
          <a:lstStyle/>
          <a:p>
            <a:pPr algn="just">
              <a:lnSpc>
                <a:spcPct val="90000"/>
              </a:lnSpc>
              <a:spcBef>
                <a:spcPts val="1000"/>
              </a:spcBef>
            </a:pPr>
            <a:endParaRPr lang="en-US" sz="800" dirty="0" smtClean="0"/>
          </a:p>
          <a:p>
            <a:pPr marL="0" indent="0" algn="just">
              <a:lnSpc>
                <a:spcPct val="90000"/>
              </a:lnSpc>
              <a:spcBef>
                <a:spcPts val="1000"/>
              </a:spcBef>
              <a:buNone/>
            </a:pPr>
            <a:r>
              <a:rPr lang="en-US" sz="1900" dirty="0" smtClean="0"/>
              <a:t>Some useful parameters characterizing vibration:</a:t>
            </a:r>
          </a:p>
          <a:p>
            <a:pPr algn="just">
              <a:lnSpc>
                <a:spcPct val="90000"/>
              </a:lnSpc>
            </a:pPr>
            <a:endParaRPr lang="en-US" sz="1800" dirty="0" smtClean="0"/>
          </a:p>
          <a:p>
            <a:pPr algn="just">
              <a:lnSpc>
                <a:spcPct val="90000"/>
              </a:lnSpc>
            </a:pPr>
            <a:endParaRPr lang="en-US" sz="1800" dirty="0"/>
          </a:p>
          <a:p>
            <a:pPr algn="just">
              <a:lnSpc>
                <a:spcPct val="90000"/>
              </a:lnSpc>
            </a:pPr>
            <a:endParaRPr lang="en-US" sz="1800" dirty="0" smtClean="0"/>
          </a:p>
          <a:p>
            <a:pPr algn="just">
              <a:lnSpc>
                <a:spcPct val="90000"/>
              </a:lnSpc>
            </a:pPr>
            <a:endParaRPr lang="en-US" sz="18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12</a:t>
            </a:fld>
            <a:endParaRPr lang="en-US"/>
          </a:p>
        </p:txBody>
      </p:sp>
      <p:pic>
        <p:nvPicPr>
          <p:cNvPr id="5" name="Picture 4"/>
          <p:cNvPicPr>
            <a:picLocks noChangeAspect="1"/>
          </p:cNvPicPr>
          <p:nvPr/>
        </p:nvPicPr>
        <p:blipFill>
          <a:blip r:embed="rId2">
            <a:alphaModFix/>
          </a:blip>
          <a:stretch>
            <a:fillRect/>
          </a:stretch>
        </p:blipFill>
        <p:spPr>
          <a:xfrm>
            <a:off x="997555" y="2558336"/>
            <a:ext cx="7120197" cy="2663317"/>
          </a:xfrm>
          <a:prstGeom prst="rect">
            <a:avLst/>
          </a:prstGeom>
        </p:spPr>
      </p:pic>
    </p:spTree>
    <p:extLst>
      <p:ext uri="{BB962C8B-B14F-4D97-AF65-F5344CB8AC3E}">
        <p14:creationId xmlns:p14="http://schemas.microsoft.com/office/powerpoint/2010/main" val="97544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76300" y="4022725"/>
            <a:ext cx="7391400" cy="2590800"/>
          </a:xfrm>
          <a:prstGeom prst="rect">
            <a:avLst/>
          </a:prstGeom>
        </p:spPr>
      </p:pic>
      <p:sp>
        <p:nvSpPr>
          <p:cNvPr id="2" name="Title 1"/>
          <p:cNvSpPr>
            <a:spLocks noGrp="1"/>
          </p:cNvSpPr>
          <p:nvPr>
            <p:ph type="title"/>
          </p:nvPr>
        </p:nvSpPr>
        <p:spPr/>
        <p:txBody>
          <a:bodyPr/>
          <a:lstStyle/>
          <a:p>
            <a:r>
              <a:rPr lang="en-GB" sz="4000" b="1" dirty="0" smtClean="0"/>
              <a:t>Defect </a:t>
            </a:r>
            <a:r>
              <a:rPr lang="en-GB" sz="4000" b="1" dirty="0"/>
              <a:t>Frequencies</a:t>
            </a:r>
            <a:endParaRPr lang="en-GB" dirty="0"/>
          </a:p>
        </p:txBody>
      </p:sp>
      <p:sp>
        <p:nvSpPr>
          <p:cNvPr id="6" name="Content Placeholder 1"/>
          <p:cNvSpPr>
            <a:spLocks noGrp="1"/>
          </p:cNvSpPr>
          <p:nvPr>
            <p:ph idx="1"/>
          </p:nvPr>
        </p:nvSpPr>
        <p:spPr>
          <a:xfrm>
            <a:off x="628630" y="1757404"/>
            <a:ext cx="7734321" cy="4007224"/>
          </a:xfrm>
        </p:spPr>
        <p:txBody>
          <a:bodyPr>
            <a:normAutofit/>
          </a:bodyPr>
          <a:lstStyle/>
          <a:p>
            <a:pPr>
              <a:lnSpc>
                <a:spcPct val="80000"/>
              </a:lnSpc>
            </a:pPr>
            <a:r>
              <a:rPr lang="en-US" sz="2000" dirty="0" smtClean="0"/>
              <a:t>Rolling element </a:t>
            </a:r>
            <a:r>
              <a:rPr lang="en-US" sz="2000" dirty="0"/>
              <a:t>bearing defect frequencies are the same as the as their rotational frequencies, except BSF</a:t>
            </a:r>
            <a:r>
              <a:rPr lang="en-US" sz="2000" dirty="0" smtClean="0"/>
              <a:t>.</a:t>
            </a:r>
            <a:endParaRPr lang="en-US" sz="2000" dirty="0"/>
          </a:p>
          <a:p>
            <a:pPr>
              <a:lnSpc>
                <a:spcPct val="80000"/>
              </a:lnSpc>
            </a:pPr>
            <a:r>
              <a:rPr lang="en-US" sz="2000" dirty="0" smtClean="0"/>
              <a:t>For a defect </a:t>
            </a:r>
            <a:r>
              <a:rPr lang="en-US" sz="2000" dirty="0"/>
              <a:t>on inner </a:t>
            </a:r>
            <a:r>
              <a:rPr lang="en-US" sz="2000" dirty="0" smtClean="0"/>
              <a:t>race:  BPFI </a:t>
            </a:r>
            <a:r>
              <a:rPr lang="en-US" sz="2000" dirty="0"/>
              <a:t>amplitude increases as balls/rollers contact defect</a:t>
            </a:r>
            <a:r>
              <a:rPr lang="en-US" sz="2000" dirty="0" smtClean="0"/>
              <a:t>.</a:t>
            </a:r>
          </a:p>
          <a:p>
            <a:pPr>
              <a:lnSpc>
                <a:spcPct val="80000"/>
              </a:lnSpc>
            </a:pPr>
            <a:r>
              <a:rPr lang="en-US" sz="2000" dirty="0" smtClean="0"/>
              <a:t>For a defect </a:t>
            </a:r>
            <a:r>
              <a:rPr lang="en-US" sz="2000" dirty="0"/>
              <a:t>on </a:t>
            </a:r>
            <a:r>
              <a:rPr lang="en-US" sz="2000" dirty="0" smtClean="0"/>
              <a:t>outer race: BPFO  </a:t>
            </a:r>
            <a:r>
              <a:rPr lang="en-US" sz="2000" dirty="0"/>
              <a:t>amplitude increases as balls/rollers contact defect.</a:t>
            </a:r>
          </a:p>
          <a:p>
            <a:pPr>
              <a:lnSpc>
                <a:spcPct val="80000"/>
              </a:lnSpc>
            </a:pPr>
            <a:endParaRPr lang="en-US" dirty="0"/>
          </a:p>
          <a:p>
            <a:pPr>
              <a:lnSpc>
                <a:spcPct val="80000"/>
              </a:lnSpc>
            </a:pPr>
            <a:endParaRPr lang="en-US" dirty="0"/>
          </a:p>
          <a:p>
            <a:pPr>
              <a:lnSpc>
                <a:spcPct val="80000"/>
              </a:lnSpc>
            </a:pPr>
            <a:endParaRPr lang="en-US" dirty="0"/>
          </a:p>
          <a:p>
            <a:pPr>
              <a:lnSpc>
                <a:spcPct val="80000"/>
              </a:lnSpc>
            </a:pP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120</a:t>
            </a:fld>
            <a:endParaRPr lang="en-US" dirty="0"/>
          </a:p>
        </p:txBody>
      </p:sp>
    </p:spTree>
    <p:extLst>
      <p:ext uri="{BB962C8B-B14F-4D97-AF65-F5344CB8AC3E}">
        <p14:creationId xmlns:p14="http://schemas.microsoft.com/office/powerpoint/2010/main" val="12214205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Defect </a:t>
            </a:r>
            <a:r>
              <a:rPr lang="en-GB" sz="3600" b="1" dirty="0"/>
              <a:t>Frequencies</a:t>
            </a:r>
            <a:endParaRPr lang="en-GB" sz="3600" dirty="0"/>
          </a:p>
        </p:txBody>
      </p:sp>
      <p:sp>
        <p:nvSpPr>
          <p:cNvPr id="7" name="Content Placeholder 1"/>
          <p:cNvSpPr>
            <a:spLocks noGrp="1"/>
          </p:cNvSpPr>
          <p:nvPr>
            <p:ph idx="1"/>
          </p:nvPr>
        </p:nvSpPr>
        <p:spPr>
          <a:xfrm>
            <a:off x="686380" y="1936996"/>
            <a:ext cx="7734321" cy="4007224"/>
          </a:xfrm>
        </p:spPr>
        <p:txBody>
          <a:bodyPr>
            <a:normAutofit lnSpcReduction="10000"/>
          </a:bodyPr>
          <a:lstStyle/>
          <a:p>
            <a:pPr marL="0" indent="0" algn="just">
              <a:buNone/>
            </a:pPr>
            <a:r>
              <a:rPr lang="en-US" sz="2600" dirty="0" smtClean="0"/>
              <a:t>When </a:t>
            </a:r>
            <a:r>
              <a:rPr lang="en-US" sz="2600" dirty="0"/>
              <a:t>one or more of balls or rollers have defects, the defect impacts both the inner and outer race each time one revolution of the rolling-element is made. Therefore detection frequency is 2xBSF rather </a:t>
            </a:r>
            <a:r>
              <a:rPr lang="en-US" sz="2600" dirty="0" smtClean="0"/>
              <a:t>than 1 x BSF               </a:t>
            </a:r>
            <a:endParaRPr lang="en-US" sz="2600" dirty="0"/>
          </a:p>
          <a:p>
            <a:pPr marL="0" indent="0" algn="just">
              <a:buNone/>
            </a:pPr>
            <a:r>
              <a:rPr lang="en-US" sz="2600" dirty="0" smtClean="0"/>
              <a:t> </a:t>
            </a:r>
            <a:endParaRPr lang="en-US" sz="2600" dirty="0"/>
          </a:p>
          <a:p>
            <a:pPr algn="just">
              <a:lnSpc>
                <a:spcPct val="80000"/>
              </a:lnSpc>
            </a:pPr>
            <a:endParaRPr lang="en-US" dirty="0"/>
          </a:p>
          <a:p>
            <a:pPr algn="just">
              <a:lnSpc>
                <a:spcPct val="80000"/>
              </a:lnSpc>
            </a:pPr>
            <a:endParaRPr lang="en-US" dirty="0"/>
          </a:p>
          <a:p>
            <a:pPr algn="just">
              <a:lnSpc>
                <a:spcPct val="80000"/>
              </a:lnSpc>
            </a:pPr>
            <a:endParaRPr lang="en-US" dirty="0"/>
          </a:p>
          <a:p>
            <a:pPr marL="0" indent="0" algn="just">
              <a:lnSpc>
                <a:spcPct val="80000"/>
              </a:lnSpc>
              <a:buNone/>
            </a:pPr>
            <a:r>
              <a:rPr lang="en-GB" dirty="0" smtClean="0"/>
              <a:t>             </a:t>
            </a: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121</a:t>
            </a:fld>
            <a:endParaRPr lang="en-US" dirty="0"/>
          </a:p>
        </p:txBody>
      </p:sp>
      <p:pic>
        <p:nvPicPr>
          <p:cNvPr id="8" name="Picture 7"/>
          <p:cNvPicPr>
            <a:picLocks noChangeAspect="1"/>
          </p:cNvPicPr>
          <p:nvPr/>
        </p:nvPicPr>
        <p:blipFill>
          <a:blip r:embed="rId2"/>
          <a:stretch>
            <a:fillRect/>
          </a:stretch>
        </p:blipFill>
        <p:spPr>
          <a:xfrm>
            <a:off x="2635450" y="3658042"/>
            <a:ext cx="3797300" cy="2476500"/>
          </a:xfrm>
          <a:prstGeom prst="rect">
            <a:avLst/>
          </a:prstGeom>
        </p:spPr>
      </p:pic>
    </p:spTree>
    <p:extLst>
      <p:ext uri="{BB962C8B-B14F-4D97-AF65-F5344CB8AC3E}">
        <p14:creationId xmlns:p14="http://schemas.microsoft.com/office/powerpoint/2010/main" val="34352096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smtClean="0"/>
              <a:t>Example 1</a:t>
            </a: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122</a:t>
            </a:fld>
            <a:endParaRPr lang="en-US" dirty="0"/>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45000"/>
                    </a14:imgEffect>
                    <a14:imgEffect>
                      <a14:brightnessContrast bright="5000"/>
                    </a14:imgEffect>
                  </a14:imgLayer>
                </a14:imgProps>
              </a:ext>
            </a:extLst>
          </a:blip>
          <a:stretch>
            <a:fillRect/>
          </a:stretch>
        </p:blipFill>
        <p:spPr>
          <a:xfrm>
            <a:off x="807257" y="1790500"/>
            <a:ext cx="7523810" cy="4438096"/>
          </a:xfrm>
          <a:prstGeom prst="rect">
            <a:avLst/>
          </a:prstGeom>
        </p:spPr>
      </p:pic>
    </p:spTree>
    <p:extLst>
      <p:ext uri="{BB962C8B-B14F-4D97-AF65-F5344CB8AC3E}">
        <p14:creationId xmlns:p14="http://schemas.microsoft.com/office/powerpoint/2010/main" val="10338592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smtClean="0"/>
              <a:t>Example 2</a:t>
            </a: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123</a:t>
            </a:fld>
            <a:endParaRPr lang="en-US" dirty="0"/>
          </a:p>
        </p:txBody>
      </p:sp>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1000"/>
                    </a14:imgEffect>
                    <a14:imgEffect>
                      <a14:saturation sat="66000"/>
                    </a14:imgEffect>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947735" y="1763025"/>
            <a:ext cx="72485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1560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chemeClr val="bg2">
                    <a:lumMod val="10000"/>
                  </a:schemeClr>
                </a:solidFill>
              </a:rPr>
              <a:t>Basic Frequency Spectrum Patterns</a:t>
            </a:r>
            <a:endParaRPr lang="en-GB" b="1" dirty="0">
              <a:solidFill>
                <a:schemeClr val="bg2">
                  <a:lumMod val="10000"/>
                </a:schemeClr>
              </a:solidFill>
            </a:endParaRPr>
          </a:p>
        </p:txBody>
      </p:sp>
      <p:sp>
        <p:nvSpPr>
          <p:cNvPr id="3" name="Content Placeholder 2"/>
          <p:cNvSpPr>
            <a:spLocks noGrp="1"/>
          </p:cNvSpPr>
          <p:nvPr>
            <p:ph idx="1"/>
          </p:nvPr>
        </p:nvSpPr>
        <p:spPr>
          <a:xfrm>
            <a:off x="635267" y="1949824"/>
            <a:ext cx="7844590" cy="4007224"/>
          </a:xfrm>
        </p:spPr>
        <p:txBody>
          <a:bodyPr>
            <a:normAutofit/>
          </a:bodyPr>
          <a:lstStyle/>
          <a:p>
            <a:pPr marL="0" indent="0">
              <a:buNone/>
            </a:pPr>
            <a:r>
              <a:rPr lang="en-GB" sz="2400" dirty="0">
                <a:solidFill>
                  <a:schemeClr val="bg2">
                    <a:lumMod val="10000"/>
                  </a:schemeClr>
                </a:solidFill>
              </a:rPr>
              <a:t>Vibration measurements </a:t>
            </a:r>
            <a:r>
              <a:rPr lang="en-GB" sz="2400" dirty="0" smtClean="0">
                <a:solidFill>
                  <a:schemeClr val="bg2">
                    <a:lumMod val="10000"/>
                  </a:schemeClr>
                </a:solidFill>
              </a:rPr>
              <a:t>display either of four basic </a:t>
            </a:r>
            <a:r>
              <a:rPr lang="en-GB" sz="2400" dirty="0">
                <a:solidFill>
                  <a:schemeClr val="bg2">
                    <a:lumMod val="10000"/>
                  </a:schemeClr>
                </a:solidFill>
              </a:rPr>
              <a:t>spectrum (FFT) patterns:</a:t>
            </a:r>
          </a:p>
          <a:p>
            <a:pPr marL="0" indent="0">
              <a:buNone/>
            </a:pPr>
            <a:r>
              <a:rPr lang="en-GB" sz="2400" b="1" dirty="0" smtClean="0">
                <a:solidFill>
                  <a:schemeClr val="bg2">
                    <a:lumMod val="10000"/>
                  </a:schemeClr>
                </a:solidFill>
              </a:rPr>
              <a:t>Harmonics</a:t>
            </a:r>
            <a:r>
              <a:rPr lang="en-GB" sz="2400" dirty="0" smtClean="0">
                <a:solidFill>
                  <a:schemeClr val="bg2">
                    <a:lumMod val="10000"/>
                  </a:schemeClr>
                </a:solidFill>
              </a:rPr>
              <a:t> </a:t>
            </a:r>
          </a:p>
          <a:p>
            <a:pPr marL="0" indent="0">
              <a:buNone/>
            </a:pPr>
            <a:r>
              <a:rPr lang="en-GB" sz="2400" b="1" dirty="0" smtClean="0">
                <a:solidFill>
                  <a:schemeClr val="bg2">
                    <a:lumMod val="10000"/>
                  </a:schemeClr>
                </a:solidFill>
              </a:rPr>
              <a:t>Sidebands</a:t>
            </a:r>
            <a:r>
              <a:rPr lang="en-GB" sz="2400" dirty="0" smtClean="0">
                <a:solidFill>
                  <a:schemeClr val="bg2">
                    <a:lumMod val="10000"/>
                  </a:schemeClr>
                </a:solidFill>
              </a:rPr>
              <a:t> </a:t>
            </a:r>
            <a:r>
              <a:rPr lang="en-GB" sz="2400" dirty="0">
                <a:solidFill>
                  <a:schemeClr val="bg2">
                    <a:lumMod val="10000"/>
                  </a:schemeClr>
                </a:solidFill>
              </a:rPr>
              <a:t>- Due to </a:t>
            </a:r>
            <a:r>
              <a:rPr lang="en-GB" sz="2400" dirty="0" smtClean="0">
                <a:solidFill>
                  <a:schemeClr val="bg2">
                    <a:lumMod val="10000"/>
                  </a:schemeClr>
                </a:solidFill>
              </a:rPr>
              <a:t>Amplitude Modulation </a:t>
            </a:r>
            <a:r>
              <a:rPr lang="en-GB" sz="2400" dirty="0">
                <a:solidFill>
                  <a:schemeClr val="bg2">
                    <a:lumMod val="10000"/>
                  </a:schemeClr>
                </a:solidFill>
              </a:rPr>
              <a:t>or </a:t>
            </a:r>
            <a:r>
              <a:rPr lang="en-GB" sz="2400" dirty="0" smtClean="0">
                <a:solidFill>
                  <a:schemeClr val="bg2">
                    <a:lumMod val="10000"/>
                  </a:schemeClr>
                </a:solidFill>
              </a:rPr>
              <a:t>Frequency Modulation</a:t>
            </a:r>
            <a:endParaRPr lang="en-GB" sz="2400" dirty="0">
              <a:solidFill>
                <a:schemeClr val="bg2">
                  <a:lumMod val="10000"/>
                </a:schemeClr>
              </a:solidFill>
            </a:endParaRPr>
          </a:p>
          <a:p>
            <a:pPr marL="0" indent="0">
              <a:buNone/>
            </a:pPr>
            <a:r>
              <a:rPr lang="en-GB" sz="2400" b="1" dirty="0" smtClean="0">
                <a:solidFill>
                  <a:schemeClr val="bg2">
                    <a:lumMod val="10000"/>
                  </a:schemeClr>
                </a:solidFill>
              </a:rPr>
              <a:t>Mounds/Haystacks </a:t>
            </a:r>
            <a:r>
              <a:rPr lang="en-GB" sz="2400" dirty="0">
                <a:solidFill>
                  <a:schemeClr val="bg2">
                    <a:lumMod val="10000"/>
                  </a:schemeClr>
                </a:solidFill>
              </a:rPr>
              <a:t>- Random vibration </a:t>
            </a:r>
            <a:r>
              <a:rPr lang="en-GB" sz="2400" dirty="0" smtClean="0">
                <a:solidFill>
                  <a:schemeClr val="bg2">
                    <a:lumMod val="10000"/>
                  </a:schemeClr>
                </a:solidFill>
              </a:rPr>
              <a:t>occurring in </a:t>
            </a:r>
            <a:r>
              <a:rPr lang="en-GB" sz="2400" dirty="0">
                <a:solidFill>
                  <a:schemeClr val="bg2">
                    <a:lumMod val="10000"/>
                  </a:schemeClr>
                </a:solidFill>
              </a:rPr>
              <a:t>a frequency </a:t>
            </a:r>
            <a:r>
              <a:rPr lang="en-GB" sz="2400" dirty="0" smtClean="0">
                <a:solidFill>
                  <a:schemeClr val="bg2">
                    <a:lumMod val="10000"/>
                  </a:schemeClr>
                </a:solidFill>
              </a:rPr>
              <a:t>range</a:t>
            </a:r>
            <a:endParaRPr lang="en-GB" sz="2400" dirty="0">
              <a:solidFill>
                <a:schemeClr val="bg2">
                  <a:lumMod val="10000"/>
                </a:schemeClr>
              </a:solidFill>
            </a:endParaRPr>
          </a:p>
          <a:p>
            <a:pPr marL="0" indent="0">
              <a:buNone/>
            </a:pPr>
            <a:r>
              <a:rPr lang="en-GB" sz="2400" b="1" dirty="0" smtClean="0">
                <a:solidFill>
                  <a:schemeClr val="bg2">
                    <a:lumMod val="10000"/>
                  </a:schemeClr>
                </a:solidFill>
              </a:rPr>
              <a:t>Raised </a:t>
            </a:r>
            <a:r>
              <a:rPr lang="en-GB" sz="2400" b="1" dirty="0">
                <a:solidFill>
                  <a:schemeClr val="bg2">
                    <a:lumMod val="10000"/>
                  </a:schemeClr>
                </a:solidFill>
              </a:rPr>
              <a:t>Noise Floor </a:t>
            </a:r>
            <a:r>
              <a:rPr lang="en-GB" sz="2400" dirty="0">
                <a:solidFill>
                  <a:schemeClr val="bg2">
                    <a:lumMod val="10000"/>
                  </a:schemeClr>
                </a:solidFill>
              </a:rPr>
              <a:t>- White noise or large </a:t>
            </a:r>
            <a:r>
              <a:rPr lang="en-GB" sz="2400" dirty="0" smtClean="0">
                <a:solidFill>
                  <a:schemeClr val="bg2">
                    <a:lumMod val="10000"/>
                  </a:schemeClr>
                </a:solidFill>
              </a:rPr>
              <a:t>random events</a:t>
            </a:r>
            <a:endParaRPr lang="en-GB" sz="2400"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124</a:t>
            </a:fld>
            <a:endParaRPr lang="en-US" dirty="0"/>
          </a:p>
        </p:txBody>
      </p:sp>
    </p:spTree>
    <p:extLst>
      <p:ext uri="{BB962C8B-B14F-4D97-AF65-F5344CB8AC3E}">
        <p14:creationId xmlns:p14="http://schemas.microsoft.com/office/powerpoint/2010/main" val="316909268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2">
                    <a:lumMod val="10000"/>
                  </a:schemeClr>
                </a:solidFill>
              </a:rPr>
              <a:t>Demodulation</a:t>
            </a:r>
            <a:endParaRPr lang="en-GB" dirty="0">
              <a:solidFill>
                <a:schemeClr val="bg2">
                  <a:lumMod val="10000"/>
                </a:schemeClr>
              </a:solidFill>
            </a:endParaRPr>
          </a:p>
        </p:txBody>
      </p:sp>
      <p:sp>
        <p:nvSpPr>
          <p:cNvPr id="3" name="Content Placeholder 2"/>
          <p:cNvSpPr>
            <a:spLocks noGrp="1"/>
          </p:cNvSpPr>
          <p:nvPr>
            <p:ph idx="1"/>
          </p:nvPr>
        </p:nvSpPr>
        <p:spPr>
          <a:xfrm>
            <a:off x="779463" y="1988318"/>
            <a:ext cx="7583488" cy="4383599"/>
          </a:xfrm>
        </p:spPr>
        <p:txBody>
          <a:bodyPr>
            <a:noAutofit/>
          </a:bodyPr>
          <a:lstStyle/>
          <a:p>
            <a:pPr>
              <a:spcBef>
                <a:spcPts val="600"/>
              </a:spcBef>
            </a:pPr>
            <a:r>
              <a:rPr lang="en-GB" sz="1800" dirty="0" smtClean="0">
                <a:solidFill>
                  <a:schemeClr val="bg2">
                    <a:lumMod val="10000"/>
                  </a:schemeClr>
                </a:solidFill>
                <a:cs typeface="Calibri" pitchFamily="34" charset="0"/>
              </a:rPr>
              <a:t>Demodulating </a:t>
            </a:r>
            <a:r>
              <a:rPr lang="en-GB" sz="1800" dirty="0">
                <a:solidFill>
                  <a:schemeClr val="bg2">
                    <a:lumMod val="10000"/>
                  </a:schemeClr>
                </a:solidFill>
                <a:cs typeface="Calibri" pitchFamily="34" charset="0"/>
              </a:rPr>
              <a:t>(Envelope) </a:t>
            </a:r>
            <a:r>
              <a:rPr lang="en-GB" sz="1800" dirty="0" smtClean="0">
                <a:solidFill>
                  <a:schemeClr val="bg2">
                    <a:lumMod val="10000"/>
                  </a:schemeClr>
                </a:solidFill>
                <a:cs typeface="Calibri" pitchFamily="34" charset="0"/>
              </a:rPr>
              <a:t> the Signal </a:t>
            </a:r>
            <a:r>
              <a:rPr lang="en-GB" sz="1800" dirty="0">
                <a:solidFill>
                  <a:schemeClr val="bg2">
                    <a:lumMod val="10000"/>
                  </a:schemeClr>
                </a:solidFill>
                <a:cs typeface="Calibri" pitchFamily="34" charset="0"/>
              </a:rPr>
              <a:t>or </a:t>
            </a:r>
            <a:r>
              <a:rPr lang="en-GB" sz="1800" dirty="0" smtClean="0">
                <a:solidFill>
                  <a:schemeClr val="bg2">
                    <a:lumMod val="10000"/>
                  </a:schemeClr>
                </a:solidFill>
                <a:cs typeface="Calibri" pitchFamily="34" charset="0"/>
              </a:rPr>
              <a:t>Determination of the Peaks </a:t>
            </a:r>
            <a:r>
              <a:rPr lang="en-GB" sz="1800" dirty="0">
                <a:solidFill>
                  <a:schemeClr val="bg2">
                    <a:lumMod val="10000"/>
                  </a:schemeClr>
                </a:solidFill>
                <a:cs typeface="Calibri" pitchFamily="34" charset="0"/>
              </a:rPr>
              <a:t>of the Repetitive Fault </a:t>
            </a:r>
            <a:r>
              <a:rPr lang="en-GB" sz="1800" dirty="0" smtClean="0">
                <a:solidFill>
                  <a:schemeClr val="bg2">
                    <a:lumMod val="10000"/>
                  </a:schemeClr>
                </a:solidFill>
                <a:cs typeface="Calibri" pitchFamily="34" charset="0"/>
              </a:rPr>
              <a:t>Frequency. </a:t>
            </a:r>
          </a:p>
          <a:p>
            <a:pPr>
              <a:spcBef>
                <a:spcPts val="600"/>
              </a:spcBef>
            </a:pPr>
            <a:r>
              <a:rPr lang="en-GB" sz="1800" dirty="0" smtClean="0">
                <a:solidFill>
                  <a:schemeClr val="bg2">
                    <a:lumMod val="10000"/>
                  </a:schemeClr>
                </a:solidFill>
                <a:cs typeface="Calibri" pitchFamily="34" charset="0"/>
              </a:rPr>
              <a:t>Spanning </a:t>
            </a:r>
            <a:r>
              <a:rPr lang="en-GB" sz="1800" dirty="0">
                <a:solidFill>
                  <a:schemeClr val="bg2">
                    <a:lumMod val="10000"/>
                  </a:schemeClr>
                </a:solidFill>
                <a:cs typeface="Calibri" pitchFamily="34" charset="0"/>
              </a:rPr>
              <a:t>the band for the station frequency (</a:t>
            </a:r>
            <a:r>
              <a:rPr lang="en-GB" sz="1800" dirty="0" smtClean="0">
                <a:solidFill>
                  <a:schemeClr val="bg2">
                    <a:lumMod val="10000"/>
                  </a:schemeClr>
                </a:solidFill>
                <a:cs typeface="Calibri" pitchFamily="34" charset="0"/>
              </a:rPr>
              <a:t>540-1600 kHz) and </a:t>
            </a:r>
            <a:r>
              <a:rPr lang="en-GB" sz="1800" dirty="0">
                <a:solidFill>
                  <a:schemeClr val="bg2">
                    <a:lumMod val="10000"/>
                  </a:schemeClr>
                </a:solidFill>
                <a:cs typeface="Calibri" pitchFamily="34" charset="0"/>
              </a:rPr>
              <a:t>picking off the broadcasted signal.</a:t>
            </a:r>
          </a:p>
          <a:p>
            <a:pPr>
              <a:spcBef>
                <a:spcPts val="600"/>
              </a:spcBef>
            </a:pPr>
            <a:r>
              <a:rPr lang="en-GB" sz="1800" dirty="0" smtClean="0">
                <a:solidFill>
                  <a:schemeClr val="bg2">
                    <a:lumMod val="10000"/>
                  </a:schemeClr>
                </a:solidFill>
                <a:cs typeface="Calibri" pitchFamily="34" charset="0"/>
              </a:rPr>
              <a:t>Incorporating a </a:t>
            </a:r>
            <a:r>
              <a:rPr lang="en-GB" sz="1800" dirty="0">
                <a:solidFill>
                  <a:schemeClr val="bg2">
                    <a:lumMod val="10000"/>
                  </a:schemeClr>
                </a:solidFill>
                <a:cs typeface="Calibri" pitchFamily="34" charset="0"/>
              </a:rPr>
              <a:t>high-pass or band-pass </a:t>
            </a:r>
            <a:r>
              <a:rPr lang="en-GB" sz="1800" dirty="0" smtClean="0">
                <a:solidFill>
                  <a:schemeClr val="bg2">
                    <a:lumMod val="10000"/>
                  </a:schemeClr>
                </a:solidFill>
                <a:cs typeface="Calibri" pitchFamily="34" charset="0"/>
              </a:rPr>
              <a:t>filtering</a:t>
            </a:r>
            <a:endParaRPr lang="en-GB" sz="1800" dirty="0">
              <a:solidFill>
                <a:schemeClr val="bg2">
                  <a:lumMod val="10000"/>
                </a:schemeClr>
              </a:solidFill>
              <a:cs typeface="Calibri" pitchFamily="34" charset="0"/>
            </a:endParaRPr>
          </a:p>
          <a:p>
            <a:pPr>
              <a:spcBef>
                <a:spcPts val="600"/>
              </a:spcBef>
            </a:pPr>
            <a:r>
              <a:rPr lang="en-GB" sz="1800" dirty="0" smtClean="0">
                <a:solidFill>
                  <a:schemeClr val="bg2">
                    <a:lumMod val="10000"/>
                  </a:schemeClr>
                </a:solidFill>
                <a:cs typeface="Calibri" pitchFamily="34" charset="0"/>
              </a:rPr>
              <a:t>Eliminating </a:t>
            </a:r>
            <a:r>
              <a:rPr lang="en-GB" sz="1800" dirty="0">
                <a:solidFill>
                  <a:schemeClr val="bg2">
                    <a:lumMod val="10000"/>
                  </a:schemeClr>
                </a:solidFill>
                <a:cs typeface="Calibri" pitchFamily="34" charset="0"/>
              </a:rPr>
              <a:t>any high amplitude signals associated with </a:t>
            </a:r>
            <a:r>
              <a:rPr lang="en-GB" sz="1800" dirty="0" smtClean="0">
                <a:solidFill>
                  <a:schemeClr val="bg2">
                    <a:lumMod val="10000"/>
                  </a:schemeClr>
                </a:solidFill>
                <a:cs typeface="Calibri" pitchFamily="34" charset="0"/>
              </a:rPr>
              <a:t>1 x and multiples </a:t>
            </a:r>
            <a:r>
              <a:rPr lang="en-GB" sz="1800" dirty="0">
                <a:solidFill>
                  <a:schemeClr val="bg2">
                    <a:lumMod val="10000"/>
                  </a:schemeClr>
                </a:solidFill>
                <a:cs typeface="Calibri" pitchFamily="34" charset="0"/>
              </a:rPr>
              <a:t>up to about </a:t>
            </a:r>
            <a:r>
              <a:rPr lang="en-GB" sz="1800" dirty="0" smtClean="0">
                <a:solidFill>
                  <a:schemeClr val="bg2">
                    <a:lumMod val="10000"/>
                  </a:schemeClr>
                </a:solidFill>
                <a:cs typeface="Calibri" pitchFamily="34" charset="0"/>
              </a:rPr>
              <a:t>10 x</a:t>
            </a:r>
            <a:endParaRPr lang="en-GB" sz="1800" dirty="0">
              <a:solidFill>
                <a:schemeClr val="bg2">
                  <a:lumMod val="10000"/>
                </a:schemeClr>
              </a:solidFill>
              <a:cs typeface="Calibri" pitchFamily="34" charset="0"/>
            </a:endParaRPr>
          </a:p>
          <a:p>
            <a:pPr>
              <a:spcBef>
                <a:spcPts val="600"/>
              </a:spcBef>
            </a:pPr>
            <a:r>
              <a:rPr lang="en-GB" sz="1800" dirty="0" smtClean="0">
                <a:solidFill>
                  <a:schemeClr val="bg2">
                    <a:lumMod val="10000"/>
                  </a:schemeClr>
                </a:solidFill>
                <a:cs typeface="Calibri" pitchFamily="34" charset="0"/>
              </a:rPr>
              <a:t>Inclusion of </a:t>
            </a:r>
            <a:r>
              <a:rPr lang="en-GB" sz="1800" dirty="0">
                <a:solidFill>
                  <a:schemeClr val="bg2">
                    <a:lumMod val="10000"/>
                  </a:schemeClr>
                </a:solidFill>
                <a:cs typeface="Calibri" pitchFamily="34" charset="0"/>
              </a:rPr>
              <a:t>only the fault frequencies exciting inherent </a:t>
            </a:r>
            <a:r>
              <a:rPr lang="en-GB" sz="1800" dirty="0" smtClean="0">
                <a:solidFill>
                  <a:schemeClr val="bg2">
                    <a:lumMod val="10000"/>
                  </a:schemeClr>
                </a:solidFill>
                <a:cs typeface="Calibri" pitchFamily="34" charset="0"/>
              </a:rPr>
              <a:t>resonance</a:t>
            </a:r>
            <a:endParaRPr lang="en-GB" sz="1800" dirty="0">
              <a:solidFill>
                <a:schemeClr val="bg2">
                  <a:lumMod val="10000"/>
                </a:schemeClr>
              </a:solidFill>
              <a:cs typeface="Calibri" pitchFamily="34" charset="0"/>
            </a:endParaRPr>
          </a:p>
          <a:p>
            <a:pPr>
              <a:spcBef>
                <a:spcPts val="600"/>
              </a:spcBef>
            </a:pPr>
            <a:r>
              <a:rPr lang="en-GB" sz="1800" dirty="0" smtClean="0">
                <a:solidFill>
                  <a:schemeClr val="bg2">
                    <a:lumMod val="10000"/>
                  </a:schemeClr>
                </a:solidFill>
                <a:cs typeface="Calibri" pitchFamily="34" charset="0"/>
              </a:rPr>
              <a:t>Intensifying </a:t>
            </a:r>
            <a:r>
              <a:rPr lang="en-GB" sz="1800" dirty="0">
                <a:solidFill>
                  <a:schemeClr val="bg2">
                    <a:lumMod val="10000"/>
                  </a:schemeClr>
                </a:solidFill>
                <a:cs typeface="Calibri" pitchFamily="34" charset="0"/>
              </a:rPr>
              <a:t>and </a:t>
            </a:r>
            <a:r>
              <a:rPr lang="en-GB" sz="1800" dirty="0" smtClean="0">
                <a:solidFill>
                  <a:schemeClr val="bg2">
                    <a:lumMod val="10000"/>
                  </a:schemeClr>
                </a:solidFill>
                <a:cs typeface="Calibri" pitchFamily="34" charset="0"/>
              </a:rPr>
              <a:t>drawing </a:t>
            </a:r>
            <a:r>
              <a:rPr lang="en-GB" sz="1800" dirty="0">
                <a:solidFill>
                  <a:schemeClr val="bg2">
                    <a:lumMod val="10000"/>
                  </a:schemeClr>
                </a:solidFill>
                <a:cs typeface="Calibri" pitchFamily="34" charset="0"/>
              </a:rPr>
              <a:t>out repetitive components of the </a:t>
            </a:r>
            <a:r>
              <a:rPr lang="en-GB" sz="1800" dirty="0" smtClean="0">
                <a:solidFill>
                  <a:schemeClr val="bg2">
                    <a:lumMod val="10000"/>
                  </a:schemeClr>
                </a:solidFill>
                <a:cs typeface="Calibri" pitchFamily="34" charset="0"/>
              </a:rPr>
              <a:t>fault</a:t>
            </a:r>
          </a:p>
          <a:p>
            <a:pPr>
              <a:spcBef>
                <a:spcPts val="600"/>
              </a:spcBef>
            </a:pPr>
            <a:r>
              <a:rPr lang="en-GB" sz="1800" dirty="0" smtClean="0">
                <a:solidFill>
                  <a:schemeClr val="bg2">
                    <a:lumMod val="10000"/>
                  </a:schemeClr>
                </a:solidFill>
                <a:cs typeface="Calibri" pitchFamily="34" charset="0"/>
              </a:rPr>
              <a:t>Converting </a:t>
            </a:r>
            <a:r>
              <a:rPr lang="en-GB" sz="1800" dirty="0">
                <a:solidFill>
                  <a:schemeClr val="bg2">
                    <a:lumMod val="10000"/>
                  </a:schemeClr>
                </a:solidFill>
                <a:cs typeface="Calibri" pitchFamily="34" charset="0"/>
              </a:rPr>
              <a:t>to frequency for display of the </a:t>
            </a:r>
            <a:r>
              <a:rPr lang="en-GB" sz="1800" dirty="0" smtClean="0">
                <a:solidFill>
                  <a:schemeClr val="bg2">
                    <a:lumMod val="10000"/>
                  </a:schemeClr>
                </a:solidFill>
                <a:cs typeface="Calibri" pitchFamily="34" charset="0"/>
              </a:rPr>
              <a:t>pattern</a:t>
            </a:r>
          </a:p>
          <a:p>
            <a:pPr>
              <a:spcBef>
                <a:spcPts val="600"/>
              </a:spcBef>
            </a:pPr>
            <a:r>
              <a:rPr lang="en-GB" sz="1800" dirty="0" smtClean="0">
                <a:solidFill>
                  <a:schemeClr val="bg2">
                    <a:lumMod val="10000"/>
                  </a:schemeClr>
                </a:solidFill>
                <a:cs typeface="Calibri" pitchFamily="34" charset="0"/>
              </a:rPr>
              <a:t>Amplitudes </a:t>
            </a:r>
            <a:r>
              <a:rPr lang="en-GB" sz="1800" dirty="0">
                <a:solidFill>
                  <a:schemeClr val="bg2">
                    <a:lumMod val="10000"/>
                  </a:schemeClr>
                </a:solidFill>
                <a:cs typeface="Calibri" pitchFamily="34" charset="0"/>
              </a:rPr>
              <a:t>will show up as a </a:t>
            </a:r>
            <a:r>
              <a:rPr lang="en-GB" sz="1800" dirty="0" smtClean="0">
                <a:solidFill>
                  <a:schemeClr val="bg2">
                    <a:lumMod val="10000"/>
                  </a:schemeClr>
                </a:solidFill>
                <a:cs typeface="Calibri" pitchFamily="34" charset="0"/>
              </a:rPr>
              <a:t>distinctive “saw-tooth</a:t>
            </a:r>
            <a:r>
              <a:rPr lang="en-GB" sz="1800" dirty="0">
                <a:solidFill>
                  <a:schemeClr val="bg2">
                    <a:lumMod val="10000"/>
                  </a:schemeClr>
                </a:solidFill>
                <a:cs typeface="Calibri" pitchFamily="34" charset="0"/>
              </a:rPr>
              <a:t>” or “</a:t>
            </a:r>
            <a:r>
              <a:rPr lang="en-GB" sz="1800" dirty="0" smtClean="0">
                <a:solidFill>
                  <a:schemeClr val="bg2">
                    <a:lumMod val="10000"/>
                  </a:schemeClr>
                </a:solidFill>
                <a:cs typeface="Calibri" pitchFamily="34" charset="0"/>
              </a:rPr>
              <a:t>comb” harmonic </a:t>
            </a:r>
            <a:r>
              <a:rPr lang="en-GB" sz="1800" dirty="0">
                <a:solidFill>
                  <a:schemeClr val="bg2">
                    <a:lumMod val="10000"/>
                  </a:schemeClr>
                </a:solidFill>
                <a:cs typeface="Calibri" pitchFamily="34" charset="0"/>
              </a:rPr>
              <a:t>pattern of the actual bearing </a:t>
            </a:r>
            <a:r>
              <a:rPr lang="en-GB" sz="1800" dirty="0" smtClean="0">
                <a:solidFill>
                  <a:schemeClr val="bg2">
                    <a:lumMod val="10000"/>
                  </a:schemeClr>
                </a:solidFill>
                <a:cs typeface="Calibri" pitchFamily="34" charset="0"/>
              </a:rPr>
              <a:t>fault</a:t>
            </a:r>
            <a:endParaRPr lang="en-GB" sz="1800" dirty="0">
              <a:solidFill>
                <a:schemeClr val="bg2">
                  <a:lumMod val="10000"/>
                </a:schemeClr>
              </a:solidFill>
              <a:cs typeface="Calibri" pitchFamily="34" charset="0"/>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125</a:t>
            </a:fld>
            <a:endParaRPr lang="en-US" dirty="0"/>
          </a:p>
        </p:txBody>
      </p:sp>
    </p:spTree>
    <p:extLst>
      <p:ext uri="{BB962C8B-B14F-4D97-AF65-F5344CB8AC3E}">
        <p14:creationId xmlns:p14="http://schemas.microsoft.com/office/powerpoint/2010/main" val="158613729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Amplitude Modulation</a:t>
            </a:r>
            <a:endParaRPr lang="en-GB" dirty="0">
              <a:solidFill>
                <a:schemeClr val="bg2">
                  <a:lumMod val="10000"/>
                </a:schemeClr>
              </a:solidFill>
            </a:endParaRPr>
          </a:p>
        </p:txBody>
      </p:sp>
      <p:sp>
        <p:nvSpPr>
          <p:cNvPr id="3" name="Content Placeholder 2"/>
          <p:cNvSpPr>
            <a:spLocks noGrp="1"/>
          </p:cNvSpPr>
          <p:nvPr>
            <p:ph idx="1"/>
          </p:nvPr>
        </p:nvSpPr>
        <p:spPr>
          <a:xfrm>
            <a:off x="413888" y="2007574"/>
            <a:ext cx="4013735" cy="4007224"/>
          </a:xfrm>
        </p:spPr>
        <p:txBody>
          <a:bodyPr>
            <a:normAutofit fontScale="85000" lnSpcReduction="20000"/>
          </a:bodyPr>
          <a:lstStyle/>
          <a:p>
            <a:pPr algn="just"/>
            <a:r>
              <a:rPr lang="en-GB" dirty="0">
                <a:solidFill>
                  <a:schemeClr val="bg2">
                    <a:lumMod val="10000"/>
                  </a:schemeClr>
                </a:solidFill>
              </a:rPr>
              <a:t>Amplitude Modulation (AM)</a:t>
            </a:r>
          </a:p>
          <a:p>
            <a:pPr algn="just"/>
            <a:r>
              <a:rPr lang="en-GB" dirty="0" smtClean="0">
                <a:solidFill>
                  <a:schemeClr val="bg2">
                    <a:lumMod val="10000"/>
                  </a:schemeClr>
                </a:solidFill>
              </a:rPr>
              <a:t>One </a:t>
            </a:r>
            <a:r>
              <a:rPr lang="en-GB" dirty="0">
                <a:solidFill>
                  <a:schemeClr val="bg2">
                    <a:lumMod val="10000"/>
                  </a:schemeClr>
                </a:solidFill>
              </a:rPr>
              <a:t>frequency (carrier) is </a:t>
            </a:r>
            <a:r>
              <a:rPr lang="en-GB" dirty="0" smtClean="0">
                <a:solidFill>
                  <a:schemeClr val="bg2">
                    <a:lumMod val="10000"/>
                  </a:schemeClr>
                </a:solidFill>
              </a:rPr>
              <a:t>getting louder </a:t>
            </a:r>
            <a:r>
              <a:rPr lang="en-GB" dirty="0">
                <a:solidFill>
                  <a:schemeClr val="bg2">
                    <a:lumMod val="10000"/>
                  </a:schemeClr>
                </a:solidFill>
              </a:rPr>
              <a:t>and softer at </a:t>
            </a:r>
            <a:r>
              <a:rPr lang="en-GB" dirty="0" smtClean="0">
                <a:solidFill>
                  <a:schemeClr val="bg2">
                    <a:lumMod val="10000"/>
                  </a:schemeClr>
                </a:solidFill>
              </a:rPr>
              <a:t>another frequency (the modulating frequency)</a:t>
            </a:r>
          </a:p>
          <a:p>
            <a:pPr algn="just"/>
            <a:r>
              <a:rPr lang="en-GB" dirty="0" smtClean="0">
                <a:solidFill>
                  <a:schemeClr val="bg2">
                    <a:lumMod val="10000"/>
                  </a:schemeClr>
                </a:solidFill>
              </a:rPr>
              <a:t>AM </a:t>
            </a:r>
            <a:r>
              <a:rPr lang="en-GB" dirty="0">
                <a:solidFill>
                  <a:schemeClr val="bg2">
                    <a:lumMod val="10000"/>
                  </a:schemeClr>
                </a:solidFill>
              </a:rPr>
              <a:t>is mono. Mono is ‘one</a:t>
            </a:r>
            <a:r>
              <a:rPr lang="en-GB" dirty="0" smtClean="0">
                <a:solidFill>
                  <a:schemeClr val="bg2">
                    <a:lumMod val="10000"/>
                  </a:schemeClr>
                </a:solidFill>
              </a:rPr>
              <a:t>’, which </a:t>
            </a:r>
            <a:r>
              <a:rPr lang="en-GB" dirty="0">
                <a:solidFill>
                  <a:schemeClr val="bg2">
                    <a:lumMod val="10000"/>
                  </a:schemeClr>
                </a:solidFill>
              </a:rPr>
              <a:t>implies </a:t>
            </a:r>
            <a:r>
              <a:rPr lang="en-GB" b="1" dirty="0">
                <a:solidFill>
                  <a:schemeClr val="bg2">
                    <a:lumMod val="10000"/>
                  </a:schemeClr>
                </a:solidFill>
              </a:rPr>
              <a:t>one </a:t>
            </a:r>
            <a:r>
              <a:rPr lang="en-GB" dirty="0">
                <a:solidFill>
                  <a:schemeClr val="bg2">
                    <a:lumMod val="10000"/>
                  </a:schemeClr>
                </a:solidFill>
              </a:rPr>
              <a:t>sideband </a:t>
            </a:r>
            <a:r>
              <a:rPr lang="en-GB" dirty="0" smtClean="0">
                <a:solidFill>
                  <a:schemeClr val="bg2">
                    <a:lumMod val="10000"/>
                  </a:schemeClr>
                </a:solidFill>
              </a:rPr>
              <a:t>on each </a:t>
            </a:r>
            <a:r>
              <a:rPr lang="en-GB" dirty="0">
                <a:solidFill>
                  <a:schemeClr val="bg2">
                    <a:lumMod val="10000"/>
                  </a:schemeClr>
                </a:solidFill>
              </a:rPr>
              <a:t>side of the carrier.</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126</a:t>
            </a:fld>
            <a:endParaRPr lang="en-US"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bright="24000" contrast="100000"/>
                    </a14:imgEffect>
                  </a14:imgLayer>
                </a14:imgProps>
              </a:ext>
              <a:ext uri="{28A0092B-C50C-407E-A947-70E740481C1C}">
                <a14:useLocalDpi xmlns:a14="http://schemas.microsoft.com/office/drawing/2010/main" val="0"/>
              </a:ext>
            </a:extLst>
          </a:blip>
          <a:srcRect/>
          <a:stretch>
            <a:fillRect/>
          </a:stretch>
        </p:blipFill>
        <p:spPr bwMode="auto">
          <a:xfrm>
            <a:off x="4533501" y="1944306"/>
            <a:ext cx="4283691"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58057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2">
                    <a:lumMod val="10000"/>
                  </a:schemeClr>
                </a:solidFill>
              </a:rPr>
              <a:t>Signal Processing</a:t>
            </a:r>
            <a:endParaRPr lang="en-GB" b="1" dirty="0">
              <a:solidFill>
                <a:schemeClr val="bg2">
                  <a:lumMod val="10000"/>
                </a:schemeClr>
              </a:solidFill>
            </a:endParaRPr>
          </a:p>
        </p:txBody>
      </p:sp>
      <p:sp>
        <p:nvSpPr>
          <p:cNvPr id="3" name="Content Placeholder 2"/>
          <p:cNvSpPr>
            <a:spLocks noGrp="1"/>
          </p:cNvSpPr>
          <p:nvPr>
            <p:ph idx="1"/>
          </p:nvPr>
        </p:nvSpPr>
        <p:spPr>
          <a:xfrm>
            <a:off x="567888" y="1761423"/>
            <a:ext cx="7872063" cy="4486977"/>
          </a:xfrm>
        </p:spPr>
        <p:txBody>
          <a:bodyPr>
            <a:noAutofit/>
          </a:bodyPr>
          <a:lstStyle/>
          <a:p>
            <a:pPr>
              <a:spcBef>
                <a:spcPts val="2400"/>
              </a:spcBef>
            </a:pPr>
            <a:r>
              <a:rPr lang="en-GB" sz="1800" dirty="0">
                <a:solidFill>
                  <a:schemeClr val="bg2">
                    <a:lumMod val="10000"/>
                  </a:schemeClr>
                </a:solidFill>
              </a:rPr>
              <a:t>The raw signal includes low frequency running speed </a:t>
            </a:r>
            <a:r>
              <a:rPr lang="en-GB" sz="1800" dirty="0" smtClean="0">
                <a:solidFill>
                  <a:schemeClr val="bg2">
                    <a:lumMod val="10000"/>
                  </a:schemeClr>
                </a:solidFill>
              </a:rPr>
              <a:t>harmonics</a:t>
            </a:r>
          </a:p>
          <a:p>
            <a:pPr>
              <a:spcBef>
                <a:spcPts val="2400"/>
              </a:spcBef>
            </a:pPr>
            <a:endParaRPr lang="en-GB" sz="1800" dirty="0">
              <a:solidFill>
                <a:schemeClr val="bg2">
                  <a:lumMod val="10000"/>
                </a:schemeClr>
              </a:solidFill>
            </a:endParaRPr>
          </a:p>
          <a:p>
            <a:pPr>
              <a:spcBef>
                <a:spcPts val="2400"/>
              </a:spcBef>
            </a:pPr>
            <a:r>
              <a:rPr lang="en-GB" sz="1800" dirty="0" smtClean="0">
                <a:solidFill>
                  <a:schemeClr val="bg2">
                    <a:lumMod val="10000"/>
                  </a:schemeClr>
                </a:solidFill>
              </a:rPr>
              <a:t>These </a:t>
            </a:r>
            <a:r>
              <a:rPr lang="en-GB" sz="1800" dirty="0">
                <a:solidFill>
                  <a:schemeClr val="bg2">
                    <a:lumMod val="10000"/>
                  </a:schemeClr>
                </a:solidFill>
              </a:rPr>
              <a:t>are removed by band-pass </a:t>
            </a:r>
            <a:r>
              <a:rPr lang="en-GB" sz="1800" dirty="0" smtClean="0">
                <a:solidFill>
                  <a:schemeClr val="bg2">
                    <a:lumMod val="10000"/>
                  </a:schemeClr>
                </a:solidFill>
              </a:rPr>
              <a:t>filtering</a:t>
            </a:r>
          </a:p>
          <a:p>
            <a:pPr>
              <a:spcBef>
                <a:spcPts val="2400"/>
              </a:spcBef>
            </a:pPr>
            <a:endParaRPr lang="en-GB" sz="1800" dirty="0" smtClean="0">
              <a:solidFill>
                <a:schemeClr val="bg2">
                  <a:lumMod val="10000"/>
                </a:schemeClr>
              </a:solidFill>
            </a:endParaRPr>
          </a:p>
          <a:p>
            <a:pPr>
              <a:spcBef>
                <a:spcPts val="2400"/>
              </a:spcBef>
            </a:pPr>
            <a:r>
              <a:rPr lang="en-GB" sz="1800" dirty="0" smtClean="0">
                <a:solidFill>
                  <a:schemeClr val="bg2">
                    <a:lumMod val="10000"/>
                  </a:schemeClr>
                </a:solidFill>
              </a:rPr>
              <a:t>Then </a:t>
            </a:r>
            <a:r>
              <a:rPr lang="en-GB" sz="1800" dirty="0">
                <a:solidFill>
                  <a:schemeClr val="bg2">
                    <a:lumMod val="10000"/>
                  </a:schemeClr>
                </a:solidFill>
              </a:rPr>
              <a:t>envelope detection is </a:t>
            </a:r>
            <a:r>
              <a:rPr lang="en-GB" sz="1800" dirty="0" smtClean="0">
                <a:solidFill>
                  <a:schemeClr val="bg2">
                    <a:lumMod val="10000"/>
                  </a:schemeClr>
                </a:solidFill>
              </a:rPr>
              <a:t>applied</a:t>
            </a:r>
          </a:p>
          <a:p>
            <a:pPr>
              <a:spcBef>
                <a:spcPts val="2400"/>
              </a:spcBef>
            </a:pPr>
            <a:endParaRPr lang="en-GB" sz="1800" dirty="0" smtClean="0">
              <a:solidFill>
                <a:schemeClr val="bg2">
                  <a:lumMod val="10000"/>
                </a:schemeClr>
              </a:solidFill>
            </a:endParaRPr>
          </a:p>
          <a:p>
            <a:pPr marL="0" indent="0">
              <a:spcBef>
                <a:spcPts val="2400"/>
              </a:spcBef>
              <a:buNone/>
            </a:pPr>
            <a:endParaRPr lang="en-GB" sz="1800" dirty="0">
              <a:solidFill>
                <a:schemeClr val="bg2">
                  <a:lumMod val="10000"/>
                </a:schemeClr>
              </a:solidFill>
            </a:endParaRPr>
          </a:p>
          <a:p>
            <a:pPr>
              <a:spcBef>
                <a:spcPts val="2400"/>
              </a:spcBef>
            </a:pPr>
            <a:r>
              <a:rPr lang="en-GB" sz="1800" dirty="0" smtClean="0">
                <a:solidFill>
                  <a:schemeClr val="bg2">
                    <a:lumMod val="10000"/>
                  </a:schemeClr>
                </a:solidFill>
              </a:rPr>
              <a:t>Finally </a:t>
            </a:r>
            <a:r>
              <a:rPr lang="en-GB" sz="1800" dirty="0">
                <a:solidFill>
                  <a:schemeClr val="bg2">
                    <a:lumMod val="10000"/>
                  </a:schemeClr>
                </a:solidFill>
              </a:rPr>
              <a:t>the result is displayed in the frequency domain:</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127</a:t>
            </a:fld>
            <a:endParaRPr lang="en-US" dirty="0"/>
          </a:p>
        </p:txBody>
      </p:sp>
      <p:pic>
        <p:nvPicPr>
          <p:cNvPr id="2050" name="Picture 2"/>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harpenSoften amount="35000"/>
                    </a14:imgEffect>
                    <a14:imgEffect>
                      <a14:saturation sat="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969145" y="2067407"/>
            <a:ext cx="4329113"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sharpenSoften amount="100000"/>
                    </a14:imgEffect>
                    <a14:imgEffect>
                      <a14:colorTemperature colorTemp="4700"/>
                    </a14:imgEffect>
                    <a14:imgEffect>
                      <a14:saturation sat="400000"/>
                    </a14:imgEffect>
                    <a14:imgEffect>
                      <a14:brightnessContrast bright="10000" contrast="100000"/>
                    </a14:imgEffect>
                  </a14:imgLayer>
                </a14:imgProps>
              </a:ext>
              <a:ext uri="{28A0092B-C50C-407E-A947-70E740481C1C}">
                <a14:useLocalDpi xmlns:a14="http://schemas.microsoft.com/office/drawing/2010/main" val="0"/>
              </a:ext>
            </a:extLst>
          </a:blip>
          <a:srcRect/>
          <a:stretch>
            <a:fillRect/>
          </a:stretch>
        </p:blipFill>
        <p:spPr bwMode="auto">
          <a:xfrm>
            <a:off x="969445" y="3264610"/>
            <a:ext cx="4357688"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69145" y="4511403"/>
            <a:ext cx="4300538"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biLevel thresh="75000"/>
            <a:extLst>
              <a:ext uri="{28A0092B-C50C-407E-A947-70E740481C1C}">
                <a14:useLocalDpi xmlns:a14="http://schemas.microsoft.com/office/drawing/2010/main" val="0"/>
              </a:ext>
            </a:extLst>
          </a:blip>
          <a:srcRect/>
          <a:stretch>
            <a:fillRect/>
          </a:stretch>
        </p:blipFill>
        <p:spPr bwMode="auto">
          <a:xfrm>
            <a:off x="6091733" y="4885260"/>
            <a:ext cx="2713971" cy="131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4173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4547" y="2055605"/>
            <a:ext cx="6420853" cy="1470025"/>
          </a:xfrm>
        </p:spPr>
        <p:txBody>
          <a:bodyPr>
            <a:noAutofit/>
          </a:bodyPr>
          <a:lstStyle/>
          <a:p>
            <a:r>
              <a:rPr lang="en-US" sz="3200" b="1" dirty="0" smtClean="0">
                <a:solidFill>
                  <a:srgbClr val="0D1A1D"/>
                </a:solidFill>
              </a:rPr>
              <a:t>Mechanical Condition Monitoring</a:t>
            </a:r>
            <a:br>
              <a:rPr lang="en-US" sz="3200" b="1" dirty="0" smtClean="0">
                <a:solidFill>
                  <a:srgbClr val="0D1A1D"/>
                </a:solidFill>
              </a:rPr>
            </a:br>
            <a:r>
              <a:rPr lang="en-US" sz="3200" b="1" dirty="0" smtClean="0">
                <a:solidFill>
                  <a:srgbClr val="0D1A1D"/>
                </a:solidFill>
              </a:rPr>
              <a:t>Fault Diagnostics of Gears</a:t>
            </a:r>
            <a:br>
              <a:rPr lang="en-US" sz="3200" b="1" dirty="0" smtClean="0">
                <a:solidFill>
                  <a:srgbClr val="0D1A1D"/>
                </a:solidFill>
              </a:rPr>
            </a:br>
            <a:r>
              <a:rPr lang="en-US" sz="3200" b="1" dirty="0" smtClean="0">
                <a:solidFill>
                  <a:srgbClr val="0D1A1D"/>
                </a:solidFill>
              </a:rPr>
              <a:t>Lecture 4 </a:t>
            </a:r>
            <a:endParaRPr lang="en-US" sz="3200" b="1" dirty="0">
              <a:solidFill>
                <a:srgbClr val="0D1A1D"/>
              </a:solidFill>
            </a:endParaRPr>
          </a:p>
        </p:txBody>
      </p:sp>
      <p:sp>
        <p:nvSpPr>
          <p:cNvPr id="3" name="Subtitle 2"/>
          <p:cNvSpPr>
            <a:spLocks noGrp="1"/>
          </p:cNvSpPr>
          <p:nvPr>
            <p:ph type="subTitle" idx="1"/>
          </p:nvPr>
        </p:nvSpPr>
        <p:spPr>
          <a:xfrm>
            <a:off x="948100" y="5396753"/>
            <a:ext cx="5867400" cy="573741"/>
          </a:xfrm>
        </p:spPr>
        <p:txBody>
          <a:bodyPr>
            <a:normAutofit/>
          </a:bodyPr>
          <a:lstStyle/>
          <a:p>
            <a:endParaRPr lang="en-US" sz="1800" b="1" dirty="0"/>
          </a:p>
        </p:txBody>
      </p:sp>
    </p:spTree>
    <p:extLst>
      <p:ext uri="{BB962C8B-B14F-4D97-AF65-F5344CB8AC3E}">
        <p14:creationId xmlns:p14="http://schemas.microsoft.com/office/powerpoint/2010/main" val="30727870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chemeClr val="bg2">
                    <a:lumMod val="10000"/>
                  </a:schemeClr>
                </a:solidFill>
              </a:rPr>
              <a:t>Outline</a:t>
            </a:r>
            <a:endParaRPr lang="en-GB" b="1" dirty="0">
              <a:solidFill>
                <a:schemeClr val="bg2">
                  <a:lumMod val="10000"/>
                </a:schemeClr>
              </a:solidFill>
            </a:endParaRPr>
          </a:p>
        </p:txBody>
      </p:sp>
      <p:sp>
        <p:nvSpPr>
          <p:cNvPr id="6" name="Content Placeholder 5"/>
          <p:cNvSpPr>
            <a:spLocks noGrp="1"/>
          </p:cNvSpPr>
          <p:nvPr>
            <p:ph idx="1"/>
          </p:nvPr>
        </p:nvSpPr>
        <p:spPr>
          <a:xfrm>
            <a:off x="750761" y="2044568"/>
            <a:ext cx="3609473" cy="4007224"/>
          </a:xfrm>
        </p:spPr>
        <p:txBody>
          <a:bodyPr>
            <a:noAutofit/>
          </a:bodyPr>
          <a:lstStyle/>
          <a:p>
            <a:pPr>
              <a:spcBef>
                <a:spcPts val="1000"/>
              </a:spcBef>
              <a:buClr>
                <a:srgbClr val="C00000"/>
              </a:buClr>
            </a:pPr>
            <a:r>
              <a:rPr lang="en-GB" sz="2400" dirty="0" smtClean="0">
                <a:solidFill>
                  <a:schemeClr val="bg2">
                    <a:lumMod val="10000"/>
                  </a:schemeClr>
                </a:solidFill>
              </a:rPr>
              <a:t>Gear Basics</a:t>
            </a:r>
          </a:p>
          <a:p>
            <a:pPr>
              <a:spcBef>
                <a:spcPts val="1000"/>
              </a:spcBef>
              <a:buClr>
                <a:srgbClr val="C00000"/>
              </a:buClr>
            </a:pPr>
            <a:r>
              <a:rPr lang="en-GB" sz="2400" dirty="0" smtClean="0">
                <a:solidFill>
                  <a:schemeClr val="bg2">
                    <a:lumMod val="10000"/>
                  </a:schemeClr>
                </a:solidFill>
              </a:rPr>
              <a:t>Gear types</a:t>
            </a:r>
          </a:p>
          <a:p>
            <a:pPr>
              <a:spcBef>
                <a:spcPts val="1000"/>
              </a:spcBef>
              <a:buClr>
                <a:srgbClr val="C00000"/>
              </a:buClr>
            </a:pPr>
            <a:r>
              <a:rPr lang="en-GB" sz="2400" dirty="0" smtClean="0">
                <a:solidFill>
                  <a:schemeClr val="bg2">
                    <a:lumMod val="10000"/>
                  </a:schemeClr>
                </a:solidFill>
              </a:rPr>
              <a:t>Gear Meshing</a:t>
            </a:r>
            <a:endParaRPr lang="en-GB" sz="2400" dirty="0">
              <a:solidFill>
                <a:schemeClr val="bg2">
                  <a:lumMod val="10000"/>
                </a:schemeClr>
              </a:solidFill>
            </a:endParaRPr>
          </a:p>
          <a:p>
            <a:pPr>
              <a:spcBef>
                <a:spcPts val="1000"/>
              </a:spcBef>
              <a:buClr>
                <a:srgbClr val="C00000"/>
              </a:buClr>
            </a:pPr>
            <a:r>
              <a:rPr lang="en-GB" sz="2400" dirty="0" smtClean="0">
                <a:solidFill>
                  <a:schemeClr val="bg2">
                    <a:lumMod val="10000"/>
                  </a:schemeClr>
                </a:solidFill>
              </a:rPr>
              <a:t>Vibration Profiles</a:t>
            </a:r>
          </a:p>
          <a:p>
            <a:pPr>
              <a:spcBef>
                <a:spcPts val="1000"/>
              </a:spcBef>
              <a:buClr>
                <a:srgbClr val="C00000"/>
              </a:buClr>
            </a:pPr>
            <a:endParaRPr lang="en-GB" sz="2400" dirty="0">
              <a:solidFill>
                <a:schemeClr val="bg2">
                  <a:lumMod val="10000"/>
                </a:schemeClr>
              </a:solidFill>
            </a:endParaRPr>
          </a:p>
          <a:p>
            <a:pPr>
              <a:spcBef>
                <a:spcPts val="1000"/>
              </a:spcBef>
              <a:buClr>
                <a:srgbClr val="C00000"/>
              </a:buClr>
            </a:pPr>
            <a:endParaRPr lang="en-GB" sz="2400" dirty="0" smtClean="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129</a:t>
            </a:fld>
            <a:endParaRPr lang="en-US"/>
          </a:p>
        </p:txBody>
      </p:sp>
    </p:spTree>
    <p:extLst>
      <p:ext uri="{BB962C8B-B14F-4D97-AF65-F5344CB8AC3E}">
        <p14:creationId xmlns:p14="http://schemas.microsoft.com/office/powerpoint/2010/main" val="11280083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744" y="315253"/>
            <a:ext cx="8634040" cy="1143000"/>
          </a:xfrm>
        </p:spPr>
        <p:txBody>
          <a:bodyPr>
            <a:normAutofit/>
          </a:bodyPr>
          <a:lstStyle/>
          <a:p>
            <a:r>
              <a:rPr lang="en-US" sz="3000" b="1" dirty="0" smtClean="0">
                <a:solidFill>
                  <a:schemeClr val="tx1"/>
                </a:solidFill>
              </a:rPr>
              <a:t>Information contained in a time waveform</a:t>
            </a:r>
            <a:endParaRPr lang="en-US" sz="3000" b="1" dirty="0">
              <a:solidFill>
                <a:schemeClr val="tx1"/>
              </a:solidFill>
            </a:endParaRPr>
          </a:p>
        </p:txBody>
      </p:sp>
      <p:sp>
        <p:nvSpPr>
          <p:cNvPr id="31" name="Slide Number Placeholder 3"/>
          <p:cNvSpPr>
            <a:spLocks noGrp="1"/>
          </p:cNvSpPr>
          <p:nvPr>
            <p:ph type="sldNum" sz="quarter" idx="12"/>
          </p:nvPr>
        </p:nvSpPr>
        <p:spPr/>
        <p:txBody>
          <a:bodyPr>
            <a:normAutofit/>
          </a:bodyPr>
          <a:lstStyle/>
          <a:p>
            <a:fld id="{5ED2179F-846E-694A-9A7E-562F73346125}" type="slidenum">
              <a:rPr lang="en-US" smtClean="0"/>
              <a:pPr/>
              <a:t>13</a:t>
            </a:fld>
            <a:endParaRPr lang="en-US" dirty="0"/>
          </a:p>
        </p:txBody>
      </p:sp>
      <p:sp>
        <p:nvSpPr>
          <p:cNvPr id="99" name="Oval 2"/>
          <p:cNvSpPr>
            <a:spLocks noChangeArrowheads="1"/>
          </p:cNvSpPr>
          <p:nvPr/>
        </p:nvSpPr>
        <p:spPr bwMode="auto">
          <a:xfrm>
            <a:off x="915202" y="2699544"/>
            <a:ext cx="1768475" cy="1663700"/>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00" name="Freeform 3"/>
          <p:cNvSpPr>
            <a:spLocks/>
          </p:cNvSpPr>
          <p:nvPr/>
        </p:nvSpPr>
        <p:spPr bwMode="auto">
          <a:xfrm>
            <a:off x="897739" y="4218782"/>
            <a:ext cx="1638300" cy="428625"/>
          </a:xfrm>
          <a:custGeom>
            <a:avLst/>
            <a:gdLst>
              <a:gd name="T0" fmla="*/ 0 w 1136"/>
              <a:gd name="T1" fmla="*/ 0 h 305"/>
              <a:gd name="T2" fmla="*/ 53 w 1136"/>
              <a:gd name="T3" fmla="*/ 66 h 305"/>
              <a:gd name="T4" fmla="*/ 113 w 1136"/>
              <a:gd name="T5" fmla="*/ 125 h 305"/>
              <a:gd name="T6" fmla="*/ 177 w 1136"/>
              <a:gd name="T7" fmla="*/ 174 h 305"/>
              <a:gd name="T8" fmla="*/ 246 w 1136"/>
              <a:gd name="T9" fmla="*/ 216 h 305"/>
              <a:gd name="T10" fmla="*/ 318 w 1136"/>
              <a:gd name="T11" fmla="*/ 250 h 305"/>
              <a:gd name="T12" fmla="*/ 393 w 1136"/>
              <a:gd name="T13" fmla="*/ 276 h 305"/>
              <a:gd name="T14" fmla="*/ 470 w 1136"/>
              <a:gd name="T15" fmla="*/ 294 h 305"/>
              <a:gd name="T16" fmla="*/ 549 w 1136"/>
              <a:gd name="T17" fmla="*/ 302 h 305"/>
              <a:gd name="T18" fmla="*/ 627 w 1136"/>
              <a:gd name="T19" fmla="*/ 304 h 305"/>
              <a:gd name="T20" fmla="*/ 706 w 1136"/>
              <a:gd name="T21" fmla="*/ 298 h 305"/>
              <a:gd name="T22" fmla="*/ 783 w 1136"/>
              <a:gd name="T23" fmla="*/ 282 h 305"/>
              <a:gd name="T24" fmla="*/ 860 w 1136"/>
              <a:gd name="T25" fmla="*/ 258 h 305"/>
              <a:gd name="T26" fmla="*/ 934 w 1136"/>
              <a:gd name="T27" fmla="*/ 226 h 305"/>
              <a:gd name="T28" fmla="*/ 1005 w 1136"/>
              <a:gd name="T29" fmla="*/ 185 h 305"/>
              <a:gd name="T30" fmla="*/ 1072 w 1136"/>
              <a:gd name="T31" fmla="*/ 136 h 305"/>
              <a:gd name="T32" fmla="*/ 1135 w 1136"/>
              <a:gd name="T33" fmla="*/ 7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6" h="305">
                <a:moveTo>
                  <a:pt x="0" y="0"/>
                </a:moveTo>
                <a:lnTo>
                  <a:pt x="53" y="66"/>
                </a:lnTo>
                <a:lnTo>
                  <a:pt x="113" y="125"/>
                </a:lnTo>
                <a:lnTo>
                  <a:pt x="177" y="174"/>
                </a:lnTo>
                <a:lnTo>
                  <a:pt x="246" y="216"/>
                </a:lnTo>
                <a:lnTo>
                  <a:pt x="318" y="250"/>
                </a:lnTo>
                <a:lnTo>
                  <a:pt x="393" y="276"/>
                </a:lnTo>
                <a:lnTo>
                  <a:pt x="470" y="294"/>
                </a:lnTo>
                <a:lnTo>
                  <a:pt x="549" y="302"/>
                </a:lnTo>
                <a:lnTo>
                  <a:pt x="627" y="304"/>
                </a:lnTo>
                <a:lnTo>
                  <a:pt x="706" y="298"/>
                </a:lnTo>
                <a:lnTo>
                  <a:pt x="783" y="282"/>
                </a:lnTo>
                <a:lnTo>
                  <a:pt x="860" y="258"/>
                </a:lnTo>
                <a:lnTo>
                  <a:pt x="934" y="226"/>
                </a:lnTo>
                <a:lnTo>
                  <a:pt x="1005" y="185"/>
                </a:lnTo>
                <a:lnTo>
                  <a:pt x="1072" y="136"/>
                </a:lnTo>
                <a:lnTo>
                  <a:pt x="1135" y="78"/>
                </a:lnTo>
              </a:path>
            </a:pathLst>
          </a:custGeom>
          <a:noFill/>
          <a:ln w="19050" cap="flat" cmpd="sng">
            <a:solidFill>
              <a:srgbClr val="80808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101" name="Rectangle 4"/>
          <p:cNvSpPr txBox="1">
            <a:spLocks noChangeArrowheads="1"/>
          </p:cNvSpPr>
          <p:nvPr/>
        </p:nvSpPr>
        <p:spPr>
          <a:xfrm>
            <a:off x="1200568" y="4654634"/>
            <a:ext cx="1538288" cy="487363"/>
          </a:xfrm>
          <a:prstGeom prst="rect">
            <a:avLst/>
          </a:prstGeom>
          <a:noFill/>
          <a:ln/>
        </p:spPr>
        <p:txBody>
          <a:bodyPr vert="horz" lIns="0" tIns="0" rIns="0" bIns="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defTabSz="457200">
              <a:spcBef>
                <a:spcPct val="0"/>
              </a:spcBef>
              <a:buClr>
                <a:srgbClr val="008280"/>
              </a:buClr>
              <a:buFont typeface="Monotype Sorts" charset="0"/>
              <a:buNone/>
            </a:pPr>
            <a:r>
              <a:rPr lang="en-US" sz="2500" dirty="0" smtClean="0"/>
              <a:t>Rotation</a:t>
            </a:r>
            <a:endParaRPr lang="en-US" dirty="0"/>
          </a:p>
        </p:txBody>
      </p:sp>
      <p:sp>
        <p:nvSpPr>
          <p:cNvPr id="102" name="Oval 5"/>
          <p:cNvSpPr>
            <a:spLocks noChangeArrowheads="1"/>
          </p:cNvSpPr>
          <p:nvPr/>
        </p:nvSpPr>
        <p:spPr bwMode="auto">
          <a:xfrm>
            <a:off x="1750227" y="3504407"/>
            <a:ext cx="63500" cy="61912"/>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03" name="Oval 6"/>
          <p:cNvSpPr>
            <a:spLocks noChangeArrowheads="1"/>
          </p:cNvSpPr>
          <p:nvPr/>
        </p:nvSpPr>
        <p:spPr bwMode="auto">
          <a:xfrm>
            <a:off x="991402" y="2982119"/>
            <a:ext cx="287337" cy="322263"/>
          </a:xfrm>
          <a:prstGeom prst="ellipse">
            <a:avLst/>
          </a:prstGeom>
          <a:solidFill>
            <a:srgbClr val="008000"/>
          </a:solidFill>
          <a:ln w="1905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04" name="Text Box 7"/>
          <p:cNvSpPr txBox="1">
            <a:spLocks noChangeArrowheads="1"/>
          </p:cNvSpPr>
          <p:nvPr/>
        </p:nvSpPr>
        <p:spPr bwMode="auto">
          <a:xfrm>
            <a:off x="892976" y="2008900"/>
            <a:ext cx="15081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Heavy Spot</a:t>
            </a:r>
            <a:endParaRPr lang="en-US" sz="2200" dirty="0"/>
          </a:p>
        </p:txBody>
      </p:sp>
      <p:sp>
        <p:nvSpPr>
          <p:cNvPr id="105" name="Line 8"/>
          <p:cNvSpPr>
            <a:spLocks noChangeShapeType="1"/>
          </p:cNvSpPr>
          <p:nvPr/>
        </p:nvSpPr>
        <p:spPr bwMode="auto">
          <a:xfrm>
            <a:off x="719939" y="2732882"/>
            <a:ext cx="257175" cy="249237"/>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06" name="Line 9"/>
          <p:cNvSpPr>
            <a:spLocks noChangeShapeType="1"/>
          </p:cNvSpPr>
          <p:nvPr/>
        </p:nvSpPr>
        <p:spPr bwMode="auto">
          <a:xfrm flipH="1">
            <a:off x="704064" y="2278857"/>
            <a:ext cx="377825" cy="4540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07" name="Line 10"/>
          <p:cNvSpPr>
            <a:spLocks noChangeShapeType="1"/>
          </p:cNvSpPr>
          <p:nvPr/>
        </p:nvSpPr>
        <p:spPr bwMode="auto">
          <a:xfrm>
            <a:off x="4087026" y="3346890"/>
            <a:ext cx="37274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08" name="Line 11"/>
          <p:cNvSpPr>
            <a:spLocks noChangeShapeType="1"/>
          </p:cNvSpPr>
          <p:nvPr/>
        </p:nvSpPr>
        <p:spPr bwMode="auto">
          <a:xfrm>
            <a:off x="4087026" y="2249927"/>
            <a:ext cx="0" cy="2185988"/>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nvGrpSpPr>
          <p:cNvPr id="109" name="Group 12"/>
          <p:cNvGrpSpPr>
            <a:grpSpLocks/>
          </p:cNvGrpSpPr>
          <p:nvPr/>
        </p:nvGrpSpPr>
        <p:grpSpPr bwMode="auto">
          <a:xfrm>
            <a:off x="4083851" y="2397565"/>
            <a:ext cx="2592387" cy="1893887"/>
            <a:chOff x="2806" y="1414"/>
            <a:chExt cx="1796" cy="1353"/>
          </a:xfrm>
        </p:grpSpPr>
        <p:sp>
          <p:nvSpPr>
            <p:cNvPr id="110" name="Freeform 13"/>
            <p:cNvSpPr>
              <a:spLocks/>
            </p:cNvSpPr>
            <p:nvPr/>
          </p:nvSpPr>
          <p:spPr bwMode="auto">
            <a:xfrm>
              <a:off x="2806" y="1414"/>
              <a:ext cx="896" cy="672"/>
            </a:xfrm>
            <a:custGeom>
              <a:avLst/>
              <a:gdLst>
                <a:gd name="T0" fmla="*/ 895 w 896"/>
                <a:gd name="T1" fmla="*/ 671 h 672"/>
                <a:gd name="T2" fmla="*/ 852 w 896"/>
                <a:gd name="T3" fmla="*/ 514 h 672"/>
                <a:gd name="T4" fmla="*/ 804 w 896"/>
                <a:gd name="T5" fmla="*/ 378 h 672"/>
                <a:gd name="T6" fmla="*/ 751 w 896"/>
                <a:gd name="T7" fmla="*/ 262 h 672"/>
                <a:gd name="T8" fmla="*/ 695 w 896"/>
                <a:gd name="T9" fmla="*/ 168 h 672"/>
                <a:gd name="T10" fmla="*/ 635 w 896"/>
                <a:gd name="T11" fmla="*/ 95 h 672"/>
                <a:gd name="T12" fmla="*/ 574 w 896"/>
                <a:gd name="T13" fmla="*/ 42 h 672"/>
                <a:gd name="T14" fmla="*/ 510 w 896"/>
                <a:gd name="T15" fmla="*/ 11 h 672"/>
                <a:gd name="T16" fmla="*/ 447 w 896"/>
                <a:gd name="T17" fmla="*/ 0 h 672"/>
                <a:gd name="T18" fmla="*/ 382 w 896"/>
                <a:gd name="T19" fmla="*/ 11 h 672"/>
                <a:gd name="T20" fmla="*/ 320 w 896"/>
                <a:gd name="T21" fmla="*/ 42 h 672"/>
                <a:gd name="T22" fmla="*/ 258 w 896"/>
                <a:gd name="T23" fmla="*/ 95 h 672"/>
                <a:gd name="T24" fmla="*/ 199 w 896"/>
                <a:gd name="T25" fmla="*/ 168 h 672"/>
                <a:gd name="T26" fmla="*/ 143 w 896"/>
                <a:gd name="T27" fmla="*/ 262 h 672"/>
                <a:gd name="T28" fmla="*/ 90 w 896"/>
                <a:gd name="T29" fmla="*/ 378 h 672"/>
                <a:gd name="T30" fmla="*/ 42 w 896"/>
                <a:gd name="T31" fmla="*/ 514 h 672"/>
                <a:gd name="T32" fmla="*/ 0 w 896"/>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672">
                  <a:moveTo>
                    <a:pt x="895" y="671"/>
                  </a:moveTo>
                  <a:lnTo>
                    <a:pt x="852" y="514"/>
                  </a:lnTo>
                  <a:lnTo>
                    <a:pt x="804" y="378"/>
                  </a:lnTo>
                  <a:lnTo>
                    <a:pt x="751" y="262"/>
                  </a:lnTo>
                  <a:lnTo>
                    <a:pt x="695" y="168"/>
                  </a:lnTo>
                  <a:lnTo>
                    <a:pt x="635" y="95"/>
                  </a:lnTo>
                  <a:lnTo>
                    <a:pt x="574" y="42"/>
                  </a:lnTo>
                  <a:lnTo>
                    <a:pt x="510" y="11"/>
                  </a:lnTo>
                  <a:lnTo>
                    <a:pt x="447" y="0"/>
                  </a:lnTo>
                  <a:lnTo>
                    <a:pt x="382" y="11"/>
                  </a:lnTo>
                  <a:lnTo>
                    <a:pt x="320" y="42"/>
                  </a:lnTo>
                  <a:lnTo>
                    <a:pt x="258" y="95"/>
                  </a:lnTo>
                  <a:lnTo>
                    <a:pt x="199" y="168"/>
                  </a:lnTo>
                  <a:lnTo>
                    <a:pt x="143" y="262"/>
                  </a:lnTo>
                  <a:lnTo>
                    <a:pt x="90" y="378"/>
                  </a:lnTo>
                  <a:lnTo>
                    <a:pt x="42" y="514"/>
                  </a:lnTo>
                  <a:lnTo>
                    <a:pt x="0" y="671"/>
                  </a:ln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111" name="Freeform 14"/>
            <p:cNvSpPr>
              <a:spLocks/>
            </p:cNvSpPr>
            <p:nvPr/>
          </p:nvSpPr>
          <p:spPr bwMode="auto">
            <a:xfrm>
              <a:off x="3706" y="2095"/>
              <a:ext cx="896" cy="672"/>
            </a:xfrm>
            <a:custGeom>
              <a:avLst/>
              <a:gdLst>
                <a:gd name="T0" fmla="*/ 895 w 896"/>
                <a:gd name="T1" fmla="*/ 0 h 672"/>
                <a:gd name="T2" fmla="*/ 852 w 896"/>
                <a:gd name="T3" fmla="*/ 158 h 672"/>
                <a:gd name="T4" fmla="*/ 804 w 896"/>
                <a:gd name="T5" fmla="*/ 294 h 672"/>
                <a:gd name="T6" fmla="*/ 751 w 896"/>
                <a:gd name="T7" fmla="*/ 410 h 672"/>
                <a:gd name="T8" fmla="*/ 695 w 896"/>
                <a:gd name="T9" fmla="*/ 504 h 672"/>
                <a:gd name="T10" fmla="*/ 635 w 896"/>
                <a:gd name="T11" fmla="*/ 578 h 672"/>
                <a:gd name="T12" fmla="*/ 574 w 896"/>
                <a:gd name="T13" fmla="*/ 630 h 672"/>
                <a:gd name="T14" fmla="*/ 510 w 896"/>
                <a:gd name="T15" fmla="*/ 661 h 672"/>
                <a:gd name="T16" fmla="*/ 447 w 896"/>
                <a:gd name="T17" fmla="*/ 671 h 672"/>
                <a:gd name="T18" fmla="*/ 382 w 896"/>
                <a:gd name="T19" fmla="*/ 661 h 672"/>
                <a:gd name="T20" fmla="*/ 319 w 896"/>
                <a:gd name="T21" fmla="*/ 630 h 672"/>
                <a:gd name="T22" fmla="*/ 258 w 896"/>
                <a:gd name="T23" fmla="*/ 578 h 672"/>
                <a:gd name="T24" fmla="*/ 199 w 896"/>
                <a:gd name="T25" fmla="*/ 504 h 672"/>
                <a:gd name="T26" fmla="*/ 143 w 896"/>
                <a:gd name="T27" fmla="*/ 410 h 672"/>
                <a:gd name="T28" fmla="*/ 90 w 896"/>
                <a:gd name="T29" fmla="*/ 294 h 672"/>
                <a:gd name="T30" fmla="*/ 42 w 896"/>
                <a:gd name="T31" fmla="*/ 158 h 672"/>
                <a:gd name="T32" fmla="*/ 0 w 896"/>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672">
                  <a:moveTo>
                    <a:pt x="895" y="0"/>
                  </a:moveTo>
                  <a:lnTo>
                    <a:pt x="852" y="158"/>
                  </a:lnTo>
                  <a:lnTo>
                    <a:pt x="804" y="294"/>
                  </a:lnTo>
                  <a:lnTo>
                    <a:pt x="751" y="410"/>
                  </a:lnTo>
                  <a:lnTo>
                    <a:pt x="695" y="504"/>
                  </a:lnTo>
                  <a:lnTo>
                    <a:pt x="635" y="578"/>
                  </a:lnTo>
                  <a:lnTo>
                    <a:pt x="574" y="630"/>
                  </a:lnTo>
                  <a:lnTo>
                    <a:pt x="510" y="661"/>
                  </a:lnTo>
                  <a:lnTo>
                    <a:pt x="447" y="671"/>
                  </a:lnTo>
                  <a:lnTo>
                    <a:pt x="382" y="661"/>
                  </a:lnTo>
                  <a:lnTo>
                    <a:pt x="319" y="630"/>
                  </a:lnTo>
                  <a:lnTo>
                    <a:pt x="258" y="578"/>
                  </a:lnTo>
                  <a:lnTo>
                    <a:pt x="199" y="504"/>
                  </a:lnTo>
                  <a:lnTo>
                    <a:pt x="143" y="410"/>
                  </a:lnTo>
                  <a:lnTo>
                    <a:pt x="90" y="294"/>
                  </a:lnTo>
                  <a:lnTo>
                    <a:pt x="42" y="158"/>
                  </a:lnTo>
                  <a:lnTo>
                    <a:pt x="0" y="0"/>
                  </a:lnTo>
                </a:path>
              </a:pathLst>
            </a:custGeom>
            <a:noFill/>
            <a:ln w="31750" cap="flat" cmpd="sng">
              <a:solidFill>
                <a:srgbClr val="008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112" name="Line 15"/>
          <p:cNvSpPr>
            <a:spLocks noChangeShapeType="1"/>
          </p:cNvSpPr>
          <p:nvPr/>
        </p:nvSpPr>
        <p:spPr bwMode="auto">
          <a:xfrm>
            <a:off x="4087026" y="4920102"/>
            <a:ext cx="2592387" cy="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13" name="Line 16"/>
          <p:cNvSpPr>
            <a:spLocks noChangeShapeType="1"/>
          </p:cNvSpPr>
          <p:nvPr/>
        </p:nvSpPr>
        <p:spPr bwMode="auto">
          <a:xfrm>
            <a:off x="4087026" y="4762940"/>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14" name="Line 17"/>
          <p:cNvSpPr>
            <a:spLocks noChangeShapeType="1"/>
          </p:cNvSpPr>
          <p:nvPr/>
        </p:nvSpPr>
        <p:spPr bwMode="auto">
          <a:xfrm>
            <a:off x="6679413" y="4762940"/>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15" name="Text Box 18"/>
          <p:cNvSpPr txBox="1">
            <a:spLocks noChangeArrowheads="1"/>
          </p:cNvSpPr>
          <p:nvPr/>
        </p:nvSpPr>
        <p:spPr bwMode="auto">
          <a:xfrm>
            <a:off x="4572801" y="5077265"/>
            <a:ext cx="1508125"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1 revolution</a:t>
            </a:r>
            <a:endParaRPr lang="en-US" sz="2200" dirty="0"/>
          </a:p>
        </p:txBody>
      </p:sp>
      <p:sp>
        <p:nvSpPr>
          <p:cNvPr id="116" name="Text Box 19"/>
          <p:cNvSpPr txBox="1">
            <a:spLocks noChangeArrowheads="1"/>
          </p:cNvSpPr>
          <p:nvPr/>
        </p:nvSpPr>
        <p:spPr bwMode="auto">
          <a:xfrm>
            <a:off x="8000213" y="3196077"/>
            <a:ext cx="65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Time</a:t>
            </a:r>
            <a:endParaRPr lang="en-US" sz="2200" dirty="0"/>
          </a:p>
        </p:txBody>
      </p:sp>
      <p:sp>
        <p:nvSpPr>
          <p:cNvPr id="117" name="Text Box 20"/>
          <p:cNvSpPr txBox="1">
            <a:spLocks noChangeArrowheads="1"/>
          </p:cNvSpPr>
          <p:nvPr/>
        </p:nvSpPr>
        <p:spPr bwMode="auto">
          <a:xfrm>
            <a:off x="3498063" y="1882776"/>
            <a:ext cx="129857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Amplitude</a:t>
            </a:r>
            <a:endParaRPr lang="en-US" sz="2200" dirty="0"/>
          </a:p>
        </p:txBody>
      </p:sp>
      <p:sp>
        <p:nvSpPr>
          <p:cNvPr id="118" name="Text Box 21"/>
          <p:cNvSpPr txBox="1">
            <a:spLocks noChangeArrowheads="1"/>
          </p:cNvSpPr>
          <p:nvPr/>
        </p:nvSpPr>
        <p:spPr bwMode="auto">
          <a:xfrm>
            <a:off x="3761588" y="3189727"/>
            <a:ext cx="1714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0</a:t>
            </a:r>
            <a:endParaRPr lang="en-US" sz="2200" dirty="0"/>
          </a:p>
        </p:txBody>
      </p:sp>
      <p:sp>
        <p:nvSpPr>
          <p:cNvPr id="119" name="Text Box 22"/>
          <p:cNvSpPr txBox="1">
            <a:spLocks noChangeArrowheads="1"/>
          </p:cNvSpPr>
          <p:nvPr/>
        </p:nvSpPr>
        <p:spPr bwMode="auto">
          <a:xfrm>
            <a:off x="3761588" y="2089590"/>
            <a:ext cx="180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a:t>
            </a:r>
            <a:endParaRPr lang="en-US" sz="2200" dirty="0"/>
          </a:p>
        </p:txBody>
      </p:sp>
      <p:sp>
        <p:nvSpPr>
          <p:cNvPr id="120" name="Text Box 23"/>
          <p:cNvSpPr txBox="1">
            <a:spLocks noChangeArrowheads="1"/>
          </p:cNvSpPr>
          <p:nvPr/>
        </p:nvSpPr>
        <p:spPr bwMode="auto">
          <a:xfrm>
            <a:off x="3799688" y="4134290"/>
            <a:ext cx="1555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dirty="0">
                <a:solidFill>
                  <a:srgbClr val="000000"/>
                </a:solidFill>
                <a:latin typeface="Arial" charset="0"/>
              </a:rPr>
              <a:t>-</a:t>
            </a:r>
            <a:endParaRPr lang="en-US" sz="2200" dirty="0"/>
          </a:p>
        </p:txBody>
      </p:sp>
      <p:sp>
        <p:nvSpPr>
          <p:cNvPr id="122" name="Text Box 25"/>
          <p:cNvSpPr txBox="1">
            <a:spLocks noChangeArrowheads="1"/>
          </p:cNvSpPr>
          <p:nvPr/>
        </p:nvSpPr>
        <p:spPr bwMode="auto">
          <a:xfrm>
            <a:off x="1081889" y="5516562"/>
            <a:ext cx="3324245" cy="91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008280"/>
              </a:buClr>
              <a:buSzPct val="90000"/>
              <a:buFont typeface="Monotype Sorts" charset="0"/>
              <a:buNone/>
            </a:pPr>
            <a:r>
              <a:rPr lang="en-US" sz="1600" dirty="0">
                <a:solidFill>
                  <a:srgbClr val="000000"/>
                </a:solidFill>
                <a:latin typeface="Arial" charset="0"/>
              </a:rPr>
              <a:t>3600 rpm = 3600 cycles per </a:t>
            </a:r>
            <a:r>
              <a:rPr lang="en-US" sz="1600" dirty="0" smtClean="0">
                <a:solidFill>
                  <a:srgbClr val="000000"/>
                </a:solidFill>
                <a:latin typeface="Arial" charset="0"/>
              </a:rPr>
              <a:t>minute</a:t>
            </a:r>
          </a:p>
          <a:p>
            <a:pPr>
              <a:buClr>
                <a:srgbClr val="008280"/>
              </a:buClr>
              <a:buSzPct val="90000"/>
            </a:pPr>
            <a:r>
              <a:rPr lang="en-US" sz="1600" dirty="0">
                <a:solidFill>
                  <a:srgbClr val="000000"/>
                </a:solidFill>
                <a:latin typeface="Arial" charset="0"/>
              </a:rPr>
              <a:t>60 Hz = 60 cycles per </a:t>
            </a:r>
            <a:r>
              <a:rPr lang="en-US" sz="1600" dirty="0" smtClean="0">
                <a:solidFill>
                  <a:srgbClr val="000000"/>
                </a:solidFill>
                <a:latin typeface="Arial" charset="0"/>
              </a:rPr>
              <a:t>second</a:t>
            </a:r>
          </a:p>
          <a:p>
            <a:pPr>
              <a:buClr>
                <a:srgbClr val="008280"/>
              </a:buClr>
              <a:buSzPct val="90000"/>
            </a:pPr>
            <a:r>
              <a:rPr lang="en-US" sz="1600" dirty="0">
                <a:solidFill>
                  <a:srgbClr val="000000"/>
                </a:solidFill>
                <a:latin typeface="Arial" charset="0"/>
              </a:rPr>
              <a:t>1 order = one times turning speed</a:t>
            </a:r>
            <a:endParaRPr lang="en-US" sz="1600" dirty="0"/>
          </a:p>
          <a:p>
            <a:pPr>
              <a:buClr>
                <a:srgbClr val="008280"/>
              </a:buClr>
              <a:buSzPct val="90000"/>
            </a:pPr>
            <a:endParaRPr lang="en-US" sz="1600" dirty="0"/>
          </a:p>
          <a:p>
            <a:pPr>
              <a:buClr>
                <a:srgbClr val="008280"/>
              </a:buClr>
              <a:buSzPct val="90000"/>
              <a:buFont typeface="Monotype Sorts" charset="0"/>
              <a:buNone/>
            </a:pPr>
            <a:endParaRPr lang="en-US" sz="1600" dirty="0"/>
          </a:p>
        </p:txBody>
      </p:sp>
      <p:sp>
        <p:nvSpPr>
          <p:cNvPr id="125" name="Text Box 28"/>
          <p:cNvSpPr txBox="1">
            <a:spLocks noChangeArrowheads="1"/>
          </p:cNvSpPr>
          <p:nvPr/>
        </p:nvSpPr>
        <p:spPr bwMode="auto">
          <a:xfrm>
            <a:off x="6682588" y="3818377"/>
            <a:ext cx="16224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360 degrees</a:t>
            </a:r>
            <a:endParaRPr lang="en-US" sz="2200" dirty="0"/>
          </a:p>
        </p:txBody>
      </p:sp>
      <p:sp>
        <p:nvSpPr>
          <p:cNvPr id="126" name="Line 29"/>
          <p:cNvSpPr>
            <a:spLocks noChangeShapeType="1"/>
          </p:cNvSpPr>
          <p:nvPr/>
        </p:nvSpPr>
        <p:spPr bwMode="auto">
          <a:xfrm>
            <a:off x="6681001" y="3492940"/>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 name="TextBox 2"/>
          <p:cNvSpPr txBox="1"/>
          <p:nvPr/>
        </p:nvSpPr>
        <p:spPr>
          <a:xfrm>
            <a:off x="-3084116" y="-604673"/>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5218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7406" y="322159"/>
            <a:ext cx="7583488" cy="1143000"/>
          </a:xfrm>
        </p:spPr>
        <p:txBody>
          <a:bodyPr>
            <a:normAutofit/>
          </a:bodyPr>
          <a:lstStyle/>
          <a:p>
            <a:r>
              <a:rPr lang="en-US" sz="3000" b="1" dirty="0" smtClean="0"/>
              <a:t>Gears Types</a:t>
            </a:r>
            <a:endParaRPr lang="en-US" sz="3000" b="1"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130</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803677437"/>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7198" name="Equation" r:id="rId3" imgW="100440" imgH="155160" progId="Equation.3">
                  <p:embed/>
                </p:oleObj>
              </mc:Choice>
              <mc:Fallback>
                <p:oleObj name="Equation" r:id="rId3" imgW="100440" imgH="155160" progId="Equation.3">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p:cNvPicPr>
            <a:picLocks noChangeAspect="1"/>
          </p:cNvPicPr>
          <p:nvPr/>
        </p:nvPicPr>
        <p:blipFill>
          <a:blip r:embed="rId5"/>
          <a:stretch>
            <a:fillRect/>
          </a:stretch>
        </p:blipFill>
        <p:spPr>
          <a:xfrm>
            <a:off x="1343660" y="1899399"/>
            <a:ext cx="6342380" cy="4470400"/>
          </a:xfrm>
          <a:prstGeom prst="rect">
            <a:avLst/>
          </a:prstGeom>
        </p:spPr>
      </p:pic>
      <p:pic>
        <p:nvPicPr>
          <p:cNvPr id="15379" name="Picture 19" descr="C:\Users\zra1\Desktop\planetary-gear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9665" y="4762734"/>
            <a:ext cx="1219200" cy="122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9435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7850" y="1728101"/>
            <a:ext cx="5334000" cy="4738370"/>
          </a:xfrm>
          <a:prstGeom prst="rect">
            <a:avLst/>
          </a:prstGeom>
        </p:spPr>
      </p:pic>
      <p:sp>
        <p:nvSpPr>
          <p:cNvPr id="5" name="Title 1"/>
          <p:cNvSpPr>
            <a:spLocks noGrp="1"/>
          </p:cNvSpPr>
          <p:nvPr>
            <p:ph type="title"/>
          </p:nvPr>
        </p:nvSpPr>
        <p:spPr/>
        <p:txBody>
          <a:bodyPr>
            <a:normAutofit/>
          </a:bodyPr>
          <a:lstStyle/>
          <a:p>
            <a:r>
              <a:rPr lang="en-US" sz="3000" b="1" dirty="0"/>
              <a:t>Gears Types</a:t>
            </a:r>
            <a:endParaRPr lang="en-US" sz="30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131</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486371669"/>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8222" name="Equation" r:id="rId4" imgW="100440" imgH="155160" progId="Equation.3">
                  <p:embed/>
                </p:oleObj>
              </mc:Choice>
              <mc:Fallback>
                <p:oleObj name="Equation" r:id="rId4" imgW="100440" imgH="155160" progId="Equation.3">
                  <p:embed/>
                  <p:pic>
                    <p:nvPicPr>
                      <p:cNvPr id="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3618704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14595" y="310127"/>
            <a:ext cx="7583488" cy="1143000"/>
          </a:xfrm>
        </p:spPr>
        <p:txBody>
          <a:bodyPr>
            <a:normAutofit/>
          </a:bodyPr>
          <a:lstStyle/>
          <a:p>
            <a:r>
              <a:rPr lang="en-US" sz="3000" b="1" dirty="0" smtClean="0"/>
              <a:t>Gears</a:t>
            </a:r>
            <a:endParaRPr lang="en-US" sz="3000" b="1" dirty="0"/>
          </a:p>
        </p:txBody>
      </p:sp>
      <p:sp>
        <p:nvSpPr>
          <p:cNvPr id="2" name="Content Placeholder 1"/>
          <p:cNvSpPr>
            <a:spLocks noGrp="1"/>
          </p:cNvSpPr>
          <p:nvPr>
            <p:ph idx="1"/>
          </p:nvPr>
        </p:nvSpPr>
        <p:spPr>
          <a:xfrm>
            <a:off x="914595" y="1936996"/>
            <a:ext cx="7429110" cy="4007224"/>
          </a:xfrm>
        </p:spPr>
        <p:txBody>
          <a:bodyPr>
            <a:normAutofit/>
          </a:bodyPr>
          <a:lstStyle/>
          <a:p>
            <a:pPr algn="just">
              <a:buClr>
                <a:srgbClr val="C00000"/>
              </a:buClr>
            </a:pPr>
            <a:r>
              <a:rPr lang="en-US" sz="2000" dirty="0" smtClean="0"/>
              <a:t>Gearboxes </a:t>
            </a:r>
            <a:r>
              <a:rPr lang="en-US" sz="2000" dirty="0"/>
              <a:t>contribute significantly to damage incidents and maintenance costs. </a:t>
            </a:r>
          </a:p>
          <a:p>
            <a:pPr algn="just">
              <a:buClr>
                <a:srgbClr val="C00000"/>
              </a:buClr>
            </a:pPr>
            <a:r>
              <a:rPr lang="en-US" sz="2000" dirty="0" smtClean="0"/>
              <a:t>Gearboxes </a:t>
            </a:r>
            <a:r>
              <a:rPr lang="en-US" sz="2000" dirty="0"/>
              <a:t>comprise about 60% of mechanical faults in rotating machinery and about 30% of maintenance costs in aircraft industry due to gearboxes.</a:t>
            </a:r>
          </a:p>
          <a:p>
            <a:pPr algn="just">
              <a:buClr>
                <a:srgbClr val="C00000"/>
              </a:buClr>
            </a:pPr>
            <a:r>
              <a:rPr lang="en-US" sz="2000" dirty="0" smtClean="0"/>
              <a:t>Fault </a:t>
            </a:r>
            <a:r>
              <a:rPr lang="en-US" sz="2000" dirty="0"/>
              <a:t>detection in helicopter gearboxes is one of </a:t>
            </a:r>
            <a:r>
              <a:rPr lang="en-US" sz="2000" dirty="0" smtClean="0"/>
              <a:t>THE most </a:t>
            </a:r>
            <a:r>
              <a:rPr lang="en-US" sz="2000" dirty="0"/>
              <a:t>difficult problems in rotating machinery diagnostics</a:t>
            </a:r>
          </a:p>
          <a:p>
            <a:pPr algn="just">
              <a:buClr>
                <a:srgbClr val="C00000"/>
              </a:buClr>
            </a:pPr>
            <a:endParaRPr lang="en-US" sz="2000" dirty="0"/>
          </a:p>
          <a:p>
            <a:pPr algn="just">
              <a:buClr>
                <a:srgbClr val="C00000"/>
              </a:buClr>
            </a:pPr>
            <a:endParaRPr lang="en-US" sz="2000" dirty="0"/>
          </a:p>
          <a:p>
            <a:pPr algn="just">
              <a:lnSpc>
                <a:spcPct val="80000"/>
              </a:lnSpc>
              <a:buClr>
                <a:srgbClr val="C00000"/>
              </a:buClr>
            </a:pPr>
            <a:endParaRPr lang="en-US" sz="2000" dirty="0"/>
          </a:p>
          <a:p>
            <a:pPr algn="just">
              <a:lnSpc>
                <a:spcPct val="80000"/>
              </a:lnSpc>
              <a:buClr>
                <a:srgbClr val="C00000"/>
              </a:buClr>
            </a:pPr>
            <a:endParaRPr lang="en-US" sz="2000" dirty="0"/>
          </a:p>
          <a:p>
            <a:pPr algn="just">
              <a:lnSpc>
                <a:spcPct val="80000"/>
              </a:lnSpc>
              <a:buClr>
                <a:srgbClr val="C00000"/>
              </a:buClr>
            </a:pPr>
            <a:endParaRPr lang="en-US" sz="2000" dirty="0"/>
          </a:p>
          <a:p>
            <a:pPr algn="just">
              <a:lnSpc>
                <a:spcPct val="80000"/>
              </a:lnSpc>
              <a:buClr>
                <a:srgbClr val="C00000"/>
              </a:buClr>
            </a:pPr>
            <a:endParaRPr lang="en-GB" sz="20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132</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586492320"/>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9246" name="Equation" r:id="rId3" imgW="100440" imgH="155160" progId="Equation.3">
                  <p:embed/>
                </p:oleObj>
              </mc:Choice>
              <mc:Fallback>
                <p:oleObj name="Equation" r:id="rId3" imgW="100440" imgH="155160" progId="Equation.3">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8765251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29" y="1717174"/>
            <a:ext cx="8237537"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523181" y="324708"/>
            <a:ext cx="7583488" cy="1143000"/>
          </a:xfrm>
        </p:spPr>
        <p:txBody>
          <a:bodyPr>
            <a:normAutofit/>
          </a:bodyPr>
          <a:lstStyle/>
          <a:p>
            <a:r>
              <a:rPr lang="en-GB" sz="3000" b="1" dirty="0" smtClean="0"/>
              <a:t>Gear Meshing </a:t>
            </a:r>
            <a:endParaRPr lang="en-GB" sz="3000" b="1" dirty="0"/>
          </a:p>
        </p:txBody>
      </p:sp>
      <p:sp>
        <p:nvSpPr>
          <p:cNvPr id="2" name="Slide Number Placeholder 1"/>
          <p:cNvSpPr>
            <a:spLocks noGrp="1"/>
          </p:cNvSpPr>
          <p:nvPr>
            <p:ph type="sldNum" sz="quarter" idx="12"/>
          </p:nvPr>
        </p:nvSpPr>
        <p:spPr/>
        <p:txBody>
          <a:bodyPr/>
          <a:lstStyle/>
          <a:p>
            <a:fld id="{5ED2179F-846E-694A-9A7E-562F73346125}" type="slidenum">
              <a:rPr lang="en-US" smtClean="0"/>
              <a:pPr/>
              <a:t>133</a:t>
            </a:fld>
            <a:endParaRPr lang="en-US"/>
          </a:p>
        </p:txBody>
      </p:sp>
    </p:spTree>
    <p:extLst>
      <p:ext uri="{BB962C8B-B14F-4D97-AF65-F5344CB8AC3E}">
        <p14:creationId xmlns:p14="http://schemas.microsoft.com/office/powerpoint/2010/main" val="41184818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28631" y="793282"/>
            <a:ext cx="8657492" cy="723900"/>
          </a:xfrm>
        </p:spPr>
        <p:txBody>
          <a:bodyPr>
            <a:normAutofit/>
          </a:bodyPr>
          <a:lstStyle/>
          <a:p>
            <a:r>
              <a:rPr lang="en-US" sz="3000" b="1" dirty="0" smtClean="0"/>
              <a:t>Basic Gear Relations</a:t>
            </a:r>
            <a:endParaRPr lang="en-US" sz="3000" b="1" dirty="0"/>
          </a:p>
        </p:txBody>
      </p:sp>
      <p:sp>
        <p:nvSpPr>
          <p:cNvPr id="3" name="Slide Number Placeholder 2"/>
          <p:cNvSpPr>
            <a:spLocks noGrp="1"/>
          </p:cNvSpPr>
          <p:nvPr>
            <p:ph type="sldNum" sz="quarter" idx="12"/>
          </p:nvPr>
        </p:nvSpPr>
        <p:spPr/>
        <p:txBody>
          <a:bodyPr/>
          <a:lstStyle/>
          <a:p>
            <a:fld id="{5ED2179F-846E-694A-9A7E-562F73346125}" type="slidenum">
              <a:rPr lang="en-US" smtClean="0"/>
              <a:pPr/>
              <a:t>134</a:t>
            </a:fld>
            <a:endParaRPr lang="en-US"/>
          </a:p>
        </p:txBody>
      </p:sp>
      <p:sp>
        <p:nvSpPr>
          <p:cNvPr id="50187" name="Line 11"/>
          <p:cNvSpPr>
            <a:spLocks noChangeShapeType="1"/>
          </p:cNvSpPr>
          <p:nvPr/>
        </p:nvSpPr>
        <p:spPr bwMode="auto">
          <a:xfrm flipH="1" flipV="1">
            <a:off x="3827567" y="5592277"/>
            <a:ext cx="349793" cy="40896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
          <p:cNvGrpSpPr/>
          <p:nvPr/>
        </p:nvGrpSpPr>
        <p:grpSpPr>
          <a:xfrm>
            <a:off x="2563574" y="2441268"/>
            <a:ext cx="4803234" cy="3308350"/>
            <a:chOff x="2316141" y="1782322"/>
            <a:chExt cx="4803234" cy="3308350"/>
          </a:xfrm>
        </p:grpSpPr>
        <p:sp>
          <p:nvSpPr>
            <p:cNvPr id="50179" name="Line 3"/>
            <p:cNvSpPr>
              <a:spLocks noChangeShapeType="1"/>
            </p:cNvSpPr>
            <p:nvPr/>
          </p:nvSpPr>
          <p:spPr bwMode="auto">
            <a:xfrm>
              <a:off x="3848100" y="1939483"/>
              <a:ext cx="281354" cy="381000"/>
            </a:xfrm>
            <a:prstGeom prst="line">
              <a:avLst/>
            </a:prstGeom>
            <a:noFill/>
            <a:ln w="12700">
              <a:solidFill>
                <a:srgbClr val="FFFFFF"/>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solidFill>
                  <a:srgbClr val="C00000"/>
                </a:solidFill>
              </a:endParaRPr>
            </a:p>
          </p:txBody>
        </p:sp>
        <p:sp>
          <p:nvSpPr>
            <p:cNvPr id="123908" name="Rectangle 4"/>
            <p:cNvSpPr>
              <a:spLocks noChangeArrowheads="1"/>
            </p:cNvSpPr>
            <p:nvPr/>
          </p:nvSpPr>
          <p:spPr bwMode="auto">
            <a:xfrm>
              <a:off x="5260731" y="1782322"/>
              <a:ext cx="339969" cy="2124075"/>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chemeClr val="bg1"/>
              </a:solidFill>
              <a:miter lim="800000"/>
              <a:headEnd/>
              <a:tailEnd/>
            </a:ln>
            <a:effectLst>
              <a:prstShdw prst="shdw17" dist="17961" dir="2700000">
                <a:schemeClr val="bg1">
                  <a:gamma/>
                  <a:shade val="60000"/>
                  <a:invGamma/>
                </a:schemeClr>
              </a:prstShdw>
            </a:effectLst>
          </p:spPr>
          <p:txBody>
            <a:bodyPr wrap="none" anchor="ctr"/>
            <a:lstStyle/>
            <a:p>
              <a:pPr>
                <a:defRPr/>
              </a:pPr>
              <a:endParaRPr lang="en-GB">
                <a:solidFill>
                  <a:srgbClr val="C00000"/>
                </a:solidFill>
                <a:ea typeface="+mn-ea"/>
              </a:endParaRPr>
            </a:p>
          </p:txBody>
        </p:sp>
        <p:sp>
          <p:nvSpPr>
            <p:cNvPr id="50181" name="Rectangle 5"/>
            <p:cNvSpPr>
              <a:spLocks noChangeArrowheads="1"/>
            </p:cNvSpPr>
            <p:nvPr/>
          </p:nvSpPr>
          <p:spPr bwMode="auto">
            <a:xfrm>
              <a:off x="4084227" y="2652271"/>
              <a:ext cx="1184031" cy="304800"/>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rgbClr val="FFFFFF"/>
              </a:solidFill>
              <a:miter lim="800000"/>
              <a:headEnd/>
              <a:tailEnd/>
            </a:ln>
          </p:spPr>
          <p:txBody>
            <a:bodyPr wrap="none" anchor="ctr"/>
            <a:lstStyle/>
            <a:p>
              <a:endParaRPr lang="en-GB">
                <a:solidFill>
                  <a:srgbClr val="C00000"/>
                </a:solidFill>
              </a:endParaRPr>
            </a:p>
          </p:txBody>
        </p:sp>
        <p:sp>
          <p:nvSpPr>
            <p:cNvPr id="50182" name="Rectangle 6"/>
            <p:cNvSpPr>
              <a:spLocks noChangeArrowheads="1"/>
            </p:cNvSpPr>
            <p:nvPr/>
          </p:nvSpPr>
          <p:spPr bwMode="auto">
            <a:xfrm>
              <a:off x="5190393" y="3919097"/>
              <a:ext cx="480646" cy="619125"/>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rgbClr val="FFFFFF"/>
              </a:solidFill>
              <a:miter lim="800000"/>
              <a:headEnd/>
              <a:tailEnd/>
            </a:ln>
          </p:spPr>
          <p:txBody>
            <a:bodyPr wrap="none" anchor="ctr"/>
            <a:lstStyle/>
            <a:p>
              <a:endParaRPr lang="en-GB">
                <a:solidFill>
                  <a:srgbClr val="C00000"/>
                </a:solidFill>
              </a:endParaRPr>
            </a:p>
          </p:txBody>
        </p:sp>
        <p:sp>
          <p:nvSpPr>
            <p:cNvPr id="50183" name="Rectangle 7"/>
            <p:cNvSpPr>
              <a:spLocks noChangeArrowheads="1"/>
            </p:cNvSpPr>
            <p:nvPr/>
          </p:nvSpPr>
          <p:spPr bwMode="auto">
            <a:xfrm>
              <a:off x="3582233" y="4074671"/>
              <a:ext cx="1606062" cy="303212"/>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rgbClr val="FFFFFF"/>
              </a:solidFill>
              <a:miter lim="800000"/>
              <a:headEnd/>
              <a:tailEnd/>
            </a:ln>
          </p:spPr>
          <p:txBody>
            <a:bodyPr wrap="none" anchor="ctr"/>
            <a:lstStyle/>
            <a:p>
              <a:endParaRPr lang="en-GB">
                <a:solidFill>
                  <a:srgbClr val="C00000"/>
                </a:solidFill>
              </a:endParaRPr>
            </a:p>
          </p:txBody>
        </p:sp>
        <p:sp>
          <p:nvSpPr>
            <p:cNvPr id="123912" name="Rectangle 8"/>
            <p:cNvSpPr>
              <a:spLocks noChangeArrowheads="1"/>
            </p:cNvSpPr>
            <p:nvPr/>
          </p:nvSpPr>
          <p:spPr bwMode="auto">
            <a:xfrm>
              <a:off x="3169827" y="3760346"/>
              <a:ext cx="410308" cy="855662"/>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chemeClr val="bg1"/>
              </a:solidFill>
              <a:miter lim="800000"/>
              <a:headEnd/>
              <a:tailEnd/>
            </a:ln>
            <a:effectLst>
              <a:prstShdw prst="shdw17" dist="17961" dir="2700000">
                <a:schemeClr val="bg1">
                  <a:gamma/>
                  <a:shade val="60000"/>
                  <a:invGamma/>
                </a:schemeClr>
              </a:prstShdw>
            </a:effectLst>
          </p:spPr>
          <p:txBody>
            <a:bodyPr wrap="none" anchor="ctr"/>
            <a:lstStyle/>
            <a:p>
              <a:pPr>
                <a:defRPr/>
              </a:pPr>
              <a:endParaRPr lang="en-GB">
                <a:solidFill>
                  <a:srgbClr val="C00000"/>
                </a:solidFill>
                <a:ea typeface="+mn-ea"/>
              </a:endParaRPr>
            </a:p>
          </p:txBody>
        </p:sp>
        <p:sp>
          <p:nvSpPr>
            <p:cNvPr id="50185" name="Rectangle 9"/>
            <p:cNvSpPr>
              <a:spLocks noChangeArrowheads="1"/>
            </p:cNvSpPr>
            <p:nvPr/>
          </p:nvSpPr>
          <p:spPr bwMode="auto">
            <a:xfrm>
              <a:off x="3080238" y="4628709"/>
              <a:ext cx="550985" cy="461963"/>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rgbClr val="FFFFFF"/>
              </a:solidFill>
              <a:miter lim="800000"/>
              <a:headEnd/>
              <a:tailEnd/>
            </a:ln>
          </p:spPr>
          <p:txBody>
            <a:bodyPr wrap="none" anchor="ctr"/>
            <a:lstStyle/>
            <a:p>
              <a:endParaRPr lang="en-GB"/>
            </a:p>
          </p:txBody>
        </p:sp>
        <p:sp>
          <p:nvSpPr>
            <p:cNvPr id="50186" name="Rectangle 10"/>
            <p:cNvSpPr>
              <a:spLocks noChangeArrowheads="1"/>
            </p:cNvSpPr>
            <p:nvPr/>
          </p:nvSpPr>
          <p:spPr bwMode="auto">
            <a:xfrm>
              <a:off x="2316141" y="4708083"/>
              <a:ext cx="762000" cy="304800"/>
            </a:xfrm>
            <a:prstGeom prst="rect">
              <a:avLst/>
            </a:prstGeom>
            <a:gradFill flip="none" rotWithShape="1">
              <a:gsLst>
                <a:gs pos="417">
                  <a:schemeClr val="accent2">
                    <a:lumMod val="50000"/>
                  </a:schemeClr>
                </a:gs>
                <a:gs pos="15000">
                  <a:srgbClr val="D6B19C"/>
                </a:gs>
                <a:gs pos="30000">
                  <a:srgbClr val="D49E6C"/>
                </a:gs>
                <a:gs pos="68000">
                  <a:srgbClr val="A65528"/>
                </a:gs>
                <a:gs pos="100000">
                  <a:srgbClr val="663012"/>
                </a:gs>
              </a:gsLst>
              <a:lin ang="16200000" scaled="0"/>
              <a:tileRect/>
            </a:gradFill>
            <a:ln w="12700">
              <a:solidFill>
                <a:srgbClr val="FFFFFF"/>
              </a:solidFill>
              <a:miter lim="800000"/>
              <a:headEnd/>
              <a:tailEnd/>
            </a:ln>
          </p:spPr>
          <p:txBody>
            <a:bodyPr wrap="none" anchor="ctr"/>
            <a:lstStyle/>
            <a:p>
              <a:endParaRPr lang="en-GB"/>
            </a:p>
          </p:txBody>
        </p:sp>
        <p:sp>
          <p:nvSpPr>
            <p:cNvPr id="123916" name="Rectangle 12"/>
            <p:cNvSpPr>
              <a:spLocks noChangeArrowheads="1"/>
            </p:cNvSpPr>
            <p:nvPr/>
          </p:nvSpPr>
          <p:spPr bwMode="auto">
            <a:xfrm>
              <a:off x="5732585" y="4006409"/>
              <a:ext cx="1386790" cy="400752"/>
            </a:xfrm>
            <a:prstGeom prst="rect">
              <a:avLst/>
            </a:prstGeom>
            <a:noFill/>
            <a:ln w="9525">
              <a:noFill/>
              <a:miter lim="800000"/>
              <a:headEnd/>
              <a:tailEnd/>
            </a:ln>
            <a:effectLst/>
          </p:spPr>
          <p:txBody>
            <a:bodyPr wrap="none" lIns="92075" tIns="46038" rIns="92075" bIns="46038">
              <a:spAutoFit/>
            </a:bodyPr>
            <a:lstStyle/>
            <a:p>
              <a:pPr algn="l"/>
              <a:r>
                <a:rPr lang="en-US" sz="2000" b="1" dirty="0">
                  <a:effectLst>
                    <a:outerShdw blurRad="38100" dist="38100" dir="2700000" algn="tl">
                      <a:srgbClr val="DDDDDD"/>
                    </a:outerShdw>
                  </a:effectLst>
                  <a:latin typeface="Times New Roman" charset="0"/>
                </a:rPr>
                <a:t>20 TEETH</a:t>
              </a:r>
            </a:p>
          </p:txBody>
        </p:sp>
        <p:sp>
          <p:nvSpPr>
            <p:cNvPr id="123917" name="Rectangle 13"/>
            <p:cNvSpPr>
              <a:spLocks noChangeArrowheads="1"/>
            </p:cNvSpPr>
            <p:nvPr/>
          </p:nvSpPr>
          <p:spPr bwMode="auto">
            <a:xfrm>
              <a:off x="5732585" y="2584009"/>
              <a:ext cx="1386790" cy="400752"/>
            </a:xfrm>
            <a:prstGeom prst="rect">
              <a:avLst/>
            </a:prstGeom>
            <a:noFill/>
            <a:ln w="9525">
              <a:noFill/>
              <a:miter lim="800000"/>
              <a:headEnd/>
              <a:tailEnd/>
            </a:ln>
            <a:effectLst/>
          </p:spPr>
          <p:txBody>
            <a:bodyPr wrap="none" lIns="92075" tIns="46038" rIns="92075" bIns="46038">
              <a:spAutoFit/>
            </a:bodyPr>
            <a:lstStyle/>
            <a:p>
              <a:pPr algn="l"/>
              <a:r>
                <a:rPr lang="en-US" sz="2000" b="1" dirty="0">
                  <a:effectLst>
                    <a:outerShdw blurRad="38100" dist="38100" dir="2700000" algn="tl">
                      <a:srgbClr val="DDDDDD"/>
                    </a:outerShdw>
                  </a:effectLst>
                  <a:latin typeface="Times New Roman" charset="0"/>
                </a:rPr>
                <a:t>51 TEETH</a:t>
              </a:r>
            </a:p>
          </p:txBody>
        </p:sp>
        <p:sp>
          <p:nvSpPr>
            <p:cNvPr id="123918" name="Rectangle 14"/>
            <p:cNvSpPr>
              <a:spLocks noChangeArrowheads="1"/>
            </p:cNvSpPr>
            <p:nvPr/>
          </p:nvSpPr>
          <p:spPr bwMode="auto">
            <a:xfrm>
              <a:off x="3830544" y="2268804"/>
              <a:ext cx="1348126" cy="400752"/>
            </a:xfrm>
            <a:prstGeom prst="rect">
              <a:avLst/>
            </a:prstGeom>
            <a:noFill/>
            <a:ln w="9525">
              <a:noFill/>
              <a:miter lim="800000"/>
              <a:headEnd/>
              <a:tailEnd/>
            </a:ln>
            <a:effectLst/>
          </p:spPr>
          <p:txBody>
            <a:bodyPr wrap="none" lIns="92075" tIns="46038" rIns="92075" bIns="46038">
              <a:spAutoFit/>
            </a:bodyPr>
            <a:lstStyle/>
            <a:p>
              <a:pPr algn="l"/>
              <a:r>
                <a:rPr lang="en-US" sz="2000" b="1" dirty="0">
                  <a:effectLst>
                    <a:outerShdw blurRad="38100" dist="38100" dir="2700000" algn="tl">
                      <a:srgbClr val="DDDDDD"/>
                    </a:outerShdw>
                  </a:effectLst>
                  <a:latin typeface="Times New Roman" charset="0"/>
                </a:rPr>
                <a:t>1700 RPM</a:t>
              </a:r>
            </a:p>
          </p:txBody>
        </p:sp>
        <p:sp>
          <p:nvSpPr>
            <p:cNvPr id="123919" name="Rectangle 15"/>
            <p:cNvSpPr>
              <a:spLocks noChangeArrowheads="1"/>
            </p:cNvSpPr>
            <p:nvPr/>
          </p:nvSpPr>
          <p:spPr bwMode="auto">
            <a:xfrm>
              <a:off x="3154705" y="3379346"/>
              <a:ext cx="1386790" cy="400752"/>
            </a:xfrm>
            <a:prstGeom prst="rect">
              <a:avLst/>
            </a:prstGeom>
            <a:noFill/>
            <a:ln w="9525">
              <a:noFill/>
              <a:miter lim="800000"/>
              <a:headEnd/>
              <a:tailEnd/>
            </a:ln>
            <a:effectLst/>
          </p:spPr>
          <p:txBody>
            <a:bodyPr wrap="none" lIns="92075" tIns="46038" rIns="92075" bIns="46038">
              <a:spAutoFit/>
            </a:bodyPr>
            <a:lstStyle/>
            <a:p>
              <a:pPr algn="l"/>
              <a:r>
                <a:rPr lang="en-US" sz="2000" b="1" dirty="0">
                  <a:effectLst>
                    <a:outerShdw blurRad="38100" dist="38100" dir="2700000" algn="tl">
                      <a:srgbClr val="DDDDDD"/>
                    </a:outerShdw>
                  </a:effectLst>
                  <a:latin typeface="Times New Roman" charset="0"/>
                </a:rPr>
                <a:t>31 TEETH</a:t>
              </a:r>
            </a:p>
          </p:txBody>
        </p:sp>
      </p:grpSp>
      <p:sp>
        <p:nvSpPr>
          <p:cNvPr id="123920" name="Rectangle 16"/>
          <p:cNvSpPr>
            <a:spLocks noChangeArrowheads="1"/>
          </p:cNvSpPr>
          <p:nvPr/>
        </p:nvSpPr>
        <p:spPr bwMode="auto">
          <a:xfrm>
            <a:off x="2944574" y="6015984"/>
            <a:ext cx="4445256" cy="308419"/>
          </a:xfrm>
          <a:prstGeom prst="rect">
            <a:avLst/>
          </a:prstGeom>
          <a:noFill/>
          <a:ln w="9525">
            <a:noFill/>
            <a:miter lim="800000"/>
            <a:headEnd/>
            <a:tailEnd/>
          </a:ln>
          <a:effectLst/>
        </p:spPr>
        <p:txBody>
          <a:bodyPr wrap="none" lIns="92075" tIns="46038" rIns="92075" bIns="46038">
            <a:spAutoFit/>
          </a:bodyPr>
          <a:lstStyle/>
          <a:p>
            <a:pPr algn="l"/>
            <a:r>
              <a:rPr lang="en-US" sz="1400" b="1" dirty="0" smtClean="0">
                <a:effectLst>
                  <a:outerShdw blurRad="38100" dist="38100" dir="2700000" algn="tl">
                    <a:srgbClr val="DDDDDD"/>
                  </a:outerShdw>
                </a:effectLst>
                <a:latin typeface="+mj-lt"/>
              </a:rPr>
              <a:t>If 8959 </a:t>
            </a:r>
            <a:r>
              <a:rPr lang="en-US" sz="1400" b="1" dirty="0">
                <a:effectLst>
                  <a:outerShdw blurRad="38100" dist="38100" dir="2700000" algn="tl">
                    <a:srgbClr val="DDDDDD"/>
                  </a:outerShdw>
                </a:effectLst>
                <a:latin typeface="+mj-lt"/>
              </a:rPr>
              <a:t>RPM </a:t>
            </a:r>
            <a:r>
              <a:rPr lang="en-US" sz="1400" b="1" dirty="0" smtClean="0">
                <a:effectLst>
                  <a:outerShdw blurRad="38100" dist="38100" dir="2700000" algn="tl">
                    <a:srgbClr val="DDDDDD"/>
                  </a:outerShdw>
                </a:effectLst>
                <a:latin typeface="+mj-lt"/>
              </a:rPr>
              <a:t>-  </a:t>
            </a:r>
            <a:r>
              <a:rPr lang="en-US" sz="1400" b="1" dirty="0">
                <a:effectLst>
                  <a:outerShdw blurRad="38100" dist="38100" dir="2700000" algn="tl">
                    <a:srgbClr val="DDDDDD"/>
                  </a:outerShdw>
                </a:effectLst>
                <a:latin typeface="+mj-lt"/>
              </a:rPr>
              <a:t>HOW MANY </a:t>
            </a:r>
            <a:r>
              <a:rPr lang="en-US" sz="1400" b="1" dirty="0" smtClean="0">
                <a:effectLst>
                  <a:outerShdw blurRad="38100" dist="38100" dir="2700000" algn="tl">
                    <a:srgbClr val="DDDDDD"/>
                  </a:outerShdw>
                </a:effectLst>
                <a:latin typeface="+mj-lt"/>
              </a:rPr>
              <a:t>TEETH ARE </a:t>
            </a:r>
            <a:r>
              <a:rPr lang="en-US" sz="1400" b="1" dirty="0">
                <a:effectLst>
                  <a:outerShdw blurRad="38100" dist="38100" dir="2700000" algn="tl">
                    <a:srgbClr val="DDDDDD"/>
                  </a:outerShdw>
                </a:effectLst>
                <a:latin typeface="+mj-lt"/>
              </a:rPr>
              <a:t>ON THIS GEAR?</a:t>
            </a:r>
          </a:p>
        </p:txBody>
      </p:sp>
      <p:sp>
        <p:nvSpPr>
          <p:cNvPr id="23" name="Content Placeholder 1"/>
          <p:cNvSpPr txBox="1">
            <a:spLocks/>
          </p:cNvSpPr>
          <p:nvPr/>
        </p:nvSpPr>
        <p:spPr>
          <a:xfrm>
            <a:off x="782591" y="1923702"/>
            <a:ext cx="4006337" cy="559616"/>
          </a:xfrm>
          <a:prstGeom prst="rect">
            <a:avLst/>
          </a:prstGeom>
        </p:spPr>
        <p:txBody>
          <a:bodyPr>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r>
              <a:rPr lang="en-US" sz="2800" b="1" dirty="0" smtClean="0"/>
              <a:t>RPM1 x T1 = RPM2 x T2</a:t>
            </a:r>
          </a:p>
          <a:p>
            <a:endParaRPr lang="en-US" sz="2800" b="1" dirty="0" smtClean="0"/>
          </a:p>
          <a:p>
            <a:endParaRPr lang="en-US" sz="2800" b="1" dirty="0" smtClean="0"/>
          </a:p>
          <a:p>
            <a:pPr algn="just">
              <a:lnSpc>
                <a:spcPct val="80000"/>
              </a:lnSpc>
            </a:pPr>
            <a:endParaRPr lang="en-US" sz="2800" b="1" dirty="0" smtClean="0"/>
          </a:p>
          <a:p>
            <a:pPr algn="just">
              <a:lnSpc>
                <a:spcPct val="80000"/>
              </a:lnSpc>
            </a:pPr>
            <a:endParaRPr lang="en-US" sz="2800" b="1" dirty="0" smtClean="0"/>
          </a:p>
          <a:p>
            <a:pPr algn="just">
              <a:lnSpc>
                <a:spcPct val="80000"/>
              </a:lnSpc>
            </a:pPr>
            <a:endParaRPr lang="en-US" sz="2800" b="1" dirty="0" smtClean="0"/>
          </a:p>
          <a:p>
            <a:pPr algn="just">
              <a:lnSpc>
                <a:spcPct val="80000"/>
              </a:lnSpc>
            </a:pPr>
            <a:endParaRPr lang="en-GB" sz="2800" b="1" dirty="0"/>
          </a:p>
        </p:txBody>
      </p:sp>
    </p:spTree>
    <p:extLst>
      <p:ext uri="{BB962C8B-B14F-4D97-AF65-F5344CB8AC3E}">
        <p14:creationId xmlns:p14="http://schemas.microsoft.com/office/powerpoint/2010/main" val="4112499299"/>
      </p:ext>
    </p:extLst>
  </p:cSld>
  <p:clrMapOvr>
    <a:masterClrMapping/>
  </p:clrMapOvr>
  <p:transition>
    <p:random/>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b="1" dirty="0" smtClean="0"/>
              <a:t>Gears</a:t>
            </a:r>
            <a:endParaRPr lang="en-US" sz="3000" b="1" dirty="0"/>
          </a:p>
        </p:txBody>
      </p:sp>
      <p:sp>
        <p:nvSpPr>
          <p:cNvPr id="2" name="Content Placeholder 1"/>
          <p:cNvSpPr>
            <a:spLocks noGrp="1"/>
          </p:cNvSpPr>
          <p:nvPr>
            <p:ph idx="1"/>
          </p:nvPr>
        </p:nvSpPr>
        <p:spPr>
          <a:xfrm>
            <a:off x="628630" y="1936996"/>
            <a:ext cx="7734321" cy="4007224"/>
          </a:xfrm>
        </p:spPr>
        <p:txBody>
          <a:bodyPr>
            <a:normAutofit/>
          </a:bodyPr>
          <a:lstStyle/>
          <a:p>
            <a:pPr algn="just">
              <a:buClr>
                <a:srgbClr val="C00000"/>
              </a:buClr>
            </a:pPr>
            <a:r>
              <a:rPr lang="en-US" sz="2400" dirty="0" smtClean="0"/>
              <a:t>All </a:t>
            </a:r>
            <a:r>
              <a:rPr lang="en-US" sz="2400" dirty="0"/>
              <a:t>gear sets create a frequency component referred to as </a:t>
            </a:r>
            <a:r>
              <a:rPr lang="en-US" sz="2400" i="1" dirty="0"/>
              <a:t>gear-mesh</a:t>
            </a:r>
            <a:r>
              <a:rPr lang="en-US" sz="2400" dirty="0"/>
              <a:t>. </a:t>
            </a:r>
            <a:endParaRPr lang="en-US" sz="2400" dirty="0" smtClean="0"/>
          </a:p>
          <a:p>
            <a:pPr algn="just">
              <a:buClr>
                <a:srgbClr val="C00000"/>
              </a:buClr>
            </a:pPr>
            <a:r>
              <a:rPr lang="en-US" sz="2400" dirty="0" smtClean="0"/>
              <a:t>Fundamental </a:t>
            </a:r>
            <a:r>
              <a:rPr lang="en-US" sz="2400" dirty="0"/>
              <a:t>gear-mesh frequency is equal to </a:t>
            </a:r>
            <a:r>
              <a:rPr lang="en-US" sz="2400" b="1" dirty="0"/>
              <a:t>number of gear teeth times running speed of shaft</a:t>
            </a:r>
            <a:r>
              <a:rPr lang="en-US" sz="2400" dirty="0" smtClean="0"/>
              <a:t>.</a:t>
            </a:r>
          </a:p>
          <a:p>
            <a:pPr algn="just">
              <a:buClr>
                <a:srgbClr val="C00000"/>
              </a:buClr>
            </a:pPr>
            <a:r>
              <a:rPr lang="en-US" sz="2400" dirty="0" smtClean="0"/>
              <a:t>In </a:t>
            </a:r>
            <a:r>
              <a:rPr lang="en-US" sz="2400" dirty="0"/>
              <a:t>addition, all gear sets create a series of sidebands or modulations that are visible </a:t>
            </a:r>
            <a:r>
              <a:rPr lang="en-US" sz="2400" b="1" dirty="0"/>
              <a:t>on both sides </a:t>
            </a:r>
            <a:r>
              <a:rPr lang="en-US" sz="2400" dirty="0"/>
              <a:t>of primary gear-mesh frequency.</a:t>
            </a:r>
          </a:p>
          <a:p>
            <a:pPr algn="just">
              <a:buClr>
                <a:srgbClr val="C00000"/>
              </a:buClr>
            </a:pPr>
            <a:endParaRPr lang="en-US" dirty="0"/>
          </a:p>
          <a:p>
            <a:pPr algn="just">
              <a:buClr>
                <a:srgbClr val="C00000"/>
              </a:buClr>
            </a:pPr>
            <a:endParaRPr lang="en-US" dirty="0"/>
          </a:p>
          <a:p>
            <a:pPr algn="just">
              <a:lnSpc>
                <a:spcPct val="80000"/>
              </a:lnSpc>
              <a:buClr>
                <a:srgbClr val="C00000"/>
              </a:buClr>
            </a:pPr>
            <a:endParaRPr lang="en-US" dirty="0"/>
          </a:p>
          <a:p>
            <a:pPr algn="just">
              <a:lnSpc>
                <a:spcPct val="80000"/>
              </a:lnSpc>
              <a:buClr>
                <a:srgbClr val="C00000"/>
              </a:buClr>
            </a:pPr>
            <a:endParaRPr lang="en-US" dirty="0"/>
          </a:p>
          <a:p>
            <a:pPr algn="just">
              <a:lnSpc>
                <a:spcPct val="80000"/>
              </a:lnSpc>
              <a:buClr>
                <a:srgbClr val="C00000"/>
              </a:buClr>
            </a:pPr>
            <a:endParaRPr lang="en-US" dirty="0"/>
          </a:p>
          <a:p>
            <a:pPr algn="just">
              <a:lnSpc>
                <a:spcPct val="80000"/>
              </a:lnSpc>
              <a:buClr>
                <a:srgbClr val="C00000"/>
              </a:buClr>
            </a:pP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135</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287499164"/>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0270" name="Equation" r:id="rId3" imgW="100440" imgH="155160" progId="Equation.3">
                  <p:embed/>
                </p:oleObj>
              </mc:Choice>
              <mc:Fallback>
                <p:oleObj name="Equation" r:id="rId3" imgW="100440" imgH="155160" progId="Equation.3">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899443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02" y="315253"/>
            <a:ext cx="8634040" cy="1143000"/>
          </a:xfrm>
        </p:spPr>
        <p:txBody>
          <a:bodyPr>
            <a:normAutofit/>
          </a:bodyPr>
          <a:lstStyle/>
          <a:p>
            <a:r>
              <a:rPr lang="en-GB" sz="3000" b="1" dirty="0"/>
              <a:t>Gear Meshing </a:t>
            </a:r>
            <a:r>
              <a:rPr lang="en-GB" sz="3000" b="1" dirty="0" smtClean="0"/>
              <a:t>(</a:t>
            </a:r>
            <a:r>
              <a:rPr lang="en-US" sz="3000" b="1" dirty="0" smtClean="0">
                <a:solidFill>
                  <a:schemeClr val="tx1"/>
                </a:solidFill>
              </a:rPr>
              <a:t>GMF)</a:t>
            </a:r>
            <a:endParaRPr lang="en-US" sz="3000" b="1" dirty="0">
              <a:solidFill>
                <a:schemeClr val="tx1"/>
              </a:solidFill>
            </a:endParaRPr>
          </a:p>
        </p:txBody>
      </p:sp>
      <p:sp>
        <p:nvSpPr>
          <p:cNvPr id="4" name="Slide Number Placeholder 3"/>
          <p:cNvSpPr>
            <a:spLocks noGrp="1"/>
          </p:cNvSpPr>
          <p:nvPr>
            <p:ph type="sldNum" sz="quarter" idx="12"/>
          </p:nvPr>
        </p:nvSpPr>
        <p:spPr>
          <a:xfrm>
            <a:off x="4260943" y="6322282"/>
            <a:ext cx="533400" cy="365125"/>
          </a:xfrm>
        </p:spPr>
        <p:txBody>
          <a:bodyPr/>
          <a:lstStyle/>
          <a:p>
            <a:fld id="{5ED2179F-846E-694A-9A7E-562F73346125}" type="slidenum">
              <a:rPr lang="en-US" smtClean="0"/>
              <a:pPr/>
              <a:t>136</a:t>
            </a:fld>
            <a:endParaRPr lang="en-US" dirty="0"/>
          </a:p>
        </p:txBody>
      </p:sp>
      <p:grpSp>
        <p:nvGrpSpPr>
          <p:cNvPr id="3" name="Group 2"/>
          <p:cNvGrpSpPr>
            <a:grpSpLocks noChangeAspect="1"/>
          </p:cNvGrpSpPr>
          <p:nvPr/>
        </p:nvGrpSpPr>
        <p:grpSpPr>
          <a:xfrm>
            <a:off x="833519" y="2005076"/>
            <a:ext cx="2088937" cy="2999672"/>
            <a:chOff x="-224003" y="802393"/>
            <a:chExt cx="3263965" cy="4686988"/>
          </a:xfrm>
        </p:grpSpPr>
        <p:grpSp>
          <p:nvGrpSpPr>
            <p:cNvPr id="79" name="Group 2"/>
            <p:cNvGrpSpPr>
              <a:grpSpLocks/>
            </p:cNvGrpSpPr>
            <p:nvPr/>
          </p:nvGrpSpPr>
          <p:grpSpPr bwMode="auto">
            <a:xfrm>
              <a:off x="900365" y="2626430"/>
              <a:ext cx="1963737" cy="1905000"/>
              <a:chOff x="306" y="1534"/>
              <a:chExt cx="1360" cy="1361"/>
            </a:xfrm>
          </p:grpSpPr>
          <p:grpSp>
            <p:nvGrpSpPr>
              <p:cNvPr id="80" name="Group 3"/>
              <p:cNvGrpSpPr>
                <a:grpSpLocks/>
              </p:cNvGrpSpPr>
              <p:nvPr/>
            </p:nvGrpSpPr>
            <p:grpSpPr bwMode="auto">
              <a:xfrm>
                <a:off x="805" y="1534"/>
                <a:ext cx="341" cy="1361"/>
                <a:chOff x="805" y="1534"/>
                <a:chExt cx="341" cy="1361"/>
              </a:xfrm>
            </p:grpSpPr>
            <p:sp>
              <p:nvSpPr>
                <p:cNvPr id="116" name="Line 4"/>
                <p:cNvSpPr>
                  <a:spLocks noChangeShapeType="1"/>
                </p:cNvSpPr>
                <p:nvPr/>
              </p:nvSpPr>
              <p:spPr bwMode="auto">
                <a:xfrm>
                  <a:off x="922" y="1534"/>
                  <a:ext cx="11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7" name="Line 5"/>
                <p:cNvSpPr>
                  <a:spLocks noChangeShapeType="1"/>
                </p:cNvSpPr>
                <p:nvPr/>
              </p:nvSpPr>
              <p:spPr bwMode="auto">
                <a:xfrm>
                  <a:off x="1034" y="1534"/>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8" name="Line 6"/>
                <p:cNvSpPr>
                  <a:spLocks noChangeShapeType="1"/>
                </p:cNvSpPr>
                <p:nvPr/>
              </p:nvSpPr>
              <p:spPr bwMode="auto">
                <a:xfrm flipH="1">
                  <a:off x="809" y="1534"/>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9" name="Line 7"/>
                <p:cNvSpPr>
                  <a:spLocks noChangeShapeType="1"/>
                </p:cNvSpPr>
                <p:nvPr/>
              </p:nvSpPr>
              <p:spPr bwMode="auto">
                <a:xfrm>
                  <a:off x="917" y="2895"/>
                  <a:ext cx="11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0" name="Line 8"/>
                <p:cNvSpPr>
                  <a:spLocks noChangeShapeType="1"/>
                </p:cNvSpPr>
                <p:nvPr/>
              </p:nvSpPr>
              <p:spPr bwMode="auto">
                <a:xfrm flipV="1">
                  <a:off x="1030" y="2782"/>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1" name="Line 9"/>
                <p:cNvSpPr>
                  <a:spLocks noChangeShapeType="1"/>
                </p:cNvSpPr>
                <p:nvPr/>
              </p:nvSpPr>
              <p:spPr bwMode="auto">
                <a:xfrm flipH="1" flipV="1">
                  <a:off x="805" y="2782"/>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81" name="Group 10"/>
              <p:cNvGrpSpPr>
                <a:grpSpLocks/>
              </p:cNvGrpSpPr>
              <p:nvPr/>
            </p:nvGrpSpPr>
            <p:grpSpPr bwMode="auto">
              <a:xfrm>
                <a:off x="306" y="2045"/>
                <a:ext cx="1360" cy="338"/>
                <a:chOff x="306" y="2045"/>
                <a:chExt cx="1360" cy="338"/>
              </a:xfrm>
            </p:grpSpPr>
            <p:sp>
              <p:nvSpPr>
                <p:cNvPr id="110" name="Line 11"/>
                <p:cNvSpPr>
                  <a:spLocks noChangeShapeType="1"/>
                </p:cNvSpPr>
                <p:nvPr/>
              </p:nvSpPr>
              <p:spPr bwMode="auto">
                <a:xfrm>
                  <a:off x="1666" y="2156"/>
                  <a:ext cx="0"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1" name="Line 12"/>
                <p:cNvSpPr>
                  <a:spLocks noChangeShapeType="1"/>
                </p:cNvSpPr>
                <p:nvPr/>
              </p:nvSpPr>
              <p:spPr bwMode="auto">
                <a:xfrm flipH="1">
                  <a:off x="1555" y="2268"/>
                  <a:ext cx="111"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2" name="Line 13"/>
                <p:cNvSpPr>
                  <a:spLocks noChangeShapeType="1"/>
                </p:cNvSpPr>
                <p:nvPr/>
              </p:nvSpPr>
              <p:spPr bwMode="auto">
                <a:xfrm flipH="1" flipV="1">
                  <a:off x="1554" y="2045"/>
                  <a:ext cx="112"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3" name="Line 14"/>
                <p:cNvSpPr>
                  <a:spLocks noChangeShapeType="1"/>
                </p:cNvSpPr>
                <p:nvPr/>
              </p:nvSpPr>
              <p:spPr bwMode="auto">
                <a:xfrm>
                  <a:off x="306" y="2160"/>
                  <a:ext cx="0"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4" name="Line 15"/>
                <p:cNvSpPr>
                  <a:spLocks noChangeShapeType="1"/>
                </p:cNvSpPr>
                <p:nvPr/>
              </p:nvSpPr>
              <p:spPr bwMode="auto">
                <a:xfrm>
                  <a:off x="306" y="2271"/>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5" name="Line 16"/>
                <p:cNvSpPr>
                  <a:spLocks noChangeShapeType="1"/>
                </p:cNvSpPr>
                <p:nvPr/>
              </p:nvSpPr>
              <p:spPr bwMode="auto">
                <a:xfrm flipV="1">
                  <a:off x="306" y="2047"/>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82" name="Group 17"/>
              <p:cNvGrpSpPr>
                <a:grpSpLocks/>
              </p:cNvGrpSpPr>
              <p:nvPr/>
            </p:nvGrpSpPr>
            <p:grpSpPr bwMode="auto">
              <a:xfrm>
                <a:off x="374" y="1773"/>
                <a:ext cx="1218" cy="878"/>
                <a:chOff x="374" y="1773"/>
                <a:chExt cx="1218" cy="878"/>
              </a:xfrm>
            </p:grpSpPr>
            <p:sp>
              <p:nvSpPr>
                <p:cNvPr id="104" name="Line 18"/>
                <p:cNvSpPr>
                  <a:spLocks noChangeShapeType="1"/>
                </p:cNvSpPr>
                <p:nvPr/>
              </p:nvSpPr>
              <p:spPr bwMode="auto">
                <a:xfrm>
                  <a:off x="1534" y="1809"/>
                  <a:ext cx="58" cy="9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5" name="Line 19"/>
                <p:cNvSpPr>
                  <a:spLocks noChangeShapeType="1"/>
                </p:cNvSpPr>
                <p:nvPr/>
              </p:nvSpPr>
              <p:spPr bwMode="auto">
                <a:xfrm flipH="1">
                  <a:off x="1556" y="1905"/>
                  <a:ext cx="36"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6" name="Line 20"/>
                <p:cNvSpPr>
                  <a:spLocks noChangeShapeType="1"/>
                </p:cNvSpPr>
                <p:nvPr/>
              </p:nvSpPr>
              <p:spPr bwMode="auto">
                <a:xfrm flipH="1" flipV="1">
                  <a:off x="1380" y="1773"/>
                  <a:ext cx="154" cy="3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7" name="Line 21"/>
                <p:cNvSpPr>
                  <a:spLocks noChangeShapeType="1"/>
                </p:cNvSpPr>
                <p:nvPr/>
              </p:nvSpPr>
              <p:spPr bwMode="auto">
                <a:xfrm>
                  <a:off x="374" y="2518"/>
                  <a:ext cx="58" cy="9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8" name="Line 22"/>
                <p:cNvSpPr>
                  <a:spLocks noChangeShapeType="1"/>
                </p:cNvSpPr>
                <p:nvPr/>
              </p:nvSpPr>
              <p:spPr bwMode="auto">
                <a:xfrm>
                  <a:off x="432" y="2613"/>
                  <a:ext cx="156" cy="38"/>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9" name="Line 23"/>
                <p:cNvSpPr>
                  <a:spLocks noChangeShapeType="1"/>
                </p:cNvSpPr>
                <p:nvPr/>
              </p:nvSpPr>
              <p:spPr bwMode="auto">
                <a:xfrm flipV="1">
                  <a:off x="374" y="2363"/>
                  <a:ext cx="36" cy="15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83" name="Group 24"/>
              <p:cNvGrpSpPr>
                <a:grpSpLocks/>
              </p:cNvGrpSpPr>
              <p:nvPr/>
            </p:nvGrpSpPr>
            <p:grpSpPr bwMode="auto">
              <a:xfrm>
                <a:off x="543" y="1599"/>
                <a:ext cx="873" cy="1225"/>
                <a:chOff x="543" y="1599"/>
                <a:chExt cx="873" cy="1225"/>
              </a:xfrm>
            </p:grpSpPr>
            <p:sp>
              <p:nvSpPr>
                <p:cNvPr id="98" name="Line 25"/>
                <p:cNvSpPr>
                  <a:spLocks noChangeShapeType="1"/>
                </p:cNvSpPr>
                <p:nvPr/>
              </p:nvSpPr>
              <p:spPr bwMode="auto">
                <a:xfrm>
                  <a:off x="1280" y="1599"/>
                  <a:ext cx="96" cy="58"/>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9" name="Line 26"/>
                <p:cNvSpPr>
                  <a:spLocks noChangeShapeType="1"/>
                </p:cNvSpPr>
                <p:nvPr/>
              </p:nvSpPr>
              <p:spPr bwMode="auto">
                <a:xfrm>
                  <a:off x="1376" y="1657"/>
                  <a:ext cx="40"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0" name="Line 27"/>
                <p:cNvSpPr>
                  <a:spLocks noChangeShapeType="1"/>
                </p:cNvSpPr>
                <p:nvPr/>
              </p:nvSpPr>
              <p:spPr bwMode="auto">
                <a:xfrm flipH="1">
                  <a:off x="1126" y="1599"/>
                  <a:ext cx="154"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1" name="Line 28"/>
                <p:cNvSpPr>
                  <a:spLocks noChangeShapeType="1"/>
                </p:cNvSpPr>
                <p:nvPr/>
              </p:nvSpPr>
              <p:spPr bwMode="auto">
                <a:xfrm>
                  <a:off x="582" y="2767"/>
                  <a:ext cx="97" cy="5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2" name="Line 29"/>
                <p:cNvSpPr>
                  <a:spLocks noChangeShapeType="1"/>
                </p:cNvSpPr>
                <p:nvPr/>
              </p:nvSpPr>
              <p:spPr bwMode="auto">
                <a:xfrm flipV="1">
                  <a:off x="679" y="2785"/>
                  <a:ext cx="153"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3" name="Line 30"/>
                <p:cNvSpPr>
                  <a:spLocks noChangeShapeType="1"/>
                </p:cNvSpPr>
                <p:nvPr/>
              </p:nvSpPr>
              <p:spPr bwMode="auto">
                <a:xfrm flipH="1" flipV="1">
                  <a:off x="543" y="2613"/>
                  <a:ext cx="39"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84" name="Group 31"/>
              <p:cNvGrpSpPr>
                <a:grpSpLocks/>
              </p:cNvGrpSpPr>
              <p:nvPr/>
            </p:nvGrpSpPr>
            <p:grpSpPr bwMode="auto">
              <a:xfrm>
                <a:off x="374" y="1784"/>
                <a:ext cx="1230" cy="866"/>
                <a:chOff x="374" y="1784"/>
                <a:chExt cx="1230" cy="866"/>
              </a:xfrm>
            </p:grpSpPr>
            <p:sp>
              <p:nvSpPr>
                <p:cNvPr id="92" name="Line 32"/>
                <p:cNvSpPr>
                  <a:spLocks noChangeShapeType="1"/>
                </p:cNvSpPr>
                <p:nvPr/>
              </p:nvSpPr>
              <p:spPr bwMode="auto">
                <a:xfrm flipH="1">
                  <a:off x="1547" y="2513"/>
                  <a:ext cx="57" cy="9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3" name="Line 33"/>
                <p:cNvSpPr>
                  <a:spLocks noChangeShapeType="1"/>
                </p:cNvSpPr>
                <p:nvPr/>
              </p:nvSpPr>
              <p:spPr bwMode="auto">
                <a:xfrm flipH="1">
                  <a:off x="1393" y="2610"/>
                  <a:ext cx="154" cy="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4" name="Line 34"/>
                <p:cNvSpPr>
                  <a:spLocks noChangeShapeType="1"/>
                </p:cNvSpPr>
                <p:nvPr/>
              </p:nvSpPr>
              <p:spPr bwMode="auto">
                <a:xfrm flipH="1" flipV="1">
                  <a:off x="1563" y="2359"/>
                  <a:ext cx="41"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5" name="Line 35"/>
                <p:cNvSpPr>
                  <a:spLocks noChangeShapeType="1"/>
                </p:cNvSpPr>
                <p:nvPr/>
              </p:nvSpPr>
              <p:spPr bwMode="auto">
                <a:xfrm flipH="1">
                  <a:off x="374" y="1824"/>
                  <a:ext cx="56" cy="98"/>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6" name="Line 36"/>
                <p:cNvSpPr>
                  <a:spLocks noChangeShapeType="1"/>
                </p:cNvSpPr>
                <p:nvPr/>
              </p:nvSpPr>
              <p:spPr bwMode="auto">
                <a:xfrm>
                  <a:off x="374" y="1922"/>
                  <a:ext cx="40" cy="15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7" name="Line 37"/>
                <p:cNvSpPr>
                  <a:spLocks noChangeShapeType="1"/>
                </p:cNvSpPr>
                <p:nvPr/>
              </p:nvSpPr>
              <p:spPr bwMode="auto">
                <a:xfrm flipV="1">
                  <a:off x="430" y="1784"/>
                  <a:ext cx="153" cy="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85" name="Group 38"/>
              <p:cNvGrpSpPr>
                <a:grpSpLocks/>
              </p:cNvGrpSpPr>
              <p:nvPr/>
            </p:nvGrpSpPr>
            <p:grpSpPr bwMode="auto">
              <a:xfrm>
                <a:off x="542" y="1617"/>
                <a:ext cx="893" cy="1207"/>
                <a:chOff x="542" y="1617"/>
                <a:chExt cx="893" cy="1207"/>
              </a:xfrm>
            </p:grpSpPr>
            <p:sp>
              <p:nvSpPr>
                <p:cNvPr id="86" name="Line 39"/>
                <p:cNvSpPr>
                  <a:spLocks noChangeShapeType="1"/>
                </p:cNvSpPr>
                <p:nvPr/>
              </p:nvSpPr>
              <p:spPr bwMode="auto">
                <a:xfrm flipH="1">
                  <a:off x="1307" y="2764"/>
                  <a:ext cx="94" cy="6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87" name="Line 40"/>
                <p:cNvSpPr>
                  <a:spLocks noChangeShapeType="1"/>
                </p:cNvSpPr>
                <p:nvPr/>
              </p:nvSpPr>
              <p:spPr bwMode="auto">
                <a:xfrm flipH="1" flipV="1">
                  <a:off x="1152" y="2790"/>
                  <a:ext cx="155" cy="3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88" name="Line 41"/>
                <p:cNvSpPr>
                  <a:spLocks noChangeShapeType="1"/>
                </p:cNvSpPr>
                <p:nvPr/>
              </p:nvSpPr>
              <p:spPr bwMode="auto">
                <a:xfrm flipV="1">
                  <a:off x="1401" y="2608"/>
                  <a:ext cx="34"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89" name="Line 42"/>
                <p:cNvSpPr>
                  <a:spLocks noChangeShapeType="1"/>
                </p:cNvSpPr>
                <p:nvPr/>
              </p:nvSpPr>
              <p:spPr bwMode="auto">
                <a:xfrm flipH="1">
                  <a:off x="575" y="1617"/>
                  <a:ext cx="95" cy="6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0" name="Line 43"/>
                <p:cNvSpPr>
                  <a:spLocks noChangeShapeType="1"/>
                </p:cNvSpPr>
                <p:nvPr/>
              </p:nvSpPr>
              <p:spPr bwMode="auto">
                <a:xfrm flipH="1">
                  <a:off x="542" y="1678"/>
                  <a:ext cx="33" cy="15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1" name="Line 44"/>
                <p:cNvSpPr>
                  <a:spLocks noChangeShapeType="1"/>
                </p:cNvSpPr>
                <p:nvPr/>
              </p:nvSpPr>
              <p:spPr bwMode="auto">
                <a:xfrm>
                  <a:off x="670" y="1617"/>
                  <a:ext cx="155" cy="3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grpSp>
          <p:nvGrpSpPr>
            <p:cNvPr id="122" name="Group 45"/>
            <p:cNvGrpSpPr>
              <a:grpSpLocks/>
            </p:cNvGrpSpPr>
            <p:nvPr/>
          </p:nvGrpSpPr>
          <p:grpSpPr bwMode="auto">
            <a:xfrm>
              <a:off x="622552" y="802393"/>
              <a:ext cx="1963738" cy="1906587"/>
              <a:chOff x="113" y="232"/>
              <a:chExt cx="1361" cy="1361"/>
            </a:xfrm>
          </p:grpSpPr>
          <p:grpSp>
            <p:nvGrpSpPr>
              <p:cNvPr id="123" name="Group 46"/>
              <p:cNvGrpSpPr>
                <a:grpSpLocks/>
              </p:cNvGrpSpPr>
              <p:nvPr/>
            </p:nvGrpSpPr>
            <p:grpSpPr bwMode="auto">
              <a:xfrm>
                <a:off x="612" y="232"/>
                <a:ext cx="341" cy="1361"/>
                <a:chOff x="612" y="232"/>
                <a:chExt cx="341" cy="1361"/>
              </a:xfrm>
            </p:grpSpPr>
            <p:sp>
              <p:nvSpPr>
                <p:cNvPr id="159" name="Line 47"/>
                <p:cNvSpPr>
                  <a:spLocks noChangeShapeType="1"/>
                </p:cNvSpPr>
                <p:nvPr/>
              </p:nvSpPr>
              <p:spPr bwMode="auto">
                <a:xfrm>
                  <a:off x="729" y="232"/>
                  <a:ext cx="11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60" name="Line 48"/>
                <p:cNvSpPr>
                  <a:spLocks noChangeShapeType="1"/>
                </p:cNvSpPr>
                <p:nvPr/>
              </p:nvSpPr>
              <p:spPr bwMode="auto">
                <a:xfrm>
                  <a:off x="841" y="232"/>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61" name="Line 49"/>
                <p:cNvSpPr>
                  <a:spLocks noChangeShapeType="1"/>
                </p:cNvSpPr>
                <p:nvPr/>
              </p:nvSpPr>
              <p:spPr bwMode="auto">
                <a:xfrm flipH="1">
                  <a:off x="616" y="232"/>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62" name="Line 50"/>
                <p:cNvSpPr>
                  <a:spLocks noChangeShapeType="1"/>
                </p:cNvSpPr>
                <p:nvPr/>
              </p:nvSpPr>
              <p:spPr bwMode="auto">
                <a:xfrm>
                  <a:off x="724" y="1593"/>
                  <a:ext cx="11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63" name="Line 51"/>
                <p:cNvSpPr>
                  <a:spLocks noChangeShapeType="1"/>
                </p:cNvSpPr>
                <p:nvPr/>
              </p:nvSpPr>
              <p:spPr bwMode="auto">
                <a:xfrm flipV="1">
                  <a:off x="836" y="1481"/>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64" name="Line 52"/>
                <p:cNvSpPr>
                  <a:spLocks noChangeShapeType="1"/>
                </p:cNvSpPr>
                <p:nvPr/>
              </p:nvSpPr>
              <p:spPr bwMode="auto">
                <a:xfrm flipH="1" flipV="1">
                  <a:off x="612" y="1481"/>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124" name="Group 53"/>
              <p:cNvGrpSpPr>
                <a:grpSpLocks/>
              </p:cNvGrpSpPr>
              <p:nvPr/>
            </p:nvGrpSpPr>
            <p:grpSpPr bwMode="auto">
              <a:xfrm>
                <a:off x="113" y="743"/>
                <a:ext cx="1361" cy="338"/>
                <a:chOff x="113" y="743"/>
                <a:chExt cx="1361" cy="338"/>
              </a:xfrm>
            </p:grpSpPr>
            <p:sp>
              <p:nvSpPr>
                <p:cNvPr id="153" name="Line 54"/>
                <p:cNvSpPr>
                  <a:spLocks noChangeShapeType="1"/>
                </p:cNvSpPr>
                <p:nvPr/>
              </p:nvSpPr>
              <p:spPr bwMode="auto">
                <a:xfrm>
                  <a:off x="1473" y="855"/>
                  <a:ext cx="1"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4" name="Line 55"/>
                <p:cNvSpPr>
                  <a:spLocks noChangeShapeType="1"/>
                </p:cNvSpPr>
                <p:nvPr/>
              </p:nvSpPr>
              <p:spPr bwMode="auto">
                <a:xfrm flipH="1">
                  <a:off x="1362" y="966"/>
                  <a:ext cx="112" cy="11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5" name="Line 56"/>
                <p:cNvSpPr>
                  <a:spLocks noChangeShapeType="1"/>
                </p:cNvSpPr>
                <p:nvPr/>
              </p:nvSpPr>
              <p:spPr bwMode="auto">
                <a:xfrm flipH="1" flipV="1">
                  <a:off x="1361" y="743"/>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6" name="Line 57"/>
                <p:cNvSpPr>
                  <a:spLocks noChangeShapeType="1"/>
                </p:cNvSpPr>
                <p:nvPr/>
              </p:nvSpPr>
              <p:spPr bwMode="auto">
                <a:xfrm>
                  <a:off x="113" y="858"/>
                  <a:ext cx="0"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7" name="Line 58"/>
                <p:cNvSpPr>
                  <a:spLocks noChangeShapeType="1"/>
                </p:cNvSpPr>
                <p:nvPr/>
              </p:nvSpPr>
              <p:spPr bwMode="auto">
                <a:xfrm>
                  <a:off x="113" y="970"/>
                  <a:ext cx="113"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8" name="Line 59"/>
                <p:cNvSpPr>
                  <a:spLocks noChangeShapeType="1"/>
                </p:cNvSpPr>
                <p:nvPr/>
              </p:nvSpPr>
              <p:spPr bwMode="auto">
                <a:xfrm flipV="1">
                  <a:off x="113" y="745"/>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125" name="Group 60"/>
              <p:cNvGrpSpPr>
                <a:grpSpLocks/>
              </p:cNvGrpSpPr>
              <p:nvPr/>
            </p:nvGrpSpPr>
            <p:grpSpPr bwMode="auto">
              <a:xfrm>
                <a:off x="181" y="471"/>
                <a:ext cx="1219" cy="878"/>
                <a:chOff x="181" y="471"/>
                <a:chExt cx="1219" cy="878"/>
              </a:xfrm>
            </p:grpSpPr>
            <p:sp>
              <p:nvSpPr>
                <p:cNvPr id="147" name="Line 61"/>
                <p:cNvSpPr>
                  <a:spLocks noChangeShapeType="1"/>
                </p:cNvSpPr>
                <p:nvPr/>
              </p:nvSpPr>
              <p:spPr bwMode="auto">
                <a:xfrm>
                  <a:off x="1341" y="507"/>
                  <a:ext cx="59" cy="9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8" name="Line 62"/>
                <p:cNvSpPr>
                  <a:spLocks noChangeShapeType="1"/>
                </p:cNvSpPr>
                <p:nvPr/>
              </p:nvSpPr>
              <p:spPr bwMode="auto">
                <a:xfrm flipH="1">
                  <a:off x="1363" y="603"/>
                  <a:ext cx="37" cy="15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9" name="Line 63"/>
                <p:cNvSpPr>
                  <a:spLocks noChangeShapeType="1"/>
                </p:cNvSpPr>
                <p:nvPr/>
              </p:nvSpPr>
              <p:spPr bwMode="auto">
                <a:xfrm flipH="1" flipV="1">
                  <a:off x="1187" y="471"/>
                  <a:ext cx="154" cy="3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0" name="Line 64"/>
                <p:cNvSpPr>
                  <a:spLocks noChangeShapeType="1"/>
                </p:cNvSpPr>
                <p:nvPr/>
              </p:nvSpPr>
              <p:spPr bwMode="auto">
                <a:xfrm>
                  <a:off x="181" y="1217"/>
                  <a:ext cx="59" cy="9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1" name="Line 65"/>
                <p:cNvSpPr>
                  <a:spLocks noChangeShapeType="1"/>
                </p:cNvSpPr>
                <p:nvPr/>
              </p:nvSpPr>
              <p:spPr bwMode="auto">
                <a:xfrm>
                  <a:off x="240" y="1312"/>
                  <a:ext cx="155" cy="3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2" name="Line 66"/>
                <p:cNvSpPr>
                  <a:spLocks noChangeShapeType="1"/>
                </p:cNvSpPr>
                <p:nvPr/>
              </p:nvSpPr>
              <p:spPr bwMode="auto">
                <a:xfrm flipV="1">
                  <a:off x="181" y="1061"/>
                  <a:ext cx="37"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126" name="Group 67"/>
              <p:cNvGrpSpPr>
                <a:grpSpLocks/>
              </p:cNvGrpSpPr>
              <p:nvPr/>
            </p:nvGrpSpPr>
            <p:grpSpPr bwMode="auto">
              <a:xfrm>
                <a:off x="350" y="298"/>
                <a:ext cx="873" cy="1224"/>
                <a:chOff x="350" y="298"/>
                <a:chExt cx="873" cy="1224"/>
              </a:xfrm>
            </p:grpSpPr>
            <p:sp>
              <p:nvSpPr>
                <p:cNvPr id="141" name="Line 68"/>
                <p:cNvSpPr>
                  <a:spLocks noChangeShapeType="1"/>
                </p:cNvSpPr>
                <p:nvPr/>
              </p:nvSpPr>
              <p:spPr bwMode="auto">
                <a:xfrm>
                  <a:off x="1087" y="298"/>
                  <a:ext cx="97" cy="5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2" name="Line 69"/>
                <p:cNvSpPr>
                  <a:spLocks noChangeShapeType="1"/>
                </p:cNvSpPr>
                <p:nvPr/>
              </p:nvSpPr>
              <p:spPr bwMode="auto">
                <a:xfrm>
                  <a:off x="1184" y="355"/>
                  <a:ext cx="39"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3" name="Line 70"/>
                <p:cNvSpPr>
                  <a:spLocks noChangeShapeType="1"/>
                </p:cNvSpPr>
                <p:nvPr/>
              </p:nvSpPr>
              <p:spPr bwMode="auto">
                <a:xfrm flipH="1">
                  <a:off x="933" y="298"/>
                  <a:ext cx="154"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4" name="Line 71"/>
                <p:cNvSpPr>
                  <a:spLocks noChangeShapeType="1"/>
                </p:cNvSpPr>
                <p:nvPr/>
              </p:nvSpPr>
              <p:spPr bwMode="auto">
                <a:xfrm>
                  <a:off x="389" y="1465"/>
                  <a:ext cx="97" cy="5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5" name="Line 72"/>
                <p:cNvSpPr>
                  <a:spLocks noChangeShapeType="1"/>
                </p:cNvSpPr>
                <p:nvPr/>
              </p:nvSpPr>
              <p:spPr bwMode="auto">
                <a:xfrm flipV="1">
                  <a:off x="486" y="1483"/>
                  <a:ext cx="154"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6" name="Line 73"/>
                <p:cNvSpPr>
                  <a:spLocks noChangeShapeType="1"/>
                </p:cNvSpPr>
                <p:nvPr/>
              </p:nvSpPr>
              <p:spPr bwMode="auto">
                <a:xfrm flipH="1" flipV="1">
                  <a:off x="350" y="1312"/>
                  <a:ext cx="39" cy="15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127" name="Group 74"/>
              <p:cNvGrpSpPr>
                <a:grpSpLocks/>
              </p:cNvGrpSpPr>
              <p:nvPr/>
            </p:nvGrpSpPr>
            <p:grpSpPr bwMode="auto">
              <a:xfrm>
                <a:off x="181" y="482"/>
                <a:ext cx="1230" cy="866"/>
                <a:chOff x="181" y="482"/>
                <a:chExt cx="1230" cy="866"/>
              </a:xfrm>
            </p:grpSpPr>
            <p:sp>
              <p:nvSpPr>
                <p:cNvPr id="135" name="Line 75"/>
                <p:cNvSpPr>
                  <a:spLocks noChangeShapeType="1"/>
                </p:cNvSpPr>
                <p:nvPr/>
              </p:nvSpPr>
              <p:spPr bwMode="auto">
                <a:xfrm flipH="1">
                  <a:off x="1354" y="1211"/>
                  <a:ext cx="57" cy="9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6" name="Line 76"/>
                <p:cNvSpPr>
                  <a:spLocks noChangeShapeType="1"/>
                </p:cNvSpPr>
                <p:nvPr/>
              </p:nvSpPr>
              <p:spPr bwMode="auto">
                <a:xfrm flipH="1">
                  <a:off x="1200" y="1308"/>
                  <a:ext cx="154" cy="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7" name="Line 77"/>
                <p:cNvSpPr>
                  <a:spLocks noChangeShapeType="1"/>
                </p:cNvSpPr>
                <p:nvPr/>
              </p:nvSpPr>
              <p:spPr bwMode="auto">
                <a:xfrm flipH="1" flipV="1">
                  <a:off x="1370" y="1058"/>
                  <a:ext cx="41" cy="15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8" name="Line 78"/>
                <p:cNvSpPr>
                  <a:spLocks noChangeShapeType="1"/>
                </p:cNvSpPr>
                <p:nvPr/>
              </p:nvSpPr>
              <p:spPr bwMode="auto">
                <a:xfrm flipH="1">
                  <a:off x="181" y="523"/>
                  <a:ext cx="56" cy="9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9" name="Line 79"/>
                <p:cNvSpPr>
                  <a:spLocks noChangeShapeType="1"/>
                </p:cNvSpPr>
                <p:nvPr/>
              </p:nvSpPr>
              <p:spPr bwMode="auto">
                <a:xfrm>
                  <a:off x="181" y="620"/>
                  <a:ext cx="40"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0" name="Line 80"/>
                <p:cNvSpPr>
                  <a:spLocks noChangeShapeType="1"/>
                </p:cNvSpPr>
                <p:nvPr/>
              </p:nvSpPr>
              <p:spPr bwMode="auto">
                <a:xfrm flipV="1">
                  <a:off x="237" y="482"/>
                  <a:ext cx="153" cy="4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128" name="Group 81"/>
              <p:cNvGrpSpPr>
                <a:grpSpLocks/>
              </p:cNvGrpSpPr>
              <p:nvPr/>
            </p:nvGrpSpPr>
            <p:grpSpPr bwMode="auto">
              <a:xfrm>
                <a:off x="349" y="316"/>
                <a:ext cx="893" cy="1206"/>
                <a:chOff x="349" y="316"/>
                <a:chExt cx="893" cy="1206"/>
              </a:xfrm>
            </p:grpSpPr>
            <p:sp>
              <p:nvSpPr>
                <p:cNvPr id="129" name="Line 82"/>
                <p:cNvSpPr>
                  <a:spLocks noChangeShapeType="1"/>
                </p:cNvSpPr>
                <p:nvPr/>
              </p:nvSpPr>
              <p:spPr bwMode="auto">
                <a:xfrm flipH="1">
                  <a:off x="1114" y="1462"/>
                  <a:ext cx="94" cy="6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0" name="Line 83"/>
                <p:cNvSpPr>
                  <a:spLocks noChangeShapeType="1"/>
                </p:cNvSpPr>
                <p:nvPr/>
              </p:nvSpPr>
              <p:spPr bwMode="auto">
                <a:xfrm flipH="1" flipV="1">
                  <a:off x="959" y="1489"/>
                  <a:ext cx="155" cy="3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1" name="Line 84"/>
                <p:cNvSpPr>
                  <a:spLocks noChangeShapeType="1"/>
                </p:cNvSpPr>
                <p:nvPr/>
              </p:nvSpPr>
              <p:spPr bwMode="auto">
                <a:xfrm flipV="1">
                  <a:off x="1208" y="1306"/>
                  <a:ext cx="34"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2" name="Line 85"/>
                <p:cNvSpPr>
                  <a:spLocks noChangeShapeType="1"/>
                </p:cNvSpPr>
                <p:nvPr/>
              </p:nvSpPr>
              <p:spPr bwMode="auto">
                <a:xfrm flipH="1">
                  <a:off x="382" y="316"/>
                  <a:ext cx="95" cy="6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3" name="Line 86"/>
                <p:cNvSpPr>
                  <a:spLocks noChangeShapeType="1"/>
                </p:cNvSpPr>
                <p:nvPr/>
              </p:nvSpPr>
              <p:spPr bwMode="auto">
                <a:xfrm flipH="1">
                  <a:off x="349" y="376"/>
                  <a:ext cx="33"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4" name="Line 87"/>
                <p:cNvSpPr>
                  <a:spLocks noChangeShapeType="1"/>
                </p:cNvSpPr>
                <p:nvPr/>
              </p:nvSpPr>
              <p:spPr bwMode="auto">
                <a:xfrm>
                  <a:off x="477" y="316"/>
                  <a:ext cx="155" cy="3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sp>
          <p:nvSpPr>
            <p:cNvPr id="165" name="Rectangle 88"/>
            <p:cNvSpPr txBox="1">
              <a:spLocks noChangeArrowheads="1"/>
            </p:cNvSpPr>
            <p:nvPr/>
          </p:nvSpPr>
          <p:spPr>
            <a:xfrm>
              <a:off x="-224003" y="2406021"/>
              <a:ext cx="1181100" cy="768350"/>
            </a:xfrm>
            <a:prstGeom prst="rect">
              <a:avLst/>
            </a:prstGeom>
            <a:noFill/>
            <a:ln>
              <a:noFill/>
            </a:ln>
          </p:spPr>
          <p:txBody>
            <a:bodyPr vert="horz" lIns="0" tIns="0" rIns="0" bIns="0" rtlCol="0">
              <a:normAutofit fontScale="850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defTabSz="457200">
                <a:spcBef>
                  <a:spcPct val="0"/>
                </a:spcBef>
                <a:buClr>
                  <a:srgbClr val="008280"/>
                </a:buClr>
                <a:buFont typeface="Monotype Sorts" charset="0"/>
                <a:buNone/>
              </a:pPr>
              <a:r>
                <a:rPr lang="en-US" sz="2000" dirty="0" smtClean="0">
                  <a:latin typeface="+mj-lt"/>
                </a:rPr>
                <a:t>12 tooth</a:t>
              </a:r>
            </a:p>
            <a:p>
              <a:pPr marL="0" indent="0" algn="ctr" defTabSz="457200">
                <a:spcBef>
                  <a:spcPct val="0"/>
                </a:spcBef>
                <a:buClr>
                  <a:srgbClr val="008280"/>
                </a:buClr>
                <a:buFont typeface="Monotype Sorts" charset="0"/>
                <a:buNone/>
              </a:pPr>
              <a:r>
                <a:rPr lang="en-US" sz="2000" dirty="0" smtClean="0">
                  <a:latin typeface="+mj-lt"/>
                </a:rPr>
                <a:t>gear</a:t>
              </a:r>
              <a:endParaRPr lang="en-US" dirty="0">
                <a:latin typeface="+mj-lt"/>
              </a:endParaRPr>
            </a:p>
          </p:txBody>
        </p:sp>
        <p:sp>
          <p:nvSpPr>
            <p:cNvPr id="166" name="Freeform 89"/>
            <p:cNvSpPr>
              <a:spLocks/>
            </p:cNvSpPr>
            <p:nvPr/>
          </p:nvSpPr>
          <p:spPr bwMode="auto">
            <a:xfrm>
              <a:off x="959102" y="4518730"/>
              <a:ext cx="1639888" cy="425450"/>
            </a:xfrm>
            <a:custGeom>
              <a:avLst/>
              <a:gdLst>
                <a:gd name="T0" fmla="*/ 0 w 1136"/>
                <a:gd name="T1" fmla="*/ 0 h 304"/>
                <a:gd name="T2" fmla="*/ 53 w 1136"/>
                <a:gd name="T3" fmla="*/ 66 h 304"/>
                <a:gd name="T4" fmla="*/ 113 w 1136"/>
                <a:gd name="T5" fmla="*/ 124 h 304"/>
                <a:gd name="T6" fmla="*/ 177 w 1136"/>
                <a:gd name="T7" fmla="*/ 174 h 304"/>
                <a:gd name="T8" fmla="*/ 246 w 1136"/>
                <a:gd name="T9" fmla="*/ 215 h 304"/>
                <a:gd name="T10" fmla="*/ 317 w 1136"/>
                <a:gd name="T11" fmla="*/ 249 h 304"/>
                <a:gd name="T12" fmla="*/ 393 w 1136"/>
                <a:gd name="T13" fmla="*/ 275 h 304"/>
                <a:gd name="T14" fmla="*/ 470 w 1136"/>
                <a:gd name="T15" fmla="*/ 293 h 304"/>
                <a:gd name="T16" fmla="*/ 549 w 1136"/>
                <a:gd name="T17" fmla="*/ 302 h 304"/>
                <a:gd name="T18" fmla="*/ 627 w 1136"/>
                <a:gd name="T19" fmla="*/ 303 h 304"/>
                <a:gd name="T20" fmla="*/ 705 w 1136"/>
                <a:gd name="T21" fmla="*/ 297 h 304"/>
                <a:gd name="T22" fmla="*/ 783 w 1136"/>
                <a:gd name="T23" fmla="*/ 282 h 304"/>
                <a:gd name="T24" fmla="*/ 860 w 1136"/>
                <a:gd name="T25" fmla="*/ 257 h 304"/>
                <a:gd name="T26" fmla="*/ 933 w 1136"/>
                <a:gd name="T27" fmla="*/ 225 h 304"/>
                <a:gd name="T28" fmla="*/ 1004 w 1136"/>
                <a:gd name="T29" fmla="*/ 184 h 304"/>
                <a:gd name="T30" fmla="*/ 1071 w 1136"/>
                <a:gd name="T31" fmla="*/ 136 h 304"/>
                <a:gd name="T32" fmla="*/ 1135 w 1136"/>
                <a:gd name="T33" fmla="*/ 7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6" h="304">
                  <a:moveTo>
                    <a:pt x="0" y="0"/>
                  </a:moveTo>
                  <a:lnTo>
                    <a:pt x="53" y="66"/>
                  </a:lnTo>
                  <a:lnTo>
                    <a:pt x="113" y="124"/>
                  </a:lnTo>
                  <a:lnTo>
                    <a:pt x="177" y="174"/>
                  </a:lnTo>
                  <a:lnTo>
                    <a:pt x="246" y="215"/>
                  </a:lnTo>
                  <a:lnTo>
                    <a:pt x="317" y="249"/>
                  </a:lnTo>
                  <a:lnTo>
                    <a:pt x="393" y="275"/>
                  </a:lnTo>
                  <a:lnTo>
                    <a:pt x="470" y="293"/>
                  </a:lnTo>
                  <a:lnTo>
                    <a:pt x="549" y="302"/>
                  </a:lnTo>
                  <a:lnTo>
                    <a:pt x="627" y="303"/>
                  </a:lnTo>
                  <a:lnTo>
                    <a:pt x="705" y="297"/>
                  </a:lnTo>
                  <a:lnTo>
                    <a:pt x="783" y="282"/>
                  </a:lnTo>
                  <a:lnTo>
                    <a:pt x="860" y="257"/>
                  </a:lnTo>
                  <a:lnTo>
                    <a:pt x="933" y="225"/>
                  </a:lnTo>
                  <a:lnTo>
                    <a:pt x="1004" y="184"/>
                  </a:lnTo>
                  <a:lnTo>
                    <a:pt x="1071" y="136"/>
                  </a:lnTo>
                  <a:lnTo>
                    <a:pt x="1135" y="77"/>
                  </a:lnTo>
                </a:path>
              </a:pathLst>
            </a:custGeom>
            <a:noFill/>
            <a:ln w="19050" cap="flat" cmpd="sng">
              <a:solidFill>
                <a:srgbClr val="0000FF"/>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7" name="Text Box 90"/>
            <p:cNvSpPr txBox="1">
              <a:spLocks noChangeArrowheads="1"/>
            </p:cNvSpPr>
            <p:nvPr/>
          </p:nvSpPr>
          <p:spPr bwMode="auto">
            <a:xfrm>
              <a:off x="964510" y="4966404"/>
              <a:ext cx="2075452" cy="522977"/>
            </a:xfrm>
            <a:prstGeom prst="rect">
              <a:avLst/>
            </a:prstGeom>
            <a:no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54025" indent="-44450" algn="l" defTabSz="409575">
                <a:defRPr sz="2400">
                  <a:solidFill>
                    <a:schemeClr val="tx1"/>
                  </a:solidFill>
                  <a:latin typeface="Times New Roman" charset="0"/>
                  <a:ea typeface="ＭＳ Ｐゴシック" charset="0"/>
                </a:defRPr>
              </a:lvl2pPr>
              <a:lvl3pPr marL="817563" indent="3175"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008280"/>
                </a:buClr>
                <a:buSzPct val="90000"/>
                <a:buFont typeface="Monotype Sorts" charset="0"/>
                <a:buNone/>
              </a:pPr>
              <a:r>
                <a:rPr lang="en-US" sz="1800" dirty="0">
                  <a:solidFill>
                    <a:srgbClr val="000000"/>
                  </a:solidFill>
                  <a:latin typeface="+mj-lt"/>
                </a:rPr>
                <a:t>1000 rpm</a:t>
              </a:r>
              <a:endParaRPr lang="en-US" sz="1800" dirty="0">
                <a:latin typeface="+mj-lt"/>
              </a:endParaRPr>
            </a:p>
          </p:txBody>
        </p:sp>
      </p:grpSp>
      <p:sp>
        <p:nvSpPr>
          <p:cNvPr id="168" name="Line 91"/>
          <p:cNvSpPr>
            <a:spLocks noChangeShapeType="1"/>
          </p:cNvSpPr>
          <p:nvPr/>
        </p:nvSpPr>
        <p:spPr bwMode="auto">
          <a:xfrm>
            <a:off x="4214909" y="3468120"/>
            <a:ext cx="37274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69" name="Line 92"/>
          <p:cNvSpPr>
            <a:spLocks noChangeShapeType="1"/>
          </p:cNvSpPr>
          <p:nvPr/>
        </p:nvSpPr>
        <p:spPr bwMode="auto">
          <a:xfrm>
            <a:off x="4214909" y="2371157"/>
            <a:ext cx="0" cy="21859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70" name="Line 93"/>
          <p:cNvSpPr>
            <a:spLocks noChangeShapeType="1"/>
          </p:cNvSpPr>
          <p:nvPr/>
        </p:nvSpPr>
        <p:spPr bwMode="auto">
          <a:xfrm>
            <a:off x="4214909" y="4865120"/>
            <a:ext cx="2592387" cy="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71" name="Line 94"/>
          <p:cNvSpPr>
            <a:spLocks noChangeShapeType="1"/>
          </p:cNvSpPr>
          <p:nvPr/>
        </p:nvSpPr>
        <p:spPr bwMode="auto">
          <a:xfrm>
            <a:off x="4214909" y="4707957"/>
            <a:ext cx="0" cy="314325"/>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72" name="Line 95"/>
          <p:cNvSpPr>
            <a:spLocks noChangeShapeType="1"/>
          </p:cNvSpPr>
          <p:nvPr/>
        </p:nvSpPr>
        <p:spPr bwMode="auto">
          <a:xfrm>
            <a:off x="6807296" y="4707957"/>
            <a:ext cx="0" cy="314325"/>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73" name="Text Box 96"/>
          <p:cNvSpPr txBox="1">
            <a:spLocks noChangeArrowheads="1"/>
          </p:cNvSpPr>
          <p:nvPr/>
        </p:nvSpPr>
        <p:spPr bwMode="auto">
          <a:xfrm>
            <a:off x="4779664" y="4867500"/>
            <a:ext cx="15081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800" dirty="0">
                <a:solidFill>
                  <a:srgbClr val="000000"/>
                </a:solidFill>
                <a:latin typeface="+mj-lt"/>
              </a:rPr>
              <a:t>1 revolution</a:t>
            </a:r>
            <a:endParaRPr lang="en-US" sz="1800" dirty="0">
              <a:latin typeface="+mj-lt"/>
            </a:endParaRPr>
          </a:p>
        </p:txBody>
      </p:sp>
      <p:sp>
        <p:nvSpPr>
          <p:cNvPr id="174" name="Text Box 97"/>
          <p:cNvSpPr txBox="1">
            <a:spLocks noChangeArrowheads="1"/>
          </p:cNvSpPr>
          <p:nvPr/>
        </p:nvSpPr>
        <p:spPr bwMode="auto">
          <a:xfrm>
            <a:off x="7942359" y="3327112"/>
            <a:ext cx="65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mj-lt"/>
              </a:rPr>
              <a:t>Time</a:t>
            </a:r>
            <a:endParaRPr lang="en-US" sz="2200" dirty="0">
              <a:latin typeface="+mj-lt"/>
            </a:endParaRPr>
          </a:p>
        </p:txBody>
      </p:sp>
      <p:sp>
        <p:nvSpPr>
          <p:cNvPr id="175" name="Text Box 98"/>
          <p:cNvSpPr txBox="1">
            <a:spLocks noChangeArrowheads="1"/>
          </p:cNvSpPr>
          <p:nvPr/>
        </p:nvSpPr>
        <p:spPr bwMode="auto">
          <a:xfrm>
            <a:off x="3625946" y="1938032"/>
            <a:ext cx="129857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mj-lt"/>
              </a:rPr>
              <a:t>Amplitude</a:t>
            </a:r>
            <a:endParaRPr lang="en-US" sz="2200" dirty="0">
              <a:latin typeface="+mj-lt"/>
            </a:endParaRPr>
          </a:p>
        </p:txBody>
      </p:sp>
      <p:sp>
        <p:nvSpPr>
          <p:cNvPr id="176" name="Text Box 99"/>
          <p:cNvSpPr txBox="1">
            <a:spLocks noChangeArrowheads="1"/>
          </p:cNvSpPr>
          <p:nvPr/>
        </p:nvSpPr>
        <p:spPr bwMode="auto">
          <a:xfrm>
            <a:off x="3889471" y="3310957"/>
            <a:ext cx="1714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0</a:t>
            </a:r>
            <a:endParaRPr lang="en-US" sz="2200">
              <a:latin typeface="+mj-lt"/>
            </a:endParaRPr>
          </a:p>
        </p:txBody>
      </p:sp>
      <p:sp>
        <p:nvSpPr>
          <p:cNvPr id="177" name="Text Box 100"/>
          <p:cNvSpPr txBox="1">
            <a:spLocks noChangeArrowheads="1"/>
          </p:cNvSpPr>
          <p:nvPr/>
        </p:nvSpPr>
        <p:spPr bwMode="auto">
          <a:xfrm>
            <a:off x="3889471" y="2210820"/>
            <a:ext cx="180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a:t>
            </a:r>
            <a:endParaRPr lang="en-US" sz="2200">
              <a:latin typeface="+mj-lt"/>
            </a:endParaRPr>
          </a:p>
        </p:txBody>
      </p:sp>
      <p:sp>
        <p:nvSpPr>
          <p:cNvPr id="178" name="Text Box 101"/>
          <p:cNvSpPr txBox="1">
            <a:spLocks noChangeArrowheads="1"/>
          </p:cNvSpPr>
          <p:nvPr/>
        </p:nvSpPr>
        <p:spPr bwMode="auto">
          <a:xfrm>
            <a:off x="3927571" y="4255520"/>
            <a:ext cx="1555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a:solidFill>
                  <a:srgbClr val="000000"/>
                </a:solidFill>
                <a:latin typeface="+mj-lt"/>
              </a:rPr>
              <a:t>-</a:t>
            </a:r>
            <a:endParaRPr lang="en-US" sz="2200">
              <a:latin typeface="+mj-lt"/>
            </a:endParaRPr>
          </a:p>
        </p:txBody>
      </p:sp>
      <p:grpSp>
        <p:nvGrpSpPr>
          <p:cNvPr id="180" name="Group 103"/>
          <p:cNvGrpSpPr>
            <a:grpSpLocks/>
          </p:cNvGrpSpPr>
          <p:nvPr/>
        </p:nvGrpSpPr>
        <p:grpSpPr bwMode="auto">
          <a:xfrm>
            <a:off x="4224634" y="2480295"/>
            <a:ext cx="2570162" cy="1928812"/>
            <a:chOff x="2802" y="1414"/>
            <a:chExt cx="1781" cy="1377"/>
          </a:xfrm>
          <a:noFill/>
        </p:grpSpPr>
        <p:grpSp>
          <p:nvGrpSpPr>
            <p:cNvPr id="181" name="Group 104"/>
            <p:cNvGrpSpPr>
              <a:grpSpLocks/>
            </p:cNvGrpSpPr>
            <p:nvPr/>
          </p:nvGrpSpPr>
          <p:grpSpPr bwMode="auto">
            <a:xfrm>
              <a:off x="2802" y="1414"/>
              <a:ext cx="888" cy="1365"/>
              <a:chOff x="2802" y="1414"/>
              <a:chExt cx="888" cy="1365"/>
            </a:xfrm>
            <a:grpFill/>
          </p:grpSpPr>
          <p:sp>
            <p:nvSpPr>
              <p:cNvPr id="195" name="Freeform 105"/>
              <p:cNvSpPr>
                <a:spLocks/>
              </p:cNvSpPr>
              <p:nvPr/>
            </p:nvSpPr>
            <p:spPr bwMode="auto">
              <a:xfrm>
                <a:off x="2802" y="1414"/>
                <a:ext cx="77" cy="672"/>
              </a:xfrm>
              <a:custGeom>
                <a:avLst/>
                <a:gdLst>
                  <a:gd name="T0" fmla="*/ 76 w 77"/>
                  <a:gd name="T1" fmla="*/ 671 h 672"/>
                  <a:gd name="T2" fmla="*/ 71 w 77"/>
                  <a:gd name="T3" fmla="*/ 514 h 672"/>
                  <a:gd name="T4" fmla="*/ 68 w 77"/>
                  <a:gd name="T5" fmla="*/ 378 h 672"/>
                  <a:gd name="T6" fmla="*/ 62 w 77"/>
                  <a:gd name="T7" fmla="*/ 262 h 672"/>
                  <a:gd name="T8" fmla="*/ 58 w 77"/>
                  <a:gd name="T9" fmla="*/ 168 h 672"/>
                  <a:gd name="T10" fmla="*/ 53 w 77"/>
                  <a:gd name="T11" fmla="*/ 95 h 672"/>
                  <a:gd name="T12" fmla="*/ 48 w 77"/>
                  <a:gd name="T13" fmla="*/ 42 h 672"/>
                  <a:gd name="T14" fmla="*/ 42 w 77"/>
                  <a:gd name="T15" fmla="*/ 11 h 672"/>
                  <a:gd name="T16" fmla="*/ 38 w 77"/>
                  <a:gd name="T17" fmla="*/ 0 h 672"/>
                  <a:gd name="T18" fmla="*/ 32 w 77"/>
                  <a:gd name="T19" fmla="*/ 11 h 672"/>
                  <a:gd name="T20" fmla="*/ 26 w 77"/>
                  <a:gd name="T21" fmla="*/ 42 h 672"/>
                  <a:gd name="T22" fmla="*/ 21 w 77"/>
                  <a:gd name="T23" fmla="*/ 95 h 672"/>
                  <a:gd name="T24" fmla="*/ 16 w 77"/>
                  <a:gd name="T25" fmla="*/ 168 h 672"/>
                  <a:gd name="T26" fmla="*/ 10 w 77"/>
                  <a:gd name="T27" fmla="*/ 262 h 672"/>
                  <a:gd name="T28" fmla="*/ 6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8" y="378"/>
                    </a:lnTo>
                    <a:lnTo>
                      <a:pt x="62" y="262"/>
                    </a:lnTo>
                    <a:lnTo>
                      <a:pt x="58" y="168"/>
                    </a:lnTo>
                    <a:lnTo>
                      <a:pt x="53" y="95"/>
                    </a:lnTo>
                    <a:lnTo>
                      <a:pt x="48" y="42"/>
                    </a:lnTo>
                    <a:lnTo>
                      <a:pt x="42" y="11"/>
                    </a:lnTo>
                    <a:lnTo>
                      <a:pt x="38" y="0"/>
                    </a:lnTo>
                    <a:lnTo>
                      <a:pt x="32" y="11"/>
                    </a:lnTo>
                    <a:lnTo>
                      <a:pt x="26" y="42"/>
                    </a:lnTo>
                    <a:lnTo>
                      <a:pt x="21" y="95"/>
                    </a:lnTo>
                    <a:lnTo>
                      <a:pt x="16" y="168"/>
                    </a:lnTo>
                    <a:lnTo>
                      <a:pt x="10" y="262"/>
                    </a:lnTo>
                    <a:lnTo>
                      <a:pt x="6" y="378"/>
                    </a:lnTo>
                    <a:lnTo>
                      <a:pt x="3"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6" name="Freeform 106"/>
              <p:cNvSpPr>
                <a:spLocks/>
              </p:cNvSpPr>
              <p:nvPr/>
            </p:nvSpPr>
            <p:spPr bwMode="auto">
              <a:xfrm>
                <a:off x="2878" y="2095"/>
                <a:ext cx="77" cy="672"/>
              </a:xfrm>
              <a:custGeom>
                <a:avLst/>
                <a:gdLst>
                  <a:gd name="T0" fmla="*/ 76 w 77"/>
                  <a:gd name="T1" fmla="*/ 0 h 672"/>
                  <a:gd name="T2" fmla="*/ 72 w 77"/>
                  <a:gd name="T3" fmla="*/ 158 h 672"/>
                  <a:gd name="T4" fmla="*/ 68 w 77"/>
                  <a:gd name="T5" fmla="*/ 294 h 672"/>
                  <a:gd name="T6" fmla="*/ 62 w 77"/>
                  <a:gd name="T7" fmla="*/ 410 h 672"/>
                  <a:gd name="T8" fmla="*/ 58 w 77"/>
                  <a:gd name="T9" fmla="*/ 504 h 672"/>
                  <a:gd name="T10" fmla="*/ 53 w 77"/>
                  <a:gd name="T11" fmla="*/ 578 h 672"/>
                  <a:gd name="T12" fmla="*/ 48 w 77"/>
                  <a:gd name="T13" fmla="*/ 630 h 672"/>
                  <a:gd name="T14" fmla="*/ 42 w 77"/>
                  <a:gd name="T15" fmla="*/ 661 h 672"/>
                  <a:gd name="T16" fmla="*/ 38 w 77"/>
                  <a:gd name="T17" fmla="*/ 671 h 672"/>
                  <a:gd name="T18" fmla="*/ 32 w 77"/>
                  <a:gd name="T19" fmla="*/ 661 h 672"/>
                  <a:gd name="T20" fmla="*/ 26 w 77"/>
                  <a:gd name="T21" fmla="*/ 630 h 672"/>
                  <a:gd name="T22" fmla="*/ 21 w 77"/>
                  <a:gd name="T23" fmla="*/ 578 h 672"/>
                  <a:gd name="T24" fmla="*/ 16 w 77"/>
                  <a:gd name="T25" fmla="*/ 504 h 672"/>
                  <a:gd name="T26" fmla="*/ 11 w 77"/>
                  <a:gd name="T27" fmla="*/ 410 h 672"/>
                  <a:gd name="T28" fmla="*/ 7 w 77"/>
                  <a:gd name="T29" fmla="*/ 294 h 672"/>
                  <a:gd name="T30" fmla="*/ 4 w 77"/>
                  <a:gd name="T31" fmla="*/ 158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8"/>
                    </a:lnTo>
                    <a:lnTo>
                      <a:pt x="68" y="294"/>
                    </a:lnTo>
                    <a:lnTo>
                      <a:pt x="62" y="410"/>
                    </a:lnTo>
                    <a:lnTo>
                      <a:pt x="58" y="504"/>
                    </a:lnTo>
                    <a:lnTo>
                      <a:pt x="53" y="578"/>
                    </a:lnTo>
                    <a:lnTo>
                      <a:pt x="48" y="630"/>
                    </a:lnTo>
                    <a:lnTo>
                      <a:pt x="42" y="661"/>
                    </a:lnTo>
                    <a:lnTo>
                      <a:pt x="38" y="671"/>
                    </a:lnTo>
                    <a:lnTo>
                      <a:pt x="32" y="661"/>
                    </a:lnTo>
                    <a:lnTo>
                      <a:pt x="26" y="630"/>
                    </a:lnTo>
                    <a:lnTo>
                      <a:pt x="21" y="578"/>
                    </a:lnTo>
                    <a:lnTo>
                      <a:pt x="16" y="504"/>
                    </a:lnTo>
                    <a:lnTo>
                      <a:pt x="11" y="410"/>
                    </a:lnTo>
                    <a:lnTo>
                      <a:pt x="7" y="294"/>
                    </a:lnTo>
                    <a:lnTo>
                      <a:pt x="4" y="158"/>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7" name="Freeform 107"/>
              <p:cNvSpPr>
                <a:spLocks/>
              </p:cNvSpPr>
              <p:nvPr/>
            </p:nvSpPr>
            <p:spPr bwMode="auto">
              <a:xfrm>
                <a:off x="2964" y="1418"/>
                <a:ext cx="77" cy="672"/>
              </a:xfrm>
              <a:custGeom>
                <a:avLst/>
                <a:gdLst>
                  <a:gd name="T0" fmla="*/ 76 w 77"/>
                  <a:gd name="T1" fmla="*/ 671 h 672"/>
                  <a:gd name="T2" fmla="*/ 72 w 77"/>
                  <a:gd name="T3" fmla="*/ 514 h 672"/>
                  <a:gd name="T4" fmla="*/ 68 w 77"/>
                  <a:gd name="T5" fmla="*/ 378 h 672"/>
                  <a:gd name="T6" fmla="*/ 62 w 77"/>
                  <a:gd name="T7" fmla="*/ 263 h 672"/>
                  <a:gd name="T8" fmla="*/ 58 w 77"/>
                  <a:gd name="T9" fmla="*/ 168 h 672"/>
                  <a:gd name="T10" fmla="*/ 53 w 77"/>
                  <a:gd name="T11" fmla="*/ 96 h 672"/>
                  <a:gd name="T12" fmla="*/ 48 w 77"/>
                  <a:gd name="T13" fmla="*/ 43 h 672"/>
                  <a:gd name="T14" fmla="*/ 42 w 77"/>
                  <a:gd name="T15" fmla="*/ 12 h 672"/>
                  <a:gd name="T16" fmla="*/ 38 w 77"/>
                  <a:gd name="T17" fmla="*/ 0 h 672"/>
                  <a:gd name="T18" fmla="*/ 32 w 77"/>
                  <a:gd name="T19" fmla="*/ 12 h 672"/>
                  <a:gd name="T20" fmla="*/ 27 w 77"/>
                  <a:gd name="T21" fmla="*/ 43 h 672"/>
                  <a:gd name="T22" fmla="*/ 21 w 77"/>
                  <a:gd name="T23" fmla="*/ 96 h 672"/>
                  <a:gd name="T24" fmla="*/ 16 w 77"/>
                  <a:gd name="T25" fmla="*/ 168 h 672"/>
                  <a:gd name="T26" fmla="*/ 10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2" y="514"/>
                    </a:lnTo>
                    <a:lnTo>
                      <a:pt x="68" y="378"/>
                    </a:lnTo>
                    <a:lnTo>
                      <a:pt x="62" y="263"/>
                    </a:lnTo>
                    <a:lnTo>
                      <a:pt x="58" y="168"/>
                    </a:lnTo>
                    <a:lnTo>
                      <a:pt x="53" y="96"/>
                    </a:lnTo>
                    <a:lnTo>
                      <a:pt x="48" y="43"/>
                    </a:lnTo>
                    <a:lnTo>
                      <a:pt x="42" y="12"/>
                    </a:lnTo>
                    <a:lnTo>
                      <a:pt x="38" y="0"/>
                    </a:lnTo>
                    <a:lnTo>
                      <a:pt x="32" y="12"/>
                    </a:lnTo>
                    <a:lnTo>
                      <a:pt x="27" y="43"/>
                    </a:lnTo>
                    <a:lnTo>
                      <a:pt x="21" y="96"/>
                    </a:lnTo>
                    <a:lnTo>
                      <a:pt x="16" y="168"/>
                    </a:lnTo>
                    <a:lnTo>
                      <a:pt x="10" y="263"/>
                    </a:lnTo>
                    <a:lnTo>
                      <a:pt x="7" y="378"/>
                    </a:lnTo>
                    <a:lnTo>
                      <a:pt x="3"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8" name="Freeform 108"/>
              <p:cNvSpPr>
                <a:spLocks/>
              </p:cNvSpPr>
              <p:nvPr/>
            </p:nvSpPr>
            <p:spPr bwMode="auto">
              <a:xfrm>
                <a:off x="3040" y="2099"/>
                <a:ext cx="77" cy="672"/>
              </a:xfrm>
              <a:custGeom>
                <a:avLst/>
                <a:gdLst>
                  <a:gd name="T0" fmla="*/ 76 w 77"/>
                  <a:gd name="T1" fmla="*/ 0 h 672"/>
                  <a:gd name="T2" fmla="*/ 72 w 77"/>
                  <a:gd name="T3" fmla="*/ 159 h 672"/>
                  <a:gd name="T4" fmla="*/ 68 w 77"/>
                  <a:gd name="T5" fmla="*/ 295 h 672"/>
                  <a:gd name="T6" fmla="*/ 62 w 77"/>
                  <a:gd name="T7" fmla="*/ 410 h 672"/>
                  <a:gd name="T8" fmla="*/ 58 w 77"/>
                  <a:gd name="T9" fmla="*/ 504 h 672"/>
                  <a:gd name="T10" fmla="*/ 53 w 77"/>
                  <a:gd name="T11" fmla="*/ 579 h 672"/>
                  <a:gd name="T12" fmla="*/ 48 w 77"/>
                  <a:gd name="T13" fmla="*/ 630 h 672"/>
                  <a:gd name="T14" fmla="*/ 42 w 77"/>
                  <a:gd name="T15" fmla="*/ 661 h 672"/>
                  <a:gd name="T16" fmla="*/ 38 w 77"/>
                  <a:gd name="T17" fmla="*/ 671 h 672"/>
                  <a:gd name="T18" fmla="*/ 32 w 77"/>
                  <a:gd name="T19" fmla="*/ 661 h 672"/>
                  <a:gd name="T20" fmla="*/ 27 w 77"/>
                  <a:gd name="T21" fmla="*/ 630 h 672"/>
                  <a:gd name="T22" fmla="*/ 21 w 77"/>
                  <a:gd name="T23" fmla="*/ 579 h 672"/>
                  <a:gd name="T24" fmla="*/ 17 w 77"/>
                  <a:gd name="T25" fmla="*/ 504 h 672"/>
                  <a:gd name="T26" fmla="*/ 11 w 77"/>
                  <a:gd name="T27" fmla="*/ 410 h 672"/>
                  <a:gd name="T28" fmla="*/ 8 w 77"/>
                  <a:gd name="T29" fmla="*/ 295 h 672"/>
                  <a:gd name="T30" fmla="*/ 4 w 77"/>
                  <a:gd name="T31" fmla="*/ 159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9"/>
                    </a:lnTo>
                    <a:lnTo>
                      <a:pt x="68" y="295"/>
                    </a:lnTo>
                    <a:lnTo>
                      <a:pt x="62" y="410"/>
                    </a:lnTo>
                    <a:lnTo>
                      <a:pt x="58" y="504"/>
                    </a:lnTo>
                    <a:lnTo>
                      <a:pt x="53" y="579"/>
                    </a:lnTo>
                    <a:lnTo>
                      <a:pt x="48" y="630"/>
                    </a:lnTo>
                    <a:lnTo>
                      <a:pt x="42" y="661"/>
                    </a:lnTo>
                    <a:lnTo>
                      <a:pt x="38" y="671"/>
                    </a:lnTo>
                    <a:lnTo>
                      <a:pt x="32" y="661"/>
                    </a:lnTo>
                    <a:lnTo>
                      <a:pt x="27" y="630"/>
                    </a:lnTo>
                    <a:lnTo>
                      <a:pt x="21" y="579"/>
                    </a:lnTo>
                    <a:lnTo>
                      <a:pt x="17" y="504"/>
                    </a:lnTo>
                    <a:lnTo>
                      <a:pt x="11" y="410"/>
                    </a:lnTo>
                    <a:lnTo>
                      <a:pt x="8" y="295"/>
                    </a:lnTo>
                    <a:lnTo>
                      <a:pt x="4"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9" name="Freeform 109"/>
              <p:cNvSpPr>
                <a:spLocks/>
              </p:cNvSpPr>
              <p:nvPr/>
            </p:nvSpPr>
            <p:spPr bwMode="auto">
              <a:xfrm>
                <a:off x="3116" y="1426"/>
                <a:ext cx="77" cy="672"/>
              </a:xfrm>
              <a:custGeom>
                <a:avLst/>
                <a:gdLst>
                  <a:gd name="T0" fmla="*/ 76 w 77"/>
                  <a:gd name="T1" fmla="*/ 671 h 672"/>
                  <a:gd name="T2" fmla="*/ 70 w 77"/>
                  <a:gd name="T3" fmla="*/ 514 h 672"/>
                  <a:gd name="T4" fmla="*/ 67 w 77"/>
                  <a:gd name="T5" fmla="*/ 378 h 672"/>
                  <a:gd name="T6" fmla="*/ 61 w 77"/>
                  <a:gd name="T7" fmla="*/ 263 h 672"/>
                  <a:gd name="T8" fmla="*/ 58 w 77"/>
                  <a:gd name="T9" fmla="*/ 168 h 672"/>
                  <a:gd name="T10" fmla="*/ 52 w 77"/>
                  <a:gd name="T11" fmla="*/ 96 h 672"/>
                  <a:gd name="T12" fmla="*/ 47 w 77"/>
                  <a:gd name="T13" fmla="*/ 43 h 672"/>
                  <a:gd name="T14" fmla="*/ 41 w 77"/>
                  <a:gd name="T15" fmla="*/ 12 h 672"/>
                  <a:gd name="T16" fmla="*/ 37 w 77"/>
                  <a:gd name="T17" fmla="*/ 0 h 672"/>
                  <a:gd name="T18" fmla="*/ 31 w 77"/>
                  <a:gd name="T19" fmla="*/ 12 h 672"/>
                  <a:gd name="T20" fmla="*/ 26 w 77"/>
                  <a:gd name="T21" fmla="*/ 43 h 672"/>
                  <a:gd name="T22" fmla="*/ 20 w 77"/>
                  <a:gd name="T23" fmla="*/ 96 h 672"/>
                  <a:gd name="T24" fmla="*/ 16 w 77"/>
                  <a:gd name="T25" fmla="*/ 168 h 672"/>
                  <a:gd name="T26" fmla="*/ 10 w 77"/>
                  <a:gd name="T27" fmla="*/ 263 h 672"/>
                  <a:gd name="T28" fmla="*/ 6 w 77"/>
                  <a:gd name="T29" fmla="*/ 378 h 672"/>
                  <a:gd name="T30" fmla="*/ 2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0" y="514"/>
                    </a:lnTo>
                    <a:lnTo>
                      <a:pt x="67" y="378"/>
                    </a:lnTo>
                    <a:lnTo>
                      <a:pt x="61" y="263"/>
                    </a:lnTo>
                    <a:lnTo>
                      <a:pt x="58" y="168"/>
                    </a:lnTo>
                    <a:lnTo>
                      <a:pt x="52" y="96"/>
                    </a:lnTo>
                    <a:lnTo>
                      <a:pt x="47" y="43"/>
                    </a:lnTo>
                    <a:lnTo>
                      <a:pt x="41" y="12"/>
                    </a:lnTo>
                    <a:lnTo>
                      <a:pt x="37" y="0"/>
                    </a:lnTo>
                    <a:lnTo>
                      <a:pt x="31" y="12"/>
                    </a:lnTo>
                    <a:lnTo>
                      <a:pt x="26" y="43"/>
                    </a:lnTo>
                    <a:lnTo>
                      <a:pt x="20" y="96"/>
                    </a:lnTo>
                    <a:lnTo>
                      <a:pt x="16" y="168"/>
                    </a:lnTo>
                    <a:lnTo>
                      <a:pt x="10" y="263"/>
                    </a:lnTo>
                    <a:lnTo>
                      <a:pt x="6" y="378"/>
                    </a:lnTo>
                    <a:lnTo>
                      <a:pt x="2"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0" name="Freeform 110"/>
              <p:cNvSpPr>
                <a:spLocks/>
              </p:cNvSpPr>
              <p:nvPr/>
            </p:nvSpPr>
            <p:spPr bwMode="auto">
              <a:xfrm>
                <a:off x="3192" y="2107"/>
                <a:ext cx="76" cy="672"/>
              </a:xfrm>
              <a:custGeom>
                <a:avLst/>
                <a:gdLst>
                  <a:gd name="T0" fmla="*/ 75 w 76"/>
                  <a:gd name="T1" fmla="*/ 0 h 672"/>
                  <a:gd name="T2" fmla="*/ 71 w 76"/>
                  <a:gd name="T3" fmla="*/ 159 h 672"/>
                  <a:gd name="T4" fmla="*/ 67 w 76"/>
                  <a:gd name="T5" fmla="*/ 295 h 672"/>
                  <a:gd name="T6" fmla="*/ 61 w 76"/>
                  <a:gd name="T7" fmla="*/ 410 h 672"/>
                  <a:gd name="T8" fmla="*/ 58 w 76"/>
                  <a:gd name="T9" fmla="*/ 504 h 672"/>
                  <a:gd name="T10" fmla="*/ 52 w 76"/>
                  <a:gd name="T11" fmla="*/ 579 h 672"/>
                  <a:gd name="T12" fmla="*/ 47 w 76"/>
                  <a:gd name="T13" fmla="*/ 630 h 672"/>
                  <a:gd name="T14" fmla="*/ 41 w 76"/>
                  <a:gd name="T15" fmla="*/ 661 h 672"/>
                  <a:gd name="T16" fmla="*/ 37 w 76"/>
                  <a:gd name="T17" fmla="*/ 671 h 672"/>
                  <a:gd name="T18" fmla="*/ 31 w 76"/>
                  <a:gd name="T19" fmla="*/ 661 h 672"/>
                  <a:gd name="T20" fmla="*/ 26 w 76"/>
                  <a:gd name="T21" fmla="*/ 630 h 672"/>
                  <a:gd name="T22" fmla="*/ 20 w 76"/>
                  <a:gd name="T23" fmla="*/ 579 h 672"/>
                  <a:gd name="T24" fmla="*/ 16 w 76"/>
                  <a:gd name="T25" fmla="*/ 504 h 672"/>
                  <a:gd name="T26" fmla="*/ 10 w 76"/>
                  <a:gd name="T27" fmla="*/ 410 h 672"/>
                  <a:gd name="T28" fmla="*/ 6 w 76"/>
                  <a:gd name="T29" fmla="*/ 295 h 672"/>
                  <a:gd name="T30" fmla="*/ 3 w 76"/>
                  <a:gd name="T31" fmla="*/ 159 h 672"/>
                  <a:gd name="T32" fmla="*/ 0 w 76"/>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2">
                    <a:moveTo>
                      <a:pt x="75" y="0"/>
                    </a:moveTo>
                    <a:lnTo>
                      <a:pt x="71" y="159"/>
                    </a:lnTo>
                    <a:lnTo>
                      <a:pt x="67" y="295"/>
                    </a:lnTo>
                    <a:lnTo>
                      <a:pt x="61" y="410"/>
                    </a:lnTo>
                    <a:lnTo>
                      <a:pt x="58" y="504"/>
                    </a:lnTo>
                    <a:lnTo>
                      <a:pt x="52" y="579"/>
                    </a:lnTo>
                    <a:lnTo>
                      <a:pt x="47" y="630"/>
                    </a:lnTo>
                    <a:lnTo>
                      <a:pt x="41" y="661"/>
                    </a:lnTo>
                    <a:lnTo>
                      <a:pt x="37" y="671"/>
                    </a:lnTo>
                    <a:lnTo>
                      <a:pt x="31" y="661"/>
                    </a:lnTo>
                    <a:lnTo>
                      <a:pt x="26" y="630"/>
                    </a:lnTo>
                    <a:lnTo>
                      <a:pt x="20" y="579"/>
                    </a:lnTo>
                    <a:lnTo>
                      <a:pt x="16" y="504"/>
                    </a:lnTo>
                    <a:lnTo>
                      <a:pt x="10" y="410"/>
                    </a:lnTo>
                    <a:lnTo>
                      <a:pt x="6" y="295"/>
                    </a:lnTo>
                    <a:lnTo>
                      <a:pt x="3"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1" name="Freeform 111"/>
              <p:cNvSpPr>
                <a:spLocks/>
              </p:cNvSpPr>
              <p:nvPr/>
            </p:nvSpPr>
            <p:spPr bwMode="auto">
              <a:xfrm>
                <a:off x="3253" y="1426"/>
                <a:ext cx="78" cy="671"/>
              </a:xfrm>
              <a:custGeom>
                <a:avLst/>
                <a:gdLst>
                  <a:gd name="T0" fmla="*/ 77 w 78"/>
                  <a:gd name="T1" fmla="*/ 670 h 671"/>
                  <a:gd name="T2" fmla="*/ 71 w 78"/>
                  <a:gd name="T3" fmla="*/ 514 h 671"/>
                  <a:gd name="T4" fmla="*/ 68 w 78"/>
                  <a:gd name="T5" fmla="*/ 378 h 671"/>
                  <a:gd name="T6" fmla="*/ 62 w 78"/>
                  <a:gd name="T7" fmla="*/ 262 h 671"/>
                  <a:gd name="T8" fmla="*/ 58 w 78"/>
                  <a:gd name="T9" fmla="*/ 168 h 671"/>
                  <a:gd name="T10" fmla="*/ 53 w 78"/>
                  <a:gd name="T11" fmla="*/ 95 h 671"/>
                  <a:gd name="T12" fmla="*/ 48 w 78"/>
                  <a:gd name="T13" fmla="*/ 42 h 671"/>
                  <a:gd name="T14" fmla="*/ 42 w 78"/>
                  <a:gd name="T15" fmla="*/ 11 h 671"/>
                  <a:gd name="T16" fmla="*/ 37 w 78"/>
                  <a:gd name="T17" fmla="*/ 0 h 671"/>
                  <a:gd name="T18" fmla="*/ 31 w 78"/>
                  <a:gd name="T19" fmla="*/ 11 h 671"/>
                  <a:gd name="T20" fmla="*/ 26 w 78"/>
                  <a:gd name="T21" fmla="*/ 42 h 671"/>
                  <a:gd name="T22" fmla="*/ 20 w 78"/>
                  <a:gd name="T23" fmla="*/ 95 h 671"/>
                  <a:gd name="T24" fmla="*/ 16 w 78"/>
                  <a:gd name="T25" fmla="*/ 168 h 671"/>
                  <a:gd name="T26" fmla="*/ 10 w 78"/>
                  <a:gd name="T27" fmla="*/ 262 h 671"/>
                  <a:gd name="T28" fmla="*/ 7 w 78"/>
                  <a:gd name="T29" fmla="*/ 378 h 671"/>
                  <a:gd name="T30" fmla="*/ 3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1" y="514"/>
                    </a:lnTo>
                    <a:lnTo>
                      <a:pt x="68" y="378"/>
                    </a:lnTo>
                    <a:lnTo>
                      <a:pt x="62" y="262"/>
                    </a:lnTo>
                    <a:lnTo>
                      <a:pt x="58" y="168"/>
                    </a:lnTo>
                    <a:lnTo>
                      <a:pt x="53" y="95"/>
                    </a:lnTo>
                    <a:lnTo>
                      <a:pt x="48" y="42"/>
                    </a:lnTo>
                    <a:lnTo>
                      <a:pt x="42" y="11"/>
                    </a:lnTo>
                    <a:lnTo>
                      <a:pt x="37" y="0"/>
                    </a:lnTo>
                    <a:lnTo>
                      <a:pt x="31" y="11"/>
                    </a:lnTo>
                    <a:lnTo>
                      <a:pt x="26" y="42"/>
                    </a:lnTo>
                    <a:lnTo>
                      <a:pt x="20" y="95"/>
                    </a:lnTo>
                    <a:lnTo>
                      <a:pt x="16" y="168"/>
                    </a:lnTo>
                    <a:lnTo>
                      <a:pt x="10" y="262"/>
                    </a:lnTo>
                    <a:lnTo>
                      <a:pt x="7" y="378"/>
                    </a:lnTo>
                    <a:lnTo>
                      <a:pt x="3" y="514"/>
                    </a:lnTo>
                    <a:lnTo>
                      <a:pt x="0" y="67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2" name="Freeform 112"/>
              <p:cNvSpPr>
                <a:spLocks/>
              </p:cNvSpPr>
              <p:nvPr/>
            </p:nvSpPr>
            <p:spPr bwMode="auto">
              <a:xfrm>
                <a:off x="3330" y="2106"/>
                <a:ext cx="76" cy="673"/>
              </a:xfrm>
              <a:custGeom>
                <a:avLst/>
                <a:gdLst>
                  <a:gd name="T0" fmla="*/ 75 w 76"/>
                  <a:gd name="T1" fmla="*/ 0 h 673"/>
                  <a:gd name="T2" fmla="*/ 71 w 76"/>
                  <a:gd name="T3" fmla="*/ 159 h 673"/>
                  <a:gd name="T4" fmla="*/ 67 w 76"/>
                  <a:gd name="T5" fmla="*/ 295 h 673"/>
                  <a:gd name="T6" fmla="*/ 61 w 76"/>
                  <a:gd name="T7" fmla="*/ 410 h 673"/>
                  <a:gd name="T8" fmla="*/ 58 w 76"/>
                  <a:gd name="T9" fmla="*/ 505 h 673"/>
                  <a:gd name="T10" fmla="*/ 52 w 76"/>
                  <a:gd name="T11" fmla="*/ 579 h 673"/>
                  <a:gd name="T12" fmla="*/ 47 w 76"/>
                  <a:gd name="T13" fmla="*/ 631 h 673"/>
                  <a:gd name="T14" fmla="*/ 41 w 76"/>
                  <a:gd name="T15" fmla="*/ 662 h 673"/>
                  <a:gd name="T16" fmla="*/ 37 w 76"/>
                  <a:gd name="T17" fmla="*/ 672 h 673"/>
                  <a:gd name="T18" fmla="*/ 31 w 76"/>
                  <a:gd name="T19" fmla="*/ 662 h 673"/>
                  <a:gd name="T20" fmla="*/ 26 w 76"/>
                  <a:gd name="T21" fmla="*/ 631 h 673"/>
                  <a:gd name="T22" fmla="*/ 20 w 76"/>
                  <a:gd name="T23" fmla="*/ 579 h 673"/>
                  <a:gd name="T24" fmla="*/ 16 w 76"/>
                  <a:gd name="T25" fmla="*/ 505 h 673"/>
                  <a:gd name="T26" fmla="*/ 10 w 76"/>
                  <a:gd name="T27" fmla="*/ 410 h 673"/>
                  <a:gd name="T28" fmla="*/ 6 w 76"/>
                  <a:gd name="T29" fmla="*/ 295 h 673"/>
                  <a:gd name="T30" fmla="*/ 2 w 76"/>
                  <a:gd name="T31" fmla="*/ 159 h 673"/>
                  <a:gd name="T32" fmla="*/ 0 w 76"/>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3">
                    <a:moveTo>
                      <a:pt x="75" y="0"/>
                    </a:moveTo>
                    <a:lnTo>
                      <a:pt x="71" y="159"/>
                    </a:lnTo>
                    <a:lnTo>
                      <a:pt x="67" y="295"/>
                    </a:lnTo>
                    <a:lnTo>
                      <a:pt x="61" y="410"/>
                    </a:lnTo>
                    <a:lnTo>
                      <a:pt x="58" y="505"/>
                    </a:lnTo>
                    <a:lnTo>
                      <a:pt x="52" y="579"/>
                    </a:lnTo>
                    <a:lnTo>
                      <a:pt x="47" y="631"/>
                    </a:lnTo>
                    <a:lnTo>
                      <a:pt x="41" y="662"/>
                    </a:lnTo>
                    <a:lnTo>
                      <a:pt x="37" y="672"/>
                    </a:lnTo>
                    <a:lnTo>
                      <a:pt x="31" y="662"/>
                    </a:lnTo>
                    <a:lnTo>
                      <a:pt x="26" y="631"/>
                    </a:lnTo>
                    <a:lnTo>
                      <a:pt x="20" y="579"/>
                    </a:lnTo>
                    <a:lnTo>
                      <a:pt x="16" y="505"/>
                    </a:lnTo>
                    <a:lnTo>
                      <a:pt x="10" y="410"/>
                    </a:lnTo>
                    <a:lnTo>
                      <a:pt x="6" y="295"/>
                    </a:lnTo>
                    <a:lnTo>
                      <a:pt x="2"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3" name="Freeform 113"/>
              <p:cNvSpPr>
                <a:spLocks/>
              </p:cNvSpPr>
              <p:nvPr/>
            </p:nvSpPr>
            <p:spPr bwMode="auto">
              <a:xfrm>
                <a:off x="3391" y="1417"/>
                <a:ext cx="77" cy="672"/>
              </a:xfrm>
              <a:custGeom>
                <a:avLst/>
                <a:gdLst>
                  <a:gd name="T0" fmla="*/ 76 w 77"/>
                  <a:gd name="T1" fmla="*/ 671 h 672"/>
                  <a:gd name="T2" fmla="*/ 71 w 77"/>
                  <a:gd name="T3" fmla="*/ 514 h 672"/>
                  <a:gd name="T4" fmla="*/ 67 w 77"/>
                  <a:gd name="T5" fmla="*/ 378 h 672"/>
                  <a:gd name="T6" fmla="*/ 61 w 77"/>
                  <a:gd name="T7" fmla="*/ 263 h 672"/>
                  <a:gd name="T8" fmla="*/ 58 w 77"/>
                  <a:gd name="T9" fmla="*/ 168 h 672"/>
                  <a:gd name="T10" fmla="*/ 52 w 77"/>
                  <a:gd name="T11" fmla="*/ 95 h 672"/>
                  <a:gd name="T12" fmla="*/ 47 w 77"/>
                  <a:gd name="T13" fmla="*/ 43 h 672"/>
                  <a:gd name="T14" fmla="*/ 41 w 77"/>
                  <a:gd name="T15" fmla="*/ 11 h 672"/>
                  <a:gd name="T16" fmla="*/ 37 w 77"/>
                  <a:gd name="T17" fmla="*/ 0 h 672"/>
                  <a:gd name="T18" fmla="*/ 31 w 77"/>
                  <a:gd name="T19" fmla="*/ 11 h 672"/>
                  <a:gd name="T20" fmla="*/ 26 w 77"/>
                  <a:gd name="T21" fmla="*/ 43 h 672"/>
                  <a:gd name="T22" fmla="*/ 20 w 77"/>
                  <a:gd name="T23" fmla="*/ 95 h 672"/>
                  <a:gd name="T24" fmla="*/ 16 w 77"/>
                  <a:gd name="T25" fmla="*/ 168 h 672"/>
                  <a:gd name="T26" fmla="*/ 10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7" y="378"/>
                    </a:lnTo>
                    <a:lnTo>
                      <a:pt x="61" y="263"/>
                    </a:lnTo>
                    <a:lnTo>
                      <a:pt x="58" y="168"/>
                    </a:lnTo>
                    <a:lnTo>
                      <a:pt x="52" y="95"/>
                    </a:lnTo>
                    <a:lnTo>
                      <a:pt x="47" y="43"/>
                    </a:lnTo>
                    <a:lnTo>
                      <a:pt x="41" y="11"/>
                    </a:lnTo>
                    <a:lnTo>
                      <a:pt x="37" y="0"/>
                    </a:lnTo>
                    <a:lnTo>
                      <a:pt x="31" y="11"/>
                    </a:lnTo>
                    <a:lnTo>
                      <a:pt x="26" y="43"/>
                    </a:lnTo>
                    <a:lnTo>
                      <a:pt x="20" y="95"/>
                    </a:lnTo>
                    <a:lnTo>
                      <a:pt x="16" y="168"/>
                    </a:lnTo>
                    <a:lnTo>
                      <a:pt x="10" y="263"/>
                    </a:lnTo>
                    <a:lnTo>
                      <a:pt x="7" y="378"/>
                    </a:lnTo>
                    <a:lnTo>
                      <a:pt x="3"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4" name="Freeform 114"/>
              <p:cNvSpPr>
                <a:spLocks/>
              </p:cNvSpPr>
              <p:nvPr/>
            </p:nvSpPr>
            <p:spPr bwMode="auto">
              <a:xfrm>
                <a:off x="3467" y="2098"/>
                <a:ext cx="76" cy="672"/>
              </a:xfrm>
              <a:custGeom>
                <a:avLst/>
                <a:gdLst>
                  <a:gd name="T0" fmla="*/ 75 w 76"/>
                  <a:gd name="T1" fmla="*/ 0 h 672"/>
                  <a:gd name="T2" fmla="*/ 71 w 76"/>
                  <a:gd name="T3" fmla="*/ 158 h 672"/>
                  <a:gd name="T4" fmla="*/ 67 w 76"/>
                  <a:gd name="T5" fmla="*/ 294 h 672"/>
                  <a:gd name="T6" fmla="*/ 61 w 76"/>
                  <a:gd name="T7" fmla="*/ 410 h 672"/>
                  <a:gd name="T8" fmla="*/ 58 w 76"/>
                  <a:gd name="T9" fmla="*/ 504 h 672"/>
                  <a:gd name="T10" fmla="*/ 52 w 76"/>
                  <a:gd name="T11" fmla="*/ 578 h 672"/>
                  <a:gd name="T12" fmla="*/ 47 w 76"/>
                  <a:gd name="T13" fmla="*/ 630 h 672"/>
                  <a:gd name="T14" fmla="*/ 41 w 76"/>
                  <a:gd name="T15" fmla="*/ 661 h 672"/>
                  <a:gd name="T16" fmla="*/ 37 w 76"/>
                  <a:gd name="T17" fmla="*/ 671 h 672"/>
                  <a:gd name="T18" fmla="*/ 31 w 76"/>
                  <a:gd name="T19" fmla="*/ 661 h 672"/>
                  <a:gd name="T20" fmla="*/ 26 w 76"/>
                  <a:gd name="T21" fmla="*/ 630 h 672"/>
                  <a:gd name="T22" fmla="*/ 20 w 76"/>
                  <a:gd name="T23" fmla="*/ 578 h 672"/>
                  <a:gd name="T24" fmla="*/ 16 w 76"/>
                  <a:gd name="T25" fmla="*/ 504 h 672"/>
                  <a:gd name="T26" fmla="*/ 10 w 76"/>
                  <a:gd name="T27" fmla="*/ 410 h 672"/>
                  <a:gd name="T28" fmla="*/ 7 w 76"/>
                  <a:gd name="T29" fmla="*/ 294 h 672"/>
                  <a:gd name="T30" fmla="*/ 3 w 76"/>
                  <a:gd name="T31" fmla="*/ 158 h 672"/>
                  <a:gd name="T32" fmla="*/ 0 w 76"/>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2">
                    <a:moveTo>
                      <a:pt x="75" y="0"/>
                    </a:moveTo>
                    <a:lnTo>
                      <a:pt x="71" y="158"/>
                    </a:lnTo>
                    <a:lnTo>
                      <a:pt x="67" y="294"/>
                    </a:lnTo>
                    <a:lnTo>
                      <a:pt x="61" y="410"/>
                    </a:lnTo>
                    <a:lnTo>
                      <a:pt x="58" y="504"/>
                    </a:lnTo>
                    <a:lnTo>
                      <a:pt x="52" y="578"/>
                    </a:lnTo>
                    <a:lnTo>
                      <a:pt x="47" y="630"/>
                    </a:lnTo>
                    <a:lnTo>
                      <a:pt x="41" y="661"/>
                    </a:lnTo>
                    <a:lnTo>
                      <a:pt x="37" y="671"/>
                    </a:lnTo>
                    <a:lnTo>
                      <a:pt x="31" y="661"/>
                    </a:lnTo>
                    <a:lnTo>
                      <a:pt x="26" y="630"/>
                    </a:lnTo>
                    <a:lnTo>
                      <a:pt x="20" y="578"/>
                    </a:lnTo>
                    <a:lnTo>
                      <a:pt x="16" y="504"/>
                    </a:lnTo>
                    <a:lnTo>
                      <a:pt x="10" y="410"/>
                    </a:lnTo>
                    <a:lnTo>
                      <a:pt x="7" y="294"/>
                    </a:lnTo>
                    <a:lnTo>
                      <a:pt x="3" y="158"/>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5" name="Freeform 115"/>
              <p:cNvSpPr>
                <a:spLocks/>
              </p:cNvSpPr>
              <p:nvPr/>
            </p:nvSpPr>
            <p:spPr bwMode="auto">
              <a:xfrm>
                <a:off x="3537" y="1426"/>
                <a:ext cx="77" cy="672"/>
              </a:xfrm>
              <a:custGeom>
                <a:avLst/>
                <a:gdLst>
                  <a:gd name="T0" fmla="*/ 76 w 77"/>
                  <a:gd name="T1" fmla="*/ 671 h 672"/>
                  <a:gd name="T2" fmla="*/ 71 w 77"/>
                  <a:gd name="T3" fmla="*/ 514 h 672"/>
                  <a:gd name="T4" fmla="*/ 68 w 77"/>
                  <a:gd name="T5" fmla="*/ 378 h 672"/>
                  <a:gd name="T6" fmla="*/ 62 w 77"/>
                  <a:gd name="T7" fmla="*/ 263 h 672"/>
                  <a:gd name="T8" fmla="*/ 58 w 77"/>
                  <a:gd name="T9" fmla="*/ 168 h 672"/>
                  <a:gd name="T10" fmla="*/ 53 w 77"/>
                  <a:gd name="T11" fmla="*/ 96 h 672"/>
                  <a:gd name="T12" fmla="*/ 48 w 77"/>
                  <a:gd name="T13" fmla="*/ 43 h 672"/>
                  <a:gd name="T14" fmla="*/ 42 w 77"/>
                  <a:gd name="T15" fmla="*/ 12 h 672"/>
                  <a:gd name="T16" fmla="*/ 38 w 77"/>
                  <a:gd name="T17" fmla="*/ 0 h 672"/>
                  <a:gd name="T18" fmla="*/ 32 w 77"/>
                  <a:gd name="T19" fmla="*/ 12 h 672"/>
                  <a:gd name="T20" fmla="*/ 27 w 77"/>
                  <a:gd name="T21" fmla="*/ 43 h 672"/>
                  <a:gd name="T22" fmla="*/ 21 w 77"/>
                  <a:gd name="T23" fmla="*/ 96 h 672"/>
                  <a:gd name="T24" fmla="*/ 16 w 77"/>
                  <a:gd name="T25" fmla="*/ 168 h 672"/>
                  <a:gd name="T26" fmla="*/ 10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8" y="378"/>
                    </a:lnTo>
                    <a:lnTo>
                      <a:pt x="62" y="263"/>
                    </a:lnTo>
                    <a:lnTo>
                      <a:pt x="58" y="168"/>
                    </a:lnTo>
                    <a:lnTo>
                      <a:pt x="53" y="96"/>
                    </a:lnTo>
                    <a:lnTo>
                      <a:pt x="48" y="43"/>
                    </a:lnTo>
                    <a:lnTo>
                      <a:pt x="42" y="12"/>
                    </a:lnTo>
                    <a:lnTo>
                      <a:pt x="38" y="0"/>
                    </a:lnTo>
                    <a:lnTo>
                      <a:pt x="32" y="12"/>
                    </a:lnTo>
                    <a:lnTo>
                      <a:pt x="27" y="43"/>
                    </a:lnTo>
                    <a:lnTo>
                      <a:pt x="21" y="96"/>
                    </a:lnTo>
                    <a:lnTo>
                      <a:pt x="16" y="168"/>
                    </a:lnTo>
                    <a:lnTo>
                      <a:pt x="10" y="263"/>
                    </a:lnTo>
                    <a:lnTo>
                      <a:pt x="7" y="378"/>
                    </a:lnTo>
                    <a:lnTo>
                      <a:pt x="3"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06" name="Freeform 116"/>
              <p:cNvSpPr>
                <a:spLocks/>
              </p:cNvSpPr>
              <p:nvPr/>
            </p:nvSpPr>
            <p:spPr bwMode="auto">
              <a:xfrm>
                <a:off x="3613" y="2107"/>
                <a:ext cx="77" cy="672"/>
              </a:xfrm>
              <a:custGeom>
                <a:avLst/>
                <a:gdLst>
                  <a:gd name="T0" fmla="*/ 76 w 77"/>
                  <a:gd name="T1" fmla="*/ 0 h 672"/>
                  <a:gd name="T2" fmla="*/ 71 w 77"/>
                  <a:gd name="T3" fmla="*/ 159 h 672"/>
                  <a:gd name="T4" fmla="*/ 68 w 77"/>
                  <a:gd name="T5" fmla="*/ 295 h 672"/>
                  <a:gd name="T6" fmla="*/ 62 w 77"/>
                  <a:gd name="T7" fmla="*/ 410 h 672"/>
                  <a:gd name="T8" fmla="*/ 59 w 77"/>
                  <a:gd name="T9" fmla="*/ 504 h 672"/>
                  <a:gd name="T10" fmla="*/ 53 w 77"/>
                  <a:gd name="T11" fmla="*/ 579 h 672"/>
                  <a:gd name="T12" fmla="*/ 48 w 77"/>
                  <a:gd name="T13" fmla="*/ 630 h 672"/>
                  <a:gd name="T14" fmla="*/ 42 w 77"/>
                  <a:gd name="T15" fmla="*/ 661 h 672"/>
                  <a:gd name="T16" fmla="*/ 38 w 77"/>
                  <a:gd name="T17" fmla="*/ 671 h 672"/>
                  <a:gd name="T18" fmla="*/ 32 w 77"/>
                  <a:gd name="T19" fmla="*/ 661 h 672"/>
                  <a:gd name="T20" fmla="*/ 27 w 77"/>
                  <a:gd name="T21" fmla="*/ 630 h 672"/>
                  <a:gd name="T22" fmla="*/ 21 w 77"/>
                  <a:gd name="T23" fmla="*/ 579 h 672"/>
                  <a:gd name="T24" fmla="*/ 17 w 77"/>
                  <a:gd name="T25" fmla="*/ 504 h 672"/>
                  <a:gd name="T26" fmla="*/ 11 w 77"/>
                  <a:gd name="T27" fmla="*/ 410 h 672"/>
                  <a:gd name="T28" fmla="*/ 7 w 77"/>
                  <a:gd name="T29" fmla="*/ 295 h 672"/>
                  <a:gd name="T30" fmla="*/ 3 w 77"/>
                  <a:gd name="T31" fmla="*/ 159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1" y="159"/>
                    </a:lnTo>
                    <a:lnTo>
                      <a:pt x="68" y="295"/>
                    </a:lnTo>
                    <a:lnTo>
                      <a:pt x="62" y="410"/>
                    </a:lnTo>
                    <a:lnTo>
                      <a:pt x="59" y="504"/>
                    </a:lnTo>
                    <a:lnTo>
                      <a:pt x="53" y="579"/>
                    </a:lnTo>
                    <a:lnTo>
                      <a:pt x="48" y="630"/>
                    </a:lnTo>
                    <a:lnTo>
                      <a:pt x="42" y="661"/>
                    </a:lnTo>
                    <a:lnTo>
                      <a:pt x="38" y="671"/>
                    </a:lnTo>
                    <a:lnTo>
                      <a:pt x="32" y="661"/>
                    </a:lnTo>
                    <a:lnTo>
                      <a:pt x="27" y="630"/>
                    </a:lnTo>
                    <a:lnTo>
                      <a:pt x="21" y="579"/>
                    </a:lnTo>
                    <a:lnTo>
                      <a:pt x="17" y="504"/>
                    </a:lnTo>
                    <a:lnTo>
                      <a:pt x="11" y="410"/>
                    </a:lnTo>
                    <a:lnTo>
                      <a:pt x="7" y="295"/>
                    </a:lnTo>
                    <a:lnTo>
                      <a:pt x="3"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182" name="Group 117"/>
            <p:cNvGrpSpPr>
              <a:grpSpLocks/>
            </p:cNvGrpSpPr>
            <p:nvPr/>
          </p:nvGrpSpPr>
          <p:grpSpPr bwMode="auto">
            <a:xfrm>
              <a:off x="3695" y="1425"/>
              <a:ext cx="888" cy="1366"/>
              <a:chOff x="3695" y="1425"/>
              <a:chExt cx="888" cy="1366"/>
            </a:xfrm>
            <a:grpFill/>
          </p:grpSpPr>
          <p:sp>
            <p:nvSpPr>
              <p:cNvPr id="183" name="Freeform 118"/>
              <p:cNvSpPr>
                <a:spLocks/>
              </p:cNvSpPr>
              <p:nvPr/>
            </p:nvSpPr>
            <p:spPr bwMode="auto">
              <a:xfrm>
                <a:off x="3695" y="1425"/>
                <a:ext cx="77" cy="672"/>
              </a:xfrm>
              <a:custGeom>
                <a:avLst/>
                <a:gdLst>
                  <a:gd name="T0" fmla="*/ 76 w 77"/>
                  <a:gd name="T1" fmla="*/ 671 h 672"/>
                  <a:gd name="T2" fmla="*/ 71 w 77"/>
                  <a:gd name="T3" fmla="*/ 514 h 672"/>
                  <a:gd name="T4" fmla="*/ 67 w 77"/>
                  <a:gd name="T5" fmla="*/ 378 h 672"/>
                  <a:gd name="T6" fmla="*/ 62 w 77"/>
                  <a:gd name="T7" fmla="*/ 263 h 672"/>
                  <a:gd name="T8" fmla="*/ 58 w 77"/>
                  <a:gd name="T9" fmla="*/ 168 h 672"/>
                  <a:gd name="T10" fmla="*/ 53 w 77"/>
                  <a:gd name="T11" fmla="*/ 95 h 672"/>
                  <a:gd name="T12" fmla="*/ 47 w 77"/>
                  <a:gd name="T13" fmla="*/ 43 h 672"/>
                  <a:gd name="T14" fmla="*/ 42 w 77"/>
                  <a:gd name="T15" fmla="*/ 11 h 672"/>
                  <a:gd name="T16" fmla="*/ 37 w 77"/>
                  <a:gd name="T17" fmla="*/ 0 h 672"/>
                  <a:gd name="T18" fmla="*/ 32 w 77"/>
                  <a:gd name="T19" fmla="*/ 11 h 672"/>
                  <a:gd name="T20" fmla="*/ 26 w 77"/>
                  <a:gd name="T21" fmla="*/ 43 h 672"/>
                  <a:gd name="T22" fmla="*/ 21 w 77"/>
                  <a:gd name="T23" fmla="*/ 95 h 672"/>
                  <a:gd name="T24" fmla="*/ 16 w 77"/>
                  <a:gd name="T25" fmla="*/ 168 h 672"/>
                  <a:gd name="T26" fmla="*/ 11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7" y="378"/>
                    </a:lnTo>
                    <a:lnTo>
                      <a:pt x="62" y="263"/>
                    </a:lnTo>
                    <a:lnTo>
                      <a:pt x="58" y="168"/>
                    </a:lnTo>
                    <a:lnTo>
                      <a:pt x="53" y="95"/>
                    </a:lnTo>
                    <a:lnTo>
                      <a:pt x="47" y="43"/>
                    </a:lnTo>
                    <a:lnTo>
                      <a:pt x="42" y="11"/>
                    </a:lnTo>
                    <a:lnTo>
                      <a:pt x="37" y="0"/>
                    </a:lnTo>
                    <a:lnTo>
                      <a:pt x="32" y="11"/>
                    </a:lnTo>
                    <a:lnTo>
                      <a:pt x="26" y="43"/>
                    </a:lnTo>
                    <a:lnTo>
                      <a:pt x="21" y="95"/>
                    </a:lnTo>
                    <a:lnTo>
                      <a:pt x="16" y="168"/>
                    </a:lnTo>
                    <a:lnTo>
                      <a:pt x="11" y="263"/>
                    </a:lnTo>
                    <a:lnTo>
                      <a:pt x="7" y="378"/>
                    </a:lnTo>
                    <a:lnTo>
                      <a:pt x="3"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84" name="Freeform 119"/>
              <p:cNvSpPr>
                <a:spLocks/>
              </p:cNvSpPr>
              <p:nvPr/>
            </p:nvSpPr>
            <p:spPr bwMode="auto">
              <a:xfrm>
                <a:off x="3771" y="2106"/>
                <a:ext cx="77" cy="672"/>
              </a:xfrm>
              <a:custGeom>
                <a:avLst/>
                <a:gdLst>
                  <a:gd name="T0" fmla="*/ 76 w 77"/>
                  <a:gd name="T1" fmla="*/ 0 h 672"/>
                  <a:gd name="T2" fmla="*/ 72 w 77"/>
                  <a:gd name="T3" fmla="*/ 158 h 672"/>
                  <a:gd name="T4" fmla="*/ 68 w 77"/>
                  <a:gd name="T5" fmla="*/ 294 h 672"/>
                  <a:gd name="T6" fmla="*/ 63 w 77"/>
                  <a:gd name="T7" fmla="*/ 410 h 672"/>
                  <a:gd name="T8" fmla="*/ 59 w 77"/>
                  <a:gd name="T9" fmla="*/ 504 h 672"/>
                  <a:gd name="T10" fmla="*/ 53 w 77"/>
                  <a:gd name="T11" fmla="*/ 578 h 672"/>
                  <a:gd name="T12" fmla="*/ 48 w 77"/>
                  <a:gd name="T13" fmla="*/ 630 h 672"/>
                  <a:gd name="T14" fmla="*/ 43 w 77"/>
                  <a:gd name="T15" fmla="*/ 661 h 672"/>
                  <a:gd name="T16" fmla="*/ 38 w 77"/>
                  <a:gd name="T17" fmla="*/ 671 h 672"/>
                  <a:gd name="T18" fmla="*/ 33 w 77"/>
                  <a:gd name="T19" fmla="*/ 661 h 672"/>
                  <a:gd name="T20" fmla="*/ 27 w 77"/>
                  <a:gd name="T21" fmla="*/ 630 h 672"/>
                  <a:gd name="T22" fmla="*/ 21 w 77"/>
                  <a:gd name="T23" fmla="*/ 578 h 672"/>
                  <a:gd name="T24" fmla="*/ 17 w 77"/>
                  <a:gd name="T25" fmla="*/ 504 h 672"/>
                  <a:gd name="T26" fmla="*/ 11 w 77"/>
                  <a:gd name="T27" fmla="*/ 410 h 672"/>
                  <a:gd name="T28" fmla="*/ 7 w 77"/>
                  <a:gd name="T29" fmla="*/ 294 h 672"/>
                  <a:gd name="T30" fmla="*/ 3 w 77"/>
                  <a:gd name="T31" fmla="*/ 158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8"/>
                    </a:lnTo>
                    <a:lnTo>
                      <a:pt x="68" y="294"/>
                    </a:lnTo>
                    <a:lnTo>
                      <a:pt x="63" y="410"/>
                    </a:lnTo>
                    <a:lnTo>
                      <a:pt x="59" y="504"/>
                    </a:lnTo>
                    <a:lnTo>
                      <a:pt x="53" y="578"/>
                    </a:lnTo>
                    <a:lnTo>
                      <a:pt x="48" y="630"/>
                    </a:lnTo>
                    <a:lnTo>
                      <a:pt x="43" y="661"/>
                    </a:lnTo>
                    <a:lnTo>
                      <a:pt x="38" y="671"/>
                    </a:lnTo>
                    <a:lnTo>
                      <a:pt x="33" y="661"/>
                    </a:lnTo>
                    <a:lnTo>
                      <a:pt x="27" y="630"/>
                    </a:lnTo>
                    <a:lnTo>
                      <a:pt x="21" y="578"/>
                    </a:lnTo>
                    <a:lnTo>
                      <a:pt x="17" y="504"/>
                    </a:lnTo>
                    <a:lnTo>
                      <a:pt x="11" y="410"/>
                    </a:lnTo>
                    <a:lnTo>
                      <a:pt x="7" y="294"/>
                    </a:lnTo>
                    <a:lnTo>
                      <a:pt x="3" y="158"/>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85" name="Freeform 120"/>
              <p:cNvSpPr>
                <a:spLocks/>
              </p:cNvSpPr>
              <p:nvPr/>
            </p:nvSpPr>
            <p:spPr bwMode="auto">
              <a:xfrm>
                <a:off x="3857" y="1430"/>
                <a:ext cx="78" cy="671"/>
              </a:xfrm>
              <a:custGeom>
                <a:avLst/>
                <a:gdLst>
                  <a:gd name="T0" fmla="*/ 77 w 78"/>
                  <a:gd name="T1" fmla="*/ 670 h 671"/>
                  <a:gd name="T2" fmla="*/ 72 w 78"/>
                  <a:gd name="T3" fmla="*/ 514 h 671"/>
                  <a:gd name="T4" fmla="*/ 68 w 78"/>
                  <a:gd name="T5" fmla="*/ 378 h 671"/>
                  <a:gd name="T6" fmla="*/ 63 w 78"/>
                  <a:gd name="T7" fmla="*/ 262 h 671"/>
                  <a:gd name="T8" fmla="*/ 59 w 78"/>
                  <a:gd name="T9" fmla="*/ 167 h 671"/>
                  <a:gd name="T10" fmla="*/ 53 w 78"/>
                  <a:gd name="T11" fmla="*/ 95 h 671"/>
                  <a:gd name="T12" fmla="*/ 49 w 78"/>
                  <a:gd name="T13" fmla="*/ 42 h 671"/>
                  <a:gd name="T14" fmla="*/ 43 w 78"/>
                  <a:gd name="T15" fmla="*/ 11 h 671"/>
                  <a:gd name="T16" fmla="*/ 39 w 78"/>
                  <a:gd name="T17" fmla="*/ 0 h 671"/>
                  <a:gd name="T18" fmla="*/ 33 w 78"/>
                  <a:gd name="T19" fmla="*/ 11 h 671"/>
                  <a:gd name="T20" fmla="*/ 27 w 78"/>
                  <a:gd name="T21" fmla="*/ 42 h 671"/>
                  <a:gd name="T22" fmla="*/ 21 w 78"/>
                  <a:gd name="T23" fmla="*/ 95 h 671"/>
                  <a:gd name="T24" fmla="*/ 17 w 78"/>
                  <a:gd name="T25" fmla="*/ 167 h 671"/>
                  <a:gd name="T26" fmla="*/ 11 w 78"/>
                  <a:gd name="T27" fmla="*/ 262 h 671"/>
                  <a:gd name="T28" fmla="*/ 7 w 78"/>
                  <a:gd name="T29" fmla="*/ 378 h 671"/>
                  <a:gd name="T30" fmla="*/ 3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2" y="514"/>
                    </a:lnTo>
                    <a:lnTo>
                      <a:pt x="68" y="378"/>
                    </a:lnTo>
                    <a:lnTo>
                      <a:pt x="63" y="262"/>
                    </a:lnTo>
                    <a:lnTo>
                      <a:pt x="59" y="167"/>
                    </a:lnTo>
                    <a:lnTo>
                      <a:pt x="53" y="95"/>
                    </a:lnTo>
                    <a:lnTo>
                      <a:pt x="49" y="42"/>
                    </a:lnTo>
                    <a:lnTo>
                      <a:pt x="43" y="11"/>
                    </a:lnTo>
                    <a:lnTo>
                      <a:pt x="39" y="0"/>
                    </a:lnTo>
                    <a:lnTo>
                      <a:pt x="33" y="11"/>
                    </a:lnTo>
                    <a:lnTo>
                      <a:pt x="27" y="42"/>
                    </a:lnTo>
                    <a:lnTo>
                      <a:pt x="21" y="95"/>
                    </a:lnTo>
                    <a:lnTo>
                      <a:pt x="17" y="167"/>
                    </a:lnTo>
                    <a:lnTo>
                      <a:pt x="11" y="262"/>
                    </a:lnTo>
                    <a:lnTo>
                      <a:pt x="7" y="378"/>
                    </a:lnTo>
                    <a:lnTo>
                      <a:pt x="3" y="514"/>
                    </a:lnTo>
                    <a:lnTo>
                      <a:pt x="0" y="67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86" name="Freeform 121"/>
              <p:cNvSpPr>
                <a:spLocks/>
              </p:cNvSpPr>
              <p:nvPr/>
            </p:nvSpPr>
            <p:spPr bwMode="auto">
              <a:xfrm>
                <a:off x="3934" y="2110"/>
                <a:ext cx="77" cy="673"/>
              </a:xfrm>
              <a:custGeom>
                <a:avLst/>
                <a:gdLst>
                  <a:gd name="T0" fmla="*/ 76 w 77"/>
                  <a:gd name="T1" fmla="*/ 0 h 673"/>
                  <a:gd name="T2" fmla="*/ 71 w 77"/>
                  <a:gd name="T3" fmla="*/ 159 h 673"/>
                  <a:gd name="T4" fmla="*/ 68 w 77"/>
                  <a:gd name="T5" fmla="*/ 295 h 673"/>
                  <a:gd name="T6" fmla="*/ 62 w 77"/>
                  <a:gd name="T7" fmla="*/ 410 h 673"/>
                  <a:gd name="T8" fmla="*/ 58 w 77"/>
                  <a:gd name="T9" fmla="*/ 504 h 673"/>
                  <a:gd name="T10" fmla="*/ 52 w 77"/>
                  <a:gd name="T11" fmla="*/ 579 h 673"/>
                  <a:gd name="T12" fmla="*/ 48 w 77"/>
                  <a:gd name="T13" fmla="*/ 630 h 673"/>
                  <a:gd name="T14" fmla="*/ 42 w 77"/>
                  <a:gd name="T15" fmla="*/ 662 h 673"/>
                  <a:gd name="T16" fmla="*/ 38 w 77"/>
                  <a:gd name="T17" fmla="*/ 672 h 673"/>
                  <a:gd name="T18" fmla="*/ 32 w 77"/>
                  <a:gd name="T19" fmla="*/ 662 h 673"/>
                  <a:gd name="T20" fmla="*/ 26 w 77"/>
                  <a:gd name="T21" fmla="*/ 630 h 673"/>
                  <a:gd name="T22" fmla="*/ 21 w 77"/>
                  <a:gd name="T23" fmla="*/ 579 h 673"/>
                  <a:gd name="T24" fmla="*/ 16 w 77"/>
                  <a:gd name="T25" fmla="*/ 504 h 673"/>
                  <a:gd name="T26" fmla="*/ 11 w 77"/>
                  <a:gd name="T27" fmla="*/ 410 h 673"/>
                  <a:gd name="T28" fmla="*/ 7 w 77"/>
                  <a:gd name="T29" fmla="*/ 295 h 673"/>
                  <a:gd name="T30" fmla="*/ 3 w 77"/>
                  <a:gd name="T31" fmla="*/ 159 h 673"/>
                  <a:gd name="T32" fmla="*/ 0 w 77"/>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3">
                    <a:moveTo>
                      <a:pt x="76" y="0"/>
                    </a:moveTo>
                    <a:lnTo>
                      <a:pt x="71" y="159"/>
                    </a:lnTo>
                    <a:lnTo>
                      <a:pt x="68" y="295"/>
                    </a:lnTo>
                    <a:lnTo>
                      <a:pt x="62" y="410"/>
                    </a:lnTo>
                    <a:lnTo>
                      <a:pt x="58" y="504"/>
                    </a:lnTo>
                    <a:lnTo>
                      <a:pt x="52" y="579"/>
                    </a:lnTo>
                    <a:lnTo>
                      <a:pt x="48" y="630"/>
                    </a:lnTo>
                    <a:lnTo>
                      <a:pt x="42" y="662"/>
                    </a:lnTo>
                    <a:lnTo>
                      <a:pt x="38" y="672"/>
                    </a:lnTo>
                    <a:lnTo>
                      <a:pt x="32" y="662"/>
                    </a:lnTo>
                    <a:lnTo>
                      <a:pt x="26" y="630"/>
                    </a:lnTo>
                    <a:lnTo>
                      <a:pt x="21" y="579"/>
                    </a:lnTo>
                    <a:lnTo>
                      <a:pt x="16" y="504"/>
                    </a:lnTo>
                    <a:lnTo>
                      <a:pt x="11" y="410"/>
                    </a:lnTo>
                    <a:lnTo>
                      <a:pt x="7" y="295"/>
                    </a:lnTo>
                    <a:lnTo>
                      <a:pt x="3"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87" name="Freeform 122"/>
              <p:cNvSpPr>
                <a:spLocks/>
              </p:cNvSpPr>
              <p:nvPr/>
            </p:nvSpPr>
            <p:spPr bwMode="auto">
              <a:xfrm>
                <a:off x="4008" y="1438"/>
                <a:ext cx="78" cy="671"/>
              </a:xfrm>
              <a:custGeom>
                <a:avLst/>
                <a:gdLst>
                  <a:gd name="T0" fmla="*/ 77 w 78"/>
                  <a:gd name="T1" fmla="*/ 670 h 671"/>
                  <a:gd name="T2" fmla="*/ 72 w 78"/>
                  <a:gd name="T3" fmla="*/ 514 h 671"/>
                  <a:gd name="T4" fmla="*/ 68 w 78"/>
                  <a:gd name="T5" fmla="*/ 378 h 671"/>
                  <a:gd name="T6" fmla="*/ 63 w 78"/>
                  <a:gd name="T7" fmla="*/ 262 h 671"/>
                  <a:gd name="T8" fmla="*/ 59 w 78"/>
                  <a:gd name="T9" fmla="*/ 168 h 671"/>
                  <a:gd name="T10" fmla="*/ 54 w 78"/>
                  <a:gd name="T11" fmla="*/ 95 h 671"/>
                  <a:gd name="T12" fmla="*/ 48 w 78"/>
                  <a:gd name="T13" fmla="*/ 42 h 671"/>
                  <a:gd name="T14" fmla="*/ 43 w 78"/>
                  <a:gd name="T15" fmla="*/ 11 h 671"/>
                  <a:gd name="T16" fmla="*/ 38 w 78"/>
                  <a:gd name="T17" fmla="*/ 0 h 671"/>
                  <a:gd name="T18" fmla="*/ 33 w 78"/>
                  <a:gd name="T19" fmla="*/ 11 h 671"/>
                  <a:gd name="T20" fmla="*/ 27 w 78"/>
                  <a:gd name="T21" fmla="*/ 42 h 671"/>
                  <a:gd name="T22" fmla="*/ 22 w 78"/>
                  <a:gd name="T23" fmla="*/ 95 h 671"/>
                  <a:gd name="T24" fmla="*/ 17 w 78"/>
                  <a:gd name="T25" fmla="*/ 168 h 671"/>
                  <a:gd name="T26" fmla="*/ 11 w 78"/>
                  <a:gd name="T27" fmla="*/ 262 h 671"/>
                  <a:gd name="T28" fmla="*/ 7 w 78"/>
                  <a:gd name="T29" fmla="*/ 378 h 671"/>
                  <a:gd name="T30" fmla="*/ 4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2" y="514"/>
                    </a:lnTo>
                    <a:lnTo>
                      <a:pt x="68" y="378"/>
                    </a:lnTo>
                    <a:lnTo>
                      <a:pt x="63" y="262"/>
                    </a:lnTo>
                    <a:lnTo>
                      <a:pt x="59" y="168"/>
                    </a:lnTo>
                    <a:lnTo>
                      <a:pt x="54" y="95"/>
                    </a:lnTo>
                    <a:lnTo>
                      <a:pt x="48" y="42"/>
                    </a:lnTo>
                    <a:lnTo>
                      <a:pt x="43" y="11"/>
                    </a:lnTo>
                    <a:lnTo>
                      <a:pt x="38" y="0"/>
                    </a:lnTo>
                    <a:lnTo>
                      <a:pt x="33" y="11"/>
                    </a:lnTo>
                    <a:lnTo>
                      <a:pt x="27" y="42"/>
                    </a:lnTo>
                    <a:lnTo>
                      <a:pt x="22" y="95"/>
                    </a:lnTo>
                    <a:lnTo>
                      <a:pt x="17" y="168"/>
                    </a:lnTo>
                    <a:lnTo>
                      <a:pt x="11" y="262"/>
                    </a:lnTo>
                    <a:lnTo>
                      <a:pt x="7" y="378"/>
                    </a:lnTo>
                    <a:lnTo>
                      <a:pt x="4" y="514"/>
                    </a:lnTo>
                    <a:lnTo>
                      <a:pt x="0" y="67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88" name="Freeform 123"/>
              <p:cNvSpPr>
                <a:spLocks/>
              </p:cNvSpPr>
              <p:nvPr/>
            </p:nvSpPr>
            <p:spPr bwMode="auto">
              <a:xfrm>
                <a:off x="4085" y="2118"/>
                <a:ext cx="77" cy="673"/>
              </a:xfrm>
              <a:custGeom>
                <a:avLst/>
                <a:gdLst>
                  <a:gd name="T0" fmla="*/ 76 w 77"/>
                  <a:gd name="T1" fmla="*/ 0 h 673"/>
                  <a:gd name="T2" fmla="*/ 71 w 77"/>
                  <a:gd name="T3" fmla="*/ 159 h 673"/>
                  <a:gd name="T4" fmla="*/ 67 w 77"/>
                  <a:gd name="T5" fmla="*/ 295 h 673"/>
                  <a:gd name="T6" fmla="*/ 62 w 77"/>
                  <a:gd name="T7" fmla="*/ 410 h 673"/>
                  <a:gd name="T8" fmla="*/ 58 w 77"/>
                  <a:gd name="T9" fmla="*/ 504 h 673"/>
                  <a:gd name="T10" fmla="*/ 53 w 77"/>
                  <a:gd name="T11" fmla="*/ 579 h 673"/>
                  <a:gd name="T12" fmla="*/ 47 w 77"/>
                  <a:gd name="T13" fmla="*/ 631 h 673"/>
                  <a:gd name="T14" fmla="*/ 42 w 77"/>
                  <a:gd name="T15" fmla="*/ 662 h 673"/>
                  <a:gd name="T16" fmla="*/ 37 w 77"/>
                  <a:gd name="T17" fmla="*/ 672 h 673"/>
                  <a:gd name="T18" fmla="*/ 32 w 77"/>
                  <a:gd name="T19" fmla="*/ 662 h 673"/>
                  <a:gd name="T20" fmla="*/ 26 w 77"/>
                  <a:gd name="T21" fmla="*/ 631 h 673"/>
                  <a:gd name="T22" fmla="*/ 21 w 77"/>
                  <a:gd name="T23" fmla="*/ 579 h 673"/>
                  <a:gd name="T24" fmla="*/ 16 w 77"/>
                  <a:gd name="T25" fmla="*/ 504 h 673"/>
                  <a:gd name="T26" fmla="*/ 11 w 77"/>
                  <a:gd name="T27" fmla="*/ 410 h 673"/>
                  <a:gd name="T28" fmla="*/ 7 w 77"/>
                  <a:gd name="T29" fmla="*/ 295 h 673"/>
                  <a:gd name="T30" fmla="*/ 3 w 77"/>
                  <a:gd name="T31" fmla="*/ 159 h 673"/>
                  <a:gd name="T32" fmla="*/ 0 w 77"/>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3">
                    <a:moveTo>
                      <a:pt x="76" y="0"/>
                    </a:moveTo>
                    <a:lnTo>
                      <a:pt x="71" y="159"/>
                    </a:lnTo>
                    <a:lnTo>
                      <a:pt x="67" y="295"/>
                    </a:lnTo>
                    <a:lnTo>
                      <a:pt x="62" y="410"/>
                    </a:lnTo>
                    <a:lnTo>
                      <a:pt x="58" y="504"/>
                    </a:lnTo>
                    <a:lnTo>
                      <a:pt x="53" y="579"/>
                    </a:lnTo>
                    <a:lnTo>
                      <a:pt x="47" y="631"/>
                    </a:lnTo>
                    <a:lnTo>
                      <a:pt x="42" y="662"/>
                    </a:lnTo>
                    <a:lnTo>
                      <a:pt x="37" y="672"/>
                    </a:lnTo>
                    <a:lnTo>
                      <a:pt x="32" y="662"/>
                    </a:lnTo>
                    <a:lnTo>
                      <a:pt x="26" y="631"/>
                    </a:lnTo>
                    <a:lnTo>
                      <a:pt x="21" y="579"/>
                    </a:lnTo>
                    <a:lnTo>
                      <a:pt x="16" y="504"/>
                    </a:lnTo>
                    <a:lnTo>
                      <a:pt x="11" y="410"/>
                    </a:lnTo>
                    <a:lnTo>
                      <a:pt x="7" y="295"/>
                    </a:lnTo>
                    <a:lnTo>
                      <a:pt x="3"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89" name="Freeform 124"/>
              <p:cNvSpPr>
                <a:spLocks/>
              </p:cNvSpPr>
              <p:nvPr/>
            </p:nvSpPr>
            <p:spPr bwMode="auto">
              <a:xfrm>
                <a:off x="4146" y="1437"/>
                <a:ext cx="77" cy="672"/>
              </a:xfrm>
              <a:custGeom>
                <a:avLst/>
                <a:gdLst>
                  <a:gd name="T0" fmla="*/ 76 w 77"/>
                  <a:gd name="T1" fmla="*/ 671 h 672"/>
                  <a:gd name="T2" fmla="*/ 72 w 77"/>
                  <a:gd name="T3" fmla="*/ 514 h 672"/>
                  <a:gd name="T4" fmla="*/ 68 w 77"/>
                  <a:gd name="T5" fmla="*/ 378 h 672"/>
                  <a:gd name="T6" fmla="*/ 62 w 77"/>
                  <a:gd name="T7" fmla="*/ 263 h 672"/>
                  <a:gd name="T8" fmla="*/ 58 w 77"/>
                  <a:gd name="T9" fmla="*/ 168 h 672"/>
                  <a:gd name="T10" fmla="*/ 53 w 77"/>
                  <a:gd name="T11" fmla="*/ 95 h 672"/>
                  <a:gd name="T12" fmla="*/ 48 w 77"/>
                  <a:gd name="T13" fmla="*/ 43 h 672"/>
                  <a:gd name="T14" fmla="*/ 42 w 77"/>
                  <a:gd name="T15" fmla="*/ 11 h 672"/>
                  <a:gd name="T16" fmla="*/ 38 w 77"/>
                  <a:gd name="T17" fmla="*/ 0 h 672"/>
                  <a:gd name="T18" fmla="*/ 32 w 77"/>
                  <a:gd name="T19" fmla="*/ 11 h 672"/>
                  <a:gd name="T20" fmla="*/ 26 w 77"/>
                  <a:gd name="T21" fmla="*/ 43 h 672"/>
                  <a:gd name="T22" fmla="*/ 21 w 77"/>
                  <a:gd name="T23" fmla="*/ 95 h 672"/>
                  <a:gd name="T24" fmla="*/ 16 w 77"/>
                  <a:gd name="T25" fmla="*/ 168 h 672"/>
                  <a:gd name="T26" fmla="*/ 11 w 77"/>
                  <a:gd name="T27" fmla="*/ 263 h 672"/>
                  <a:gd name="T28" fmla="*/ 7 w 77"/>
                  <a:gd name="T29" fmla="*/ 378 h 672"/>
                  <a:gd name="T30" fmla="*/ 4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2" y="514"/>
                    </a:lnTo>
                    <a:lnTo>
                      <a:pt x="68" y="378"/>
                    </a:lnTo>
                    <a:lnTo>
                      <a:pt x="62" y="263"/>
                    </a:lnTo>
                    <a:lnTo>
                      <a:pt x="58" y="168"/>
                    </a:lnTo>
                    <a:lnTo>
                      <a:pt x="53" y="95"/>
                    </a:lnTo>
                    <a:lnTo>
                      <a:pt x="48" y="43"/>
                    </a:lnTo>
                    <a:lnTo>
                      <a:pt x="42" y="11"/>
                    </a:lnTo>
                    <a:lnTo>
                      <a:pt x="38" y="0"/>
                    </a:lnTo>
                    <a:lnTo>
                      <a:pt x="32" y="11"/>
                    </a:lnTo>
                    <a:lnTo>
                      <a:pt x="26" y="43"/>
                    </a:lnTo>
                    <a:lnTo>
                      <a:pt x="21" y="95"/>
                    </a:lnTo>
                    <a:lnTo>
                      <a:pt x="16" y="168"/>
                    </a:lnTo>
                    <a:lnTo>
                      <a:pt x="11" y="263"/>
                    </a:lnTo>
                    <a:lnTo>
                      <a:pt x="7" y="378"/>
                    </a:lnTo>
                    <a:lnTo>
                      <a:pt x="4"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0" name="Freeform 125"/>
              <p:cNvSpPr>
                <a:spLocks/>
              </p:cNvSpPr>
              <p:nvPr/>
            </p:nvSpPr>
            <p:spPr bwMode="auto">
              <a:xfrm>
                <a:off x="4222" y="2118"/>
                <a:ext cx="77" cy="672"/>
              </a:xfrm>
              <a:custGeom>
                <a:avLst/>
                <a:gdLst>
                  <a:gd name="T0" fmla="*/ 76 w 77"/>
                  <a:gd name="T1" fmla="*/ 0 h 672"/>
                  <a:gd name="T2" fmla="*/ 72 w 77"/>
                  <a:gd name="T3" fmla="*/ 158 h 672"/>
                  <a:gd name="T4" fmla="*/ 68 w 77"/>
                  <a:gd name="T5" fmla="*/ 294 h 672"/>
                  <a:gd name="T6" fmla="*/ 63 w 77"/>
                  <a:gd name="T7" fmla="*/ 410 h 672"/>
                  <a:gd name="T8" fmla="*/ 59 w 77"/>
                  <a:gd name="T9" fmla="*/ 504 h 672"/>
                  <a:gd name="T10" fmla="*/ 54 w 77"/>
                  <a:gd name="T11" fmla="*/ 578 h 672"/>
                  <a:gd name="T12" fmla="*/ 48 w 77"/>
                  <a:gd name="T13" fmla="*/ 630 h 672"/>
                  <a:gd name="T14" fmla="*/ 43 w 77"/>
                  <a:gd name="T15" fmla="*/ 661 h 672"/>
                  <a:gd name="T16" fmla="*/ 38 w 77"/>
                  <a:gd name="T17" fmla="*/ 671 h 672"/>
                  <a:gd name="T18" fmla="*/ 33 w 77"/>
                  <a:gd name="T19" fmla="*/ 661 h 672"/>
                  <a:gd name="T20" fmla="*/ 27 w 77"/>
                  <a:gd name="T21" fmla="*/ 630 h 672"/>
                  <a:gd name="T22" fmla="*/ 22 w 77"/>
                  <a:gd name="T23" fmla="*/ 578 h 672"/>
                  <a:gd name="T24" fmla="*/ 17 w 77"/>
                  <a:gd name="T25" fmla="*/ 504 h 672"/>
                  <a:gd name="T26" fmla="*/ 11 w 77"/>
                  <a:gd name="T27" fmla="*/ 410 h 672"/>
                  <a:gd name="T28" fmla="*/ 7 w 77"/>
                  <a:gd name="T29" fmla="*/ 294 h 672"/>
                  <a:gd name="T30" fmla="*/ 4 w 77"/>
                  <a:gd name="T31" fmla="*/ 158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8"/>
                    </a:lnTo>
                    <a:lnTo>
                      <a:pt x="68" y="294"/>
                    </a:lnTo>
                    <a:lnTo>
                      <a:pt x="63" y="410"/>
                    </a:lnTo>
                    <a:lnTo>
                      <a:pt x="59" y="504"/>
                    </a:lnTo>
                    <a:lnTo>
                      <a:pt x="54" y="578"/>
                    </a:lnTo>
                    <a:lnTo>
                      <a:pt x="48" y="630"/>
                    </a:lnTo>
                    <a:lnTo>
                      <a:pt x="43" y="661"/>
                    </a:lnTo>
                    <a:lnTo>
                      <a:pt x="38" y="671"/>
                    </a:lnTo>
                    <a:lnTo>
                      <a:pt x="33" y="661"/>
                    </a:lnTo>
                    <a:lnTo>
                      <a:pt x="27" y="630"/>
                    </a:lnTo>
                    <a:lnTo>
                      <a:pt x="22" y="578"/>
                    </a:lnTo>
                    <a:lnTo>
                      <a:pt x="17" y="504"/>
                    </a:lnTo>
                    <a:lnTo>
                      <a:pt x="11" y="410"/>
                    </a:lnTo>
                    <a:lnTo>
                      <a:pt x="7" y="294"/>
                    </a:lnTo>
                    <a:lnTo>
                      <a:pt x="4" y="158"/>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1" name="Freeform 126"/>
              <p:cNvSpPr>
                <a:spLocks/>
              </p:cNvSpPr>
              <p:nvPr/>
            </p:nvSpPr>
            <p:spPr bwMode="auto">
              <a:xfrm>
                <a:off x="4284" y="1428"/>
                <a:ext cx="77" cy="672"/>
              </a:xfrm>
              <a:custGeom>
                <a:avLst/>
                <a:gdLst>
                  <a:gd name="T0" fmla="*/ 76 w 77"/>
                  <a:gd name="T1" fmla="*/ 671 h 672"/>
                  <a:gd name="T2" fmla="*/ 71 w 77"/>
                  <a:gd name="T3" fmla="*/ 514 h 672"/>
                  <a:gd name="T4" fmla="*/ 68 w 77"/>
                  <a:gd name="T5" fmla="*/ 378 h 672"/>
                  <a:gd name="T6" fmla="*/ 62 w 77"/>
                  <a:gd name="T7" fmla="*/ 263 h 672"/>
                  <a:gd name="T8" fmla="*/ 58 w 77"/>
                  <a:gd name="T9" fmla="*/ 168 h 672"/>
                  <a:gd name="T10" fmla="*/ 53 w 77"/>
                  <a:gd name="T11" fmla="*/ 96 h 672"/>
                  <a:gd name="T12" fmla="*/ 48 w 77"/>
                  <a:gd name="T13" fmla="*/ 43 h 672"/>
                  <a:gd name="T14" fmla="*/ 42 w 77"/>
                  <a:gd name="T15" fmla="*/ 12 h 672"/>
                  <a:gd name="T16" fmla="*/ 38 w 77"/>
                  <a:gd name="T17" fmla="*/ 0 h 672"/>
                  <a:gd name="T18" fmla="*/ 32 w 77"/>
                  <a:gd name="T19" fmla="*/ 12 h 672"/>
                  <a:gd name="T20" fmla="*/ 26 w 77"/>
                  <a:gd name="T21" fmla="*/ 43 h 672"/>
                  <a:gd name="T22" fmla="*/ 21 w 77"/>
                  <a:gd name="T23" fmla="*/ 96 h 672"/>
                  <a:gd name="T24" fmla="*/ 16 w 77"/>
                  <a:gd name="T25" fmla="*/ 168 h 672"/>
                  <a:gd name="T26" fmla="*/ 11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8" y="378"/>
                    </a:lnTo>
                    <a:lnTo>
                      <a:pt x="62" y="263"/>
                    </a:lnTo>
                    <a:lnTo>
                      <a:pt x="58" y="168"/>
                    </a:lnTo>
                    <a:lnTo>
                      <a:pt x="53" y="96"/>
                    </a:lnTo>
                    <a:lnTo>
                      <a:pt x="48" y="43"/>
                    </a:lnTo>
                    <a:lnTo>
                      <a:pt x="42" y="12"/>
                    </a:lnTo>
                    <a:lnTo>
                      <a:pt x="38" y="0"/>
                    </a:lnTo>
                    <a:lnTo>
                      <a:pt x="32" y="12"/>
                    </a:lnTo>
                    <a:lnTo>
                      <a:pt x="26" y="43"/>
                    </a:lnTo>
                    <a:lnTo>
                      <a:pt x="21" y="96"/>
                    </a:lnTo>
                    <a:lnTo>
                      <a:pt x="16" y="168"/>
                    </a:lnTo>
                    <a:lnTo>
                      <a:pt x="11" y="263"/>
                    </a:lnTo>
                    <a:lnTo>
                      <a:pt x="7" y="378"/>
                    </a:lnTo>
                    <a:lnTo>
                      <a:pt x="3" y="514"/>
                    </a:lnTo>
                    <a:lnTo>
                      <a:pt x="0" y="671"/>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2" name="Freeform 127"/>
              <p:cNvSpPr>
                <a:spLocks/>
              </p:cNvSpPr>
              <p:nvPr/>
            </p:nvSpPr>
            <p:spPr bwMode="auto">
              <a:xfrm>
                <a:off x="4360" y="2109"/>
                <a:ext cx="77" cy="672"/>
              </a:xfrm>
              <a:custGeom>
                <a:avLst/>
                <a:gdLst>
                  <a:gd name="T0" fmla="*/ 76 w 77"/>
                  <a:gd name="T1" fmla="*/ 0 h 672"/>
                  <a:gd name="T2" fmla="*/ 72 w 77"/>
                  <a:gd name="T3" fmla="*/ 159 h 672"/>
                  <a:gd name="T4" fmla="*/ 68 w 77"/>
                  <a:gd name="T5" fmla="*/ 295 h 672"/>
                  <a:gd name="T6" fmla="*/ 62 w 77"/>
                  <a:gd name="T7" fmla="*/ 410 h 672"/>
                  <a:gd name="T8" fmla="*/ 58 w 77"/>
                  <a:gd name="T9" fmla="*/ 504 h 672"/>
                  <a:gd name="T10" fmla="*/ 53 w 77"/>
                  <a:gd name="T11" fmla="*/ 579 h 672"/>
                  <a:gd name="T12" fmla="*/ 48 w 77"/>
                  <a:gd name="T13" fmla="*/ 630 h 672"/>
                  <a:gd name="T14" fmla="*/ 42 w 77"/>
                  <a:gd name="T15" fmla="*/ 661 h 672"/>
                  <a:gd name="T16" fmla="*/ 38 w 77"/>
                  <a:gd name="T17" fmla="*/ 671 h 672"/>
                  <a:gd name="T18" fmla="*/ 32 w 77"/>
                  <a:gd name="T19" fmla="*/ 661 h 672"/>
                  <a:gd name="T20" fmla="*/ 26 w 77"/>
                  <a:gd name="T21" fmla="*/ 630 h 672"/>
                  <a:gd name="T22" fmla="*/ 21 w 77"/>
                  <a:gd name="T23" fmla="*/ 579 h 672"/>
                  <a:gd name="T24" fmla="*/ 16 w 77"/>
                  <a:gd name="T25" fmla="*/ 504 h 672"/>
                  <a:gd name="T26" fmla="*/ 11 w 77"/>
                  <a:gd name="T27" fmla="*/ 410 h 672"/>
                  <a:gd name="T28" fmla="*/ 7 w 77"/>
                  <a:gd name="T29" fmla="*/ 295 h 672"/>
                  <a:gd name="T30" fmla="*/ 4 w 77"/>
                  <a:gd name="T31" fmla="*/ 159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9"/>
                    </a:lnTo>
                    <a:lnTo>
                      <a:pt x="68" y="295"/>
                    </a:lnTo>
                    <a:lnTo>
                      <a:pt x="62" y="410"/>
                    </a:lnTo>
                    <a:lnTo>
                      <a:pt x="58" y="504"/>
                    </a:lnTo>
                    <a:lnTo>
                      <a:pt x="53" y="579"/>
                    </a:lnTo>
                    <a:lnTo>
                      <a:pt x="48" y="630"/>
                    </a:lnTo>
                    <a:lnTo>
                      <a:pt x="42" y="661"/>
                    </a:lnTo>
                    <a:lnTo>
                      <a:pt x="38" y="671"/>
                    </a:lnTo>
                    <a:lnTo>
                      <a:pt x="32" y="661"/>
                    </a:lnTo>
                    <a:lnTo>
                      <a:pt x="26" y="630"/>
                    </a:lnTo>
                    <a:lnTo>
                      <a:pt x="21" y="579"/>
                    </a:lnTo>
                    <a:lnTo>
                      <a:pt x="16" y="504"/>
                    </a:lnTo>
                    <a:lnTo>
                      <a:pt x="11" y="410"/>
                    </a:lnTo>
                    <a:lnTo>
                      <a:pt x="7" y="295"/>
                    </a:lnTo>
                    <a:lnTo>
                      <a:pt x="4"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3" name="Freeform 128"/>
              <p:cNvSpPr>
                <a:spLocks/>
              </p:cNvSpPr>
              <p:nvPr/>
            </p:nvSpPr>
            <p:spPr bwMode="auto">
              <a:xfrm>
                <a:off x="4430" y="1438"/>
                <a:ext cx="78" cy="671"/>
              </a:xfrm>
              <a:custGeom>
                <a:avLst/>
                <a:gdLst>
                  <a:gd name="T0" fmla="*/ 77 w 78"/>
                  <a:gd name="T1" fmla="*/ 670 h 671"/>
                  <a:gd name="T2" fmla="*/ 72 w 78"/>
                  <a:gd name="T3" fmla="*/ 514 h 671"/>
                  <a:gd name="T4" fmla="*/ 68 w 78"/>
                  <a:gd name="T5" fmla="*/ 378 h 671"/>
                  <a:gd name="T6" fmla="*/ 63 w 78"/>
                  <a:gd name="T7" fmla="*/ 262 h 671"/>
                  <a:gd name="T8" fmla="*/ 59 w 78"/>
                  <a:gd name="T9" fmla="*/ 168 h 671"/>
                  <a:gd name="T10" fmla="*/ 53 w 78"/>
                  <a:gd name="T11" fmla="*/ 95 h 671"/>
                  <a:gd name="T12" fmla="*/ 48 w 78"/>
                  <a:gd name="T13" fmla="*/ 42 h 671"/>
                  <a:gd name="T14" fmla="*/ 43 w 78"/>
                  <a:gd name="T15" fmla="*/ 11 h 671"/>
                  <a:gd name="T16" fmla="*/ 38 w 78"/>
                  <a:gd name="T17" fmla="*/ 0 h 671"/>
                  <a:gd name="T18" fmla="*/ 33 w 78"/>
                  <a:gd name="T19" fmla="*/ 11 h 671"/>
                  <a:gd name="T20" fmla="*/ 27 w 78"/>
                  <a:gd name="T21" fmla="*/ 42 h 671"/>
                  <a:gd name="T22" fmla="*/ 22 w 78"/>
                  <a:gd name="T23" fmla="*/ 95 h 671"/>
                  <a:gd name="T24" fmla="*/ 16 w 78"/>
                  <a:gd name="T25" fmla="*/ 168 h 671"/>
                  <a:gd name="T26" fmla="*/ 11 w 78"/>
                  <a:gd name="T27" fmla="*/ 262 h 671"/>
                  <a:gd name="T28" fmla="*/ 7 w 78"/>
                  <a:gd name="T29" fmla="*/ 378 h 671"/>
                  <a:gd name="T30" fmla="*/ 3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2" y="514"/>
                    </a:lnTo>
                    <a:lnTo>
                      <a:pt x="68" y="378"/>
                    </a:lnTo>
                    <a:lnTo>
                      <a:pt x="63" y="262"/>
                    </a:lnTo>
                    <a:lnTo>
                      <a:pt x="59" y="168"/>
                    </a:lnTo>
                    <a:lnTo>
                      <a:pt x="53" y="95"/>
                    </a:lnTo>
                    <a:lnTo>
                      <a:pt x="48" y="42"/>
                    </a:lnTo>
                    <a:lnTo>
                      <a:pt x="43" y="11"/>
                    </a:lnTo>
                    <a:lnTo>
                      <a:pt x="38" y="0"/>
                    </a:lnTo>
                    <a:lnTo>
                      <a:pt x="33" y="11"/>
                    </a:lnTo>
                    <a:lnTo>
                      <a:pt x="27" y="42"/>
                    </a:lnTo>
                    <a:lnTo>
                      <a:pt x="22" y="95"/>
                    </a:lnTo>
                    <a:lnTo>
                      <a:pt x="16" y="168"/>
                    </a:lnTo>
                    <a:lnTo>
                      <a:pt x="11" y="262"/>
                    </a:lnTo>
                    <a:lnTo>
                      <a:pt x="7" y="378"/>
                    </a:lnTo>
                    <a:lnTo>
                      <a:pt x="3" y="514"/>
                    </a:lnTo>
                    <a:lnTo>
                      <a:pt x="0" y="67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94" name="Freeform 129"/>
              <p:cNvSpPr>
                <a:spLocks/>
              </p:cNvSpPr>
              <p:nvPr/>
            </p:nvSpPr>
            <p:spPr bwMode="auto">
              <a:xfrm>
                <a:off x="4507" y="2118"/>
                <a:ext cx="76" cy="673"/>
              </a:xfrm>
              <a:custGeom>
                <a:avLst/>
                <a:gdLst>
                  <a:gd name="T0" fmla="*/ 75 w 76"/>
                  <a:gd name="T1" fmla="*/ 0 h 673"/>
                  <a:gd name="T2" fmla="*/ 71 w 76"/>
                  <a:gd name="T3" fmla="*/ 159 h 673"/>
                  <a:gd name="T4" fmla="*/ 67 w 76"/>
                  <a:gd name="T5" fmla="*/ 295 h 673"/>
                  <a:gd name="T6" fmla="*/ 62 w 76"/>
                  <a:gd name="T7" fmla="*/ 410 h 673"/>
                  <a:gd name="T8" fmla="*/ 58 w 76"/>
                  <a:gd name="T9" fmla="*/ 504 h 673"/>
                  <a:gd name="T10" fmla="*/ 52 w 76"/>
                  <a:gd name="T11" fmla="*/ 579 h 673"/>
                  <a:gd name="T12" fmla="*/ 47 w 76"/>
                  <a:gd name="T13" fmla="*/ 631 h 673"/>
                  <a:gd name="T14" fmla="*/ 42 w 76"/>
                  <a:gd name="T15" fmla="*/ 662 h 673"/>
                  <a:gd name="T16" fmla="*/ 37 w 76"/>
                  <a:gd name="T17" fmla="*/ 672 h 673"/>
                  <a:gd name="T18" fmla="*/ 32 w 76"/>
                  <a:gd name="T19" fmla="*/ 662 h 673"/>
                  <a:gd name="T20" fmla="*/ 26 w 76"/>
                  <a:gd name="T21" fmla="*/ 631 h 673"/>
                  <a:gd name="T22" fmla="*/ 21 w 76"/>
                  <a:gd name="T23" fmla="*/ 579 h 673"/>
                  <a:gd name="T24" fmla="*/ 16 w 76"/>
                  <a:gd name="T25" fmla="*/ 504 h 673"/>
                  <a:gd name="T26" fmla="*/ 11 w 76"/>
                  <a:gd name="T27" fmla="*/ 410 h 673"/>
                  <a:gd name="T28" fmla="*/ 7 w 76"/>
                  <a:gd name="T29" fmla="*/ 295 h 673"/>
                  <a:gd name="T30" fmla="*/ 3 w 76"/>
                  <a:gd name="T31" fmla="*/ 159 h 673"/>
                  <a:gd name="T32" fmla="*/ 0 w 76"/>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3">
                    <a:moveTo>
                      <a:pt x="75" y="0"/>
                    </a:moveTo>
                    <a:lnTo>
                      <a:pt x="71" y="159"/>
                    </a:lnTo>
                    <a:lnTo>
                      <a:pt x="67" y="295"/>
                    </a:lnTo>
                    <a:lnTo>
                      <a:pt x="62" y="410"/>
                    </a:lnTo>
                    <a:lnTo>
                      <a:pt x="58" y="504"/>
                    </a:lnTo>
                    <a:lnTo>
                      <a:pt x="52" y="579"/>
                    </a:lnTo>
                    <a:lnTo>
                      <a:pt x="47" y="631"/>
                    </a:lnTo>
                    <a:lnTo>
                      <a:pt x="42" y="662"/>
                    </a:lnTo>
                    <a:lnTo>
                      <a:pt x="37" y="672"/>
                    </a:lnTo>
                    <a:lnTo>
                      <a:pt x="32" y="662"/>
                    </a:lnTo>
                    <a:lnTo>
                      <a:pt x="26" y="631"/>
                    </a:lnTo>
                    <a:lnTo>
                      <a:pt x="21" y="579"/>
                    </a:lnTo>
                    <a:lnTo>
                      <a:pt x="16" y="504"/>
                    </a:lnTo>
                    <a:lnTo>
                      <a:pt x="11" y="410"/>
                    </a:lnTo>
                    <a:lnTo>
                      <a:pt x="7" y="295"/>
                    </a:lnTo>
                    <a:lnTo>
                      <a:pt x="3" y="159"/>
                    </a:lnTo>
                    <a:lnTo>
                      <a:pt x="0" y="0"/>
                    </a:lnTo>
                  </a:path>
                </a:pathLst>
              </a:custGeom>
              <a:grpFill/>
              <a:ln w="31750" cap="flat" cmpd="sng">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sp>
        <p:nvSpPr>
          <p:cNvPr id="207" name="Text Box 130"/>
          <p:cNvSpPr txBox="1">
            <a:spLocks noChangeArrowheads="1"/>
          </p:cNvSpPr>
          <p:nvPr/>
        </p:nvSpPr>
        <p:spPr bwMode="auto">
          <a:xfrm>
            <a:off x="541550" y="5369778"/>
            <a:ext cx="6323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000" dirty="0">
                <a:solidFill>
                  <a:srgbClr val="000000"/>
                </a:solidFill>
                <a:latin typeface="+mj-lt"/>
              </a:rPr>
              <a:t>12 teeth are meshing every revolution of the </a:t>
            </a:r>
            <a:r>
              <a:rPr lang="en-US" sz="2000" dirty="0" smtClean="0">
                <a:solidFill>
                  <a:srgbClr val="000000"/>
                </a:solidFill>
                <a:latin typeface="+mj-lt"/>
              </a:rPr>
              <a:t>gear</a:t>
            </a:r>
          </a:p>
          <a:p>
            <a:pPr algn="ctr">
              <a:buClr>
                <a:srgbClr val="008280"/>
              </a:buClr>
              <a:buSzPct val="90000"/>
              <a:buFont typeface="Monotype Sorts" charset="0"/>
              <a:buNone/>
            </a:pPr>
            <a:endParaRPr lang="en-US" sz="2200" dirty="0">
              <a:latin typeface="+mj-lt"/>
            </a:endParaRPr>
          </a:p>
        </p:txBody>
      </p:sp>
      <p:sp>
        <p:nvSpPr>
          <p:cNvPr id="208" name="Text Box 131"/>
          <p:cNvSpPr txBox="1">
            <a:spLocks noChangeArrowheads="1"/>
          </p:cNvSpPr>
          <p:nvPr/>
        </p:nvSpPr>
        <p:spPr bwMode="auto">
          <a:xfrm>
            <a:off x="586859" y="5687070"/>
            <a:ext cx="7317269"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000" dirty="0">
                <a:solidFill>
                  <a:srgbClr val="000000"/>
                </a:solidFill>
                <a:latin typeface="+mj-lt"/>
              </a:rPr>
              <a:t>12 x 1000 rpm = vibration occurs at 12,000 cycles per minute</a:t>
            </a:r>
            <a:endParaRPr lang="en-US" sz="2000" dirty="0">
              <a:latin typeface="+mj-lt"/>
            </a:endParaRPr>
          </a:p>
        </p:txBody>
      </p:sp>
      <p:sp>
        <p:nvSpPr>
          <p:cNvPr id="209" name="Text Box 132"/>
          <p:cNvSpPr txBox="1">
            <a:spLocks noChangeArrowheads="1"/>
          </p:cNvSpPr>
          <p:nvPr/>
        </p:nvSpPr>
        <p:spPr bwMode="auto">
          <a:xfrm>
            <a:off x="637546" y="6004670"/>
            <a:ext cx="40979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000" dirty="0" smtClean="0">
                <a:solidFill>
                  <a:srgbClr val="000000"/>
                </a:solidFill>
                <a:latin typeface="+mj-lt"/>
              </a:rPr>
              <a:t>GMF =  12,000 RPM   </a:t>
            </a:r>
            <a:r>
              <a:rPr lang="en-US" sz="2000" dirty="0">
                <a:solidFill>
                  <a:srgbClr val="000000"/>
                </a:solidFill>
                <a:latin typeface="+mj-lt"/>
              </a:rPr>
              <a:t>=   200 Hz</a:t>
            </a:r>
            <a:endParaRPr lang="en-US" sz="2000" dirty="0">
              <a:latin typeface="+mj-lt"/>
            </a:endParaRPr>
          </a:p>
        </p:txBody>
      </p:sp>
    </p:spTree>
    <p:extLst>
      <p:ext uri="{BB962C8B-B14F-4D97-AF65-F5344CB8AC3E}">
        <p14:creationId xmlns:p14="http://schemas.microsoft.com/office/powerpoint/2010/main" val="11968265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269" y="295833"/>
            <a:ext cx="8710862" cy="1143000"/>
          </a:xfrm>
        </p:spPr>
        <p:txBody>
          <a:bodyPr>
            <a:normAutofit/>
          </a:bodyPr>
          <a:lstStyle/>
          <a:p>
            <a:r>
              <a:rPr lang="en-US" sz="3000" b="1" dirty="0"/>
              <a:t>Normal Vibration Profile </a:t>
            </a:r>
            <a:r>
              <a:rPr lang="en-US" sz="3000" b="1" dirty="0" smtClean="0"/>
              <a:t> - E.g. GMF calculation</a:t>
            </a:r>
            <a:endParaRPr lang="en-US" sz="3000" b="1" dirty="0"/>
          </a:p>
        </p:txBody>
      </p:sp>
      <p:pic>
        <p:nvPicPr>
          <p:cNvPr id="5" name="Content Placeholder 4"/>
          <p:cNvPicPr>
            <a:picLocks noGrp="1" noChangeAspect="1"/>
          </p:cNvPicPr>
          <p:nvPr>
            <p:ph idx="1"/>
          </p:nvPr>
        </p:nvPicPr>
        <p:blipFill>
          <a:blip r:embed="rId2">
            <a:grayscl/>
          </a:blip>
          <a:srcRect t="5227" b="5227"/>
          <a:stretch>
            <a:fillRect/>
          </a:stretch>
        </p:blipFill>
        <p:spPr>
          <a:xfrm>
            <a:off x="750588" y="2103824"/>
            <a:ext cx="7583488" cy="4007224"/>
          </a:xfrm>
        </p:spPr>
      </p:pic>
      <p:sp>
        <p:nvSpPr>
          <p:cNvPr id="4" name="Slide Number Placeholder 3"/>
          <p:cNvSpPr>
            <a:spLocks noGrp="1"/>
          </p:cNvSpPr>
          <p:nvPr>
            <p:ph type="sldNum" sz="quarter" idx="12"/>
          </p:nvPr>
        </p:nvSpPr>
        <p:spPr/>
        <p:txBody>
          <a:bodyPr/>
          <a:lstStyle/>
          <a:p>
            <a:fld id="{5ED2179F-846E-694A-9A7E-562F73346125}" type="slidenum">
              <a:rPr lang="en-US" smtClean="0"/>
              <a:pPr/>
              <a:t>137</a:t>
            </a:fld>
            <a:endParaRPr lang="en-US"/>
          </a:p>
        </p:txBody>
      </p:sp>
    </p:spTree>
    <p:extLst>
      <p:ext uri="{BB962C8B-B14F-4D97-AF65-F5344CB8AC3E}">
        <p14:creationId xmlns:p14="http://schemas.microsoft.com/office/powerpoint/2010/main" val="32185051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1757" y="295833"/>
            <a:ext cx="8710862" cy="1143000"/>
          </a:xfrm>
        </p:spPr>
        <p:txBody>
          <a:bodyPr>
            <a:normAutofit/>
          </a:bodyPr>
          <a:lstStyle/>
          <a:p>
            <a:r>
              <a:rPr lang="en-US" sz="3000" b="1" dirty="0"/>
              <a:t>Normal Vibration Profile </a:t>
            </a:r>
            <a:r>
              <a:rPr lang="en-US" sz="3000" b="1" dirty="0" smtClean="0"/>
              <a:t> - Example GMF calculation</a:t>
            </a:r>
            <a:endParaRPr lang="en-US" sz="3000" b="1" dirty="0"/>
          </a:p>
        </p:txBody>
      </p:sp>
      <p:sp>
        <p:nvSpPr>
          <p:cNvPr id="6" name="Content Placeholder 5"/>
          <p:cNvSpPr>
            <a:spLocks noGrp="1"/>
          </p:cNvSpPr>
          <p:nvPr>
            <p:ph idx="1"/>
          </p:nvPr>
        </p:nvSpPr>
        <p:spPr/>
        <p:txBody>
          <a:bodyPr>
            <a:normAutofit fontScale="92500" lnSpcReduction="10000"/>
          </a:bodyPr>
          <a:lstStyle/>
          <a:p>
            <a:pPr algn="just">
              <a:spcAft>
                <a:spcPts val="600"/>
              </a:spcAft>
              <a:buClr>
                <a:srgbClr val="C00000"/>
              </a:buClr>
              <a:buSzPct val="120000"/>
              <a:buFont typeface="Corbel" pitchFamily="34" charset="0"/>
              <a:buChar char="₊"/>
            </a:pPr>
            <a:r>
              <a:rPr lang="nl-NL" dirty="0" smtClean="0"/>
              <a:t> </a:t>
            </a:r>
            <a:r>
              <a:rPr lang="nl-NL" dirty="0"/>
              <a:t>Input </a:t>
            </a:r>
            <a:r>
              <a:rPr lang="nl-NL" dirty="0" err="1"/>
              <a:t>shaft</a:t>
            </a:r>
            <a:r>
              <a:rPr lang="nl-NL" dirty="0"/>
              <a:t> speed = 3,585 RPM</a:t>
            </a:r>
          </a:p>
          <a:p>
            <a:pPr algn="just">
              <a:spcAft>
                <a:spcPts val="600"/>
              </a:spcAft>
              <a:buClr>
                <a:srgbClr val="C00000"/>
              </a:buClr>
              <a:buSzPct val="120000"/>
              <a:buFont typeface="Corbel" pitchFamily="34" charset="0"/>
              <a:buChar char="₊"/>
            </a:pPr>
            <a:r>
              <a:rPr lang="nl-NL" dirty="0" smtClean="0"/>
              <a:t> </a:t>
            </a:r>
            <a:r>
              <a:rPr lang="nl-NL" dirty="0" err="1"/>
              <a:t>Intermediate</a:t>
            </a:r>
            <a:r>
              <a:rPr lang="nl-NL" dirty="0"/>
              <a:t> </a:t>
            </a:r>
            <a:r>
              <a:rPr lang="nl-NL" dirty="0" err="1"/>
              <a:t>shaft</a:t>
            </a:r>
            <a:r>
              <a:rPr lang="nl-NL" dirty="0"/>
              <a:t> speed </a:t>
            </a:r>
            <a:r>
              <a:rPr lang="en-US" dirty="0"/>
              <a:t>= (3,585 RPM) [(26 T)/101 T] = 923 RPM</a:t>
            </a:r>
          </a:p>
          <a:p>
            <a:pPr algn="just">
              <a:spcAft>
                <a:spcPts val="600"/>
              </a:spcAft>
              <a:buClr>
                <a:srgbClr val="C00000"/>
              </a:buClr>
              <a:buSzPct val="120000"/>
              <a:buFont typeface="Corbel" pitchFamily="34" charset="0"/>
              <a:buChar char="₊"/>
            </a:pPr>
            <a:r>
              <a:rPr lang="nl-NL" dirty="0" smtClean="0"/>
              <a:t> </a:t>
            </a:r>
            <a:r>
              <a:rPr lang="nl-NL" dirty="0"/>
              <a:t>Output </a:t>
            </a:r>
            <a:r>
              <a:rPr lang="nl-NL" dirty="0" err="1"/>
              <a:t>shaft</a:t>
            </a:r>
            <a:r>
              <a:rPr lang="nl-NL" dirty="0"/>
              <a:t> speed= 923 x 31T/97T=295 RPM</a:t>
            </a:r>
          </a:p>
          <a:p>
            <a:pPr algn="just">
              <a:spcAft>
                <a:spcPts val="600"/>
              </a:spcAft>
              <a:buClr>
                <a:srgbClr val="C00000"/>
              </a:buClr>
              <a:buSzPct val="120000"/>
              <a:buFont typeface="Corbel" pitchFamily="34" charset="0"/>
              <a:buChar char="₊"/>
            </a:pPr>
            <a:r>
              <a:rPr lang="en-US" dirty="0" smtClean="0"/>
              <a:t> </a:t>
            </a:r>
            <a:r>
              <a:rPr lang="en-US" dirty="0"/>
              <a:t>High-speed gear mesh:</a:t>
            </a:r>
          </a:p>
          <a:p>
            <a:pPr algn="just">
              <a:spcAft>
                <a:spcPts val="600"/>
              </a:spcAft>
              <a:buClr>
                <a:srgbClr val="C00000"/>
              </a:buClr>
              <a:buSzPct val="120000"/>
              <a:buFont typeface="Corbel" pitchFamily="34" charset="0"/>
              <a:buChar char="₊"/>
            </a:pPr>
            <a:r>
              <a:rPr lang="en-US" dirty="0"/>
              <a:t> 3,585 RPM x 26T = 93,210 CPM (1,553.5 Hz)</a:t>
            </a:r>
          </a:p>
          <a:p>
            <a:pPr algn="just">
              <a:spcAft>
                <a:spcPts val="600"/>
              </a:spcAft>
              <a:buClr>
                <a:srgbClr val="C00000"/>
              </a:buClr>
              <a:buSzPct val="120000"/>
              <a:buFont typeface="Corbel" pitchFamily="34" charset="0"/>
              <a:buChar char="₊"/>
            </a:pPr>
            <a:r>
              <a:rPr lang="en-US" dirty="0" smtClean="0"/>
              <a:t> </a:t>
            </a:r>
            <a:r>
              <a:rPr lang="en-US" dirty="0"/>
              <a:t>Low-speed gear mesh:</a:t>
            </a:r>
          </a:p>
          <a:p>
            <a:pPr algn="just">
              <a:spcAft>
                <a:spcPts val="600"/>
              </a:spcAft>
              <a:buClr>
                <a:srgbClr val="C00000"/>
              </a:buClr>
              <a:buSzPct val="120000"/>
              <a:buFont typeface="Corbel" pitchFamily="34" charset="0"/>
              <a:buChar char="₊"/>
            </a:pPr>
            <a:r>
              <a:rPr lang="en-US" dirty="0"/>
              <a:t> 922.87 RPM x 31 T = 28,609 CPM (476.8 Hz)</a:t>
            </a:r>
          </a:p>
          <a:p>
            <a:pPr algn="just">
              <a:buClr>
                <a:srgbClr val="C00000"/>
              </a:buClr>
              <a:buSzPct val="120000"/>
              <a:buFont typeface="Corbel" pitchFamily="34" charset="0"/>
              <a:buChar char="₊"/>
            </a:pPr>
            <a:endParaRPr lang="en-US"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138</a:t>
            </a:fld>
            <a:endParaRPr lang="en-US"/>
          </a:p>
        </p:txBody>
      </p:sp>
    </p:spTree>
    <p:extLst>
      <p:ext uri="{BB962C8B-B14F-4D97-AF65-F5344CB8AC3E}">
        <p14:creationId xmlns:p14="http://schemas.microsoft.com/office/powerpoint/2010/main" val="111365596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4887632" y="2337271"/>
            <a:ext cx="1716104" cy="1455086"/>
          </a:xfrm>
          <a:prstGeom prst="ellipse">
            <a:avLst/>
          </a:prstGeom>
          <a:noFill/>
          <a:ln w="31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itle 1"/>
          <p:cNvSpPr>
            <a:spLocks noGrp="1"/>
          </p:cNvSpPr>
          <p:nvPr>
            <p:ph type="title"/>
          </p:nvPr>
        </p:nvSpPr>
        <p:spPr/>
        <p:txBody>
          <a:bodyPr>
            <a:normAutofit/>
          </a:bodyPr>
          <a:lstStyle/>
          <a:p>
            <a:r>
              <a:rPr lang="en-US" sz="3000" b="1" dirty="0" smtClean="0"/>
              <a:t>Normal Vibration Profile </a:t>
            </a:r>
            <a:endParaRPr lang="en-US" sz="3000" b="1"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139</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559417444"/>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1322" name="Equation" r:id="rId3" imgW="100440" imgH="155160" progId="Equation.3">
                  <p:embed/>
                </p:oleObj>
              </mc:Choice>
              <mc:Fallback>
                <p:oleObj name="Equation" r:id="rId3" imgW="100440" imgH="155160" progId="Equation.3">
                  <p:embed/>
                  <p:pic>
                    <p:nvPicPr>
                      <p:cNvPr id="0"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3"/>
          <p:cNvSpPr txBox="1">
            <a:spLocks noChangeArrowheads="1"/>
          </p:cNvSpPr>
          <p:nvPr/>
        </p:nvSpPr>
        <p:spPr>
          <a:xfrm>
            <a:off x="951318" y="4277628"/>
            <a:ext cx="7296133" cy="1884145"/>
          </a:xfrm>
          <a:prstGeom prst="rect">
            <a:avLst/>
          </a:prstGeom>
          <a:noFill/>
        </p:spPr>
        <p:txBody>
          <a:bodyPr vert="horz" lIns="91440" tIns="45720" rIns="91440" bIns="45720" rtlCol="0">
            <a:normAutofit fontScale="92500" lnSpcReduction="2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lgn="just">
              <a:buClr>
                <a:srgbClr val="C00000"/>
              </a:buClr>
            </a:pPr>
            <a:r>
              <a:rPr lang="en-US" sz="2000" b="1" dirty="0"/>
              <a:t>Normal profile </a:t>
            </a:r>
            <a:r>
              <a:rPr lang="en-US" sz="2000" dirty="0"/>
              <a:t>of </a:t>
            </a:r>
            <a:r>
              <a:rPr lang="en-US" sz="2000" b="1" dirty="0"/>
              <a:t>undamaged gear set </a:t>
            </a:r>
            <a:r>
              <a:rPr lang="en-US" sz="2000" dirty="0" smtClean="0">
                <a:latin typeface="+mj-lt"/>
              </a:rPr>
              <a:t>shows </a:t>
            </a:r>
            <a:r>
              <a:rPr lang="en-US" sz="2000" b="1" dirty="0" smtClean="0">
                <a:latin typeface="+mj-lt"/>
              </a:rPr>
              <a:t>1X</a:t>
            </a:r>
            <a:r>
              <a:rPr lang="en-US" sz="2000" dirty="0" smtClean="0">
                <a:latin typeface="+mj-lt"/>
              </a:rPr>
              <a:t> and </a:t>
            </a:r>
            <a:r>
              <a:rPr lang="en-US" sz="2000" b="1" dirty="0" smtClean="0">
                <a:latin typeface="+mj-lt"/>
              </a:rPr>
              <a:t>2X</a:t>
            </a:r>
            <a:r>
              <a:rPr lang="en-US" sz="2000" dirty="0" smtClean="0">
                <a:latin typeface="+mj-lt"/>
              </a:rPr>
              <a:t> and </a:t>
            </a:r>
            <a:r>
              <a:rPr lang="en-US" sz="2000" b="1" dirty="0" smtClean="0">
                <a:latin typeface="+mj-lt"/>
              </a:rPr>
              <a:t>gear mesh frequency GMF</a:t>
            </a:r>
          </a:p>
          <a:p>
            <a:pPr algn="just">
              <a:buClr>
                <a:srgbClr val="C00000"/>
              </a:buClr>
            </a:pPr>
            <a:r>
              <a:rPr lang="en-US" sz="2000" dirty="0" smtClean="0">
                <a:latin typeface="+mj-lt"/>
              </a:rPr>
              <a:t>GMF commonly will have sidebands of running speed</a:t>
            </a:r>
          </a:p>
          <a:p>
            <a:pPr algn="just">
              <a:buClr>
                <a:srgbClr val="C00000"/>
              </a:buClr>
            </a:pPr>
            <a:r>
              <a:rPr lang="en-US" sz="2000" dirty="0" smtClean="0">
                <a:latin typeface="+mj-lt"/>
              </a:rPr>
              <a:t>All peaks are of low amplitude and </a:t>
            </a:r>
            <a:r>
              <a:rPr lang="en-US" sz="2000" b="1" dirty="0" smtClean="0">
                <a:latin typeface="+mj-lt"/>
              </a:rPr>
              <a:t>no natural frequencies </a:t>
            </a:r>
            <a:r>
              <a:rPr lang="en-US" sz="2000" dirty="0" smtClean="0">
                <a:latin typeface="+mj-lt"/>
              </a:rPr>
              <a:t>are present</a:t>
            </a:r>
            <a:endParaRPr lang="en-US" sz="2000" dirty="0">
              <a:latin typeface="+mj-lt"/>
            </a:endParaRPr>
          </a:p>
        </p:txBody>
      </p:sp>
      <p:graphicFrame>
        <p:nvGraphicFramePr>
          <p:cNvPr id="9" name="Object 4"/>
          <p:cNvGraphicFramePr>
            <a:graphicFrameLocks/>
          </p:cNvGraphicFramePr>
          <p:nvPr>
            <p:extLst>
              <p:ext uri="{D42A27DB-BD31-4B8C-83A1-F6EECF244321}">
                <p14:modId xmlns:p14="http://schemas.microsoft.com/office/powerpoint/2010/main" val="4179927679"/>
              </p:ext>
            </p:extLst>
          </p:nvPr>
        </p:nvGraphicFramePr>
        <p:xfrm>
          <a:off x="2864916" y="1986815"/>
          <a:ext cx="3131018" cy="1940292"/>
        </p:xfrm>
        <a:graphic>
          <a:graphicData uri="http://schemas.openxmlformats.org/presentationml/2006/ole">
            <mc:AlternateContent xmlns:mc="http://schemas.openxmlformats.org/markup-compatibility/2006">
              <mc:Choice xmlns:v="urn:schemas-microsoft-com:vml" Requires="v">
                <p:oleObj spid="_x0000_s11323" name="Bitmap Image" r:id="rId5" imgW="2436162" imgH="1495238" progId="PBrush">
                  <p:embed/>
                </p:oleObj>
              </mc:Choice>
              <mc:Fallback>
                <p:oleObj name="Bitmap Image" r:id="rId5" imgW="2436162" imgH="1495238" progId="PBrush">
                  <p:embed/>
                  <p:pic>
                    <p:nvPicPr>
                      <p:cNvPr id="0" name="Picture 33"/>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4916" y="1986815"/>
                        <a:ext cx="3131018" cy="19402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349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rgbClr val="FAFD00"/>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rgbClr val="FAFD00"/>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621" y="315253"/>
            <a:ext cx="8634040" cy="1143000"/>
          </a:xfrm>
        </p:spPr>
        <p:txBody>
          <a:bodyPr>
            <a:normAutofit/>
          </a:bodyPr>
          <a:lstStyle/>
          <a:p>
            <a:r>
              <a:rPr lang="en-US" sz="3000" b="1" dirty="0" smtClean="0">
                <a:solidFill>
                  <a:schemeClr val="tx1"/>
                </a:solidFill>
              </a:rPr>
              <a:t>Information contained in a time waveform</a:t>
            </a:r>
            <a:endParaRPr lang="en-US" sz="3000" b="1" dirty="0">
              <a:solidFill>
                <a:schemeClr val="tx1"/>
              </a:solidFill>
            </a:endParaRPr>
          </a:p>
        </p:txBody>
      </p:sp>
      <p:sp>
        <p:nvSpPr>
          <p:cNvPr id="79" name="Slide Number Placeholder 3"/>
          <p:cNvSpPr>
            <a:spLocks noGrp="1"/>
          </p:cNvSpPr>
          <p:nvPr>
            <p:ph type="sldNum" sz="quarter" idx="12"/>
          </p:nvPr>
        </p:nvSpPr>
        <p:spPr/>
        <p:txBody>
          <a:bodyPr>
            <a:normAutofit/>
          </a:bodyPr>
          <a:lstStyle/>
          <a:p>
            <a:fld id="{5ED2179F-846E-694A-9A7E-562F73346125}" type="slidenum">
              <a:rPr lang="en-US" smtClean="0"/>
              <a:pPr/>
              <a:t>14</a:t>
            </a:fld>
            <a:endParaRPr lang="en-US" dirty="0"/>
          </a:p>
        </p:txBody>
      </p:sp>
      <p:sp>
        <p:nvSpPr>
          <p:cNvPr id="31" name="Rectangle 3"/>
          <p:cNvSpPr txBox="1">
            <a:spLocks noChangeArrowheads="1"/>
          </p:cNvSpPr>
          <p:nvPr/>
        </p:nvSpPr>
        <p:spPr>
          <a:xfrm>
            <a:off x="2013221" y="4478494"/>
            <a:ext cx="1924050" cy="566737"/>
          </a:xfrm>
          <a:prstGeom prst="rect">
            <a:avLst/>
          </a:prstGeom>
          <a:noFill/>
          <a:ln/>
        </p:spPr>
        <p:txBody>
          <a:bodyPr vert="horz" lIns="0" tIns="0" rIns="0" bIns="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defTabSz="457200">
              <a:spcBef>
                <a:spcPct val="0"/>
              </a:spcBef>
              <a:buClr>
                <a:srgbClr val="008280"/>
              </a:buClr>
              <a:buFont typeface="Monotype Sorts" charset="0"/>
              <a:buNone/>
            </a:pPr>
            <a:r>
              <a:rPr lang="en-US" sz="2500" dirty="0" smtClean="0"/>
              <a:t>1000 rpm</a:t>
            </a:r>
            <a:endParaRPr lang="en-US" dirty="0"/>
          </a:p>
        </p:txBody>
      </p:sp>
      <p:sp>
        <p:nvSpPr>
          <p:cNvPr id="32" name="Line 4"/>
          <p:cNvSpPr>
            <a:spLocks noChangeShapeType="1"/>
          </p:cNvSpPr>
          <p:nvPr/>
        </p:nvSpPr>
        <p:spPr bwMode="auto">
          <a:xfrm>
            <a:off x="4069034" y="3271780"/>
            <a:ext cx="37274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3" name="Line 5"/>
          <p:cNvSpPr>
            <a:spLocks noChangeShapeType="1"/>
          </p:cNvSpPr>
          <p:nvPr/>
        </p:nvSpPr>
        <p:spPr bwMode="auto">
          <a:xfrm>
            <a:off x="4069034" y="2174818"/>
            <a:ext cx="0" cy="2185987"/>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nvGrpSpPr>
          <p:cNvPr id="34" name="Group 6"/>
          <p:cNvGrpSpPr>
            <a:grpSpLocks/>
          </p:cNvGrpSpPr>
          <p:nvPr/>
        </p:nvGrpSpPr>
        <p:grpSpPr bwMode="auto">
          <a:xfrm>
            <a:off x="4030934" y="2322455"/>
            <a:ext cx="660400" cy="1893888"/>
            <a:chOff x="2782" y="1414"/>
            <a:chExt cx="457" cy="1353"/>
          </a:xfrm>
        </p:grpSpPr>
        <p:sp>
          <p:nvSpPr>
            <p:cNvPr id="35" name="Freeform 7"/>
            <p:cNvSpPr>
              <a:spLocks/>
            </p:cNvSpPr>
            <p:nvPr/>
          </p:nvSpPr>
          <p:spPr bwMode="auto">
            <a:xfrm>
              <a:off x="2782" y="1414"/>
              <a:ext cx="228" cy="672"/>
            </a:xfrm>
            <a:custGeom>
              <a:avLst/>
              <a:gdLst>
                <a:gd name="T0" fmla="*/ 227 w 228"/>
                <a:gd name="T1" fmla="*/ 671 h 672"/>
                <a:gd name="T2" fmla="*/ 215 w 228"/>
                <a:gd name="T3" fmla="*/ 514 h 672"/>
                <a:gd name="T4" fmla="*/ 203 w 228"/>
                <a:gd name="T5" fmla="*/ 378 h 672"/>
                <a:gd name="T6" fmla="*/ 189 w 228"/>
                <a:gd name="T7" fmla="*/ 262 h 672"/>
                <a:gd name="T8" fmla="*/ 176 w 228"/>
                <a:gd name="T9" fmla="*/ 168 h 672"/>
                <a:gd name="T10" fmla="*/ 159 w 228"/>
                <a:gd name="T11" fmla="*/ 95 h 672"/>
                <a:gd name="T12" fmla="*/ 144 w 228"/>
                <a:gd name="T13" fmla="*/ 42 h 672"/>
                <a:gd name="T14" fmla="*/ 128 w 228"/>
                <a:gd name="T15" fmla="*/ 11 h 672"/>
                <a:gd name="T16" fmla="*/ 112 w 228"/>
                <a:gd name="T17" fmla="*/ 0 h 672"/>
                <a:gd name="T18" fmla="*/ 96 w 228"/>
                <a:gd name="T19" fmla="*/ 11 h 672"/>
                <a:gd name="T20" fmla="*/ 80 w 228"/>
                <a:gd name="T21" fmla="*/ 42 h 672"/>
                <a:gd name="T22" fmla="*/ 64 w 228"/>
                <a:gd name="T23" fmla="*/ 95 h 672"/>
                <a:gd name="T24" fmla="*/ 50 w 228"/>
                <a:gd name="T25" fmla="*/ 168 h 672"/>
                <a:gd name="T26" fmla="*/ 34 w 228"/>
                <a:gd name="T27" fmla="*/ 262 h 672"/>
                <a:gd name="T28" fmla="*/ 22 w 228"/>
                <a:gd name="T29" fmla="*/ 378 h 672"/>
                <a:gd name="T30" fmla="*/ 10 w 228"/>
                <a:gd name="T31" fmla="*/ 514 h 672"/>
                <a:gd name="T32" fmla="*/ 0 w 228"/>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72">
                  <a:moveTo>
                    <a:pt x="227" y="671"/>
                  </a:moveTo>
                  <a:lnTo>
                    <a:pt x="215" y="514"/>
                  </a:lnTo>
                  <a:lnTo>
                    <a:pt x="203" y="378"/>
                  </a:lnTo>
                  <a:lnTo>
                    <a:pt x="189" y="262"/>
                  </a:lnTo>
                  <a:lnTo>
                    <a:pt x="176" y="168"/>
                  </a:lnTo>
                  <a:lnTo>
                    <a:pt x="159" y="95"/>
                  </a:lnTo>
                  <a:lnTo>
                    <a:pt x="144" y="42"/>
                  </a:lnTo>
                  <a:lnTo>
                    <a:pt x="128" y="11"/>
                  </a:lnTo>
                  <a:lnTo>
                    <a:pt x="112" y="0"/>
                  </a:lnTo>
                  <a:lnTo>
                    <a:pt x="96" y="11"/>
                  </a:lnTo>
                  <a:lnTo>
                    <a:pt x="80" y="42"/>
                  </a:lnTo>
                  <a:lnTo>
                    <a:pt x="64" y="95"/>
                  </a:lnTo>
                  <a:lnTo>
                    <a:pt x="50" y="168"/>
                  </a:lnTo>
                  <a:lnTo>
                    <a:pt x="34" y="262"/>
                  </a:lnTo>
                  <a:lnTo>
                    <a:pt x="22" y="378"/>
                  </a:lnTo>
                  <a:lnTo>
                    <a:pt x="10" y="514"/>
                  </a:lnTo>
                  <a:lnTo>
                    <a:pt x="0" y="671"/>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36" name="Freeform 8"/>
            <p:cNvSpPr>
              <a:spLocks/>
            </p:cNvSpPr>
            <p:nvPr/>
          </p:nvSpPr>
          <p:spPr bwMode="auto">
            <a:xfrm>
              <a:off x="3010" y="2095"/>
              <a:ext cx="229" cy="672"/>
            </a:xfrm>
            <a:custGeom>
              <a:avLst/>
              <a:gdLst>
                <a:gd name="T0" fmla="*/ 228 w 229"/>
                <a:gd name="T1" fmla="*/ 0 h 672"/>
                <a:gd name="T2" fmla="*/ 216 w 229"/>
                <a:gd name="T3" fmla="*/ 158 h 672"/>
                <a:gd name="T4" fmla="*/ 204 w 229"/>
                <a:gd name="T5" fmla="*/ 294 h 672"/>
                <a:gd name="T6" fmla="*/ 190 w 229"/>
                <a:gd name="T7" fmla="*/ 410 h 672"/>
                <a:gd name="T8" fmla="*/ 176 w 229"/>
                <a:gd name="T9" fmla="*/ 504 h 672"/>
                <a:gd name="T10" fmla="*/ 160 w 229"/>
                <a:gd name="T11" fmla="*/ 578 h 672"/>
                <a:gd name="T12" fmla="*/ 145 w 229"/>
                <a:gd name="T13" fmla="*/ 630 h 672"/>
                <a:gd name="T14" fmla="*/ 128 w 229"/>
                <a:gd name="T15" fmla="*/ 661 h 672"/>
                <a:gd name="T16" fmla="*/ 113 w 229"/>
                <a:gd name="T17" fmla="*/ 671 h 672"/>
                <a:gd name="T18" fmla="*/ 96 w 229"/>
                <a:gd name="T19" fmla="*/ 661 h 672"/>
                <a:gd name="T20" fmla="*/ 80 w 229"/>
                <a:gd name="T21" fmla="*/ 630 h 672"/>
                <a:gd name="T22" fmla="*/ 64 w 229"/>
                <a:gd name="T23" fmla="*/ 578 h 672"/>
                <a:gd name="T24" fmla="*/ 50 w 229"/>
                <a:gd name="T25" fmla="*/ 504 h 672"/>
                <a:gd name="T26" fmla="*/ 35 w 229"/>
                <a:gd name="T27" fmla="*/ 410 h 672"/>
                <a:gd name="T28" fmla="*/ 22 w 229"/>
                <a:gd name="T29" fmla="*/ 294 h 672"/>
                <a:gd name="T30" fmla="*/ 10 w 229"/>
                <a:gd name="T31" fmla="*/ 158 h 672"/>
                <a:gd name="T32" fmla="*/ 0 w 229"/>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672">
                  <a:moveTo>
                    <a:pt x="228" y="0"/>
                  </a:moveTo>
                  <a:lnTo>
                    <a:pt x="216" y="158"/>
                  </a:lnTo>
                  <a:lnTo>
                    <a:pt x="204" y="294"/>
                  </a:lnTo>
                  <a:lnTo>
                    <a:pt x="190" y="410"/>
                  </a:lnTo>
                  <a:lnTo>
                    <a:pt x="176" y="504"/>
                  </a:lnTo>
                  <a:lnTo>
                    <a:pt x="160" y="578"/>
                  </a:lnTo>
                  <a:lnTo>
                    <a:pt x="145" y="630"/>
                  </a:lnTo>
                  <a:lnTo>
                    <a:pt x="128" y="661"/>
                  </a:lnTo>
                  <a:lnTo>
                    <a:pt x="113" y="671"/>
                  </a:lnTo>
                  <a:lnTo>
                    <a:pt x="96" y="661"/>
                  </a:lnTo>
                  <a:lnTo>
                    <a:pt x="80" y="630"/>
                  </a:lnTo>
                  <a:lnTo>
                    <a:pt x="64" y="578"/>
                  </a:lnTo>
                  <a:lnTo>
                    <a:pt x="50" y="504"/>
                  </a:lnTo>
                  <a:lnTo>
                    <a:pt x="35" y="410"/>
                  </a:lnTo>
                  <a:lnTo>
                    <a:pt x="22" y="294"/>
                  </a:lnTo>
                  <a:lnTo>
                    <a:pt x="10" y="158"/>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37" name="Line 9"/>
          <p:cNvSpPr>
            <a:spLocks noChangeShapeType="1"/>
          </p:cNvSpPr>
          <p:nvPr/>
        </p:nvSpPr>
        <p:spPr bwMode="auto">
          <a:xfrm>
            <a:off x="4069034" y="4700530"/>
            <a:ext cx="2592387" cy="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8" name="Line 10"/>
          <p:cNvSpPr>
            <a:spLocks noChangeShapeType="1"/>
          </p:cNvSpPr>
          <p:nvPr/>
        </p:nvSpPr>
        <p:spPr bwMode="auto">
          <a:xfrm>
            <a:off x="4069034" y="4532255"/>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9" name="Line 11"/>
          <p:cNvSpPr>
            <a:spLocks noChangeShapeType="1"/>
          </p:cNvSpPr>
          <p:nvPr/>
        </p:nvSpPr>
        <p:spPr bwMode="auto">
          <a:xfrm>
            <a:off x="6661421" y="4532255"/>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40" name="Text Box 12"/>
          <p:cNvSpPr txBox="1">
            <a:spLocks noChangeArrowheads="1"/>
          </p:cNvSpPr>
          <p:nvPr/>
        </p:nvSpPr>
        <p:spPr bwMode="auto">
          <a:xfrm>
            <a:off x="4526247" y="4700588"/>
            <a:ext cx="1508125"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1 revolution</a:t>
            </a:r>
            <a:endParaRPr lang="en-US" sz="2200" dirty="0"/>
          </a:p>
        </p:txBody>
      </p:sp>
      <p:sp>
        <p:nvSpPr>
          <p:cNvPr id="41" name="Text Box 13"/>
          <p:cNvSpPr txBox="1">
            <a:spLocks noChangeArrowheads="1"/>
          </p:cNvSpPr>
          <p:nvPr/>
        </p:nvSpPr>
        <p:spPr bwMode="auto">
          <a:xfrm>
            <a:off x="7982221" y="3120968"/>
            <a:ext cx="65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Time</a:t>
            </a:r>
            <a:endParaRPr lang="en-US" sz="2200" dirty="0"/>
          </a:p>
        </p:txBody>
      </p:sp>
      <p:sp>
        <p:nvSpPr>
          <p:cNvPr id="42" name="Text Box 14"/>
          <p:cNvSpPr txBox="1">
            <a:spLocks noChangeArrowheads="1"/>
          </p:cNvSpPr>
          <p:nvPr/>
        </p:nvSpPr>
        <p:spPr bwMode="auto">
          <a:xfrm>
            <a:off x="3403095" y="1705044"/>
            <a:ext cx="1298575"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Amplitude</a:t>
            </a:r>
            <a:endParaRPr lang="en-US" sz="2200" dirty="0"/>
          </a:p>
        </p:txBody>
      </p:sp>
      <p:sp>
        <p:nvSpPr>
          <p:cNvPr id="43" name="Text Box 15"/>
          <p:cNvSpPr txBox="1">
            <a:spLocks noChangeArrowheads="1"/>
          </p:cNvSpPr>
          <p:nvPr/>
        </p:nvSpPr>
        <p:spPr bwMode="auto">
          <a:xfrm>
            <a:off x="3743596" y="3114618"/>
            <a:ext cx="1714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0</a:t>
            </a:r>
            <a:endParaRPr lang="en-US" sz="2200" dirty="0"/>
          </a:p>
        </p:txBody>
      </p:sp>
      <p:sp>
        <p:nvSpPr>
          <p:cNvPr id="44" name="Text Box 16"/>
          <p:cNvSpPr txBox="1">
            <a:spLocks noChangeArrowheads="1"/>
          </p:cNvSpPr>
          <p:nvPr/>
        </p:nvSpPr>
        <p:spPr bwMode="auto">
          <a:xfrm>
            <a:off x="3743596" y="2014480"/>
            <a:ext cx="180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dirty="0">
                <a:solidFill>
                  <a:srgbClr val="000000"/>
                </a:solidFill>
                <a:latin typeface="Arial" charset="0"/>
              </a:rPr>
              <a:t>+</a:t>
            </a:r>
            <a:endParaRPr lang="en-US" sz="2200" dirty="0"/>
          </a:p>
        </p:txBody>
      </p:sp>
      <p:sp>
        <p:nvSpPr>
          <p:cNvPr id="45" name="Text Box 17"/>
          <p:cNvSpPr txBox="1">
            <a:spLocks noChangeArrowheads="1"/>
          </p:cNvSpPr>
          <p:nvPr/>
        </p:nvSpPr>
        <p:spPr bwMode="auto">
          <a:xfrm>
            <a:off x="3781696" y="4059180"/>
            <a:ext cx="155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dirty="0">
                <a:solidFill>
                  <a:srgbClr val="000000"/>
                </a:solidFill>
                <a:latin typeface="Arial" charset="0"/>
              </a:rPr>
              <a:t>-</a:t>
            </a:r>
            <a:endParaRPr lang="en-US" sz="2200" dirty="0"/>
          </a:p>
        </p:txBody>
      </p:sp>
      <p:grpSp>
        <p:nvGrpSpPr>
          <p:cNvPr id="3" name="Group 2"/>
          <p:cNvGrpSpPr/>
          <p:nvPr/>
        </p:nvGrpSpPr>
        <p:grpSpPr>
          <a:xfrm>
            <a:off x="579721" y="1771750"/>
            <a:ext cx="2185988" cy="3273482"/>
            <a:chOff x="381271" y="1571568"/>
            <a:chExt cx="2185988" cy="3273482"/>
          </a:xfrm>
        </p:grpSpPr>
        <p:sp>
          <p:nvSpPr>
            <p:cNvPr id="30" name="Freeform 2"/>
            <p:cNvSpPr>
              <a:spLocks/>
            </p:cNvSpPr>
            <p:nvPr/>
          </p:nvSpPr>
          <p:spPr bwMode="auto">
            <a:xfrm>
              <a:off x="852772" y="4419600"/>
              <a:ext cx="1639887" cy="425450"/>
            </a:xfrm>
            <a:custGeom>
              <a:avLst/>
              <a:gdLst>
                <a:gd name="T0" fmla="*/ 0 w 1136"/>
                <a:gd name="T1" fmla="*/ 0 h 304"/>
                <a:gd name="T2" fmla="*/ 53 w 1136"/>
                <a:gd name="T3" fmla="*/ 66 h 304"/>
                <a:gd name="T4" fmla="*/ 113 w 1136"/>
                <a:gd name="T5" fmla="*/ 124 h 304"/>
                <a:gd name="T6" fmla="*/ 178 w 1136"/>
                <a:gd name="T7" fmla="*/ 174 h 304"/>
                <a:gd name="T8" fmla="*/ 247 w 1136"/>
                <a:gd name="T9" fmla="*/ 215 h 304"/>
                <a:gd name="T10" fmla="*/ 318 w 1136"/>
                <a:gd name="T11" fmla="*/ 249 h 304"/>
                <a:gd name="T12" fmla="*/ 393 w 1136"/>
                <a:gd name="T13" fmla="*/ 275 h 304"/>
                <a:gd name="T14" fmla="*/ 471 w 1136"/>
                <a:gd name="T15" fmla="*/ 293 h 304"/>
                <a:gd name="T16" fmla="*/ 549 w 1136"/>
                <a:gd name="T17" fmla="*/ 302 h 304"/>
                <a:gd name="T18" fmla="*/ 627 w 1136"/>
                <a:gd name="T19" fmla="*/ 303 h 304"/>
                <a:gd name="T20" fmla="*/ 706 w 1136"/>
                <a:gd name="T21" fmla="*/ 297 h 304"/>
                <a:gd name="T22" fmla="*/ 783 w 1136"/>
                <a:gd name="T23" fmla="*/ 282 h 304"/>
                <a:gd name="T24" fmla="*/ 860 w 1136"/>
                <a:gd name="T25" fmla="*/ 257 h 304"/>
                <a:gd name="T26" fmla="*/ 934 w 1136"/>
                <a:gd name="T27" fmla="*/ 225 h 304"/>
                <a:gd name="T28" fmla="*/ 1005 w 1136"/>
                <a:gd name="T29" fmla="*/ 184 h 304"/>
                <a:gd name="T30" fmla="*/ 1072 w 1136"/>
                <a:gd name="T31" fmla="*/ 136 h 304"/>
                <a:gd name="T32" fmla="*/ 1135 w 1136"/>
                <a:gd name="T33" fmla="*/ 7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6" h="304">
                  <a:moveTo>
                    <a:pt x="0" y="0"/>
                  </a:moveTo>
                  <a:lnTo>
                    <a:pt x="53" y="66"/>
                  </a:lnTo>
                  <a:lnTo>
                    <a:pt x="113" y="124"/>
                  </a:lnTo>
                  <a:lnTo>
                    <a:pt x="178" y="174"/>
                  </a:lnTo>
                  <a:lnTo>
                    <a:pt x="247" y="215"/>
                  </a:lnTo>
                  <a:lnTo>
                    <a:pt x="318" y="249"/>
                  </a:lnTo>
                  <a:lnTo>
                    <a:pt x="393" y="275"/>
                  </a:lnTo>
                  <a:lnTo>
                    <a:pt x="471" y="293"/>
                  </a:lnTo>
                  <a:lnTo>
                    <a:pt x="549" y="302"/>
                  </a:lnTo>
                  <a:lnTo>
                    <a:pt x="627" y="303"/>
                  </a:lnTo>
                  <a:lnTo>
                    <a:pt x="706" y="297"/>
                  </a:lnTo>
                  <a:lnTo>
                    <a:pt x="783" y="282"/>
                  </a:lnTo>
                  <a:lnTo>
                    <a:pt x="860" y="257"/>
                  </a:lnTo>
                  <a:lnTo>
                    <a:pt x="934" y="225"/>
                  </a:lnTo>
                  <a:lnTo>
                    <a:pt x="1005" y="184"/>
                  </a:lnTo>
                  <a:lnTo>
                    <a:pt x="1072" y="136"/>
                  </a:lnTo>
                  <a:lnTo>
                    <a:pt x="1135" y="77"/>
                  </a:lnTo>
                </a:path>
              </a:pathLst>
            </a:custGeom>
            <a:noFill/>
            <a:ln w="19050" cap="flat" cmpd="sng">
              <a:solidFill>
                <a:srgbClr val="80808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nvGrpSpPr>
            <p:cNvPr id="46" name="Group 19"/>
            <p:cNvGrpSpPr>
              <a:grpSpLocks/>
            </p:cNvGrpSpPr>
            <p:nvPr/>
          </p:nvGrpSpPr>
          <p:grpSpPr bwMode="auto">
            <a:xfrm>
              <a:off x="1716359" y="3109855"/>
              <a:ext cx="841375" cy="300038"/>
              <a:chOff x="1150" y="1838"/>
              <a:chExt cx="582" cy="214"/>
            </a:xfrm>
          </p:grpSpPr>
          <p:sp>
            <p:nvSpPr>
              <p:cNvPr id="47" name="Freeform 20"/>
              <p:cNvSpPr>
                <a:spLocks/>
              </p:cNvSpPr>
              <p:nvPr/>
            </p:nvSpPr>
            <p:spPr bwMode="auto">
              <a:xfrm>
                <a:off x="1151" y="1838"/>
                <a:ext cx="579" cy="213"/>
              </a:xfrm>
              <a:custGeom>
                <a:avLst/>
                <a:gdLst>
                  <a:gd name="T0" fmla="*/ 561 w 579"/>
                  <a:gd name="T1" fmla="*/ 0 h 213"/>
                  <a:gd name="T2" fmla="*/ 0 w 579"/>
                  <a:gd name="T3" fmla="*/ 108 h 213"/>
                  <a:gd name="T4" fmla="*/ 17 w 579"/>
                  <a:gd name="T5" fmla="*/ 212 h 213"/>
                  <a:gd name="T6" fmla="*/ 578 w 579"/>
                  <a:gd name="T7" fmla="*/ 104 h 213"/>
                  <a:gd name="T8" fmla="*/ 561 w 579"/>
                  <a:gd name="T9" fmla="*/ 0 h 213"/>
                </a:gdLst>
                <a:ahLst/>
                <a:cxnLst>
                  <a:cxn ang="0">
                    <a:pos x="T0" y="T1"/>
                  </a:cxn>
                  <a:cxn ang="0">
                    <a:pos x="T2" y="T3"/>
                  </a:cxn>
                  <a:cxn ang="0">
                    <a:pos x="T4" y="T5"/>
                  </a:cxn>
                  <a:cxn ang="0">
                    <a:pos x="T6" y="T7"/>
                  </a:cxn>
                  <a:cxn ang="0">
                    <a:pos x="T8" y="T9"/>
                  </a:cxn>
                </a:cxnLst>
                <a:rect l="0" t="0" r="r" b="b"/>
                <a:pathLst>
                  <a:path w="579" h="213">
                    <a:moveTo>
                      <a:pt x="561" y="0"/>
                    </a:moveTo>
                    <a:lnTo>
                      <a:pt x="0" y="108"/>
                    </a:lnTo>
                    <a:lnTo>
                      <a:pt x="17" y="212"/>
                    </a:lnTo>
                    <a:lnTo>
                      <a:pt x="578" y="104"/>
                    </a:lnTo>
                    <a:lnTo>
                      <a:pt x="561" y="0"/>
                    </a:lnTo>
                  </a:path>
                </a:pathLst>
              </a:custGeom>
              <a:solidFill>
                <a:srgbClr val="E1E1E1"/>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48" name="Oval 21"/>
              <p:cNvSpPr>
                <a:spLocks noChangeArrowheads="1"/>
              </p:cNvSpPr>
              <p:nvPr/>
            </p:nvSpPr>
            <p:spPr bwMode="auto">
              <a:xfrm rot="10500000">
                <a:off x="1150" y="1942"/>
                <a:ext cx="27" cy="110"/>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49" name="Oval 22"/>
              <p:cNvSpPr>
                <a:spLocks noChangeArrowheads="1"/>
              </p:cNvSpPr>
              <p:nvPr/>
            </p:nvSpPr>
            <p:spPr bwMode="auto">
              <a:xfrm rot="10500000">
                <a:off x="1704" y="1840"/>
                <a:ext cx="28" cy="106"/>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50" name="Freeform 23"/>
              <p:cNvSpPr>
                <a:spLocks/>
              </p:cNvSpPr>
              <p:nvPr/>
            </p:nvSpPr>
            <p:spPr bwMode="auto">
              <a:xfrm>
                <a:off x="1681" y="1841"/>
                <a:ext cx="44" cy="102"/>
              </a:xfrm>
              <a:custGeom>
                <a:avLst/>
                <a:gdLst>
                  <a:gd name="T0" fmla="*/ 29 w 44"/>
                  <a:gd name="T1" fmla="*/ 0 h 102"/>
                  <a:gd name="T2" fmla="*/ 0 w 44"/>
                  <a:gd name="T3" fmla="*/ 11 h 102"/>
                  <a:gd name="T4" fmla="*/ 5 w 44"/>
                  <a:gd name="T5" fmla="*/ 98 h 102"/>
                  <a:gd name="T6" fmla="*/ 43 w 44"/>
                  <a:gd name="T7" fmla="*/ 101 h 102"/>
                  <a:gd name="T8" fmla="*/ 29 w 44"/>
                  <a:gd name="T9" fmla="*/ 0 h 102"/>
                  <a:gd name="T10" fmla="*/ 29 w 44"/>
                  <a:gd name="T11" fmla="*/ 0 h 102"/>
                </a:gdLst>
                <a:ahLst/>
                <a:cxnLst>
                  <a:cxn ang="0">
                    <a:pos x="T0" y="T1"/>
                  </a:cxn>
                  <a:cxn ang="0">
                    <a:pos x="T2" y="T3"/>
                  </a:cxn>
                  <a:cxn ang="0">
                    <a:pos x="T4" y="T5"/>
                  </a:cxn>
                  <a:cxn ang="0">
                    <a:pos x="T6" y="T7"/>
                  </a:cxn>
                  <a:cxn ang="0">
                    <a:pos x="T8" y="T9"/>
                  </a:cxn>
                  <a:cxn ang="0">
                    <a:pos x="T10" y="T11"/>
                  </a:cxn>
                </a:cxnLst>
                <a:rect l="0" t="0" r="r" b="b"/>
                <a:pathLst>
                  <a:path w="44" h="102">
                    <a:moveTo>
                      <a:pt x="29" y="0"/>
                    </a:moveTo>
                    <a:lnTo>
                      <a:pt x="0" y="11"/>
                    </a:lnTo>
                    <a:lnTo>
                      <a:pt x="5" y="98"/>
                    </a:lnTo>
                    <a:lnTo>
                      <a:pt x="43" y="101"/>
                    </a:lnTo>
                    <a:lnTo>
                      <a:pt x="29" y="0"/>
                    </a:lnTo>
                    <a:lnTo>
                      <a:pt x="29" y="0"/>
                    </a:lnTo>
                  </a:path>
                </a:pathLst>
              </a:custGeom>
              <a:solidFill>
                <a:srgbClr val="E1E1E1"/>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51" name="Freeform 24"/>
            <p:cNvSpPr>
              <a:spLocks/>
            </p:cNvSpPr>
            <p:nvPr/>
          </p:nvSpPr>
          <p:spPr bwMode="auto">
            <a:xfrm>
              <a:off x="903559" y="2357380"/>
              <a:ext cx="809625" cy="946150"/>
            </a:xfrm>
            <a:custGeom>
              <a:avLst/>
              <a:gdLst>
                <a:gd name="T0" fmla="*/ 560 w 561"/>
                <a:gd name="T1" fmla="*/ 612 h 676"/>
                <a:gd name="T2" fmla="*/ 471 w 561"/>
                <a:gd name="T3" fmla="*/ 468 h 676"/>
                <a:gd name="T4" fmla="*/ 372 w 561"/>
                <a:gd name="T5" fmla="*/ 301 h 676"/>
                <a:gd name="T6" fmla="*/ 276 w 561"/>
                <a:gd name="T7" fmla="*/ 153 h 676"/>
                <a:gd name="T8" fmla="*/ 196 w 561"/>
                <a:gd name="T9" fmla="*/ 65 h 676"/>
                <a:gd name="T10" fmla="*/ 116 w 561"/>
                <a:gd name="T11" fmla="*/ 0 h 676"/>
                <a:gd name="T12" fmla="*/ 68 w 561"/>
                <a:gd name="T13" fmla="*/ 0 h 676"/>
                <a:gd name="T14" fmla="*/ 26 w 561"/>
                <a:gd name="T15" fmla="*/ 15 h 676"/>
                <a:gd name="T16" fmla="*/ 0 w 561"/>
                <a:gd name="T17" fmla="*/ 62 h 676"/>
                <a:gd name="T18" fmla="*/ 10 w 561"/>
                <a:gd name="T19" fmla="*/ 117 h 676"/>
                <a:gd name="T20" fmla="*/ 53 w 561"/>
                <a:gd name="T21" fmla="*/ 212 h 676"/>
                <a:gd name="T22" fmla="*/ 122 w 561"/>
                <a:gd name="T23" fmla="*/ 327 h 676"/>
                <a:gd name="T24" fmla="*/ 270 w 561"/>
                <a:gd name="T25" fmla="*/ 469 h 676"/>
                <a:gd name="T26" fmla="*/ 340 w 561"/>
                <a:gd name="T27" fmla="*/ 535 h 676"/>
                <a:gd name="T28" fmla="*/ 491 w 561"/>
                <a:gd name="T29" fmla="*/ 675 h 676"/>
                <a:gd name="T30" fmla="*/ 560 w 561"/>
                <a:gd name="T31" fmla="*/ 612 h 676"/>
                <a:gd name="T32" fmla="*/ 560 w 561"/>
                <a:gd name="T33" fmla="*/ 61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6">
                  <a:moveTo>
                    <a:pt x="560" y="612"/>
                  </a:moveTo>
                  <a:lnTo>
                    <a:pt x="471" y="468"/>
                  </a:lnTo>
                  <a:lnTo>
                    <a:pt x="372" y="301"/>
                  </a:lnTo>
                  <a:lnTo>
                    <a:pt x="276" y="153"/>
                  </a:lnTo>
                  <a:lnTo>
                    <a:pt x="196" y="65"/>
                  </a:lnTo>
                  <a:lnTo>
                    <a:pt x="116" y="0"/>
                  </a:lnTo>
                  <a:lnTo>
                    <a:pt x="68" y="0"/>
                  </a:lnTo>
                  <a:lnTo>
                    <a:pt x="26" y="15"/>
                  </a:lnTo>
                  <a:lnTo>
                    <a:pt x="0" y="62"/>
                  </a:lnTo>
                  <a:lnTo>
                    <a:pt x="10" y="117"/>
                  </a:lnTo>
                  <a:lnTo>
                    <a:pt x="53" y="212"/>
                  </a:lnTo>
                  <a:lnTo>
                    <a:pt x="122" y="327"/>
                  </a:lnTo>
                  <a:lnTo>
                    <a:pt x="270" y="469"/>
                  </a:lnTo>
                  <a:lnTo>
                    <a:pt x="340" y="535"/>
                  </a:lnTo>
                  <a:lnTo>
                    <a:pt x="491" y="675"/>
                  </a:lnTo>
                  <a:lnTo>
                    <a:pt x="560" y="612"/>
                  </a:lnTo>
                  <a:lnTo>
                    <a:pt x="560" y="612"/>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52" name="Freeform 25"/>
            <p:cNvSpPr>
              <a:spLocks/>
            </p:cNvSpPr>
            <p:nvPr/>
          </p:nvSpPr>
          <p:spPr bwMode="auto">
            <a:xfrm>
              <a:off x="1757634" y="2373255"/>
              <a:ext cx="809625" cy="946150"/>
            </a:xfrm>
            <a:custGeom>
              <a:avLst/>
              <a:gdLst>
                <a:gd name="T0" fmla="*/ 0 w 561"/>
                <a:gd name="T1" fmla="*/ 612 h 676"/>
                <a:gd name="T2" fmla="*/ 88 w 561"/>
                <a:gd name="T3" fmla="*/ 468 h 676"/>
                <a:gd name="T4" fmla="*/ 188 w 561"/>
                <a:gd name="T5" fmla="*/ 301 h 676"/>
                <a:gd name="T6" fmla="*/ 283 w 561"/>
                <a:gd name="T7" fmla="*/ 154 h 676"/>
                <a:gd name="T8" fmla="*/ 364 w 561"/>
                <a:gd name="T9" fmla="*/ 66 h 676"/>
                <a:gd name="T10" fmla="*/ 443 w 561"/>
                <a:gd name="T11" fmla="*/ 0 h 676"/>
                <a:gd name="T12" fmla="*/ 492 w 561"/>
                <a:gd name="T13" fmla="*/ 0 h 676"/>
                <a:gd name="T14" fmla="*/ 532 w 561"/>
                <a:gd name="T15" fmla="*/ 15 h 676"/>
                <a:gd name="T16" fmla="*/ 560 w 561"/>
                <a:gd name="T17" fmla="*/ 62 h 676"/>
                <a:gd name="T18" fmla="*/ 550 w 561"/>
                <a:gd name="T19" fmla="*/ 118 h 676"/>
                <a:gd name="T20" fmla="*/ 507 w 561"/>
                <a:gd name="T21" fmla="*/ 212 h 676"/>
                <a:gd name="T22" fmla="*/ 437 w 561"/>
                <a:gd name="T23" fmla="*/ 327 h 676"/>
                <a:gd name="T24" fmla="*/ 290 w 561"/>
                <a:gd name="T25" fmla="*/ 470 h 676"/>
                <a:gd name="T26" fmla="*/ 218 w 561"/>
                <a:gd name="T27" fmla="*/ 535 h 676"/>
                <a:gd name="T28" fmla="*/ 68 w 561"/>
                <a:gd name="T29" fmla="*/ 675 h 676"/>
                <a:gd name="T30" fmla="*/ 0 w 561"/>
                <a:gd name="T31" fmla="*/ 612 h 676"/>
                <a:gd name="T32" fmla="*/ 0 w 561"/>
                <a:gd name="T33" fmla="*/ 61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6">
                  <a:moveTo>
                    <a:pt x="0" y="612"/>
                  </a:moveTo>
                  <a:lnTo>
                    <a:pt x="88" y="468"/>
                  </a:lnTo>
                  <a:lnTo>
                    <a:pt x="188" y="301"/>
                  </a:lnTo>
                  <a:lnTo>
                    <a:pt x="283" y="154"/>
                  </a:lnTo>
                  <a:lnTo>
                    <a:pt x="364" y="66"/>
                  </a:lnTo>
                  <a:lnTo>
                    <a:pt x="443" y="0"/>
                  </a:lnTo>
                  <a:lnTo>
                    <a:pt x="492" y="0"/>
                  </a:lnTo>
                  <a:lnTo>
                    <a:pt x="532" y="15"/>
                  </a:lnTo>
                  <a:lnTo>
                    <a:pt x="560" y="62"/>
                  </a:lnTo>
                  <a:lnTo>
                    <a:pt x="550" y="118"/>
                  </a:lnTo>
                  <a:lnTo>
                    <a:pt x="507" y="212"/>
                  </a:lnTo>
                  <a:lnTo>
                    <a:pt x="437" y="327"/>
                  </a:lnTo>
                  <a:lnTo>
                    <a:pt x="290" y="470"/>
                  </a:lnTo>
                  <a:lnTo>
                    <a:pt x="218" y="535"/>
                  </a:lnTo>
                  <a:lnTo>
                    <a:pt x="68" y="675"/>
                  </a:lnTo>
                  <a:lnTo>
                    <a:pt x="0" y="612"/>
                  </a:lnTo>
                  <a:lnTo>
                    <a:pt x="0" y="612"/>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53" name="Freeform 26"/>
            <p:cNvSpPr>
              <a:spLocks/>
            </p:cNvSpPr>
            <p:nvPr/>
          </p:nvSpPr>
          <p:spPr bwMode="auto">
            <a:xfrm>
              <a:off x="1733821" y="3384493"/>
              <a:ext cx="809625" cy="947737"/>
            </a:xfrm>
            <a:custGeom>
              <a:avLst/>
              <a:gdLst>
                <a:gd name="T0" fmla="*/ 0 w 561"/>
                <a:gd name="T1" fmla="*/ 63 h 677"/>
                <a:gd name="T2" fmla="*/ 89 w 561"/>
                <a:gd name="T3" fmla="*/ 207 h 677"/>
                <a:gd name="T4" fmla="*/ 189 w 561"/>
                <a:gd name="T5" fmla="*/ 374 h 677"/>
                <a:gd name="T6" fmla="*/ 284 w 561"/>
                <a:gd name="T7" fmla="*/ 522 h 677"/>
                <a:gd name="T8" fmla="*/ 364 w 561"/>
                <a:gd name="T9" fmla="*/ 609 h 677"/>
                <a:gd name="T10" fmla="*/ 443 w 561"/>
                <a:gd name="T11" fmla="*/ 675 h 677"/>
                <a:gd name="T12" fmla="*/ 493 w 561"/>
                <a:gd name="T13" fmla="*/ 676 h 677"/>
                <a:gd name="T14" fmla="*/ 533 w 561"/>
                <a:gd name="T15" fmla="*/ 661 h 677"/>
                <a:gd name="T16" fmla="*/ 560 w 561"/>
                <a:gd name="T17" fmla="*/ 613 h 677"/>
                <a:gd name="T18" fmla="*/ 551 w 561"/>
                <a:gd name="T19" fmla="*/ 558 h 677"/>
                <a:gd name="T20" fmla="*/ 508 w 561"/>
                <a:gd name="T21" fmla="*/ 463 h 677"/>
                <a:gd name="T22" fmla="*/ 438 w 561"/>
                <a:gd name="T23" fmla="*/ 349 h 677"/>
                <a:gd name="T24" fmla="*/ 289 w 561"/>
                <a:gd name="T25" fmla="*/ 206 h 677"/>
                <a:gd name="T26" fmla="*/ 219 w 561"/>
                <a:gd name="T27" fmla="*/ 141 h 677"/>
                <a:gd name="T28" fmla="*/ 69 w 561"/>
                <a:gd name="T29" fmla="*/ 0 h 677"/>
                <a:gd name="T30" fmla="*/ 0 w 561"/>
                <a:gd name="T31" fmla="*/ 63 h 677"/>
                <a:gd name="T32" fmla="*/ 0 w 561"/>
                <a:gd name="T33" fmla="*/ 6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7">
                  <a:moveTo>
                    <a:pt x="0" y="63"/>
                  </a:moveTo>
                  <a:lnTo>
                    <a:pt x="89" y="207"/>
                  </a:lnTo>
                  <a:lnTo>
                    <a:pt x="189" y="374"/>
                  </a:lnTo>
                  <a:lnTo>
                    <a:pt x="284" y="522"/>
                  </a:lnTo>
                  <a:lnTo>
                    <a:pt x="364" y="609"/>
                  </a:lnTo>
                  <a:lnTo>
                    <a:pt x="443" y="675"/>
                  </a:lnTo>
                  <a:lnTo>
                    <a:pt x="493" y="676"/>
                  </a:lnTo>
                  <a:lnTo>
                    <a:pt x="533" y="661"/>
                  </a:lnTo>
                  <a:lnTo>
                    <a:pt x="560" y="613"/>
                  </a:lnTo>
                  <a:lnTo>
                    <a:pt x="551" y="558"/>
                  </a:lnTo>
                  <a:lnTo>
                    <a:pt x="508" y="463"/>
                  </a:lnTo>
                  <a:lnTo>
                    <a:pt x="438" y="349"/>
                  </a:lnTo>
                  <a:lnTo>
                    <a:pt x="289" y="206"/>
                  </a:lnTo>
                  <a:lnTo>
                    <a:pt x="219" y="141"/>
                  </a:lnTo>
                  <a:lnTo>
                    <a:pt x="69" y="0"/>
                  </a:lnTo>
                  <a:lnTo>
                    <a:pt x="0" y="63"/>
                  </a:lnTo>
                  <a:lnTo>
                    <a:pt x="0" y="63"/>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54" name="Freeform 27"/>
            <p:cNvSpPr>
              <a:spLocks/>
            </p:cNvSpPr>
            <p:nvPr/>
          </p:nvSpPr>
          <p:spPr bwMode="auto">
            <a:xfrm>
              <a:off x="871809" y="3384493"/>
              <a:ext cx="809625" cy="947737"/>
            </a:xfrm>
            <a:custGeom>
              <a:avLst/>
              <a:gdLst>
                <a:gd name="T0" fmla="*/ 560 w 561"/>
                <a:gd name="T1" fmla="*/ 63 h 677"/>
                <a:gd name="T2" fmla="*/ 470 w 561"/>
                <a:gd name="T3" fmla="*/ 207 h 677"/>
                <a:gd name="T4" fmla="*/ 372 w 561"/>
                <a:gd name="T5" fmla="*/ 374 h 677"/>
                <a:gd name="T6" fmla="*/ 277 w 561"/>
                <a:gd name="T7" fmla="*/ 522 h 677"/>
                <a:gd name="T8" fmla="*/ 196 w 561"/>
                <a:gd name="T9" fmla="*/ 609 h 677"/>
                <a:gd name="T10" fmla="*/ 116 w 561"/>
                <a:gd name="T11" fmla="*/ 675 h 677"/>
                <a:gd name="T12" fmla="*/ 68 w 561"/>
                <a:gd name="T13" fmla="*/ 676 h 677"/>
                <a:gd name="T14" fmla="*/ 27 w 561"/>
                <a:gd name="T15" fmla="*/ 661 h 677"/>
                <a:gd name="T16" fmla="*/ 0 w 561"/>
                <a:gd name="T17" fmla="*/ 613 h 677"/>
                <a:gd name="T18" fmla="*/ 10 w 561"/>
                <a:gd name="T19" fmla="*/ 558 h 677"/>
                <a:gd name="T20" fmla="*/ 53 w 561"/>
                <a:gd name="T21" fmla="*/ 463 h 677"/>
                <a:gd name="T22" fmla="*/ 122 w 561"/>
                <a:gd name="T23" fmla="*/ 349 h 677"/>
                <a:gd name="T24" fmla="*/ 270 w 561"/>
                <a:gd name="T25" fmla="*/ 206 h 677"/>
                <a:gd name="T26" fmla="*/ 341 w 561"/>
                <a:gd name="T27" fmla="*/ 141 h 677"/>
                <a:gd name="T28" fmla="*/ 492 w 561"/>
                <a:gd name="T29" fmla="*/ 0 h 677"/>
                <a:gd name="T30" fmla="*/ 560 w 561"/>
                <a:gd name="T31" fmla="*/ 63 h 677"/>
                <a:gd name="T32" fmla="*/ 560 w 561"/>
                <a:gd name="T33" fmla="*/ 6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7">
                  <a:moveTo>
                    <a:pt x="560" y="63"/>
                  </a:moveTo>
                  <a:lnTo>
                    <a:pt x="470" y="207"/>
                  </a:lnTo>
                  <a:lnTo>
                    <a:pt x="372" y="374"/>
                  </a:lnTo>
                  <a:lnTo>
                    <a:pt x="277" y="522"/>
                  </a:lnTo>
                  <a:lnTo>
                    <a:pt x="196" y="609"/>
                  </a:lnTo>
                  <a:lnTo>
                    <a:pt x="116" y="675"/>
                  </a:lnTo>
                  <a:lnTo>
                    <a:pt x="68" y="676"/>
                  </a:lnTo>
                  <a:lnTo>
                    <a:pt x="27" y="661"/>
                  </a:lnTo>
                  <a:lnTo>
                    <a:pt x="0" y="613"/>
                  </a:lnTo>
                  <a:lnTo>
                    <a:pt x="10" y="558"/>
                  </a:lnTo>
                  <a:lnTo>
                    <a:pt x="53" y="463"/>
                  </a:lnTo>
                  <a:lnTo>
                    <a:pt x="122" y="349"/>
                  </a:lnTo>
                  <a:lnTo>
                    <a:pt x="270" y="206"/>
                  </a:lnTo>
                  <a:lnTo>
                    <a:pt x="341" y="141"/>
                  </a:lnTo>
                  <a:lnTo>
                    <a:pt x="492" y="0"/>
                  </a:lnTo>
                  <a:lnTo>
                    <a:pt x="560" y="63"/>
                  </a:lnTo>
                  <a:lnTo>
                    <a:pt x="560" y="63"/>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55" name="Freeform 28"/>
            <p:cNvSpPr>
              <a:spLocks/>
            </p:cNvSpPr>
            <p:nvPr/>
          </p:nvSpPr>
          <p:spPr bwMode="auto">
            <a:xfrm>
              <a:off x="1549671" y="3192405"/>
              <a:ext cx="109538" cy="131763"/>
            </a:xfrm>
            <a:custGeom>
              <a:avLst/>
              <a:gdLst>
                <a:gd name="T0" fmla="*/ 3 w 76"/>
                <a:gd name="T1" fmla="*/ 0 h 94"/>
                <a:gd name="T2" fmla="*/ 0 w 76"/>
                <a:gd name="T3" fmla="*/ 89 h 94"/>
                <a:gd name="T4" fmla="*/ 75 w 76"/>
                <a:gd name="T5" fmla="*/ 93 h 94"/>
                <a:gd name="T6" fmla="*/ 63 w 76"/>
                <a:gd name="T7" fmla="*/ 5 h 94"/>
                <a:gd name="T8" fmla="*/ 3 w 76"/>
                <a:gd name="T9" fmla="*/ 3 h 94"/>
                <a:gd name="T10" fmla="*/ 3 w 76"/>
                <a:gd name="T11" fmla="*/ 0 h 94"/>
                <a:gd name="T12" fmla="*/ 3 w 76"/>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76" h="94">
                  <a:moveTo>
                    <a:pt x="3" y="0"/>
                  </a:moveTo>
                  <a:lnTo>
                    <a:pt x="0" y="89"/>
                  </a:lnTo>
                  <a:lnTo>
                    <a:pt x="75" y="93"/>
                  </a:lnTo>
                  <a:lnTo>
                    <a:pt x="63" y="5"/>
                  </a:lnTo>
                  <a:lnTo>
                    <a:pt x="3" y="3"/>
                  </a:lnTo>
                  <a:lnTo>
                    <a:pt x="3" y="0"/>
                  </a:lnTo>
                  <a:lnTo>
                    <a:pt x="3" y="0"/>
                  </a:lnTo>
                </a:path>
              </a:pathLst>
            </a:custGeom>
            <a:solidFill>
              <a:srgbClr val="E12000"/>
            </a:solidFill>
            <a:ln w="19050" cap="flat" cmpd="sng">
              <a:solidFill>
                <a:srgbClr val="E1E1E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56" name="Line 29"/>
            <p:cNvSpPr>
              <a:spLocks noChangeShapeType="1"/>
            </p:cNvSpPr>
            <p:nvPr/>
          </p:nvSpPr>
          <p:spPr bwMode="auto">
            <a:xfrm>
              <a:off x="1482996" y="3184468"/>
              <a:ext cx="142875" cy="1317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57" name="Oval 30"/>
            <p:cNvSpPr>
              <a:spLocks noChangeArrowheads="1"/>
            </p:cNvSpPr>
            <p:nvPr/>
          </p:nvSpPr>
          <p:spPr bwMode="auto">
            <a:xfrm>
              <a:off x="1589359" y="3206693"/>
              <a:ext cx="277812" cy="296862"/>
            </a:xfrm>
            <a:prstGeom prst="ellipse">
              <a:avLst/>
            </a:prstGeom>
            <a:solidFill>
              <a:srgbClr val="E12000"/>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nvGrpSpPr>
            <p:cNvPr id="58" name="Group 31"/>
            <p:cNvGrpSpPr>
              <a:grpSpLocks/>
            </p:cNvGrpSpPr>
            <p:nvPr/>
          </p:nvGrpSpPr>
          <p:grpSpPr bwMode="auto">
            <a:xfrm>
              <a:off x="954359" y="3286068"/>
              <a:ext cx="796925" cy="300037"/>
              <a:chOff x="621" y="1964"/>
              <a:chExt cx="553" cy="214"/>
            </a:xfrm>
          </p:grpSpPr>
          <p:sp>
            <p:nvSpPr>
              <p:cNvPr id="59" name="Freeform 32"/>
              <p:cNvSpPr>
                <a:spLocks/>
              </p:cNvSpPr>
              <p:nvPr/>
            </p:nvSpPr>
            <p:spPr bwMode="auto">
              <a:xfrm>
                <a:off x="622" y="1964"/>
                <a:ext cx="547" cy="213"/>
              </a:xfrm>
              <a:custGeom>
                <a:avLst/>
                <a:gdLst>
                  <a:gd name="T0" fmla="*/ 530 w 547"/>
                  <a:gd name="T1" fmla="*/ 0 h 213"/>
                  <a:gd name="T2" fmla="*/ 0 w 547"/>
                  <a:gd name="T3" fmla="*/ 108 h 213"/>
                  <a:gd name="T4" fmla="*/ 17 w 547"/>
                  <a:gd name="T5" fmla="*/ 212 h 213"/>
                  <a:gd name="T6" fmla="*/ 546 w 547"/>
                  <a:gd name="T7" fmla="*/ 104 h 213"/>
                  <a:gd name="T8" fmla="*/ 530 w 547"/>
                  <a:gd name="T9" fmla="*/ 0 h 213"/>
                </a:gdLst>
                <a:ahLst/>
                <a:cxnLst>
                  <a:cxn ang="0">
                    <a:pos x="T0" y="T1"/>
                  </a:cxn>
                  <a:cxn ang="0">
                    <a:pos x="T2" y="T3"/>
                  </a:cxn>
                  <a:cxn ang="0">
                    <a:pos x="T4" y="T5"/>
                  </a:cxn>
                  <a:cxn ang="0">
                    <a:pos x="T6" y="T7"/>
                  </a:cxn>
                  <a:cxn ang="0">
                    <a:pos x="T8" y="T9"/>
                  </a:cxn>
                </a:cxnLst>
                <a:rect l="0" t="0" r="r" b="b"/>
                <a:pathLst>
                  <a:path w="547" h="213">
                    <a:moveTo>
                      <a:pt x="530" y="0"/>
                    </a:moveTo>
                    <a:lnTo>
                      <a:pt x="0" y="108"/>
                    </a:lnTo>
                    <a:lnTo>
                      <a:pt x="17" y="212"/>
                    </a:lnTo>
                    <a:lnTo>
                      <a:pt x="546" y="104"/>
                    </a:lnTo>
                    <a:lnTo>
                      <a:pt x="530" y="0"/>
                    </a:lnTo>
                  </a:path>
                </a:pathLst>
              </a:custGeom>
              <a:solidFill>
                <a:srgbClr val="E1E1E1"/>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0" name="Oval 33"/>
              <p:cNvSpPr>
                <a:spLocks noChangeArrowheads="1"/>
              </p:cNvSpPr>
              <p:nvPr/>
            </p:nvSpPr>
            <p:spPr bwMode="auto">
              <a:xfrm rot="10620000">
                <a:off x="621" y="2068"/>
                <a:ext cx="24" cy="110"/>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61" name="Oval 34"/>
              <p:cNvSpPr>
                <a:spLocks noChangeArrowheads="1"/>
              </p:cNvSpPr>
              <p:nvPr/>
            </p:nvSpPr>
            <p:spPr bwMode="auto">
              <a:xfrm rot="10380000">
                <a:off x="1144" y="1966"/>
                <a:ext cx="30" cy="105"/>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62" name="Freeform 35"/>
              <p:cNvSpPr>
                <a:spLocks/>
              </p:cNvSpPr>
              <p:nvPr/>
            </p:nvSpPr>
            <p:spPr bwMode="auto">
              <a:xfrm>
                <a:off x="1124" y="1967"/>
                <a:ext cx="43" cy="102"/>
              </a:xfrm>
              <a:custGeom>
                <a:avLst/>
                <a:gdLst>
                  <a:gd name="T0" fmla="*/ 27 w 43"/>
                  <a:gd name="T1" fmla="*/ 0 h 102"/>
                  <a:gd name="T2" fmla="*/ 0 w 43"/>
                  <a:gd name="T3" fmla="*/ 11 h 102"/>
                  <a:gd name="T4" fmla="*/ 6 w 43"/>
                  <a:gd name="T5" fmla="*/ 98 h 102"/>
                  <a:gd name="T6" fmla="*/ 42 w 43"/>
                  <a:gd name="T7" fmla="*/ 101 h 102"/>
                  <a:gd name="T8" fmla="*/ 27 w 43"/>
                  <a:gd name="T9" fmla="*/ 0 h 102"/>
                  <a:gd name="T10" fmla="*/ 27 w 43"/>
                  <a:gd name="T11" fmla="*/ 0 h 102"/>
                </a:gdLst>
                <a:ahLst/>
                <a:cxnLst>
                  <a:cxn ang="0">
                    <a:pos x="T0" y="T1"/>
                  </a:cxn>
                  <a:cxn ang="0">
                    <a:pos x="T2" y="T3"/>
                  </a:cxn>
                  <a:cxn ang="0">
                    <a:pos x="T4" y="T5"/>
                  </a:cxn>
                  <a:cxn ang="0">
                    <a:pos x="T6" y="T7"/>
                  </a:cxn>
                  <a:cxn ang="0">
                    <a:pos x="T8" y="T9"/>
                  </a:cxn>
                  <a:cxn ang="0">
                    <a:pos x="T10" y="T11"/>
                  </a:cxn>
                </a:cxnLst>
                <a:rect l="0" t="0" r="r" b="b"/>
                <a:pathLst>
                  <a:path w="43" h="102">
                    <a:moveTo>
                      <a:pt x="27" y="0"/>
                    </a:moveTo>
                    <a:lnTo>
                      <a:pt x="0" y="11"/>
                    </a:lnTo>
                    <a:lnTo>
                      <a:pt x="6" y="98"/>
                    </a:lnTo>
                    <a:lnTo>
                      <a:pt x="42" y="101"/>
                    </a:lnTo>
                    <a:lnTo>
                      <a:pt x="27" y="0"/>
                    </a:lnTo>
                    <a:lnTo>
                      <a:pt x="27" y="0"/>
                    </a:lnTo>
                  </a:path>
                </a:pathLst>
              </a:custGeom>
              <a:solidFill>
                <a:srgbClr val="E1E1E1"/>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63" name="Freeform 36"/>
            <p:cNvSpPr>
              <a:spLocks/>
            </p:cNvSpPr>
            <p:nvPr/>
          </p:nvSpPr>
          <p:spPr bwMode="auto">
            <a:xfrm>
              <a:off x="381271" y="1876368"/>
              <a:ext cx="1296988" cy="1112837"/>
            </a:xfrm>
            <a:custGeom>
              <a:avLst/>
              <a:gdLst>
                <a:gd name="T0" fmla="*/ 898 w 899"/>
                <a:gd name="T1" fmla="*/ 7 h 794"/>
                <a:gd name="T2" fmla="*/ 808 w 899"/>
                <a:gd name="T3" fmla="*/ 0 h 794"/>
                <a:gd name="T4" fmla="*/ 721 w 899"/>
                <a:gd name="T5" fmla="*/ 2 h 794"/>
                <a:gd name="T6" fmla="*/ 636 w 899"/>
                <a:gd name="T7" fmla="*/ 14 h 794"/>
                <a:gd name="T8" fmla="*/ 554 w 899"/>
                <a:gd name="T9" fmla="*/ 33 h 794"/>
                <a:gd name="T10" fmla="*/ 476 w 899"/>
                <a:gd name="T11" fmla="*/ 62 h 794"/>
                <a:gd name="T12" fmla="*/ 401 w 899"/>
                <a:gd name="T13" fmla="*/ 98 h 794"/>
                <a:gd name="T14" fmla="*/ 331 w 899"/>
                <a:gd name="T15" fmla="*/ 143 h 794"/>
                <a:gd name="T16" fmla="*/ 267 w 899"/>
                <a:gd name="T17" fmla="*/ 193 h 794"/>
                <a:gd name="T18" fmla="*/ 207 w 899"/>
                <a:gd name="T19" fmla="*/ 251 h 794"/>
                <a:gd name="T20" fmla="*/ 154 w 899"/>
                <a:gd name="T21" fmla="*/ 314 h 794"/>
                <a:gd name="T22" fmla="*/ 108 w 899"/>
                <a:gd name="T23" fmla="*/ 384 h 794"/>
                <a:gd name="T24" fmla="*/ 70 w 899"/>
                <a:gd name="T25" fmla="*/ 457 h 794"/>
                <a:gd name="T26" fmla="*/ 38 w 899"/>
                <a:gd name="T27" fmla="*/ 536 h 794"/>
                <a:gd name="T28" fmla="*/ 17 w 899"/>
                <a:gd name="T29" fmla="*/ 618 h 794"/>
                <a:gd name="T30" fmla="*/ 3 w 899"/>
                <a:gd name="T31" fmla="*/ 704 h 794"/>
                <a:gd name="T32" fmla="*/ 0 w 899"/>
                <a:gd name="T33" fmla="*/ 793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9" h="794">
                  <a:moveTo>
                    <a:pt x="898" y="7"/>
                  </a:moveTo>
                  <a:lnTo>
                    <a:pt x="808" y="0"/>
                  </a:lnTo>
                  <a:lnTo>
                    <a:pt x="721" y="2"/>
                  </a:lnTo>
                  <a:lnTo>
                    <a:pt x="636" y="14"/>
                  </a:lnTo>
                  <a:lnTo>
                    <a:pt x="554" y="33"/>
                  </a:lnTo>
                  <a:lnTo>
                    <a:pt x="476" y="62"/>
                  </a:lnTo>
                  <a:lnTo>
                    <a:pt x="401" y="98"/>
                  </a:lnTo>
                  <a:lnTo>
                    <a:pt x="331" y="143"/>
                  </a:lnTo>
                  <a:lnTo>
                    <a:pt x="267" y="193"/>
                  </a:lnTo>
                  <a:lnTo>
                    <a:pt x="207" y="251"/>
                  </a:lnTo>
                  <a:lnTo>
                    <a:pt x="154" y="314"/>
                  </a:lnTo>
                  <a:lnTo>
                    <a:pt x="108" y="384"/>
                  </a:lnTo>
                  <a:lnTo>
                    <a:pt x="70" y="457"/>
                  </a:lnTo>
                  <a:lnTo>
                    <a:pt x="38" y="536"/>
                  </a:lnTo>
                  <a:lnTo>
                    <a:pt x="17" y="618"/>
                  </a:lnTo>
                  <a:lnTo>
                    <a:pt x="3" y="704"/>
                  </a:lnTo>
                  <a:lnTo>
                    <a:pt x="0" y="793"/>
                  </a:lnTo>
                </a:path>
              </a:pathLst>
            </a:custGeom>
            <a:noFill/>
            <a:ln w="190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4" name="Freeform 37"/>
            <p:cNvSpPr>
              <a:spLocks/>
            </p:cNvSpPr>
            <p:nvPr/>
          </p:nvSpPr>
          <p:spPr bwMode="auto">
            <a:xfrm>
              <a:off x="536846" y="2050993"/>
              <a:ext cx="1131888" cy="1106487"/>
            </a:xfrm>
            <a:custGeom>
              <a:avLst/>
              <a:gdLst>
                <a:gd name="T0" fmla="*/ 783 w 784"/>
                <a:gd name="T1" fmla="*/ 8 h 790"/>
                <a:gd name="T2" fmla="*/ 705 w 784"/>
                <a:gd name="T3" fmla="*/ 0 h 790"/>
                <a:gd name="T4" fmla="*/ 629 w 784"/>
                <a:gd name="T5" fmla="*/ 1 h 790"/>
                <a:gd name="T6" fmla="*/ 555 w 784"/>
                <a:gd name="T7" fmla="*/ 13 h 790"/>
                <a:gd name="T8" fmla="*/ 484 w 784"/>
                <a:gd name="T9" fmla="*/ 32 h 790"/>
                <a:gd name="T10" fmla="*/ 415 w 784"/>
                <a:gd name="T11" fmla="*/ 62 h 790"/>
                <a:gd name="T12" fmla="*/ 350 w 784"/>
                <a:gd name="T13" fmla="*/ 97 h 790"/>
                <a:gd name="T14" fmla="*/ 289 w 784"/>
                <a:gd name="T15" fmla="*/ 142 h 790"/>
                <a:gd name="T16" fmla="*/ 233 w 784"/>
                <a:gd name="T17" fmla="*/ 192 h 790"/>
                <a:gd name="T18" fmla="*/ 181 w 784"/>
                <a:gd name="T19" fmla="*/ 250 h 790"/>
                <a:gd name="T20" fmla="*/ 134 w 784"/>
                <a:gd name="T21" fmla="*/ 313 h 790"/>
                <a:gd name="T22" fmla="*/ 94 w 784"/>
                <a:gd name="T23" fmla="*/ 382 h 790"/>
                <a:gd name="T24" fmla="*/ 61 w 784"/>
                <a:gd name="T25" fmla="*/ 456 h 790"/>
                <a:gd name="T26" fmla="*/ 33 w 784"/>
                <a:gd name="T27" fmla="*/ 534 h 790"/>
                <a:gd name="T28" fmla="*/ 14 w 784"/>
                <a:gd name="T29" fmla="*/ 616 h 790"/>
                <a:gd name="T30" fmla="*/ 3 w 784"/>
                <a:gd name="T31" fmla="*/ 701 h 790"/>
                <a:gd name="T32" fmla="*/ 0 w 784"/>
                <a:gd name="T33" fmla="*/ 789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4" h="790">
                  <a:moveTo>
                    <a:pt x="783" y="8"/>
                  </a:moveTo>
                  <a:lnTo>
                    <a:pt x="705" y="0"/>
                  </a:lnTo>
                  <a:lnTo>
                    <a:pt x="629" y="1"/>
                  </a:lnTo>
                  <a:lnTo>
                    <a:pt x="555" y="13"/>
                  </a:lnTo>
                  <a:lnTo>
                    <a:pt x="484" y="32"/>
                  </a:lnTo>
                  <a:lnTo>
                    <a:pt x="415" y="62"/>
                  </a:lnTo>
                  <a:lnTo>
                    <a:pt x="350" y="97"/>
                  </a:lnTo>
                  <a:lnTo>
                    <a:pt x="289" y="142"/>
                  </a:lnTo>
                  <a:lnTo>
                    <a:pt x="233" y="192"/>
                  </a:lnTo>
                  <a:lnTo>
                    <a:pt x="181" y="250"/>
                  </a:lnTo>
                  <a:lnTo>
                    <a:pt x="134" y="313"/>
                  </a:lnTo>
                  <a:lnTo>
                    <a:pt x="94" y="382"/>
                  </a:lnTo>
                  <a:lnTo>
                    <a:pt x="61" y="456"/>
                  </a:lnTo>
                  <a:lnTo>
                    <a:pt x="33" y="534"/>
                  </a:lnTo>
                  <a:lnTo>
                    <a:pt x="14" y="616"/>
                  </a:lnTo>
                  <a:lnTo>
                    <a:pt x="3" y="701"/>
                  </a:lnTo>
                  <a:lnTo>
                    <a:pt x="0" y="789"/>
                  </a:lnTo>
                </a:path>
              </a:pathLst>
            </a:custGeom>
            <a:noFill/>
            <a:ln w="190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5" name="Line 38"/>
            <p:cNvSpPr>
              <a:spLocks noChangeShapeType="1"/>
            </p:cNvSpPr>
            <p:nvPr/>
          </p:nvSpPr>
          <p:spPr bwMode="auto">
            <a:xfrm flipV="1">
              <a:off x="1668734" y="1571568"/>
              <a:ext cx="0" cy="60960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66" name="Line 39"/>
            <p:cNvSpPr>
              <a:spLocks noChangeShapeType="1"/>
            </p:cNvSpPr>
            <p:nvPr/>
          </p:nvSpPr>
          <p:spPr bwMode="auto">
            <a:xfrm flipV="1">
              <a:off x="2002109" y="1571568"/>
              <a:ext cx="0" cy="471487"/>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grpSp>
        <p:nvGrpSpPr>
          <p:cNvPr id="67" name="Group 40"/>
          <p:cNvGrpSpPr>
            <a:grpSpLocks/>
          </p:cNvGrpSpPr>
          <p:nvPr/>
        </p:nvGrpSpPr>
        <p:grpSpPr bwMode="auto">
          <a:xfrm>
            <a:off x="4735784" y="2344680"/>
            <a:ext cx="658812" cy="1895475"/>
            <a:chOff x="3270" y="1430"/>
            <a:chExt cx="457" cy="1353"/>
          </a:xfrm>
        </p:grpSpPr>
        <p:sp>
          <p:nvSpPr>
            <p:cNvPr id="68" name="Freeform 41"/>
            <p:cNvSpPr>
              <a:spLocks/>
            </p:cNvSpPr>
            <p:nvPr/>
          </p:nvSpPr>
          <p:spPr bwMode="auto">
            <a:xfrm>
              <a:off x="3270" y="1430"/>
              <a:ext cx="228" cy="671"/>
            </a:xfrm>
            <a:custGeom>
              <a:avLst/>
              <a:gdLst>
                <a:gd name="T0" fmla="*/ 227 w 228"/>
                <a:gd name="T1" fmla="*/ 670 h 671"/>
                <a:gd name="T2" fmla="*/ 215 w 228"/>
                <a:gd name="T3" fmla="*/ 514 h 671"/>
                <a:gd name="T4" fmla="*/ 203 w 228"/>
                <a:gd name="T5" fmla="*/ 378 h 671"/>
                <a:gd name="T6" fmla="*/ 189 w 228"/>
                <a:gd name="T7" fmla="*/ 262 h 671"/>
                <a:gd name="T8" fmla="*/ 176 w 228"/>
                <a:gd name="T9" fmla="*/ 167 h 671"/>
                <a:gd name="T10" fmla="*/ 159 w 228"/>
                <a:gd name="T11" fmla="*/ 95 h 671"/>
                <a:gd name="T12" fmla="*/ 144 w 228"/>
                <a:gd name="T13" fmla="*/ 42 h 671"/>
                <a:gd name="T14" fmla="*/ 128 w 228"/>
                <a:gd name="T15" fmla="*/ 11 h 671"/>
                <a:gd name="T16" fmla="*/ 112 w 228"/>
                <a:gd name="T17" fmla="*/ 0 h 671"/>
                <a:gd name="T18" fmla="*/ 96 w 228"/>
                <a:gd name="T19" fmla="*/ 11 h 671"/>
                <a:gd name="T20" fmla="*/ 80 w 228"/>
                <a:gd name="T21" fmla="*/ 42 h 671"/>
                <a:gd name="T22" fmla="*/ 64 w 228"/>
                <a:gd name="T23" fmla="*/ 95 h 671"/>
                <a:gd name="T24" fmla="*/ 50 w 228"/>
                <a:gd name="T25" fmla="*/ 167 h 671"/>
                <a:gd name="T26" fmla="*/ 34 w 228"/>
                <a:gd name="T27" fmla="*/ 262 h 671"/>
                <a:gd name="T28" fmla="*/ 22 w 228"/>
                <a:gd name="T29" fmla="*/ 378 h 671"/>
                <a:gd name="T30" fmla="*/ 10 w 228"/>
                <a:gd name="T31" fmla="*/ 514 h 671"/>
                <a:gd name="T32" fmla="*/ 0 w 22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71">
                  <a:moveTo>
                    <a:pt x="227" y="670"/>
                  </a:moveTo>
                  <a:lnTo>
                    <a:pt x="215" y="514"/>
                  </a:lnTo>
                  <a:lnTo>
                    <a:pt x="203" y="378"/>
                  </a:lnTo>
                  <a:lnTo>
                    <a:pt x="189" y="262"/>
                  </a:lnTo>
                  <a:lnTo>
                    <a:pt x="176" y="167"/>
                  </a:lnTo>
                  <a:lnTo>
                    <a:pt x="159" y="95"/>
                  </a:lnTo>
                  <a:lnTo>
                    <a:pt x="144" y="42"/>
                  </a:lnTo>
                  <a:lnTo>
                    <a:pt x="128" y="11"/>
                  </a:lnTo>
                  <a:lnTo>
                    <a:pt x="112" y="0"/>
                  </a:lnTo>
                  <a:lnTo>
                    <a:pt x="96" y="11"/>
                  </a:lnTo>
                  <a:lnTo>
                    <a:pt x="80" y="42"/>
                  </a:lnTo>
                  <a:lnTo>
                    <a:pt x="64" y="95"/>
                  </a:lnTo>
                  <a:lnTo>
                    <a:pt x="50" y="167"/>
                  </a:lnTo>
                  <a:lnTo>
                    <a:pt x="34" y="262"/>
                  </a:lnTo>
                  <a:lnTo>
                    <a:pt x="22" y="378"/>
                  </a:lnTo>
                  <a:lnTo>
                    <a:pt x="10" y="514"/>
                  </a:lnTo>
                  <a:lnTo>
                    <a:pt x="0" y="670"/>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69" name="Freeform 42"/>
            <p:cNvSpPr>
              <a:spLocks/>
            </p:cNvSpPr>
            <p:nvPr/>
          </p:nvSpPr>
          <p:spPr bwMode="auto">
            <a:xfrm>
              <a:off x="3498" y="2110"/>
              <a:ext cx="229" cy="673"/>
            </a:xfrm>
            <a:custGeom>
              <a:avLst/>
              <a:gdLst>
                <a:gd name="T0" fmla="*/ 228 w 229"/>
                <a:gd name="T1" fmla="*/ 0 h 673"/>
                <a:gd name="T2" fmla="*/ 216 w 229"/>
                <a:gd name="T3" fmla="*/ 159 h 673"/>
                <a:gd name="T4" fmla="*/ 204 w 229"/>
                <a:gd name="T5" fmla="*/ 295 h 673"/>
                <a:gd name="T6" fmla="*/ 190 w 229"/>
                <a:gd name="T7" fmla="*/ 410 h 673"/>
                <a:gd name="T8" fmla="*/ 176 w 229"/>
                <a:gd name="T9" fmla="*/ 504 h 673"/>
                <a:gd name="T10" fmla="*/ 160 w 229"/>
                <a:gd name="T11" fmla="*/ 579 h 673"/>
                <a:gd name="T12" fmla="*/ 145 w 229"/>
                <a:gd name="T13" fmla="*/ 630 h 673"/>
                <a:gd name="T14" fmla="*/ 128 w 229"/>
                <a:gd name="T15" fmla="*/ 662 h 673"/>
                <a:gd name="T16" fmla="*/ 113 w 229"/>
                <a:gd name="T17" fmla="*/ 672 h 673"/>
                <a:gd name="T18" fmla="*/ 96 w 229"/>
                <a:gd name="T19" fmla="*/ 662 h 673"/>
                <a:gd name="T20" fmla="*/ 80 w 229"/>
                <a:gd name="T21" fmla="*/ 630 h 673"/>
                <a:gd name="T22" fmla="*/ 64 w 229"/>
                <a:gd name="T23" fmla="*/ 579 h 673"/>
                <a:gd name="T24" fmla="*/ 50 w 229"/>
                <a:gd name="T25" fmla="*/ 504 h 673"/>
                <a:gd name="T26" fmla="*/ 35 w 229"/>
                <a:gd name="T27" fmla="*/ 410 h 673"/>
                <a:gd name="T28" fmla="*/ 22 w 229"/>
                <a:gd name="T29" fmla="*/ 295 h 673"/>
                <a:gd name="T30" fmla="*/ 10 w 229"/>
                <a:gd name="T31" fmla="*/ 159 h 673"/>
                <a:gd name="T32" fmla="*/ 0 w 229"/>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673">
                  <a:moveTo>
                    <a:pt x="228" y="0"/>
                  </a:moveTo>
                  <a:lnTo>
                    <a:pt x="216" y="159"/>
                  </a:lnTo>
                  <a:lnTo>
                    <a:pt x="204" y="295"/>
                  </a:lnTo>
                  <a:lnTo>
                    <a:pt x="190" y="410"/>
                  </a:lnTo>
                  <a:lnTo>
                    <a:pt x="176" y="504"/>
                  </a:lnTo>
                  <a:lnTo>
                    <a:pt x="160" y="579"/>
                  </a:lnTo>
                  <a:lnTo>
                    <a:pt x="145" y="630"/>
                  </a:lnTo>
                  <a:lnTo>
                    <a:pt x="128" y="662"/>
                  </a:lnTo>
                  <a:lnTo>
                    <a:pt x="113" y="672"/>
                  </a:lnTo>
                  <a:lnTo>
                    <a:pt x="96" y="662"/>
                  </a:lnTo>
                  <a:lnTo>
                    <a:pt x="80" y="630"/>
                  </a:lnTo>
                  <a:lnTo>
                    <a:pt x="64" y="579"/>
                  </a:lnTo>
                  <a:lnTo>
                    <a:pt x="50" y="504"/>
                  </a:lnTo>
                  <a:lnTo>
                    <a:pt x="35" y="410"/>
                  </a:lnTo>
                  <a:lnTo>
                    <a:pt x="22" y="295"/>
                  </a:lnTo>
                  <a:lnTo>
                    <a:pt x="10" y="159"/>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grpSp>
        <p:nvGrpSpPr>
          <p:cNvPr id="70" name="Group 43"/>
          <p:cNvGrpSpPr>
            <a:grpSpLocks/>
          </p:cNvGrpSpPr>
          <p:nvPr/>
        </p:nvGrpSpPr>
        <p:grpSpPr bwMode="auto">
          <a:xfrm>
            <a:off x="5435871" y="2347855"/>
            <a:ext cx="658813" cy="1895475"/>
            <a:chOff x="3755" y="1433"/>
            <a:chExt cx="457" cy="1353"/>
          </a:xfrm>
        </p:grpSpPr>
        <p:sp>
          <p:nvSpPr>
            <p:cNvPr id="71" name="Freeform 44"/>
            <p:cNvSpPr>
              <a:spLocks/>
            </p:cNvSpPr>
            <p:nvPr/>
          </p:nvSpPr>
          <p:spPr bwMode="auto">
            <a:xfrm>
              <a:off x="3755" y="1433"/>
              <a:ext cx="228" cy="672"/>
            </a:xfrm>
            <a:custGeom>
              <a:avLst/>
              <a:gdLst>
                <a:gd name="T0" fmla="*/ 227 w 228"/>
                <a:gd name="T1" fmla="*/ 671 h 672"/>
                <a:gd name="T2" fmla="*/ 215 w 228"/>
                <a:gd name="T3" fmla="*/ 514 h 672"/>
                <a:gd name="T4" fmla="*/ 203 w 228"/>
                <a:gd name="T5" fmla="*/ 378 h 672"/>
                <a:gd name="T6" fmla="*/ 190 w 228"/>
                <a:gd name="T7" fmla="*/ 262 h 672"/>
                <a:gd name="T8" fmla="*/ 176 w 228"/>
                <a:gd name="T9" fmla="*/ 167 h 672"/>
                <a:gd name="T10" fmla="*/ 160 w 228"/>
                <a:gd name="T11" fmla="*/ 95 h 672"/>
                <a:gd name="T12" fmla="*/ 145 w 228"/>
                <a:gd name="T13" fmla="*/ 42 h 672"/>
                <a:gd name="T14" fmla="*/ 128 w 228"/>
                <a:gd name="T15" fmla="*/ 11 h 672"/>
                <a:gd name="T16" fmla="*/ 113 w 228"/>
                <a:gd name="T17" fmla="*/ 0 h 672"/>
                <a:gd name="T18" fmla="*/ 96 w 228"/>
                <a:gd name="T19" fmla="*/ 11 h 672"/>
                <a:gd name="T20" fmla="*/ 80 w 228"/>
                <a:gd name="T21" fmla="*/ 42 h 672"/>
                <a:gd name="T22" fmla="*/ 64 w 228"/>
                <a:gd name="T23" fmla="*/ 95 h 672"/>
                <a:gd name="T24" fmla="*/ 50 w 228"/>
                <a:gd name="T25" fmla="*/ 167 h 672"/>
                <a:gd name="T26" fmla="*/ 35 w 228"/>
                <a:gd name="T27" fmla="*/ 262 h 672"/>
                <a:gd name="T28" fmla="*/ 22 w 228"/>
                <a:gd name="T29" fmla="*/ 378 h 672"/>
                <a:gd name="T30" fmla="*/ 10 w 228"/>
                <a:gd name="T31" fmla="*/ 514 h 672"/>
                <a:gd name="T32" fmla="*/ 0 w 228"/>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72">
                  <a:moveTo>
                    <a:pt x="227" y="671"/>
                  </a:moveTo>
                  <a:lnTo>
                    <a:pt x="215" y="514"/>
                  </a:lnTo>
                  <a:lnTo>
                    <a:pt x="203" y="378"/>
                  </a:lnTo>
                  <a:lnTo>
                    <a:pt x="190" y="262"/>
                  </a:lnTo>
                  <a:lnTo>
                    <a:pt x="176" y="167"/>
                  </a:lnTo>
                  <a:lnTo>
                    <a:pt x="160" y="95"/>
                  </a:lnTo>
                  <a:lnTo>
                    <a:pt x="145" y="42"/>
                  </a:lnTo>
                  <a:lnTo>
                    <a:pt x="128" y="11"/>
                  </a:lnTo>
                  <a:lnTo>
                    <a:pt x="113" y="0"/>
                  </a:lnTo>
                  <a:lnTo>
                    <a:pt x="96" y="11"/>
                  </a:lnTo>
                  <a:lnTo>
                    <a:pt x="80" y="42"/>
                  </a:lnTo>
                  <a:lnTo>
                    <a:pt x="64" y="95"/>
                  </a:lnTo>
                  <a:lnTo>
                    <a:pt x="50" y="167"/>
                  </a:lnTo>
                  <a:lnTo>
                    <a:pt x="35" y="262"/>
                  </a:lnTo>
                  <a:lnTo>
                    <a:pt x="22" y="378"/>
                  </a:lnTo>
                  <a:lnTo>
                    <a:pt x="10" y="514"/>
                  </a:lnTo>
                  <a:lnTo>
                    <a:pt x="0" y="671"/>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72" name="Freeform 45"/>
            <p:cNvSpPr>
              <a:spLocks/>
            </p:cNvSpPr>
            <p:nvPr/>
          </p:nvSpPr>
          <p:spPr bwMode="auto">
            <a:xfrm>
              <a:off x="3984" y="2113"/>
              <a:ext cx="228" cy="673"/>
            </a:xfrm>
            <a:custGeom>
              <a:avLst/>
              <a:gdLst>
                <a:gd name="T0" fmla="*/ 227 w 228"/>
                <a:gd name="T1" fmla="*/ 0 h 673"/>
                <a:gd name="T2" fmla="*/ 215 w 228"/>
                <a:gd name="T3" fmla="*/ 159 h 673"/>
                <a:gd name="T4" fmla="*/ 204 w 228"/>
                <a:gd name="T5" fmla="*/ 295 h 673"/>
                <a:gd name="T6" fmla="*/ 189 w 228"/>
                <a:gd name="T7" fmla="*/ 410 h 673"/>
                <a:gd name="T8" fmla="*/ 175 w 228"/>
                <a:gd name="T9" fmla="*/ 505 h 673"/>
                <a:gd name="T10" fmla="*/ 159 w 228"/>
                <a:gd name="T11" fmla="*/ 579 h 673"/>
                <a:gd name="T12" fmla="*/ 144 w 228"/>
                <a:gd name="T13" fmla="*/ 631 h 673"/>
                <a:gd name="T14" fmla="*/ 127 w 228"/>
                <a:gd name="T15" fmla="*/ 662 h 673"/>
                <a:gd name="T16" fmla="*/ 112 w 228"/>
                <a:gd name="T17" fmla="*/ 672 h 673"/>
                <a:gd name="T18" fmla="*/ 96 w 228"/>
                <a:gd name="T19" fmla="*/ 662 h 673"/>
                <a:gd name="T20" fmla="*/ 79 w 228"/>
                <a:gd name="T21" fmla="*/ 631 h 673"/>
                <a:gd name="T22" fmla="*/ 64 w 228"/>
                <a:gd name="T23" fmla="*/ 579 h 673"/>
                <a:gd name="T24" fmla="*/ 49 w 228"/>
                <a:gd name="T25" fmla="*/ 505 h 673"/>
                <a:gd name="T26" fmla="*/ 34 w 228"/>
                <a:gd name="T27" fmla="*/ 410 h 673"/>
                <a:gd name="T28" fmla="*/ 21 w 228"/>
                <a:gd name="T29" fmla="*/ 295 h 673"/>
                <a:gd name="T30" fmla="*/ 10 w 228"/>
                <a:gd name="T31" fmla="*/ 159 h 673"/>
                <a:gd name="T32" fmla="*/ 0 w 228"/>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73">
                  <a:moveTo>
                    <a:pt x="227" y="0"/>
                  </a:moveTo>
                  <a:lnTo>
                    <a:pt x="215" y="159"/>
                  </a:lnTo>
                  <a:lnTo>
                    <a:pt x="204" y="295"/>
                  </a:lnTo>
                  <a:lnTo>
                    <a:pt x="189" y="410"/>
                  </a:lnTo>
                  <a:lnTo>
                    <a:pt x="175" y="505"/>
                  </a:lnTo>
                  <a:lnTo>
                    <a:pt x="159" y="579"/>
                  </a:lnTo>
                  <a:lnTo>
                    <a:pt x="144" y="631"/>
                  </a:lnTo>
                  <a:lnTo>
                    <a:pt x="127" y="662"/>
                  </a:lnTo>
                  <a:lnTo>
                    <a:pt x="112" y="672"/>
                  </a:lnTo>
                  <a:lnTo>
                    <a:pt x="96" y="662"/>
                  </a:lnTo>
                  <a:lnTo>
                    <a:pt x="79" y="631"/>
                  </a:lnTo>
                  <a:lnTo>
                    <a:pt x="64" y="579"/>
                  </a:lnTo>
                  <a:lnTo>
                    <a:pt x="49" y="505"/>
                  </a:lnTo>
                  <a:lnTo>
                    <a:pt x="34" y="410"/>
                  </a:lnTo>
                  <a:lnTo>
                    <a:pt x="21" y="295"/>
                  </a:lnTo>
                  <a:lnTo>
                    <a:pt x="10" y="159"/>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grpSp>
        <p:nvGrpSpPr>
          <p:cNvPr id="73" name="Group 46"/>
          <p:cNvGrpSpPr>
            <a:grpSpLocks/>
          </p:cNvGrpSpPr>
          <p:nvPr/>
        </p:nvGrpSpPr>
        <p:grpSpPr bwMode="auto">
          <a:xfrm>
            <a:off x="6101034" y="2344680"/>
            <a:ext cx="658812" cy="1895475"/>
            <a:chOff x="4216" y="1430"/>
            <a:chExt cx="457" cy="1353"/>
          </a:xfrm>
        </p:grpSpPr>
        <p:sp>
          <p:nvSpPr>
            <p:cNvPr id="74" name="Freeform 47"/>
            <p:cNvSpPr>
              <a:spLocks/>
            </p:cNvSpPr>
            <p:nvPr/>
          </p:nvSpPr>
          <p:spPr bwMode="auto">
            <a:xfrm>
              <a:off x="4216" y="1430"/>
              <a:ext cx="228" cy="671"/>
            </a:xfrm>
            <a:custGeom>
              <a:avLst/>
              <a:gdLst>
                <a:gd name="T0" fmla="*/ 227 w 228"/>
                <a:gd name="T1" fmla="*/ 670 h 671"/>
                <a:gd name="T2" fmla="*/ 215 w 228"/>
                <a:gd name="T3" fmla="*/ 514 h 671"/>
                <a:gd name="T4" fmla="*/ 203 w 228"/>
                <a:gd name="T5" fmla="*/ 378 h 671"/>
                <a:gd name="T6" fmla="*/ 189 w 228"/>
                <a:gd name="T7" fmla="*/ 262 h 671"/>
                <a:gd name="T8" fmla="*/ 176 w 228"/>
                <a:gd name="T9" fmla="*/ 167 h 671"/>
                <a:gd name="T10" fmla="*/ 159 w 228"/>
                <a:gd name="T11" fmla="*/ 95 h 671"/>
                <a:gd name="T12" fmla="*/ 144 w 228"/>
                <a:gd name="T13" fmla="*/ 42 h 671"/>
                <a:gd name="T14" fmla="*/ 128 w 228"/>
                <a:gd name="T15" fmla="*/ 11 h 671"/>
                <a:gd name="T16" fmla="*/ 112 w 228"/>
                <a:gd name="T17" fmla="*/ 0 h 671"/>
                <a:gd name="T18" fmla="*/ 96 w 228"/>
                <a:gd name="T19" fmla="*/ 11 h 671"/>
                <a:gd name="T20" fmla="*/ 80 w 228"/>
                <a:gd name="T21" fmla="*/ 42 h 671"/>
                <a:gd name="T22" fmla="*/ 64 w 228"/>
                <a:gd name="T23" fmla="*/ 95 h 671"/>
                <a:gd name="T24" fmla="*/ 50 w 228"/>
                <a:gd name="T25" fmla="*/ 167 h 671"/>
                <a:gd name="T26" fmla="*/ 34 w 228"/>
                <a:gd name="T27" fmla="*/ 262 h 671"/>
                <a:gd name="T28" fmla="*/ 21 w 228"/>
                <a:gd name="T29" fmla="*/ 378 h 671"/>
                <a:gd name="T30" fmla="*/ 10 w 228"/>
                <a:gd name="T31" fmla="*/ 514 h 671"/>
                <a:gd name="T32" fmla="*/ 0 w 22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671">
                  <a:moveTo>
                    <a:pt x="227" y="670"/>
                  </a:moveTo>
                  <a:lnTo>
                    <a:pt x="215" y="514"/>
                  </a:lnTo>
                  <a:lnTo>
                    <a:pt x="203" y="378"/>
                  </a:lnTo>
                  <a:lnTo>
                    <a:pt x="189" y="262"/>
                  </a:lnTo>
                  <a:lnTo>
                    <a:pt x="176" y="167"/>
                  </a:lnTo>
                  <a:lnTo>
                    <a:pt x="159" y="95"/>
                  </a:lnTo>
                  <a:lnTo>
                    <a:pt x="144" y="42"/>
                  </a:lnTo>
                  <a:lnTo>
                    <a:pt x="128" y="11"/>
                  </a:lnTo>
                  <a:lnTo>
                    <a:pt x="112" y="0"/>
                  </a:lnTo>
                  <a:lnTo>
                    <a:pt x="96" y="11"/>
                  </a:lnTo>
                  <a:lnTo>
                    <a:pt x="80" y="42"/>
                  </a:lnTo>
                  <a:lnTo>
                    <a:pt x="64" y="95"/>
                  </a:lnTo>
                  <a:lnTo>
                    <a:pt x="50" y="167"/>
                  </a:lnTo>
                  <a:lnTo>
                    <a:pt x="34" y="262"/>
                  </a:lnTo>
                  <a:lnTo>
                    <a:pt x="21" y="378"/>
                  </a:lnTo>
                  <a:lnTo>
                    <a:pt x="10" y="514"/>
                  </a:lnTo>
                  <a:lnTo>
                    <a:pt x="0" y="670"/>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75" name="Freeform 48"/>
            <p:cNvSpPr>
              <a:spLocks/>
            </p:cNvSpPr>
            <p:nvPr/>
          </p:nvSpPr>
          <p:spPr bwMode="auto">
            <a:xfrm>
              <a:off x="4444" y="2110"/>
              <a:ext cx="229" cy="673"/>
            </a:xfrm>
            <a:custGeom>
              <a:avLst/>
              <a:gdLst>
                <a:gd name="T0" fmla="*/ 228 w 229"/>
                <a:gd name="T1" fmla="*/ 0 h 673"/>
                <a:gd name="T2" fmla="*/ 216 w 229"/>
                <a:gd name="T3" fmla="*/ 159 h 673"/>
                <a:gd name="T4" fmla="*/ 204 w 229"/>
                <a:gd name="T5" fmla="*/ 295 h 673"/>
                <a:gd name="T6" fmla="*/ 190 w 229"/>
                <a:gd name="T7" fmla="*/ 410 h 673"/>
                <a:gd name="T8" fmla="*/ 176 w 229"/>
                <a:gd name="T9" fmla="*/ 504 h 673"/>
                <a:gd name="T10" fmla="*/ 160 w 229"/>
                <a:gd name="T11" fmla="*/ 579 h 673"/>
                <a:gd name="T12" fmla="*/ 145 w 229"/>
                <a:gd name="T13" fmla="*/ 630 h 673"/>
                <a:gd name="T14" fmla="*/ 128 w 229"/>
                <a:gd name="T15" fmla="*/ 662 h 673"/>
                <a:gd name="T16" fmla="*/ 113 w 229"/>
                <a:gd name="T17" fmla="*/ 672 h 673"/>
                <a:gd name="T18" fmla="*/ 96 w 229"/>
                <a:gd name="T19" fmla="*/ 662 h 673"/>
                <a:gd name="T20" fmla="*/ 80 w 229"/>
                <a:gd name="T21" fmla="*/ 630 h 673"/>
                <a:gd name="T22" fmla="*/ 64 w 229"/>
                <a:gd name="T23" fmla="*/ 579 h 673"/>
                <a:gd name="T24" fmla="*/ 50 w 229"/>
                <a:gd name="T25" fmla="*/ 504 h 673"/>
                <a:gd name="T26" fmla="*/ 35 w 229"/>
                <a:gd name="T27" fmla="*/ 410 h 673"/>
                <a:gd name="T28" fmla="*/ 22 w 229"/>
                <a:gd name="T29" fmla="*/ 295 h 673"/>
                <a:gd name="T30" fmla="*/ 10 w 229"/>
                <a:gd name="T31" fmla="*/ 159 h 673"/>
                <a:gd name="T32" fmla="*/ 0 w 229"/>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673">
                  <a:moveTo>
                    <a:pt x="228" y="0"/>
                  </a:moveTo>
                  <a:lnTo>
                    <a:pt x="216" y="159"/>
                  </a:lnTo>
                  <a:lnTo>
                    <a:pt x="204" y="295"/>
                  </a:lnTo>
                  <a:lnTo>
                    <a:pt x="190" y="410"/>
                  </a:lnTo>
                  <a:lnTo>
                    <a:pt x="176" y="504"/>
                  </a:lnTo>
                  <a:lnTo>
                    <a:pt x="160" y="579"/>
                  </a:lnTo>
                  <a:lnTo>
                    <a:pt x="145" y="630"/>
                  </a:lnTo>
                  <a:lnTo>
                    <a:pt x="128" y="662"/>
                  </a:lnTo>
                  <a:lnTo>
                    <a:pt x="113" y="672"/>
                  </a:lnTo>
                  <a:lnTo>
                    <a:pt x="96" y="662"/>
                  </a:lnTo>
                  <a:lnTo>
                    <a:pt x="80" y="630"/>
                  </a:lnTo>
                  <a:lnTo>
                    <a:pt x="64" y="579"/>
                  </a:lnTo>
                  <a:lnTo>
                    <a:pt x="50" y="504"/>
                  </a:lnTo>
                  <a:lnTo>
                    <a:pt x="35" y="410"/>
                  </a:lnTo>
                  <a:lnTo>
                    <a:pt x="22" y="295"/>
                  </a:lnTo>
                  <a:lnTo>
                    <a:pt x="10" y="159"/>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grpSp>
      <p:sp>
        <p:nvSpPr>
          <p:cNvPr id="76" name="Text Box 49"/>
          <p:cNvSpPr txBox="1">
            <a:spLocks noChangeArrowheads="1"/>
          </p:cNvSpPr>
          <p:nvPr/>
        </p:nvSpPr>
        <p:spPr bwMode="auto">
          <a:xfrm>
            <a:off x="735296" y="5462676"/>
            <a:ext cx="7680325" cy="910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just">
              <a:buClr>
                <a:srgbClr val="008280"/>
              </a:buClr>
              <a:buSzPct val="90000"/>
            </a:pPr>
            <a:r>
              <a:rPr lang="en-US" sz="1800" dirty="0" smtClean="0">
                <a:solidFill>
                  <a:srgbClr val="000000"/>
                </a:solidFill>
                <a:latin typeface="+mj-lt"/>
              </a:rPr>
              <a:t>4 blades </a:t>
            </a:r>
            <a:r>
              <a:rPr lang="en-US" sz="1800" dirty="0">
                <a:solidFill>
                  <a:srgbClr val="000000"/>
                </a:solidFill>
                <a:latin typeface="+mj-lt"/>
              </a:rPr>
              <a:t>= vibration occurs 4 times per </a:t>
            </a:r>
            <a:r>
              <a:rPr lang="en-US" sz="1800" dirty="0" smtClean="0">
                <a:solidFill>
                  <a:srgbClr val="000000"/>
                </a:solidFill>
                <a:latin typeface="+mj-lt"/>
              </a:rPr>
              <a:t>revolution</a:t>
            </a:r>
          </a:p>
          <a:p>
            <a:pPr algn="just">
              <a:buClr>
                <a:srgbClr val="008280"/>
              </a:buClr>
              <a:buSzPct val="90000"/>
            </a:pPr>
            <a:r>
              <a:rPr lang="en-US" sz="1800" dirty="0" smtClean="0">
                <a:solidFill>
                  <a:srgbClr val="000000"/>
                </a:solidFill>
                <a:latin typeface="+mj-lt"/>
              </a:rPr>
              <a:t>4 </a:t>
            </a:r>
            <a:r>
              <a:rPr lang="en-US" sz="1800" dirty="0">
                <a:solidFill>
                  <a:srgbClr val="000000"/>
                </a:solidFill>
                <a:latin typeface="+mj-lt"/>
              </a:rPr>
              <a:t>x 1000 rpm = vibration occurs at 4000 cycles per </a:t>
            </a:r>
            <a:r>
              <a:rPr lang="en-US" sz="1800" dirty="0" smtClean="0">
                <a:solidFill>
                  <a:srgbClr val="000000"/>
                </a:solidFill>
                <a:latin typeface="+mj-lt"/>
              </a:rPr>
              <a:t>minute</a:t>
            </a:r>
            <a:r>
              <a:rPr lang="en-US" sz="1800" dirty="0">
                <a:latin typeface="+mj-lt"/>
              </a:rPr>
              <a:t> </a:t>
            </a:r>
          </a:p>
        </p:txBody>
      </p:sp>
    </p:spTree>
    <p:extLst>
      <p:ext uri="{BB962C8B-B14F-4D97-AF65-F5344CB8AC3E}">
        <p14:creationId xmlns:p14="http://schemas.microsoft.com/office/powerpoint/2010/main" val="180397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b="1" dirty="0" smtClean="0"/>
              <a:t>Normal Vibration Profile – GMF Frequency</a:t>
            </a:r>
            <a:endParaRPr lang="en-US" sz="3000" b="1" dirty="0"/>
          </a:p>
        </p:txBody>
      </p:sp>
      <p:sp>
        <p:nvSpPr>
          <p:cNvPr id="2" name="Content Placeholder 1"/>
          <p:cNvSpPr>
            <a:spLocks noGrp="1"/>
          </p:cNvSpPr>
          <p:nvPr>
            <p:ph idx="1"/>
          </p:nvPr>
        </p:nvSpPr>
        <p:spPr>
          <a:xfrm>
            <a:off x="776604" y="2052499"/>
            <a:ext cx="4199658" cy="4007224"/>
          </a:xfrm>
        </p:spPr>
        <p:txBody>
          <a:bodyPr>
            <a:normAutofit fontScale="92500" lnSpcReduction="10000"/>
          </a:bodyPr>
          <a:lstStyle/>
          <a:p>
            <a:pPr algn="just">
              <a:buClr>
                <a:srgbClr val="C00000"/>
              </a:buClr>
            </a:pPr>
            <a:r>
              <a:rPr lang="en-US" dirty="0" smtClean="0"/>
              <a:t>GMF Sidebands </a:t>
            </a:r>
            <a:r>
              <a:rPr lang="en-US" dirty="0"/>
              <a:t>occur </a:t>
            </a:r>
            <a:r>
              <a:rPr lang="en-US" b="1" dirty="0"/>
              <a:t>in pairs</a:t>
            </a:r>
            <a:r>
              <a:rPr lang="en-US" dirty="0"/>
              <a:t>, one below and one above </a:t>
            </a:r>
            <a:r>
              <a:rPr lang="en-US" dirty="0" smtClean="0"/>
              <a:t>the gear-mesh </a:t>
            </a:r>
            <a:r>
              <a:rPr lang="en-US" dirty="0"/>
              <a:t>frequency, and amplitudes are the same.</a:t>
            </a:r>
          </a:p>
          <a:p>
            <a:pPr algn="just">
              <a:buClr>
                <a:srgbClr val="C00000"/>
              </a:buClr>
            </a:pPr>
            <a:r>
              <a:rPr lang="en-US" dirty="0" smtClean="0"/>
              <a:t>Any </a:t>
            </a:r>
            <a:r>
              <a:rPr lang="en-US" dirty="0"/>
              <a:t>deviation from this profile indicates a gear problem</a:t>
            </a:r>
            <a:r>
              <a:rPr lang="en-US" dirty="0" smtClean="0"/>
              <a:t>.</a:t>
            </a:r>
            <a:endParaRPr lang="en-US" dirty="0"/>
          </a:p>
          <a:p>
            <a:pPr algn="just">
              <a:buClr>
                <a:srgbClr val="C00000"/>
              </a:buClr>
            </a:pPr>
            <a:endParaRPr lang="en-US" dirty="0"/>
          </a:p>
          <a:p>
            <a:pPr algn="just">
              <a:buClr>
                <a:srgbClr val="C00000"/>
              </a:buClr>
            </a:pPr>
            <a:endParaRPr lang="en-US" dirty="0"/>
          </a:p>
          <a:p>
            <a:pPr algn="just">
              <a:buClr>
                <a:srgbClr val="C00000"/>
              </a:buClr>
            </a:pPr>
            <a:endParaRPr lang="en-US" dirty="0"/>
          </a:p>
          <a:p>
            <a:pPr algn="just">
              <a:lnSpc>
                <a:spcPct val="80000"/>
              </a:lnSpc>
              <a:buClr>
                <a:srgbClr val="C00000"/>
              </a:buClr>
            </a:pPr>
            <a:endParaRPr lang="en-US" dirty="0"/>
          </a:p>
          <a:p>
            <a:pPr algn="just">
              <a:lnSpc>
                <a:spcPct val="80000"/>
              </a:lnSpc>
              <a:buClr>
                <a:srgbClr val="C00000"/>
              </a:buClr>
            </a:pPr>
            <a:endParaRPr lang="en-US" dirty="0"/>
          </a:p>
          <a:p>
            <a:pPr algn="just">
              <a:lnSpc>
                <a:spcPct val="80000"/>
              </a:lnSpc>
              <a:buClr>
                <a:srgbClr val="C00000"/>
              </a:buClr>
            </a:pPr>
            <a:endParaRPr lang="en-US" dirty="0"/>
          </a:p>
          <a:p>
            <a:pPr algn="just">
              <a:lnSpc>
                <a:spcPct val="80000"/>
              </a:lnSpc>
              <a:buClr>
                <a:srgbClr val="C00000"/>
              </a:buClr>
            </a:pP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140</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940725890"/>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2318" name="Equation" r:id="rId3" imgW="100440" imgH="155160" progId="Equation.3">
                  <p:embed/>
                </p:oleObj>
              </mc:Choice>
              <mc:Fallback>
                <p:oleObj name="Equation" r:id="rId3" imgW="100440" imgH="155160" progId="Equation.3">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5"/>
          <a:stretch>
            <a:fillRect/>
          </a:stretch>
        </p:blipFill>
        <p:spPr>
          <a:xfrm>
            <a:off x="5240863" y="1704848"/>
            <a:ext cx="2727452" cy="4543552"/>
          </a:xfrm>
          <a:prstGeom prst="rect">
            <a:avLst/>
          </a:prstGeom>
        </p:spPr>
      </p:pic>
    </p:spTree>
    <p:extLst>
      <p:ext uri="{BB962C8B-B14F-4D97-AF65-F5344CB8AC3E}">
        <p14:creationId xmlns:p14="http://schemas.microsoft.com/office/powerpoint/2010/main" val="37563979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000" b="1" dirty="0" smtClean="0"/>
              <a:t>Normal Vibration Profile – Effect of Load </a:t>
            </a:r>
            <a:endParaRPr lang="en-US" sz="3000" b="1" dirty="0"/>
          </a:p>
        </p:txBody>
      </p:sp>
      <p:sp>
        <p:nvSpPr>
          <p:cNvPr id="2" name="Content Placeholder 1"/>
          <p:cNvSpPr>
            <a:spLocks noGrp="1"/>
          </p:cNvSpPr>
          <p:nvPr>
            <p:ph idx="1"/>
          </p:nvPr>
        </p:nvSpPr>
        <p:spPr>
          <a:xfrm>
            <a:off x="317634" y="1821493"/>
            <a:ext cx="5229612" cy="4007224"/>
          </a:xfrm>
        </p:spPr>
        <p:txBody>
          <a:bodyPr>
            <a:noAutofit/>
          </a:bodyPr>
          <a:lstStyle/>
          <a:p>
            <a:pPr algn="just"/>
            <a:r>
              <a:rPr lang="en-US" sz="1800" dirty="0" smtClean="0">
                <a:latin typeface="+mj-lt"/>
              </a:rPr>
              <a:t>Energy </a:t>
            </a:r>
            <a:r>
              <a:rPr lang="en-US" sz="1800" dirty="0">
                <a:latin typeface="+mj-lt"/>
              </a:rPr>
              <a:t>and vibration profiles of gear sets change with load</a:t>
            </a:r>
            <a:r>
              <a:rPr lang="en-US" sz="1800" dirty="0" smtClean="0">
                <a:latin typeface="+mj-lt"/>
              </a:rPr>
              <a:t>.</a:t>
            </a:r>
          </a:p>
          <a:p>
            <a:r>
              <a:rPr lang="en-US" sz="1800" dirty="0">
                <a:latin typeface="+mj-lt"/>
              </a:rPr>
              <a:t>Gear Mesh Frequencies are often sensitive to load</a:t>
            </a:r>
          </a:p>
          <a:p>
            <a:r>
              <a:rPr lang="en-US" sz="1800" dirty="0">
                <a:latin typeface="+mj-lt"/>
              </a:rPr>
              <a:t>High GMF amplitudes do not necessarily indicate a </a:t>
            </a:r>
            <a:r>
              <a:rPr lang="en-US" sz="1800" dirty="0" smtClean="0">
                <a:latin typeface="+mj-lt"/>
              </a:rPr>
              <a:t>problem</a:t>
            </a:r>
            <a:endParaRPr lang="en-US" sz="1800" dirty="0">
              <a:latin typeface="+mj-lt"/>
            </a:endParaRPr>
          </a:p>
          <a:p>
            <a:pPr algn="just"/>
            <a:r>
              <a:rPr lang="en-US" sz="1800" dirty="0">
                <a:latin typeface="+mj-lt"/>
              </a:rPr>
              <a:t>When the gear is fully loaded, profiles exhibit amplitudes as shown before</a:t>
            </a:r>
            <a:r>
              <a:rPr lang="en-US" sz="1800" dirty="0" smtClean="0">
                <a:latin typeface="+mj-lt"/>
              </a:rPr>
              <a:t>.</a:t>
            </a:r>
            <a:endParaRPr lang="en-US" sz="1800" dirty="0">
              <a:latin typeface="+mj-lt"/>
            </a:endParaRPr>
          </a:p>
          <a:p>
            <a:pPr algn="just">
              <a:spcBef>
                <a:spcPts val="600"/>
              </a:spcBef>
            </a:pPr>
            <a:r>
              <a:rPr lang="en-US" sz="1800" dirty="0">
                <a:latin typeface="+mj-lt"/>
              </a:rPr>
              <a:t>When gear is unloaded, same profiles are present, but amplitude increases dramatically</a:t>
            </a:r>
            <a:r>
              <a:rPr lang="en-US" sz="1800" dirty="0" smtClean="0">
                <a:latin typeface="+mj-lt"/>
              </a:rPr>
              <a:t>.</a:t>
            </a:r>
            <a:endParaRPr lang="en-US" sz="1800" dirty="0">
              <a:latin typeface="+mj-lt"/>
            </a:endParaRPr>
          </a:p>
          <a:p>
            <a:pPr algn="just"/>
            <a:r>
              <a:rPr lang="en-US" sz="1800" dirty="0">
                <a:latin typeface="+mj-lt"/>
              </a:rPr>
              <a:t>Difference is due to gear-tooth roughness. More looseness is present on the non-power side of the gear.</a:t>
            </a:r>
          </a:p>
          <a:p>
            <a:pPr algn="just"/>
            <a:endParaRPr lang="en-US" sz="1800" dirty="0">
              <a:latin typeface="+mj-lt"/>
            </a:endParaRPr>
          </a:p>
          <a:p>
            <a:pPr algn="just"/>
            <a:endParaRPr lang="en-US" sz="1800" dirty="0">
              <a:latin typeface="+mj-lt"/>
            </a:endParaRPr>
          </a:p>
          <a:p>
            <a:pPr algn="just"/>
            <a:endParaRPr lang="en-US" sz="1800" dirty="0">
              <a:latin typeface="+mj-lt"/>
            </a:endParaRPr>
          </a:p>
          <a:p>
            <a:pPr algn="just"/>
            <a:endParaRPr lang="en-US" sz="1800" dirty="0">
              <a:latin typeface="+mj-lt"/>
            </a:endParaRPr>
          </a:p>
          <a:p>
            <a:pPr algn="just"/>
            <a:endParaRPr lang="en-US" sz="1800" dirty="0">
              <a:latin typeface="+mj-lt"/>
            </a:endParaRPr>
          </a:p>
          <a:p>
            <a:pPr algn="just"/>
            <a:endParaRPr lang="en-US" sz="1800" dirty="0">
              <a:latin typeface="+mj-lt"/>
            </a:endParaRPr>
          </a:p>
          <a:p>
            <a:pPr algn="just">
              <a:lnSpc>
                <a:spcPct val="80000"/>
              </a:lnSpc>
            </a:pPr>
            <a:endParaRPr lang="en-US" sz="1800" dirty="0">
              <a:latin typeface="+mj-lt"/>
            </a:endParaRPr>
          </a:p>
          <a:p>
            <a:pPr algn="just">
              <a:lnSpc>
                <a:spcPct val="80000"/>
              </a:lnSpc>
            </a:pPr>
            <a:endParaRPr lang="en-US" sz="1800" dirty="0">
              <a:latin typeface="+mj-lt"/>
            </a:endParaRPr>
          </a:p>
          <a:p>
            <a:pPr algn="just">
              <a:lnSpc>
                <a:spcPct val="80000"/>
              </a:lnSpc>
            </a:pPr>
            <a:endParaRPr lang="en-US" sz="1800" dirty="0">
              <a:latin typeface="+mj-lt"/>
            </a:endParaRPr>
          </a:p>
          <a:p>
            <a:pPr algn="just">
              <a:lnSpc>
                <a:spcPct val="80000"/>
              </a:lnSpc>
            </a:pPr>
            <a:endParaRPr lang="en-GB" sz="1800" dirty="0">
              <a:latin typeface="+mj-lt"/>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141</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359679395"/>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3341" name="Equation" r:id="rId3" imgW="100440" imgH="155160" progId="Equation.3">
                  <p:embed/>
                </p:oleObj>
              </mc:Choice>
              <mc:Fallback>
                <p:oleObj name="Equation" r:id="rId3" imgW="100440" imgH="155160" progId="Equation.3">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a:picLocks noChangeAspect="1"/>
          </p:cNvPicPr>
          <p:nvPr/>
        </p:nvPicPr>
        <p:blipFill>
          <a:blip r:embed="rId5"/>
          <a:stretch>
            <a:fillRect/>
          </a:stretch>
        </p:blipFill>
        <p:spPr>
          <a:xfrm>
            <a:off x="5580804" y="2110249"/>
            <a:ext cx="3238245" cy="3193269"/>
          </a:xfrm>
          <a:prstGeom prst="rect">
            <a:avLst/>
          </a:prstGeom>
        </p:spPr>
      </p:pic>
      <p:sp>
        <p:nvSpPr>
          <p:cNvPr id="3" name="Rectangle 2"/>
          <p:cNvSpPr/>
          <p:nvPr/>
        </p:nvSpPr>
        <p:spPr>
          <a:xfrm>
            <a:off x="5884437" y="5456264"/>
            <a:ext cx="2902333" cy="369332"/>
          </a:xfrm>
          <a:prstGeom prst="rect">
            <a:avLst/>
          </a:prstGeom>
        </p:spPr>
        <p:txBody>
          <a:bodyPr wrap="none">
            <a:spAutoFit/>
          </a:bodyPr>
          <a:lstStyle/>
          <a:p>
            <a:r>
              <a:rPr lang="en-US" b="1" dirty="0" smtClean="0">
                <a:solidFill>
                  <a:srgbClr val="C00000"/>
                </a:solidFill>
              </a:rPr>
              <a:t>Around the </a:t>
            </a:r>
            <a:r>
              <a:rPr lang="en-US" b="1" dirty="0">
                <a:solidFill>
                  <a:srgbClr val="C00000"/>
                </a:solidFill>
              </a:rPr>
              <a:t>GMF Frequency</a:t>
            </a:r>
            <a:endParaRPr lang="en-GB" dirty="0">
              <a:solidFill>
                <a:srgbClr val="C00000"/>
              </a:solidFill>
            </a:endParaRPr>
          </a:p>
        </p:txBody>
      </p:sp>
    </p:spTree>
    <p:extLst>
      <p:ext uri="{BB962C8B-B14F-4D97-AF65-F5344CB8AC3E}">
        <p14:creationId xmlns:p14="http://schemas.microsoft.com/office/powerpoint/2010/main" val="92895425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GB" sz="3000" b="1" dirty="0" smtClean="0"/>
              <a:t>Fault Diagnostics</a:t>
            </a:r>
            <a:endParaRPr lang="en-US" sz="3000" dirty="0"/>
          </a:p>
        </p:txBody>
      </p:sp>
      <p:sp>
        <p:nvSpPr>
          <p:cNvPr id="2" name="Content Placeholder 1"/>
          <p:cNvSpPr>
            <a:spLocks noGrp="1"/>
          </p:cNvSpPr>
          <p:nvPr>
            <p:ph idx="1"/>
          </p:nvPr>
        </p:nvSpPr>
        <p:spPr>
          <a:xfrm>
            <a:off x="805531" y="2350882"/>
            <a:ext cx="4129970" cy="4007224"/>
          </a:xfrm>
        </p:spPr>
        <p:txBody>
          <a:bodyPr>
            <a:normAutofit/>
          </a:bodyPr>
          <a:lstStyle/>
          <a:p>
            <a:pPr algn="just"/>
            <a:r>
              <a:rPr lang="en-US" sz="1800" dirty="0" smtClean="0"/>
              <a:t>If </a:t>
            </a:r>
            <a:r>
              <a:rPr lang="en-US" sz="1800" dirty="0"/>
              <a:t>the gear set develops problems, the </a:t>
            </a:r>
            <a:r>
              <a:rPr lang="en-US" sz="1800" b="1" dirty="0"/>
              <a:t>amplitude </a:t>
            </a:r>
            <a:r>
              <a:rPr lang="en-US" sz="1800" dirty="0"/>
              <a:t>of the gear-mesh frequency and </a:t>
            </a:r>
            <a:r>
              <a:rPr lang="en-US" sz="1800" b="1" dirty="0"/>
              <a:t>symmetry </a:t>
            </a:r>
            <a:r>
              <a:rPr lang="en-US" sz="1800" dirty="0"/>
              <a:t>of the sidebands changes </a:t>
            </a:r>
          </a:p>
          <a:p>
            <a:pPr algn="just"/>
            <a:r>
              <a:rPr lang="en-US" sz="1800" dirty="0"/>
              <a:t>When a gear set becomes worn the spacing between the sidebands becomes erratic and symmetry of amplitudes alters.</a:t>
            </a:r>
          </a:p>
          <a:p>
            <a:pPr algn="just"/>
            <a:endParaRPr lang="en-US" sz="1800" dirty="0"/>
          </a:p>
          <a:p>
            <a:pPr algn="just"/>
            <a:endParaRPr lang="en-US" sz="1800" dirty="0"/>
          </a:p>
          <a:p>
            <a:pPr algn="just"/>
            <a:endParaRPr lang="en-US" sz="1800" dirty="0"/>
          </a:p>
          <a:p>
            <a:pPr algn="just"/>
            <a:endParaRPr lang="en-US" sz="1800" dirty="0"/>
          </a:p>
          <a:p>
            <a:pPr algn="just">
              <a:lnSpc>
                <a:spcPct val="80000"/>
              </a:lnSpc>
            </a:pPr>
            <a:endParaRPr lang="en-US" sz="1800" dirty="0"/>
          </a:p>
          <a:p>
            <a:pPr algn="just">
              <a:lnSpc>
                <a:spcPct val="80000"/>
              </a:lnSpc>
            </a:pPr>
            <a:endParaRPr lang="en-US" sz="1800" dirty="0"/>
          </a:p>
          <a:p>
            <a:pPr algn="just">
              <a:lnSpc>
                <a:spcPct val="80000"/>
              </a:lnSpc>
            </a:pPr>
            <a:endParaRPr lang="en-US" sz="1800" dirty="0"/>
          </a:p>
          <a:p>
            <a:pPr algn="just">
              <a:lnSpc>
                <a:spcPct val="80000"/>
              </a:lnSpc>
            </a:pPr>
            <a:endParaRPr lang="en-GB" sz="18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142</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781778879"/>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4366" name="Equation" r:id="rId3" imgW="100440" imgH="155160" progId="Equation.3">
                  <p:embed/>
                </p:oleObj>
              </mc:Choice>
              <mc:Fallback>
                <p:oleObj name="Equation" r:id="rId3" imgW="100440" imgH="155160" progId="Equation.3">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a:picLocks noChangeAspect="1"/>
          </p:cNvPicPr>
          <p:nvPr/>
        </p:nvPicPr>
        <p:blipFill>
          <a:blip r:embed="rId5"/>
          <a:stretch>
            <a:fillRect/>
          </a:stretch>
        </p:blipFill>
        <p:spPr>
          <a:xfrm>
            <a:off x="5349813" y="2129501"/>
            <a:ext cx="3143250" cy="2578100"/>
          </a:xfrm>
          <a:prstGeom prst="rect">
            <a:avLst/>
          </a:prstGeom>
        </p:spPr>
      </p:pic>
      <p:sp>
        <p:nvSpPr>
          <p:cNvPr id="9" name="Rectangle 8"/>
          <p:cNvSpPr/>
          <p:nvPr/>
        </p:nvSpPr>
        <p:spPr>
          <a:xfrm>
            <a:off x="5590730" y="4918134"/>
            <a:ext cx="2902333" cy="369332"/>
          </a:xfrm>
          <a:prstGeom prst="rect">
            <a:avLst/>
          </a:prstGeom>
        </p:spPr>
        <p:txBody>
          <a:bodyPr wrap="none">
            <a:spAutoFit/>
          </a:bodyPr>
          <a:lstStyle/>
          <a:p>
            <a:r>
              <a:rPr lang="en-US" b="1" dirty="0" smtClean="0">
                <a:solidFill>
                  <a:srgbClr val="C00000"/>
                </a:solidFill>
              </a:rPr>
              <a:t>Around the </a:t>
            </a:r>
            <a:r>
              <a:rPr lang="en-US" b="1" dirty="0">
                <a:solidFill>
                  <a:srgbClr val="C00000"/>
                </a:solidFill>
              </a:rPr>
              <a:t>GMF Frequency</a:t>
            </a:r>
            <a:endParaRPr lang="en-GB" dirty="0">
              <a:solidFill>
                <a:srgbClr val="C00000"/>
              </a:solidFill>
            </a:endParaRPr>
          </a:p>
        </p:txBody>
      </p:sp>
    </p:spTree>
    <p:extLst>
      <p:ext uri="{BB962C8B-B14F-4D97-AF65-F5344CB8AC3E}">
        <p14:creationId xmlns:p14="http://schemas.microsoft.com/office/powerpoint/2010/main" val="6930380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087262" y="3965613"/>
            <a:ext cx="7094211" cy="2487328"/>
          </a:xfrm>
          <a:noFill/>
        </p:spPr>
        <p:txBody>
          <a:bodyPr>
            <a:normAutofit/>
          </a:bodyPr>
          <a:lstStyle/>
          <a:p>
            <a:pPr algn="just">
              <a:lnSpc>
                <a:spcPct val="80000"/>
              </a:lnSpc>
              <a:buClr>
                <a:srgbClr val="C00000"/>
              </a:buClr>
            </a:pPr>
            <a:r>
              <a:rPr lang="en-US" sz="1800" b="0" dirty="0">
                <a:latin typeface="+mj-lt"/>
              </a:rPr>
              <a:t>A cracked or broken tooth will generate a high amplitude </a:t>
            </a:r>
            <a:r>
              <a:rPr lang="en-US" sz="1800" b="1" dirty="0">
                <a:latin typeface="+mj-lt"/>
              </a:rPr>
              <a:t>at 1X RPM of the gear</a:t>
            </a:r>
          </a:p>
          <a:p>
            <a:pPr algn="just">
              <a:lnSpc>
                <a:spcPct val="80000"/>
              </a:lnSpc>
              <a:buClr>
                <a:srgbClr val="C00000"/>
              </a:buClr>
            </a:pPr>
            <a:r>
              <a:rPr lang="en-US" sz="1800" b="0" dirty="0">
                <a:latin typeface="+mj-lt"/>
              </a:rPr>
              <a:t>It will excite the gear natural frequency which will be </a:t>
            </a:r>
            <a:r>
              <a:rPr lang="en-US" sz="1800" b="0" dirty="0" err="1">
                <a:latin typeface="+mj-lt"/>
              </a:rPr>
              <a:t>sidebanded</a:t>
            </a:r>
            <a:r>
              <a:rPr lang="en-US" sz="1800" b="0" dirty="0">
                <a:latin typeface="+mj-lt"/>
              </a:rPr>
              <a:t> by the running speed fundamental</a:t>
            </a:r>
          </a:p>
          <a:p>
            <a:pPr algn="just">
              <a:lnSpc>
                <a:spcPct val="80000"/>
              </a:lnSpc>
              <a:buClr>
                <a:srgbClr val="C00000"/>
              </a:buClr>
            </a:pPr>
            <a:r>
              <a:rPr lang="en-US" sz="1800" b="0" dirty="0">
                <a:latin typeface="+mj-lt"/>
              </a:rPr>
              <a:t>Best detected using the time waveform</a:t>
            </a:r>
          </a:p>
          <a:p>
            <a:pPr algn="just">
              <a:lnSpc>
                <a:spcPct val="80000"/>
              </a:lnSpc>
              <a:buClr>
                <a:srgbClr val="C00000"/>
              </a:buClr>
            </a:pPr>
            <a:r>
              <a:rPr lang="en-US" sz="1800" b="0" dirty="0">
                <a:latin typeface="+mj-lt"/>
              </a:rPr>
              <a:t>Time interval between impacts will be the reciprocal of the 1X RPM</a:t>
            </a:r>
          </a:p>
        </p:txBody>
      </p:sp>
      <p:sp>
        <p:nvSpPr>
          <p:cNvPr id="4" name="Slide Number Placeholder 3"/>
          <p:cNvSpPr>
            <a:spLocks noGrp="1"/>
          </p:cNvSpPr>
          <p:nvPr>
            <p:ph type="sldNum" sz="quarter" idx="12"/>
          </p:nvPr>
        </p:nvSpPr>
        <p:spPr/>
        <p:txBody>
          <a:bodyPr/>
          <a:lstStyle/>
          <a:p>
            <a:fld id="{5ED2179F-846E-694A-9A7E-562F73346125}" type="slidenum">
              <a:rPr lang="en-US" smtClean="0"/>
              <a:pPr/>
              <a:t>143</a:t>
            </a:fld>
            <a:endParaRPr lang="en-US"/>
          </a:p>
        </p:txBody>
      </p:sp>
      <p:graphicFrame>
        <p:nvGraphicFramePr>
          <p:cNvPr id="34818" name="Object 0"/>
          <p:cNvGraphicFramePr>
            <a:graphicFrameLocks/>
          </p:cNvGraphicFramePr>
          <p:nvPr>
            <p:extLst>
              <p:ext uri="{D42A27DB-BD31-4B8C-83A1-F6EECF244321}">
                <p14:modId xmlns:p14="http://schemas.microsoft.com/office/powerpoint/2010/main" val="2642044222"/>
              </p:ext>
            </p:extLst>
          </p:nvPr>
        </p:nvGraphicFramePr>
        <p:xfrm>
          <a:off x="1325108" y="2396690"/>
          <a:ext cx="4822650" cy="1289785"/>
        </p:xfrm>
        <a:graphic>
          <a:graphicData uri="http://schemas.openxmlformats.org/presentationml/2006/ole">
            <mc:AlternateContent xmlns:mc="http://schemas.openxmlformats.org/markup-compatibility/2006">
              <mc:Choice xmlns:v="urn:schemas-microsoft-com:vml" Requires="v">
                <p:oleObj spid="_x0000_s15390" name="Bitmap Image" r:id="rId4" imgW="2180952" imgH="1180952" progId="PBrush">
                  <p:embed/>
                </p:oleObj>
              </mc:Choice>
              <mc:Fallback>
                <p:oleObj name="Bitmap Image" r:id="rId4" imgW="2180952" imgH="1180952" progId="PBrush">
                  <p:embed/>
                  <p:pic>
                    <p:nvPicPr>
                      <p:cNvPr id="0" name="Picture 17"/>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5108" y="2396690"/>
                        <a:ext cx="4822650" cy="12897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3" name="Rectangle 7"/>
          <p:cNvSpPr>
            <a:spLocks noChangeArrowheads="1"/>
          </p:cNvSpPr>
          <p:nvPr/>
        </p:nvSpPr>
        <p:spPr bwMode="auto">
          <a:xfrm>
            <a:off x="1325108" y="1939972"/>
            <a:ext cx="1784015"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dirty="0">
                <a:solidFill>
                  <a:srgbClr val="C00000"/>
                </a:solidFill>
                <a:effectLst>
                  <a:outerShdw blurRad="38100" dist="38100" dir="2700000" algn="tl">
                    <a:srgbClr val="000000">
                      <a:alpha val="43137"/>
                    </a:srgbClr>
                  </a:outerShdw>
                </a:effectLst>
              </a:rPr>
              <a:t>TIME WAVEFORM</a:t>
            </a:r>
          </a:p>
        </p:txBody>
      </p:sp>
      <p:sp>
        <p:nvSpPr>
          <p:cNvPr id="3" name="Rectangle 2"/>
          <p:cNvSpPr/>
          <p:nvPr/>
        </p:nvSpPr>
        <p:spPr>
          <a:xfrm>
            <a:off x="686246" y="965535"/>
            <a:ext cx="7023589" cy="553998"/>
          </a:xfrm>
          <a:prstGeom prst="rect">
            <a:avLst/>
          </a:prstGeom>
        </p:spPr>
        <p:txBody>
          <a:bodyPr wrap="none">
            <a:spAutoFit/>
          </a:bodyPr>
          <a:lstStyle/>
          <a:p>
            <a:r>
              <a:rPr lang="en-GB" sz="3000" b="1" dirty="0"/>
              <a:t>Fault Diagnostics </a:t>
            </a:r>
            <a:r>
              <a:rPr lang="en-GB" sz="3000" b="1" dirty="0" smtClean="0"/>
              <a:t> - Chipped/Broken </a:t>
            </a:r>
            <a:r>
              <a:rPr lang="en-GB" sz="3000" b="1" dirty="0"/>
              <a:t>tooth</a:t>
            </a:r>
            <a:endParaRPr lang="en-GB" sz="3000" dirty="0"/>
          </a:p>
        </p:txBody>
      </p:sp>
    </p:spTree>
    <p:extLst>
      <p:ext uri="{BB962C8B-B14F-4D97-AF65-F5344CB8AC3E}">
        <p14:creationId xmlns:p14="http://schemas.microsoft.com/office/powerpoint/2010/main" val="292835978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wipe(left)">
                                      <p:cBhvr>
                                        <p:cTn id="7" dur="500"/>
                                        <p:tgtEl>
                                          <p:spTgt spid="136195">
                                            <p:txEl>
                                              <p:pRg st="0" end="0"/>
                                            </p:txEl>
                                          </p:spTgt>
                                        </p:tgtEl>
                                      </p:cBhvr>
                                    </p:animEffect>
                                  </p:childTnLst>
                                  <p:subTnLst>
                                    <p:animClr clrSpc="rgb" dir="cw">
                                      <p:cBhvr override="childStyle">
                                        <p:cTn dur="1" fill="hold" display="0" masterRel="nextClick" afterEffect="1"/>
                                        <p:tgtEl>
                                          <p:spTgt spid="136195">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195">
                                            <p:txEl>
                                              <p:pRg st="1" end="1"/>
                                            </p:txEl>
                                          </p:spTgt>
                                        </p:tgtEl>
                                        <p:attrNameLst>
                                          <p:attrName>style.visibility</p:attrName>
                                        </p:attrNameLst>
                                      </p:cBhvr>
                                      <p:to>
                                        <p:strVal val="visible"/>
                                      </p:to>
                                    </p:set>
                                    <p:animEffect transition="in" filter="wipe(left)">
                                      <p:cBhvr>
                                        <p:cTn id="12" dur="500"/>
                                        <p:tgtEl>
                                          <p:spTgt spid="136195">
                                            <p:txEl>
                                              <p:pRg st="1" end="1"/>
                                            </p:txEl>
                                          </p:spTgt>
                                        </p:tgtEl>
                                      </p:cBhvr>
                                    </p:animEffect>
                                  </p:childTnLst>
                                  <p:subTnLst>
                                    <p:animClr clrSpc="rgb" dir="cw">
                                      <p:cBhvr override="childStyle">
                                        <p:cTn dur="1" fill="hold" display="0" masterRel="nextClick" afterEffect="1"/>
                                        <p:tgtEl>
                                          <p:spTgt spid="136195">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6195">
                                            <p:txEl>
                                              <p:pRg st="2" end="2"/>
                                            </p:txEl>
                                          </p:spTgt>
                                        </p:tgtEl>
                                        <p:attrNameLst>
                                          <p:attrName>style.visibility</p:attrName>
                                        </p:attrNameLst>
                                      </p:cBhvr>
                                      <p:to>
                                        <p:strVal val="visible"/>
                                      </p:to>
                                    </p:set>
                                    <p:animEffect transition="in" filter="wipe(left)">
                                      <p:cBhvr>
                                        <p:cTn id="17" dur="500"/>
                                        <p:tgtEl>
                                          <p:spTgt spid="136195">
                                            <p:txEl>
                                              <p:pRg st="2" end="2"/>
                                            </p:txEl>
                                          </p:spTgt>
                                        </p:tgtEl>
                                      </p:cBhvr>
                                    </p:animEffect>
                                  </p:childTnLst>
                                  <p:subTnLst>
                                    <p:animClr clrSpc="rgb" dir="cw">
                                      <p:cBhvr override="childStyle">
                                        <p:cTn dur="1" fill="hold" display="0" masterRel="nextClick" afterEffect="1"/>
                                        <p:tgtEl>
                                          <p:spTgt spid="136195">
                                            <p:txEl>
                                              <p:pRg st="2" end="2"/>
                                            </p:txEl>
                                          </p:spTgt>
                                        </p:tgtEl>
                                        <p:attrNameLst>
                                          <p:attrName>ppt_c</p:attrName>
                                        </p:attrNameLst>
                                      </p:cBhvr>
                                      <p:to>
                                        <a:srgbClr val="FAFD00"/>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6195">
                                            <p:txEl>
                                              <p:pRg st="3" end="3"/>
                                            </p:txEl>
                                          </p:spTgt>
                                        </p:tgtEl>
                                        <p:attrNameLst>
                                          <p:attrName>style.visibility</p:attrName>
                                        </p:attrNameLst>
                                      </p:cBhvr>
                                      <p:to>
                                        <p:strVal val="visible"/>
                                      </p:to>
                                    </p:set>
                                    <p:animEffect transition="in" filter="wipe(left)">
                                      <p:cBhvr>
                                        <p:cTn id="22" dur="500"/>
                                        <p:tgtEl>
                                          <p:spTgt spid="136195">
                                            <p:txEl>
                                              <p:pRg st="3" end="3"/>
                                            </p:txEl>
                                          </p:spTgt>
                                        </p:tgtEl>
                                      </p:cBhvr>
                                    </p:animEffect>
                                  </p:childTnLst>
                                  <p:subTnLst>
                                    <p:animClr clrSpc="rgb" dir="cw">
                                      <p:cBhvr override="childStyle">
                                        <p:cTn dur="1" fill="hold" display="0" masterRel="nextClick" afterEffect="1"/>
                                        <p:tgtEl>
                                          <p:spTgt spid="136195">
                                            <p:txEl>
                                              <p:pRg st="3" end="3"/>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54334" y="295833"/>
            <a:ext cx="7583488" cy="1143000"/>
          </a:xfrm>
        </p:spPr>
        <p:txBody>
          <a:bodyPr>
            <a:normAutofit/>
          </a:bodyPr>
          <a:lstStyle/>
          <a:p>
            <a:r>
              <a:rPr lang="en-GB" sz="3000" b="1" dirty="0"/>
              <a:t>Fault </a:t>
            </a:r>
            <a:r>
              <a:rPr lang="en-GB" sz="3000" b="1" dirty="0" smtClean="0"/>
              <a:t>Diagnostics - Chipped/Broken tooth Effect on GMF</a:t>
            </a:r>
            <a:endParaRPr lang="en-US" sz="3000" dirty="0"/>
          </a:p>
        </p:txBody>
      </p:sp>
      <p:sp>
        <p:nvSpPr>
          <p:cNvPr id="2" name="Content Placeholder 1"/>
          <p:cNvSpPr>
            <a:spLocks noGrp="1"/>
          </p:cNvSpPr>
          <p:nvPr>
            <p:ph idx="1"/>
          </p:nvPr>
        </p:nvSpPr>
        <p:spPr>
          <a:xfrm>
            <a:off x="654334" y="1983687"/>
            <a:ext cx="4498370" cy="3845913"/>
          </a:xfrm>
        </p:spPr>
        <p:txBody>
          <a:bodyPr>
            <a:noAutofit/>
          </a:bodyPr>
          <a:lstStyle/>
          <a:p>
            <a:pPr algn="just">
              <a:buClr>
                <a:srgbClr val="C00000"/>
              </a:buClr>
            </a:pPr>
            <a:r>
              <a:rPr lang="en-US" sz="1800" dirty="0" smtClean="0"/>
              <a:t>The </a:t>
            </a:r>
            <a:r>
              <a:rPr lang="en-US" sz="1800" dirty="0"/>
              <a:t>profile shown signifies the effect of a chipped or broken tooth in the gear set. </a:t>
            </a:r>
          </a:p>
          <a:p>
            <a:pPr algn="just">
              <a:buClr>
                <a:srgbClr val="C00000"/>
              </a:buClr>
            </a:pPr>
            <a:r>
              <a:rPr lang="en-US" sz="1800" dirty="0"/>
              <a:t>As the gear rotates, the space left by the chipped or broken tooth increases the </a:t>
            </a:r>
            <a:r>
              <a:rPr lang="en-US" sz="1800" b="1" dirty="0"/>
              <a:t>mechanical clearance </a:t>
            </a:r>
            <a:r>
              <a:rPr lang="en-US" sz="1800" dirty="0"/>
              <a:t>between pinion and </a:t>
            </a:r>
            <a:r>
              <a:rPr lang="en-US" sz="1800" dirty="0" err="1" smtClean="0"/>
              <a:t>bullgear</a:t>
            </a:r>
            <a:endParaRPr lang="en-US" sz="1800" dirty="0"/>
          </a:p>
          <a:p>
            <a:pPr algn="just">
              <a:buClr>
                <a:srgbClr val="C00000"/>
              </a:buClr>
            </a:pPr>
            <a:r>
              <a:rPr lang="en-US" sz="1800" dirty="0"/>
              <a:t>Result is low-amplitude sidebands to left of gear-mesh </a:t>
            </a:r>
            <a:r>
              <a:rPr lang="en-US" sz="1800" dirty="0" smtClean="0"/>
              <a:t>frequency  (lower </a:t>
            </a:r>
            <a:r>
              <a:rPr lang="en-US" sz="1800" dirty="0" err="1" smtClean="0"/>
              <a:t>freq</a:t>
            </a:r>
            <a:r>
              <a:rPr lang="en-US" sz="1800" dirty="0" smtClean="0"/>
              <a:t>), and</a:t>
            </a:r>
            <a:endParaRPr lang="en-US" sz="1800" dirty="0"/>
          </a:p>
          <a:p>
            <a:pPr algn="just">
              <a:buClr>
                <a:srgbClr val="C00000"/>
              </a:buClr>
            </a:pPr>
            <a:r>
              <a:rPr lang="en-US" sz="1800" dirty="0"/>
              <a:t>Sidebands to the right of the mesh frequency have higher amplitude</a:t>
            </a:r>
          </a:p>
          <a:p>
            <a:pPr algn="just">
              <a:buClr>
                <a:srgbClr val="C00000"/>
              </a:buClr>
            </a:pPr>
            <a:endParaRPr lang="en-US" sz="1800" dirty="0"/>
          </a:p>
          <a:p>
            <a:pPr algn="just">
              <a:buClr>
                <a:srgbClr val="C00000"/>
              </a:buClr>
            </a:pPr>
            <a:endParaRPr lang="en-US" sz="1800" dirty="0"/>
          </a:p>
          <a:p>
            <a:pPr algn="just">
              <a:buClr>
                <a:srgbClr val="C00000"/>
              </a:buClr>
            </a:pPr>
            <a:endParaRPr lang="en-US" sz="1800" dirty="0"/>
          </a:p>
          <a:p>
            <a:pPr algn="just">
              <a:buClr>
                <a:srgbClr val="C00000"/>
              </a:buClr>
            </a:pPr>
            <a:endParaRPr lang="en-US" sz="1800" dirty="0"/>
          </a:p>
          <a:p>
            <a:pPr algn="just">
              <a:buClr>
                <a:srgbClr val="C00000"/>
              </a:buClr>
            </a:pPr>
            <a:endParaRPr lang="en-US" sz="1800" dirty="0"/>
          </a:p>
          <a:p>
            <a:pPr algn="just">
              <a:buClr>
                <a:srgbClr val="C00000"/>
              </a:buClr>
            </a:pPr>
            <a:endParaRPr lang="en-US" sz="1800" dirty="0"/>
          </a:p>
          <a:p>
            <a:pPr algn="just">
              <a:lnSpc>
                <a:spcPct val="80000"/>
              </a:lnSpc>
              <a:buClr>
                <a:srgbClr val="C00000"/>
              </a:buClr>
            </a:pPr>
            <a:endParaRPr lang="en-US" sz="1800" dirty="0"/>
          </a:p>
          <a:p>
            <a:pPr algn="just">
              <a:lnSpc>
                <a:spcPct val="80000"/>
              </a:lnSpc>
              <a:buClr>
                <a:srgbClr val="C00000"/>
              </a:buClr>
            </a:pPr>
            <a:endParaRPr lang="en-US" sz="1800" dirty="0"/>
          </a:p>
          <a:p>
            <a:pPr algn="just">
              <a:lnSpc>
                <a:spcPct val="80000"/>
              </a:lnSpc>
              <a:buClr>
                <a:srgbClr val="C00000"/>
              </a:buClr>
            </a:pPr>
            <a:endParaRPr lang="en-US" sz="1800" dirty="0"/>
          </a:p>
          <a:p>
            <a:pPr algn="just">
              <a:lnSpc>
                <a:spcPct val="80000"/>
              </a:lnSpc>
              <a:buClr>
                <a:srgbClr val="C00000"/>
              </a:buClr>
            </a:pPr>
            <a:endParaRPr lang="en-GB" sz="18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144</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107638694"/>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6414" name="Equation" r:id="rId3" imgW="100440" imgH="155160" progId="Equation.3">
                  <p:embed/>
                </p:oleObj>
              </mc:Choice>
              <mc:Fallback>
                <p:oleObj name="Equation" r:id="rId3" imgW="100440" imgH="155160" progId="Equation.3">
                  <p:embed/>
                  <p:pic>
                    <p:nvPicPr>
                      <p:cNvPr id="0"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5"/>
          <a:stretch>
            <a:fillRect/>
          </a:stretch>
        </p:blipFill>
        <p:spPr>
          <a:xfrm>
            <a:off x="5257878" y="2856279"/>
            <a:ext cx="3429644" cy="2813001"/>
          </a:xfrm>
          <a:prstGeom prst="rect">
            <a:avLst/>
          </a:prstGeom>
        </p:spPr>
      </p:pic>
    </p:spTree>
    <p:extLst>
      <p:ext uri="{BB962C8B-B14F-4D97-AF65-F5344CB8AC3E}">
        <p14:creationId xmlns:p14="http://schemas.microsoft.com/office/powerpoint/2010/main" val="18448614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D2179F-846E-694A-9A7E-562F73346125}" type="slidenum">
              <a:rPr lang="en-US" smtClean="0"/>
              <a:pPr/>
              <a:t>145</a:t>
            </a:fld>
            <a:endParaRPr lang="en-US"/>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72089" y="779645"/>
            <a:ext cx="8275023" cy="5044819"/>
          </a:xfrm>
          <a:prstGeom prst="rect">
            <a:avLst/>
          </a:prstGeom>
        </p:spPr>
      </p:pic>
    </p:spTree>
    <p:extLst>
      <p:ext uri="{BB962C8B-B14F-4D97-AF65-F5344CB8AC3E}">
        <p14:creationId xmlns:p14="http://schemas.microsoft.com/office/powerpoint/2010/main" val="275872008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0"/>
          <p:cNvSpPr>
            <a:spLocks noGrp="1"/>
          </p:cNvSpPr>
          <p:nvPr>
            <p:ph type="title"/>
          </p:nvPr>
        </p:nvSpPr>
        <p:spPr>
          <a:xfrm>
            <a:off x="779463" y="884835"/>
            <a:ext cx="5276894" cy="553998"/>
          </a:xfrm>
          <a:prstGeom prst="rect">
            <a:avLst/>
          </a:prstGeom>
        </p:spPr>
        <p:txBody>
          <a:bodyPr wrap="none">
            <a:spAutoFit/>
          </a:bodyPr>
          <a:lstStyle/>
          <a:p>
            <a:r>
              <a:rPr lang="en-GB" sz="3000" b="1" dirty="0"/>
              <a:t>Fault Diagnostics </a:t>
            </a:r>
            <a:r>
              <a:rPr lang="en-GB" sz="3000" b="1" dirty="0" smtClean="0"/>
              <a:t>– Tooth Wear</a:t>
            </a:r>
            <a:endParaRPr lang="en-GB" sz="3000" dirty="0"/>
          </a:p>
        </p:txBody>
      </p:sp>
      <p:sp>
        <p:nvSpPr>
          <p:cNvPr id="130051" name="Rectangle 3"/>
          <p:cNvSpPr>
            <a:spLocks noGrp="1" noChangeArrowheads="1"/>
          </p:cNvSpPr>
          <p:nvPr>
            <p:ph idx="1"/>
          </p:nvPr>
        </p:nvSpPr>
        <p:spPr>
          <a:xfrm>
            <a:off x="1016515" y="4419600"/>
            <a:ext cx="7033846" cy="1828800"/>
          </a:xfrm>
          <a:noFill/>
        </p:spPr>
        <p:txBody>
          <a:bodyPr>
            <a:normAutofit/>
          </a:bodyPr>
          <a:lstStyle/>
          <a:p>
            <a:pPr>
              <a:buClr>
                <a:srgbClr val="C00000"/>
              </a:buClr>
            </a:pPr>
            <a:r>
              <a:rPr lang="en-US" sz="1800" b="0" dirty="0">
                <a:latin typeface="+mj-lt"/>
              </a:rPr>
              <a:t>Wear is indicated by excitation of natural frequencies along with sidebands of 1X RPM of the bad gear</a:t>
            </a:r>
          </a:p>
          <a:p>
            <a:pPr>
              <a:buClr>
                <a:srgbClr val="C00000"/>
              </a:buClr>
            </a:pPr>
            <a:r>
              <a:rPr lang="en-US" sz="1800" b="0" dirty="0">
                <a:latin typeface="+mj-lt"/>
              </a:rPr>
              <a:t>Sidebands are a better wear indicator than the GMF</a:t>
            </a:r>
          </a:p>
          <a:p>
            <a:pPr>
              <a:buClr>
                <a:srgbClr val="C00000"/>
              </a:buClr>
            </a:pPr>
            <a:r>
              <a:rPr lang="en-US" sz="1800" b="0" dirty="0">
                <a:latin typeface="+mj-lt"/>
              </a:rPr>
              <a:t>GMF may not change in amplitude when wear occurs</a:t>
            </a:r>
          </a:p>
        </p:txBody>
      </p:sp>
      <p:sp>
        <p:nvSpPr>
          <p:cNvPr id="3" name="Slide Number Placeholder 2"/>
          <p:cNvSpPr>
            <a:spLocks noGrp="1"/>
          </p:cNvSpPr>
          <p:nvPr>
            <p:ph type="sldNum" sz="quarter" idx="12"/>
          </p:nvPr>
        </p:nvSpPr>
        <p:spPr/>
        <p:txBody>
          <a:bodyPr/>
          <a:lstStyle/>
          <a:p>
            <a:fld id="{5ED2179F-846E-694A-9A7E-562F73346125}" type="slidenum">
              <a:rPr lang="en-US" smtClean="0"/>
              <a:pPr/>
              <a:t>146</a:t>
            </a:fld>
            <a:endParaRPr lang="en-US"/>
          </a:p>
        </p:txBody>
      </p:sp>
      <p:graphicFrame>
        <p:nvGraphicFramePr>
          <p:cNvPr id="31746" name="Object 1024"/>
          <p:cNvGraphicFramePr>
            <a:graphicFrameLocks/>
          </p:cNvGraphicFramePr>
          <p:nvPr>
            <p:extLst>
              <p:ext uri="{D42A27DB-BD31-4B8C-83A1-F6EECF244321}">
                <p14:modId xmlns:p14="http://schemas.microsoft.com/office/powerpoint/2010/main" val="873384579"/>
              </p:ext>
            </p:extLst>
          </p:nvPr>
        </p:nvGraphicFramePr>
        <p:xfrm>
          <a:off x="2645211" y="1985209"/>
          <a:ext cx="3477465" cy="2278781"/>
        </p:xfrm>
        <a:graphic>
          <a:graphicData uri="http://schemas.openxmlformats.org/presentationml/2006/ole">
            <mc:AlternateContent xmlns:mc="http://schemas.openxmlformats.org/markup-compatibility/2006">
              <mc:Choice xmlns:v="urn:schemas-microsoft-com:vml" Requires="v">
                <p:oleObj spid="_x0000_s17438" name="Bitmap Image" r:id="rId4" imgW="2541512" imgH="1495238" progId="PBrush">
                  <p:embed/>
                </p:oleObj>
              </mc:Choice>
              <mc:Fallback>
                <p:oleObj name="Bitmap Image" r:id="rId4" imgW="2541512" imgH="1495238" progId="PBrush">
                  <p:embed/>
                  <p:pic>
                    <p:nvPicPr>
                      <p:cNvPr id="0" name="Picture 17"/>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5211" y="1985209"/>
                        <a:ext cx="3477465" cy="22787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58307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wipe(left)">
                                      <p:cBhvr>
                                        <p:cTn id="7" dur="500"/>
                                        <p:tgtEl>
                                          <p:spTgt spid="130051">
                                            <p:txEl>
                                              <p:pRg st="0" end="0"/>
                                            </p:txEl>
                                          </p:spTgt>
                                        </p:tgtEl>
                                      </p:cBhvr>
                                    </p:animEffect>
                                  </p:childTnLst>
                                  <p:subTnLst>
                                    <p:animClr clrSpc="rgb" dir="cw">
                                      <p:cBhvr override="childStyle">
                                        <p:cTn dur="1" fill="hold" display="0" masterRel="nextClick" afterEffect="1"/>
                                        <p:tgtEl>
                                          <p:spTgt spid="130051">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Effect transition="in" filter="wipe(left)">
                                      <p:cBhvr>
                                        <p:cTn id="12" dur="500"/>
                                        <p:tgtEl>
                                          <p:spTgt spid="130051">
                                            <p:txEl>
                                              <p:pRg st="1" end="1"/>
                                            </p:txEl>
                                          </p:spTgt>
                                        </p:tgtEl>
                                      </p:cBhvr>
                                    </p:animEffect>
                                  </p:childTnLst>
                                  <p:subTnLst>
                                    <p:animClr clrSpc="rgb" dir="cw">
                                      <p:cBhvr override="childStyle">
                                        <p:cTn dur="1" fill="hold" display="0" masterRel="nextClick" afterEffect="1"/>
                                        <p:tgtEl>
                                          <p:spTgt spid="130051">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0051">
                                            <p:txEl>
                                              <p:pRg st="2" end="2"/>
                                            </p:txEl>
                                          </p:spTgt>
                                        </p:tgtEl>
                                        <p:attrNameLst>
                                          <p:attrName>style.visibility</p:attrName>
                                        </p:attrNameLst>
                                      </p:cBhvr>
                                      <p:to>
                                        <p:strVal val="visible"/>
                                      </p:to>
                                    </p:set>
                                    <p:animEffect transition="in" filter="wipe(left)">
                                      <p:cBhvr>
                                        <p:cTn id="17" dur="500"/>
                                        <p:tgtEl>
                                          <p:spTgt spid="130051">
                                            <p:txEl>
                                              <p:pRg st="2" end="2"/>
                                            </p:txEl>
                                          </p:spTgt>
                                        </p:tgtEl>
                                      </p:cBhvr>
                                    </p:animEffect>
                                  </p:childTnLst>
                                  <p:subTnLst>
                                    <p:animClr clrSpc="rgb" dir="cw">
                                      <p:cBhvr override="childStyle">
                                        <p:cTn dur="1" fill="hold" display="0" masterRel="nextClick" afterEffect="1"/>
                                        <p:tgtEl>
                                          <p:spTgt spid="130051">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654518" y="3922295"/>
            <a:ext cx="8085221" cy="1725328"/>
          </a:xfrm>
          <a:noFill/>
        </p:spPr>
        <p:txBody>
          <a:bodyPr/>
          <a:lstStyle/>
          <a:p>
            <a:pPr algn="just"/>
            <a:r>
              <a:rPr lang="en-US" sz="2000" b="0" dirty="0">
                <a:latin typeface="+mj-lt"/>
              </a:rPr>
              <a:t>Gear misalignment almost always excites </a:t>
            </a:r>
            <a:r>
              <a:rPr lang="en-US" sz="2000" b="1" dirty="0">
                <a:latin typeface="+mj-lt"/>
              </a:rPr>
              <a:t>second order </a:t>
            </a:r>
            <a:r>
              <a:rPr lang="en-US" sz="2000" b="0" dirty="0">
                <a:latin typeface="+mj-lt"/>
              </a:rPr>
              <a:t>or higher harmonics with sidebands of running speed</a:t>
            </a:r>
          </a:p>
          <a:p>
            <a:pPr algn="just"/>
            <a:r>
              <a:rPr lang="en-US" sz="2000" b="0" dirty="0">
                <a:latin typeface="+mj-lt"/>
              </a:rPr>
              <a:t>Small amplitude at 1X GMF but higher levels at 2X</a:t>
            </a:r>
            <a:br>
              <a:rPr lang="en-US" sz="2000" b="0" dirty="0">
                <a:latin typeface="+mj-lt"/>
              </a:rPr>
            </a:br>
            <a:r>
              <a:rPr lang="en-US" sz="2000" b="0" dirty="0">
                <a:latin typeface="+mj-lt"/>
              </a:rPr>
              <a:t>and 3X </a:t>
            </a:r>
            <a:r>
              <a:rPr lang="en-US" sz="2000" b="0" dirty="0" smtClean="0">
                <a:latin typeface="+mj-lt"/>
              </a:rPr>
              <a:t>GMF</a:t>
            </a:r>
            <a:endParaRPr lang="en-US" sz="2000" b="0" dirty="0">
              <a:latin typeface="+mj-lt"/>
            </a:endParaRPr>
          </a:p>
        </p:txBody>
      </p:sp>
      <p:sp>
        <p:nvSpPr>
          <p:cNvPr id="3" name="Slide Number Placeholder 2"/>
          <p:cNvSpPr>
            <a:spLocks noGrp="1"/>
          </p:cNvSpPr>
          <p:nvPr>
            <p:ph type="sldNum" sz="quarter" idx="12"/>
          </p:nvPr>
        </p:nvSpPr>
        <p:spPr/>
        <p:txBody>
          <a:bodyPr/>
          <a:lstStyle/>
          <a:p>
            <a:fld id="{5ED2179F-846E-694A-9A7E-562F73346125}" type="slidenum">
              <a:rPr lang="en-US" smtClean="0"/>
              <a:pPr/>
              <a:t>147</a:t>
            </a:fld>
            <a:endParaRPr lang="en-US"/>
          </a:p>
        </p:txBody>
      </p:sp>
      <p:graphicFrame>
        <p:nvGraphicFramePr>
          <p:cNvPr id="33794" name="Object 4"/>
          <p:cNvGraphicFramePr>
            <a:graphicFrameLocks/>
          </p:cNvGraphicFramePr>
          <p:nvPr>
            <p:extLst>
              <p:ext uri="{D42A27DB-BD31-4B8C-83A1-F6EECF244321}">
                <p14:modId xmlns:p14="http://schemas.microsoft.com/office/powerpoint/2010/main" val="2097677157"/>
              </p:ext>
            </p:extLst>
          </p:nvPr>
        </p:nvGraphicFramePr>
        <p:xfrm>
          <a:off x="2743201" y="1857675"/>
          <a:ext cx="3234088" cy="1774307"/>
        </p:xfrm>
        <a:graphic>
          <a:graphicData uri="http://schemas.openxmlformats.org/presentationml/2006/ole">
            <mc:AlternateContent xmlns:mc="http://schemas.openxmlformats.org/markup-compatibility/2006">
              <mc:Choice xmlns:v="urn:schemas-microsoft-com:vml" Requires="v">
                <p:oleObj spid="_x0000_s18461" name="Bitmap Image" r:id="rId4" imgW="2579588" imgH="1533333" progId="PBrush">
                  <p:embed/>
                </p:oleObj>
              </mc:Choice>
              <mc:Fallback>
                <p:oleObj name="Bitmap Image" r:id="rId4" imgW="2579588" imgH="1533333" progId="PBrush">
                  <p:embed/>
                  <p:pic>
                    <p:nvPicPr>
                      <p:cNvPr id="0" name="Picture 16"/>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1" y="1857675"/>
                        <a:ext cx="3234088" cy="1774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486246" y="840863"/>
            <a:ext cx="7171579" cy="553998"/>
          </a:xfrm>
          <a:prstGeom prst="rect">
            <a:avLst/>
          </a:prstGeom>
        </p:spPr>
        <p:txBody>
          <a:bodyPr wrap="none">
            <a:spAutoFit/>
          </a:bodyPr>
          <a:lstStyle/>
          <a:p>
            <a:r>
              <a:rPr lang="en-GB" sz="3000" b="1" dirty="0"/>
              <a:t>Fault Diagnostics – </a:t>
            </a:r>
            <a:r>
              <a:rPr lang="en-GB" sz="3000" b="1" dirty="0" smtClean="0"/>
              <a:t>Misalignment of Gears</a:t>
            </a:r>
            <a:endParaRPr lang="en-GB" sz="3000" dirty="0"/>
          </a:p>
        </p:txBody>
      </p:sp>
    </p:spTree>
    <p:extLst>
      <p:ext uri="{BB962C8B-B14F-4D97-AF65-F5344CB8AC3E}">
        <p14:creationId xmlns:p14="http://schemas.microsoft.com/office/powerpoint/2010/main" val="329121245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wipe(left)">
                                      <p:cBhvr>
                                        <p:cTn id="7" dur="500"/>
                                        <p:tgtEl>
                                          <p:spTgt spid="134147">
                                            <p:txEl>
                                              <p:pRg st="0" end="0"/>
                                            </p:txEl>
                                          </p:spTgt>
                                        </p:tgtEl>
                                      </p:cBhvr>
                                    </p:animEffect>
                                  </p:childTnLst>
                                  <p:subTnLst>
                                    <p:animClr clrSpc="rgb" dir="cw">
                                      <p:cBhvr override="childStyle">
                                        <p:cTn dur="1" fill="hold" display="0" masterRel="nextClick" afterEffect="1"/>
                                        <p:tgtEl>
                                          <p:spTgt spid="134147">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4147">
                                            <p:txEl>
                                              <p:pRg st="1" end="1"/>
                                            </p:txEl>
                                          </p:spTgt>
                                        </p:tgtEl>
                                        <p:attrNameLst>
                                          <p:attrName>style.visibility</p:attrName>
                                        </p:attrNameLst>
                                      </p:cBhvr>
                                      <p:to>
                                        <p:strVal val="visible"/>
                                      </p:to>
                                    </p:set>
                                    <p:animEffect transition="in" filter="wipe(left)">
                                      <p:cBhvr>
                                        <p:cTn id="12" dur="500"/>
                                        <p:tgtEl>
                                          <p:spTgt spid="134147">
                                            <p:txEl>
                                              <p:pRg st="1" end="1"/>
                                            </p:txEl>
                                          </p:spTgt>
                                        </p:tgtEl>
                                      </p:cBhvr>
                                    </p:animEffect>
                                  </p:childTnLst>
                                  <p:subTnLst>
                                    <p:animClr clrSpc="rgb" dir="cw">
                                      <p:cBhvr override="childStyle">
                                        <p:cTn dur="1" fill="hold" display="0" masterRel="nextClick" afterEffect="1"/>
                                        <p:tgtEl>
                                          <p:spTgt spid="134147">
                                            <p:txEl>
                                              <p:pRg st="1" end="1"/>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D2179F-846E-694A-9A7E-562F73346125}" type="slidenum">
              <a:rPr lang="en-US" smtClean="0"/>
              <a:pPr/>
              <a:t>148</a:t>
            </a:fld>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Layer>
                </a14:imgProps>
              </a:ext>
            </a:extLst>
          </a:blip>
          <a:stretch>
            <a:fillRect/>
          </a:stretch>
        </p:blipFill>
        <p:spPr>
          <a:xfrm>
            <a:off x="661596" y="558263"/>
            <a:ext cx="7848681" cy="5278555"/>
          </a:xfrm>
          <a:prstGeom prst="rect">
            <a:avLst/>
          </a:prstGeom>
        </p:spPr>
      </p:pic>
    </p:spTree>
    <p:extLst>
      <p:ext uri="{BB962C8B-B14F-4D97-AF65-F5344CB8AC3E}">
        <p14:creationId xmlns:p14="http://schemas.microsoft.com/office/powerpoint/2010/main" val="4610750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0"/>
          <p:cNvSpPr>
            <a:spLocks noGrp="1"/>
          </p:cNvSpPr>
          <p:nvPr>
            <p:ph type="title"/>
          </p:nvPr>
        </p:nvSpPr>
        <p:spPr>
          <a:xfrm>
            <a:off x="827588" y="884835"/>
            <a:ext cx="7612148" cy="553998"/>
          </a:xfrm>
          <a:prstGeom prst="rect">
            <a:avLst/>
          </a:prstGeom>
        </p:spPr>
        <p:txBody>
          <a:bodyPr wrap="none">
            <a:spAutoFit/>
          </a:bodyPr>
          <a:lstStyle/>
          <a:p>
            <a:r>
              <a:rPr lang="en-GB" sz="3000" b="1" dirty="0"/>
              <a:t>Fault Diagnostics </a:t>
            </a:r>
            <a:r>
              <a:rPr lang="en-GB" sz="3000" b="1" dirty="0" smtClean="0"/>
              <a:t>– Eccentricity and Backlash</a:t>
            </a:r>
            <a:endParaRPr lang="en-GB" sz="3000" dirty="0"/>
          </a:p>
        </p:txBody>
      </p:sp>
      <p:sp>
        <p:nvSpPr>
          <p:cNvPr id="132099" name="Rectangle 3"/>
          <p:cNvSpPr>
            <a:spLocks noGrp="1" noChangeArrowheads="1"/>
          </p:cNvSpPr>
          <p:nvPr>
            <p:ph idx="1"/>
          </p:nvPr>
        </p:nvSpPr>
        <p:spPr>
          <a:xfrm>
            <a:off x="895152" y="4355429"/>
            <a:ext cx="7400209" cy="1944303"/>
          </a:xfrm>
          <a:noFill/>
        </p:spPr>
        <p:txBody>
          <a:bodyPr>
            <a:normAutofit/>
          </a:bodyPr>
          <a:lstStyle/>
          <a:p>
            <a:pPr algn="just">
              <a:buClr>
                <a:srgbClr val="C00000"/>
              </a:buClr>
            </a:pPr>
            <a:r>
              <a:rPr lang="en-US" sz="1800" b="0" dirty="0">
                <a:latin typeface="+mj-lt"/>
              </a:rPr>
              <a:t>Fairly </a:t>
            </a:r>
            <a:r>
              <a:rPr lang="en-US" sz="1800" b="1" dirty="0">
                <a:latin typeface="+mj-lt"/>
              </a:rPr>
              <a:t>high amplitude sidebands </a:t>
            </a:r>
            <a:r>
              <a:rPr lang="en-US" sz="1800" b="0" dirty="0">
                <a:latin typeface="+mj-lt"/>
              </a:rPr>
              <a:t>around GMF suggest eccentricity, backlash or non parallel shafts</a:t>
            </a:r>
          </a:p>
          <a:p>
            <a:pPr algn="just">
              <a:buClr>
                <a:srgbClr val="C00000"/>
              </a:buClr>
            </a:pPr>
            <a:r>
              <a:rPr lang="en-US" sz="1800" b="0" dirty="0">
                <a:latin typeface="+mj-lt"/>
              </a:rPr>
              <a:t>The problem gear will modulate the sidebands</a:t>
            </a:r>
          </a:p>
          <a:p>
            <a:pPr algn="just">
              <a:buClr>
                <a:srgbClr val="C00000"/>
              </a:buClr>
            </a:pPr>
            <a:r>
              <a:rPr lang="en-US" sz="1800" b="0" dirty="0">
                <a:latin typeface="+mj-lt"/>
              </a:rPr>
              <a:t>Incorrect backlash normally excites gear natural frequency</a:t>
            </a:r>
          </a:p>
        </p:txBody>
      </p:sp>
      <p:sp>
        <p:nvSpPr>
          <p:cNvPr id="3" name="Slide Number Placeholder 2"/>
          <p:cNvSpPr>
            <a:spLocks noGrp="1"/>
          </p:cNvSpPr>
          <p:nvPr>
            <p:ph type="sldNum" sz="quarter" idx="12"/>
          </p:nvPr>
        </p:nvSpPr>
        <p:spPr/>
        <p:txBody>
          <a:bodyPr/>
          <a:lstStyle/>
          <a:p>
            <a:fld id="{5ED2179F-846E-694A-9A7E-562F73346125}" type="slidenum">
              <a:rPr lang="en-US" smtClean="0"/>
              <a:pPr/>
              <a:t>149</a:t>
            </a:fld>
            <a:endParaRPr lang="en-US"/>
          </a:p>
        </p:txBody>
      </p:sp>
      <p:graphicFrame>
        <p:nvGraphicFramePr>
          <p:cNvPr id="32770" name="Object 0"/>
          <p:cNvGraphicFramePr>
            <a:graphicFrameLocks/>
          </p:cNvGraphicFramePr>
          <p:nvPr>
            <p:extLst>
              <p:ext uri="{D42A27DB-BD31-4B8C-83A1-F6EECF244321}">
                <p14:modId xmlns:p14="http://schemas.microsoft.com/office/powerpoint/2010/main" val="4004347512"/>
              </p:ext>
            </p:extLst>
          </p:nvPr>
        </p:nvGraphicFramePr>
        <p:xfrm>
          <a:off x="2634265" y="2011680"/>
          <a:ext cx="3516275" cy="2237874"/>
        </p:xfrm>
        <a:graphic>
          <a:graphicData uri="http://schemas.openxmlformats.org/presentationml/2006/ole">
            <mc:AlternateContent xmlns:mc="http://schemas.openxmlformats.org/markup-compatibility/2006">
              <mc:Choice xmlns:v="urn:schemas-microsoft-com:vml" Requires="v">
                <p:oleObj spid="_x0000_s19487" name="Bitmap Image" r:id="rId4" imgW="2541512" imgH="1474630" progId="PBrush">
                  <p:embed/>
                </p:oleObj>
              </mc:Choice>
              <mc:Fallback>
                <p:oleObj name="Bitmap Image" r:id="rId4" imgW="2541512" imgH="1474630" progId="PBrush">
                  <p:embed/>
                  <p:pic>
                    <p:nvPicPr>
                      <p:cNvPr id="0" name="Picture 18"/>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4265" y="2011680"/>
                        <a:ext cx="3516275" cy="22378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975569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wipe(left)">
                                      <p:cBhvr>
                                        <p:cTn id="7" dur="500"/>
                                        <p:tgtEl>
                                          <p:spTgt spid="132099">
                                            <p:txEl>
                                              <p:pRg st="0" end="0"/>
                                            </p:txEl>
                                          </p:spTgt>
                                        </p:tgtEl>
                                      </p:cBhvr>
                                    </p:animEffect>
                                  </p:childTnLst>
                                  <p:subTnLst>
                                    <p:animClr clrSpc="rgb" dir="cw">
                                      <p:cBhvr override="childStyle">
                                        <p:cTn dur="1" fill="hold" display="0" masterRel="nextClick" afterEffect="1"/>
                                        <p:tgtEl>
                                          <p:spTgt spid="132099">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2099">
                                            <p:txEl>
                                              <p:pRg st="1" end="1"/>
                                            </p:txEl>
                                          </p:spTgt>
                                        </p:tgtEl>
                                        <p:attrNameLst>
                                          <p:attrName>style.visibility</p:attrName>
                                        </p:attrNameLst>
                                      </p:cBhvr>
                                      <p:to>
                                        <p:strVal val="visible"/>
                                      </p:to>
                                    </p:set>
                                    <p:animEffect transition="in" filter="wipe(left)">
                                      <p:cBhvr>
                                        <p:cTn id="12" dur="500"/>
                                        <p:tgtEl>
                                          <p:spTgt spid="132099">
                                            <p:txEl>
                                              <p:pRg st="1" end="1"/>
                                            </p:txEl>
                                          </p:spTgt>
                                        </p:tgtEl>
                                      </p:cBhvr>
                                    </p:animEffect>
                                  </p:childTnLst>
                                  <p:subTnLst>
                                    <p:animClr clrSpc="rgb" dir="cw">
                                      <p:cBhvr override="childStyle">
                                        <p:cTn dur="1" fill="hold" display="0" masterRel="nextClick" afterEffect="1"/>
                                        <p:tgtEl>
                                          <p:spTgt spid="132099">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2099">
                                            <p:txEl>
                                              <p:pRg st="2" end="2"/>
                                            </p:txEl>
                                          </p:spTgt>
                                        </p:tgtEl>
                                        <p:attrNameLst>
                                          <p:attrName>style.visibility</p:attrName>
                                        </p:attrNameLst>
                                      </p:cBhvr>
                                      <p:to>
                                        <p:strVal val="visible"/>
                                      </p:to>
                                    </p:set>
                                    <p:animEffect transition="in" filter="wipe(left)">
                                      <p:cBhvr>
                                        <p:cTn id="17" dur="500"/>
                                        <p:tgtEl>
                                          <p:spTgt spid="132099">
                                            <p:txEl>
                                              <p:pRg st="2" end="2"/>
                                            </p:txEl>
                                          </p:spTgt>
                                        </p:tgtEl>
                                      </p:cBhvr>
                                    </p:animEffect>
                                  </p:childTnLst>
                                  <p:subTnLst>
                                    <p:animClr clrSpc="rgb" dir="cw">
                                      <p:cBhvr override="childStyle">
                                        <p:cTn dur="1" fill="hold" display="0" masterRel="nextClick" afterEffect="1"/>
                                        <p:tgtEl>
                                          <p:spTgt spid="132099">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498" y="300841"/>
            <a:ext cx="8634040" cy="1143000"/>
          </a:xfrm>
        </p:spPr>
        <p:txBody>
          <a:bodyPr>
            <a:normAutofit/>
          </a:bodyPr>
          <a:lstStyle/>
          <a:p>
            <a:r>
              <a:rPr lang="en-US" sz="3000" b="1" dirty="0" smtClean="0">
                <a:solidFill>
                  <a:schemeClr val="tx1"/>
                </a:solidFill>
              </a:rPr>
              <a:t>Information contained in a time waveform</a:t>
            </a:r>
            <a:endParaRPr lang="en-US" sz="3000" b="1" dirty="0">
              <a:solidFill>
                <a:schemeClr val="tx1"/>
              </a:solidFill>
            </a:endParaRPr>
          </a:p>
        </p:txBody>
      </p:sp>
      <p:sp>
        <p:nvSpPr>
          <p:cNvPr id="179" name="Slide Number Placeholder 3"/>
          <p:cNvSpPr>
            <a:spLocks noGrp="1"/>
          </p:cNvSpPr>
          <p:nvPr>
            <p:ph type="sldNum" sz="quarter" idx="12"/>
          </p:nvPr>
        </p:nvSpPr>
        <p:spPr/>
        <p:txBody>
          <a:bodyPr>
            <a:normAutofit/>
          </a:bodyPr>
          <a:lstStyle/>
          <a:p>
            <a:fld id="{5ED2179F-846E-694A-9A7E-562F73346125}" type="slidenum">
              <a:rPr lang="en-US" smtClean="0"/>
              <a:pPr/>
              <a:t>15</a:t>
            </a:fld>
            <a:endParaRPr lang="en-US" dirty="0"/>
          </a:p>
        </p:txBody>
      </p:sp>
      <p:grpSp>
        <p:nvGrpSpPr>
          <p:cNvPr id="3" name="Group 2"/>
          <p:cNvGrpSpPr>
            <a:grpSpLocks noChangeAspect="1"/>
          </p:cNvGrpSpPr>
          <p:nvPr/>
        </p:nvGrpSpPr>
        <p:grpSpPr>
          <a:xfrm>
            <a:off x="587849" y="2022609"/>
            <a:ext cx="2042638" cy="2999672"/>
            <a:chOff x="-151661" y="802393"/>
            <a:chExt cx="3191623" cy="4686988"/>
          </a:xfrm>
        </p:grpSpPr>
        <p:grpSp>
          <p:nvGrpSpPr>
            <p:cNvPr id="79" name="Group 2"/>
            <p:cNvGrpSpPr>
              <a:grpSpLocks/>
            </p:cNvGrpSpPr>
            <p:nvPr/>
          </p:nvGrpSpPr>
          <p:grpSpPr bwMode="auto">
            <a:xfrm>
              <a:off x="900365" y="2626430"/>
              <a:ext cx="1963737" cy="1905000"/>
              <a:chOff x="306" y="1534"/>
              <a:chExt cx="1360" cy="1361"/>
            </a:xfrm>
          </p:grpSpPr>
          <p:grpSp>
            <p:nvGrpSpPr>
              <p:cNvPr id="80" name="Group 3"/>
              <p:cNvGrpSpPr>
                <a:grpSpLocks/>
              </p:cNvGrpSpPr>
              <p:nvPr/>
            </p:nvGrpSpPr>
            <p:grpSpPr bwMode="auto">
              <a:xfrm>
                <a:off x="805" y="1534"/>
                <a:ext cx="341" cy="1361"/>
                <a:chOff x="805" y="1534"/>
                <a:chExt cx="341" cy="1361"/>
              </a:xfrm>
            </p:grpSpPr>
            <p:sp>
              <p:nvSpPr>
                <p:cNvPr id="116" name="Line 4"/>
                <p:cNvSpPr>
                  <a:spLocks noChangeShapeType="1"/>
                </p:cNvSpPr>
                <p:nvPr/>
              </p:nvSpPr>
              <p:spPr bwMode="auto">
                <a:xfrm>
                  <a:off x="922" y="1534"/>
                  <a:ext cx="11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7" name="Line 5"/>
                <p:cNvSpPr>
                  <a:spLocks noChangeShapeType="1"/>
                </p:cNvSpPr>
                <p:nvPr/>
              </p:nvSpPr>
              <p:spPr bwMode="auto">
                <a:xfrm>
                  <a:off x="1034" y="1534"/>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 name="Line 6"/>
                <p:cNvSpPr>
                  <a:spLocks noChangeShapeType="1"/>
                </p:cNvSpPr>
                <p:nvPr/>
              </p:nvSpPr>
              <p:spPr bwMode="auto">
                <a:xfrm flipH="1">
                  <a:off x="809" y="1534"/>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9" name="Line 7"/>
                <p:cNvSpPr>
                  <a:spLocks noChangeShapeType="1"/>
                </p:cNvSpPr>
                <p:nvPr/>
              </p:nvSpPr>
              <p:spPr bwMode="auto">
                <a:xfrm>
                  <a:off x="917" y="2895"/>
                  <a:ext cx="11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0" name="Line 8"/>
                <p:cNvSpPr>
                  <a:spLocks noChangeShapeType="1"/>
                </p:cNvSpPr>
                <p:nvPr/>
              </p:nvSpPr>
              <p:spPr bwMode="auto">
                <a:xfrm flipV="1">
                  <a:off x="1030" y="2782"/>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1" name="Line 9"/>
                <p:cNvSpPr>
                  <a:spLocks noChangeShapeType="1"/>
                </p:cNvSpPr>
                <p:nvPr/>
              </p:nvSpPr>
              <p:spPr bwMode="auto">
                <a:xfrm flipH="1" flipV="1">
                  <a:off x="805" y="2782"/>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1" name="Group 10"/>
              <p:cNvGrpSpPr>
                <a:grpSpLocks/>
              </p:cNvGrpSpPr>
              <p:nvPr/>
            </p:nvGrpSpPr>
            <p:grpSpPr bwMode="auto">
              <a:xfrm>
                <a:off x="306" y="2045"/>
                <a:ext cx="1360" cy="338"/>
                <a:chOff x="306" y="2045"/>
                <a:chExt cx="1360" cy="338"/>
              </a:xfrm>
            </p:grpSpPr>
            <p:sp>
              <p:nvSpPr>
                <p:cNvPr id="110" name="Line 11"/>
                <p:cNvSpPr>
                  <a:spLocks noChangeShapeType="1"/>
                </p:cNvSpPr>
                <p:nvPr/>
              </p:nvSpPr>
              <p:spPr bwMode="auto">
                <a:xfrm>
                  <a:off x="1666" y="2156"/>
                  <a:ext cx="0"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1" name="Line 12"/>
                <p:cNvSpPr>
                  <a:spLocks noChangeShapeType="1"/>
                </p:cNvSpPr>
                <p:nvPr/>
              </p:nvSpPr>
              <p:spPr bwMode="auto">
                <a:xfrm flipH="1">
                  <a:off x="1555" y="2268"/>
                  <a:ext cx="111"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 name="Line 13"/>
                <p:cNvSpPr>
                  <a:spLocks noChangeShapeType="1"/>
                </p:cNvSpPr>
                <p:nvPr/>
              </p:nvSpPr>
              <p:spPr bwMode="auto">
                <a:xfrm flipH="1" flipV="1">
                  <a:off x="1554" y="2045"/>
                  <a:ext cx="112"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3" name="Line 14"/>
                <p:cNvSpPr>
                  <a:spLocks noChangeShapeType="1"/>
                </p:cNvSpPr>
                <p:nvPr/>
              </p:nvSpPr>
              <p:spPr bwMode="auto">
                <a:xfrm>
                  <a:off x="306" y="2160"/>
                  <a:ext cx="0"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 name="Line 15"/>
                <p:cNvSpPr>
                  <a:spLocks noChangeShapeType="1"/>
                </p:cNvSpPr>
                <p:nvPr/>
              </p:nvSpPr>
              <p:spPr bwMode="auto">
                <a:xfrm>
                  <a:off x="306" y="2271"/>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5" name="Line 16"/>
                <p:cNvSpPr>
                  <a:spLocks noChangeShapeType="1"/>
                </p:cNvSpPr>
                <p:nvPr/>
              </p:nvSpPr>
              <p:spPr bwMode="auto">
                <a:xfrm flipV="1">
                  <a:off x="306" y="2047"/>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2" name="Group 17"/>
              <p:cNvGrpSpPr>
                <a:grpSpLocks/>
              </p:cNvGrpSpPr>
              <p:nvPr/>
            </p:nvGrpSpPr>
            <p:grpSpPr bwMode="auto">
              <a:xfrm>
                <a:off x="374" y="1773"/>
                <a:ext cx="1218" cy="878"/>
                <a:chOff x="374" y="1773"/>
                <a:chExt cx="1218" cy="878"/>
              </a:xfrm>
            </p:grpSpPr>
            <p:sp>
              <p:nvSpPr>
                <p:cNvPr id="104" name="Line 18"/>
                <p:cNvSpPr>
                  <a:spLocks noChangeShapeType="1"/>
                </p:cNvSpPr>
                <p:nvPr/>
              </p:nvSpPr>
              <p:spPr bwMode="auto">
                <a:xfrm>
                  <a:off x="1534" y="1809"/>
                  <a:ext cx="58" cy="9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Line 19"/>
                <p:cNvSpPr>
                  <a:spLocks noChangeShapeType="1"/>
                </p:cNvSpPr>
                <p:nvPr/>
              </p:nvSpPr>
              <p:spPr bwMode="auto">
                <a:xfrm flipH="1">
                  <a:off x="1556" y="1905"/>
                  <a:ext cx="36"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 name="Line 20"/>
                <p:cNvSpPr>
                  <a:spLocks noChangeShapeType="1"/>
                </p:cNvSpPr>
                <p:nvPr/>
              </p:nvSpPr>
              <p:spPr bwMode="auto">
                <a:xfrm flipH="1" flipV="1">
                  <a:off x="1380" y="1773"/>
                  <a:ext cx="154" cy="3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7" name="Line 21"/>
                <p:cNvSpPr>
                  <a:spLocks noChangeShapeType="1"/>
                </p:cNvSpPr>
                <p:nvPr/>
              </p:nvSpPr>
              <p:spPr bwMode="auto">
                <a:xfrm>
                  <a:off x="374" y="2518"/>
                  <a:ext cx="58" cy="9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8" name="Line 22"/>
                <p:cNvSpPr>
                  <a:spLocks noChangeShapeType="1"/>
                </p:cNvSpPr>
                <p:nvPr/>
              </p:nvSpPr>
              <p:spPr bwMode="auto">
                <a:xfrm>
                  <a:off x="432" y="2613"/>
                  <a:ext cx="156" cy="38"/>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9" name="Line 23"/>
                <p:cNvSpPr>
                  <a:spLocks noChangeShapeType="1"/>
                </p:cNvSpPr>
                <p:nvPr/>
              </p:nvSpPr>
              <p:spPr bwMode="auto">
                <a:xfrm flipV="1">
                  <a:off x="374" y="2363"/>
                  <a:ext cx="36" cy="15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3" name="Group 24"/>
              <p:cNvGrpSpPr>
                <a:grpSpLocks/>
              </p:cNvGrpSpPr>
              <p:nvPr/>
            </p:nvGrpSpPr>
            <p:grpSpPr bwMode="auto">
              <a:xfrm>
                <a:off x="543" y="1599"/>
                <a:ext cx="873" cy="1225"/>
                <a:chOff x="543" y="1599"/>
                <a:chExt cx="873" cy="1225"/>
              </a:xfrm>
            </p:grpSpPr>
            <p:sp>
              <p:nvSpPr>
                <p:cNvPr id="98" name="Line 25"/>
                <p:cNvSpPr>
                  <a:spLocks noChangeShapeType="1"/>
                </p:cNvSpPr>
                <p:nvPr/>
              </p:nvSpPr>
              <p:spPr bwMode="auto">
                <a:xfrm>
                  <a:off x="1280" y="1599"/>
                  <a:ext cx="96" cy="58"/>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 name="Line 26"/>
                <p:cNvSpPr>
                  <a:spLocks noChangeShapeType="1"/>
                </p:cNvSpPr>
                <p:nvPr/>
              </p:nvSpPr>
              <p:spPr bwMode="auto">
                <a:xfrm>
                  <a:off x="1376" y="1657"/>
                  <a:ext cx="40"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Line 27"/>
                <p:cNvSpPr>
                  <a:spLocks noChangeShapeType="1"/>
                </p:cNvSpPr>
                <p:nvPr/>
              </p:nvSpPr>
              <p:spPr bwMode="auto">
                <a:xfrm flipH="1">
                  <a:off x="1126" y="1599"/>
                  <a:ext cx="154"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Line 28"/>
                <p:cNvSpPr>
                  <a:spLocks noChangeShapeType="1"/>
                </p:cNvSpPr>
                <p:nvPr/>
              </p:nvSpPr>
              <p:spPr bwMode="auto">
                <a:xfrm>
                  <a:off x="582" y="2767"/>
                  <a:ext cx="97" cy="5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Line 29"/>
                <p:cNvSpPr>
                  <a:spLocks noChangeShapeType="1"/>
                </p:cNvSpPr>
                <p:nvPr/>
              </p:nvSpPr>
              <p:spPr bwMode="auto">
                <a:xfrm flipV="1">
                  <a:off x="679" y="2785"/>
                  <a:ext cx="153"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Line 30"/>
                <p:cNvSpPr>
                  <a:spLocks noChangeShapeType="1"/>
                </p:cNvSpPr>
                <p:nvPr/>
              </p:nvSpPr>
              <p:spPr bwMode="auto">
                <a:xfrm flipH="1" flipV="1">
                  <a:off x="543" y="2613"/>
                  <a:ext cx="39"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4" name="Group 31"/>
              <p:cNvGrpSpPr>
                <a:grpSpLocks/>
              </p:cNvGrpSpPr>
              <p:nvPr/>
            </p:nvGrpSpPr>
            <p:grpSpPr bwMode="auto">
              <a:xfrm>
                <a:off x="374" y="1784"/>
                <a:ext cx="1230" cy="866"/>
                <a:chOff x="374" y="1784"/>
                <a:chExt cx="1230" cy="866"/>
              </a:xfrm>
            </p:grpSpPr>
            <p:sp>
              <p:nvSpPr>
                <p:cNvPr id="92" name="Line 32"/>
                <p:cNvSpPr>
                  <a:spLocks noChangeShapeType="1"/>
                </p:cNvSpPr>
                <p:nvPr/>
              </p:nvSpPr>
              <p:spPr bwMode="auto">
                <a:xfrm flipH="1">
                  <a:off x="1547" y="2513"/>
                  <a:ext cx="57" cy="9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Line 33"/>
                <p:cNvSpPr>
                  <a:spLocks noChangeShapeType="1"/>
                </p:cNvSpPr>
                <p:nvPr/>
              </p:nvSpPr>
              <p:spPr bwMode="auto">
                <a:xfrm flipH="1">
                  <a:off x="1393" y="2610"/>
                  <a:ext cx="154" cy="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Line 34"/>
                <p:cNvSpPr>
                  <a:spLocks noChangeShapeType="1"/>
                </p:cNvSpPr>
                <p:nvPr/>
              </p:nvSpPr>
              <p:spPr bwMode="auto">
                <a:xfrm flipH="1" flipV="1">
                  <a:off x="1563" y="2359"/>
                  <a:ext cx="41"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Line 35"/>
                <p:cNvSpPr>
                  <a:spLocks noChangeShapeType="1"/>
                </p:cNvSpPr>
                <p:nvPr/>
              </p:nvSpPr>
              <p:spPr bwMode="auto">
                <a:xfrm flipH="1">
                  <a:off x="374" y="1824"/>
                  <a:ext cx="56" cy="98"/>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Line 36"/>
                <p:cNvSpPr>
                  <a:spLocks noChangeShapeType="1"/>
                </p:cNvSpPr>
                <p:nvPr/>
              </p:nvSpPr>
              <p:spPr bwMode="auto">
                <a:xfrm>
                  <a:off x="374" y="1922"/>
                  <a:ext cx="40" cy="15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Line 37"/>
                <p:cNvSpPr>
                  <a:spLocks noChangeShapeType="1"/>
                </p:cNvSpPr>
                <p:nvPr/>
              </p:nvSpPr>
              <p:spPr bwMode="auto">
                <a:xfrm flipV="1">
                  <a:off x="430" y="1784"/>
                  <a:ext cx="153" cy="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85" name="Group 38"/>
              <p:cNvGrpSpPr>
                <a:grpSpLocks/>
              </p:cNvGrpSpPr>
              <p:nvPr/>
            </p:nvGrpSpPr>
            <p:grpSpPr bwMode="auto">
              <a:xfrm>
                <a:off x="542" y="1617"/>
                <a:ext cx="893" cy="1207"/>
                <a:chOff x="542" y="1617"/>
                <a:chExt cx="893" cy="1207"/>
              </a:xfrm>
            </p:grpSpPr>
            <p:sp>
              <p:nvSpPr>
                <p:cNvPr id="86" name="Line 39"/>
                <p:cNvSpPr>
                  <a:spLocks noChangeShapeType="1"/>
                </p:cNvSpPr>
                <p:nvPr/>
              </p:nvSpPr>
              <p:spPr bwMode="auto">
                <a:xfrm flipH="1">
                  <a:off x="1307" y="2764"/>
                  <a:ext cx="94" cy="6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Line 40"/>
                <p:cNvSpPr>
                  <a:spLocks noChangeShapeType="1"/>
                </p:cNvSpPr>
                <p:nvPr/>
              </p:nvSpPr>
              <p:spPr bwMode="auto">
                <a:xfrm flipH="1" flipV="1">
                  <a:off x="1152" y="2790"/>
                  <a:ext cx="155" cy="3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Line 41"/>
                <p:cNvSpPr>
                  <a:spLocks noChangeShapeType="1"/>
                </p:cNvSpPr>
                <p:nvPr/>
              </p:nvSpPr>
              <p:spPr bwMode="auto">
                <a:xfrm flipV="1">
                  <a:off x="1401" y="2608"/>
                  <a:ext cx="34"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Line 42"/>
                <p:cNvSpPr>
                  <a:spLocks noChangeShapeType="1"/>
                </p:cNvSpPr>
                <p:nvPr/>
              </p:nvSpPr>
              <p:spPr bwMode="auto">
                <a:xfrm flipH="1">
                  <a:off x="575" y="1617"/>
                  <a:ext cx="95" cy="6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Line 43"/>
                <p:cNvSpPr>
                  <a:spLocks noChangeShapeType="1"/>
                </p:cNvSpPr>
                <p:nvPr/>
              </p:nvSpPr>
              <p:spPr bwMode="auto">
                <a:xfrm flipH="1">
                  <a:off x="542" y="1678"/>
                  <a:ext cx="33" cy="15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Line 44"/>
                <p:cNvSpPr>
                  <a:spLocks noChangeShapeType="1"/>
                </p:cNvSpPr>
                <p:nvPr/>
              </p:nvSpPr>
              <p:spPr bwMode="auto">
                <a:xfrm>
                  <a:off x="670" y="1617"/>
                  <a:ext cx="155" cy="3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122" name="Group 45"/>
            <p:cNvGrpSpPr>
              <a:grpSpLocks/>
            </p:cNvGrpSpPr>
            <p:nvPr/>
          </p:nvGrpSpPr>
          <p:grpSpPr bwMode="auto">
            <a:xfrm>
              <a:off x="622552" y="802393"/>
              <a:ext cx="1963738" cy="1906587"/>
              <a:chOff x="113" y="232"/>
              <a:chExt cx="1361" cy="1361"/>
            </a:xfrm>
          </p:grpSpPr>
          <p:grpSp>
            <p:nvGrpSpPr>
              <p:cNvPr id="123" name="Group 46"/>
              <p:cNvGrpSpPr>
                <a:grpSpLocks/>
              </p:cNvGrpSpPr>
              <p:nvPr/>
            </p:nvGrpSpPr>
            <p:grpSpPr bwMode="auto">
              <a:xfrm>
                <a:off x="612" y="232"/>
                <a:ext cx="341" cy="1361"/>
                <a:chOff x="612" y="232"/>
                <a:chExt cx="341" cy="1361"/>
              </a:xfrm>
            </p:grpSpPr>
            <p:sp>
              <p:nvSpPr>
                <p:cNvPr id="159" name="Line 47"/>
                <p:cNvSpPr>
                  <a:spLocks noChangeShapeType="1"/>
                </p:cNvSpPr>
                <p:nvPr/>
              </p:nvSpPr>
              <p:spPr bwMode="auto">
                <a:xfrm>
                  <a:off x="729" y="232"/>
                  <a:ext cx="11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0" name="Line 48"/>
                <p:cNvSpPr>
                  <a:spLocks noChangeShapeType="1"/>
                </p:cNvSpPr>
                <p:nvPr/>
              </p:nvSpPr>
              <p:spPr bwMode="auto">
                <a:xfrm>
                  <a:off x="841" y="232"/>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1" name="Line 49"/>
                <p:cNvSpPr>
                  <a:spLocks noChangeShapeType="1"/>
                </p:cNvSpPr>
                <p:nvPr/>
              </p:nvSpPr>
              <p:spPr bwMode="auto">
                <a:xfrm flipH="1">
                  <a:off x="616" y="232"/>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2" name="Line 50"/>
                <p:cNvSpPr>
                  <a:spLocks noChangeShapeType="1"/>
                </p:cNvSpPr>
                <p:nvPr/>
              </p:nvSpPr>
              <p:spPr bwMode="auto">
                <a:xfrm>
                  <a:off x="724" y="1593"/>
                  <a:ext cx="11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 name="Line 51"/>
                <p:cNvSpPr>
                  <a:spLocks noChangeShapeType="1"/>
                </p:cNvSpPr>
                <p:nvPr/>
              </p:nvSpPr>
              <p:spPr bwMode="auto">
                <a:xfrm flipV="1">
                  <a:off x="836" y="1481"/>
                  <a:ext cx="113"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4" name="Line 52"/>
                <p:cNvSpPr>
                  <a:spLocks noChangeShapeType="1"/>
                </p:cNvSpPr>
                <p:nvPr/>
              </p:nvSpPr>
              <p:spPr bwMode="auto">
                <a:xfrm flipH="1" flipV="1">
                  <a:off x="612" y="1481"/>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4" name="Group 53"/>
              <p:cNvGrpSpPr>
                <a:grpSpLocks/>
              </p:cNvGrpSpPr>
              <p:nvPr/>
            </p:nvGrpSpPr>
            <p:grpSpPr bwMode="auto">
              <a:xfrm>
                <a:off x="113" y="743"/>
                <a:ext cx="1361" cy="338"/>
                <a:chOff x="113" y="743"/>
                <a:chExt cx="1361" cy="338"/>
              </a:xfrm>
            </p:grpSpPr>
            <p:sp>
              <p:nvSpPr>
                <p:cNvPr id="153" name="Line 54"/>
                <p:cNvSpPr>
                  <a:spLocks noChangeShapeType="1"/>
                </p:cNvSpPr>
                <p:nvPr/>
              </p:nvSpPr>
              <p:spPr bwMode="auto">
                <a:xfrm>
                  <a:off x="1473" y="855"/>
                  <a:ext cx="1"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 name="Line 55"/>
                <p:cNvSpPr>
                  <a:spLocks noChangeShapeType="1"/>
                </p:cNvSpPr>
                <p:nvPr/>
              </p:nvSpPr>
              <p:spPr bwMode="auto">
                <a:xfrm flipH="1">
                  <a:off x="1362" y="966"/>
                  <a:ext cx="112" cy="11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 name="Line 56"/>
                <p:cNvSpPr>
                  <a:spLocks noChangeShapeType="1"/>
                </p:cNvSpPr>
                <p:nvPr/>
              </p:nvSpPr>
              <p:spPr bwMode="auto">
                <a:xfrm flipH="1" flipV="1">
                  <a:off x="1361" y="743"/>
                  <a:ext cx="112"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6" name="Line 57"/>
                <p:cNvSpPr>
                  <a:spLocks noChangeShapeType="1"/>
                </p:cNvSpPr>
                <p:nvPr/>
              </p:nvSpPr>
              <p:spPr bwMode="auto">
                <a:xfrm>
                  <a:off x="113" y="858"/>
                  <a:ext cx="0" cy="11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7" name="Line 58"/>
                <p:cNvSpPr>
                  <a:spLocks noChangeShapeType="1"/>
                </p:cNvSpPr>
                <p:nvPr/>
              </p:nvSpPr>
              <p:spPr bwMode="auto">
                <a:xfrm>
                  <a:off x="113" y="970"/>
                  <a:ext cx="113" cy="11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8" name="Line 59"/>
                <p:cNvSpPr>
                  <a:spLocks noChangeShapeType="1"/>
                </p:cNvSpPr>
                <p:nvPr/>
              </p:nvSpPr>
              <p:spPr bwMode="auto">
                <a:xfrm flipV="1">
                  <a:off x="113" y="745"/>
                  <a:ext cx="112" cy="11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5" name="Group 60"/>
              <p:cNvGrpSpPr>
                <a:grpSpLocks/>
              </p:cNvGrpSpPr>
              <p:nvPr/>
            </p:nvGrpSpPr>
            <p:grpSpPr bwMode="auto">
              <a:xfrm>
                <a:off x="181" y="471"/>
                <a:ext cx="1219" cy="878"/>
                <a:chOff x="181" y="471"/>
                <a:chExt cx="1219" cy="878"/>
              </a:xfrm>
            </p:grpSpPr>
            <p:sp>
              <p:nvSpPr>
                <p:cNvPr id="147" name="Line 61"/>
                <p:cNvSpPr>
                  <a:spLocks noChangeShapeType="1"/>
                </p:cNvSpPr>
                <p:nvPr/>
              </p:nvSpPr>
              <p:spPr bwMode="auto">
                <a:xfrm>
                  <a:off x="1341" y="507"/>
                  <a:ext cx="59" cy="9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 name="Line 62"/>
                <p:cNvSpPr>
                  <a:spLocks noChangeShapeType="1"/>
                </p:cNvSpPr>
                <p:nvPr/>
              </p:nvSpPr>
              <p:spPr bwMode="auto">
                <a:xfrm flipH="1">
                  <a:off x="1363" y="603"/>
                  <a:ext cx="37" cy="15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 name="Line 63"/>
                <p:cNvSpPr>
                  <a:spLocks noChangeShapeType="1"/>
                </p:cNvSpPr>
                <p:nvPr/>
              </p:nvSpPr>
              <p:spPr bwMode="auto">
                <a:xfrm flipH="1" flipV="1">
                  <a:off x="1187" y="471"/>
                  <a:ext cx="154" cy="3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 name="Line 64"/>
                <p:cNvSpPr>
                  <a:spLocks noChangeShapeType="1"/>
                </p:cNvSpPr>
                <p:nvPr/>
              </p:nvSpPr>
              <p:spPr bwMode="auto">
                <a:xfrm>
                  <a:off x="181" y="1217"/>
                  <a:ext cx="59" cy="9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1" name="Line 65"/>
                <p:cNvSpPr>
                  <a:spLocks noChangeShapeType="1"/>
                </p:cNvSpPr>
                <p:nvPr/>
              </p:nvSpPr>
              <p:spPr bwMode="auto">
                <a:xfrm>
                  <a:off x="240" y="1312"/>
                  <a:ext cx="155" cy="3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2" name="Line 66"/>
                <p:cNvSpPr>
                  <a:spLocks noChangeShapeType="1"/>
                </p:cNvSpPr>
                <p:nvPr/>
              </p:nvSpPr>
              <p:spPr bwMode="auto">
                <a:xfrm flipV="1">
                  <a:off x="181" y="1061"/>
                  <a:ext cx="37"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6" name="Group 67"/>
              <p:cNvGrpSpPr>
                <a:grpSpLocks/>
              </p:cNvGrpSpPr>
              <p:nvPr/>
            </p:nvGrpSpPr>
            <p:grpSpPr bwMode="auto">
              <a:xfrm>
                <a:off x="350" y="298"/>
                <a:ext cx="873" cy="1224"/>
                <a:chOff x="350" y="298"/>
                <a:chExt cx="873" cy="1224"/>
              </a:xfrm>
            </p:grpSpPr>
            <p:sp>
              <p:nvSpPr>
                <p:cNvPr id="141" name="Line 68"/>
                <p:cNvSpPr>
                  <a:spLocks noChangeShapeType="1"/>
                </p:cNvSpPr>
                <p:nvPr/>
              </p:nvSpPr>
              <p:spPr bwMode="auto">
                <a:xfrm>
                  <a:off x="1087" y="298"/>
                  <a:ext cx="97" cy="5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 name="Line 69"/>
                <p:cNvSpPr>
                  <a:spLocks noChangeShapeType="1"/>
                </p:cNvSpPr>
                <p:nvPr/>
              </p:nvSpPr>
              <p:spPr bwMode="auto">
                <a:xfrm>
                  <a:off x="1184" y="355"/>
                  <a:ext cx="39"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3" name="Line 70"/>
                <p:cNvSpPr>
                  <a:spLocks noChangeShapeType="1"/>
                </p:cNvSpPr>
                <p:nvPr/>
              </p:nvSpPr>
              <p:spPr bwMode="auto">
                <a:xfrm flipH="1">
                  <a:off x="933" y="298"/>
                  <a:ext cx="154"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 name="Line 71"/>
                <p:cNvSpPr>
                  <a:spLocks noChangeShapeType="1"/>
                </p:cNvSpPr>
                <p:nvPr/>
              </p:nvSpPr>
              <p:spPr bwMode="auto">
                <a:xfrm>
                  <a:off x="389" y="1465"/>
                  <a:ext cx="97" cy="5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 name="Line 72"/>
                <p:cNvSpPr>
                  <a:spLocks noChangeShapeType="1"/>
                </p:cNvSpPr>
                <p:nvPr/>
              </p:nvSpPr>
              <p:spPr bwMode="auto">
                <a:xfrm flipV="1">
                  <a:off x="486" y="1483"/>
                  <a:ext cx="154" cy="3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6" name="Line 73"/>
                <p:cNvSpPr>
                  <a:spLocks noChangeShapeType="1"/>
                </p:cNvSpPr>
                <p:nvPr/>
              </p:nvSpPr>
              <p:spPr bwMode="auto">
                <a:xfrm flipH="1" flipV="1">
                  <a:off x="350" y="1312"/>
                  <a:ext cx="39" cy="15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7" name="Group 74"/>
              <p:cNvGrpSpPr>
                <a:grpSpLocks/>
              </p:cNvGrpSpPr>
              <p:nvPr/>
            </p:nvGrpSpPr>
            <p:grpSpPr bwMode="auto">
              <a:xfrm>
                <a:off x="181" y="482"/>
                <a:ext cx="1230" cy="866"/>
                <a:chOff x="181" y="482"/>
                <a:chExt cx="1230" cy="866"/>
              </a:xfrm>
            </p:grpSpPr>
            <p:sp>
              <p:nvSpPr>
                <p:cNvPr id="135" name="Line 75"/>
                <p:cNvSpPr>
                  <a:spLocks noChangeShapeType="1"/>
                </p:cNvSpPr>
                <p:nvPr/>
              </p:nvSpPr>
              <p:spPr bwMode="auto">
                <a:xfrm flipH="1">
                  <a:off x="1354" y="1211"/>
                  <a:ext cx="57" cy="9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 name="Line 76"/>
                <p:cNvSpPr>
                  <a:spLocks noChangeShapeType="1"/>
                </p:cNvSpPr>
                <p:nvPr/>
              </p:nvSpPr>
              <p:spPr bwMode="auto">
                <a:xfrm flipH="1">
                  <a:off x="1200" y="1308"/>
                  <a:ext cx="154" cy="4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7" name="Line 77"/>
                <p:cNvSpPr>
                  <a:spLocks noChangeShapeType="1"/>
                </p:cNvSpPr>
                <p:nvPr/>
              </p:nvSpPr>
              <p:spPr bwMode="auto">
                <a:xfrm flipH="1" flipV="1">
                  <a:off x="1370" y="1058"/>
                  <a:ext cx="41" cy="15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 name="Line 78"/>
                <p:cNvSpPr>
                  <a:spLocks noChangeShapeType="1"/>
                </p:cNvSpPr>
                <p:nvPr/>
              </p:nvSpPr>
              <p:spPr bwMode="auto">
                <a:xfrm flipH="1">
                  <a:off x="181" y="523"/>
                  <a:ext cx="56" cy="97"/>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 name="Line 79"/>
                <p:cNvSpPr>
                  <a:spLocks noChangeShapeType="1"/>
                </p:cNvSpPr>
                <p:nvPr/>
              </p:nvSpPr>
              <p:spPr bwMode="auto">
                <a:xfrm>
                  <a:off x="181" y="620"/>
                  <a:ext cx="40" cy="154"/>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0" name="Line 80"/>
                <p:cNvSpPr>
                  <a:spLocks noChangeShapeType="1"/>
                </p:cNvSpPr>
                <p:nvPr/>
              </p:nvSpPr>
              <p:spPr bwMode="auto">
                <a:xfrm flipV="1">
                  <a:off x="237" y="482"/>
                  <a:ext cx="153" cy="41"/>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8" name="Group 81"/>
              <p:cNvGrpSpPr>
                <a:grpSpLocks/>
              </p:cNvGrpSpPr>
              <p:nvPr/>
            </p:nvGrpSpPr>
            <p:grpSpPr bwMode="auto">
              <a:xfrm>
                <a:off x="349" y="316"/>
                <a:ext cx="893" cy="1206"/>
                <a:chOff x="349" y="316"/>
                <a:chExt cx="893" cy="1206"/>
              </a:xfrm>
            </p:grpSpPr>
            <p:sp>
              <p:nvSpPr>
                <p:cNvPr id="129" name="Line 82"/>
                <p:cNvSpPr>
                  <a:spLocks noChangeShapeType="1"/>
                </p:cNvSpPr>
                <p:nvPr/>
              </p:nvSpPr>
              <p:spPr bwMode="auto">
                <a:xfrm flipH="1">
                  <a:off x="1114" y="1462"/>
                  <a:ext cx="94" cy="6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 name="Line 83"/>
                <p:cNvSpPr>
                  <a:spLocks noChangeShapeType="1"/>
                </p:cNvSpPr>
                <p:nvPr/>
              </p:nvSpPr>
              <p:spPr bwMode="auto">
                <a:xfrm flipH="1" flipV="1">
                  <a:off x="959" y="1489"/>
                  <a:ext cx="155" cy="3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 name="Line 84"/>
                <p:cNvSpPr>
                  <a:spLocks noChangeShapeType="1"/>
                </p:cNvSpPr>
                <p:nvPr/>
              </p:nvSpPr>
              <p:spPr bwMode="auto">
                <a:xfrm flipV="1">
                  <a:off x="1208" y="1306"/>
                  <a:ext cx="34"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Line 85"/>
                <p:cNvSpPr>
                  <a:spLocks noChangeShapeType="1"/>
                </p:cNvSpPr>
                <p:nvPr/>
              </p:nvSpPr>
              <p:spPr bwMode="auto">
                <a:xfrm flipH="1">
                  <a:off x="382" y="316"/>
                  <a:ext cx="95" cy="6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 name="Line 86"/>
                <p:cNvSpPr>
                  <a:spLocks noChangeShapeType="1"/>
                </p:cNvSpPr>
                <p:nvPr/>
              </p:nvSpPr>
              <p:spPr bwMode="auto">
                <a:xfrm flipH="1">
                  <a:off x="349" y="376"/>
                  <a:ext cx="33" cy="15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 name="Line 87"/>
                <p:cNvSpPr>
                  <a:spLocks noChangeShapeType="1"/>
                </p:cNvSpPr>
                <p:nvPr/>
              </p:nvSpPr>
              <p:spPr bwMode="auto">
                <a:xfrm>
                  <a:off x="477" y="316"/>
                  <a:ext cx="155" cy="33"/>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65" name="Rectangle 88"/>
            <p:cNvSpPr txBox="1">
              <a:spLocks noChangeArrowheads="1"/>
            </p:cNvSpPr>
            <p:nvPr/>
          </p:nvSpPr>
          <p:spPr>
            <a:xfrm>
              <a:off x="-151661" y="2407693"/>
              <a:ext cx="1181100" cy="768350"/>
            </a:xfrm>
            <a:prstGeom prst="rect">
              <a:avLst/>
            </a:prstGeom>
            <a:noFill/>
            <a:ln>
              <a:noFill/>
            </a:ln>
          </p:spPr>
          <p:txBody>
            <a:bodyPr vert="horz" lIns="0" tIns="0" rIns="0" bIns="0" rtlCol="0">
              <a:normAutofit fontScale="850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defTabSz="457200">
                <a:spcBef>
                  <a:spcPct val="0"/>
                </a:spcBef>
                <a:buClr>
                  <a:srgbClr val="008280"/>
                </a:buClr>
                <a:buFont typeface="Monotype Sorts" charset="0"/>
                <a:buNone/>
              </a:pPr>
              <a:r>
                <a:rPr lang="en-US" sz="2000" dirty="0" smtClean="0"/>
                <a:t>12 tooth</a:t>
              </a:r>
            </a:p>
            <a:p>
              <a:pPr marL="0" indent="0" algn="ctr" defTabSz="457200">
                <a:spcBef>
                  <a:spcPct val="0"/>
                </a:spcBef>
                <a:buClr>
                  <a:srgbClr val="008280"/>
                </a:buClr>
                <a:buFont typeface="Monotype Sorts" charset="0"/>
                <a:buNone/>
              </a:pPr>
              <a:r>
                <a:rPr lang="en-US" sz="2000" dirty="0" smtClean="0"/>
                <a:t>gear</a:t>
              </a:r>
              <a:endParaRPr lang="en-US" dirty="0"/>
            </a:p>
          </p:txBody>
        </p:sp>
        <p:sp>
          <p:nvSpPr>
            <p:cNvPr id="166" name="Freeform 89"/>
            <p:cNvSpPr>
              <a:spLocks/>
            </p:cNvSpPr>
            <p:nvPr/>
          </p:nvSpPr>
          <p:spPr bwMode="auto">
            <a:xfrm>
              <a:off x="959102" y="4518730"/>
              <a:ext cx="1639888" cy="425450"/>
            </a:xfrm>
            <a:custGeom>
              <a:avLst/>
              <a:gdLst>
                <a:gd name="T0" fmla="*/ 0 w 1136"/>
                <a:gd name="T1" fmla="*/ 0 h 304"/>
                <a:gd name="T2" fmla="*/ 53 w 1136"/>
                <a:gd name="T3" fmla="*/ 66 h 304"/>
                <a:gd name="T4" fmla="*/ 113 w 1136"/>
                <a:gd name="T5" fmla="*/ 124 h 304"/>
                <a:gd name="T6" fmla="*/ 177 w 1136"/>
                <a:gd name="T7" fmla="*/ 174 h 304"/>
                <a:gd name="T8" fmla="*/ 246 w 1136"/>
                <a:gd name="T9" fmla="*/ 215 h 304"/>
                <a:gd name="T10" fmla="*/ 317 w 1136"/>
                <a:gd name="T11" fmla="*/ 249 h 304"/>
                <a:gd name="T12" fmla="*/ 393 w 1136"/>
                <a:gd name="T13" fmla="*/ 275 h 304"/>
                <a:gd name="T14" fmla="*/ 470 w 1136"/>
                <a:gd name="T15" fmla="*/ 293 h 304"/>
                <a:gd name="T16" fmla="*/ 549 w 1136"/>
                <a:gd name="T17" fmla="*/ 302 h 304"/>
                <a:gd name="T18" fmla="*/ 627 w 1136"/>
                <a:gd name="T19" fmla="*/ 303 h 304"/>
                <a:gd name="T20" fmla="*/ 705 w 1136"/>
                <a:gd name="T21" fmla="*/ 297 h 304"/>
                <a:gd name="T22" fmla="*/ 783 w 1136"/>
                <a:gd name="T23" fmla="*/ 282 h 304"/>
                <a:gd name="T24" fmla="*/ 860 w 1136"/>
                <a:gd name="T25" fmla="*/ 257 h 304"/>
                <a:gd name="T26" fmla="*/ 933 w 1136"/>
                <a:gd name="T27" fmla="*/ 225 h 304"/>
                <a:gd name="T28" fmla="*/ 1004 w 1136"/>
                <a:gd name="T29" fmla="*/ 184 h 304"/>
                <a:gd name="T30" fmla="*/ 1071 w 1136"/>
                <a:gd name="T31" fmla="*/ 136 h 304"/>
                <a:gd name="T32" fmla="*/ 1135 w 1136"/>
                <a:gd name="T33" fmla="*/ 7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6" h="304">
                  <a:moveTo>
                    <a:pt x="0" y="0"/>
                  </a:moveTo>
                  <a:lnTo>
                    <a:pt x="53" y="66"/>
                  </a:lnTo>
                  <a:lnTo>
                    <a:pt x="113" y="124"/>
                  </a:lnTo>
                  <a:lnTo>
                    <a:pt x="177" y="174"/>
                  </a:lnTo>
                  <a:lnTo>
                    <a:pt x="246" y="215"/>
                  </a:lnTo>
                  <a:lnTo>
                    <a:pt x="317" y="249"/>
                  </a:lnTo>
                  <a:lnTo>
                    <a:pt x="393" y="275"/>
                  </a:lnTo>
                  <a:lnTo>
                    <a:pt x="470" y="293"/>
                  </a:lnTo>
                  <a:lnTo>
                    <a:pt x="549" y="302"/>
                  </a:lnTo>
                  <a:lnTo>
                    <a:pt x="627" y="303"/>
                  </a:lnTo>
                  <a:lnTo>
                    <a:pt x="705" y="297"/>
                  </a:lnTo>
                  <a:lnTo>
                    <a:pt x="783" y="282"/>
                  </a:lnTo>
                  <a:lnTo>
                    <a:pt x="860" y="257"/>
                  </a:lnTo>
                  <a:lnTo>
                    <a:pt x="933" y="225"/>
                  </a:lnTo>
                  <a:lnTo>
                    <a:pt x="1004" y="184"/>
                  </a:lnTo>
                  <a:lnTo>
                    <a:pt x="1071" y="136"/>
                  </a:lnTo>
                  <a:lnTo>
                    <a:pt x="1135" y="77"/>
                  </a:lnTo>
                </a:path>
              </a:pathLst>
            </a:custGeom>
            <a:noFill/>
            <a:ln w="19050" cap="flat" cmpd="sng">
              <a:solidFill>
                <a:srgbClr val="0000FF"/>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 name="Text Box 90"/>
            <p:cNvSpPr txBox="1">
              <a:spLocks noChangeArrowheads="1"/>
            </p:cNvSpPr>
            <p:nvPr/>
          </p:nvSpPr>
          <p:spPr bwMode="auto">
            <a:xfrm>
              <a:off x="964510" y="4966404"/>
              <a:ext cx="2075452" cy="522977"/>
            </a:xfrm>
            <a:prstGeom prst="rect">
              <a:avLst/>
            </a:prstGeom>
            <a:no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54025" indent="-44450" algn="l" defTabSz="409575">
                <a:defRPr sz="2400">
                  <a:solidFill>
                    <a:schemeClr val="tx1"/>
                  </a:solidFill>
                  <a:latin typeface="Times New Roman" charset="0"/>
                  <a:ea typeface="ＭＳ Ｐゴシック" charset="0"/>
                </a:defRPr>
              </a:lvl2pPr>
              <a:lvl3pPr marL="817563" indent="3175"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008280"/>
                </a:buClr>
                <a:buSzPct val="90000"/>
                <a:buFont typeface="Monotype Sorts" charset="0"/>
                <a:buNone/>
              </a:pPr>
              <a:r>
                <a:rPr lang="en-US" sz="1800" dirty="0">
                  <a:solidFill>
                    <a:srgbClr val="000000"/>
                  </a:solidFill>
                  <a:latin typeface="Arial" charset="0"/>
                </a:rPr>
                <a:t>1000 rpm</a:t>
              </a:r>
              <a:endParaRPr lang="en-US" sz="1800" dirty="0"/>
            </a:p>
          </p:txBody>
        </p:sp>
      </p:grpSp>
      <p:sp>
        <p:nvSpPr>
          <p:cNvPr id="168" name="Line 91"/>
          <p:cNvSpPr>
            <a:spLocks noChangeShapeType="1"/>
          </p:cNvSpPr>
          <p:nvPr/>
        </p:nvSpPr>
        <p:spPr bwMode="auto">
          <a:xfrm>
            <a:off x="4214909" y="3468120"/>
            <a:ext cx="37274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9" name="Line 92"/>
          <p:cNvSpPr>
            <a:spLocks noChangeShapeType="1"/>
          </p:cNvSpPr>
          <p:nvPr/>
        </p:nvSpPr>
        <p:spPr bwMode="auto">
          <a:xfrm>
            <a:off x="4214909" y="2371157"/>
            <a:ext cx="0" cy="21859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0" name="Line 93"/>
          <p:cNvSpPr>
            <a:spLocks noChangeShapeType="1"/>
          </p:cNvSpPr>
          <p:nvPr/>
        </p:nvSpPr>
        <p:spPr bwMode="auto">
          <a:xfrm>
            <a:off x="4214909" y="4865120"/>
            <a:ext cx="2592387" cy="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1" name="Line 94"/>
          <p:cNvSpPr>
            <a:spLocks noChangeShapeType="1"/>
          </p:cNvSpPr>
          <p:nvPr/>
        </p:nvSpPr>
        <p:spPr bwMode="auto">
          <a:xfrm>
            <a:off x="4214909" y="4707957"/>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2" name="Line 95"/>
          <p:cNvSpPr>
            <a:spLocks noChangeShapeType="1"/>
          </p:cNvSpPr>
          <p:nvPr/>
        </p:nvSpPr>
        <p:spPr bwMode="auto">
          <a:xfrm>
            <a:off x="6807296" y="4707957"/>
            <a:ext cx="0" cy="31432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3" name="Text Box 96"/>
          <p:cNvSpPr txBox="1">
            <a:spLocks noChangeArrowheads="1"/>
          </p:cNvSpPr>
          <p:nvPr/>
        </p:nvSpPr>
        <p:spPr bwMode="auto">
          <a:xfrm>
            <a:off x="4700684" y="5022282"/>
            <a:ext cx="150812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1 revolution</a:t>
            </a:r>
            <a:endParaRPr lang="en-US" sz="2200"/>
          </a:p>
        </p:txBody>
      </p:sp>
      <p:sp>
        <p:nvSpPr>
          <p:cNvPr id="174" name="Text Box 97"/>
          <p:cNvSpPr txBox="1">
            <a:spLocks noChangeArrowheads="1"/>
          </p:cNvSpPr>
          <p:nvPr/>
        </p:nvSpPr>
        <p:spPr bwMode="auto">
          <a:xfrm>
            <a:off x="8128096" y="3317307"/>
            <a:ext cx="65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Time</a:t>
            </a:r>
            <a:endParaRPr lang="en-US" sz="2200"/>
          </a:p>
        </p:txBody>
      </p:sp>
      <p:sp>
        <p:nvSpPr>
          <p:cNvPr id="175" name="Text Box 98"/>
          <p:cNvSpPr txBox="1">
            <a:spLocks noChangeArrowheads="1"/>
          </p:cNvSpPr>
          <p:nvPr/>
        </p:nvSpPr>
        <p:spPr bwMode="auto">
          <a:xfrm>
            <a:off x="3625946" y="1888557"/>
            <a:ext cx="1298575"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Amplitude</a:t>
            </a:r>
            <a:endParaRPr lang="en-US" sz="2200"/>
          </a:p>
        </p:txBody>
      </p:sp>
      <p:sp>
        <p:nvSpPr>
          <p:cNvPr id="176" name="Text Box 99"/>
          <p:cNvSpPr txBox="1">
            <a:spLocks noChangeArrowheads="1"/>
          </p:cNvSpPr>
          <p:nvPr/>
        </p:nvSpPr>
        <p:spPr bwMode="auto">
          <a:xfrm>
            <a:off x="3889471" y="3310957"/>
            <a:ext cx="1714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0</a:t>
            </a:r>
            <a:endParaRPr lang="en-US" sz="2200"/>
          </a:p>
        </p:txBody>
      </p:sp>
      <p:sp>
        <p:nvSpPr>
          <p:cNvPr id="177" name="Text Box 100"/>
          <p:cNvSpPr txBox="1">
            <a:spLocks noChangeArrowheads="1"/>
          </p:cNvSpPr>
          <p:nvPr/>
        </p:nvSpPr>
        <p:spPr bwMode="auto">
          <a:xfrm>
            <a:off x="3889471" y="2210820"/>
            <a:ext cx="180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a:t>
            </a:r>
            <a:endParaRPr lang="en-US" sz="2200"/>
          </a:p>
        </p:txBody>
      </p:sp>
      <p:sp>
        <p:nvSpPr>
          <p:cNvPr id="178" name="Text Box 101"/>
          <p:cNvSpPr txBox="1">
            <a:spLocks noChangeArrowheads="1"/>
          </p:cNvSpPr>
          <p:nvPr/>
        </p:nvSpPr>
        <p:spPr bwMode="auto">
          <a:xfrm>
            <a:off x="3927571" y="4255520"/>
            <a:ext cx="1555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a:solidFill>
                  <a:srgbClr val="000000"/>
                </a:solidFill>
                <a:latin typeface="Arial" charset="0"/>
              </a:rPr>
              <a:t>-</a:t>
            </a:r>
            <a:endParaRPr lang="en-US" sz="2200"/>
          </a:p>
        </p:txBody>
      </p:sp>
      <p:grpSp>
        <p:nvGrpSpPr>
          <p:cNvPr id="180" name="Group 103"/>
          <p:cNvGrpSpPr>
            <a:grpSpLocks/>
          </p:cNvGrpSpPr>
          <p:nvPr/>
        </p:nvGrpSpPr>
        <p:grpSpPr bwMode="auto">
          <a:xfrm>
            <a:off x="4205384" y="2518795"/>
            <a:ext cx="2570162" cy="1928812"/>
            <a:chOff x="2802" y="1414"/>
            <a:chExt cx="1781" cy="1377"/>
          </a:xfrm>
          <a:noFill/>
        </p:grpSpPr>
        <p:grpSp>
          <p:nvGrpSpPr>
            <p:cNvPr id="181" name="Group 104"/>
            <p:cNvGrpSpPr>
              <a:grpSpLocks/>
            </p:cNvGrpSpPr>
            <p:nvPr/>
          </p:nvGrpSpPr>
          <p:grpSpPr bwMode="auto">
            <a:xfrm>
              <a:off x="2802" y="1414"/>
              <a:ext cx="888" cy="1365"/>
              <a:chOff x="2802" y="1414"/>
              <a:chExt cx="888" cy="1365"/>
            </a:xfrm>
            <a:grpFill/>
          </p:grpSpPr>
          <p:sp>
            <p:nvSpPr>
              <p:cNvPr id="195" name="Freeform 105"/>
              <p:cNvSpPr>
                <a:spLocks/>
              </p:cNvSpPr>
              <p:nvPr/>
            </p:nvSpPr>
            <p:spPr bwMode="auto">
              <a:xfrm>
                <a:off x="2802" y="1414"/>
                <a:ext cx="77" cy="672"/>
              </a:xfrm>
              <a:custGeom>
                <a:avLst/>
                <a:gdLst>
                  <a:gd name="T0" fmla="*/ 76 w 77"/>
                  <a:gd name="T1" fmla="*/ 671 h 672"/>
                  <a:gd name="T2" fmla="*/ 71 w 77"/>
                  <a:gd name="T3" fmla="*/ 514 h 672"/>
                  <a:gd name="T4" fmla="*/ 68 w 77"/>
                  <a:gd name="T5" fmla="*/ 378 h 672"/>
                  <a:gd name="T6" fmla="*/ 62 w 77"/>
                  <a:gd name="T7" fmla="*/ 262 h 672"/>
                  <a:gd name="T8" fmla="*/ 58 w 77"/>
                  <a:gd name="T9" fmla="*/ 168 h 672"/>
                  <a:gd name="T10" fmla="*/ 53 w 77"/>
                  <a:gd name="T11" fmla="*/ 95 h 672"/>
                  <a:gd name="T12" fmla="*/ 48 w 77"/>
                  <a:gd name="T13" fmla="*/ 42 h 672"/>
                  <a:gd name="T14" fmla="*/ 42 w 77"/>
                  <a:gd name="T15" fmla="*/ 11 h 672"/>
                  <a:gd name="T16" fmla="*/ 38 w 77"/>
                  <a:gd name="T17" fmla="*/ 0 h 672"/>
                  <a:gd name="T18" fmla="*/ 32 w 77"/>
                  <a:gd name="T19" fmla="*/ 11 h 672"/>
                  <a:gd name="T20" fmla="*/ 26 w 77"/>
                  <a:gd name="T21" fmla="*/ 42 h 672"/>
                  <a:gd name="T22" fmla="*/ 21 w 77"/>
                  <a:gd name="T23" fmla="*/ 95 h 672"/>
                  <a:gd name="T24" fmla="*/ 16 w 77"/>
                  <a:gd name="T25" fmla="*/ 168 h 672"/>
                  <a:gd name="T26" fmla="*/ 10 w 77"/>
                  <a:gd name="T27" fmla="*/ 262 h 672"/>
                  <a:gd name="T28" fmla="*/ 6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8" y="378"/>
                    </a:lnTo>
                    <a:lnTo>
                      <a:pt x="62" y="262"/>
                    </a:lnTo>
                    <a:lnTo>
                      <a:pt x="58" y="168"/>
                    </a:lnTo>
                    <a:lnTo>
                      <a:pt x="53" y="95"/>
                    </a:lnTo>
                    <a:lnTo>
                      <a:pt x="48" y="42"/>
                    </a:lnTo>
                    <a:lnTo>
                      <a:pt x="42" y="11"/>
                    </a:lnTo>
                    <a:lnTo>
                      <a:pt x="38" y="0"/>
                    </a:lnTo>
                    <a:lnTo>
                      <a:pt x="32" y="11"/>
                    </a:lnTo>
                    <a:lnTo>
                      <a:pt x="26" y="42"/>
                    </a:lnTo>
                    <a:lnTo>
                      <a:pt x="21" y="95"/>
                    </a:lnTo>
                    <a:lnTo>
                      <a:pt x="16" y="168"/>
                    </a:lnTo>
                    <a:lnTo>
                      <a:pt x="10" y="262"/>
                    </a:lnTo>
                    <a:lnTo>
                      <a:pt x="6" y="378"/>
                    </a:lnTo>
                    <a:lnTo>
                      <a:pt x="3"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6" name="Freeform 106"/>
              <p:cNvSpPr>
                <a:spLocks/>
              </p:cNvSpPr>
              <p:nvPr/>
            </p:nvSpPr>
            <p:spPr bwMode="auto">
              <a:xfrm>
                <a:off x="2878" y="2095"/>
                <a:ext cx="77" cy="672"/>
              </a:xfrm>
              <a:custGeom>
                <a:avLst/>
                <a:gdLst>
                  <a:gd name="T0" fmla="*/ 76 w 77"/>
                  <a:gd name="T1" fmla="*/ 0 h 672"/>
                  <a:gd name="T2" fmla="*/ 72 w 77"/>
                  <a:gd name="T3" fmla="*/ 158 h 672"/>
                  <a:gd name="T4" fmla="*/ 68 w 77"/>
                  <a:gd name="T5" fmla="*/ 294 h 672"/>
                  <a:gd name="T6" fmla="*/ 62 w 77"/>
                  <a:gd name="T7" fmla="*/ 410 h 672"/>
                  <a:gd name="T8" fmla="*/ 58 w 77"/>
                  <a:gd name="T9" fmla="*/ 504 h 672"/>
                  <a:gd name="T10" fmla="*/ 53 w 77"/>
                  <a:gd name="T11" fmla="*/ 578 h 672"/>
                  <a:gd name="T12" fmla="*/ 48 w 77"/>
                  <a:gd name="T13" fmla="*/ 630 h 672"/>
                  <a:gd name="T14" fmla="*/ 42 w 77"/>
                  <a:gd name="T15" fmla="*/ 661 h 672"/>
                  <a:gd name="T16" fmla="*/ 38 w 77"/>
                  <a:gd name="T17" fmla="*/ 671 h 672"/>
                  <a:gd name="T18" fmla="*/ 32 w 77"/>
                  <a:gd name="T19" fmla="*/ 661 h 672"/>
                  <a:gd name="T20" fmla="*/ 26 w 77"/>
                  <a:gd name="T21" fmla="*/ 630 h 672"/>
                  <a:gd name="T22" fmla="*/ 21 w 77"/>
                  <a:gd name="T23" fmla="*/ 578 h 672"/>
                  <a:gd name="T24" fmla="*/ 16 w 77"/>
                  <a:gd name="T25" fmla="*/ 504 h 672"/>
                  <a:gd name="T26" fmla="*/ 11 w 77"/>
                  <a:gd name="T27" fmla="*/ 410 h 672"/>
                  <a:gd name="T28" fmla="*/ 7 w 77"/>
                  <a:gd name="T29" fmla="*/ 294 h 672"/>
                  <a:gd name="T30" fmla="*/ 4 w 77"/>
                  <a:gd name="T31" fmla="*/ 158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8"/>
                    </a:lnTo>
                    <a:lnTo>
                      <a:pt x="68" y="294"/>
                    </a:lnTo>
                    <a:lnTo>
                      <a:pt x="62" y="410"/>
                    </a:lnTo>
                    <a:lnTo>
                      <a:pt x="58" y="504"/>
                    </a:lnTo>
                    <a:lnTo>
                      <a:pt x="53" y="578"/>
                    </a:lnTo>
                    <a:lnTo>
                      <a:pt x="48" y="630"/>
                    </a:lnTo>
                    <a:lnTo>
                      <a:pt x="42" y="661"/>
                    </a:lnTo>
                    <a:lnTo>
                      <a:pt x="38" y="671"/>
                    </a:lnTo>
                    <a:lnTo>
                      <a:pt x="32" y="661"/>
                    </a:lnTo>
                    <a:lnTo>
                      <a:pt x="26" y="630"/>
                    </a:lnTo>
                    <a:lnTo>
                      <a:pt x="21" y="578"/>
                    </a:lnTo>
                    <a:lnTo>
                      <a:pt x="16" y="504"/>
                    </a:lnTo>
                    <a:lnTo>
                      <a:pt x="11" y="410"/>
                    </a:lnTo>
                    <a:lnTo>
                      <a:pt x="7" y="294"/>
                    </a:lnTo>
                    <a:lnTo>
                      <a:pt x="4" y="158"/>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7" name="Freeform 107"/>
              <p:cNvSpPr>
                <a:spLocks/>
              </p:cNvSpPr>
              <p:nvPr/>
            </p:nvSpPr>
            <p:spPr bwMode="auto">
              <a:xfrm>
                <a:off x="2964" y="1418"/>
                <a:ext cx="77" cy="672"/>
              </a:xfrm>
              <a:custGeom>
                <a:avLst/>
                <a:gdLst>
                  <a:gd name="T0" fmla="*/ 76 w 77"/>
                  <a:gd name="T1" fmla="*/ 671 h 672"/>
                  <a:gd name="T2" fmla="*/ 72 w 77"/>
                  <a:gd name="T3" fmla="*/ 514 h 672"/>
                  <a:gd name="T4" fmla="*/ 68 w 77"/>
                  <a:gd name="T5" fmla="*/ 378 h 672"/>
                  <a:gd name="T6" fmla="*/ 62 w 77"/>
                  <a:gd name="T7" fmla="*/ 263 h 672"/>
                  <a:gd name="T8" fmla="*/ 58 w 77"/>
                  <a:gd name="T9" fmla="*/ 168 h 672"/>
                  <a:gd name="T10" fmla="*/ 53 w 77"/>
                  <a:gd name="T11" fmla="*/ 96 h 672"/>
                  <a:gd name="T12" fmla="*/ 48 w 77"/>
                  <a:gd name="T13" fmla="*/ 43 h 672"/>
                  <a:gd name="T14" fmla="*/ 42 w 77"/>
                  <a:gd name="T15" fmla="*/ 12 h 672"/>
                  <a:gd name="T16" fmla="*/ 38 w 77"/>
                  <a:gd name="T17" fmla="*/ 0 h 672"/>
                  <a:gd name="T18" fmla="*/ 32 w 77"/>
                  <a:gd name="T19" fmla="*/ 12 h 672"/>
                  <a:gd name="T20" fmla="*/ 27 w 77"/>
                  <a:gd name="T21" fmla="*/ 43 h 672"/>
                  <a:gd name="T22" fmla="*/ 21 w 77"/>
                  <a:gd name="T23" fmla="*/ 96 h 672"/>
                  <a:gd name="T24" fmla="*/ 16 w 77"/>
                  <a:gd name="T25" fmla="*/ 168 h 672"/>
                  <a:gd name="T26" fmla="*/ 10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2" y="514"/>
                    </a:lnTo>
                    <a:lnTo>
                      <a:pt x="68" y="378"/>
                    </a:lnTo>
                    <a:lnTo>
                      <a:pt x="62" y="263"/>
                    </a:lnTo>
                    <a:lnTo>
                      <a:pt x="58" y="168"/>
                    </a:lnTo>
                    <a:lnTo>
                      <a:pt x="53" y="96"/>
                    </a:lnTo>
                    <a:lnTo>
                      <a:pt x="48" y="43"/>
                    </a:lnTo>
                    <a:lnTo>
                      <a:pt x="42" y="12"/>
                    </a:lnTo>
                    <a:lnTo>
                      <a:pt x="38" y="0"/>
                    </a:lnTo>
                    <a:lnTo>
                      <a:pt x="32" y="12"/>
                    </a:lnTo>
                    <a:lnTo>
                      <a:pt x="27" y="43"/>
                    </a:lnTo>
                    <a:lnTo>
                      <a:pt x="21" y="96"/>
                    </a:lnTo>
                    <a:lnTo>
                      <a:pt x="16" y="168"/>
                    </a:lnTo>
                    <a:lnTo>
                      <a:pt x="10" y="263"/>
                    </a:lnTo>
                    <a:lnTo>
                      <a:pt x="7" y="378"/>
                    </a:lnTo>
                    <a:lnTo>
                      <a:pt x="3"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8" name="Freeform 108"/>
              <p:cNvSpPr>
                <a:spLocks/>
              </p:cNvSpPr>
              <p:nvPr/>
            </p:nvSpPr>
            <p:spPr bwMode="auto">
              <a:xfrm>
                <a:off x="3040" y="2099"/>
                <a:ext cx="77" cy="672"/>
              </a:xfrm>
              <a:custGeom>
                <a:avLst/>
                <a:gdLst>
                  <a:gd name="T0" fmla="*/ 76 w 77"/>
                  <a:gd name="T1" fmla="*/ 0 h 672"/>
                  <a:gd name="T2" fmla="*/ 72 w 77"/>
                  <a:gd name="T3" fmla="*/ 159 h 672"/>
                  <a:gd name="T4" fmla="*/ 68 w 77"/>
                  <a:gd name="T5" fmla="*/ 295 h 672"/>
                  <a:gd name="T6" fmla="*/ 62 w 77"/>
                  <a:gd name="T7" fmla="*/ 410 h 672"/>
                  <a:gd name="T8" fmla="*/ 58 w 77"/>
                  <a:gd name="T9" fmla="*/ 504 h 672"/>
                  <a:gd name="T10" fmla="*/ 53 w 77"/>
                  <a:gd name="T11" fmla="*/ 579 h 672"/>
                  <a:gd name="T12" fmla="*/ 48 w 77"/>
                  <a:gd name="T13" fmla="*/ 630 h 672"/>
                  <a:gd name="T14" fmla="*/ 42 w 77"/>
                  <a:gd name="T15" fmla="*/ 661 h 672"/>
                  <a:gd name="T16" fmla="*/ 38 w 77"/>
                  <a:gd name="T17" fmla="*/ 671 h 672"/>
                  <a:gd name="T18" fmla="*/ 32 w 77"/>
                  <a:gd name="T19" fmla="*/ 661 h 672"/>
                  <a:gd name="T20" fmla="*/ 27 w 77"/>
                  <a:gd name="T21" fmla="*/ 630 h 672"/>
                  <a:gd name="T22" fmla="*/ 21 w 77"/>
                  <a:gd name="T23" fmla="*/ 579 h 672"/>
                  <a:gd name="T24" fmla="*/ 17 w 77"/>
                  <a:gd name="T25" fmla="*/ 504 h 672"/>
                  <a:gd name="T26" fmla="*/ 11 w 77"/>
                  <a:gd name="T27" fmla="*/ 410 h 672"/>
                  <a:gd name="T28" fmla="*/ 8 w 77"/>
                  <a:gd name="T29" fmla="*/ 295 h 672"/>
                  <a:gd name="T30" fmla="*/ 4 w 77"/>
                  <a:gd name="T31" fmla="*/ 159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9"/>
                    </a:lnTo>
                    <a:lnTo>
                      <a:pt x="68" y="295"/>
                    </a:lnTo>
                    <a:lnTo>
                      <a:pt x="62" y="410"/>
                    </a:lnTo>
                    <a:lnTo>
                      <a:pt x="58" y="504"/>
                    </a:lnTo>
                    <a:lnTo>
                      <a:pt x="53" y="579"/>
                    </a:lnTo>
                    <a:lnTo>
                      <a:pt x="48" y="630"/>
                    </a:lnTo>
                    <a:lnTo>
                      <a:pt x="42" y="661"/>
                    </a:lnTo>
                    <a:lnTo>
                      <a:pt x="38" y="671"/>
                    </a:lnTo>
                    <a:lnTo>
                      <a:pt x="32" y="661"/>
                    </a:lnTo>
                    <a:lnTo>
                      <a:pt x="27" y="630"/>
                    </a:lnTo>
                    <a:lnTo>
                      <a:pt x="21" y="579"/>
                    </a:lnTo>
                    <a:lnTo>
                      <a:pt x="17" y="504"/>
                    </a:lnTo>
                    <a:lnTo>
                      <a:pt x="11" y="410"/>
                    </a:lnTo>
                    <a:lnTo>
                      <a:pt x="8" y="295"/>
                    </a:lnTo>
                    <a:lnTo>
                      <a:pt x="4"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9" name="Freeform 109"/>
              <p:cNvSpPr>
                <a:spLocks/>
              </p:cNvSpPr>
              <p:nvPr/>
            </p:nvSpPr>
            <p:spPr bwMode="auto">
              <a:xfrm>
                <a:off x="3116" y="1426"/>
                <a:ext cx="77" cy="672"/>
              </a:xfrm>
              <a:custGeom>
                <a:avLst/>
                <a:gdLst>
                  <a:gd name="T0" fmla="*/ 76 w 77"/>
                  <a:gd name="T1" fmla="*/ 671 h 672"/>
                  <a:gd name="T2" fmla="*/ 70 w 77"/>
                  <a:gd name="T3" fmla="*/ 514 h 672"/>
                  <a:gd name="T4" fmla="*/ 67 w 77"/>
                  <a:gd name="T5" fmla="*/ 378 h 672"/>
                  <a:gd name="T6" fmla="*/ 61 w 77"/>
                  <a:gd name="T7" fmla="*/ 263 h 672"/>
                  <a:gd name="T8" fmla="*/ 58 w 77"/>
                  <a:gd name="T9" fmla="*/ 168 h 672"/>
                  <a:gd name="T10" fmla="*/ 52 w 77"/>
                  <a:gd name="T11" fmla="*/ 96 h 672"/>
                  <a:gd name="T12" fmla="*/ 47 w 77"/>
                  <a:gd name="T13" fmla="*/ 43 h 672"/>
                  <a:gd name="T14" fmla="*/ 41 w 77"/>
                  <a:gd name="T15" fmla="*/ 12 h 672"/>
                  <a:gd name="T16" fmla="*/ 37 w 77"/>
                  <a:gd name="T17" fmla="*/ 0 h 672"/>
                  <a:gd name="T18" fmla="*/ 31 w 77"/>
                  <a:gd name="T19" fmla="*/ 12 h 672"/>
                  <a:gd name="T20" fmla="*/ 26 w 77"/>
                  <a:gd name="T21" fmla="*/ 43 h 672"/>
                  <a:gd name="T22" fmla="*/ 20 w 77"/>
                  <a:gd name="T23" fmla="*/ 96 h 672"/>
                  <a:gd name="T24" fmla="*/ 16 w 77"/>
                  <a:gd name="T25" fmla="*/ 168 h 672"/>
                  <a:gd name="T26" fmla="*/ 10 w 77"/>
                  <a:gd name="T27" fmla="*/ 263 h 672"/>
                  <a:gd name="T28" fmla="*/ 6 w 77"/>
                  <a:gd name="T29" fmla="*/ 378 h 672"/>
                  <a:gd name="T30" fmla="*/ 2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0" y="514"/>
                    </a:lnTo>
                    <a:lnTo>
                      <a:pt x="67" y="378"/>
                    </a:lnTo>
                    <a:lnTo>
                      <a:pt x="61" y="263"/>
                    </a:lnTo>
                    <a:lnTo>
                      <a:pt x="58" y="168"/>
                    </a:lnTo>
                    <a:lnTo>
                      <a:pt x="52" y="96"/>
                    </a:lnTo>
                    <a:lnTo>
                      <a:pt x="47" y="43"/>
                    </a:lnTo>
                    <a:lnTo>
                      <a:pt x="41" y="12"/>
                    </a:lnTo>
                    <a:lnTo>
                      <a:pt x="37" y="0"/>
                    </a:lnTo>
                    <a:lnTo>
                      <a:pt x="31" y="12"/>
                    </a:lnTo>
                    <a:lnTo>
                      <a:pt x="26" y="43"/>
                    </a:lnTo>
                    <a:lnTo>
                      <a:pt x="20" y="96"/>
                    </a:lnTo>
                    <a:lnTo>
                      <a:pt x="16" y="168"/>
                    </a:lnTo>
                    <a:lnTo>
                      <a:pt x="10" y="263"/>
                    </a:lnTo>
                    <a:lnTo>
                      <a:pt x="6" y="378"/>
                    </a:lnTo>
                    <a:lnTo>
                      <a:pt x="2"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0" name="Freeform 110"/>
              <p:cNvSpPr>
                <a:spLocks/>
              </p:cNvSpPr>
              <p:nvPr/>
            </p:nvSpPr>
            <p:spPr bwMode="auto">
              <a:xfrm>
                <a:off x="3192" y="2107"/>
                <a:ext cx="76" cy="672"/>
              </a:xfrm>
              <a:custGeom>
                <a:avLst/>
                <a:gdLst>
                  <a:gd name="T0" fmla="*/ 75 w 76"/>
                  <a:gd name="T1" fmla="*/ 0 h 672"/>
                  <a:gd name="T2" fmla="*/ 71 w 76"/>
                  <a:gd name="T3" fmla="*/ 159 h 672"/>
                  <a:gd name="T4" fmla="*/ 67 w 76"/>
                  <a:gd name="T5" fmla="*/ 295 h 672"/>
                  <a:gd name="T6" fmla="*/ 61 w 76"/>
                  <a:gd name="T7" fmla="*/ 410 h 672"/>
                  <a:gd name="T8" fmla="*/ 58 w 76"/>
                  <a:gd name="T9" fmla="*/ 504 h 672"/>
                  <a:gd name="T10" fmla="*/ 52 w 76"/>
                  <a:gd name="T11" fmla="*/ 579 h 672"/>
                  <a:gd name="T12" fmla="*/ 47 w 76"/>
                  <a:gd name="T13" fmla="*/ 630 h 672"/>
                  <a:gd name="T14" fmla="*/ 41 w 76"/>
                  <a:gd name="T15" fmla="*/ 661 h 672"/>
                  <a:gd name="T16" fmla="*/ 37 w 76"/>
                  <a:gd name="T17" fmla="*/ 671 h 672"/>
                  <a:gd name="T18" fmla="*/ 31 w 76"/>
                  <a:gd name="T19" fmla="*/ 661 h 672"/>
                  <a:gd name="T20" fmla="*/ 26 w 76"/>
                  <a:gd name="T21" fmla="*/ 630 h 672"/>
                  <a:gd name="T22" fmla="*/ 20 w 76"/>
                  <a:gd name="T23" fmla="*/ 579 h 672"/>
                  <a:gd name="T24" fmla="*/ 16 w 76"/>
                  <a:gd name="T25" fmla="*/ 504 h 672"/>
                  <a:gd name="T26" fmla="*/ 10 w 76"/>
                  <a:gd name="T27" fmla="*/ 410 h 672"/>
                  <a:gd name="T28" fmla="*/ 6 w 76"/>
                  <a:gd name="T29" fmla="*/ 295 h 672"/>
                  <a:gd name="T30" fmla="*/ 3 w 76"/>
                  <a:gd name="T31" fmla="*/ 159 h 672"/>
                  <a:gd name="T32" fmla="*/ 0 w 76"/>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2">
                    <a:moveTo>
                      <a:pt x="75" y="0"/>
                    </a:moveTo>
                    <a:lnTo>
                      <a:pt x="71" y="159"/>
                    </a:lnTo>
                    <a:lnTo>
                      <a:pt x="67" y="295"/>
                    </a:lnTo>
                    <a:lnTo>
                      <a:pt x="61" y="410"/>
                    </a:lnTo>
                    <a:lnTo>
                      <a:pt x="58" y="504"/>
                    </a:lnTo>
                    <a:lnTo>
                      <a:pt x="52" y="579"/>
                    </a:lnTo>
                    <a:lnTo>
                      <a:pt x="47" y="630"/>
                    </a:lnTo>
                    <a:lnTo>
                      <a:pt x="41" y="661"/>
                    </a:lnTo>
                    <a:lnTo>
                      <a:pt x="37" y="671"/>
                    </a:lnTo>
                    <a:lnTo>
                      <a:pt x="31" y="661"/>
                    </a:lnTo>
                    <a:lnTo>
                      <a:pt x="26" y="630"/>
                    </a:lnTo>
                    <a:lnTo>
                      <a:pt x="20" y="579"/>
                    </a:lnTo>
                    <a:lnTo>
                      <a:pt x="16" y="504"/>
                    </a:lnTo>
                    <a:lnTo>
                      <a:pt x="10" y="410"/>
                    </a:lnTo>
                    <a:lnTo>
                      <a:pt x="6" y="295"/>
                    </a:lnTo>
                    <a:lnTo>
                      <a:pt x="3"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1" name="Freeform 111"/>
              <p:cNvSpPr>
                <a:spLocks/>
              </p:cNvSpPr>
              <p:nvPr/>
            </p:nvSpPr>
            <p:spPr bwMode="auto">
              <a:xfrm>
                <a:off x="3253" y="1426"/>
                <a:ext cx="78" cy="671"/>
              </a:xfrm>
              <a:custGeom>
                <a:avLst/>
                <a:gdLst>
                  <a:gd name="T0" fmla="*/ 77 w 78"/>
                  <a:gd name="T1" fmla="*/ 670 h 671"/>
                  <a:gd name="T2" fmla="*/ 71 w 78"/>
                  <a:gd name="T3" fmla="*/ 514 h 671"/>
                  <a:gd name="T4" fmla="*/ 68 w 78"/>
                  <a:gd name="T5" fmla="*/ 378 h 671"/>
                  <a:gd name="T6" fmla="*/ 62 w 78"/>
                  <a:gd name="T7" fmla="*/ 262 h 671"/>
                  <a:gd name="T8" fmla="*/ 58 w 78"/>
                  <a:gd name="T9" fmla="*/ 168 h 671"/>
                  <a:gd name="T10" fmla="*/ 53 w 78"/>
                  <a:gd name="T11" fmla="*/ 95 h 671"/>
                  <a:gd name="T12" fmla="*/ 48 w 78"/>
                  <a:gd name="T13" fmla="*/ 42 h 671"/>
                  <a:gd name="T14" fmla="*/ 42 w 78"/>
                  <a:gd name="T15" fmla="*/ 11 h 671"/>
                  <a:gd name="T16" fmla="*/ 37 w 78"/>
                  <a:gd name="T17" fmla="*/ 0 h 671"/>
                  <a:gd name="T18" fmla="*/ 31 w 78"/>
                  <a:gd name="T19" fmla="*/ 11 h 671"/>
                  <a:gd name="T20" fmla="*/ 26 w 78"/>
                  <a:gd name="T21" fmla="*/ 42 h 671"/>
                  <a:gd name="T22" fmla="*/ 20 w 78"/>
                  <a:gd name="T23" fmla="*/ 95 h 671"/>
                  <a:gd name="T24" fmla="*/ 16 w 78"/>
                  <a:gd name="T25" fmla="*/ 168 h 671"/>
                  <a:gd name="T26" fmla="*/ 10 w 78"/>
                  <a:gd name="T27" fmla="*/ 262 h 671"/>
                  <a:gd name="T28" fmla="*/ 7 w 78"/>
                  <a:gd name="T29" fmla="*/ 378 h 671"/>
                  <a:gd name="T30" fmla="*/ 3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1" y="514"/>
                    </a:lnTo>
                    <a:lnTo>
                      <a:pt x="68" y="378"/>
                    </a:lnTo>
                    <a:lnTo>
                      <a:pt x="62" y="262"/>
                    </a:lnTo>
                    <a:lnTo>
                      <a:pt x="58" y="168"/>
                    </a:lnTo>
                    <a:lnTo>
                      <a:pt x="53" y="95"/>
                    </a:lnTo>
                    <a:lnTo>
                      <a:pt x="48" y="42"/>
                    </a:lnTo>
                    <a:lnTo>
                      <a:pt x="42" y="11"/>
                    </a:lnTo>
                    <a:lnTo>
                      <a:pt x="37" y="0"/>
                    </a:lnTo>
                    <a:lnTo>
                      <a:pt x="31" y="11"/>
                    </a:lnTo>
                    <a:lnTo>
                      <a:pt x="26" y="42"/>
                    </a:lnTo>
                    <a:lnTo>
                      <a:pt x="20" y="95"/>
                    </a:lnTo>
                    <a:lnTo>
                      <a:pt x="16" y="168"/>
                    </a:lnTo>
                    <a:lnTo>
                      <a:pt x="10" y="262"/>
                    </a:lnTo>
                    <a:lnTo>
                      <a:pt x="7" y="378"/>
                    </a:lnTo>
                    <a:lnTo>
                      <a:pt x="3" y="514"/>
                    </a:lnTo>
                    <a:lnTo>
                      <a:pt x="0" y="67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2" name="Freeform 112"/>
              <p:cNvSpPr>
                <a:spLocks/>
              </p:cNvSpPr>
              <p:nvPr/>
            </p:nvSpPr>
            <p:spPr bwMode="auto">
              <a:xfrm>
                <a:off x="3330" y="2106"/>
                <a:ext cx="76" cy="673"/>
              </a:xfrm>
              <a:custGeom>
                <a:avLst/>
                <a:gdLst>
                  <a:gd name="T0" fmla="*/ 75 w 76"/>
                  <a:gd name="T1" fmla="*/ 0 h 673"/>
                  <a:gd name="T2" fmla="*/ 71 w 76"/>
                  <a:gd name="T3" fmla="*/ 159 h 673"/>
                  <a:gd name="T4" fmla="*/ 67 w 76"/>
                  <a:gd name="T5" fmla="*/ 295 h 673"/>
                  <a:gd name="T6" fmla="*/ 61 w 76"/>
                  <a:gd name="T7" fmla="*/ 410 h 673"/>
                  <a:gd name="T8" fmla="*/ 58 w 76"/>
                  <a:gd name="T9" fmla="*/ 505 h 673"/>
                  <a:gd name="T10" fmla="*/ 52 w 76"/>
                  <a:gd name="T11" fmla="*/ 579 h 673"/>
                  <a:gd name="T12" fmla="*/ 47 w 76"/>
                  <a:gd name="T13" fmla="*/ 631 h 673"/>
                  <a:gd name="T14" fmla="*/ 41 w 76"/>
                  <a:gd name="T15" fmla="*/ 662 h 673"/>
                  <a:gd name="T16" fmla="*/ 37 w 76"/>
                  <a:gd name="T17" fmla="*/ 672 h 673"/>
                  <a:gd name="T18" fmla="*/ 31 w 76"/>
                  <a:gd name="T19" fmla="*/ 662 h 673"/>
                  <a:gd name="T20" fmla="*/ 26 w 76"/>
                  <a:gd name="T21" fmla="*/ 631 h 673"/>
                  <a:gd name="T22" fmla="*/ 20 w 76"/>
                  <a:gd name="T23" fmla="*/ 579 h 673"/>
                  <a:gd name="T24" fmla="*/ 16 w 76"/>
                  <a:gd name="T25" fmla="*/ 505 h 673"/>
                  <a:gd name="T26" fmla="*/ 10 w 76"/>
                  <a:gd name="T27" fmla="*/ 410 h 673"/>
                  <a:gd name="T28" fmla="*/ 6 w 76"/>
                  <a:gd name="T29" fmla="*/ 295 h 673"/>
                  <a:gd name="T30" fmla="*/ 2 w 76"/>
                  <a:gd name="T31" fmla="*/ 159 h 673"/>
                  <a:gd name="T32" fmla="*/ 0 w 76"/>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3">
                    <a:moveTo>
                      <a:pt x="75" y="0"/>
                    </a:moveTo>
                    <a:lnTo>
                      <a:pt x="71" y="159"/>
                    </a:lnTo>
                    <a:lnTo>
                      <a:pt x="67" y="295"/>
                    </a:lnTo>
                    <a:lnTo>
                      <a:pt x="61" y="410"/>
                    </a:lnTo>
                    <a:lnTo>
                      <a:pt x="58" y="505"/>
                    </a:lnTo>
                    <a:lnTo>
                      <a:pt x="52" y="579"/>
                    </a:lnTo>
                    <a:lnTo>
                      <a:pt x="47" y="631"/>
                    </a:lnTo>
                    <a:lnTo>
                      <a:pt x="41" y="662"/>
                    </a:lnTo>
                    <a:lnTo>
                      <a:pt x="37" y="672"/>
                    </a:lnTo>
                    <a:lnTo>
                      <a:pt x="31" y="662"/>
                    </a:lnTo>
                    <a:lnTo>
                      <a:pt x="26" y="631"/>
                    </a:lnTo>
                    <a:lnTo>
                      <a:pt x="20" y="579"/>
                    </a:lnTo>
                    <a:lnTo>
                      <a:pt x="16" y="505"/>
                    </a:lnTo>
                    <a:lnTo>
                      <a:pt x="10" y="410"/>
                    </a:lnTo>
                    <a:lnTo>
                      <a:pt x="6" y="295"/>
                    </a:lnTo>
                    <a:lnTo>
                      <a:pt x="2"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 name="Freeform 113"/>
              <p:cNvSpPr>
                <a:spLocks/>
              </p:cNvSpPr>
              <p:nvPr/>
            </p:nvSpPr>
            <p:spPr bwMode="auto">
              <a:xfrm>
                <a:off x="3391" y="1417"/>
                <a:ext cx="77" cy="672"/>
              </a:xfrm>
              <a:custGeom>
                <a:avLst/>
                <a:gdLst>
                  <a:gd name="T0" fmla="*/ 76 w 77"/>
                  <a:gd name="T1" fmla="*/ 671 h 672"/>
                  <a:gd name="T2" fmla="*/ 71 w 77"/>
                  <a:gd name="T3" fmla="*/ 514 h 672"/>
                  <a:gd name="T4" fmla="*/ 67 w 77"/>
                  <a:gd name="T5" fmla="*/ 378 h 672"/>
                  <a:gd name="T6" fmla="*/ 61 w 77"/>
                  <a:gd name="T7" fmla="*/ 263 h 672"/>
                  <a:gd name="T8" fmla="*/ 58 w 77"/>
                  <a:gd name="T9" fmla="*/ 168 h 672"/>
                  <a:gd name="T10" fmla="*/ 52 w 77"/>
                  <a:gd name="T11" fmla="*/ 95 h 672"/>
                  <a:gd name="T12" fmla="*/ 47 w 77"/>
                  <a:gd name="T13" fmla="*/ 43 h 672"/>
                  <a:gd name="T14" fmla="*/ 41 w 77"/>
                  <a:gd name="T15" fmla="*/ 11 h 672"/>
                  <a:gd name="T16" fmla="*/ 37 w 77"/>
                  <a:gd name="T17" fmla="*/ 0 h 672"/>
                  <a:gd name="T18" fmla="*/ 31 w 77"/>
                  <a:gd name="T19" fmla="*/ 11 h 672"/>
                  <a:gd name="T20" fmla="*/ 26 w 77"/>
                  <a:gd name="T21" fmla="*/ 43 h 672"/>
                  <a:gd name="T22" fmla="*/ 20 w 77"/>
                  <a:gd name="T23" fmla="*/ 95 h 672"/>
                  <a:gd name="T24" fmla="*/ 16 w 77"/>
                  <a:gd name="T25" fmla="*/ 168 h 672"/>
                  <a:gd name="T26" fmla="*/ 10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7" y="378"/>
                    </a:lnTo>
                    <a:lnTo>
                      <a:pt x="61" y="263"/>
                    </a:lnTo>
                    <a:lnTo>
                      <a:pt x="58" y="168"/>
                    </a:lnTo>
                    <a:lnTo>
                      <a:pt x="52" y="95"/>
                    </a:lnTo>
                    <a:lnTo>
                      <a:pt x="47" y="43"/>
                    </a:lnTo>
                    <a:lnTo>
                      <a:pt x="41" y="11"/>
                    </a:lnTo>
                    <a:lnTo>
                      <a:pt x="37" y="0"/>
                    </a:lnTo>
                    <a:lnTo>
                      <a:pt x="31" y="11"/>
                    </a:lnTo>
                    <a:lnTo>
                      <a:pt x="26" y="43"/>
                    </a:lnTo>
                    <a:lnTo>
                      <a:pt x="20" y="95"/>
                    </a:lnTo>
                    <a:lnTo>
                      <a:pt x="16" y="168"/>
                    </a:lnTo>
                    <a:lnTo>
                      <a:pt x="10" y="263"/>
                    </a:lnTo>
                    <a:lnTo>
                      <a:pt x="7" y="378"/>
                    </a:lnTo>
                    <a:lnTo>
                      <a:pt x="3"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4" name="Freeform 114"/>
              <p:cNvSpPr>
                <a:spLocks/>
              </p:cNvSpPr>
              <p:nvPr/>
            </p:nvSpPr>
            <p:spPr bwMode="auto">
              <a:xfrm>
                <a:off x="3467" y="2098"/>
                <a:ext cx="76" cy="672"/>
              </a:xfrm>
              <a:custGeom>
                <a:avLst/>
                <a:gdLst>
                  <a:gd name="T0" fmla="*/ 75 w 76"/>
                  <a:gd name="T1" fmla="*/ 0 h 672"/>
                  <a:gd name="T2" fmla="*/ 71 w 76"/>
                  <a:gd name="T3" fmla="*/ 158 h 672"/>
                  <a:gd name="T4" fmla="*/ 67 w 76"/>
                  <a:gd name="T5" fmla="*/ 294 h 672"/>
                  <a:gd name="T6" fmla="*/ 61 w 76"/>
                  <a:gd name="T7" fmla="*/ 410 h 672"/>
                  <a:gd name="T8" fmla="*/ 58 w 76"/>
                  <a:gd name="T9" fmla="*/ 504 h 672"/>
                  <a:gd name="T10" fmla="*/ 52 w 76"/>
                  <a:gd name="T11" fmla="*/ 578 h 672"/>
                  <a:gd name="T12" fmla="*/ 47 w 76"/>
                  <a:gd name="T13" fmla="*/ 630 h 672"/>
                  <a:gd name="T14" fmla="*/ 41 w 76"/>
                  <a:gd name="T15" fmla="*/ 661 h 672"/>
                  <a:gd name="T16" fmla="*/ 37 w 76"/>
                  <a:gd name="T17" fmla="*/ 671 h 672"/>
                  <a:gd name="T18" fmla="*/ 31 w 76"/>
                  <a:gd name="T19" fmla="*/ 661 h 672"/>
                  <a:gd name="T20" fmla="*/ 26 w 76"/>
                  <a:gd name="T21" fmla="*/ 630 h 672"/>
                  <a:gd name="T22" fmla="*/ 20 w 76"/>
                  <a:gd name="T23" fmla="*/ 578 h 672"/>
                  <a:gd name="T24" fmla="*/ 16 w 76"/>
                  <a:gd name="T25" fmla="*/ 504 h 672"/>
                  <a:gd name="T26" fmla="*/ 10 w 76"/>
                  <a:gd name="T27" fmla="*/ 410 h 672"/>
                  <a:gd name="T28" fmla="*/ 7 w 76"/>
                  <a:gd name="T29" fmla="*/ 294 h 672"/>
                  <a:gd name="T30" fmla="*/ 3 w 76"/>
                  <a:gd name="T31" fmla="*/ 158 h 672"/>
                  <a:gd name="T32" fmla="*/ 0 w 76"/>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2">
                    <a:moveTo>
                      <a:pt x="75" y="0"/>
                    </a:moveTo>
                    <a:lnTo>
                      <a:pt x="71" y="158"/>
                    </a:lnTo>
                    <a:lnTo>
                      <a:pt x="67" y="294"/>
                    </a:lnTo>
                    <a:lnTo>
                      <a:pt x="61" y="410"/>
                    </a:lnTo>
                    <a:lnTo>
                      <a:pt x="58" y="504"/>
                    </a:lnTo>
                    <a:lnTo>
                      <a:pt x="52" y="578"/>
                    </a:lnTo>
                    <a:lnTo>
                      <a:pt x="47" y="630"/>
                    </a:lnTo>
                    <a:lnTo>
                      <a:pt x="41" y="661"/>
                    </a:lnTo>
                    <a:lnTo>
                      <a:pt x="37" y="671"/>
                    </a:lnTo>
                    <a:lnTo>
                      <a:pt x="31" y="661"/>
                    </a:lnTo>
                    <a:lnTo>
                      <a:pt x="26" y="630"/>
                    </a:lnTo>
                    <a:lnTo>
                      <a:pt x="20" y="578"/>
                    </a:lnTo>
                    <a:lnTo>
                      <a:pt x="16" y="504"/>
                    </a:lnTo>
                    <a:lnTo>
                      <a:pt x="10" y="410"/>
                    </a:lnTo>
                    <a:lnTo>
                      <a:pt x="7" y="294"/>
                    </a:lnTo>
                    <a:lnTo>
                      <a:pt x="3" y="158"/>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5" name="Freeform 115"/>
              <p:cNvSpPr>
                <a:spLocks/>
              </p:cNvSpPr>
              <p:nvPr/>
            </p:nvSpPr>
            <p:spPr bwMode="auto">
              <a:xfrm>
                <a:off x="3537" y="1426"/>
                <a:ext cx="77" cy="672"/>
              </a:xfrm>
              <a:custGeom>
                <a:avLst/>
                <a:gdLst>
                  <a:gd name="T0" fmla="*/ 76 w 77"/>
                  <a:gd name="T1" fmla="*/ 671 h 672"/>
                  <a:gd name="T2" fmla="*/ 71 w 77"/>
                  <a:gd name="T3" fmla="*/ 514 h 672"/>
                  <a:gd name="T4" fmla="*/ 68 w 77"/>
                  <a:gd name="T5" fmla="*/ 378 h 672"/>
                  <a:gd name="T6" fmla="*/ 62 w 77"/>
                  <a:gd name="T7" fmla="*/ 263 h 672"/>
                  <a:gd name="T8" fmla="*/ 58 w 77"/>
                  <a:gd name="T9" fmla="*/ 168 h 672"/>
                  <a:gd name="T10" fmla="*/ 53 w 77"/>
                  <a:gd name="T11" fmla="*/ 96 h 672"/>
                  <a:gd name="T12" fmla="*/ 48 w 77"/>
                  <a:gd name="T13" fmla="*/ 43 h 672"/>
                  <a:gd name="T14" fmla="*/ 42 w 77"/>
                  <a:gd name="T15" fmla="*/ 12 h 672"/>
                  <a:gd name="T16" fmla="*/ 38 w 77"/>
                  <a:gd name="T17" fmla="*/ 0 h 672"/>
                  <a:gd name="T18" fmla="*/ 32 w 77"/>
                  <a:gd name="T19" fmla="*/ 12 h 672"/>
                  <a:gd name="T20" fmla="*/ 27 w 77"/>
                  <a:gd name="T21" fmla="*/ 43 h 672"/>
                  <a:gd name="T22" fmla="*/ 21 w 77"/>
                  <a:gd name="T23" fmla="*/ 96 h 672"/>
                  <a:gd name="T24" fmla="*/ 16 w 77"/>
                  <a:gd name="T25" fmla="*/ 168 h 672"/>
                  <a:gd name="T26" fmla="*/ 10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8" y="378"/>
                    </a:lnTo>
                    <a:lnTo>
                      <a:pt x="62" y="263"/>
                    </a:lnTo>
                    <a:lnTo>
                      <a:pt x="58" y="168"/>
                    </a:lnTo>
                    <a:lnTo>
                      <a:pt x="53" y="96"/>
                    </a:lnTo>
                    <a:lnTo>
                      <a:pt x="48" y="43"/>
                    </a:lnTo>
                    <a:lnTo>
                      <a:pt x="42" y="12"/>
                    </a:lnTo>
                    <a:lnTo>
                      <a:pt x="38" y="0"/>
                    </a:lnTo>
                    <a:lnTo>
                      <a:pt x="32" y="12"/>
                    </a:lnTo>
                    <a:lnTo>
                      <a:pt x="27" y="43"/>
                    </a:lnTo>
                    <a:lnTo>
                      <a:pt x="21" y="96"/>
                    </a:lnTo>
                    <a:lnTo>
                      <a:pt x="16" y="168"/>
                    </a:lnTo>
                    <a:lnTo>
                      <a:pt x="10" y="263"/>
                    </a:lnTo>
                    <a:lnTo>
                      <a:pt x="7" y="378"/>
                    </a:lnTo>
                    <a:lnTo>
                      <a:pt x="3"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6" name="Freeform 116"/>
              <p:cNvSpPr>
                <a:spLocks/>
              </p:cNvSpPr>
              <p:nvPr/>
            </p:nvSpPr>
            <p:spPr bwMode="auto">
              <a:xfrm>
                <a:off x="3613" y="2107"/>
                <a:ext cx="77" cy="672"/>
              </a:xfrm>
              <a:custGeom>
                <a:avLst/>
                <a:gdLst>
                  <a:gd name="T0" fmla="*/ 76 w 77"/>
                  <a:gd name="T1" fmla="*/ 0 h 672"/>
                  <a:gd name="T2" fmla="*/ 71 w 77"/>
                  <a:gd name="T3" fmla="*/ 159 h 672"/>
                  <a:gd name="T4" fmla="*/ 68 w 77"/>
                  <a:gd name="T5" fmla="*/ 295 h 672"/>
                  <a:gd name="T6" fmla="*/ 62 w 77"/>
                  <a:gd name="T7" fmla="*/ 410 h 672"/>
                  <a:gd name="T8" fmla="*/ 59 w 77"/>
                  <a:gd name="T9" fmla="*/ 504 h 672"/>
                  <a:gd name="T10" fmla="*/ 53 w 77"/>
                  <a:gd name="T11" fmla="*/ 579 h 672"/>
                  <a:gd name="T12" fmla="*/ 48 w 77"/>
                  <a:gd name="T13" fmla="*/ 630 h 672"/>
                  <a:gd name="T14" fmla="*/ 42 w 77"/>
                  <a:gd name="T15" fmla="*/ 661 h 672"/>
                  <a:gd name="T16" fmla="*/ 38 w 77"/>
                  <a:gd name="T17" fmla="*/ 671 h 672"/>
                  <a:gd name="T18" fmla="*/ 32 w 77"/>
                  <a:gd name="T19" fmla="*/ 661 h 672"/>
                  <a:gd name="T20" fmla="*/ 27 w 77"/>
                  <a:gd name="T21" fmla="*/ 630 h 672"/>
                  <a:gd name="T22" fmla="*/ 21 w 77"/>
                  <a:gd name="T23" fmla="*/ 579 h 672"/>
                  <a:gd name="T24" fmla="*/ 17 w 77"/>
                  <a:gd name="T25" fmla="*/ 504 h 672"/>
                  <a:gd name="T26" fmla="*/ 11 w 77"/>
                  <a:gd name="T27" fmla="*/ 410 h 672"/>
                  <a:gd name="T28" fmla="*/ 7 w 77"/>
                  <a:gd name="T29" fmla="*/ 295 h 672"/>
                  <a:gd name="T30" fmla="*/ 3 w 77"/>
                  <a:gd name="T31" fmla="*/ 159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1" y="159"/>
                    </a:lnTo>
                    <a:lnTo>
                      <a:pt x="68" y="295"/>
                    </a:lnTo>
                    <a:lnTo>
                      <a:pt x="62" y="410"/>
                    </a:lnTo>
                    <a:lnTo>
                      <a:pt x="59" y="504"/>
                    </a:lnTo>
                    <a:lnTo>
                      <a:pt x="53" y="579"/>
                    </a:lnTo>
                    <a:lnTo>
                      <a:pt x="48" y="630"/>
                    </a:lnTo>
                    <a:lnTo>
                      <a:pt x="42" y="661"/>
                    </a:lnTo>
                    <a:lnTo>
                      <a:pt x="38" y="671"/>
                    </a:lnTo>
                    <a:lnTo>
                      <a:pt x="32" y="661"/>
                    </a:lnTo>
                    <a:lnTo>
                      <a:pt x="27" y="630"/>
                    </a:lnTo>
                    <a:lnTo>
                      <a:pt x="21" y="579"/>
                    </a:lnTo>
                    <a:lnTo>
                      <a:pt x="17" y="504"/>
                    </a:lnTo>
                    <a:lnTo>
                      <a:pt x="11" y="410"/>
                    </a:lnTo>
                    <a:lnTo>
                      <a:pt x="7" y="295"/>
                    </a:lnTo>
                    <a:lnTo>
                      <a:pt x="3"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82" name="Group 117"/>
            <p:cNvGrpSpPr>
              <a:grpSpLocks/>
            </p:cNvGrpSpPr>
            <p:nvPr/>
          </p:nvGrpSpPr>
          <p:grpSpPr bwMode="auto">
            <a:xfrm>
              <a:off x="3695" y="1425"/>
              <a:ext cx="888" cy="1366"/>
              <a:chOff x="3695" y="1425"/>
              <a:chExt cx="888" cy="1366"/>
            </a:xfrm>
            <a:grpFill/>
          </p:grpSpPr>
          <p:sp>
            <p:nvSpPr>
              <p:cNvPr id="183" name="Freeform 118"/>
              <p:cNvSpPr>
                <a:spLocks/>
              </p:cNvSpPr>
              <p:nvPr/>
            </p:nvSpPr>
            <p:spPr bwMode="auto">
              <a:xfrm>
                <a:off x="3695" y="1425"/>
                <a:ext cx="77" cy="672"/>
              </a:xfrm>
              <a:custGeom>
                <a:avLst/>
                <a:gdLst>
                  <a:gd name="T0" fmla="*/ 76 w 77"/>
                  <a:gd name="T1" fmla="*/ 671 h 672"/>
                  <a:gd name="T2" fmla="*/ 71 w 77"/>
                  <a:gd name="T3" fmla="*/ 514 h 672"/>
                  <a:gd name="T4" fmla="*/ 67 w 77"/>
                  <a:gd name="T5" fmla="*/ 378 h 672"/>
                  <a:gd name="T6" fmla="*/ 62 w 77"/>
                  <a:gd name="T7" fmla="*/ 263 h 672"/>
                  <a:gd name="T8" fmla="*/ 58 w 77"/>
                  <a:gd name="T9" fmla="*/ 168 h 672"/>
                  <a:gd name="T10" fmla="*/ 53 w 77"/>
                  <a:gd name="T11" fmla="*/ 95 h 672"/>
                  <a:gd name="T12" fmla="*/ 47 w 77"/>
                  <a:gd name="T13" fmla="*/ 43 h 672"/>
                  <a:gd name="T14" fmla="*/ 42 w 77"/>
                  <a:gd name="T15" fmla="*/ 11 h 672"/>
                  <a:gd name="T16" fmla="*/ 37 w 77"/>
                  <a:gd name="T17" fmla="*/ 0 h 672"/>
                  <a:gd name="T18" fmla="*/ 32 w 77"/>
                  <a:gd name="T19" fmla="*/ 11 h 672"/>
                  <a:gd name="T20" fmla="*/ 26 w 77"/>
                  <a:gd name="T21" fmla="*/ 43 h 672"/>
                  <a:gd name="T22" fmla="*/ 21 w 77"/>
                  <a:gd name="T23" fmla="*/ 95 h 672"/>
                  <a:gd name="T24" fmla="*/ 16 w 77"/>
                  <a:gd name="T25" fmla="*/ 168 h 672"/>
                  <a:gd name="T26" fmla="*/ 11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7" y="378"/>
                    </a:lnTo>
                    <a:lnTo>
                      <a:pt x="62" y="263"/>
                    </a:lnTo>
                    <a:lnTo>
                      <a:pt x="58" y="168"/>
                    </a:lnTo>
                    <a:lnTo>
                      <a:pt x="53" y="95"/>
                    </a:lnTo>
                    <a:lnTo>
                      <a:pt x="47" y="43"/>
                    </a:lnTo>
                    <a:lnTo>
                      <a:pt x="42" y="11"/>
                    </a:lnTo>
                    <a:lnTo>
                      <a:pt x="37" y="0"/>
                    </a:lnTo>
                    <a:lnTo>
                      <a:pt x="32" y="11"/>
                    </a:lnTo>
                    <a:lnTo>
                      <a:pt x="26" y="43"/>
                    </a:lnTo>
                    <a:lnTo>
                      <a:pt x="21" y="95"/>
                    </a:lnTo>
                    <a:lnTo>
                      <a:pt x="16" y="168"/>
                    </a:lnTo>
                    <a:lnTo>
                      <a:pt x="11" y="263"/>
                    </a:lnTo>
                    <a:lnTo>
                      <a:pt x="7" y="378"/>
                    </a:lnTo>
                    <a:lnTo>
                      <a:pt x="3"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4" name="Freeform 119"/>
              <p:cNvSpPr>
                <a:spLocks/>
              </p:cNvSpPr>
              <p:nvPr/>
            </p:nvSpPr>
            <p:spPr bwMode="auto">
              <a:xfrm>
                <a:off x="3771" y="2106"/>
                <a:ext cx="77" cy="672"/>
              </a:xfrm>
              <a:custGeom>
                <a:avLst/>
                <a:gdLst>
                  <a:gd name="T0" fmla="*/ 76 w 77"/>
                  <a:gd name="T1" fmla="*/ 0 h 672"/>
                  <a:gd name="T2" fmla="*/ 72 w 77"/>
                  <a:gd name="T3" fmla="*/ 158 h 672"/>
                  <a:gd name="T4" fmla="*/ 68 w 77"/>
                  <a:gd name="T5" fmla="*/ 294 h 672"/>
                  <a:gd name="T6" fmla="*/ 63 w 77"/>
                  <a:gd name="T7" fmla="*/ 410 h 672"/>
                  <a:gd name="T8" fmla="*/ 59 w 77"/>
                  <a:gd name="T9" fmla="*/ 504 h 672"/>
                  <a:gd name="T10" fmla="*/ 53 w 77"/>
                  <a:gd name="T11" fmla="*/ 578 h 672"/>
                  <a:gd name="T12" fmla="*/ 48 w 77"/>
                  <a:gd name="T13" fmla="*/ 630 h 672"/>
                  <a:gd name="T14" fmla="*/ 43 w 77"/>
                  <a:gd name="T15" fmla="*/ 661 h 672"/>
                  <a:gd name="T16" fmla="*/ 38 w 77"/>
                  <a:gd name="T17" fmla="*/ 671 h 672"/>
                  <a:gd name="T18" fmla="*/ 33 w 77"/>
                  <a:gd name="T19" fmla="*/ 661 h 672"/>
                  <a:gd name="T20" fmla="*/ 27 w 77"/>
                  <a:gd name="T21" fmla="*/ 630 h 672"/>
                  <a:gd name="T22" fmla="*/ 21 w 77"/>
                  <a:gd name="T23" fmla="*/ 578 h 672"/>
                  <a:gd name="T24" fmla="*/ 17 w 77"/>
                  <a:gd name="T25" fmla="*/ 504 h 672"/>
                  <a:gd name="T26" fmla="*/ 11 w 77"/>
                  <a:gd name="T27" fmla="*/ 410 h 672"/>
                  <a:gd name="T28" fmla="*/ 7 w 77"/>
                  <a:gd name="T29" fmla="*/ 294 h 672"/>
                  <a:gd name="T30" fmla="*/ 3 w 77"/>
                  <a:gd name="T31" fmla="*/ 158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8"/>
                    </a:lnTo>
                    <a:lnTo>
                      <a:pt x="68" y="294"/>
                    </a:lnTo>
                    <a:lnTo>
                      <a:pt x="63" y="410"/>
                    </a:lnTo>
                    <a:lnTo>
                      <a:pt x="59" y="504"/>
                    </a:lnTo>
                    <a:lnTo>
                      <a:pt x="53" y="578"/>
                    </a:lnTo>
                    <a:lnTo>
                      <a:pt x="48" y="630"/>
                    </a:lnTo>
                    <a:lnTo>
                      <a:pt x="43" y="661"/>
                    </a:lnTo>
                    <a:lnTo>
                      <a:pt x="38" y="671"/>
                    </a:lnTo>
                    <a:lnTo>
                      <a:pt x="33" y="661"/>
                    </a:lnTo>
                    <a:lnTo>
                      <a:pt x="27" y="630"/>
                    </a:lnTo>
                    <a:lnTo>
                      <a:pt x="21" y="578"/>
                    </a:lnTo>
                    <a:lnTo>
                      <a:pt x="17" y="504"/>
                    </a:lnTo>
                    <a:lnTo>
                      <a:pt x="11" y="410"/>
                    </a:lnTo>
                    <a:lnTo>
                      <a:pt x="7" y="294"/>
                    </a:lnTo>
                    <a:lnTo>
                      <a:pt x="3" y="158"/>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5" name="Freeform 120"/>
              <p:cNvSpPr>
                <a:spLocks/>
              </p:cNvSpPr>
              <p:nvPr/>
            </p:nvSpPr>
            <p:spPr bwMode="auto">
              <a:xfrm>
                <a:off x="3857" y="1430"/>
                <a:ext cx="78" cy="671"/>
              </a:xfrm>
              <a:custGeom>
                <a:avLst/>
                <a:gdLst>
                  <a:gd name="T0" fmla="*/ 77 w 78"/>
                  <a:gd name="T1" fmla="*/ 670 h 671"/>
                  <a:gd name="T2" fmla="*/ 72 w 78"/>
                  <a:gd name="T3" fmla="*/ 514 h 671"/>
                  <a:gd name="T4" fmla="*/ 68 w 78"/>
                  <a:gd name="T5" fmla="*/ 378 h 671"/>
                  <a:gd name="T6" fmla="*/ 63 w 78"/>
                  <a:gd name="T7" fmla="*/ 262 h 671"/>
                  <a:gd name="T8" fmla="*/ 59 w 78"/>
                  <a:gd name="T9" fmla="*/ 167 h 671"/>
                  <a:gd name="T10" fmla="*/ 53 w 78"/>
                  <a:gd name="T11" fmla="*/ 95 h 671"/>
                  <a:gd name="T12" fmla="*/ 49 w 78"/>
                  <a:gd name="T13" fmla="*/ 42 h 671"/>
                  <a:gd name="T14" fmla="*/ 43 w 78"/>
                  <a:gd name="T15" fmla="*/ 11 h 671"/>
                  <a:gd name="T16" fmla="*/ 39 w 78"/>
                  <a:gd name="T17" fmla="*/ 0 h 671"/>
                  <a:gd name="T18" fmla="*/ 33 w 78"/>
                  <a:gd name="T19" fmla="*/ 11 h 671"/>
                  <a:gd name="T20" fmla="*/ 27 w 78"/>
                  <a:gd name="T21" fmla="*/ 42 h 671"/>
                  <a:gd name="T22" fmla="*/ 21 w 78"/>
                  <a:gd name="T23" fmla="*/ 95 h 671"/>
                  <a:gd name="T24" fmla="*/ 17 w 78"/>
                  <a:gd name="T25" fmla="*/ 167 h 671"/>
                  <a:gd name="T26" fmla="*/ 11 w 78"/>
                  <a:gd name="T27" fmla="*/ 262 h 671"/>
                  <a:gd name="T28" fmla="*/ 7 w 78"/>
                  <a:gd name="T29" fmla="*/ 378 h 671"/>
                  <a:gd name="T30" fmla="*/ 3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2" y="514"/>
                    </a:lnTo>
                    <a:lnTo>
                      <a:pt x="68" y="378"/>
                    </a:lnTo>
                    <a:lnTo>
                      <a:pt x="63" y="262"/>
                    </a:lnTo>
                    <a:lnTo>
                      <a:pt x="59" y="167"/>
                    </a:lnTo>
                    <a:lnTo>
                      <a:pt x="53" y="95"/>
                    </a:lnTo>
                    <a:lnTo>
                      <a:pt x="49" y="42"/>
                    </a:lnTo>
                    <a:lnTo>
                      <a:pt x="43" y="11"/>
                    </a:lnTo>
                    <a:lnTo>
                      <a:pt x="39" y="0"/>
                    </a:lnTo>
                    <a:lnTo>
                      <a:pt x="33" y="11"/>
                    </a:lnTo>
                    <a:lnTo>
                      <a:pt x="27" y="42"/>
                    </a:lnTo>
                    <a:lnTo>
                      <a:pt x="21" y="95"/>
                    </a:lnTo>
                    <a:lnTo>
                      <a:pt x="17" y="167"/>
                    </a:lnTo>
                    <a:lnTo>
                      <a:pt x="11" y="262"/>
                    </a:lnTo>
                    <a:lnTo>
                      <a:pt x="7" y="378"/>
                    </a:lnTo>
                    <a:lnTo>
                      <a:pt x="3" y="514"/>
                    </a:lnTo>
                    <a:lnTo>
                      <a:pt x="0" y="67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6" name="Freeform 121"/>
              <p:cNvSpPr>
                <a:spLocks/>
              </p:cNvSpPr>
              <p:nvPr/>
            </p:nvSpPr>
            <p:spPr bwMode="auto">
              <a:xfrm>
                <a:off x="3934" y="2110"/>
                <a:ext cx="77" cy="673"/>
              </a:xfrm>
              <a:custGeom>
                <a:avLst/>
                <a:gdLst>
                  <a:gd name="T0" fmla="*/ 76 w 77"/>
                  <a:gd name="T1" fmla="*/ 0 h 673"/>
                  <a:gd name="T2" fmla="*/ 71 w 77"/>
                  <a:gd name="T3" fmla="*/ 159 h 673"/>
                  <a:gd name="T4" fmla="*/ 68 w 77"/>
                  <a:gd name="T5" fmla="*/ 295 h 673"/>
                  <a:gd name="T6" fmla="*/ 62 w 77"/>
                  <a:gd name="T7" fmla="*/ 410 h 673"/>
                  <a:gd name="T8" fmla="*/ 58 w 77"/>
                  <a:gd name="T9" fmla="*/ 504 h 673"/>
                  <a:gd name="T10" fmla="*/ 52 w 77"/>
                  <a:gd name="T11" fmla="*/ 579 h 673"/>
                  <a:gd name="T12" fmla="*/ 48 w 77"/>
                  <a:gd name="T13" fmla="*/ 630 h 673"/>
                  <a:gd name="T14" fmla="*/ 42 w 77"/>
                  <a:gd name="T15" fmla="*/ 662 h 673"/>
                  <a:gd name="T16" fmla="*/ 38 w 77"/>
                  <a:gd name="T17" fmla="*/ 672 h 673"/>
                  <a:gd name="T18" fmla="*/ 32 w 77"/>
                  <a:gd name="T19" fmla="*/ 662 h 673"/>
                  <a:gd name="T20" fmla="*/ 26 w 77"/>
                  <a:gd name="T21" fmla="*/ 630 h 673"/>
                  <a:gd name="T22" fmla="*/ 21 w 77"/>
                  <a:gd name="T23" fmla="*/ 579 h 673"/>
                  <a:gd name="T24" fmla="*/ 16 w 77"/>
                  <a:gd name="T25" fmla="*/ 504 h 673"/>
                  <a:gd name="T26" fmla="*/ 11 w 77"/>
                  <a:gd name="T27" fmla="*/ 410 h 673"/>
                  <a:gd name="T28" fmla="*/ 7 w 77"/>
                  <a:gd name="T29" fmla="*/ 295 h 673"/>
                  <a:gd name="T30" fmla="*/ 3 w 77"/>
                  <a:gd name="T31" fmla="*/ 159 h 673"/>
                  <a:gd name="T32" fmla="*/ 0 w 77"/>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3">
                    <a:moveTo>
                      <a:pt x="76" y="0"/>
                    </a:moveTo>
                    <a:lnTo>
                      <a:pt x="71" y="159"/>
                    </a:lnTo>
                    <a:lnTo>
                      <a:pt x="68" y="295"/>
                    </a:lnTo>
                    <a:lnTo>
                      <a:pt x="62" y="410"/>
                    </a:lnTo>
                    <a:lnTo>
                      <a:pt x="58" y="504"/>
                    </a:lnTo>
                    <a:lnTo>
                      <a:pt x="52" y="579"/>
                    </a:lnTo>
                    <a:lnTo>
                      <a:pt x="48" y="630"/>
                    </a:lnTo>
                    <a:lnTo>
                      <a:pt x="42" y="662"/>
                    </a:lnTo>
                    <a:lnTo>
                      <a:pt x="38" y="672"/>
                    </a:lnTo>
                    <a:lnTo>
                      <a:pt x="32" y="662"/>
                    </a:lnTo>
                    <a:lnTo>
                      <a:pt x="26" y="630"/>
                    </a:lnTo>
                    <a:lnTo>
                      <a:pt x="21" y="579"/>
                    </a:lnTo>
                    <a:lnTo>
                      <a:pt x="16" y="504"/>
                    </a:lnTo>
                    <a:lnTo>
                      <a:pt x="11" y="410"/>
                    </a:lnTo>
                    <a:lnTo>
                      <a:pt x="7" y="295"/>
                    </a:lnTo>
                    <a:lnTo>
                      <a:pt x="3"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7" name="Freeform 122"/>
              <p:cNvSpPr>
                <a:spLocks/>
              </p:cNvSpPr>
              <p:nvPr/>
            </p:nvSpPr>
            <p:spPr bwMode="auto">
              <a:xfrm>
                <a:off x="4008" y="1438"/>
                <a:ext cx="78" cy="671"/>
              </a:xfrm>
              <a:custGeom>
                <a:avLst/>
                <a:gdLst>
                  <a:gd name="T0" fmla="*/ 77 w 78"/>
                  <a:gd name="T1" fmla="*/ 670 h 671"/>
                  <a:gd name="T2" fmla="*/ 72 w 78"/>
                  <a:gd name="T3" fmla="*/ 514 h 671"/>
                  <a:gd name="T4" fmla="*/ 68 w 78"/>
                  <a:gd name="T5" fmla="*/ 378 h 671"/>
                  <a:gd name="T6" fmla="*/ 63 w 78"/>
                  <a:gd name="T7" fmla="*/ 262 h 671"/>
                  <a:gd name="T8" fmla="*/ 59 w 78"/>
                  <a:gd name="T9" fmla="*/ 168 h 671"/>
                  <a:gd name="T10" fmla="*/ 54 w 78"/>
                  <a:gd name="T11" fmla="*/ 95 h 671"/>
                  <a:gd name="T12" fmla="*/ 48 w 78"/>
                  <a:gd name="T13" fmla="*/ 42 h 671"/>
                  <a:gd name="T14" fmla="*/ 43 w 78"/>
                  <a:gd name="T15" fmla="*/ 11 h 671"/>
                  <a:gd name="T16" fmla="*/ 38 w 78"/>
                  <a:gd name="T17" fmla="*/ 0 h 671"/>
                  <a:gd name="T18" fmla="*/ 33 w 78"/>
                  <a:gd name="T19" fmla="*/ 11 h 671"/>
                  <a:gd name="T20" fmla="*/ 27 w 78"/>
                  <a:gd name="T21" fmla="*/ 42 h 671"/>
                  <a:gd name="T22" fmla="*/ 22 w 78"/>
                  <a:gd name="T23" fmla="*/ 95 h 671"/>
                  <a:gd name="T24" fmla="*/ 17 w 78"/>
                  <a:gd name="T25" fmla="*/ 168 h 671"/>
                  <a:gd name="T26" fmla="*/ 11 w 78"/>
                  <a:gd name="T27" fmla="*/ 262 h 671"/>
                  <a:gd name="T28" fmla="*/ 7 w 78"/>
                  <a:gd name="T29" fmla="*/ 378 h 671"/>
                  <a:gd name="T30" fmla="*/ 4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2" y="514"/>
                    </a:lnTo>
                    <a:lnTo>
                      <a:pt x="68" y="378"/>
                    </a:lnTo>
                    <a:lnTo>
                      <a:pt x="63" y="262"/>
                    </a:lnTo>
                    <a:lnTo>
                      <a:pt x="59" y="168"/>
                    </a:lnTo>
                    <a:lnTo>
                      <a:pt x="54" y="95"/>
                    </a:lnTo>
                    <a:lnTo>
                      <a:pt x="48" y="42"/>
                    </a:lnTo>
                    <a:lnTo>
                      <a:pt x="43" y="11"/>
                    </a:lnTo>
                    <a:lnTo>
                      <a:pt x="38" y="0"/>
                    </a:lnTo>
                    <a:lnTo>
                      <a:pt x="33" y="11"/>
                    </a:lnTo>
                    <a:lnTo>
                      <a:pt x="27" y="42"/>
                    </a:lnTo>
                    <a:lnTo>
                      <a:pt x="22" y="95"/>
                    </a:lnTo>
                    <a:lnTo>
                      <a:pt x="17" y="168"/>
                    </a:lnTo>
                    <a:lnTo>
                      <a:pt x="11" y="262"/>
                    </a:lnTo>
                    <a:lnTo>
                      <a:pt x="7" y="378"/>
                    </a:lnTo>
                    <a:lnTo>
                      <a:pt x="4" y="514"/>
                    </a:lnTo>
                    <a:lnTo>
                      <a:pt x="0" y="67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8" name="Freeform 123"/>
              <p:cNvSpPr>
                <a:spLocks/>
              </p:cNvSpPr>
              <p:nvPr/>
            </p:nvSpPr>
            <p:spPr bwMode="auto">
              <a:xfrm>
                <a:off x="4085" y="2118"/>
                <a:ext cx="77" cy="673"/>
              </a:xfrm>
              <a:custGeom>
                <a:avLst/>
                <a:gdLst>
                  <a:gd name="T0" fmla="*/ 76 w 77"/>
                  <a:gd name="T1" fmla="*/ 0 h 673"/>
                  <a:gd name="T2" fmla="*/ 71 w 77"/>
                  <a:gd name="T3" fmla="*/ 159 h 673"/>
                  <a:gd name="T4" fmla="*/ 67 w 77"/>
                  <a:gd name="T5" fmla="*/ 295 h 673"/>
                  <a:gd name="T6" fmla="*/ 62 w 77"/>
                  <a:gd name="T7" fmla="*/ 410 h 673"/>
                  <a:gd name="T8" fmla="*/ 58 w 77"/>
                  <a:gd name="T9" fmla="*/ 504 h 673"/>
                  <a:gd name="T10" fmla="*/ 53 w 77"/>
                  <a:gd name="T11" fmla="*/ 579 h 673"/>
                  <a:gd name="T12" fmla="*/ 47 w 77"/>
                  <a:gd name="T13" fmla="*/ 631 h 673"/>
                  <a:gd name="T14" fmla="*/ 42 w 77"/>
                  <a:gd name="T15" fmla="*/ 662 h 673"/>
                  <a:gd name="T16" fmla="*/ 37 w 77"/>
                  <a:gd name="T17" fmla="*/ 672 h 673"/>
                  <a:gd name="T18" fmla="*/ 32 w 77"/>
                  <a:gd name="T19" fmla="*/ 662 h 673"/>
                  <a:gd name="T20" fmla="*/ 26 w 77"/>
                  <a:gd name="T21" fmla="*/ 631 h 673"/>
                  <a:gd name="T22" fmla="*/ 21 w 77"/>
                  <a:gd name="T23" fmla="*/ 579 h 673"/>
                  <a:gd name="T24" fmla="*/ 16 w 77"/>
                  <a:gd name="T25" fmla="*/ 504 h 673"/>
                  <a:gd name="T26" fmla="*/ 11 w 77"/>
                  <a:gd name="T27" fmla="*/ 410 h 673"/>
                  <a:gd name="T28" fmla="*/ 7 w 77"/>
                  <a:gd name="T29" fmla="*/ 295 h 673"/>
                  <a:gd name="T30" fmla="*/ 3 w 77"/>
                  <a:gd name="T31" fmla="*/ 159 h 673"/>
                  <a:gd name="T32" fmla="*/ 0 w 77"/>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3">
                    <a:moveTo>
                      <a:pt x="76" y="0"/>
                    </a:moveTo>
                    <a:lnTo>
                      <a:pt x="71" y="159"/>
                    </a:lnTo>
                    <a:lnTo>
                      <a:pt x="67" y="295"/>
                    </a:lnTo>
                    <a:lnTo>
                      <a:pt x="62" y="410"/>
                    </a:lnTo>
                    <a:lnTo>
                      <a:pt x="58" y="504"/>
                    </a:lnTo>
                    <a:lnTo>
                      <a:pt x="53" y="579"/>
                    </a:lnTo>
                    <a:lnTo>
                      <a:pt x="47" y="631"/>
                    </a:lnTo>
                    <a:lnTo>
                      <a:pt x="42" y="662"/>
                    </a:lnTo>
                    <a:lnTo>
                      <a:pt x="37" y="672"/>
                    </a:lnTo>
                    <a:lnTo>
                      <a:pt x="32" y="662"/>
                    </a:lnTo>
                    <a:lnTo>
                      <a:pt x="26" y="631"/>
                    </a:lnTo>
                    <a:lnTo>
                      <a:pt x="21" y="579"/>
                    </a:lnTo>
                    <a:lnTo>
                      <a:pt x="16" y="504"/>
                    </a:lnTo>
                    <a:lnTo>
                      <a:pt x="11" y="410"/>
                    </a:lnTo>
                    <a:lnTo>
                      <a:pt x="7" y="295"/>
                    </a:lnTo>
                    <a:lnTo>
                      <a:pt x="3"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9" name="Freeform 124"/>
              <p:cNvSpPr>
                <a:spLocks/>
              </p:cNvSpPr>
              <p:nvPr/>
            </p:nvSpPr>
            <p:spPr bwMode="auto">
              <a:xfrm>
                <a:off x="4146" y="1437"/>
                <a:ext cx="77" cy="672"/>
              </a:xfrm>
              <a:custGeom>
                <a:avLst/>
                <a:gdLst>
                  <a:gd name="T0" fmla="*/ 76 w 77"/>
                  <a:gd name="T1" fmla="*/ 671 h 672"/>
                  <a:gd name="T2" fmla="*/ 72 w 77"/>
                  <a:gd name="T3" fmla="*/ 514 h 672"/>
                  <a:gd name="T4" fmla="*/ 68 w 77"/>
                  <a:gd name="T5" fmla="*/ 378 h 672"/>
                  <a:gd name="T6" fmla="*/ 62 w 77"/>
                  <a:gd name="T7" fmla="*/ 263 h 672"/>
                  <a:gd name="T8" fmla="*/ 58 w 77"/>
                  <a:gd name="T9" fmla="*/ 168 h 672"/>
                  <a:gd name="T10" fmla="*/ 53 w 77"/>
                  <a:gd name="T11" fmla="*/ 95 h 672"/>
                  <a:gd name="T12" fmla="*/ 48 w 77"/>
                  <a:gd name="T13" fmla="*/ 43 h 672"/>
                  <a:gd name="T14" fmla="*/ 42 w 77"/>
                  <a:gd name="T15" fmla="*/ 11 h 672"/>
                  <a:gd name="T16" fmla="*/ 38 w 77"/>
                  <a:gd name="T17" fmla="*/ 0 h 672"/>
                  <a:gd name="T18" fmla="*/ 32 w 77"/>
                  <a:gd name="T19" fmla="*/ 11 h 672"/>
                  <a:gd name="T20" fmla="*/ 26 w 77"/>
                  <a:gd name="T21" fmla="*/ 43 h 672"/>
                  <a:gd name="T22" fmla="*/ 21 w 77"/>
                  <a:gd name="T23" fmla="*/ 95 h 672"/>
                  <a:gd name="T24" fmla="*/ 16 w 77"/>
                  <a:gd name="T25" fmla="*/ 168 h 672"/>
                  <a:gd name="T26" fmla="*/ 11 w 77"/>
                  <a:gd name="T27" fmla="*/ 263 h 672"/>
                  <a:gd name="T28" fmla="*/ 7 w 77"/>
                  <a:gd name="T29" fmla="*/ 378 h 672"/>
                  <a:gd name="T30" fmla="*/ 4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2" y="514"/>
                    </a:lnTo>
                    <a:lnTo>
                      <a:pt x="68" y="378"/>
                    </a:lnTo>
                    <a:lnTo>
                      <a:pt x="62" y="263"/>
                    </a:lnTo>
                    <a:lnTo>
                      <a:pt x="58" y="168"/>
                    </a:lnTo>
                    <a:lnTo>
                      <a:pt x="53" y="95"/>
                    </a:lnTo>
                    <a:lnTo>
                      <a:pt x="48" y="43"/>
                    </a:lnTo>
                    <a:lnTo>
                      <a:pt x="42" y="11"/>
                    </a:lnTo>
                    <a:lnTo>
                      <a:pt x="38" y="0"/>
                    </a:lnTo>
                    <a:lnTo>
                      <a:pt x="32" y="11"/>
                    </a:lnTo>
                    <a:lnTo>
                      <a:pt x="26" y="43"/>
                    </a:lnTo>
                    <a:lnTo>
                      <a:pt x="21" y="95"/>
                    </a:lnTo>
                    <a:lnTo>
                      <a:pt x="16" y="168"/>
                    </a:lnTo>
                    <a:lnTo>
                      <a:pt x="11" y="263"/>
                    </a:lnTo>
                    <a:lnTo>
                      <a:pt x="7" y="378"/>
                    </a:lnTo>
                    <a:lnTo>
                      <a:pt x="4"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0" name="Freeform 125"/>
              <p:cNvSpPr>
                <a:spLocks/>
              </p:cNvSpPr>
              <p:nvPr/>
            </p:nvSpPr>
            <p:spPr bwMode="auto">
              <a:xfrm>
                <a:off x="4222" y="2118"/>
                <a:ext cx="77" cy="672"/>
              </a:xfrm>
              <a:custGeom>
                <a:avLst/>
                <a:gdLst>
                  <a:gd name="T0" fmla="*/ 76 w 77"/>
                  <a:gd name="T1" fmla="*/ 0 h 672"/>
                  <a:gd name="T2" fmla="*/ 72 w 77"/>
                  <a:gd name="T3" fmla="*/ 158 h 672"/>
                  <a:gd name="T4" fmla="*/ 68 w 77"/>
                  <a:gd name="T5" fmla="*/ 294 h 672"/>
                  <a:gd name="T6" fmla="*/ 63 w 77"/>
                  <a:gd name="T7" fmla="*/ 410 h 672"/>
                  <a:gd name="T8" fmla="*/ 59 w 77"/>
                  <a:gd name="T9" fmla="*/ 504 h 672"/>
                  <a:gd name="T10" fmla="*/ 54 w 77"/>
                  <a:gd name="T11" fmla="*/ 578 h 672"/>
                  <a:gd name="T12" fmla="*/ 48 w 77"/>
                  <a:gd name="T13" fmla="*/ 630 h 672"/>
                  <a:gd name="T14" fmla="*/ 43 w 77"/>
                  <a:gd name="T15" fmla="*/ 661 h 672"/>
                  <a:gd name="T16" fmla="*/ 38 w 77"/>
                  <a:gd name="T17" fmla="*/ 671 h 672"/>
                  <a:gd name="T18" fmla="*/ 33 w 77"/>
                  <a:gd name="T19" fmla="*/ 661 h 672"/>
                  <a:gd name="T20" fmla="*/ 27 w 77"/>
                  <a:gd name="T21" fmla="*/ 630 h 672"/>
                  <a:gd name="T22" fmla="*/ 22 w 77"/>
                  <a:gd name="T23" fmla="*/ 578 h 672"/>
                  <a:gd name="T24" fmla="*/ 17 w 77"/>
                  <a:gd name="T25" fmla="*/ 504 h 672"/>
                  <a:gd name="T26" fmla="*/ 11 w 77"/>
                  <a:gd name="T27" fmla="*/ 410 h 672"/>
                  <a:gd name="T28" fmla="*/ 7 w 77"/>
                  <a:gd name="T29" fmla="*/ 294 h 672"/>
                  <a:gd name="T30" fmla="*/ 4 w 77"/>
                  <a:gd name="T31" fmla="*/ 158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8"/>
                    </a:lnTo>
                    <a:lnTo>
                      <a:pt x="68" y="294"/>
                    </a:lnTo>
                    <a:lnTo>
                      <a:pt x="63" y="410"/>
                    </a:lnTo>
                    <a:lnTo>
                      <a:pt x="59" y="504"/>
                    </a:lnTo>
                    <a:lnTo>
                      <a:pt x="54" y="578"/>
                    </a:lnTo>
                    <a:lnTo>
                      <a:pt x="48" y="630"/>
                    </a:lnTo>
                    <a:lnTo>
                      <a:pt x="43" y="661"/>
                    </a:lnTo>
                    <a:lnTo>
                      <a:pt x="38" y="671"/>
                    </a:lnTo>
                    <a:lnTo>
                      <a:pt x="33" y="661"/>
                    </a:lnTo>
                    <a:lnTo>
                      <a:pt x="27" y="630"/>
                    </a:lnTo>
                    <a:lnTo>
                      <a:pt x="22" y="578"/>
                    </a:lnTo>
                    <a:lnTo>
                      <a:pt x="17" y="504"/>
                    </a:lnTo>
                    <a:lnTo>
                      <a:pt x="11" y="410"/>
                    </a:lnTo>
                    <a:lnTo>
                      <a:pt x="7" y="294"/>
                    </a:lnTo>
                    <a:lnTo>
                      <a:pt x="4" y="158"/>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1" name="Freeform 126"/>
              <p:cNvSpPr>
                <a:spLocks/>
              </p:cNvSpPr>
              <p:nvPr/>
            </p:nvSpPr>
            <p:spPr bwMode="auto">
              <a:xfrm>
                <a:off x="4284" y="1428"/>
                <a:ext cx="77" cy="672"/>
              </a:xfrm>
              <a:custGeom>
                <a:avLst/>
                <a:gdLst>
                  <a:gd name="T0" fmla="*/ 76 w 77"/>
                  <a:gd name="T1" fmla="*/ 671 h 672"/>
                  <a:gd name="T2" fmla="*/ 71 w 77"/>
                  <a:gd name="T3" fmla="*/ 514 h 672"/>
                  <a:gd name="T4" fmla="*/ 68 w 77"/>
                  <a:gd name="T5" fmla="*/ 378 h 672"/>
                  <a:gd name="T6" fmla="*/ 62 w 77"/>
                  <a:gd name="T7" fmla="*/ 263 h 672"/>
                  <a:gd name="T8" fmla="*/ 58 w 77"/>
                  <a:gd name="T9" fmla="*/ 168 h 672"/>
                  <a:gd name="T10" fmla="*/ 53 w 77"/>
                  <a:gd name="T11" fmla="*/ 96 h 672"/>
                  <a:gd name="T12" fmla="*/ 48 w 77"/>
                  <a:gd name="T13" fmla="*/ 43 h 672"/>
                  <a:gd name="T14" fmla="*/ 42 w 77"/>
                  <a:gd name="T15" fmla="*/ 12 h 672"/>
                  <a:gd name="T16" fmla="*/ 38 w 77"/>
                  <a:gd name="T17" fmla="*/ 0 h 672"/>
                  <a:gd name="T18" fmla="*/ 32 w 77"/>
                  <a:gd name="T19" fmla="*/ 12 h 672"/>
                  <a:gd name="T20" fmla="*/ 26 w 77"/>
                  <a:gd name="T21" fmla="*/ 43 h 672"/>
                  <a:gd name="T22" fmla="*/ 21 w 77"/>
                  <a:gd name="T23" fmla="*/ 96 h 672"/>
                  <a:gd name="T24" fmla="*/ 16 w 77"/>
                  <a:gd name="T25" fmla="*/ 168 h 672"/>
                  <a:gd name="T26" fmla="*/ 11 w 77"/>
                  <a:gd name="T27" fmla="*/ 263 h 672"/>
                  <a:gd name="T28" fmla="*/ 7 w 77"/>
                  <a:gd name="T29" fmla="*/ 378 h 672"/>
                  <a:gd name="T30" fmla="*/ 3 w 77"/>
                  <a:gd name="T31" fmla="*/ 514 h 672"/>
                  <a:gd name="T32" fmla="*/ 0 w 77"/>
                  <a:gd name="T33" fmla="*/ 67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671"/>
                    </a:moveTo>
                    <a:lnTo>
                      <a:pt x="71" y="514"/>
                    </a:lnTo>
                    <a:lnTo>
                      <a:pt x="68" y="378"/>
                    </a:lnTo>
                    <a:lnTo>
                      <a:pt x="62" y="263"/>
                    </a:lnTo>
                    <a:lnTo>
                      <a:pt x="58" y="168"/>
                    </a:lnTo>
                    <a:lnTo>
                      <a:pt x="53" y="96"/>
                    </a:lnTo>
                    <a:lnTo>
                      <a:pt x="48" y="43"/>
                    </a:lnTo>
                    <a:lnTo>
                      <a:pt x="42" y="12"/>
                    </a:lnTo>
                    <a:lnTo>
                      <a:pt x="38" y="0"/>
                    </a:lnTo>
                    <a:lnTo>
                      <a:pt x="32" y="12"/>
                    </a:lnTo>
                    <a:lnTo>
                      <a:pt x="26" y="43"/>
                    </a:lnTo>
                    <a:lnTo>
                      <a:pt x="21" y="96"/>
                    </a:lnTo>
                    <a:lnTo>
                      <a:pt x="16" y="168"/>
                    </a:lnTo>
                    <a:lnTo>
                      <a:pt x="11" y="263"/>
                    </a:lnTo>
                    <a:lnTo>
                      <a:pt x="7" y="378"/>
                    </a:lnTo>
                    <a:lnTo>
                      <a:pt x="3" y="514"/>
                    </a:lnTo>
                    <a:lnTo>
                      <a:pt x="0" y="671"/>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2" name="Freeform 127"/>
              <p:cNvSpPr>
                <a:spLocks/>
              </p:cNvSpPr>
              <p:nvPr/>
            </p:nvSpPr>
            <p:spPr bwMode="auto">
              <a:xfrm>
                <a:off x="4360" y="2109"/>
                <a:ext cx="77" cy="672"/>
              </a:xfrm>
              <a:custGeom>
                <a:avLst/>
                <a:gdLst>
                  <a:gd name="T0" fmla="*/ 76 w 77"/>
                  <a:gd name="T1" fmla="*/ 0 h 672"/>
                  <a:gd name="T2" fmla="*/ 72 w 77"/>
                  <a:gd name="T3" fmla="*/ 159 h 672"/>
                  <a:gd name="T4" fmla="*/ 68 w 77"/>
                  <a:gd name="T5" fmla="*/ 295 h 672"/>
                  <a:gd name="T6" fmla="*/ 62 w 77"/>
                  <a:gd name="T7" fmla="*/ 410 h 672"/>
                  <a:gd name="T8" fmla="*/ 58 w 77"/>
                  <a:gd name="T9" fmla="*/ 504 h 672"/>
                  <a:gd name="T10" fmla="*/ 53 w 77"/>
                  <a:gd name="T11" fmla="*/ 579 h 672"/>
                  <a:gd name="T12" fmla="*/ 48 w 77"/>
                  <a:gd name="T13" fmla="*/ 630 h 672"/>
                  <a:gd name="T14" fmla="*/ 42 w 77"/>
                  <a:gd name="T15" fmla="*/ 661 h 672"/>
                  <a:gd name="T16" fmla="*/ 38 w 77"/>
                  <a:gd name="T17" fmla="*/ 671 h 672"/>
                  <a:gd name="T18" fmla="*/ 32 w 77"/>
                  <a:gd name="T19" fmla="*/ 661 h 672"/>
                  <a:gd name="T20" fmla="*/ 26 w 77"/>
                  <a:gd name="T21" fmla="*/ 630 h 672"/>
                  <a:gd name="T22" fmla="*/ 21 w 77"/>
                  <a:gd name="T23" fmla="*/ 579 h 672"/>
                  <a:gd name="T24" fmla="*/ 16 w 77"/>
                  <a:gd name="T25" fmla="*/ 504 h 672"/>
                  <a:gd name="T26" fmla="*/ 11 w 77"/>
                  <a:gd name="T27" fmla="*/ 410 h 672"/>
                  <a:gd name="T28" fmla="*/ 7 w 77"/>
                  <a:gd name="T29" fmla="*/ 295 h 672"/>
                  <a:gd name="T30" fmla="*/ 4 w 77"/>
                  <a:gd name="T31" fmla="*/ 159 h 672"/>
                  <a:gd name="T32" fmla="*/ 0 w 77"/>
                  <a:gd name="T3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672">
                    <a:moveTo>
                      <a:pt x="76" y="0"/>
                    </a:moveTo>
                    <a:lnTo>
                      <a:pt x="72" y="159"/>
                    </a:lnTo>
                    <a:lnTo>
                      <a:pt x="68" y="295"/>
                    </a:lnTo>
                    <a:lnTo>
                      <a:pt x="62" y="410"/>
                    </a:lnTo>
                    <a:lnTo>
                      <a:pt x="58" y="504"/>
                    </a:lnTo>
                    <a:lnTo>
                      <a:pt x="53" y="579"/>
                    </a:lnTo>
                    <a:lnTo>
                      <a:pt x="48" y="630"/>
                    </a:lnTo>
                    <a:lnTo>
                      <a:pt x="42" y="661"/>
                    </a:lnTo>
                    <a:lnTo>
                      <a:pt x="38" y="671"/>
                    </a:lnTo>
                    <a:lnTo>
                      <a:pt x="32" y="661"/>
                    </a:lnTo>
                    <a:lnTo>
                      <a:pt x="26" y="630"/>
                    </a:lnTo>
                    <a:lnTo>
                      <a:pt x="21" y="579"/>
                    </a:lnTo>
                    <a:lnTo>
                      <a:pt x="16" y="504"/>
                    </a:lnTo>
                    <a:lnTo>
                      <a:pt x="11" y="410"/>
                    </a:lnTo>
                    <a:lnTo>
                      <a:pt x="7" y="295"/>
                    </a:lnTo>
                    <a:lnTo>
                      <a:pt x="4"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3" name="Freeform 128"/>
              <p:cNvSpPr>
                <a:spLocks/>
              </p:cNvSpPr>
              <p:nvPr/>
            </p:nvSpPr>
            <p:spPr bwMode="auto">
              <a:xfrm>
                <a:off x="4430" y="1438"/>
                <a:ext cx="78" cy="671"/>
              </a:xfrm>
              <a:custGeom>
                <a:avLst/>
                <a:gdLst>
                  <a:gd name="T0" fmla="*/ 77 w 78"/>
                  <a:gd name="T1" fmla="*/ 670 h 671"/>
                  <a:gd name="T2" fmla="*/ 72 w 78"/>
                  <a:gd name="T3" fmla="*/ 514 h 671"/>
                  <a:gd name="T4" fmla="*/ 68 w 78"/>
                  <a:gd name="T5" fmla="*/ 378 h 671"/>
                  <a:gd name="T6" fmla="*/ 63 w 78"/>
                  <a:gd name="T7" fmla="*/ 262 h 671"/>
                  <a:gd name="T8" fmla="*/ 59 w 78"/>
                  <a:gd name="T9" fmla="*/ 168 h 671"/>
                  <a:gd name="T10" fmla="*/ 53 w 78"/>
                  <a:gd name="T11" fmla="*/ 95 h 671"/>
                  <a:gd name="T12" fmla="*/ 48 w 78"/>
                  <a:gd name="T13" fmla="*/ 42 h 671"/>
                  <a:gd name="T14" fmla="*/ 43 w 78"/>
                  <a:gd name="T15" fmla="*/ 11 h 671"/>
                  <a:gd name="T16" fmla="*/ 38 w 78"/>
                  <a:gd name="T17" fmla="*/ 0 h 671"/>
                  <a:gd name="T18" fmla="*/ 33 w 78"/>
                  <a:gd name="T19" fmla="*/ 11 h 671"/>
                  <a:gd name="T20" fmla="*/ 27 w 78"/>
                  <a:gd name="T21" fmla="*/ 42 h 671"/>
                  <a:gd name="T22" fmla="*/ 22 w 78"/>
                  <a:gd name="T23" fmla="*/ 95 h 671"/>
                  <a:gd name="T24" fmla="*/ 16 w 78"/>
                  <a:gd name="T25" fmla="*/ 168 h 671"/>
                  <a:gd name="T26" fmla="*/ 11 w 78"/>
                  <a:gd name="T27" fmla="*/ 262 h 671"/>
                  <a:gd name="T28" fmla="*/ 7 w 78"/>
                  <a:gd name="T29" fmla="*/ 378 h 671"/>
                  <a:gd name="T30" fmla="*/ 3 w 78"/>
                  <a:gd name="T31" fmla="*/ 514 h 671"/>
                  <a:gd name="T32" fmla="*/ 0 w 78"/>
                  <a:gd name="T33" fmla="*/ 67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671">
                    <a:moveTo>
                      <a:pt x="77" y="670"/>
                    </a:moveTo>
                    <a:lnTo>
                      <a:pt x="72" y="514"/>
                    </a:lnTo>
                    <a:lnTo>
                      <a:pt x="68" y="378"/>
                    </a:lnTo>
                    <a:lnTo>
                      <a:pt x="63" y="262"/>
                    </a:lnTo>
                    <a:lnTo>
                      <a:pt x="59" y="168"/>
                    </a:lnTo>
                    <a:lnTo>
                      <a:pt x="53" y="95"/>
                    </a:lnTo>
                    <a:lnTo>
                      <a:pt x="48" y="42"/>
                    </a:lnTo>
                    <a:lnTo>
                      <a:pt x="43" y="11"/>
                    </a:lnTo>
                    <a:lnTo>
                      <a:pt x="38" y="0"/>
                    </a:lnTo>
                    <a:lnTo>
                      <a:pt x="33" y="11"/>
                    </a:lnTo>
                    <a:lnTo>
                      <a:pt x="27" y="42"/>
                    </a:lnTo>
                    <a:lnTo>
                      <a:pt x="22" y="95"/>
                    </a:lnTo>
                    <a:lnTo>
                      <a:pt x="16" y="168"/>
                    </a:lnTo>
                    <a:lnTo>
                      <a:pt x="11" y="262"/>
                    </a:lnTo>
                    <a:lnTo>
                      <a:pt x="7" y="378"/>
                    </a:lnTo>
                    <a:lnTo>
                      <a:pt x="3" y="514"/>
                    </a:lnTo>
                    <a:lnTo>
                      <a:pt x="0" y="67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4" name="Freeform 129"/>
              <p:cNvSpPr>
                <a:spLocks/>
              </p:cNvSpPr>
              <p:nvPr/>
            </p:nvSpPr>
            <p:spPr bwMode="auto">
              <a:xfrm>
                <a:off x="4507" y="2118"/>
                <a:ext cx="76" cy="673"/>
              </a:xfrm>
              <a:custGeom>
                <a:avLst/>
                <a:gdLst>
                  <a:gd name="T0" fmla="*/ 75 w 76"/>
                  <a:gd name="T1" fmla="*/ 0 h 673"/>
                  <a:gd name="T2" fmla="*/ 71 w 76"/>
                  <a:gd name="T3" fmla="*/ 159 h 673"/>
                  <a:gd name="T4" fmla="*/ 67 w 76"/>
                  <a:gd name="T5" fmla="*/ 295 h 673"/>
                  <a:gd name="T6" fmla="*/ 62 w 76"/>
                  <a:gd name="T7" fmla="*/ 410 h 673"/>
                  <a:gd name="T8" fmla="*/ 58 w 76"/>
                  <a:gd name="T9" fmla="*/ 504 h 673"/>
                  <a:gd name="T10" fmla="*/ 52 w 76"/>
                  <a:gd name="T11" fmla="*/ 579 h 673"/>
                  <a:gd name="T12" fmla="*/ 47 w 76"/>
                  <a:gd name="T13" fmla="*/ 631 h 673"/>
                  <a:gd name="T14" fmla="*/ 42 w 76"/>
                  <a:gd name="T15" fmla="*/ 662 h 673"/>
                  <a:gd name="T16" fmla="*/ 37 w 76"/>
                  <a:gd name="T17" fmla="*/ 672 h 673"/>
                  <a:gd name="T18" fmla="*/ 32 w 76"/>
                  <a:gd name="T19" fmla="*/ 662 h 673"/>
                  <a:gd name="T20" fmla="*/ 26 w 76"/>
                  <a:gd name="T21" fmla="*/ 631 h 673"/>
                  <a:gd name="T22" fmla="*/ 21 w 76"/>
                  <a:gd name="T23" fmla="*/ 579 h 673"/>
                  <a:gd name="T24" fmla="*/ 16 w 76"/>
                  <a:gd name="T25" fmla="*/ 504 h 673"/>
                  <a:gd name="T26" fmla="*/ 11 w 76"/>
                  <a:gd name="T27" fmla="*/ 410 h 673"/>
                  <a:gd name="T28" fmla="*/ 7 w 76"/>
                  <a:gd name="T29" fmla="*/ 295 h 673"/>
                  <a:gd name="T30" fmla="*/ 3 w 76"/>
                  <a:gd name="T31" fmla="*/ 159 h 673"/>
                  <a:gd name="T32" fmla="*/ 0 w 76"/>
                  <a:gd name="T33"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673">
                    <a:moveTo>
                      <a:pt x="75" y="0"/>
                    </a:moveTo>
                    <a:lnTo>
                      <a:pt x="71" y="159"/>
                    </a:lnTo>
                    <a:lnTo>
                      <a:pt x="67" y="295"/>
                    </a:lnTo>
                    <a:lnTo>
                      <a:pt x="62" y="410"/>
                    </a:lnTo>
                    <a:lnTo>
                      <a:pt x="58" y="504"/>
                    </a:lnTo>
                    <a:lnTo>
                      <a:pt x="52" y="579"/>
                    </a:lnTo>
                    <a:lnTo>
                      <a:pt x="47" y="631"/>
                    </a:lnTo>
                    <a:lnTo>
                      <a:pt x="42" y="662"/>
                    </a:lnTo>
                    <a:lnTo>
                      <a:pt x="37" y="672"/>
                    </a:lnTo>
                    <a:lnTo>
                      <a:pt x="32" y="662"/>
                    </a:lnTo>
                    <a:lnTo>
                      <a:pt x="26" y="631"/>
                    </a:lnTo>
                    <a:lnTo>
                      <a:pt x="21" y="579"/>
                    </a:lnTo>
                    <a:lnTo>
                      <a:pt x="16" y="504"/>
                    </a:lnTo>
                    <a:lnTo>
                      <a:pt x="11" y="410"/>
                    </a:lnTo>
                    <a:lnTo>
                      <a:pt x="7" y="295"/>
                    </a:lnTo>
                    <a:lnTo>
                      <a:pt x="3" y="159"/>
                    </a:lnTo>
                    <a:lnTo>
                      <a:pt x="0" y="0"/>
                    </a:lnTo>
                  </a:path>
                </a:pathLst>
              </a:custGeom>
              <a:grpFill/>
              <a:ln w="31750" cap="flat" cmpd="sng">
                <a:solidFill>
                  <a:schemeClr val="tx1">
                    <a:lumMod val="90000"/>
                    <a:lumOff val="1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207" name="Text Box 130"/>
          <p:cNvSpPr txBox="1">
            <a:spLocks noChangeArrowheads="1"/>
          </p:cNvSpPr>
          <p:nvPr/>
        </p:nvSpPr>
        <p:spPr bwMode="auto">
          <a:xfrm>
            <a:off x="933546" y="5465283"/>
            <a:ext cx="7534275" cy="102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008280"/>
              </a:buClr>
              <a:buSzPct val="90000"/>
              <a:buFont typeface="Monotype Sorts" charset="0"/>
              <a:buNone/>
            </a:pPr>
            <a:r>
              <a:rPr lang="en-US" sz="1800" dirty="0">
                <a:solidFill>
                  <a:srgbClr val="000000"/>
                </a:solidFill>
                <a:latin typeface="+mj-lt"/>
              </a:rPr>
              <a:t>12 teeth are meshing every revolution of the </a:t>
            </a:r>
            <a:r>
              <a:rPr lang="en-US" sz="1800" dirty="0" smtClean="0">
                <a:solidFill>
                  <a:srgbClr val="000000"/>
                </a:solidFill>
                <a:latin typeface="+mj-lt"/>
              </a:rPr>
              <a:t>gear</a:t>
            </a:r>
          </a:p>
          <a:p>
            <a:pPr>
              <a:buClr>
                <a:srgbClr val="008280"/>
              </a:buClr>
              <a:buSzPct val="90000"/>
            </a:pPr>
            <a:r>
              <a:rPr lang="en-US" sz="1800" dirty="0">
                <a:solidFill>
                  <a:srgbClr val="000000"/>
                </a:solidFill>
                <a:latin typeface="+mj-lt"/>
              </a:rPr>
              <a:t>12 x 1000 rpm = vibration occurs at 12,000 cycles per </a:t>
            </a:r>
            <a:r>
              <a:rPr lang="en-US" sz="1800" dirty="0" smtClean="0">
                <a:solidFill>
                  <a:srgbClr val="000000"/>
                </a:solidFill>
                <a:latin typeface="+mj-lt"/>
              </a:rPr>
              <a:t>minute</a:t>
            </a:r>
          </a:p>
          <a:p>
            <a:pPr>
              <a:buClr>
                <a:srgbClr val="008280"/>
              </a:buClr>
              <a:buSzPct val="90000"/>
            </a:pPr>
            <a:r>
              <a:rPr lang="en-US" sz="1800" dirty="0" smtClean="0">
                <a:solidFill>
                  <a:srgbClr val="000000"/>
                </a:solidFill>
                <a:latin typeface="+mj-lt"/>
              </a:rPr>
              <a:t>frequency=  12,000 </a:t>
            </a:r>
            <a:r>
              <a:rPr lang="en-US" sz="1800" dirty="0" err="1">
                <a:solidFill>
                  <a:srgbClr val="000000"/>
                </a:solidFill>
                <a:latin typeface="+mj-lt"/>
              </a:rPr>
              <a:t>cpm</a:t>
            </a:r>
            <a:r>
              <a:rPr lang="en-US" sz="1800" dirty="0">
                <a:solidFill>
                  <a:srgbClr val="000000"/>
                </a:solidFill>
                <a:latin typeface="+mj-lt"/>
              </a:rPr>
              <a:t>   =   200 Hz</a:t>
            </a:r>
            <a:endParaRPr lang="en-US" sz="1800" dirty="0">
              <a:latin typeface="+mj-lt"/>
            </a:endParaRPr>
          </a:p>
          <a:p>
            <a:pPr>
              <a:buClr>
                <a:srgbClr val="008280"/>
              </a:buClr>
              <a:buSzPct val="90000"/>
            </a:pPr>
            <a:endParaRPr lang="en-US" sz="1800" dirty="0"/>
          </a:p>
          <a:p>
            <a:pPr>
              <a:buClr>
                <a:srgbClr val="008280"/>
              </a:buClr>
              <a:buSzPct val="90000"/>
              <a:buFont typeface="Monotype Sorts" charset="0"/>
              <a:buNone/>
            </a:pPr>
            <a:endParaRPr lang="en-US" sz="1800" dirty="0"/>
          </a:p>
        </p:txBody>
      </p:sp>
    </p:spTree>
    <p:extLst>
      <p:ext uri="{BB962C8B-B14F-4D97-AF65-F5344CB8AC3E}">
        <p14:creationId xmlns:p14="http://schemas.microsoft.com/office/powerpoint/2010/main" val="338575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D2179F-846E-694A-9A7E-562F73346125}" type="slidenum">
              <a:rPr lang="en-US" smtClean="0"/>
              <a:pPr/>
              <a:t>150</a:t>
            </a:fld>
            <a:endParaRPr lang="en-US"/>
          </a:p>
        </p:txBody>
      </p:sp>
      <p:pic>
        <p:nvPicPr>
          <p:cNvPr id="3" name="Picture 2"/>
          <p:cNvPicPr>
            <a:picLocks noChangeAspect="1"/>
          </p:cNvPicPr>
          <p:nvPr/>
        </p:nvPicPr>
        <p:blipFill>
          <a:blip r:embed="rId2"/>
          <a:stretch>
            <a:fillRect/>
          </a:stretch>
        </p:blipFill>
        <p:spPr>
          <a:xfrm>
            <a:off x="289766" y="622300"/>
            <a:ext cx="8558784" cy="5250180"/>
          </a:xfrm>
          <a:prstGeom prst="rect">
            <a:avLst/>
          </a:prstGeom>
        </p:spPr>
      </p:pic>
    </p:spTree>
    <p:extLst>
      <p:ext uri="{BB962C8B-B14F-4D97-AF65-F5344CB8AC3E}">
        <p14:creationId xmlns:p14="http://schemas.microsoft.com/office/powerpoint/2010/main" val="406811276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86" y="300502"/>
            <a:ext cx="7583488" cy="1143000"/>
          </a:xfrm>
        </p:spPr>
        <p:txBody>
          <a:bodyPr>
            <a:normAutofit/>
          </a:bodyPr>
          <a:lstStyle/>
          <a:p>
            <a:r>
              <a:rPr lang="en-US" sz="3000" b="1" dirty="0" smtClean="0"/>
              <a:t>Gear Hunting Problem </a:t>
            </a:r>
            <a:endParaRPr lang="en-US" sz="3000" b="1" dirty="0"/>
          </a:p>
        </p:txBody>
      </p:sp>
      <p:sp>
        <p:nvSpPr>
          <p:cNvPr id="3" name="Content Placeholder 2"/>
          <p:cNvSpPr>
            <a:spLocks noGrp="1"/>
          </p:cNvSpPr>
          <p:nvPr>
            <p:ph idx="1"/>
          </p:nvPr>
        </p:nvSpPr>
        <p:spPr>
          <a:xfrm>
            <a:off x="760347" y="1834373"/>
            <a:ext cx="7583488" cy="4007224"/>
          </a:xfrm>
        </p:spPr>
        <p:txBody>
          <a:bodyPr>
            <a:normAutofit/>
          </a:bodyPr>
          <a:lstStyle/>
          <a:p>
            <a:pPr algn="just">
              <a:buClr>
                <a:srgbClr val="C00000"/>
              </a:buClr>
            </a:pPr>
            <a:r>
              <a:rPr lang="en-US" sz="1800" dirty="0"/>
              <a:t>Is the phenomenon in which two teeth - one on each gear - that are damaged contact one another at a particular frequency. </a:t>
            </a:r>
            <a:endParaRPr lang="en-US" sz="1800" dirty="0" smtClean="0"/>
          </a:p>
          <a:p>
            <a:pPr algn="just">
              <a:buClr>
                <a:srgbClr val="C00000"/>
              </a:buClr>
            </a:pPr>
            <a:r>
              <a:rPr lang="en-US" sz="1800" dirty="0"/>
              <a:t>D</a:t>
            </a:r>
            <a:r>
              <a:rPr lang="en-US" sz="1800" dirty="0" smtClean="0"/>
              <a:t>uring </a:t>
            </a:r>
            <a:r>
              <a:rPr lang="en-US" sz="1800" dirty="0"/>
              <a:t>the normal rotation of these gears, those two teeth will enter the mesh area simultaneously and contact one another. T</a:t>
            </a:r>
            <a:r>
              <a:rPr lang="en-US" sz="1800" dirty="0" smtClean="0"/>
              <a:t>his is a </a:t>
            </a:r>
            <a:r>
              <a:rPr lang="en-US" sz="1800" dirty="0"/>
              <a:t>relatively low frequency - lower than the </a:t>
            </a:r>
            <a:r>
              <a:rPr lang="en-US" sz="1800" dirty="0" smtClean="0"/>
              <a:t>RPM </a:t>
            </a:r>
            <a:r>
              <a:rPr lang="en-US" sz="1800" dirty="0"/>
              <a:t>of either </a:t>
            </a:r>
            <a:r>
              <a:rPr lang="en-US" sz="1800" dirty="0" smtClean="0"/>
              <a:t>gears. </a:t>
            </a:r>
          </a:p>
          <a:p>
            <a:pPr algn="just">
              <a:buClr>
                <a:srgbClr val="C00000"/>
              </a:buClr>
            </a:pPr>
            <a:r>
              <a:rPr lang="en-US" sz="1800" dirty="0" smtClean="0"/>
              <a:t>It is determined </a:t>
            </a:r>
            <a:r>
              <a:rPr lang="en-US" sz="1800" dirty="0"/>
              <a:t>by the common factors of the number of teeth on each </a:t>
            </a:r>
            <a:r>
              <a:rPr lang="en-US" sz="1800" dirty="0" smtClean="0"/>
              <a:t>gear.</a:t>
            </a:r>
          </a:p>
          <a:p>
            <a:pPr algn="just">
              <a:buClr>
                <a:srgbClr val="C00000"/>
              </a:buClr>
            </a:pPr>
            <a:r>
              <a:rPr lang="en-US" sz="1800" dirty="0" smtClean="0"/>
              <a:t> Hunting  Tooth Frequency – FHT:</a:t>
            </a:r>
          </a:p>
          <a:p>
            <a:pPr algn="just">
              <a:buClr>
                <a:srgbClr val="C00000"/>
              </a:buClr>
            </a:pPr>
            <a:endParaRPr lang="en-US" sz="18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151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26201764"/>
              </p:ext>
            </p:extLst>
          </p:nvPr>
        </p:nvGraphicFramePr>
        <p:xfrm>
          <a:off x="3231750" y="5163850"/>
          <a:ext cx="2341563" cy="803275"/>
        </p:xfrm>
        <a:graphic>
          <a:graphicData uri="http://schemas.openxmlformats.org/presentationml/2006/ole">
            <mc:AlternateContent xmlns:mc="http://schemas.openxmlformats.org/markup-compatibility/2006">
              <mc:Choice xmlns:v="urn:schemas-microsoft-com:vml" Requires="v">
                <p:oleObj spid="_x0000_s20511" name="Equation" r:id="rId3" imgW="1257120" imgH="431640" progId="Equation.3">
                  <p:embed/>
                </p:oleObj>
              </mc:Choice>
              <mc:Fallback>
                <p:oleObj name="Equation" r:id="rId3" imgW="1257120" imgH="431640" progId="Equation.3">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1750" y="5163850"/>
                        <a:ext cx="2341563" cy="8032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512917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56" y="290877"/>
            <a:ext cx="7583488" cy="1143000"/>
          </a:xfrm>
        </p:spPr>
        <p:txBody>
          <a:bodyPr>
            <a:normAutofit/>
          </a:bodyPr>
          <a:lstStyle/>
          <a:p>
            <a:r>
              <a:rPr lang="en-US" sz="3000" b="1" dirty="0" smtClean="0"/>
              <a:t>Gear Hunting frequency - FHT</a:t>
            </a:r>
            <a:endParaRPr lang="en-US" sz="3000" b="1" dirty="0"/>
          </a:p>
        </p:txBody>
      </p:sp>
      <p:sp>
        <p:nvSpPr>
          <p:cNvPr id="3" name="Content Placeholder 2"/>
          <p:cNvSpPr>
            <a:spLocks noGrp="1"/>
          </p:cNvSpPr>
          <p:nvPr>
            <p:ph idx="1"/>
          </p:nvPr>
        </p:nvSpPr>
        <p:spPr>
          <a:xfrm>
            <a:off x="692970" y="1087655"/>
            <a:ext cx="7583488" cy="5149516"/>
          </a:xfrm>
        </p:spPr>
        <p:txBody>
          <a:bodyPr>
            <a:normAutofit fontScale="92500" lnSpcReduction="20000"/>
          </a:bodyPr>
          <a:lstStyle/>
          <a:p>
            <a:pPr marL="0" indent="0" algn="just">
              <a:buNone/>
            </a:pPr>
            <a:r>
              <a:rPr lang="en-US" dirty="0"/>
              <a:t>To calculate </a:t>
            </a:r>
            <a:r>
              <a:rPr lang="en-US" dirty="0" smtClean="0"/>
              <a:t>the </a:t>
            </a:r>
            <a:r>
              <a:rPr lang="en-US" dirty="0"/>
              <a:t>common factors of each gear (</a:t>
            </a:r>
            <a:r>
              <a:rPr lang="en-US" dirty="0" smtClean="0"/>
              <a:t>CF), list </a:t>
            </a:r>
            <a:r>
              <a:rPr lang="en-US" dirty="0"/>
              <a:t>all the multiplication possibilities for each tooth number and </a:t>
            </a:r>
            <a:r>
              <a:rPr lang="en-US" dirty="0" smtClean="0"/>
              <a:t>compare. </a:t>
            </a:r>
            <a:endParaRPr lang="en-US" dirty="0" smtClean="0"/>
          </a:p>
          <a:p>
            <a:pPr marL="0" indent="0" algn="just">
              <a:buNone/>
            </a:pPr>
            <a:r>
              <a:rPr lang="en-US" dirty="0" smtClean="0"/>
              <a:t>Example</a:t>
            </a:r>
            <a:endParaRPr lang="en-US" dirty="0" smtClean="0"/>
          </a:p>
          <a:p>
            <a:pPr algn="just"/>
            <a:endParaRPr lang="en-US" dirty="0"/>
          </a:p>
          <a:p>
            <a:pPr algn="just"/>
            <a:endParaRPr lang="en-US" dirty="0" smtClean="0"/>
          </a:p>
          <a:p>
            <a:pPr algn="just"/>
            <a:endParaRPr lang="en-US" dirty="0" smtClean="0"/>
          </a:p>
          <a:p>
            <a:pPr marL="0" indent="0" algn="just">
              <a:buNone/>
            </a:pPr>
            <a:endParaRPr lang="en-US" dirty="0" smtClean="0"/>
          </a:p>
          <a:p>
            <a:pPr marL="0" indent="0" algn="just">
              <a:buNone/>
            </a:pPr>
            <a:endParaRPr lang="en-US" dirty="0" smtClean="0"/>
          </a:p>
          <a:p>
            <a:pPr marL="0" indent="0" algn="just">
              <a:buNone/>
            </a:pPr>
            <a:r>
              <a:rPr lang="en-US" dirty="0" smtClean="0"/>
              <a:t>The </a:t>
            </a:r>
            <a:r>
              <a:rPr lang="en-US" dirty="0"/>
              <a:t>numbers that appear in each column are: 1, 2, 3, 4, 6 and 12. The highest common factor </a:t>
            </a:r>
            <a:r>
              <a:rPr lang="en-US" dirty="0" smtClean="0"/>
              <a:t>is 12 in this example</a:t>
            </a:r>
            <a:endParaRPr lang="en-US"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152</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523416318"/>
              </p:ext>
            </p:extLst>
          </p:nvPr>
        </p:nvGraphicFramePr>
        <p:xfrm>
          <a:off x="868990" y="2723949"/>
          <a:ext cx="6872620" cy="2015490"/>
        </p:xfrm>
        <a:graphic>
          <a:graphicData uri="http://schemas.openxmlformats.org/drawingml/2006/table">
            <a:tbl>
              <a:tblPr/>
              <a:tblGrid>
                <a:gridCol w="1643204"/>
                <a:gridCol w="2531444"/>
                <a:gridCol w="1588168"/>
                <a:gridCol w="1109804"/>
              </a:tblGrid>
              <a:tr h="1702502">
                <a:tc>
                  <a:txBody>
                    <a:bodyPr/>
                    <a:lstStyle/>
                    <a:p>
                      <a:endParaRPr lang="en-GB" sz="1800" b="1" dirty="0" smtClean="0">
                        <a:latin typeface="+mj-lt"/>
                      </a:endParaRPr>
                    </a:p>
                    <a:p>
                      <a:r>
                        <a:rPr lang="en-GB" sz="1800" b="1" dirty="0" smtClean="0">
                          <a:latin typeface="+mj-lt"/>
                        </a:rPr>
                        <a:t>24 </a:t>
                      </a:r>
                      <a:r>
                        <a:rPr lang="en-GB" sz="1800" b="1" dirty="0">
                          <a:latin typeface="+mj-lt"/>
                        </a:rPr>
                        <a:t>Tooth Gear</a:t>
                      </a:r>
                    </a:p>
                  </a:txBody>
                  <a:tcPr marL="47625" marR="47625" marT="47625" marB="47625">
                    <a:lnL>
                      <a:noFill/>
                    </a:lnL>
                    <a:lnR>
                      <a:noFill/>
                    </a:lnR>
                    <a:lnT>
                      <a:noFill/>
                    </a:lnT>
                    <a:lnB>
                      <a:noFill/>
                    </a:lnB>
                    <a:noFill/>
                  </a:tcPr>
                </a:tc>
                <a:tc>
                  <a:txBody>
                    <a:bodyPr/>
                    <a:lstStyle/>
                    <a:p>
                      <a:endParaRPr lang="en-GB" sz="1800" dirty="0" smtClean="0">
                        <a:latin typeface="+mj-lt"/>
                      </a:endParaRPr>
                    </a:p>
                    <a:p>
                      <a:r>
                        <a:rPr lang="en-GB" sz="1800" dirty="0" smtClean="0">
                          <a:latin typeface="+mj-lt"/>
                        </a:rPr>
                        <a:t>1 </a:t>
                      </a:r>
                      <a:r>
                        <a:rPr lang="en-GB" sz="1800" dirty="0">
                          <a:latin typeface="+mj-lt"/>
                        </a:rPr>
                        <a:t>x 24 </a:t>
                      </a:r>
                      <a:br>
                        <a:rPr lang="en-GB" sz="1800" dirty="0">
                          <a:latin typeface="+mj-lt"/>
                        </a:rPr>
                      </a:br>
                      <a:r>
                        <a:rPr lang="en-GB" sz="1800" dirty="0">
                          <a:latin typeface="+mj-lt"/>
                        </a:rPr>
                        <a:t>2 x 12 </a:t>
                      </a:r>
                      <a:br>
                        <a:rPr lang="en-GB" sz="1800" dirty="0">
                          <a:latin typeface="+mj-lt"/>
                        </a:rPr>
                      </a:br>
                      <a:r>
                        <a:rPr lang="en-GB" sz="1800" dirty="0">
                          <a:latin typeface="+mj-lt"/>
                        </a:rPr>
                        <a:t>3 x 8 </a:t>
                      </a:r>
                      <a:br>
                        <a:rPr lang="en-GB" sz="1800" dirty="0">
                          <a:latin typeface="+mj-lt"/>
                        </a:rPr>
                      </a:br>
                      <a:r>
                        <a:rPr lang="en-GB" sz="1800" dirty="0">
                          <a:latin typeface="+mj-lt"/>
                        </a:rPr>
                        <a:t>4 x 6</a:t>
                      </a:r>
                    </a:p>
                  </a:txBody>
                  <a:tcPr marL="47625" marR="47625" marT="47625" marB="47625">
                    <a:lnL>
                      <a:noFill/>
                    </a:lnL>
                    <a:lnR>
                      <a:noFill/>
                    </a:lnR>
                    <a:lnB>
                      <a:noFill/>
                    </a:lnB>
                    <a:noFill/>
                  </a:tcPr>
                </a:tc>
                <a:tc>
                  <a:txBody>
                    <a:bodyPr/>
                    <a:lstStyle/>
                    <a:p>
                      <a:endParaRPr lang="en-GB" sz="1800" b="1" dirty="0" smtClean="0">
                        <a:latin typeface="+mj-lt"/>
                      </a:endParaRPr>
                    </a:p>
                    <a:p>
                      <a:r>
                        <a:rPr lang="en-GB" sz="1800" b="1" dirty="0" smtClean="0">
                          <a:latin typeface="+mj-lt"/>
                        </a:rPr>
                        <a:t>84 </a:t>
                      </a:r>
                      <a:r>
                        <a:rPr lang="en-GB" sz="1800" b="1" dirty="0">
                          <a:latin typeface="+mj-lt"/>
                        </a:rPr>
                        <a:t>Tooth Gear</a:t>
                      </a:r>
                    </a:p>
                  </a:txBody>
                  <a:tcPr marL="47625" marR="47625" marT="47625" marB="47625">
                    <a:lnL>
                      <a:noFill/>
                    </a:lnL>
                    <a:lnR>
                      <a:noFill/>
                    </a:lnR>
                    <a:lnB>
                      <a:noFill/>
                    </a:lnB>
                    <a:noFill/>
                  </a:tcPr>
                </a:tc>
                <a:tc>
                  <a:txBody>
                    <a:bodyPr/>
                    <a:lstStyle/>
                    <a:p>
                      <a:endParaRPr lang="en-GB" sz="1800" dirty="0" smtClean="0">
                        <a:latin typeface="+mj-lt"/>
                      </a:endParaRPr>
                    </a:p>
                    <a:p>
                      <a:r>
                        <a:rPr lang="en-GB" sz="1800" dirty="0" smtClean="0">
                          <a:latin typeface="+mj-lt"/>
                        </a:rPr>
                        <a:t>1 </a:t>
                      </a:r>
                      <a:r>
                        <a:rPr lang="en-GB" sz="1800" dirty="0">
                          <a:latin typeface="+mj-lt"/>
                        </a:rPr>
                        <a:t>x 84 </a:t>
                      </a:r>
                      <a:br>
                        <a:rPr lang="en-GB" sz="1800" dirty="0">
                          <a:latin typeface="+mj-lt"/>
                        </a:rPr>
                      </a:br>
                      <a:r>
                        <a:rPr lang="en-GB" sz="1800" dirty="0">
                          <a:latin typeface="+mj-lt"/>
                        </a:rPr>
                        <a:t>2 x 42 </a:t>
                      </a:r>
                      <a:br>
                        <a:rPr lang="en-GB" sz="1800" dirty="0">
                          <a:latin typeface="+mj-lt"/>
                        </a:rPr>
                      </a:br>
                      <a:r>
                        <a:rPr lang="en-GB" sz="1800" dirty="0">
                          <a:latin typeface="+mj-lt"/>
                        </a:rPr>
                        <a:t>3 x 28 </a:t>
                      </a:r>
                      <a:br>
                        <a:rPr lang="en-GB" sz="1800" dirty="0">
                          <a:latin typeface="+mj-lt"/>
                        </a:rPr>
                      </a:br>
                      <a:r>
                        <a:rPr lang="en-GB" sz="1800" dirty="0">
                          <a:latin typeface="+mj-lt"/>
                        </a:rPr>
                        <a:t>4 x 21 </a:t>
                      </a:r>
                      <a:br>
                        <a:rPr lang="en-GB" sz="1800" dirty="0">
                          <a:latin typeface="+mj-lt"/>
                        </a:rPr>
                      </a:br>
                      <a:r>
                        <a:rPr lang="en-GB" sz="1800" dirty="0">
                          <a:latin typeface="+mj-lt"/>
                        </a:rPr>
                        <a:t>6 x 14 </a:t>
                      </a:r>
                      <a:br>
                        <a:rPr lang="en-GB" sz="1800" dirty="0">
                          <a:latin typeface="+mj-lt"/>
                        </a:rPr>
                      </a:br>
                      <a:r>
                        <a:rPr lang="en-GB" sz="1800" dirty="0">
                          <a:latin typeface="+mj-lt"/>
                        </a:rPr>
                        <a:t>7 x 12</a:t>
                      </a:r>
                    </a:p>
                  </a:txBody>
                  <a:tcPr marL="47625" marR="47625" marT="47625" marB="47625" anchor="ctr">
                    <a:lnL>
                      <a:noFill/>
                    </a:lnL>
                    <a:lnR>
                      <a:noFill/>
                    </a:lnR>
                    <a:lnT w="12700" cmpd="sng">
                      <a:noFill/>
                      <a:prstDash val="solid"/>
                    </a:lnT>
                    <a:lnB>
                      <a:noFill/>
                    </a:lnB>
                    <a:no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731300604"/>
              </p:ext>
            </p:extLst>
          </p:nvPr>
        </p:nvGraphicFramePr>
        <p:xfrm>
          <a:off x="784560" y="2718133"/>
          <a:ext cx="7312484" cy="2021306"/>
        </p:xfrm>
        <a:graphic>
          <a:graphicData uri="http://schemas.openxmlformats.org/drawingml/2006/table">
            <a:tbl>
              <a:tblPr/>
              <a:tblGrid>
                <a:gridCol w="7312484"/>
              </a:tblGrid>
              <a:tr h="606392">
                <a:tc>
                  <a:txBody>
                    <a:bodyPr/>
                    <a:lstStyle/>
                    <a:p>
                      <a:r>
                        <a:rPr lang="en-GB" dirty="0" smtClean="0"/>
                        <a:t> </a:t>
                      </a:r>
                      <a:endParaRPr lang="en-GB" dirty="0"/>
                    </a:p>
                  </a:txBody>
                  <a:tcPr>
                    <a:lnL w="12700" cmpd="sng">
                      <a:solidFill>
                        <a:schemeClr val="bg1"/>
                      </a:solidFill>
                      <a:prstDash val="solid"/>
                    </a:lnL>
                    <a:lnR w="12700" cmpd="sng">
                      <a:solidFill>
                        <a:schemeClr val="bg1"/>
                      </a:solid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r>
              <a:tr h="1414914">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solidFill>
                        <a:schemeClr val="bg1"/>
                      </a:solidFill>
                      <a:prstDash val="solid"/>
                    </a:lnB>
                  </a:tcPr>
                </a:tc>
              </a:tr>
            </a:tbl>
          </a:graphicData>
        </a:graphic>
      </p:graphicFrame>
    </p:spTree>
    <p:extLst>
      <p:ext uri="{BB962C8B-B14F-4D97-AF65-F5344CB8AC3E}">
        <p14:creationId xmlns:p14="http://schemas.microsoft.com/office/powerpoint/2010/main" val="6314605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311" y="281251"/>
            <a:ext cx="7583488" cy="1143000"/>
          </a:xfrm>
        </p:spPr>
        <p:txBody>
          <a:bodyPr>
            <a:normAutofit/>
          </a:bodyPr>
          <a:lstStyle/>
          <a:p>
            <a:r>
              <a:rPr lang="en-US" sz="3000" b="1" dirty="0" smtClean="0"/>
              <a:t>Hunting Tooth Symptoms </a:t>
            </a:r>
            <a:endParaRPr lang="en-US" sz="3000" b="1" dirty="0"/>
          </a:p>
        </p:txBody>
      </p:sp>
      <p:sp>
        <p:nvSpPr>
          <p:cNvPr id="3" name="Content Placeholder 2"/>
          <p:cNvSpPr>
            <a:spLocks noGrp="1"/>
          </p:cNvSpPr>
          <p:nvPr>
            <p:ph idx="1"/>
          </p:nvPr>
        </p:nvSpPr>
        <p:spPr>
          <a:xfrm>
            <a:off x="1700836" y="4852703"/>
            <a:ext cx="6217968" cy="1599136"/>
          </a:xfrm>
        </p:spPr>
        <p:txBody>
          <a:bodyPr>
            <a:normAutofit/>
          </a:bodyPr>
          <a:lstStyle/>
          <a:p>
            <a:pPr>
              <a:spcBef>
                <a:spcPts val="1200"/>
              </a:spcBef>
              <a:buClr>
                <a:srgbClr val="C00000"/>
              </a:buClr>
            </a:pPr>
            <a:r>
              <a:rPr lang="en-US" sz="1800" dirty="0" smtClean="0"/>
              <a:t>Amplitude </a:t>
            </a:r>
            <a:r>
              <a:rPr lang="en-US" sz="1800" dirty="0"/>
              <a:t>peaks at 1 x FHT and possibly 2 x FHT. </a:t>
            </a:r>
          </a:p>
          <a:p>
            <a:pPr>
              <a:spcBef>
                <a:spcPts val="1200"/>
              </a:spcBef>
              <a:buClr>
                <a:srgbClr val="C00000"/>
              </a:buClr>
            </a:pPr>
            <a:r>
              <a:rPr lang="en-US" sz="1800" dirty="0"/>
              <a:t>Sidebands of FHT around 1x rpm (of each shaft). </a:t>
            </a:r>
          </a:p>
          <a:p>
            <a:pPr>
              <a:spcBef>
                <a:spcPts val="1200"/>
              </a:spcBef>
              <a:buClr>
                <a:srgbClr val="C00000"/>
              </a:buClr>
            </a:pPr>
            <a:r>
              <a:rPr lang="en-US" sz="1800" dirty="0"/>
              <a:t>Sidebands of FHT around 1x GMF and harmonics. </a:t>
            </a:r>
          </a:p>
          <a:p>
            <a:pPr marL="0" indent="0">
              <a:spcBef>
                <a:spcPts val="1200"/>
              </a:spcBef>
              <a:buNone/>
            </a:pPr>
            <a:endParaRPr lang="en-US" sz="1800" b="1" dirty="0" smtClean="0"/>
          </a:p>
          <a:p>
            <a:pPr>
              <a:spcBef>
                <a:spcPts val="1200"/>
              </a:spcBef>
            </a:pPr>
            <a:endParaRPr lang="en-US" sz="1800"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153</a:t>
            </a:fld>
            <a:endParaRPr lang="en-US"/>
          </a:p>
        </p:txBody>
      </p:sp>
      <p:pic>
        <p:nvPicPr>
          <p:cNvPr id="6" name="Picture 5"/>
          <p:cNvPicPr>
            <a:picLocks noChangeAspect="1"/>
          </p:cNvPicPr>
          <p:nvPr/>
        </p:nvPicPr>
        <p:blipFill>
          <a:blip r:embed="rId3"/>
          <a:stretch>
            <a:fillRect/>
          </a:stretch>
        </p:blipFill>
        <p:spPr>
          <a:xfrm>
            <a:off x="2179304" y="2012591"/>
            <a:ext cx="4673882" cy="2704573"/>
          </a:xfrm>
          <a:prstGeom prst="rect">
            <a:avLst/>
          </a:prstGeom>
        </p:spPr>
      </p:pic>
    </p:spTree>
    <p:extLst>
      <p:ext uri="{BB962C8B-B14F-4D97-AF65-F5344CB8AC3E}">
        <p14:creationId xmlns:p14="http://schemas.microsoft.com/office/powerpoint/2010/main" val="246025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525" y="295833"/>
            <a:ext cx="7583488" cy="1143000"/>
          </a:xfrm>
        </p:spPr>
        <p:txBody>
          <a:bodyPr>
            <a:normAutofit/>
          </a:bodyPr>
          <a:lstStyle/>
          <a:p>
            <a:r>
              <a:rPr lang="de-DE" sz="3000" b="1" dirty="0"/>
              <a:t>Vibration </a:t>
            </a:r>
            <a:r>
              <a:rPr lang="de-DE" sz="3000" b="1" dirty="0" err="1" smtClean="0"/>
              <a:t>Profiles</a:t>
            </a:r>
            <a:endParaRPr lang="en-US" sz="3000" b="1" dirty="0"/>
          </a:p>
        </p:txBody>
      </p:sp>
      <p:sp>
        <p:nvSpPr>
          <p:cNvPr id="3" name="Content Placeholder 2"/>
          <p:cNvSpPr>
            <a:spLocks noGrp="1"/>
          </p:cNvSpPr>
          <p:nvPr>
            <p:ph idx="1"/>
          </p:nvPr>
        </p:nvSpPr>
        <p:spPr>
          <a:xfrm>
            <a:off x="746618" y="2015584"/>
            <a:ext cx="7560000" cy="4007224"/>
          </a:xfrm>
        </p:spPr>
        <p:txBody>
          <a:bodyPr>
            <a:noAutofit/>
          </a:bodyPr>
          <a:lstStyle/>
          <a:p>
            <a:pPr algn="just"/>
            <a:r>
              <a:rPr lang="en-US" sz="2000" dirty="0" smtClean="0"/>
              <a:t>Vibration </a:t>
            </a:r>
            <a:r>
              <a:rPr lang="en-US" sz="2000" dirty="0"/>
              <a:t>data recorded from machines is usually extremely complex as there are many sources of vibration</a:t>
            </a:r>
            <a:r>
              <a:rPr lang="en-US" sz="2000" dirty="0" smtClean="0"/>
              <a:t>.</a:t>
            </a:r>
          </a:p>
          <a:p>
            <a:pPr algn="just"/>
            <a:r>
              <a:rPr lang="en-US" sz="2000" dirty="0" smtClean="0"/>
              <a:t>Each </a:t>
            </a:r>
            <a:r>
              <a:rPr lang="en-US" sz="2000" dirty="0"/>
              <a:t>source generates its own profile which will essentially be </a:t>
            </a:r>
            <a:r>
              <a:rPr lang="en-US" sz="2000" i="1" dirty="0" smtClean="0"/>
              <a:t>added </a:t>
            </a:r>
            <a:r>
              <a:rPr lang="en-US" sz="2000" dirty="0" smtClean="0"/>
              <a:t>together </a:t>
            </a:r>
            <a:r>
              <a:rPr lang="en-US" sz="2000" dirty="0"/>
              <a:t>to give the composite profile</a:t>
            </a:r>
            <a:r>
              <a:rPr lang="en-US" sz="2000" dirty="0" smtClean="0"/>
              <a:t>.</a:t>
            </a:r>
            <a:endParaRPr lang="en-US" sz="2000" dirty="0"/>
          </a:p>
          <a:p>
            <a:pPr algn="just"/>
            <a:r>
              <a:rPr lang="en-US" sz="2000" dirty="0"/>
              <a:t>Time-domain plots </a:t>
            </a:r>
            <a:r>
              <a:rPr lang="en-US" sz="2000" dirty="0" smtClean="0"/>
              <a:t>are useful in the </a:t>
            </a:r>
            <a:r>
              <a:rPr lang="en-US" sz="2000" dirty="0"/>
              <a:t>overall analysis of machine trains to study </a:t>
            </a:r>
            <a:r>
              <a:rPr lang="en-US" sz="2000" dirty="0" smtClean="0"/>
              <a:t>operating </a:t>
            </a:r>
            <a:r>
              <a:rPr lang="en-US" sz="2000" dirty="0"/>
              <a:t>condition changes but time-domain data are difficult to </a:t>
            </a:r>
            <a:r>
              <a:rPr lang="en-US" sz="2000" dirty="0" smtClean="0"/>
              <a:t>use.</a:t>
            </a:r>
            <a:endParaRPr lang="en-US" sz="2000" dirty="0"/>
          </a:p>
          <a:p>
            <a:pPr algn="just"/>
            <a:endParaRPr lang="en-US" sz="2000" dirty="0"/>
          </a:p>
          <a:p>
            <a:pPr algn="just"/>
            <a:endParaRPr lang="en-US" sz="2000" dirty="0"/>
          </a:p>
          <a:p>
            <a:pPr algn="just"/>
            <a:endParaRPr lang="en-US" sz="2000" dirty="0" smtClean="0"/>
          </a:p>
          <a:p>
            <a:pPr algn="just">
              <a:lnSpc>
                <a:spcPct val="90000"/>
              </a:lnSpc>
            </a:pPr>
            <a:endParaRPr lang="en-US" sz="2000" dirty="0" smtClean="0"/>
          </a:p>
          <a:p>
            <a:pPr algn="just">
              <a:lnSpc>
                <a:spcPct val="90000"/>
              </a:lnSpc>
            </a:pPr>
            <a:endParaRPr lang="en-US" sz="2000" dirty="0"/>
          </a:p>
          <a:p>
            <a:pPr algn="just">
              <a:lnSpc>
                <a:spcPct val="90000"/>
              </a:lnSpc>
            </a:pPr>
            <a:endParaRPr lang="en-US" sz="2000" dirty="0" smtClean="0"/>
          </a:p>
          <a:p>
            <a:pPr algn="just">
              <a:lnSpc>
                <a:spcPct val="90000"/>
              </a:lnSpc>
            </a:pPr>
            <a:endParaRPr lang="en-US" sz="20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16</a:t>
            </a:fld>
            <a:endParaRPr lang="en-US" dirty="0"/>
          </a:p>
        </p:txBody>
      </p:sp>
    </p:spTree>
    <p:extLst>
      <p:ext uri="{BB962C8B-B14F-4D97-AF65-F5344CB8AC3E}">
        <p14:creationId xmlns:p14="http://schemas.microsoft.com/office/powerpoint/2010/main" val="2244121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90" y="320091"/>
            <a:ext cx="8634040" cy="1143000"/>
          </a:xfrm>
        </p:spPr>
        <p:txBody>
          <a:bodyPr>
            <a:normAutofit/>
          </a:bodyPr>
          <a:lstStyle/>
          <a:p>
            <a:r>
              <a:rPr lang="en-US" sz="3000" b="1" dirty="0" smtClean="0">
                <a:solidFill>
                  <a:schemeClr val="tx1"/>
                </a:solidFill>
              </a:rPr>
              <a:t>Information contained in a time waveform</a:t>
            </a:r>
            <a:endParaRPr lang="en-US" sz="3000" b="1" dirty="0">
              <a:solidFill>
                <a:schemeClr val="tx1"/>
              </a:solidFill>
            </a:endParaRPr>
          </a:p>
        </p:txBody>
      </p:sp>
      <p:sp>
        <p:nvSpPr>
          <p:cNvPr id="3" name="Slide Number Placeholder 2"/>
          <p:cNvSpPr>
            <a:spLocks noGrp="1"/>
          </p:cNvSpPr>
          <p:nvPr>
            <p:ph type="sldNum" sz="quarter" idx="12"/>
          </p:nvPr>
        </p:nvSpPr>
        <p:spPr/>
        <p:txBody>
          <a:bodyPr/>
          <a:lstStyle/>
          <a:p>
            <a:fld id="{5ED2179F-846E-694A-9A7E-562F73346125}" type="slidenum">
              <a:rPr lang="en-US" smtClean="0"/>
              <a:pPr/>
              <a:t>17</a:t>
            </a:fld>
            <a:endParaRPr lang="en-US"/>
          </a:p>
        </p:txBody>
      </p:sp>
      <p:grpSp>
        <p:nvGrpSpPr>
          <p:cNvPr id="4" name="Group 3"/>
          <p:cNvGrpSpPr>
            <a:grpSpLocks noChangeAspect="1"/>
          </p:cNvGrpSpPr>
          <p:nvPr/>
        </p:nvGrpSpPr>
        <p:grpSpPr>
          <a:xfrm>
            <a:off x="1585632" y="2044962"/>
            <a:ext cx="5772943" cy="4217193"/>
            <a:chOff x="420688" y="407988"/>
            <a:chExt cx="8247062" cy="6024562"/>
          </a:xfrm>
        </p:grpSpPr>
        <p:sp>
          <p:nvSpPr>
            <p:cNvPr id="179" name="Oval 2"/>
            <p:cNvSpPr>
              <a:spLocks noChangeArrowheads="1"/>
            </p:cNvSpPr>
            <p:nvPr/>
          </p:nvSpPr>
          <p:spPr bwMode="auto">
            <a:xfrm>
              <a:off x="517525" y="407988"/>
              <a:ext cx="1770063" cy="1662112"/>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10" name="Oval 3"/>
            <p:cNvSpPr>
              <a:spLocks noChangeArrowheads="1"/>
            </p:cNvSpPr>
            <p:nvPr/>
          </p:nvSpPr>
          <p:spPr bwMode="auto">
            <a:xfrm>
              <a:off x="1354138" y="1209675"/>
              <a:ext cx="63500" cy="63500"/>
            </a:xfrm>
            <a:prstGeom prst="ellipse">
              <a:avLst/>
            </a:pr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11" name="Oval 4"/>
            <p:cNvSpPr>
              <a:spLocks noChangeArrowheads="1"/>
            </p:cNvSpPr>
            <p:nvPr/>
          </p:nvSpPr>
          <p:spPr bwMode="auto">
            <a:xfrm>
              <a:off x="595313" y="688975"/>
              <a:ext cx="285750" cy="322263"/>
            </a:xfrm>
            <a:prstGeom prst="ellipse">
              <a:avLst/>
            </a:prstGeom>
            <a:solidFill>
              <a:srgbClr val="008000"/>
            </a:solidFill>
            <a:ln w="19050">
              <a:solidFill>
                <a:srgbClr val="008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nvGrpSpPr>
            <p:cNvPr id="212" name="Group 5"/>
            <p:cNvGrpSpPr>
              <a:grpSpLocks/>
            </p:cNvGrpSpPr>
            <p:nvPr/>
          </p:nvGrpSpPr>
          <p:grpSpPr bwMode="auto">
            <a:xfrm>
              <a:off x="1406525" y="3046413"/>
              <a:ext cx="839788" cy="300037"/>
              <a:chOff x="975" y="2175"/>
              <a:chExt cx="582" cy="214"/>
            </a:xfrm>
          </p:grpSpPr>
          <p:sp>
            <p:nvSpPr>
              <p:cNvPr id="213" name="Freeform 6"/>
              <p:cNvSpPr>
                <a:spLocks/>
              </p:cNvSpPr>
              <p:nvPr/>
            </p:nvSpPr>
            <p:spPr bwMode="auto">
              <a:xfrm>
                <a:off x="976" y="2175"/>
                <a:ext cx="579" cy="213"/>
              </a:xfrm>
              <a:custGeom>
                <a:avLst/>
                <a:gdLst>
                  <a:gd name="T0" fmla="*/ 561 w 579"/>
                  <a:gd name="T1" fmla="*/ 0 h 213"/>
                  <a:gd name="T2" fmla="*/ 0 w 579"/>
                  <a:gd name="T3" fmla="*/ 108 h 213"/>
                  <a:gd name="T4" fmla="*/ 18 w 579"/>
                  <a:gd name="T5" fmla="*/ 212 h 213"/>
                  <a:gd name="T6" fmla="*/ 578 w 579"/>
                  <a:gd name="T7" fmla="*/ 104 h 213"/>
                  <a:gd name="T8" fmla="*/ 561 w 579"/>
                  <a:gd name="T9" fmla="*/ 0 h 213"/>
                </a:gdLst>
                <a:ahLst/>
                <a:cxnLst>
                  <a:cxn ang="0">
                    <a:pos x="T0" y="T1"/>
                  </a:cxn>
                  <a:cxn ang="0">
                    <a:pos x="T2" y="T3"/>
                  </a:cxn>
                  <a:cxn ang="0">
                    <a:pos x="T4" y="T5"/>
                  </a:cxn>
                  <a:cxn ang="0">
                    <a:pos x="T6" y="T7"/>
                  </a:cxn>
                  <a:cxn ang="0">
                    <a:pos x="T8" y="T9"/>
                  </a:cxn>
                </a:cxnLst>
                <a:rect l="0" t="0" r="r" b="b"/>
                <a:pathLst>
                  <a:path w="579" h="213">
                    <a:moveTo>
                      <a:pt x="561" y="0"/>
                    </a:moveTo>
                    <a:lnTo>
                      <a:pt x="0" y="108"/>
                    </a:lnTo>
                    <a:lnTo>
                      <a:pt x="18" y="212"/>
                    </a:lnTo>
                    <a:lnTo>
                      <a:pt x="578" y="104"/>
                    </a:lnTo>
                    <a:lnTo>
                      <a:pt x="561" y="0"/>
                    </a:lnTo>
                  </a:path>
                </a:pathLst>
              </a:custGeom>
              <a:solidFill>
                <a:srgbClr val="E1E1E1"/>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4" name="Oval 7"/>
              <p:cNvSpPr>
                <a:spLocks noChangeArrowheads="1"/>
              </p:cNvSpPr>
              <p:nvPr/>
            </p:nvSpPr>
            <p:spPr bwMode="auto">
              <a:xfrm rot="10500000">
                <a:off x="975" y="2279"/>
                <a:ext cx="27" cy="110"/>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15" name="Oval 8"/>
              <p:cNvSpPr>
                <a:spLocks noChangeArrowheads="1"/>
              </p:cNvSpPr>
              <p:nvPr/>
            </p:nvSpPr>
            <p:spPr bwMode="auto">
              <a:xfrm rot="10500000">
                <a:off x="1529" y="2177"/>
                <a:ext cx="28" cy="105"/>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16" name="Freeform 9"/>
              <p:cNvSpPr>
                <a:spLocks/>
              </p:cNvSpPr>
              <p:nvPr/>
            </p:nvSpPr>
            <p:spPr bwMode="auto">
              <a:xfrm>
                <a:off x="1506" y="2178"/>
                <a:ext cx="45" cy="102"/>
              </a:xfrm>
              <a:custGeom>
                <a:avLst/>
                <a:gdLst>
                  <a:gd name="T0" fmla="*/ 30 w 45"/>
                  <a:gd name="T1" fmla="*/ 0 h 102"/>
                  <a:gd name="T2" fmla="*/ 0 w 45"/>
                  <a:gd name="T3" fmla="*/ 12 h 102"/>
                  <a:gd name="T4" fmla="*/ 6 w 45"/>
                  <a:gd name="T5" fmla="*/ 98 h 102"/>
                  <a:gd name="T6" fmla="*/ 44 w 45"/>
                  <a:gd name="T7" fmla="*/ 101 h 102"/>
                  <a:gd name="T8" fmla="*/ 30 w 45"/>
                  <a:gd name="T9" fmla="*/ 0 h 102"/>
                  <a:gd name="T10" fmla="*/ 30 w 45"/>
                  <a:gd name="T11" fmla="*/ 0 h 102"/>
                </a:gdLst>
                <a:ahLst/>
                <a:cxnLst>
                  <a:cxn ang="0">
                    <a:pos x="T0" y="T1"/>
                  </a:cxn>
                  <a:cxn ang="0">
                    <a:pos x="T2" y="T3"/>
                  </a:cxn>
                  <a:cxn ang="0">
                    <a:pos x="T4" y="T5"/>
                  </a:cxn>
                  <a:cxn ang="0">
                    <a:pos x="T6" y="T7"/>
                  </a:cxn>
                  <a:cxn ang="0">
                    <a:pos x="T8" y="T9"/>
                  </a:cxn>
                  <a:cxn ang="0">
                    <a:pos x="T10" y="T11"/>
                  </a:cxn>
                </a:cxnLst>
                <a:rect l="0" t="0" r="r" b="b"/>
                <a:pathLst>
                  <a:path w="45" h="102">
                    <a:moveTo>
                      <a:pt x="30" y="0"/>
                    </a:moveTo>
                    <a:lnTo>
                      <a:pt x="0" y="12"/>
                    </a:lnTo>
                    <a:lnTo>
                      <a:pt x="6" y="98"/>
                    </a:lnTo>
                    <a:lnTo>
                      <a:pt x="44" y="101"/>
                    </a:lnTo>
                    <a:lnTo>
                      <a:pt x="30" y="0"/>
                    </a:lnTo>
                    <a:lnTo>
                      <a:pt x="30" y="0"/>
                    </a:lnTo>
                  </a:path>
                </a:pathLst>
              </a:custGeom>
              <a:solidFill>
                <a:srgbClr val="E1E1E1"/>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17" name="Freeform 10"/>
            <p:cNvSpPr>
              <a:spLocks/>
            </p:cNvSpPr>
            <p:nvPr/>
          </p:nvSpPr>
          <p:spPr bwMode="auto">
            <a:xfrm>
              <a:off x="593725" y="2293938"/>
              <a:ext cx="809625" cy="947737"/>
            </a:xfrm>
            <a:custGeom>
              <a:avLst/>
              <a:gdLst>
                <a:gd name="T0" fmla="*/ 560 w 561"/>
                <a:gd name="T1" fmla="*/ 612 h 676"/>
                <a:gd name="T2" fmla="*/ 471 w 561"/>
                <a:gd name="T3" fmla="*/ 468 h 676"/>
                <a:gd name="T4" fmla="*/ 372 w 561"/>
                <a:gd name="T5" fmla="*/ 301 h 676"/>
                <a:gd name="T6" fmla="*/ 277 w 561"/>
                <a:gd name="T7" fmla="*/ 154 h 676"/>
                <a:gd name="T8" fmla="*/ 197 w 561"/>
                <a:gd name="T9" fmla="*/ 66 h 676"/>
                <a:gd name="T10" fmla="*/ 116 w 561"/>
                <a:gd name="T11" fmla="*/ 0 h 676"/>
                <a:gd name="T12" fmla="*/ 68 w 561"/>
                <a:gd name="T13" fmla="*/ 0 h 676"/>
                <a:gd name="T14" fmla="*/ 27 w 561"/>
                <a:gd name="T15" fmla="*/ 15 h 676"/>
                <a:gd name="T16" fmla="*/ 0 w 561"/>
                <a:gd name="T17" fmla="*/ 62 h 676"/>
                <a:gd name="T18" fmla="*/ 10 w 561"/>
                <a:gd name="T19" fmla="*/ 117 h 676"/>
                <a:gd name="T20" fmla="*/ 53 w 561"/>
                <a:gd name="T21" fmla="*/ 212 h 676"/>
                <a:gd name="T22" fmla="*/ 122 w 561"/>
                <a:gd name="T23" fmla="*/ 327 h 676"/>
                <a:gd name="T24" fmla="*/ 270 w 561"/>
                <a:gd name="T25" fmla="*/ 469 h 676"/>
                <a:gd name="T26" fmla="*/ 341 w 561"/>
                <a:gd name="T27" fmla="*/ 535 h 676"/>
                <a:gd name="T28" fmla="*/ 491 w 561"/>
                <a:gd name="T29" fmla="*/ 675 h 676"/>
                <a:gd name="T30" fmla="*/ 560 w 561"/>
                <a:gd name="T31" fmla="*/ 612 h 676"/>
                <a:gd name="T32" fmla="*/ 560 w 561"/>
                <a:gd name="T33" fmla="*/ 61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6">
                  <a:moveTo>
                    <a:pt x="560" y="612"/>
                  </a:moveTo>
                  <a:lnTo>
                    <a:pt x="471" y="468"/>
                  </a:lnTo>
                  <a:lnTo>
                    <a:pt x="372" y="301"/>
                  </a:lnTo>
                  <a:lnTo>
                    <a:pt x="277" y="154"/>
                  </a:lnTo>
                  <a:lnTo>
                    <a:pt x="197" y="66"/>
                  </a:lnTo>
                  <a:lnTo>
                    <a:pt x="116" y="0"/>
                  </a:lnTo>
                  <a:lnTo>
                    <a:pt x="68" y="0"/>
                  </a:lnTo>
                  <a:lnTo>
                    <a:pt x="27" y="15"/>
                  </a:lnTo>
                  <a:lnTo>
                    <a:pt x="0" y="62"/>
                  </a:lnTo>
                  <a:lnTo>
                    <a:pt x="10" y="117"/>
                  </a:lnTo>
                  <a:lnTo>
                    <a:pt x="53" y="212"/>
                  </a:lnTo>
                  <a:lnTo>
                    <a:pt x="122" y="327"/>
                  </a:lnTo>
                  <a:lnTo>
                    <a:pt x="270" y="469"/>
                  </a:lnTo>
                  <a:lnTo>
                    <a:pt x="341" y="535"/>
                  </a:lnTo>
                  <a:lnTo>
                    <a:pt x="491" y="675"/>
                  </a:lnTo>
                  <a:lnTo>
                    <a:pt x="560" y="612"/>
                  </a:lnTo>
                  <a:lnTo>
                    <a:pt x="560" y="612"/>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8" name="Freeform 11"/>
            <p:cNvSpPr>
              <a:spLocks/>
            </p:cNvSpPr>
            <p:nvPr/>
          </p:nvSpPr>
          <p:spPr bwMode="auto">
            <a:xfrm>
              <a:off x="1447800" y="2309813"/>
              <a:ext cx="809625" cy="946150"/>
            </a:xfrm>
            <a:custGeom>
              <a:avLst/>
              <a:gdLst>
                <a:gd name="T0" fmla="*/ 0 w 561"/>
                <a:gd name="T1" fmla="*/ 612 h 676"/>
                <a:gd name="T2" fmla="*/ 89 w 561"/>
                <a:gd name="T3" fmla="*/ 468 h 676"/>
                <a:gd name="T4" fmla="*/ 188 w 561"/>
                <a:gd name="T5" fmla="*/ 301 h 676"/>
                <a:gd name="T6" fmla="*/ 283 w 561"/>
                <a:gd name="T7" fmla="*/ 154 h 676"/>
                <a:gd name="T8" fmla="*/ 364 w 561"/>
                <a:gd name="T9" fmla="*/ 66 h 676"/>
                <a:gd name="T10" fmla="*/ 443 w 561"/>
                <a:gd name="T11" fmla="*/ 0 h 676"/>
                <a:gd name="T12" fmla="*/ 492 w 561"/>
                <a:gd name="T13" fmla="*/ 0 h 676"/>
                <a:gd name="T14" fmla="*/ 533 w 561"/>
                <a:gd name="T15" fmla="*/ 15 h 676"/>
                <a:gd name="T16" fmla="*/ 560 w 561"/>
                <a:gd name="T17" fmla="*/ 63 h 676"/>
                <a:gd name="T18" fmla="*/ 550 w 561"/>
                <a:gd name="T19" fmla="*/ 117 h 676"/>
                <a:gd name="T20" fmla="*/ 507 w 561"/>
                <a:gd name="T21" fmla="*/ 212 h 676"/>
                <a:gd name="T22" fmla="*/ 438 w 561"/>
                <a:gd name="T23" fmla="*/ 327 h 676"/>
                <a:gd name="T24" fmla="*/ 290 w 561"/>
                <a:gd name="T25" fmla="*/ 469 h 676"/>
                <a:gd name="T26" fmla="*/ 219 w 561"/>
                <a:gd name="T27" fmla="*/ 535 h 676"/>
                <a:gd name="T28" fmla="*/ 68 w 561"/>
                <a:gd name="T29" fmla="*/ 675 h 676"/>
                <a:gd name="T30" fmla="*/ 0 w 561"/>
                <a:gd name="T31" fmla="*/ 612 h 676"/>
                <a:gd name="T32" fmla="*/ 0 w 561"/>
                <a:gd name="T33" fmla="*/ 612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6">
                  <a:moveTo>
                    <a:pt x="0" y="612"/>
                  </a:moveTo>
                  <a:lnTo>
                    <a:pt x="89" y="468"/>
                  </a:lnTo>
                  <a:lnTo>
                    <a:pt x="188" y="301"/>
                  </a:lnTo>
                  <a:lnTo>
                    <a:pt x="283" y="154"/>
                  </a:lnTo>
                  <a:lnTo>
                    <a:pt x="364" y="66"/>
                  </a:lnTo>
                  <a:lnTo>
                    <a:pt x="443" y="0"/>
                  </a:lnTo>
                  <a:lnTo>
                    <a:pt x="492" y="0"/>
                  </a:lnTo>
                  <a:lnTo>
                    <a:pt x="533" y="15"/>
                  </a:lnTo>
                  <a:lnTo>
                    <a:pt x="560" y="63"/>
                  </a:lnTo>
                  <a:lnTo>
                    <a:pt x="550" y="117"/>
                  </a:lnTo>
                  <a:lnTo>
                    <a:pt x="507" y="212"/>
                  </a:lnTo>
                  <a:lnTo>
                    <a:pt x="438" y="327"/>
                  </a:lnTo>
                  <a:lnTo>
                    <a:pt x="290" y="469"/>
                  </a:lnTo>
                  <a:lnTo>
                    <a:pt x="219" y="535"/>
                  </a:lnTo>
                  <a:lnTo>
                    <a:pt x="68" y="675"/>
                  </a:lnTo>
                  <a:lnTo>
                    <a:pt x="0" y="612"/>
                  </a:lnTo>
                  <a:lnTo>
                    <a:pt x="0" y="612"/>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19" name="Freeform 12"/>
            <p:cNvSpPr>
              <a:spLocks/>
            </p:cNvSpPr>
            <p:nvPr/>
          </p:nvSpPr>
          <p:spPr bwMode="auto">
            <a:xfrm>
              <a:off x="1425575" y="3321050"/>
              <a:ext cx="808038" cy="947738"/>
            </a:xfrm>
            <a:custGeom>
              <a:avLst/>
              <a:gdLst>
                <a:gd name="T0" fmla="*/ 0 w 560"/>
                <a:gd name="T1" fmla="*/ 63 h 677"/>
                <a:gd name="T2" fmla="*/ 88 w 560"/>
                <a:gd name="T3" fmla="*/ 207 h 677"/>
                <a:gd name="T4" fmla="*/ 188 w 560"/>
                <a:gd name="T5" fmla="*/ 375 h 677"/>
                <a:gd name="T6" fmla="*/ 283 w 560"/>
                <a:gd name="T7" fmla="*/ 522 h 677"/>
                <a:gd name="T8" fmla="*/ 363 w 560"/>
                <a:gd name="T9" fmla="*/ 609 h 677"/>
                <a:gd name="T10" fmla="*/ 442 w 560"/>
                <a:gd name="T11" fmla="*/ 675 h 677"/>
                <a:gd name="T12" fmla="*/ 492 w 560"/>
                <a:gd name="T13" fmla="*/ 676 h 677"/>
                <a:gd name="T14" fmla="*/ 532 w 560"/>
                <a:gd name="T15" fmla="*/ 661 h 677"/>
                <a:gd name="T16" fmla="*/ 559 w 560"/>
                <a:gd name="T17" fmla="*/ 613 h 677"/>
                <a:gd name="T18" fmla="*/ 550 w 560"/>
                <a:gd name="T19" fmla="*/ 558 h 677"/>
                <a:gd name="T20" fmla="*/ 507 w 560"/>
                <a:gd name="T21" fmla="*/ 463 h 677"/>
                <a:gd name="T22" fmla="*/ 438 w 560"/>
                <a:gd name="T23" fmla="*/ 349 h 677"/>
                <a:gd name="T24" fmla="*/ 288 w 560"/>
                <a:gd name="T25" fmla="*/ 206 h 677"/>
                <a:gd name="T26" fmla="*/ 218 w 560"/>
                <a:gd name="T27" fmla="*/ 141 h 677"/>
                <a:gd name="T28" fmla="*/ 68 w 560"/>
                <a:gd name="T29" fmla="*/ 0 h 677"/>
                <a:gd name="T30" fmla="*/ 0 w 560"/>
                <a:gd name="T31" fmla="*/ 63 h 677"/>
                <a:gd name="T32" fmla="*/ 0 w 560"/>
                <a:gd name="T33" fmla="*/ 6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0" h="677">
                  <a:moveTo>
                    <a:pt x="0" y="63"/>
                  </a:moveTo>
                  <a:lnTo>
                    <a:pt x="88" y="207"/>
                  </a:lnTo>
                  <a:lnTo>
                    <a:pt x="188" y="375"/>
                  </a:lnTo>
                  <a:lnTo>
                    <a:pt x="283" y="522"/>
                  </a:lnTo>
                  <a:lnTo>
                    <a:pt x="363" y="609"/>
                  </a:lnTo>
                  <a:lnTo>
                    <a:pt x="442" y="675"/>
                  </a:lnTo>
                  <a:lnTo>
                    <a:pt x="492" y="676"/>
                  </a:lnTo>
                  <a:lnTo>
                    <a:pt x="532" y="661"/>
                  </a:lnTo>
                  <a:lnTo>
                    <a:pt x="559" y="613"/>
                  </a:lnTo>
                  <a:lnTo>
                    <a:pt x="550" y="558"/>
                  </a:lnTo>
                  <a:lnTo>
                    <a:pt x="507" y="463"/>
                  </a:lnTo>
                  <a:lnTo>
                    <a:pt x="438" y="349"/>
                  </a:lnTo>
                  <a:lnTo>
                    <a:pt x="288" y="206"/>
                  </a:lnTo>
                  <a:lnTo>
                    <a:pt x="218" y="141"/>
                  </a:lnTo>
                  <a:lnTo>
                    <a:pt x="68" y="0"/>
                  </a:lnTo>
                  <a:lnTo>
                    <a:pt x="0" y="63"/>
                  </a:lnTo>
                  <a:lnTo>
                    <a:pt x="0" y="63"/>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0" name="Freeform 13"/>
            <p:cNvSpPr>
              <a:spLocks/>
            </p:cNvSpPr>
            <p:nvPr/>
          </p:nvSpPr>
          <p:spPr bwMode="auto">
            <a:xfrm>
              <a:off x="561975" y="3321050"/>
              <a:ext cx="809625" cy="947738"/>
            </a:xfrm>
            <a:custGeom>
              <a:avLst/>
              <a:gdLst>
                <a:gd name="T0" fmla="*/ 560 w 561"/>
                <a:gd name="T1" fmla="*/ 63 h 677"/>
                <a:gd name="T2" fmla="*/ 471 w 561"/>
                <a:gd name="T3" fmla="*/ 207 h 677"/>
                <a:gd name="T4" fmla="*/ 372 w 561"/>
                <a:gd name="T5" fmla="*/ 375 h 677"/>
                <a:gd name="T6" fmla="*/ 277 w 561"/>
                <a:gd name="T7" fmla="*/ 522 h 677"/>
                <a:gd name="T8" fmla="*/ 196 w 561"/>
                <a:gd name="T9" fmla="*/ 609 h 677"/>
                <a:gd name="T10" fmla="*/ 116 w 561"/>
                <a:gd name="T11" fmla="*/ 675 h 677"/>
                <a:gd name="T12" fmla="*/ 68 w 561"/>
                <a:gd name="T13" fmla="*/ 676 h 677"/>
                <a:gd name="T14" fmla="*/ 28 w 561"/>
                <a:gd name="T15" fmla="*/ 661 h 677"/>
                <a:gd name="T16" fmla="*/ 0 w 561"/>
                <a:gd name="T17" fmla="*/ 613 h 677"/>
                <a:gd name="T18" fmla="*/ 11 w 561"/>
                <a:gd name="T19" fmla="*/ 558 h 677"/>
                <a:gd name="T20" fmla="*/ 53 w 561"/>
                <a:gd name="T21" fmla="*/ 463 h 677"/>
                <a:gd name="T22" fmla="*/ 123 w 561"/>
                <a:gd name="T23" fmla="*/ 349 h 677"/>
                <a:gd name="T24" fmla="*/ 270 w 561"/>
                <a:gd name="T25" fmla="*/ 206 h 677"/>
                <a:gd name="T26" fmla="*/ 341 w 561"/>
                <a:gd name="T27" fmla="*/ 141 h 677"/>
                <a:gd name="T28" fmla="*/ 492 w 561"/>
                <a:gd name="T29" fmla="*/ 0 h 677"/>
                <a:gd name="T30" fmla="*/ 560 w 561"/>
                <a:gd name="T31" fmla="*/ 63 h 677"/>
                <a:gd name="T32" fmla="*/ 560 w 561"/>
                <a:gd name="T33" fmla="*/ 6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677">
                  <a:moveTo>
                    <a:pt x="560" y="63"/>
                  </a:moveTo>
                  <a:lnTo>
                    <a:pt x="471" y="207"/>
                  </a:lnTo>
                  <a:lnTo>
                    <a:pt x="372" y="375"/>
                  </a:lnTo>
                  <a:lnTo>
                    <a:pt x="277" y="522"/>
                  </a:lnTo>
                  <a:lnTo>
                    <a:pt x="196" y="609"/>
                  </a:lnTo>
                  <a:lnTo>
                    <a:pt x="116" y="675"/>
                  </a:lnTo>
                  <a:lnTo>
                    <a:pt x="68" y="676"/>
                  </a:lnTo>
                  <a:lnTo>
                    <a:pt x="28" y="661"/>
                  </a:lnTo>
                  <a:lnTo>
                    <a:pt x="0" y="613"/>
                  </a:lnTo>
                  <a:lnTo>
                    <a:pt x="11" y="558"/>
                  </a:lnTo>
                  <a:lnTo>
                    <a:pt x="53" y="463"/>
                  </a:lnTo>
                  <a:lnTo>
                    <a:pt x="123" y="349"/>
                  </a:lnTo>
                  <a:lnTo>
                    <a:pt x="270" y="206"/>
                  </a:lnTo>
                  <a:lnTo>
                    <a:pt x="341" y="141"/>
                  </a:lnTo>
                  <a:lnTo>
                    <a:pt x="492" y="0"/>
                  </a:lnTo>
                  <a:lnTo>
                    <a:pt x="560" y="63"/>
                  </a:lnTo>
                  <a:lnTo>
                    <a:pt x="560" y="63"/>
                  </a:lnTo>
                </a:path>
              </a:pathLst>
            </a:custGeom>
            <a:solidFill>
              <a:srgbClr val="E12000"/>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1" name="Freeform 14"/>
            <p:cNvSpPr>
              <a:spLocks/>
            </p:cNvSpPr>
            <p:nvPr/>
          </p:nvSpPr>
          <p:spPr bwMode="auto">
            <a:xfrm>
              <a:off x="1241425" y="3128963"/>
              <a:ext cx="107950" cy="133350"/>
            </a:xfrm>
            <a:custGeom>
              <a:avLst/>
              <a:gdLst>
                <a:gd name="T0" fmla="*/ 2 w 75"/>
                <a:gd name="T1" fmla="*/ 0 h 95"/>
                <a:gd name="T2" fmla="*/ 0 w 75"/>
                <a:gd name="T3" fmla="*/ 88 h 95"/>
                <a:gd name="T4" fmla="*/ 74 w 75"/>
                <a:gd name="T5" fmla="*/ 94 h 95"/>
                <a:gd name="T6" fmla="*/ 62 w 75"/>
                <a:gd name="T7" fmla="*/ 6 h 95"/>
                <a:gd name="T8" fmla="*/ 2 w 75"/>
                <a:gd name="T9" fmla="*/ 3 h 95"/>
                <a:gd name="T10" fmla="*/ 2 w 75"/>
                <a:gd name="T11" fmla="*/ 0 h 95"/>
                <a:gd name="T12" fmla="*/ 2 w 75"/>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75" h="95">
                  <a:moveTo>
                    <a:pt x="2" y="0"/>
                  </a:moveTo>
                  <a:lnTo>
                    <a:pt x="0" y="88"/>
                  </a:lnTo>
                  <a:lnTo>
                    <a:pt x="74" y="94"/>
                  </a:lnTo>
                  <a:lnTo>
                    <a:pt x="62" y="6"/>
                  </a:lnTo>
                  <a:lnTo>
                    <a:pt x="2" y="3"/>
                  </a:lnTo>
                  <a:lnTo>
                    <a:pt x="2" y="0"/>
                  </a:lnTo>
                  <a:lnTo>
                    <a:pt x="2" y="0"/>
                  </a:lnTo>
                </a:path>
              </a:pathLst>
            </a:custGeom>
            <a:solidFill>
              <a:srgbClr val="E12000"/>
            </a:solidFill>
            <a:ln w="19050" cap="flat" cmpd="sng">
              <a:solidFill>
                <a:srgbClr val="E1E1E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2" name="Line 15"/>
            <p:cNvSpPr>
              <a:spLocks noChangeShapeType="1"/>
            </p:cNvSpPr>
            <p:nvPr/>
          </p:nvSpPr>
          <p:spPr bwMode="auto">
            <a:xfrm>
              <a:off x="1174750" y="3122613"/>
              <a:ext cx="141288" cy="13176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23" name="Oval 16"/>
            <p:cNvSpPr>
              <a:spLocks noChangeArrowheads="1"/>
            </p:cNvSpPr>
            <p:nvPr/>
          </p:nvSpPr>
          <p:spPr bwMode="auto">
            <a:xfrm>
              <a:off x="1279525" y="3143250"/>
              <a:ext cx="277813" cy="296863"/>
            </a:xfrm>
            <a:prstGeom prst="ellipse">
              <a:avLst/>
            </a:prstGeom>
            <a:solidFill>
              <a:srgbClr val="E12000"/>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nvGrpSpPr>
            <p:cNvPr id="224" name="Group 17"/>
            <p:cNvGrpSpPr>
              <a:grpSpLocks/>
            </p:cNvGrpSpPr>
            <p:nvPr/>
          </p:nvGrpSpPr>
          <p:grpSpPr bwMode="auto">
            <a:xfrm>
              <a:off x="642938" y="3221038"/>
              <a:ext cx="798512" cy="301625"/>
              <a:chOff x="446" y="2300"/>
              <a:chExt cx="553" cy="215"/>
            </a:xfrm>
          </p:grpSpPr>
          <p:sp>
            <p:nvSpPr>
              <p:cNvPr id="225" name="Freeform 18"/>
              <p:cNvSpPr>
                <a:spLocks/>
              </p:cNvSpPr>
              <p:nvPr/>
            </p:nvSpPr>
            <p:spPr bwMode="auto">
              <a:xfrm>
                <a:off x="447" y="2300"/>
                <a:ext cx="548" cy="214"/>
              </a:xfrm>
              <a:custGeom>
                <a:avLst/>
                <a:gdLst>
                  <a:gd name="T0" fmla="*/ 531 w 548"/>
                  <a:gd name="T1" fmla="*/ 0 h 214"/>
                  <a:gd name="T2" fmla="*/ 0 w 548"/>
                  <a:gd name="T3" fmla="*/ 109 h 214"/>
                  <a:gd name="T4" fmla="*/ 17 w 548"/>
                  <a:gd name="T5" fmla="*/ 213 h 214"/>
                  <a:gd name="T6" fmla="*/ 547 w 548"/>
                  <a:gd name="T7" fmla="*/ 106 h 214"/>
                  <a:gd name="T8" fmla="*/ 531 w 548"/>
                  <a:gd name="T9" fmla="*/ 0 h 214"/>
                </a:gdLst>
                <a:ahLst/>
                <a:cxnLst>
                  <a:cxn ang="0">
                    <a:pos x="T0" y="T1"/>
                  </a:cxn>
                  <a:cxn ang="0">
                    <a:pos x="T2" y="T3"/>
                  </a:cxn>
                  <a:cxn ang="0">
                    <a:pos x="T4" y="T5"/>
                  </a:cxn>
                  <a:cxn ang="0">
                    <a:pos x="T6" y="T7"/>
                  </a:cxn>
                  <a:cxn ang="0">
                    <a:pos x="T8" y="T9"/>
                  </a:cxn>
                </a:cxnLst>
                <a:rect l="0" t="0" r="r" b="b"/>
                <a:pathLst>
                  <a:path w="548" h="214">
                    <a:moveTo>
                      <a:pt x="531" y="0"/>
                    </a:moveTo>
                    <a:lnTo>
                      <a:pt x="0" y="109"/>
                    </a:lnTo>
                    <a:lnTo>
                      <a:pt x="17" y="213"/>
                    </a:lnTo>
                    <a:lnTo>
                      <a:pt x="547" y="106"/>
                    </a:lnTo>
                    <a:lnTo>
                      <a:pt x="531" y="0"/>
                    </a:lnTo>
                  </a:path>
                </a:pathLst>
              </a:custGeom>
              <a:solidFill>
                <a:srgbClr val="E1E1E1"/>
              </a:soli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26" name="Oval 19"/>
              <p:cNvSpPr>
                <a:spLocks noChangeArrowheads="1"/>
              </p:cNvSpPr>
              <p:nvPr/>
            </p:nvSpPr>
            <p:spPr bwMode="auto">
              <a:xfrm rot="10620000">
                <a:off x="446" y="2405"/>
                <a:ext cx="24" cy="110"/>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27" name="Oval 20"/>
              <p:cNvSpPr>
                <a:spLocks noChangeArrowheads="1"/>
              </p:cNvSpPr>
              <p:nvPr/>
            </p:nvSpPr>
            <p:spPr bwMode="auto">
              <a:xfrm rot="10380000">
                <a:off x="969" y="2303"/>
                <a:ext cx="30" cy="105"/>
              </a:xfrm>
              <a:prstGeom prst="ellipse">
                <a:avLst/>
              </a:prstGeom>
              <a:solidFill>
                <a:srgbClr val="E1E1E1"/>
              </a:solidFill>
              <a:ln w="1905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28" name="Freeform 21"/>
              <p:cNvSpPr>
                <a:spLocks/>
              </p:cNvSpPr>
              <p:nvPr/>
            </p:nvSpPr>
            <p:spPr bwMode="auto">
              <a:xfrm>
                <a:off x="949" y="2304"/>
                <a:ext cx="43" cy="103"/>
              </a:xfrm>
              <a:custGeom>
                <a:avLst/>
                <a:gdLst>
                  <a:gd name="T0" fmla="*/ 27 w 43"/>
                  <a:gd name="T1" fmla="*/ 0 h 103"/>
                  <a:gd name="T2" fmla="*/ 0 w 43"/>
                  <a:gd name="T3" fmla="*/ 11 h 103"/>
                  <a:gd name="T4" fmla="*/ 6 w 43"/>
                  <a:gd name="T5" fmla="*/ 98 h 103"/>
                  <a:gd name="T6" fmla="*/ 42 w 43"/>
                  <a:gd name="T7" fmla="*/ 102 h 103"/>
                  <a:gd name="T8" fmla="*/ 27 w 43"/>
                  <a:gd name="T9" fmla="*/ 0 h 103"/>
                  <a:gd name="T10" fmla="*/ 27 w 43"/>
                  <a:gd name="T11" fmla="*/ 0 h 103"/>
                </a:gdLst>
                <a:ahLst/>
                <a:cxnLst>
                  <a:cxn ang="0">
                    <a:pos x="T0" y="T1"/>
                  </a:cxn>
                  <a:cxn ang="0">
                    <a:pos x="T2" y="T3"/>
                  </a:cxn>
                  <a:cxn ang="0">
                    <a:pos x="T4" y="T5"/>
                  </a:cxn>
                  <a:cxn ang="0">
                    <a:pos x="T6" y="T7"/>
                  </a:cxn>
                  <a:cxn ang="0">
                    <a:pos x="T8" y="T9"/>
                  </a:cxn>
                  <a:cxn ang="0">
                    <a:pos x="T10" y="T11"/>
                  </a:cxn>
                </a:cxnLst>
                <a:rect l="0" t="0" r="r" b="b"/>
                <a:pathLst>
                  <a:path w="43" h="103">
                    <a:moveTo>
                      <a:pt x="27" y="0"/>
                    </a:moveTo>
                    <a:lnTo>
                      <a:pt x="0" y="11"/>
                    </a:lnTo>
                    <a:lnTo>
                      <a:pt x="6" y="98"/>
                    </a:lnTo>
                    <a:lnTo>
                      <a:pt x="42" y="102"/>
                    </a:lnTo>
                    <a:lnTo>
                      <a:pt x="27" y="0"/>
                    </a:lnTo>
                    <a:lnTo>
                      <a:pt x="27" y="0"/>
                    </a:lnTo>
                  </a:path>
                </a:pathLst>
              </a:custGeom>
              <a:solidFill>
                <a:srgbClr val="E1E1E1"/>
              </a:solidFill>
              <a:ln w="19050"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229" name="Group 22"/>
            <p:cNvGrpSpPr>
              <a:grpSpLocks/>
            </p:cNvGrpSpPr>
            <p:nvPr/>
          </p:nvGrpSpPr>
          <p:grpSpPr bwMode="auto">
            <a:xfrm>
              <a:off x="420688" y="4525963"/>
              <a:ext cx="1966912" cy="1906587"/>
              <a:chOff x="292" y="3231"/>
              <a:chExt cx="1362" cy="1361"/>
            </a:xfrm>
          </p:grpSpPr>
          <p:grpSp>
            <p:nvGrpSpPr>
              <p:cNvPr id="230" name="Group 23"/>
              <p:cNvGrpSpPr>
                <a:grpSpLocks/>
              </p:cNvGrpSpPr>
              <p:nvPr/>
            </p:nvGrpSpPr>
            <p:grpSpPr bwMode="auto">
              <a:xfrm>
                <a:off x="792" y="3231"/>
                <a:ext cx="341" cy="1361"/>
                <a:chOff x="792" y="3231"/>
                <a:chExt cx="341" cy="1361"/>
              </a:xfrm>
            </p:grpSpPr>
            <p:sp>
              <p:nvSpPr>
                <p:cNvPr id="266" name="Line 24"/>
                <p:cNvSpPr>
                  <a:spLocks noChangeShapeType="1"/>
                </p:cNvSpPr>
                <p:nvPr/>
              </p:nvSpPr>
              <p:spPr bwMode="auto">
                <a:xfrm>
                  <a:off x="908" y="3231"/>
                  <a:ext cx="113" cy="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7" name="Line 25"/>
                <p:cNvSpPr>
                  <a:spLocks noChangeShapeType="1"/>
                </p:cNvSpPr>
                <p:nvPr/>
              </p:nvSpPr>
              <p:spPr bwMode="auto">
                <a:xfrm>
                  <a:off x="1021" y="3231"/>
                  <a:ext cx="112"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8" name="Line 26"/>
                <p:cNvSpPr>
                  <a:spLocks noChangeShapeType="1"/>
                </p:cNvSpPr>
                <p:nvPr/>
              </p:nvSpPr>
              <p:spPr bwMode="auto">
                <a:xfrm flipH="1">
                  <a:off x="796" y="3231"/>
                  <a:ext cx="112"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9" name="Line 27"/>
                <p:cNvSpPr>
                  <a:spLocks noChangeShapeType="1"/>
                </p:cNvSpPr>
                <p:nvPr/>
              </p:nvSpPr>
              <p:spPr bwMode="auto">
                <a:xfrm>
                  <a:off x="904" y="4592"/>
                  <a:ext cx="112" cy="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70" name="Line 28"/>
                <p:cNvSpPr>
                  <a:spLocks noChangeShapeType="1"/>
                </p:cNvSpPr>
                <p:nvPr/>
              </p:nvSpPr>
              <p:spPr bwMode="auto">
                <a:xfrm flipV="1">
                  <a:off x="1016" y="4480"/>
                  <a:ext cx="113"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71" name="Line 29"/>
                <p:cNvSpPr>
                  <a:spLocks noChangeShapeType="1"/>
                </p:cNvSpPr>
                <p:nvPr/>
              </p:nvSpPr>
              <p:spPr bwMode="auto">
                <a:xfrm flipH="1" flipV="1">
                  <a:off x="792" y="4480"/>
                  <a:ext cx="112"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231" name="Group 30"/>
              <p:cNvGrpSpPr>
                <a:grpSpLocks/>
              </p:cNvGrpSpPr>
              <p:nvPr/>
            </p:nvGrpSpPr>
            <p:grpSpPr bwMode="auto">
              <a:xfrm>
                <a:off x="292" y="3742"/>
                <a:ext cx="1362" cy="338"/>
                <a:chOff x="292" y="3742"/>
                <a:chExt cx="1362" cy="338"/>
              </a:xfrm>
            </p:grpSpPr>
            <p:sp>
              <p:nvSpPr>
                <p:cNvPr id="260" name="Line 31"/>
                <p:cNvSpPr>
                  <a:spLocks noChangeShapeType="1"/>
                </p:cNvSpPr>
                <p:nvPr/>
              </p:nvSpPr>
              <p:spPr bwMode="auto">
                <a:xfrm>
                  <a:off x="1653" y="3854"/>
                  <a:ext cx="1"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1" name="Line 32"/>
                <p:cNvSpPr>
                  <a:spLocks noChangeShapeType="1"/>
                </p:cNvSpPr>
                <p:nvPr/>
              </p:nvSpPr>
              <p:spPr bwMode="auto">
                <a:xfrm flipH="1">
                  <a:off x="1542" y="3966"/>
                  <a:ext cx="112"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2" name="Line 33"/>
                <p:cNvSpPr>
                  <a:spLocks noChangeShapeType="1"/>
                </p:cNvSpPr>
                <p:nvPr/>
              </p:nvSpPr>
              <p:spPr bwMode="auto">
                <a:xfrm flipH="1" flipV="1">
                  <a:off x="1540" y="3742"/>
                  <a:ext cx="113"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3" name="Line 34"/>
                <p:cNvSpPr>
                  <a:spLocks noChangeShapeType="1"/>
                </p:cNvSpPr>
                <p:nvPr/>
              </p:nvSpPr>
              <p:spPr bwMode="auto">
                <a:xfrm>
                  <a:off x="292" y="3857"/>
                  <a:ext cx="1" cy="111"/>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4" name="Line 35"/>
                <p:cNvSpPr>
                  <a:spLocks noChangeShapeType="1"/>
                </p:cNvSpPr>
                <p:nvPr/>
              </p:nvSpPr>
              <p:spPr bwMode="auto">
                <a:xfrm>
                  <a:off x="293" y="3968"/>
                  <a:ext cx="113" cy="112"/>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65" name="Line 36"/>
                <p:cNvSpPr>
                  <a:spLocks noChangeShapeType="1"/>
                </p:cNvSpPr>
                <p:nvPr/>
              </p:nvSpPr>
              <p:spPr bwMode="auto">
                <a:xfrm flipV="1">
                  <a:off x="292" y="3744"/>
                  <a:ext cx="113" cy="113"/>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232" name="Group 37"/>
              <p:cNvGrpSpPr>
                <a:grpSpLocks/>
              </p:cNvGrpSpPr>
              <p:nvPr/>
            </p:nvGrpSpPr>
            <p:grpSpPr bwMode="auto">
              <a:xfrm>
                <a:off x="361" y="3470"/>
                <a:ext cx="1218" cy="878"/>
                <a:chOff x="361" y="3470"/>
                <a:chExt cx="1218" cy="878"/>
              </a:xfrm>
            </p:grpSpPr>
            <p:sp>
              <p:nvSpPr>
                <p:cNvPr id="254" name="Line 38"/>
                <p:cNvSpPr>
                  <a:spLocks noChangeShapeType="1"/>
                </p:cNvSpPr>
                <p:nvPr/>
              </p:nvSpPr>
              <p:spPr bwMode="auto">
                <a:xfrm>
                  <a:off x="1520" y="3506"/>
                  <a:ext cx="59" cy="96"/>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5" name="Line 39"/>
                <p:cNvSpPr>
                  <a:spLocks noChangeShapeType="1"/>
                </p:cNvSpPr>
                <p:nvPr/>
              </p:nvSpPr>
              <p:spPr bwMode="auto">
                <a:xfrm flipH="1">
                  <a:off x="1542" y="3602"/>
                  <a:ext cx="37" cy="15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6" name="Line 40"/>
                <p:cNvSpPr>
                  <a:spLocks noChangeShapeType="1"/>
                </p:cNvSpPr>
                <p:nvPr/>
              </p:nvSpPr>
              <p:spPr bwMode="auto">
                <a:xfrm flipH="1" flipV="1">
                  <a:off x="1366" y="3470"/>
                  <a:ext cx="154" cy="36"/>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7" name="Line 41"/>
                <p:cNvSpPr>
                  <a:spLocks noChangeShapeType="1"/>
                </p:cNvSpPr>
                <p:nvPr/>
              </p:nvSpPr>
              <p:spPr bwMode="auto">
                <a:xfrm>
                  <a:off x="361" y="4216"/>
                  <a:ext cx="58" cy="9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8" name="Line 42"/>
                <p:cNvSpPr>
                  <a:spLocks noChangeShapeType="1"/>
                </p:cNvSpPr>
                <p:nvPr/>
              </p:nvSpPr>
              <p:spPr bwMode="auto">
                <a:xfrm>
                  <a:off x="419" y="4310"/>
                  <a:ext cx="155" cy="38"/>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9" name="Line 43"/>
                <p:cNvSpPr>
                  <a:spLocks noChangeShapeType="1"/>
                </p:cNvSpPr>
                <p:nvPr/>
              </p:nvSpPr>
              <p:spPr bwMode="auto">
                <a:xfrm flipV="1">
                  <a:off x="361" y="4060"/>
                  <a:ext cx="36" cy="156"/>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233" name="Group 44"/>
              <p:cNvGrpSpPr>
                <a:grpSpLocks/>
              </p:cNvGrpSpPr>
              <p:nvPr/>
            </p:nvGrpSpPr>
            <p:grpSpPr bwMode="auto">
              <a:xfrm>
                <a:off x="530" y="3296"/>
                <a:ext cx="872" cy="1226"/>
                <a:chOff x="530" y="3296"/>
                <a:chExt cx="872" cy="1226"/>
              </a:xfrm>
            </p:grpSpPr>
            <p:sp>
              <p:nvSpPr>
                <p:cNvPr id="248" name="Line 45"/>
                <p:cNvSpPr>
                  <a:spLocks noChangeShapeType="1"/>
                </p:cNvSpPr>
                <p:nvPr/>
              </p:nvSpPr>
              <p:spPr bwMode="auto">
                <a:xfrm>
                  <a:off x="1266" y="3296"/>
                  <a:ext cx="97" cy="58"/>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9" name="Line 46"/>
                <p:cNvSpPr>
                  <a:spLocks noChangeShapeType="1"/>
                </p:cNvSpPr>
                <p:nvPr/>
              </p:nvSpPr>
              <p:spPr bwMode="auto">
                <a:xfrm>
                  <a:off x="1363" y="3354"/>
                  <a:ext cx="39" cy="15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0" name="Line 47"/>
                <p:cNvSpPr>
                  <a:spLocks noChangeShapeType="1"/>
                </p:cNvSpPr>
                <p:nvPr/>
              </p:nvSpPr>
              <p:spPr bwMode="auto">
                <a:xfrm flipH="1">
                  <a:off x="1113" y="3296"/>
                  <a:ext cx="153" cy="4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1" name="Line 48"/>
                <p:cNvSpPr>
                  <a:spLocks noChangeShapeType="1"/>
                </p:cNvSpPr>
                <p:nvPr/>
              </p:nvSpPr>
              <p:spPr bwMode="auto">
                <a:xfrm>
                  <a:off x="569" y="4464"/>
                  <a:ext cx="97" cy="58"/>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2" name="Line 49"/>
                <p:cNvSpPr>
                  <a:spLocks noChangeShapeType="1"/>
                </p:cNvSpPr>
                <p:nvPr/>
              </p:nvSpPr>
              <p:spPr bwMode="auto">
                <a:xfrm flipV="1">
                  <a:off x="666" y="4482"/>
                  <a:ext cx="153" cy="4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53" name="Line 50"/>
                <p:cNvSpPr>
                  <a:spLocks noChangeShapeType="1"/>
                </p:cNvSpPr>
                <p:nvPr/>
              </p:nvSpPr>
              <p:spPr bwMode="auto">
                <a:xfrm flipH="1" flipV="1">
                  <a:off x="530" y="4310"/>
                  <a:ext cx="39" cy="15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234" name="Group 51"/>
              <p:cNvGrpSpPr>
                <a:grpSpLocks/>
              </p:cNvGrpSpPr>
              <p:nvPr/>
            </p:nvGrpSpPr>
            <p:grpSpPr bwMode="auto">
              <a:xfrm>
                <a:off x="360" y="3481"/>
                <a:ext cx="1230" cy="866"/>
                <a:chOff x="360" y="3481"/>
                <a:chExt cx="1230" cy="866"/>
              </a:xfrm>
            </p:grpSpPr>
            <p:sp>
              <p:nvSpPr>
                <p:cNvPr id="242" name="Line 52"/>
                <p:cNvSpPr>
                  <a:spLocks noChangeShapeType="1"/>
                </p:cNvSpPr>
                <p:nvPr/>
              </p:nvSpPr>
              <p:spPr bwMode="auto">
                <a:xfrm flipH="1">
                  <a:off x="1534" y="4210"/>
                  <a:ext cx="56" cy="97"/>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3" name="Line 53"/>
                <p:cNvSpPr>
                  <a:spLocks noChangeShapeType="1"/>
                </p:cNvSpPr>
                <p:nvPr/>
              </p:nvSpPr>
              <p:spPr bwMode="auto">
                <a:xfrm flipH="1">
                  <a:off x="1380" y="4307"/>
                  <a:ext cx="154" cy="4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4" name="Line 54"/>
                <p:cNvSpPr>
                  <a:spLocks noChangeShapeType="1"/>
                </p:cNvSpPr>
                <p:nvPr/>
              </p:nvSpPr>
              <p:spPr bwMode="auto">
                <a:xfrm flipH="1" flipV="1">
                  <a:off x="1550" y="4056"/>
                  <a:ext cx="40" cy="15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5" name="Line 55"/>
                <p:cNvSpPr>
                  <a:spLocks noChangeShapeType="1"/>
                </p:cNvSpPr>
                <p:nvPr/>
              </p:nvSpPr>
              <p:spPr bwMode="auto">
                <a:xfrm flipH="1">
                  <a:off x="360" y="3522"/>
                  <a:ext cx="57" cy="97"/>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6" name="Line 56"/>
                <p:cNvSpPr>
                  <a:spLocks noChangeShapeType="1"/>
                </p:cNvSpPr>
                <p:nvPr/>
              </p:nvSpPr>
              <p:spPr bwMode="auto">
                <a:xfrm>
                  <a:off x="360" y="3619"/>
                  <a:ext cx="41" cy="15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7" name="Line 57"/>
                <p:cNvSpPr>
                  <a:spLocks noChangeShapeType="1"/>
                </p:cNvSpPr>
                <p:nvPr/>
              </p:nvSpPr>
              <p:spPr bwMode="auto">
                <a:xfrm flipV="1">
                  <a:off x="417" y="3481"/>
                  <a:ext cx="153" cy="41"/>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nvGrpSpPr>
              <p:cNvPr id="235" name="Group 58"/>
              <p:cNvGrpSpPr>
                <a:grpSpLocks/>
              </p:cNvGrpSpPr>
              <p:nvPr/>
            </p:nvGrpSpPr>
            <p:grpSpPr bwMode="auto">
              <a:xfrm>
                <a:off x="528" y="3314"/>
                <a:ext cx="894" cy="1208"/>
                <a:chOff x="528" y="3314"/>
                <a:chExt cx="894" cy="1208"/>
              </a:xfrm>
            </p:grpSpPr>
            <p:sp>
              <p:nvSpPr>
                <p:cNvPr id="236" name="Line 59"/>
                <p:cNvSpPr>
                  <a:spLocks noChangeShapeType="1"/>
                </p:cNvSpPr>
                <p:nvPr/>
              </p:nvSpPr>
              <p:spPr bwMode="auto">
                <a:xfrm flipH="1">
                  <a:off x="1294" y="4461"/>
                  <a:ext cx="94" cy="61"/>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37" name="Line 60"/>
                <p:cNvSpPr>
                  <a:spLocks noChangeShapeType="1"/>
                </p:cNvSpPr>
                <p:nvPr/>
              </p:nvSpPr>
              <p:spPr bwMode="auto">
                <a:xfrm flipH="1" flipV="1">
                  <a:off x="1139" y="4488"/>
                  <a:ext cx="155" cy="3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38" name="Line 61"/>
                <p:cNvSpPr>
                  <a:spLocks noChangeShapeType="1"/>
                </p:cNvSpPr>
                <p:nvPr/>
              </p:nvSpPr>
              <p:spPr bwMode="auto">
                <a:xfrm flipV="1">
                  <a:off x="1388" y="4306"/>
                  <a:ext cx="34" cy="15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39" name="Line 62"/>
                <p:cNvSpPr>
                  <a:spLocks noChangeShapeType="1"/>
                </p:cNvSpPr>
                <p:nvPr/>
              </p:nvSpPr>
              <p:spPr bwMode="auto">
                <a:xfrm flipH="1">
                  <a:off x="562" y="3314"/>
                  <a:ext cx="95" cy="61"/>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0" name="Line 63"/>
                <p:cNvSpPr>
                  <a:spLocks noChangeShapeType="1"/>
                </p:cNvSpPr>
                <p:nvPr/>
              </p:nvSpPr>
              <p:spPr bwMode="auto">
                <a:xfrm flipH="1">
                  <a:off x="528" y="3375"/>
                  <a:ext cx="34" cy="155"/>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41" name="Line 64"/>
                <p:cNvSpPr>
                  <a:spLocks noChangeShapeType="1"/>
                </p:cNvSpPr>
                <p:nvPr/>
              </p:nvSpPr>
              <p:spPr bwMode="auto">
                <a:xfrm>
                  <a:off x="657" y="3314"/>
                  <a:ext cx="155" cy="34"/>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grpSp>
        <p:sp>
          <p:nvSpPr>
            <p:cNvPr id="272" name="Line 65"/>
            <p:cNvSpPr>
              <a:spLocks noChangeShapeType="1"/>
            </p:cNvSpPr>
            <p:nvPr/>
          </p:nvSpPr>
          <p:spPr bwMode="auto">
            <a:xfrm>
              <a:off x="4052888" y="1201738"/>
              <a:ext cx="37274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73" name="Line 66"/>
            <p:cNvSpPr>
              <a:spLocks noChangeShapeType="1"/>
            </p:cNvSpPr>
            <p:nvPr/>
          </p:nvSpPr>
          <p:spPr bwMode="auto">
            <a:xfrm>
              <a:off x="4052888" y="517525"/>
              <a:ext cx="0" cy="136525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nvGrpSpPr>
            <p:cNvPr id="274" name="Group 67"/>
            <p:cNvGrpSpPr>
              <a:grpSpLocks/>
            </p:cNvGrpSpPr>
            <p:nvPr/>
          </p:nvGrpSpPr>
          <p:grpSpPr bwMode="auto">
            <a:xfrm>
              <a:off x="4049713" y="611188"/>
              <a:ext cx="2592387" cy="1181100"/>
              <a:chOff x="2806" y="436"/>
              <a:chExt cx="1796" cy="844"/>
            </a:xfrm>
          </p:grpSpPr>
          <p:sp>
            <p:nvSpPr>
              <p:cNvPr id="275" name="Freeform 68"/>
              <p:cNvSpPr>
                <a:spLocks/>
              </p:cNvSpPr>
              <p:nvPr/>
            </p:nvSpPr>
            <p:spPr bwMode="auto">
              <a:xfrm>
                <a:off x="2806" y="436"/>
                <a:ext cx="896" cy="419"/>
              </a:xfrm>
              <a:custGeom>
                <a:avLst/>
                <a:gdLst>
                  <a:gd name="T0" fmla="*/ 895 w 896"/>
                  <a:gd name="T1" fmla="*/ 418 h 419"/>
                  <a:gd name="T2" fmla="*/ 852 w 896"/>
                  <a:gd name="T3" fmla="*/ 321 h 419"/>
                  <a:gd name="T4" fmla="*/ 804 w 896"/>
                  <a:gd name="T5" fmla="*/ 235 h 419"/>
                  <a:gd name="T6" fmla="*/ 751 w 896"/>
                  <a:gd name="T7" fmla="*/ 164 h 419"/>
                  <a:gd name="T8" fmla="*/ 695 w 896"/>
                  <a:gd name="T9" fmla="*/ 104 h 419"/>
                  <a:gd name="T10" fmla="*/ 635 w 896"/>
                  <a:gd name="T11" fmla="*/ 59 h 419"/>
                  <a:gd name="T12" fmla="*/ 574 w 896"/>
                  <a:gd name="T13" fmla="*/ 26 h 419"/>
                  <a:gd name="T14" fmla="*/ 510 w 896"/>
                  <a:gd name="T15" fmla="*/ 6 h 419"/>
                  <a:gd name="T16" fmla="*/ 447 w 896"/>
                  <a:gd name="T17" fmla="*/ 0 h 419"/>
                  <a:gd name="T18" fmla="*/ 382 w 896"/>
                  <a:gd name="T19" fmla="*/ 6 h 419"/>
                  <a:gd name="T20" fmla="*/ 320 w 896"/>
                  <a:gd name="T21" fmla="*/ 26 h 419"/>
                  <a:gd name="T22" fmla="*/ 258 w 896"/>
                  <a:gd name="T23" fmla="*/ 59 h 419"/>
                  <a:gd name="T24" fmla="*/ 199 w 896"/>
                  <a:gd name="T25" fmla="*/ 104 h 419"/>
                  <a:gd name="T26" fmla="*/ 143 w 896"/>
                  <a:gd name="T27" fmla="*/ 164 h 419"/>
                  <a:gd name="T28" fmla="*/ 90 w 896"/>
                  <a:gd name="T29" fmla="*/ 235 h 419"/>
                  <a:gd name="T30" fmla="*/ 42 w 896"/>
                  <a:gd name="T31" fmla="*/ 321 h 419"/>
                  <a:gd name="T32" fmla="*/ 0 w 896"/>
                  <a:gd name="T33" fmla="*/ 41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419">
                    <a:moveTo>
                      <a:pt x="895" y="418"/>
                    </a:moveTo>
                    <a:lnTo>
                      <a:pt x="852" y="321"/>
                    </a:lnTo>
                    <a:lnTo>
                      <a:pt x="804" y="235"/>
                    </a:lnTo>
                    <a:lnTo>
                      <a:pt x="751" y="164"/>
                    </a:lnTo>
                    <a:lnTo>
                      <a:pt x="695" y="104"/>
                    </a:lnTo>
                    <a:lnTo>
                      <a:pt x="635" y="59"/>
                    </a:lnTo>
                    <a:lnTo>
                      <a:pt x="574" y="26"/>
                    </a:lnTo>
                    <a:lnTo>
                      <a:pt x="510" y="6"/>
                    </a:lnTo>
                    <a:lnTo>
                      <a:pt x="447" y="0"/>
                    </a:lnTo>
                    <a:lnTo>
                      <a:pt x="382" y="6"/>
                    </a:lnTo>
                    <a:lnTo>
                      <a:pt x="320" y="26"/>
                    </a:lnTo>
                    <a:lnTo>
                      <a:pt x="258" y="59"/>
                    </a:lnTo>
                    <a:lnTo>
                      <a:pt x="199" y="104"/>
                    </a:lnTo>
                    <a:lnTo>
                      <a:pt x="143" y="164"/>
                    </a:lnTo>
                    <a:lnTo>
                      <a:pt x="90" y="235"/>
                    </a:lnTo>
                    <a:lnTo>
                      <a:pt x="42" y="321"/>
                    </a:lnTo>
                    <a:lnTo>
                      <a:pt x="0" y="418"/>
                    </a:ln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76" name="Freeform 69"/>
              <p:cNvSpPr>
                <a:spLocks/>
              </p:cNvSpPr>
              <p:nvPr/>
            </p:nvSpPr>
            <p:spPr bwMode="auto">
              <a:xfrm>
                <a:off x="3706" y="860"/>
                <a:ext cx="896" cy="420"/>
              </a:xfrm>
              <a:custGeom>
                <a:avLst/>
                <a:gdLst>
                  <a:gd name="T0" fmla="*/ 895 w 896"/>
                  <a:gd name="T1" fmla="*/ 0 h 420"/>
                  <a:gd name="T2" fmla="*/ 852 w 896"/>
                  <a:gd name="T3" fmla="*/ 98 h 420"/>
                  <a:gd name="T4" fmla="*/ 804 w 896"/>
                  <a:gd name="T5" fmla="*/ 183 h 420"/>
                  <a:gd name="T6" fmla="*/ 751 w 896"/>
                  <a:gd name="T7" fmla="*/ 256 h 420"/>
                  <a:gd name="T8" fmla="*/ 695 w 896"/>
                  <a:gd name="T9" fmla="*/ 314 h 420"/>
                  <a:gd name="T10" fmla="*/ 635 w 896"/>
                  <a:gd name="T11" fmla="*/ 360 h 420"/>
                  <a:gd name="T12" fmla="*/ 574 w 896"/>
                  <a:gd name="T13" fmla="*/ 393 h 420"/>
                  <a:gd name="T14" fmla="*/ 510 w 896"/>
                  <a:gd name="T15" fmla="*/ 413 h 420"/>
                  <a:gd name="T16" fmla="*/ 447 w 896"/>
                  <a:gd name="T17" fmla="*/ 419 h 420"/>
                  <a:gd name="T18" fmla="*/ 382 w 896"/>
                  <a:gd name="T19" fmla="*/ 413 h 420"/>
                  <a:gd name="T20" fmla="*/ 319 w 896"/>
                  <a:gd name="T21" fmla="*/ 393 h 420"/>
                  <a:gd name="T22" fmla="*/ 258 w 896"/>
                  <a:gd name="T23" fmla="*/ 360 h 420"/>
                  <a:gd name="T24" fmla="*/ 199 w 896"/>
                  <a:gd name="T25" fmla="*/ 314 h 420"/>
                  <a:gd name="T26" fmla="*/ 143 w 896"/>
                  <a:gd name="T27" fmla="*/ 256 h 420"/>
                  <a:gd name="T28" fmla="*/ 90 w 896"/>
                  <a:gd name="T29" fmla="*/ 183 h 420"/>
                  <a:gd name="T30" fmla="*/ 42 w 896"/>
                  <a:gd name="T31" fmla="*/ 98 h 420"/>
                  <a:gd name="T32" fmla="*/ 0 w 896"/>
                  <a:gd name="T33"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420">
                    <a:moveTo>
                      <a:pt x="895" y="0"/>
                    </a:moveTo>
                    <a:lnTo>
                      <a:pt x="852" y="98"/>
                    </a:lnTo>
                    <a:lnTo>
                      <a:pt x="804" y="183"/>
                    </a:lnTo>
                    <a:lnTo>
                      <a:pt x="751" y="256"/>
                    </a:lnTo>
                    <a:lnTo>
                      <a:pt x="695" y="314"/>
                    </a:lnTo>
                    <a:lnTo>
                      <a:pt x="635" y="360"/>
                    </a:lnTo>
                    <a:lnTo>
                      <a:pt x="574" y="393"/>
                    </a:lnTo>
                    <a:lnTo>
                      <a:pt x="510" y="413"/>
                    </a:lnTo>
                    <a:lnTo>
                      <a:pt x="447" y="419"/>
                    </a:lnTo>
                    <a:lnTo>
                      <a:pt x="382" y="413"/>
                    </a:lnTo>
                    <a:lnTo>
                      <a:pt x="319" y="393"/>
                    </a:lnTo>
                    <a:lnTo>
                      <a:pt x="258" y="360"/>
                    </a:lnTo>
                    <a:lnTo>
                      <a:pt x="199" y="314"/>
                    </a:lnTo>
                    <a:lnTo>
                      <a:pt x="143" y="256"/>
                    </a:lnTo>
                    <a:lnTo>
                      <a:pt x="90" y="183"/>
                    </a:lnTo>
                    <a:lnTo>
                      <a:pt x="42" y="98"/>
                    </a:lnTo>
                    <a:lnTo>
                      <a:pt x="0" y="0"/>
                    </a:lnTo>
                  </a:path>
                </a:pathLst>
              </a:custGeom>
              <a:noFill/>
              <a:ln w="31750" cap="flat" cmpd="sng">
                <a:solidFill>
                  <a:srgbClr val="008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77" name="Rectangle 70"/>
            <p:cNvSpPr txBox="1">
              <a:spLocks noChangeArrowheads="1"/>
            </p:cNvSpPr>
            <p:nvPr/>
          </p:nvSpPr>
          <p:spPr>
            <a:xfrm>
              <a:off x="7961313" y="1101725"/>
              <a:ext cx="666750" cy="309563"/>
            </a:xfrm>
            <a:prstGeom prst="rect">
              <a:avLst/>
            </a:prstGeom>
            <a:noFill/>
            <a:ln/>
          </p:spPr>
          <p:txBody>
            <a:bodyPr vert="horz" lIns="0" tIns="0" rIns="0" bIns="0" rtlCol="0">
              <a:normAutofit fontScale="85000" lnSpcReduction="2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defTabSz="457200">
                <a:spcBef>
                  <a:spcPct val="0"/>
                </a:spcBef>
                <a:buClr>
                  <a:srgbClr val="008280"/>
                </a:buClr>
                <a:buFont typeface="Monotype Sorts" charset="0"/>
                <a:buNone/>
              </a:pPr>
              <a:r>
                <a:rPr lang="en-US" sz="2000" smtClean="0">
                  <a:latin typeface="+mj-lt"/>
                </a:rPr>
                <a:t>Time</a:t>
              </a:r>
              <a:endParaRPr lang="en-US">
                <a:latin typeface="+mj-lt"/>
              </a:endParaRPr>
            </a:p>
          </p:txBody>
        </p:sp>
        <p:sp>
          <p:nvSpPr>
            <p:cNvPr id="278" name="Text Box 71"/>
            <p:cNvSpPr txBox="1">
              <a:spLocks noChangeArrowheads="1"/>
            </p:cNvSpPr>
            <p:nvPr/>
          </p:nvSpPr>
          <p:spPr bwMode="auto">
            <a:xfrm>
              <a:off x="3722688" y="1098550"/>
              <a:ext cx="1841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0</a:t>
              </a:r>
              <a:endParaRPr lang="en-US" sz="2200">
                <a:latin typeface="+mj-lt"/>
              </a:endParaRPr>
            </a:p>
          </p:txBody>
        </p:sp>
        <p:sp>
          <p:nvSpPr>
            <p:cNvPr id="279" name="Text Box 72"/>
            <p:cNvSpPr txBox="1">
              <a:spLocks noChangeArrowheads="1"/>
            </p:cNvSpPr>
            <p:nvPr/>
          </p:nvSpPr>
          <p:spPr bwMode="auto">
            <a:xfrm>
              <a:off x="3722688" y="411163"/>
              <a:ext cx="190500"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a:t>
              </a:r>
              <a:endParaRPr lang="en-US" sz="2200">
                <a:latin typeface="+mj-lt"/>
              </a:endParaRPr>
            </a:p>
          </p:txBody>
        </p:sp>
        <p:sp>
          <p:nvSpPr>
            <p:cNvPr id="280" name="Text Box 73"/>
            <p:cNvSpPr txBox="1">
              <a:spLocks noChangeArrowheads="1"/>
            </p:cNvSpPr>
            <p:nvPr/>
          </p:nvSpPr>
          <p:spPr bwMode="auto">
            <a:xfrm>
              <a:off x="3759200" y="1687513"/>
              <a:ext cx="1682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a:solidFill>
                    <a:srgbClr val="000000"/>
                  </a:solidFill>
                  <a:latin typeface="+mj-lt"/>
                </a:rPr>
                <a:t>-</a:t>
              </a:r>
              <a:endParaRPr lang="en-US" sz="2200">
                <a:latin typeface="+mj-lt"/>
              </a:endParaRPr>
            </a:p>
          </p:txBody>
        </p:sp>
        <p:sp>
          <p:nvSpPr>
            <p:cNvPr id="281" name="Line 74"/>
            <p:cNvSpPr>
              <a:spLocks noChangeShapeType="1"/>
            </p:cNvSpPr>
            <p:nvPr/>
          </p:nvSpPr>
          <p:spPr bwMode="auto">
            <a:xfrm>
              <a:off x="4068763" y="3282950"/>
              <a:ext cx="37274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82" name="Line 75"/>
            <p:cNvSpPr>
              <a:spLocks noChangeShapeType="1"/>
            </p:cNvSpPr>
            <p:nvPr/>
          </p:nvSpPr>
          <p:spPr bwMode="auto">
            <a:xfrm>
              <a:off x="4068763" y="2705100"/>
              <a:ext cx="0" cy="114935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nvGrpSpPr>
            <p:cNvPr id="283" name="Group 76"/>
            <p:cNvGrpSpPr>
              <a:grpSpLocks/>
            </p:cNvGrpSpPr>
            <p:nvPr/>
          </p:nvGrpSpPr>
          <p:grpSpPr bwMode="auto">
            <a:xfrm>
              <a:off x="4030663" y="2781300"/>
              <a:ext cx="660400" cy="998538"/>
              <a:chOff x="2793" y="1986"/>
              <a:chExt cx="457" cy="713"/>
            </a:xfrm>
          </p:grpSpPr>
          <p:sp>
            <p:nvSpPr>
              <p:cNvPr id="284" name="Freeform 77"/>
              <p:cNvSpPr>
                <a:spLocks/>
              </p:cNvSpPr>
              <p:nvPr/>
            </p:nvSpPr>
            <p:spPr bwMode="auto">
              <a:xfrm>
                <a:off x="2793" y="1986"/>
                <a:ext cx="228" cy="354"/>
              </a:xfrm>
              <a:custGeom>
                <a:avLst/>
                <a:gdLst>
                  <a:gd name="T0" fmla="*/ 227 w 228"/>
                  <a:gd name="T1" fmla="*/ 353 h 354"/>
                  <a:gd name="T2" fmla="*/ 215 w 228"/>
                  <a:gd name="T3" fmla="*/ 271 h 354"/>
                  <a:gd name="T4" fmla="*/ 203 w 228"/>
                  <a:gd name="T5" fmla="*/ 199 h 354"/>
                  <a:gd name="T6" fmla="*/ 189 w 228"/>
                  <a:gd name="T7" fmla="*/ 139 h 354"/>
                  <a:gd name="T8" fmla="*/ 176 w 228"/>
                  <a:gd name="T9" fmla="*/ 89 h 354"/>
                  <a:gd name="T10" fmla="*/ 159 w 228"/>
                  <a:gd name="T11" fmla="*/ 50 h 354"/>
                  <a:gd name="T12" fmla="*/ 145 w 228"/>
                  <a:gd name="T13" fmla="*/ 22 h 354"/>
                  <a:gd name="T14" fmla="*/ 128 w 228"/>
                  <a:gd name="T15" fmla="*/ 5 h 354"/>
                  <a:gd name="T16" fmla="*/ 113 w 228"/>
                  <a:gd name="T17" fmla="*/ 0 h 354"/>
                  <a:gd name="T18" fmla="*/ 96 w 228"/>
                  <a:gd name="T19" fmla="*/ 5 h 354"/>
                  <a:gd name="T20" fmla="*/ 80 w 228"/>
                  <a:gd name="T21" fmla="*/ 22 h 354"/>
                  <a:gd name="T22" fmla="*/ 64 w 228"/>
                  <a:gd name="T23" fmla="*/ 50 h 354"/>
                  <a:gd name="T24" fmla="*/ 50 w 228"/>
                  <a:gd name="T25" fmla="*/ 89 h 354"/>
                  <a:gd name="T26" fmla="*/ 35 w 228"/>
                  <a:gd name="T27" fmla="*/ 139 h 354"/>
                  <a:gd name="T28" fmla="*/ 22 w 228"/>
                  <a:gd name="T29" fmla="*/ 199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3" y="199"/>
                    </a:lnTo>
                    <a:lnTo>
                      <a:pt x="189" y="139"/>
                    </a:lnTo>
                    <a:lnTo>
                      <a:pt x="176" y="89"/>
                    </a:lnTo>
                    <a:lnTo>
                      <a:pt x="159" y="50"/>
                    </a:lnTo>
                    <a:lnTo>
                      <a:pt x="145" y="22"/>
                    </a:lnTo>
                    <a:lnTo>
                      <a:pt x="128" y="5"/>
                    </a:lnTo>
                    <a:lnTo>
                      <a:pt x="113" y="0"/>
                    </a:lnTo>
                    <a:lnTo>
                      <a:pt x="96" y="5"/>
                    </a:lnTo>
                    <a:lnTo>
                      <a:pt x="80" y="22"/>
                    </a:lnTo>
                    <a:lnTo>
                      <a:pt x="64" y="50"/>
                    </a:lnTo>
                    <a:lnTo>
                      <a:pt x="50" y="89"/>
                    </a:lnTo>
                    <a:lnTo>
                      <a:pt x="35" y="139"/>
                    </a:lnTo>
                    <a:lnTo>
                      <a:pt x="22" y="199"/>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85" name="Freeform 78"/>
              <p:cNvSpPr>
                <a:spLocks/>
              </p:cNvSpPr>
              <p:nvPr/>
            </p:nvSpPr>
            <p:spPr bwMode="auto">
              <a:xfrm>
                <a:off x="3021" y="2344"/>
                <a:ext cx="229" cy="355"/>
              </a:xfrm>
              <a:custGeom>
                <a:avLst/>
                <a:gdLst>
                  <a:gd name="T0" fmla="*/ 228 w 229"/>
                  <a:gd name="T1" fmla="*/ 0 h 355"/>
                  <a:gd name="T2" fmla="*/ 216 w 229"/>
                  <a:gd name="T3" fmla="*/ 84 h 355"/>
                  <a:gd name="T4" fmla="*/ 204 w 229"/>
                  <a:gd name="T5" fmla="*/ 156 h 355"/>
                  <a:gd name="T6" fmla="*/ 190 w 229"/>
                  <a:gd name="T7" fmla="*/ 217 h 355"/>
                  <a:gd name="T8" fmla="*/ 176 w 229"/>
                  <a:gd name="T9" fmla="*/ 266 h 355"/>
                  <a:gd name="T10" fmla="*/ 160 w 229"/>
                  <a:gd name="T11" fmla="*/ 305 h 355"/>
                  <a:gd name="T12" fmla="*/ 145 w 229"/>
                  <a:gd name="T13" fmla="*/ 332 h 355"/>
                  <a:gd name="T14" fmla="*/ 128 w 229"/>
                  <a:gd name="T15" fmla="*/ 349 h 355"/>
                  <a:gd name="T16" fmla="*/ 113 w 229"/>
                  <a:gd name="T17" fmla="*/ 354 h 355"/>
                  <a:gd name="T18" fmla="*/ 96 w 229"/>
                  <a:gd name="T19" fmla="*/ 349 h 355"/>
                  <a:gd name="T20" fmla="*/ 80 w 229"/>
                  <a:gd name="T21" fmla="*/ 332 h 355"/>
                  <a:gd name="T22" fmla="*/ 65 w 229"/>
                  <a:gd name="T23" fmla="*/ 305 h 355"/>
                  <a:gd name="T24" fmla="*/ 50 w 229"/>
                  <a:gd name="T25" fmla="*/ 266 h 355"/>
                  <a:gd name="T26" fmla="*/ 35 w 229"/>
                  <a:gd name="T27" fmla="*/ 217 h 355"/>
                  <a:gd name="T28" fmla="*/ 22 w 229"/>
                  <a:gd name="T29" fmla="*/ 156 h 355"/>
                  <a:gd name="T30" fmla="*/ 10 w 229"/>
                  <a:gd name="T31" fmla="*/ 84 h 355"/>
                  <a:gd name="T32" fmla="*/ 0 w 229"/>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355">
                    <a:moveTo>
                      <a:pt x="228" y="0"/>
                    </a:moveTo>
                    <a:lnTo>
                      <a:pt x="216" y="84"/>
                    </a:lnTo>
                    <a:lnTo>
                      <a:pt x="204" y="156"/>
                    </a:lnTo>
                    <a:lnTo>
                      <a:pt x="190" y="217"/>
                    </a:lnTo>
                    <a:lnTo>
                      <a:pt x="176" y="266"/>
                    </a:lnTo>
                    <a:lnTo>
                      <a:pt x="160" y="305"/>
                    </a:lnTo>
                    <a:lnTo>
                      <a:pt x="145" y="332"/>
                    </a:lnTo>
                    <a:lnTo>
                      <a:pt x="128" y="349"/>
                    </a:lnTo>
                    <a:lnTo>
                      <a:pt x="113" y="354"/>
                    </a:lnTo>
                    <a:lnTo>
                      <a:pt x="96" y="349"/>
                    </a:lnTo>
                    <a:lnTo>
                      <a:pt x="80" y="332"/>
                    </a:lnTo>
                    <a:lnTo>
                      <a:pt x="65" y="305"/>
                    </a:lnTo>
                    <a:lnTo>
                      <a:pt x="50" y="266"/>
                    </a:lnTo>
                    <a:lnTo>
                      <a:pt x="35" y="217"/>
                    </a:lnTo>
                    <a:lnTo>
                      <a:pt x="22" y="156"/>
                    </a:lnTo>
                    <a:lnTo>
                      <a:pt x="10" y="84"/>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86" name="Text Box 79"/>
            <p:cNvSpPr txBox="1">
              <a:spLocks noChangeArrowheads="1"/>
            </p:cNvSpPr>
            <p:nvPr/>
          </p:nvSpPr>
          <p:spPr bwMode="auto">
            <a:xfrm>
              <a:off x="7956550" y="3181350"/>
              <a:ext cx="711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800" dirty="0">
                  <a:solidFill>
                    <a:srgbClr val="000000"/>
                  </a:solidFill>
                  <a:latin typeface="+mj-lt"/>
                </a:rPr>
                <a:t>Time</a:t>
              </a:r>
              <a:endParaRPr lang="en-US" sz="1800" dirty="0">
                <a:latin typeface="+mj-lt"/>
              </a:endParaRPr>
            </a:p>
          </p:txBody>
        </p:sp>
        <p:sp>
          <p:nvSpPr>
            <p:cNvPr id="287" name="Text Box 80"/>
            <p:cNvSpPr txBox="1">
              <a:spLocks noChangeArrowheads="1"/>
            </p:cNvSpPr>
            <p:nvPr/>
          </p:nvSpPr>
          <p:spPr bwMode="auto">
            <a:xfrm>
              <a:off x="3717925" y="3178175"/>
              <a:ext cx="2270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0</a:t>
              </a:r>
              <a:endParaRPr lang="en-US" sz="2200">
                <a:latin typeface="+mj-lt"/>
              </a:endParaRPr>
            </a:p>
          </p:txBody>
        </p:sp>
        <p:sp>
          <p:nvSpPr>
            <p:cNvPr id="288" name="Text Box 81"/>
            <p:cNvSpPr txBox="1">
              <a:spLocks noChangeArrowheads="1"/>
            </p:cNvSpPr>
            <p:nvPr/>
          </p:nvSpPr>
          <p:spPr bwMode="auto">
            <a:xfrm>
              <a:off x="3717925" y="2598738"/>
              <a:ext cx="2365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a:t>
              </a:r>
              <a:endParaRPr lang="en-US" sz="2200">
                <a:latin typeface="+mj-lt"/>
              </a:endParaRPr>
            </a:p>
          </p:txBody>
        </p:sp>
        <p:grpSp>
          <p:nvGrpSpPr>
            <p:cNvPr id="289" name="Group 82"/>
            <p:cNvGrpSpPr>
              <a:grpSpLocks/>
            </p:cNvGrpSpPr>
            <p:nvPr/>
          </p:nvGrpSpPr>
          <p:grpSpPr bwMode="auto">
            <a:xfrm>
              <a:off x="4735513" y="2792413"/>
              <a:ext cx="658812" cy="1000125"/>
              <a:chOff x="3281" y="1994"/>
              <a:chExt cx="457" cy="713"/>
            </a:xfrm>
          </p:grpSpPr>
          <p:sp>
            <p:nvSpPr>
              <p:cNvPr id="290" name="Freeform 83"/>
              <p:cNvSpPr>
                <a:spLocks/>
              </p:cNvSpPr>
              <p:nvPr/>
            </p:nvSpPr>
            <p:spPr bwMode="auto">
              <a:xfrm>
                <a:off x="3281" y="1994"/>
                <a:ext cx="228" cy="354"/>
              </a:xfrm>
              <a:custGeom>
                <a:avLst/>
                <a:gdLst>
                  <a:gd name="T0" fmla="*/ 227 w 228"/>
                  <a:gd name="T1" fmla="*/ 353 h 354"/>
                  <a:gd name="T2" fmla="*/ 215 w 228"/>
                  <a:gd name="T3" fmla="*/ 271 h 354"/>
                  <a:gd name="T4" fmla="*/ 203 w 228"/>
                  <a:gd name="T5" fmla="*/ 200 h 354"/>
                  <a:gd name="T6" fmla="*/ 189 w 228"/>
                  <a:gd name="T7" fmla="*/ 140 h 354"/>
                  <a:gd name="T8" fmla="*/ 176 w 228"/>
                  <a:gd name="T9" fmla="*/ 90 h 354"/>
                  <a:gd name="T10" fmla="*/ 159 w 228"/>
                  <a:gd name="T11" fmla="*/ 51 h 354"/>
                  <a:gd name="T12" fmla="*/ 145 w 228"/>
                  <a:gd name="T13" fmla="*/ 23 h 354"/>
                  <a:gd name="T14" fmla="*/ 128 w 228"/>
                  <a:gd name="T15" fmla="*/ 6 h 354"/>
                  <a:gd name="T16" fmla="*/ 113 w 228"/>
                  <a:gd name="T17" fmla="*/ 0 h 354"/>
                  <a:gd name="T18" fmla="*/ 96 w 228"/>
                  <a:gd name="T19" fmla="*/ 6 h 354"/>
                  <a:gd name="T20" fmla="*/ 80 w 228"/>
                  <a:gd name="T21" fmla="*/ 23 h 354"/>
                  <a:gd name="T22" fmla="*/ 64 w 228"/>
                  <a:gd name="T23" fmla="*/ 51 h 354"/>
                  <a:gd name="T24" fmla="*/ 50 w 228"/>
                  <a:gd name="T25" fmla="*/ 90 h 354"/>
                  <a:gd name="T26" fmla="*/ 35 w 228"/>
                  <a:gd name="T27" fmla="*/ 140 h 354"/>
                  <a:gd name="T28" fmla="*/ 22 w 228"/>
                  <a:gd name="T29" fmla="*/ 200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3" y="200"/>
                    </a:lnTo>
                    <a:lnTo>
                      <a:pt x="189" y="140"/>
                    </a:lnTo>
                    <a:lnTo>
                      <a:pt x="176" y="90"/>
                    </a:lnTo>
                    <a:lnTo>
                      <a:pt x="159" y="51"/>
                    </a:lnTo>
                    <a:lnTo>
                      <a:pt x="145" y="23"/>
                    </a:lnTo>
                    <a:lnTo>
                      <a:pt x="128" y="6"/>
                    </a:lnTo>
                    <a:lnTo>
                      <a:pt x="113" y="0"/>
                    </a:lnTo>
                    <a:lnTo>
                      <a:pt x="96" y="6"/>
                    </a:lnTo>
                    <a:lnTo>
                      <a:pt x="80" y="23"/>
                    </a:lnTo>
                    <a:lnTo>
                      <a:pt x="64" y="51"/>
                    </a:lnTo>
                    <a:lnTo>
                      <a:pt x="50" y="90"/>
                    </a:lnTo>
                    <a:lnTo>
                      <a:pt x="35" y="140"/>
                    </a:lnTo>
                    <a:lnTo>
                      <a:pt x="22" y="200"/>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1" name="Freeform 84"/>
              <p:cNvSpPr>
                <a:spLocks/>
              </p:cNvSpPr>
              <p:nvPr/>
            </p:nvSpPr>
            <p:spPr bwMode="auto">
              <a:xfrm>
                <a:off x="3509" y="2352"/>
                <a:ext cx="229" cy="355"/>
              </a:xfrm>
              <a:custGeom>
                <a:avLst/>
                <a:gdLst>
                  <a:gd name="T0" fmla="*/ 228 w 229"/>
                  <a:gd name="T1" fmla="*/ 0 h 355"/>
                  <a:gd name="T2" fmla="*/ 216 w 229"/>
                  <a:gd name="T3" fmla="*/ 85 h 355"/>
                  <a:gd name="T4" fmla="*/ 204 w 229"/>
                  <a:gd name="T5" fmla="*/ 156 h 355"/>
                  <a:gd name="T6" fmla="*/ 190 w 229"/>
                  <a:gd name="T7" fmla="*/ 218 h 355"/>
                  <a:gd name="T8" fmla="*/ 176 w 229"/>
                  <a:gd name="T9" fmla="*/ 266 h 355"/>
                  <a:gd name="T10" fmla="*/ 160 w 229"/>
                  <a:gd name="T11" fmla="*/ 306 h 355"/>
                  <a:gd name="T12" fmla="*/ 145 w 229"/>
                  <a:gd name="T13" fmla="*/ 333 h 355"/>
                  <a:gd name="T14" fmla="*/ 128 w 229"/>
                  <a:gd name="T15" fmla="*/ 350 h 355"/>
                  <a:gd name="T16" fmla="*/ 113 w 229"/>
                  <a:gd name="T17" fmla="*/ 354 h 355"/>
                  <a:gd name="T18" fmla="*/ 96 w 229"/>
                  <a:gd name="T19" fmla="*/ 350 h 355"/>
                  <a:gd name="T20" fmla="*/ 80 w 229"/>
                  <a:gd name="T21" fmla="*/ 333 h 355"/>
                  <a:gd name="T22" fmla="*/ 65 w 229"/>
                  <a:gd name="T23" fmla="*/ 306 h 355"/>
                  <a:gd name="T24" fmla="*/ 50 w 229"/>
                  <a:gd name="T25" fmla="*/ 266 h 355"/>
                  <a:gd name="T26" fmla="*/ 35 w 229"/>
                  <a:gd name="T27" fmla="*/ 218 h 355"/>
                  <a:gd name="T28" fmla="*/ 22 w 229"/>
                  <a:gd name="T29" fmla="*/ 156 h 355"/>
                  <a:gd name="T30" fmla="*/ 10 w 229"/>
                  <a:gd name="T31" fmla="*/ 85 h 355"/>
                  <a:gd name="T32" fmla="*/ 0 w 229"/>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355">
                    <a:moveTo>
                      <a:pt x="228" y="0"/>
                    </a:moveTo>
                    <a:lnTo>
                      <a:pt x="216" y="85"/>
                    </a:lnTo>
                    <a:lnTo>
                      <a:pt x="204" y="156"/>
                    </a:lnTo>
                    <a:lnTo>
                      <a:pt x="190" y="218"/>
                    </a:lnTo>
                    <a:lnTo>
                      <a:pt x="176" y="266"/>
                    </a:lnTo>
                    <a:lnTo>
                      <a:pt x="160" y="306"/>
                    </a:lnTo>
                    <a:lnTo>
                      <a:pt x="145" y="333"/>
                    </a:lnTo>
                    <a:lnTo>
                      <a:pt x="128" y="350"/>
                    </a:lnTo>
                    <a:lnTo>
                      <a:pt x="113" y="354"/>
                    </a:lnTo>
                    <a:lnTo>
                      <a:pt x="96" y="350"/>
                    </a:lnTo>
                    <a:lnTo>
                      <a:pt x="80" y="333"/>
                    </a:lnTo>
                    <a:lnTo>
                      <a:pt x="65" y="306"/>
                    </a:lnTo>
                    <a:lnTo>
                      <a:pt x="50" y="266"/>
                    </a:lnTo>
                    <a:lnTo>
                      <a:pt x="35" y="218"/>
                    </a:lnTo>
                    <a:lnTo>
                      <a:pt x="22" y="156"/>
                    </a:lnTo>
                    <a:lnTo>
                      <a:pt x="10" y="85"/>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292" name="Group 85"/>
            <p:cNvGrpSpPr>
              <a:grpSpLocks/>
            </p:cNvGrpSpPr>
            <p:nvPr/>
          </p:nvGrpSpPr>
          <p:grpSpPr bwMode="auto">
            <a:xfrm>
              <a:off x="5435600" y="2795588"/>
              <a:ext cx="658813" cy="998537"/>
              <a:chOff x="3766" y="1996"/>
              <a:chExt cx="457" cy="713"/>
            </a:xfrm>
          </p:grpSpPr>
          <p:sp>
            <p:nvSpPr>
              <p:cNvPr id="293" name="Freeform 86"/>
              <p:cNvSpPr>
                <a:spLocks/>
              </p:cNvSpPr>
              <p:nvPr/>
            </p:nvSpPr>
            <p:spPr bwMode="auto">
              <a:xfrm>
                <a:off x="3766" y="1996"/>
                <a:ext cx="229" cy="354"/>
              </a:xfrm>
              <a:custGeom>
                <a:avLst/>
                <a:gdLst>
                  <a:gd name="T0" fmla="*/ 228 w 229"/>
                  <a:gd name="T1" fmla="*/ 353 h 354"/>
                  <a:gd name="T2" fmla="*/ 216 w 229"/>
                  <a:gd name="T3" fmla="*/ 271 h 354"/>
                  <a:gd name="T4" fmla="*/ 204 w 229"/>
                  <a:gd name="T5" fmla="*/ 199 h 354"/>
                  <a:gd name="T6" fmla="*/ 190 w 229"/>
                  <a:gd name="T7" fmla="*/ 139 h 354"/>
                  <a:gd name="T8" fmla="*/ 176 w 229"/>
                  <a:gd name="T9" fmla="*/ 89 h 354"/>
                  <a:gd name="T10" fmla="*/ 160 w 229"/>
                  <a:gd name="T11" fmla="*/ 50 h 354"/>
                  <a:gd name="T12" fmla="*/ 145 w 229"/>
                  <a:gd name="T13" fmla="*/ 22 h 354"/>
                  <a:gd name="T14" fmla="*/ 128 w 229"/>
                  <a:gd name="T15" fmla="*/ 5 h 354"/>
                  <a:gd name="T16" fmla="*/ 113 w 229"/>
                  <a:gd name="T17" fmla="*/ 0 h 354"/>
                  <a:gd name="T18" fmla="*/ 96 w 229"/>
                  <a:gd name="T19" fmla="*/ 5 h 354"/>
                  <a:gd name="T20" fmla="*/ 80 w 229"/>
                  <a:gd name="T21" fmla="*/ 22 h 354"/>
                  <a:gd name="T22" fmla="*/ 64 w 229"/>
                  <a:gd name="T23" fmla="*/ 50 h 354"/>
                  <a:gd name="T24" fmla="*/ 50 w 229"/>
                  <a:gd name="T25" fmla="*/ 89 h 354"/>
                  <a:gd name="T26" fmla="*/ 35 w 229"/>
                  <a:gd name="T27" fmla="*/ 139 h 354"/>
                  <a:gd name="T28" fmla="*/ 22 w 229"/>
                  <a:gd name="T29" fmla="*/ 199 h 354"/>
                  <a:gd name="T30" fmla="*/ 10 w 229"/>
                  <a:gd name="T31" fmla="*/ 271 h 354"/>
                  <a:gd name="T32" fmla="*/ 0 w 229"/>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354">
                    <a:moveTo>
                      <a:pt x="228" y="353"/>
                    </a:moveTo>
                    <a:lnTo>
                      <a:pt x="216" y="271"/>
                    </a:lnTo>
                    <a:lnTo>
                      <a:pt x="204" y="199"/>
                    </a:lnTo>
                    <a:lnTo>
                      <a:pt x="190" y="139"/>
                    </a:lnTo>
                    <a:lnTo>
                      <a:pt x="176" y="89"/>
                    </a:lnTo>
                    <a:lnTo>
                      <a:pt x="160" y="50"/>
                    </a:lnTo>
                    <a:lnTo>
                      <a:pt x="145" y="22"/>
                    </a:lnTo>
                    <a:lnTo>
                      <a:pt x="128" y="5"/>
                    </a:lnTo>
                    <a:lnTo>
                      <a:pt x="113" y="0"/>
                    </a:lnTo>
                    <a:lnTo>
                      <a:pt x="96" y="5"/>
                    </a:lnTo>
                    <a:lnTo>
                      <a:pt x="80" y="22"/>
                    </a:lnTo>
                    <a:lnTo>
                      <a:pt x="64" y="50"/>
                    </a:lnTo>
                    <a:lnTo>
                      <a:pt x="50" y="89"/>
                    </a:lnTo>
                    <a:lnTo>
                      <a:pt x="35" y="139"/>
                    </a:lnTo>
                    <a:lnTo>
                      <a:pt x="22" y="199"/>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4" name="Freeform 87"/>
              <p:cNvSpPr>
                <a:spLocks/>
              </p:cNvSpPr>
              <p:nvPr/>
            </p:nvSpPr>
            <p:spPr bwMode="auto">
              <a:xfrm>
                <a:off x="3995" y="2354"/>
                <a:ext cx="228" cy="355"/>
              </a:xfrm>
              <a:custGeom>
                <a:avLst/>
                <a:gdLst>
                  <a:gd name="T0" fmla="*/ 227 w 228"/>
                  <a:gd name="T1" fmla="*/ 0 h 355"/>
                  <a:gd name="T2" fmla="*/ 215 w 228"/>
                  <a:gd name="T3" fmla="*/ 84 h 355"/>
                  <a:gd name="T4" fmla="*/ 204 w 228"/>
                  <a:gd name="T5" fmla="*/ 156 h 355"/>
                  <a:gd name="T6" fmla="*/ 189 w 228"/>
                  <a:gd name="T7" fmla="*/ 217 h 355"/>
                  <a:gd name="T8" fmla="*/ 176 w 228"/>
                  <a:gd name="T9" fmla="*/ 266 h 355"/>
                  <a:gd name="T10" fmla="*/ 159 w 228"/>
                  <a:gd name="T11" fmla="*/ 305 h 355"/>
                  <a:gd name="T12" fmla="*/ 145 w 228"/>
                  <a:gd name="T13" fmla="*/ 332 h 355"/>
                  <a:gd name="T14" fmla="*/ 127 w 228"/>
                  <a:gd name="T15" fmla="*/ 349 h 355"/>
                  <a:gd name="T16" fmla="*/ 113 w 228"/>
                  <a:gd name="T17" fmla="*/ 354 h 355"/>
                  <a:gd name="T18" fmla="*/ 96 w 228"/>
                  <a:gd name="T19" fmla="*/ 349 h 355"/>
                  <a:gd name="T20" fmla="*/ 79 w 228"/>
                  <a:gd name="T21" fmla="*/ 332 h 355"/>
                  <a:gd name="T22" fmla="*/ 64 w 228"/>
                  <a:gd name="T23" fmla="*/ 305 h 355"/>
                  <a:gd name="T24" fmla="*/ 49 w 228"/>
                  <a:gd name="T25" fmla="*/ 266 h 355"/>
                  <a:gd name="T26" fmla="*/ 35 w 228"/>
                  <a:gd name="T27" fmla="*/ 217 h 355"/>
                  <a:gd name="T28" fmla="*/ 21 w 228"/>
                  <a:gd name="T29" fmla="*/ 156 h 355"/>
                  <a:gd name="T30" fmla="*/ 10 w 228"/>
                  <a:gd name="T31" fmla="*/ 84 h 355"/>
                  <a:gd name="T32" fmla="*/ 0 w 228"/>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5">
                    <a:moveTo>
                      <a:pt x="227" y="0"/>
                    </a:moveTo>
                    <a:lnTo>
                      <a:pt x="215" y="84"/>
                    </a:lnTo>
                    <a:lnTo>
                      <a:pt x="204" y="156"/>
                    </a:lnTo>
                    <a:lnTo>
                      <a:pt x="189" y="217"/>
                    </a:lnTo>
                    <a:lnTo>
                      <a:pt x="176" y="266"/>
                    </a:lnTo>
                    <a:lnTo>
                      <a:pt x="159" y="305"/>
                    </a:lnTo>
                    <a:lnTo>
                      <a:pt x="145" y="332"/>
                    </a:lnTo>
                    <a:lnTo>
                      <a:pt x="127" y="349"/>
                    </a:lnTo>
                    <a:lnTo>
                      <a:pt x="113" y="354"/>
                    </a:lnTo>
                    <a:lnTo>
                      <a:pt x="96" y="349"/>
                    </a:lnTo>
                    <a:lnTo>
                      <a:pt x="79" y="332"/>
                    </a:lnTo>
                    <a:lnTo>
                      <a:pt x="64" y="305"/>
                    </a:lnTo>
                    <a:lnTo>
                      <a:pt x="49" y="266"/>
                    </a:lnTo>
                    <a:lnTo>
                      <a:pt x="35" y="217"/>
                    </a:lnTo>
                    <a:lnTo>
                      <a:pt x="21" y="156"/>
                    </a:lnTo>
                    <a:lnTo>
                      <a:pt x="10" y="84"/>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295" name="Group 88"/>
            <p:cNvGrpSpPr>
              <a:grpSpLocks/>
            </p:cNvGrpSpPr>
            <p:nvPr/>
          </p:nvGrpSpPr>
          <p:grpSpPr bwMode="auto">
            <a:xfrm>
              <a:off x="6100763" y="2792413"/>
              <a:ext cx="658812" cy="1000125"/>
              <a:chOff x="4227" y="1994"/>
              <a:chExt cx="457" cy="713"/>
            </a:xfrm>
          </p:grpSpPr>
          <p:sp>
            <p:nvSpPr>
              <p:cNvPr id="296" name="Freeform 89"/>
              <p:cNvSpPr>
                <a:spLocks/>
              </p:cNvSpPr>
              <p:nvPr/>
            </p:nvSpPr>
            <p:spPr bwMode="auto">
              <a:xfrm>
                <a:off x="4227" y="1994"/>
                <a:ext cx="228" cy="354"/>
              </a:xfrm>
              <a:custGeom>
                <a:avLst/>
                <a:gdLst>
                  <a:gd name="T0" fmla="*/ 227 w 228"/>
                  <a:gd name="T1" fmla="*/ 353 h 354"/>
                  <a:gd name="T2" fmla="*/ 215 w 228"/>
                  <a:gd name="T3" fmla="*/ 271 h 354"/>
                  <a:gd name="T4" fmla="*/ 203 w 228"/>
                  <a:gd name="T5" fmla="*/ 200 h 354"/>
                  <a:gd name="T6" fmla="*/ 189 w 228"/>
                  <a:gd name="T7" fmla="*/ 140 h 354"/>
                  <a:gd name="T8" fmla="*/ 176 w 228"/>
                  <a:gd name="T9" fmla="*/ 90 h 354"/>
                  <a:gd name="T10" fmla="*/ 159 w 228"/>
                  <a:gd name="T11" fmla="*/ 51 h 354"/>
                  <a:gd name="T12" fmla="*/ 145 w 228"/>
                  <a:gd name="T13" fmla="*/ 23 h 354"/>
                  <a:gd name="T14" fmla="*/ 128 w 228"/>
                  <a:gd name="T15" fmla="*/ 6 h 354"/>
                  <a:gd name="T16" fmla="*/ 113 w 228"/>
                  <a:gd name="T17" fmla="*/ 0 h 354"/>
                  <a:gd name="T18" fmla="*/ 96 w 228"/>
                  <a:gd name="T19" fmla="*/ 6 h 354"/>
                  <a:gd name="T20" fmla="*/ 80 w 228"/>
                  <a:gd name="T21" fmla="*/ 23 h 354"/>
                  <a:gd name="T22" fmla="*/ 64 w 228"/>
                  <a:gd name="T23" fmla="*/ 51 h 354"/>
                  <a:gd name="T24" fmla="*/ 50 w 228"/>
                  <a:gd name="T25" fmla="*/ 90 h 354"/>
                  <a:gd name="T26" fmla="*/ 35 w 228"/>
                  <a:gd name="T27" fmla="*/ 140 h 354"/>
                  <a:gd name="T28" fmla="*/ 22 w 228"/>
                  <a:gd name="T29" fmla="*/ 200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3" y="200"/>
                    </a:lnTo>
                    <a:lnTo>
                      <a:pt x="189" y="140"/>
                    </a:lnTo>
                    <a:lnTo>
                      <a:pt x="176" y="90"/>
                    </a:lnTo>
                    <a:lnTo>
                      <a:pt x="159" y="51"/>
                    </a:lnTo>
                    <a:lnTo>
                      <a:pt x="145" y="23"/>
                    </a:lnTo>
                    <a:lnTo>
                      <a:pt x="128" y="6"/>
                    </a:lnTo>
                    <a:lnTo>
                      <a:pt x="113" y="0"/>
                    </a:lnTo>
                    <a:lnTo>
                      <a:pt x="96" y="6"/>
                    </a:lnTo>
                    <a:lnTo>
                      <a:pt x="80" y="23"/>
                    </a:lnTo>
                    <a:lnTo>
                      <a:pt x="64" y="51"/>
                    </a:lnTo>
                    <a:lnTo>
                      <a:pt x="50" y="90"/>
                    </a:lnTo>
                    <a:lnTo>
                      <a:pt x="35" y="140"/>
                    </a:lnTo>
                    <a:lnTo>
                      <a:pt x="22" y="200"/>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297" name="Freeform 90"/>
              <p:cNvSpPr>
                <a:spLocks/>
              </p:cNvSpPr>
              <p:nvPr/>
            </p:nvSpPr>
            <p:spPr bwMode="auto">
              <a:xfrm>
                <a:off x="4455" y="2352"/>
                <a:ext cx="229" cy="355"/>
              </a:xfrm>
              <a:custGeom>
                <a:avLst/>
                <a:gdLst>
                  <a:gd name="T0" fmla="*/ 228 w 229"/>
                  <a:gd name="T1" fmla="*/ 0 h 355"/>
                  <a:gd name="T2" fmla="*/ 216 w 229"/>
                  <a:gd name="T3" fmla="*/ 85 h 355"/>
                  <a:gd name="T4" fmla="*/ 204 w 229"/>
                  <a:gd name="T5" fmla="*/ 156 h 355"/>
                  <a:gd name="T6" fmla="*/ 190 w 229"/>
                  <a:gd name="T7" fmla="*/ 218 h 355"/>
                  <a:gd name="T8" fmla="*/ 176 w 229"/>
                  <a:gd name="T9" fmla="*/ 266 h 355"/>
                  <a:gd name="T10" fmla="*/ 160 w 229"/>
                  <a:gd name="T11" fmla="*/ 306 h 355"/>
                  <a:gd name="T12" fmla="*/ 145 w 229"/>
                  <a:gd name="T13" fmla="*/ 333 h 355"/>
                  <a:gd name="T14" fmla="*/ 128 w 229"/>
                  <a:gd name="T15" fmla="*/ 350 h 355"/>
                  <a:gd name="T16" fmla="*/ 113 w 229"/>
                  <a:gd name="T17" fmla="*/ 354 h 355"/>
                  <a:gd name="T18" fmla="*/ 96 w 229"/>
                  <a:gd name="T19" fmla="*/ 350 h 355"/>
                  <a:gd name="T20" fmla="*/ 80 w 229"/>
                  <a:gd name="T21" fmla="*/ 333 h 355"/>
                  <a:gd name="T22" fmla="*/ 65 w 229"/>
                  <a:gd name="T23" fmla="*/ 306 h 355"/>
                  <a:gd name="T24" fmla="*/ 50 w 229"/>
                  <a:gd name="T25" fmla="*/ 266 h 355"/>
                  <a:gd name="T26" fmla="*/ 35 w 229"/>
                  <a:gd name="T27" fmla="*/ 218 h 355"/>
                  <a:gd name="T28" fmla="*/ 22 w 229"/>
                  <a:gd name="T29" fmla="*/ 156 h 355"/>
                  <a:gd name="T30" fmla="*/ 10 w 229"/>
                  <a:gd name="T31" fmla="*/ 85 h 355"/>
                  <a:gd name="T32" fmla="*/ 0 w 229"/>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355">
                    <a:moveTo>
                      <a:pt x="228" y="0"/>
                    </a:moveTo>
                    <a:lnTo>
                      <a:pt x="216" y="85"/>
                    </a:lnTo>
                    <a:lnTo>
                      <a:pt x="204" y="156"/>
                    </a:lnTo>
                    <a:lnTo>
                      <a:pt x="190" y="218"/>
                    </a:lnTo>
                    <a:lnTo>
                      <a:pt x="176" y="266"/>
                    </a:lnTo>
                    <a:lnTo>
                      <a:pt x="160" y="306"/>
                    </a:lnTo>
                    <a:lnTo>
                      <a:pt x="145" y="333"/>
                    </a:lnTo>
                    <a:lnTo>
                      <a:pt x="128" y="350"/>
                    </a:lnTo>
                    <a:lnTo>
                      <a:pt x="113" y="354"/>
                    </a:lnTo>
                    <a:lnTo>
                      <a:pt x="96" y="350"/>
                    </a:lnTo>
                    <a:lnTo>
                      <a:pt x="80" y="333"/>
                    </a:lnTo>
                    <a:lnTo>
                      <a:pt x="65" y="306"/>
                    </a:lnTo>
                    <a:lnTo>
                      <a:pt x="50" y="266"/>
                    </a:lnTo>
                    <a:lnTo>
                      <a:pt x="35" y="218"/>
                    </a:lnTo>
                    <a:lnTo>
                      <a:pt x="22" y="156"/>
                    </a:lnTo>
                    <a:lnTo>
                      <a:pt x="10" y="85"/>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298" name="Line 91"/>
            <p:cNvSpPr>
              <a:spLocks noChangeShapeType="1"/>
            </p:cNvSpPr>
            <p:nvPr/>
          </p:nvSpPr>
          <p:spPr bwMode="auto">
            <a:xfrm>
              <a:off x="4068763" y="5422900"/>
              <a:ext cx="37274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299" name="Line 92"/>
            <p:cNvSpPr>
              <a:spLocks noChangeShapeType="1"/>
            </p:cNvSpPr>
            <p:nvPr/>
          </p:nvSpPr>
          <p:spPr bwMode="auto">
            <a:xfrm>
              <a:off x="4068763" y="5145088"/>
              <a:ext cx="0" cy="55245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300" name="Text Box 93"/>
            <p:cNvSpPr txBox="1">
              <a:spLocks noChangeArrowheads="1"/>
            </p:cNvSpPr>
            <p:nvPr/>
          </p:nvSpPr>
          <p:spPr bwMode="auto">
            <a:xfrm>
              <a:off x="7966075" y="5373688"/>
              <a:ext cx="6889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Time</a:t>
              </a:r>
              <a:endParaRPr lang="en-US" sz="1600" dirty="0">
                <a:latin typeface="+mj-lt"/>
              </a:endParaRPr>
            </a:p>
          </p:txBody>
        </p:sp>
        <p:sp>
          <p:nvSpPr>
            <p:cNvPr id="301" name="Text Box 94"/>
            <p:cNvSpPr txBox="1">
              <a:spLocks noChangeArrowheads="1"/>
            </p:cNvSpPr>
            <p:nvPr/>
          </p:nvSpPr>
          <p:spPr bwMode="auto">
            <a:xfrm>
              <a:off x="3727450" y="5373688"/>
              <a:ext cx="2063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0</a:t>
              </a:r>
              <a:endParaRPr lang="en-US" sz="2200">
                <a:latin typeface="+mj-lt"/>
              </a:endParaRPr>
            </a:p>
          </p:txBody>
        </p:sp>
        <p:sp>
          <p:nvSpPr>
            <p:cNvPr id="302" name="Text Box 95"/>
            <p:cNvSpPr txBox="1">
              <a:spLocks noChangeArrowheads="1"/>
            </p:cNvSpPr>
            <p:nvPr/>
          </p:nvSpPr>
          <p:spPr bwMode="auto">
            <a:xfrm>
              <a:off x="3727450" y="5092700"/>
              <a:ext cx="21431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mj-lt"/>
                </a:rPr>
                <a:t>+</a:t>
              </a:r>
              <a:endParaRPr lang="en-US" sz="2200">
                <a:latin typeface="+mj-lt"/>
              </a:endParaRPr>
            </a:p>
          </p:txBody>
        </p:sp>
        <p:sp>
          <p:nvSpPr>
            <p:cNvPr id="303" name="Text Box 96"/>
            <p:cNvSpPr txBox="1">
              <a:spLocks noChangeArrowheads="1"/>
            </p:cNvSpPr>
            <p:nvPr/>
          </p:nvSpPr>
          <p:spPr bwMode="auto">
            <a:xfrm>
              <a:off x="3765550" y="5611813"/>
              <a:ext cx="188913"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a:solidFill>
                    <a:srgbClr val="000000"/>
                  </a:solidFill>
                  <a:latin typeface="+mj-lt"/>
                </a:rPr>
                <a:t>-</a:t>
              </a:r>
              <a:endParaRPr lang="en-US" sz="2200">
                <a:latin typeface="+mj-lt"/>
              </a:endParaRPr>
            </a:p>
          </p:txBody>
        </p:sp>
        <p:grpSp>
          <p:nvGrpSpPr>
            <p:cNvPr id="304" name="Group 97"/>
            <p:cNvGrpSpPr>
              <a:grpSpLocks/>
            </p:cNvGrpSpPr>
            <p:nvPr/>
          </p:nvGrpSpPr>
          <p:grpSpPr bwMode="auto">
            <a:xfrm>
              <a:off x="4059238" y="5183188"/>
              <a:ext cx="2571750" cy="488950"/>
              <a:chOff x="2813" y="3700"/>
              <a:chExt cx="1782" cy="349"/>
            </a:xfrm>
          </p:grpSpPr>
          <p:grpSp>
            <p:nvGrpSpPr>
              <p:cNvPr id="305" name="Group 98"/>
              <p:cNvGrpSpPr>
                <a:grpSpLocks/>
              </p:cNvGrpSpPr>
              <p:nvPr/>
            </p:nvGrpSpPr>
            <p:grpSpPr bwMode="auto">
              <a:xfrm>
                <a:off x="2813" y="3700"/>
                <a:ext cx="888" cy="346"/>
                <a:chOff x="2813" y="3700"/>
                <a:chExt cx="888" cy="346"/>
              </a:xfrm>
            </p:grpSpPr>
            <p:sp>
              <p:nvSpPr>
                <p:cNvPr id="319" name="Freeform 99"/>
                <p:cNvSpPr>
                  <a:spLocks/>
                </p:cNvSpPr>
                <p:nvPr/>
              </p:nvSpPr>
              <p:spPr bwMode="auto">
                <a:xfrm>
                  <a:off x="2813" y="3700"/>
                  <a:ext cx="78" cy="170"/>
                </a:xfrm>
                <a:custGeom>
                  <a:avLst/>
                  <a:gdLst>
                    <a:gd name="T0" fmla="*/ 77 w 78"/>
                    <a:gd name="T1" fmla="*/ 169 h 170"/>
                    <a:gd name="T2" fmla="*/ 71 w 78"/>
                    <a:gd name="T3" fmla="*/ 131 h 170"/>
                    <a:gd name="T4" fmla="*/ 68 w 78"/>
                    <a:gd name="T5" fmla="*/ 96 h 170"/>
                    <a:gd name="T6" fmla="*/ 62 w 78"/>
                    <a:gd name="T7" fmla="*/ 67 h 170"/>
                    <a:gd name="T8" fmla="*/ 59 w 78"/>
                    <a:gd name="T9" fmla="*/ 43 h 170"/>
                    <a:gd name="T10" fmla="*/ 53 w 78"/>
                    <a:gd name="T11" fmla="*/ 25 h 170"/>
                    <a:gd name="T12" fmla="*/ 48 w 78"/>
                    <a:gd name="T13" fmla="*/ 12 h 170"/>
                    <a:gd name="T14" fmla="*/ 42 w 78"/>
                    <a:gd name="T15" fmla="*/ 3 h 170"/>
                    <a:gd name="T16" fmla="*/ 38 w 78"/>
                    <a:gd name="T17" fmla="*/ 0 h 170"/>
                    <a:gd name="T18" fmla="*/ 32 w 78"/>
                    <a:gd name="T19" fmla="*/ 3 h 170"/>
                    <a:gd name="T20" fmla="*/ 27 w 78"/>
                    <a:gd name="T21" fmla="*/ 12 h 170"/>
                    <a:gd name="T22" fmla="*/ 21 w 78"/>
                    <a:gd name="T23" fmla="*/ 25 h 170"/>
                    <a:gd name="T24" fmla="*/ 16 w 78"/>
                    <a:gd name="T25" fmla="*/ 43 h 170"/>
                    <a:gd name="T26" fmla="*/ 11 w 78"/>
                    <a:gd name="T27" fmla="*/ 67 h 170"/>
                    <a:gd name="T28" fmla="*/ 7 w 78"/>
                    <a:gd name="T29" fmla="*/ 96 h 170"/>
                    <a:gd name="T30" fmla="*/ 3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1" y="131"/>
                      </a:lnTo>
                      <a:lnTo>
                        <a:pt x="68" y="96"/>
                      </a:lnTo>
                      <a:lnTo>
                        <a:pt x="62" y="67"/>
                      </a:lnTo>
                      <a:lnTo>
                        <a:pt x="59" y="43"/>
                      </a:lnTo>
                      <a:lnTo>
                        <a:pt x="53" y="25"/>
                      </a:lnTo>
                      <a:lnTo>
                        <a:pt x="48" y="12"/>
                      </a:lnTo>
                      <a:lnTo>
                        <a:pt x="42" y="3"/>
                      </a:lnTo>
                      <a:lnTo>
                        <a:pt x="38" y="0"/>
                      </a:lnTo>
                      <a:lnTo>
                        <a:pt x="32" y="3"/>
                      </a:lnTo>
                      <a:lnTo>
                        <a:pt x="27" y="12"/>
                      </a:lnTo>
                      <a:lnTo>
                        <a:pt x="21" y="25"/>
                      </a:lnTo>
                      <a:lnTo>
                        <a:pt x="16" y="43"/>
                      </a:lnTo>
                      <a:lnTo>
                        <a:pt x="11"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0" name="Freeform 100"/>
                <p:cNvSpPr>
                  <a:spLocks/>
                </p:cNvSpPr>
                <p:nvPr/>
              </p:nvSpPr>
              <p:spPr bwMode="auto">
                <a:xfrm>
                  <a:off x="2890" y="3872"/>
                  <a:ext cx="76" cy="171"/>
                </a:xfrm>
                <a:custGeom>
                  <a:avLst/>
                  <a:gdLst>
                    <a:gd name="T0" fmla="*/ 75 w 76"/>
                    <a:gd name="T1" fmla="*/ 0 h 171"/>
                    <a:gd name="T2" fmla="*/ 71 w 76"/>
                    <a:gd name="T3" fmla="*/ 41 h 171"/>
                    <a:gd name="T4" fmla="*/ 67 w 76"/>
                    <a:gd name="T5" fmla="*/ 75 h 171"/>
                    <a:gd name="T6" fmla="*/ 61 w 76"/>
                    <a:gd name="T7" fmla="*/ 105 h 171"/>
                    <a:gd name="T8" fmla="*/ 58 w 76"/>
                    <a:gd name="T9" fmla="*/ 128 h 171"/>
                    <a:gd name="T10" fmla="*/ 52 w 76"/>
                    <a:gd name="T11" fmla="*/ 148 h 171"/>
                    <a:gd name="T12" fmla="*/ 47 w 76"/>
                    <a:gd name="T13" fmla="*/ 160 h 171"/>
                    <a:gd name="T14" fmla="*/ 41 w 76"/>
                    <a:gd name="T15" fmla="*/ 168 h 171"/>
                    <a:gd name="T16" fmla="*/ 37 w 76"/>
                    <a:gd name="T17" fmla="*/ 170 h 171"/>
                    <a:gd name="T18" fmla="*/ 31 w 76"/>
                    <a:gd name="T19" fmla="*/ 168 h 171"/>
                    <a:gd name="T20" fmla="*/ 26 w 76"/>
                    <a:gd name="T21" fmla="*/ 160 h 171"/>
                    <a:gd name="T22" fmla="*/ 20 w 76"/>
                    <a:gd name="T23" fmla="*/ 148 h 171"/>
                    <a:gd name="T24" fmla="*/ 16 w 76"/>
                    <a:gd name="T25" fmla="*/ 128 h 171"/>
                    <a:gd name="T26" fmla="*/ 10 w 76"/>
                    <a:gd name="T27" fmla="*/ 105 h 171"/>
                    <a:gd name="T28" fmla="*/ 6 w 76"/>
                    <a:gd name="T29" fmla="*/ 75 h 171"/>
                    <a:gd name="T30" fmla="*/ 3 w 76"/>
                    <a:gd name="T31" fmla="*/ 41 h 171"/>
                    <a:gd name="T32" fmla="*/ 0 w 7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1">
                      <a:moveTo>
                        <a:pt x="75" y="0"/>
                      </a:moveTo>
                      <a:lnTo>
                        <a:pt x="71" y="41"/>
                      </a:lnTo>
                      <a:lnTo>
                        <a:pt x="67" y="75"/>
                      </a:lnTo>
                      <a:lnTo>
                        <a:pt x="61" y="105"/>
                      </a:lnTo>
                      <a:lnTo>
                        <a:pt x="58" y="128"/>
                      </a:lnTo>
                      <a:lnTo>
                        <a:pt x="52" y="148"/>
                      </a:lnTo>
                      <a:lnTo>
                        <a:pt x="47" y="160"/>
                      </a:lnTo>
                      <a:lnTo>
                        <a:pt x="41" y="168"/>
                      </a:lnTo>
                      <a:lnTo>
                        <a:pt x="37" y="170"/>
                      </a:lnTo>
                      <a:lnTo>
                        <a:pt x="31" y="168"/>
                      </a:lnTo>
                      <a:lnTo>
                        <a:pt x="26" y="160"/>
                      </a:lnTo>
                      <a:lnTo>
                        <a:pt x="20" y="148"/>
                      </a:lnTo>
                      <a:lnTo>
                        <a:pt x="16" y="128"/>
                      </a:lnTo>
                      <a:lnTo>
                        <a:pt x="10" y="105"/>
                      </a:lnTo>
                      <a:lnTo>
                        <a:pt x="6"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1" name="Freeform 101"/>
                <p:cNvSpPr>
                  <a:spLocks/>
                </p:cNvSpPr>
                <p:nvPr/>
              </p:nvSpPr>
              <p:spPr bwMode="auto">
                <a:xfrm>
                  <a:off x="2975" y="3701"/>
                  <a:ext cx="78" cy="170"/>
                </a:xfrm>
                <a:custGeom>
                  <a:avLst/>
                  <a:gdLst>
                    <a:gd name="T0" fmla="*/ 77 w 78"/>
                    <a:gd name="T1" fmla="*/ 169 h 170"/>
                    <a:gd name="T2" fmla="*/ 72 w 78"/>
                    <a:gd name="T3" fmla="*/ 131 h 170"/>
                    <a:gd name="T4" fmla="*/ 68 w 78"/>
                    <a:gd name="T5" fmla="*/ 96 h 170"/>
                    <a:gd name="T6" fmla="*/ 63 w 78"/>
                    <a:gd name="T7" fmla="*/ 67 h 170"/>
                    <a:gd name="T8" fmla="*/ 59 w 78"/>
                    <a:gd name="T9" fmla="*/ 43 h 170"/>
                    <a:gd name="T10" fmla="*/ 53 w 78"/>
                    <a:gd name="T11" fmla="*/ 25 h 170"/>
                    <a:gd name="T12" fmla="*/ 48 w 78"/>
                    <a:gd name="T13" fmla="*/ 11 h 170"/>
                    <a:gd name="T14" fmla="*/ 43 w 78"/>
                    <a:gd name="T15" fmla="*/ 3 h 170"/>
                    <a:gd name="T16" fmla="*/ 38 w 78"/>
                    <a:gd name="T17" fmla="*/ 0 h 170"/>
                    <a:gd name="T18" fmla="*/ 33 w 78"/>
                    <a:gd name="T19" fmla="*/ 3 h 170"/>
                    <a:gd name="T20" fmla="*/ 27 w 78"/>
                    <a:gd name="T21" fmla="*/ 11 h 170"/>
                    <a:gd name="T22" fmla="*/ 21 w 78"/>
                    <a:gd name="T23" fmla="*/ 25 h 170"/>
                    <a:gd name="T24" fmla="*/ 16 w 78"/>
                    <a:gd name="T25" fmla="*/ 43 h 170"/>
                    <a:gd name="T26" fmla="*/ 11 w 78"/>
                    <a:gd name="T27" fmla="*/ 67 h 170"/>
                    <a:gd name="T28" fmla="*/ 7 w 78"/>
                    <a:gd name="T29" fmla="*/ 96 h 170"/>
                    <a:gd name="T30" fmla="*/ 3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1"/>
                      </a:lnTo>
                      <a:lnTo>
                        <a:pt x="68" y="96"/>
                      </a:lnTo>
                      <a:lnTo>
                        <a:pt x="63" y="67"/>
                      </a:lnTo>
                      <a:lnTo>
                        <a:pt x="59" y="43"/>
                      </a:lnTo>
                      <a:lnTo>
                        <a:pt x="53" y="25"/>
                      </a:lnTo>
                      <a:lnTo>
                        <a:pt x="48" y="11"/>
                      </a:lnTo>
                      <a:lnTo>
                        <a:pt x="43" y="3"/>
                      </a:lnTo>
                      <a:lnTo>
                        <a:pt x="38" y="0"/>
                      </a:lnTo>
                      <a:lnTo>
                        <a:pt x="33" y="3"/>
                      </a:lnTo>
                      <a:lnTo>
                        <a:pt x="27" y="11"/>
                      </a:lnTo>
                      <a:lnTo>
                        <a:pt x="21" y="25"/>
                      </a:lnTo>
                      <a:lnTo>
                        <a:pt x="16" y="43"/>
                      </a:lnTo>
                      <a:lnTo>
                        <a:pt x="11"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2" name="Freeform 102"/>
                <p:cNvSpPr>
                  <a:spLocks/>
                </p:cNvSpPr>
                <p:nvPr/>
              </p:nvSpPr>
              <p:spPr bwMode="auto">
                <a:xfrm>
                  <a:off x="3052" y="3873"/>
                  <a:ext cx="76" cy="171"/>
                </a:xfrm>
                <a:custGeom>
                  <a:avLst/>
                  <a:gdLst>
                    <a:gd name="T0" fmla="*/ 75 w 76"/>
                    <a:gd name="T1" fmla="*/ 0 h 171"/>
                    <a:gd name="T2" fmla="*/ 71 w 76"/>
                    <a:gd name="T3" fmla="*/ 41 h 171"/>
                    <a:gd name="T4" fmla="*/ 67 w 76"/>
                    <a:gd name="T5" fmla="*/ 75 h 171"/>
                    <a:gd name="T6" fmla="*/ 62 w 76"/>
                    <a:gd name="T7" fmla="*/ 104 h 171"/>
                    <a:gd name="T8" fmla="*/ 58 w 76"/>
                    <a:gd name="T9" fmla="*/ 128 h 171"/>
                    <a:gd name="T10" fmla="*/ 52 w 76"/>
                    <a:gd name="T11" fmla="*/ 147 h 171"/>
                    <a:gd name="T12" fmla="*/ 47 w 76"/>
                    <a:gd name="T13" fmla="*/ 160 h 171"/>
                    <a:gd name="T14" fmla="*/ 42 w 76"/>
                    <a:gd name="T15" fmla="*/ 168 h 171"/>
                    <a:gd name="T16" fmla="*/ 37 w 76"/>
                    <a:gd name="T17" fmla="*/ 170 h 171"/>
                    <a:gd name="T18" fmla="*/ 32 w 76"/>
                    <a:gd name="T19" fmla="*/ 168 h 171"/>
                    <a:gd name="T20" fmla="*/ 26 w 76"/>
                    <a:gd name="T21" fmla="*/ 160 h 171"/>
                    <a:gd name="T22" fmla="*/ 20 w 76"/>
                    <a:gd name="T23" fmla="*/ 147 h 171"/>
                    <a:gd name="T24" fmla="*/ 16 w 76"/>
                    <a:gd name="T25" fmla="*/ 128 h 171"/>
                    <a:gd name="T26" fmla="*/ 10 w 76"/>
                    <a:gd name="T27" fmla="*/ 104 h 171"/>
                    <a:gd name="T28" fmla="*/ 7 w 76"/>
                    <a:gd name="T29" fmla="*/ 75 h 171"/>
                    <a:gd name="T30" fmla="*/ 3 w 76"/>
                    <a:gd name="T31" fmla="*/ 41 h 171"/>
                    <a:gd name="T32" fmla="*/ 0 w 7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1">
                      <a:moveTo>
                        <a:pt x="75" y="0"/>
                      </a:moveTo>
                      <a:lnTo>
                        <a:pt x="71" y="41"/>
                      </a:lnTo>
                      <a:lnTo>
                        <a:pt x="67" y="75"/>
                      </a:lnTo>
                      <a:lnTo>
                        <a:pt x="62" y="104"/>
                      </a:lnTo>
                      <a:lnTo>
                        <a:pt x="58" y="128"/>
                      </a:lnTo>
                      <a:lnTo>
                        <a:pt x="52" y="147"/>
                      </a:lnTo>
                      <a:lnTo>
                        <a:pt x="47" y="160"/>
                      </a:lnTo>
                      <a:lnTo>
                        <a:pt x="42" y="168"/>
                      </a:lnTo>
                      <a:lnTo>
                        <a:pt x="37" y="170"/>
                      </a:lnTo>
                      <a:lnTo>
                        <a:pt x="32" y="168"/>
                      </a:lnTo>
                      <a:lnTo>
                        <a:pt x="26" y="160"/>
                      </a:lnTo>
                      <a:lnTo>
                        <a:pt x="20" y="147"/>
                      </a:lnTo>
                      <a:lnTo>
                        <a:pt x="16" y="128"/>
                      </a:lnTo>
                      <a:lnTo>
                        <a:pt x="10"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3" name="Freeform 103"/>
                <p:cNvSpPr>
                  <a:spLocks/>
                </p:cNvSpPr>
                <p:nvPr/>
              </p:nvSpPr>
              <p:spPr bwMode="auto">
                <a:xfrm>
                  <a:off x="3127" y="3703"/>
                  <a:ext cx="77" cy="170"/>
                </a:xfrm>
                <a:custGeom>
                  <a:avLst/>
                  <a:gdLst>
                    <a:gd name="T0" fmla="*/ 76 w 77"/>
                    <a:gd name="T1" fmla="*/ 169 h 170"/>
                    <a:gd name="T2" fmla="*/ 71 w 77"/>
                    <a:gd name="T3" fmla="*/ 131 h 170"/>
                    <a:gd name="T4" fmla="*/ 67 w 77"/>
                    <a:gd name="T5" fmla="*/ 96 h 170"/>
                    <a:gd name="T6" fmla="*/ 61 w 77"/>
                    <a:gd name="T7" fmla="*/ 67 h 170"/>
                    <a:gd name="T8" fmla="*/ 58 w 77"/>
                    <a:gd name="T9" fmla="*/ 43 h 170"/>
                    <a:gd name="T10" fmla="*/ 52 w 77"/>
                    <a:gd name="T11" fmla="*/ 25 h 170"/>
                    <a:gd name="T12" fmla="*/ 47 w 77"/>
                    <a:gd name="T13" fmla="*/ 11 h 170"/>
                    <a:gd name="T14" fmla="*/ 41 w 77"/>
                    <a:gd name="T15" fmla="*/ 3 h 170"/>
                    <a:gd name="T16" fmla="*/ 37 w 77"/>
                    <a:gd name="T17" fmla="*/ 0 h 170"/>
                    <a:gd name="T18" fmla="*/ 31 w 77"/>
                    <a:gd name="T19" fmla="*/ 3 h 170"/>
                    <a:gd name="T20" fmla="*/ 26 w 77"/>
                    <a:gd name="T21" fmla="*/ 11 h 170"/>
                    <a:gd name="T22" fmla="*/ 20 w 77"/>
                    <a:gd name="T23" fmla="*/ 25 h 170"/>
                    <a:gd name="T24" fmla="*/ 16 w 77"/>
                    <a:gd name="T25" fmla="*/ 43 h 170"/>
                    <a:gd name="T26" fmla="*/ 10 w 77"/>
                    <a:gd name="T27" fmla="*/ 67 h 170"/>
                    <a:gd name="T28" fmla="*/ 7 w 77"/>
                    <a:gd name="T29" fmla="*/ 96 h 170"/>
                    <a:gd name="T30" fmla="*/ 3 w 77"/>
                    <a:gd name="T31" fmla="*/ 131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1"/>
                      </a:lnTo>
                      <a:lnTo>
                        <a:pt x="67" y="96"/>
                      </a:lnTo>
                      <a:lnTo>
                        <a:pt x="61" y="67"/>
                      </a:lnTo>
                      <a:lnTo>
                        <a:pt x="58" y="43"/>
                      </a:lnTo>
                      <a:lnTo>
                        <a:pt x="52" y="25"/>
                      </a:lnTo>
                      <a:lnTo>
                        <a:pt x="47" y="11"/>
                      </a:lnTo>
                      <a:lnTo>
                        <a:pt x="41" y="3"/>
                      </a:lnTo>
                      <a:lnTo>
                        <a:pt x="37" y="0"/>
                      </a:lnTo>
                      <a:lnTo>
                        <a:pt x="31" y="3"/>
                      </a:lnTo>
                      <a:lnTo>
                        <a:pt x="26" y="11"/>
                      </a:lnTo>
                      <a:lnTo>
                        <a:pt x="20" y="25"/>
                      </a:lnTo>
                      <a:lnTo>
                        <a:pt x="16" y="43"/>
                      </a:lnTo>
                      <a:lnTo>
                        <a:pt x="10"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4" name="Freeform 104"/>
                <p:cNvSpPr>
                  <a:spLocks/>
                </p:cNvSpPr>
                <p:nvPr/>
              </p:nvSpPr>
              <p:spPr bwMode="auto">
                <a:xfrm>
                  <a:off x="3203" y="3876"/>
                  <a:ext cx="76" cy="170"/>
                </a:xfrm>
                <a:custGeom>
                  <a:avLst/>
                  <a:gdLst>
                    <a:gd name="T0" fmla="*/ 75 w 76"/>
                    <a:gd name="T1" fmla="*/ 0 h 170"/>
                    <a:gd name="T2" fmla="*/ 71 w 76"/>
                    <a:gd name="T3" fmla="*/ 40 h 170"/>
                    <a:gd name="T4" fmla="*/ 67 w 76"/>
                    <a:gd name="T5" fmla="*/ 74 h 170"/>
                    <a:gd name="T6" fmla="*/ 61 w 76"/>
                    <a:gd name="T7" fmla="*/ 104 h 170"/>
                    <a:gd name="T8" fmla="*/ 58 w 76"/>
                    <a:gd name="T9" fmla="*/ 127 h 170"/>
                    <a:gd name="T10" fmla="*/ 52 w 76"/>
                    <a:gd name="T11" fmla="*/ 146 h 170"/>
                    <a:gd name="T12" fmla="*/ 47 w 76"/>
                    <a:gd name="T13" fmla="*/ 159 h 170"/>
                    <a:gd name="T14" fmla="*/ 42 w 76"/>
                    <a:gd name="T15" fmla="*/ 167 h 170"/>
                    <a:gd name="T16" fmla="*/ 37 w 76"/>
                    <a:gd name="T17" fmla="*/ 169 h 170"/>
                    <a:gd name="T18" fmla="*/ 32 w 76"/>
                    <a:gd name="T19" fmla="*/ 167 h 170"/>
                    <a:gd name="T20" fmla="*/ 26 w 76"/>
                    <a:gd name="T21" fmla="*/ 159 h 170"/>
                    <a:gd name="T22" fmla="*/ 20 w 76"/>
                    <a:gd name="T23" fmla="*/ 146 h 170"/>
                    <a:gd name="T24" fmla="*/ 16 w 76"/>
                    <a:gd name="T25" fmla="*/ 127 h 170"/>
                    <a:gd name="T26" fmla="*/ 11 w 76"/>
                    <a:gd name="T27" fmla="*/ 104 h 170"/>
                    <a:gd name="T28" fmla="*/ 7 w 76"/>
                    <a:gd name="T29" fmla="*/ 74 h 170"/>
                    <a:gd name="T30" fmla="*/ 3 w 76"/>
                    <a:gd name="T31" fmla="*/ 40 h 170"/>
                    <a:gd name="T32" fmla="*/ 0 w 76"/>
                    <a:gd name="T3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0">
                      <a:moveTo>
                        <a:pt x="75" y="0"/>
                      </a:moveTo>
                      <a:lnTo>
                        <a:pt x="71" y="40"/>
                      </a:lnTo>
                      <a:lnTo>
                        <a:pt x="67" y="74"/>
                      </a:lnTo>
                      <a:lnTo>
                        <a:pt x="61" y="104"/>
                      </a:lnTo>
                      <a:lnTo>
                        <a:pt x="58" y="127"/>
                      </a:lnTo>
                      <a:lnTo>
                        <a:pt x="52" y="146"/>
                      </a:lnTo>
                      <a:lnTo>
                        <a:pt x="47" y="159"/>
                      </a:lnTo>
                      <a:lnTo>
                        <a:pt x="42" y="167"/>
                      </a:lnTo>
                      <a:lnTo>
                        <a:pt x="37" y="169"/>
                      </a:lnTo>
                      <a:lnTo>
                        <a:pt x="32" y="167"/>
                      </a:lnTo>
                      <a:lnTo>
                        <a:pt x="26" y="159"/>
                      </a:lnTo>
                      <a:lnTo>
                        <a:pt x="20" y="146"/>
                      </a:lnTo>
                      <a:lnTo>
                        <a:pt x="16" y="127"/>
                      </a:lnTo>
                      <a:lnTo>
                        <a:pt x="11" y="104"/>
                      </a:lnTo>
                      <a:lnTo>
                        <a:pt x="7" y="74"/>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5" name="Freeform 105"/>
                <p:cNvSpPr>
                  <a:spLocks/>
                </p:cNvSpPr>
                <p:nvPr/>
              </p:nvSpPr>
              <p:spPr bwMode="auto">
                <a:xfrm>
                  <a:off x="3264" y="3703"/>
                  <a:ext cx="78" cy="170"/>
                </a:xfrm>
                <a:custGeom>
                  <a:avLst/>
                  <a:gdLst>
                    <a:gd name="T0" fmla="*/ 77 w 78"/>
                    <a:gd name="T1" fmla="*/ 169 h 170"/>
                    <a:gd name="T2" fmla="*/ 72 w 78"/>
                    <a:gd name="T3" fmla="*/ 131 h 170"/>
                    <a:gd name="T4" fmla="*/ 68 w 78"/>
                    <a:gd name="T5" fmla="*/ 96 h 170"/>
                    <a:gd name="T6" fmla="*/ 62 w 78"/>
                    <a:gd name="T7" fmla="*/ 67 h 170"/>
                    <a:gd name="T8" fmla="*/ 59 w 78"/>
                    <a:gd name="T9" fmla="*/ 43 h 170"/>
                    <a:gd name="T10" fmla="*/ 53 w 78"/>
                    <a:gd name="T11" fmla="*/ 25 h 170"/>
                    <a:gd name="T12" fmla="*/ 48 w 78"/>
                    <a:gd name="T13" fmla="*/ 11 h 170"/>
                    <a:gd name="T14" fmla="*/ 42 w 78"/>
                    <a:gd name="T15" fmla="*/ 3 h 170"/>
                    <a:gd name="T16" fmla="*/ 37 w 78"/>
                    <a:gd name="T17" fmla="*/ 0 h 170"/>
                    <a:gd name="T18" fmla="*/ 32 w 78"/>
                    <a:gd name="T19" fmla="*/ 3 h 170"/>
                    <a:gd name="T20" fmla="*/ 26 w 78"/>
                    <a:gd name="T21" fmla="*/ 11 h 170"/>
                    <a:gd name="T22" fmla="*/ 20 w 78"/>
                    <a:gd name="T23" fmla="*/ 25 h 170"/>
                    <a:gd name="T24" fmla="*/ 16 w 78"/>
                    <a:gd name="T25" fmla="*/ 43 h 170"/>
                    <a:gd name="T26" fmla="*/ 10 w 78"/>
                    <a:gd name="T27" fmla="*/ 67 h 170"/>
                    <a:gd name="T28" fmla="*/ 7 w 78"/>
                    <a:gd name="T29" fmla="*/ 96 h 170"/>
                    <a:gd name="T30" fmla="*/ 3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1"/>
                      </a:lnTo>
                      <a:lnTo>
                        <a:pt x="68" y="96"/>
                      </a:lnTo>
                      <a:lnTo>
                        <a:pt x="62" y="67"/>
                      </a:lnTo>
                      <a:lnTo>
                        <a:pt x="59" y="43"/>
                      </a:lnTo>
                      <a:lnTo>
                        <a:pt x="53" y="25"/>
                      </a:lnTo>
                      <a:lnTo>
                        <a:pt x="48" y="11"/>
                      </a:lnTo>
                      <a:lnTo>
                        <a:pt x="42" y="3"/>
                      </a:lnTo>
                      <a:lnTo>
                        <a:pt x="37" y="0"/>
                      </a:lnTo>
                      <a:lnTo>
                        <a:pt x="32" y="3"/>
                      </a:lnTo>
                      <a:lnTo>
                        <a:pt x="26" y="11"/>
                      </a:lnTo>
                      <a:lnTo>
                        <a:pt x="20" y="25"/>
                      </a:lnTo>
                      <a:lnTo>
                        <a:pt x="16" y="43"/>
                      </a:lnTo>
                      <a:lnTo>
                        <a:pt x="10"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6" name="Freeform 106"/>
                <p:cNvSpPr>
                  <a:spLocks/>
                </p:cNvSpPr>
                <p:nvPr/>
              </p:nvSpPr>
              <p:spPr bwMode="auto">
                <a:xfrm>
                  <a:off x="3341" y="3875"/>
                  <a:ext cx="76" cy="171"/>
                </a:xfrm>
                <a:custGeom>
                  <a:avLst/>
                  <a:gdLst>
                    <a:gd name="T0" fmla="*/ 75 w 76"/>
                    <a:gd name="T1" fmla="*/ 0 h 171"/>
                    <a:gd name="T2" fmla="*/ 71 w 76"/>
                    <a:gd name="T3" fmla="*/ 41 h 171"/>
                    <a:gd name="T4" fmla="*/ 67 w 76"/>
                    <a:gd name="T5" fmla="*/ 75 h 171"/>
                    <a:gd name="T6" fmla="*/ 61 w 76"/>
                    <a:gd name="T7" fmla="*/ 104 h 171"/>
                    <a:gd name="T8" fmla="*/ 58 w 76"/>
                    <a:gd name="T9" fmla="*/ 128 h 171"/>
                    <a:gd name="T10" fmla="*/ 52 w 76"/>
                    <a:gd name="T11" fmla="*/ 147 h 171"/>
                    <a:gd name="T12" fmla="*/ 47 w 76"/>
                    <a:gd name="T13" fmla="*/ 160 h 171"/>
                    <a:gd name="T14" fmla="*/ 41 w 76"/>
                    <a:gd name="T15" fmla="*/ 168 h 171"/>
                    <a:gd name="T16" fmla="*/ 37 w 76"/>
                    <a:gd name="T17" fmla="*/ 170 h 171"/>
                    <a:gd name="T18" fmla="*/ 31 w 76"/>
                    <a:gd name="T19" fmla="*/ 168 h 171"/>
                    <a:gd name="T20" fmla="*/ 26 w 76"/>
                    <a:gd name="T21" fmla="*/ 160 h 171"/>
                    <a:gd name="T22" fmla="*/ 20 w 76"/>
                    <a:gd name="T23" fmla="*/ 147 h 171"/>
                    <a:gd name="T24" fmla="*/ 16 w 76"/>
                    <a:gd name="T25" fmla="*/ 128 h 171"/>
                    <a:gd name="T26" fmla="*/ 10 w 76"/>
                    <a:gd name="T27" fmla="*/ 104 h 171"/>
                    <a:gd name="T28" fmla="*/ 7 w 76"/>
                    <a:gd name="T29" fmla="*/ 75 h 171"/>
                    <a:gd name="T30" fmla="*/ 3 w 76"/>
                    <a:gd name="T31" fmla="*/ 41 h 171"/>
                    <a:gd name="T32" fmla="*/ 0 w 7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1">
                      <a:moveTo>
                        <a:pt x="75" y="0"/>
                      </a:moveTo>
                      <a:lnTo>
                        <a:pt x="71" y="41"/>
                      </a:lnTo>
                      <a:lnTo>
                        <a:pt x="67" y="75"/>
                      </a:lnTo>
                      <a:lnTo>
                        <a:pt x="61" y="104"/>
                      </a:lnTo>
                      <a:lnTo>
                        <a:pt x="58" y="128"/>
                      </a:lnTo>
                      <a:lnTo>
                        <a:pt x="52" y="147"/>
                      </a:lnTo>
                      <a:lnTo>
                        <a:pt x="47" y="160"/>
                      </a:lnTo>
                      <a:lnTo>
                        <a:pt x="41" y="168"/>
                      </a:lnTo>
                      <a:lnTo>
                        <a:pt x="37" y="170"/>
                      </a:lnTo>
                      <a:lnTo>
                        <a:pt x="31" y="168"/>
                      </a:lnTo>
                      <a:lnTo>
                        <a:pt x="26" y="160"/>
                      </a:lnTo>
                      <a:lnTo>
                        <a:pt x="20" y="147"/>
                      </a:lnTo>
                      <a:lnTo>
                        <a:pt x="16" y="128"/>
                      </a:lnTo>
                      <a:lnTo>
                        <a:pt x="10"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7" name="Freeform 107"/>
                <p:cNvSpPr>
                  <a:spLocks/>
                </p:cNvSpPr>
                <p:nvPr/>
              </p:nvSpPr>
              <p:spPr bwMode="auto">
                <a:xfrm>
                  <a:off x="3402" y="3701"/>
                  <a:ext cx="77" cy="170"/>
                </a:xfrm>
                <a:custGeom>
                  <a:avLst/>
                  <a:gdLst>
                    <a:gd name="T0" fmla="*/ 76 w 77"/>
                    <a:gd name="T1" fmla="*/ 169 h 170"/>
                    <a:gd name="T2" fmla="*/ 71 w 77"/>
                    <a:gd name="T3" fmla="*/ 130 h 170"/>
                    <a:gd name="T4" fmla="*/ 67 w 77"/>
                    <a:gd name="T5" fmla="*/ 95 h 170"/>
                    <a:gd name="T6" fmla="*/ 62 w 77"/>
                    <a:gd name="T7" fmla="*/ 67 h 170"/>
                    <a:gd name="T8" fmla="*/ 58 w 77"/>
                    <a:gd name="T9" fmla="*/ 42 h 170"/>
                    <a:gd name="T10" fmla="*/ 52 w 77"/>
                    <a:gd name="T11" fmla="*/ 25 h 170"/>
                    <a:gd name="T12" fmla="*/ 47 w 77"/>
                    <a:gd name="T13" fmla="*/ 11 h 170"/>
                    <a:gd name="T14" fmla="*/ 42 w 77"/>
                    <a:gd name="T15" fmla="*/ 3 h 170"/>
                    <a:gd name="T16" fmla="*/ 37 w 77"/>
                    <a:gd name="T17" fmla="*/ 0 h 170"/>
                    <a:gd name="T18" fmla="*/ 32 w 77"/>
                    <a:gd name="T19" fmla="*/ 3 h 170"/>
                    <a:gd name="T20" fmla="*/ 26 w 77"/>
                    <a:gd name="T21" fmla="*/ 11 h 170"/>
                    <a:gd name="T22" fmla="*/ 20 w 77"/>
                    <a:gd name="T23" fmla="*/ 25 h 170"/>
                    <a:gd name="T24" fmla="*/ 16 w 77"/>
                    <a:gd name="T25" fmla="*/ 42 h 170"/>
                    <a:gd name="T26" fmla="*/ 10 w 77"/>
                    <a:gd name="T27" fmla="*/ 67 h 170"/>
                    <a:gd name="T28" fmla="*/ 7 w 77"/>
                    <a:gd name="T29" fmla="*/ 95 h 170"/>
                    <a:gd name="T30" fmla="*/ 3 w 77"/>
                    <a:gd name="T31" fmla="*/ 130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0"/>
                      </a:lnTo>
                      <a:lnTo>
                        <a:pt x="67" y="95"/>
                      </a:lnTo>
                      <a:lnTo>
                        <a:pt x="62" y="67"/>
                      </a:lnTo>
                      <a:lnTo>
                        <a:pt x="58" y="42"/>
                      </a:lnTo>
                      <a:lnTo>
                        <a:pt x="52" y="25"/>
                      </a:lnTo>
                      <a:lnTo>
                        <a:pt x="47" y="11"/>
                      </a:lnTo>
                      <a:lnTo>
                        <a:pt x="42" y="3"/>
                      </a:lnTo>
                      <a:lnTo>
                        <a:pt x="37" y="0"/>
                      </a:lnTo>
                      <a:lnTo>
                        <a:pt x="32" y="3"/>
                      </a:lnTo>
                      <a:lnTo>
                        <a:pt x="26" y="11"/>
                      </a:lnTo>
                      <a:lnTo>
                        <a:pt x="20" y="25"/>
                      </a:lnTo>
                      <a:lnTo>
                        <a:pt x="16" y="42"/>
                      </a:lnTo>
                      <a:lnTo>
                        <a:pt x="10" y="67"/>
                      </a:lnTo>
                      <a:lnTo>
                        <a:pt x="7" y="95"/>
                      </a:lnTo>
                      <a:lnTo>
                        <a:pt x="3" y="130"/>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8" name="Freeform 108"/>
                <p:cNvSpPr>
                  <a:spLocks/>
                </p:cNvSpPr>
                <p:nvPr/>
              </p:nvSpPr>
              <p:spPr bwMode="auto">
                <a:xfrm>
                  <a:off x="3478" y="3872"/>
                  <a:ext cx="77" cy="171"/>
                </a:xfrm>
                <a:custGeom>
                  <a:avLst/>
                  <a:gdLst>
                    <a:gd name="T0" fmla="*/ 76 w 77"/>
                    <a:gd name="T1" fmla="*/ 0 h 171"/>
                    <a:gd name="T2" fmla="*/ 71 w 77"/>
                    <a:gd name="T3" fmla="*/ 41 h 171"/>
                    <a:gd name="T4" fmla="*/ 67 w 77"/>
                    <a:gd name="T5" fmla="*/ 75 h 171"/>
                    <a:gd name="T6" fmla="*/ 62 w 77"/>
                    <a:gd name="T7" fmla="*/ 105 h 171"/>
                    <a:gd name="T8" fmla="*/ 58 w 77"/>
                    <a:gd name="T9" fmla="*/ 128 h 171"/>
                    <a:gd name="T10" fmla="*/ 52 w 77"/>
                    <a:gd name="T11" fmla="*/ 148 h 171"/>
                    <a:gd name="T12" fmla="*/ 48 w 77"/>
                    <a:gd name="T13" fmla="*/ 160 h 171"/>
                    <a:gd name="T14" fmla="*/ 42 w 77"/>
                    <a:gd name="T15" fmla="*/ 168 h 171"/>
                    <a:gd name="T16" fmla="*/ 38 w 77"/>
                    <a:gd name="T17" fmla="*/ 170 h 171"/>
                    <a:gd name="T18" fmla="*/ 32 w 77"/>
                    <a:gd name="T19" fmla="*/ 168 h 171"/>
                    <a:gd name="T20" fmla="*/ 26 w 77"/>
                    <a:gd name="T21" fmla="*/ 160 h 171"/>
                    <a:gd name="T22" fmla="*/ 20 w 77"/>
                    <a:gd name="T23" fmla="*/ 148 h 171"/>
                    <a:gd name="T24" fmla="*/ 16 w 77"/>
                    <a:gd name="T25" fmla="*/ 128 h 171"/>
                    <a:gd name="T26" fmla="*/ 10 w 77"/>
                    <a:gd name="T27" fmla="*/ 105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1" y="41"/>
                      </a:lnTo>
                      <a:lnTo>
                        <a:pt x="67" y="75"/>
                      </a:lnTo>
                      <a:lnTo>
                        <a:pt x="62" y="105"/>
                      </a:lnTo>
                      <a:lnTo>
                        <a:pt x="58" y="128"/>
                      </a:lnTo>
                      <a:lnTo>
                        <a:pt x="52" y="148"/>
                      </a:lnTo>
                      <a:lnTo>
                        <a:pt x="48" y="160"/>
                      </a:lnTo>
                      <a:lnTo>
                        <a:pt x="42" y="168"/>
                      </a:lnTo>
                      <a:lnTo>
                        <a:pt x="38" y="170"/>
                      </a:lnTo>
                      <a:lnTo>
                        <a:pt x="32" y="168"/>
                      </a:lnTo>
                      <a:lnTo>
                        <a:pt x="26" y="160"/>
                      </a:lnTo>
                      <a:lnTo>
                        <a:pt x="20" y="148"/>
                      </a:lnTo>
                      <a:lnTo>
                        <a:pt x="16" y="128"/>
                      </a:lnTo>
                      <a:lnTo>
                        <a:pt x="10" y="105"/>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29" name="Freeform 109"/>
                <p:cNvSpPr>
                  <a:spLocks/>
                </p:cNvSpPr>
                <p:nvPr/>
              </p:nvSpPr>
              <p:spPr bwMode="auto">
                <a:xfrm>
                  <a:off x="3548" y="3703"/>
                  <a:ext cx="78" cy="170"/>
                </a:xfrm>
                <a:custGeom>
                  <a:avLst/>
                  <a:gdLst>
                    <a:gd name="T0" fmla="*/ 77 w 78"/>
                    <a:gd name="T1" fmla="*/ 169 h 170"/>
                    <a:gd name="T2" fmla="*/ 72 w 78"/>
                    <a:gd name="T3" fmla="*/ 131 h 170"/>
                    <a:gd name="T4" fmla="*/ 68 w 78"/>
                    <a:gd name="T5" fmla="*/ 96 h 170"/>
                    <a:gd name="T6" fmla="*/ 62 w 78"/>
                    <a:gd name="T7" fmla="*/ 67 h 170"/>
                    <a:gd name="T8" fmla="*/ 58 w 78"/>
                    <a:gd name="T9" fmla="*/ 43 h 170"/>
                    <a:gd name="T10" fmla="*/ 53 w 78"/>
                    <a:gd name="T11" fmla="*/ 25 h 170"/>
                    <a:gd name="T12" fmla="*/ 48 w 78"/>
                    <a:gd name="T13" fmla="*/ 11 h 170"/>
                    <a:gd name="T14" fmla="*/ 42 w 78"/>
                    <a:gd name="T15" fmla="*/ 3 h 170"/>
                    <a:gd name="T16" fmla="*/ 38 w 78"/>
                    <a:gd name="T17" fmla="*/ 0 h 170"/>
                    <a:gd name="T18" fmla="*/ 32 w 78"/>
                    <a:gd name="T19" fmla="*/ 3 h 170"/>
                    <a:gd name="T20" fmla="*/ 27 w 78"/>
                    <a:gd name="T21" fmla="*/ 11 h 170"/>
                    <a:gd name="T22" fmla="*/ 21 w 78"/>
                    <a:gd name="T23" fmla="*/ 25 h 170"/>
                    <a:gd name="T24" fmla="*/ 16 w 78"/>
                    <a:gd name="T25" fmla="*/ 43 h 170"/>
                    <a:gd name="T26" fmla="*/ 10 w 78"/>
                    <a:gd name="T27" fmla="*/ 67 h 170"/>
                    <a:gd name="T28" fmla="*/ 7 w 78"/>
                    <a:gd name="T29" fmla="*/ 96 h 170"/>
                    <a:gd name="T30" fmla="*/ 3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1"/>
                      </a:lnTo>
                      <a:lnTo>
                        <a:pt x="68" y="96"/>
                      </a:lnTo>
                      <a:lnTo>
                        <a:pt x="62" y="67"/>
                      </a:lnTo>
                      <a:lnTo>
                        <a:pt x="58" y="43"/>
                      </a:lnTo>
                      <a:lnTo>
                        <a:pt x="53" y="25"/>
                      </a:lnTo>
                      <a:lnTo>
                        <a:pt x="48" y="11"/>
                      </a:lnTo>
                      <a:lnTo>
                        <a:pt x="42" y="3"/>
                      </a:lnTo>
                      <a:lnTo>
                        <a:pt x="38" y="0"/>
                      </a:lnTo>
                      <a:lnTo>
                        <a:pt x="32" y="3"/>
                      </a:lnTo>
                      <a:lnTo>
                        <a:pt x="27" y="11"/>
                      </a:lnTo>
                      <a:lnTo>
                        <a:pt x="21" y="25"/>
                      </a:lnTo>
                      <a:lnTo>
                        <a:pt x="16" y="43"/>
                      </a:lnTo>
                      <a:lnTo>
                        <a:pt x="10"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30" name="Freeform 110"/>
                <p:cNvSpPr>
                  <a:spLocks/>
                </p:cNvSpPr>
                <p:nvPr/>
              </p:nvSpPr>
              <p:spPr bwMode="auto">
                <a:xfrm>
                  <a:off x="3625" y="3876"/>
                  <a:ext cx="76" cy="170"/>
                </a:xfrm>
                <a:custGeom>
                  <a:avLst/>
                  <a:gdLst>
                    <a:gd name="T0" fmla="*/ 75 w 76"/>
                    <a:gd name="T1" fmla="*/ 0 h 170"/>
                    <a:gd name="T2" fmla="*/ 71 w 76"/>
                    <a:gd name="T3" fmla="*/ 40 h 170"/>
                    <a:gd name="T4" fmla="*/ 67 w 76"/>
                    <a:gd name="T5" fmla="*/ 74 h 170"/>
                    <a:gd name="T6" fmla="*/ 61 w 76"/>
                    <a:gd name="T7" fmla="*/ 104 h 170"/>
                    <a:gd name="T8" fmla="*/ 58 w 76"/>
                    <a:gd name="T9" fmla="*/ 127 h 170"/>
                    <a:gd name="T10" fmla="*/ 52 w 76"/>
                    <a:gd name="T11" fmla="*/ 146 h 170"/>
                    <a:gd name="T12" fmla="*/ 47 w 76"/>
                    <a:gd name="T13" fmla="*/ 159 h 170"/>
                    <a:gd name="T14" fmla="*/ 41 w 76"/>
                    <a:gd name="T15" fmla="*/ 167 h 170"/>
                    <a:gd name="T16" fmla="*/ 37 w 76"/>
                    <a:gd name="T17" fmla="*/ 169 h 170"/>
                    <a:gd name="T18" fmla="*/ 31 w 76"/>
                    <a:gd name="T19" fmla="*/ 167 h 170"/>
                    <a:gd name="T20" fmla="*/ 26 w 76"/>
                    <a:gd name="T21" fmla="*/ 159 h 170"/>
                    <a:gd name="T22" fmla="*/ 20 w 76"/>
                    <a:gd name="T23" fmla="*/ 146 h 170"/>
                    <a:gd name="T24" fmla="*/ 16 w 76"/>
                    <a:gd name="T25" fmla="*/ 127 h 170"/>
                    <a:gd name="T26" fmla="*/ 10 w 76"/>
                    <a:gd name="T27" fmla="*/ 104 h 170"/>
                    <a:gd name="T28" fmla="*/ 7 w 76"/>
                    <a:gd name="T29" fmla="*/ 74 h 170"/>
                    <a:gd name="T30" fmla="*/ 3 w 76"/>
                    <a:gd name="T31" fmla="*/ 40 h 170"/>
                    <a:gd name="T32" fmla="*/ 0 w 76"/>
                    <a:gd name="T3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0">
                      <a:moveTo>
                        <a:pt x="75" y="0"/>
                      </a:moveTo>
                      <a:lnTo>
                        <a:pt x="71" y="40"/>
                      </a:lnTo>
                      <a:lnTo>
                        <a:pt x="67" y="74"/>
                      </a:lnTo>
                      <a:lnTo>
                        <a:pt x="61" y="104"/>
                      </a:lnTo>
                      <a:lnTo>
                        <a:pt x="58" y="127"/>
                      </a:lnTo>
                      <a:lnTo>
                        <a:pt x="52" y="146"/>
                      </a:lnTo>
                      <a:lnTo>
                        <a:pt x="47" y="159"/>
                      </a:lnTo>
                      <a:lnTo>
                        <a:pt x="41" y="167"/>
                      </a:lnTo>
                      <a:lnTo>
                        <a:pt x="37" y="169"/>
                      </a:lnTo>
                      <a:lnTo>
                        <a:pt x="31" y="167"/>
                      </a:lnTo>
                      <a:lnTo>
                        <a:pt x="26" y="159"/>
                      </a:lnTo>
                      <a:lnTo>
                        <a:pt x="20" y="146"/>
                      </a:lnTo>
                      <a:lnTo>
                        <a:pt x="16" y="127"/>
                      </a:lnTo>
                      <a:lnTo>
                        <a:pt x="10" y="104"/>
                      </a:lnTo>
                      <a:lnTo>
                        <a:pt x="7" y="74"/>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306" name="Group 111"/>
              <p:cNvGrpSpPr>
                <a:grpSpLocks/>
              </p:cNvGrpSpPr>
              <p:nvPr/>
            </p:nvGrpSpPr>
            <p:grpSpPr bwMode="auto">
              <a:xfrm>
                <a:off x="3706" y="3703"/>
                <a:ext cx="889" cy="346"/>
                <a:chOff x="3706" y="3703"/>
                <a:chExt cx="889" cy="346"/>
              </a:xfrm>
            </p:grpSpPr>
            <p:sp>
              <p:nvSpPr>
                <p:cNvPr id="307" name="Freeform 112"/>
                <p:cNvSpPr>
                  <a:spLocks/>
                </p:cNvSpPr>
                <p:nvPr/>
              </p:nvSpPr>
              <p:spPr bwMode="auto">
                <a:xfrm>
                  <a:off x="3706" y="3703"/>
                  <a:ext cx="77" cy="170"/>
                </a:xfrm>
                <a:custGeom>
                  <a:avLst/>
                  <a:gdLst>
                    <a:gd name="T0" fmla="*/ 76 w 77"/>
                    <a:gd name="T1" fmla="*/ 169 h 170"/>
                    <a:gd name="T2" fmla="*/ 72 w 77"/>
                    <a:gd name="T3" fmla="*/ 131 h 170"/>
                    <a:gd name="T4" fmla="*/ 68 w 77"/>
                    <a:gd name="T5" fmla="*/ 96 h 170"/>
                    <a:gd name="T6" fmla="*/ 62 w 77"/>
                    <a:gd name="T7" fmla="*/ 67 h 170"/>
                    <a:gd name="T8" fmla="*/ 58 w 77"/>
                    <a:gd name="T9" fmla="*/ 43 h 170"/>
                    <a:gd name="T10" fmla="*/ 53 w 77"/>
                    <a:gd name="T11" fmla="*/ 25 h 170"/>
                    <a:gd name="T12" fmla="*/ 48 w 77"/>
                    <a:gd name="T13" fmla="*/ 11 h 170"/>
                    <a:gd name="T14" fmla="*/ 42 w 77"/>
                    <a:gd name="T15" fmla="*/ 3 h 170"/>
                    <a:gd name="T16" fmla="*/ 38 w 77"/>
                    <a:gd name="T17" fmla="*/ 0 h 170"/>
                    <a:gd name="T18" fmla="*/ 32 w 77"/>
                    <a:gd name="T19" fmla="*/ 3 h 170"/>
                    <a:gd name="T20" fmla="*/ 26 w 77"/>
                    <a:gd name="T21" fmla="*/ 11 h 170"/>
                    <a:gd name="T22" fmla="*/ 21 w 77"/>
                    <a:gd name="T23" fmla="*/ 25 h 170"/>
                    <a:gd name="T24" fmla="*/ 16 w 77"/>
                    <a:gd name="T25" fmla="*/ 43 h 170"/>
                    <a:gd name="T26" fmla="*/ 11 w 77"/>
                    <a:gd name="T27" fmla="*/ 67 h 170"/>
                    <a:gd name="T28" fmla="*/ 7 w 77"/>
                    <a:gd name="T29" fmla="*/ 96 h 170"/>
                    <a:gd name="T30" fmla="*/ 4 w 77"/>
                    <a:gd name="T31" fmla="*/ 131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2" y="131"/>
                      </a:lnTo>
                      <a:lnTo>
                        <a:pt x="68" y="96"/>
                      </a:lnTo>
                      <a:lnTo>
                        <a:pt x="62" y="67"/>
                      </a:lnTo>
                      <a:lnTo>
                        <a:pt x="58" y="43"/>
                      </a:lnTo>
                      <a:lnTo>
                        <a:pt x="53" y="25"/>
                      </a:lnTo>
                      <a:lnTo>
                        <a:pt x="48" y="11"/>
                      </a:lnTo>
                      <a:lnTo>
                        <a:pt x="42" y="3"/>
                      </a:lnTo>
                      <a:lnTo>
                        <a:pt x="38" y="0"/>
                      </a:lnTo>
                      <a:lnTo>
                        <a:pt x="32" y="3"/>
                      </a:lnTo>
                      <a:lnTo>
                        <a:pt x="26" y="11"/>
                      </a:lnTo>
                      <a:lnTo>
                        <a:pt x="21" y="25"/>
                      </a:lnTo>
                      <a:lnTo>
                        <a:pt x="16" y="43"/>
                      </a:lnTo>
                      <a:lnTo>
                        <a:pt x="11" y="67"/>
                      </a:lnTo>
                      <a:lnTo>
                        <a:pt x="7" y="96"/>
                      </a:lnTo>
                      <a:lnTo>
                        <a:pt x="4"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08" name="Freeform 113"/>
                <p:cNvSpPr>
                  <a:spLocks/>
                </p:cNvSpPr>
                <p:nvPr/>
              </p:nvSpPr>
              <p:spPr bwMode="auto">
                <a:xfrm>
                  <a:off x="3782" y="3875"/>
                  <a:ext cx="78" cy="171"/>
                </a:xfrm>
                <a:custGeom>
                  <a:avLst/>
                  <a:gdLst>
                    <a:gd name="T0" fmla="*/ 77 w 78"/>
                    <a:gd name="T1" fmla="*/ 0 h 171"/>
                    <a:gd name="T2" fmla="*/ 72 w 78"/>
                    <a:gd name="T3" fmla="*/ 41 h 171"/>
                    <a:gd name="T4" fmla="*/ 68 w 78"/>
                    <a:gd name="T5" fmla="*/ 75 h 171"/>
                    <a:gd name="T6" fmla="*/ 63 w 78"/>
                    <a:gd name="T7" fmla="*/ 104 h 171"/>
                    <a:gd name="T8" fmla="*/ 59 w 78"/>
                    <a:gd name="T9" fmla="*/ 128 h 171"/>
                    <a:gd name="T10" fmla="*/ 54 w 78"/>
                    <a:gd name="T11" fmla="*/ 147 h 171"/>
                    <a:gd name="T12" fmla="*/ 48 w 78"/>
                    <a:gd name="T13" fmla="*/ 160 h 171"/>
                    <a:gd name="T14" fmla="*/ 43 w 78"/>
                    <a:gd name="T15" fmla="*/ 168 h 171"/>
                    <a:gd name="T16" fmla="*/ 38 w 78"/>
                    <a:gd name="T17" fmla="*/ 170 h 171"/>
                    <a:gd name="T18" fmla="*/ 33 w 78"/>
                    <a:gd name="T19" fmla="*/ 168 h 171"/>
                    <a:gd name="T20" fmla="*/ 27 w 78"/>
                    <a:gd name="T21" fmla="*/ 160 h 171"/>
                    <a:gd name="T22" fmla="*/ 22 w 78"/>
                    <a:gd name="T23" fmla="*/ 147 h 171"/>
                    <a:gd name="T24" fmla="*/ 17 w 78"/>
                    <a:gd name="T25" fmla="*/ 128 h 171"/>
                    <a:gd name="T26" fmla="*/ 11 w 78"/>
                    <a:gd name="T27" fmla="*/ 104 h 171"/>
                    <a:gd name="T28" fmla="*/ 7 w 78"/>
                    <a:gd name="T29" fmla="*/ 75 h 171"/>
                    <a:gd name="T30" fmla="*/ 4 w 78"/>
                    <a:gd name="T31" fmla="*/ 41 h 171"/>
                    <a:gd name="T32" fmla="*/ 0 w 78"/>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1">
                      <a:moveTo>
                        <a:pt x="77" y="0"/>
                      </a:moveTo>
                      <a:lnTo>
                        <a:pt x="72" y="41"/>
                      </a:lnTo>
                      <a:lnTo>
                        <a:pt x="68" y="75"/>
                      </a:lnTo>
                      <a:lnTo>
                        <a:pt x="63" y="104"/>
                      </a:lnTo>
                      <a:lnTo>
                        <a:pt x="59" y="128"/>
                      </a:lnTo>
                      <a:lnTo>
                        <a:pt x="54" y="147"/>
                      </a:lnTo>
                      <a:lnTo>
                        <a:pt x="48" y="160"/>
                      </a:lnTo>
                      <a:lnTo>
                        <a:pt x="43" y="168"/>
                      </a:lnTo>
                      <a:lnTo>
                        <a:pt x="38" y="170"/>
                      </a:lnTo>
                      <a:lnTo>
                        <a:pt x="33" y="168"/>
                      </a:lnTo>
                      <a:lnTo>
                        <a:pt x="27" y="160"/>
                      </a:lnTo>
                      <a:lnTo>
                        <a:pt x="22" y="147"/>
                      </a:lnTo>
                      <a:lnTo>
                        <a:pt x="17" y="128"/>
                      </a:lnTo>
                      <a:lnTo>
                        <a:pt x="11" y="104"/>
                      </a:lnTo>
                      <a:lnTo>
                        <a:pt x="7" y="75"/>
                      </a:lnTo>
                      <a:lnTo>
                        <a:pt x="4"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09" name="Freeform 114"/>
                <p:cNvSpPr>
                  <a:spLocks/>
                </p:cNvSpPr>
                <p:nvPr/>
              </p:nvSpPr>
              <p:spPr bwMode="auto">
                <a:xfrm>
                  <a:off x="3869" y="3704"/>
                  <a:ext cx="77" cy="170"/>
                </a:xfrm>
                <a:custGeom>
                  <a:avLst/>
                  <a:gdLst>
                    <a:gd name="T0" fmla="*/ 76 w 77"/>
                    <a:gd name="T1" fmla="*/ 169 h 170"/>
                    <a:gd name="T2" fmla="*/ 71 w 77"/>
                    <a:gd name="T3" fmla="*/ 130 h 170"/>
                    <a:gd name="T4" fmla="*/ 68 w 77"/>
                    <a:gd name="T5" fmla="*/ 96 h 170"/>
                    <a:gd name="T6" fmla="*/ 62 w 77"/>
                    <a:gd name="T7" fmla="*/ 67 h 170"/>
                    <a:gd name="T8" fmla="*/ 58 w 77"/>
                    <a:gd name="T9" fmla="*/ 42 h 170"/>
                    <a:gd name="T10" fmla="*/ 53 w 77"/>
                    <a:gd name="T11" fmla="*/ 25 h 170"/>
                    <a:gd name="T12" fmla="*/ 48 w 77"/>
                    <a:gd name="T13" fmla="*/ 11 h 170"/>
                    <a:gd name="T14" fmla="*/ 42 w 77"/>
                    <a:gd name="T15" fmla="*/ 3 h 170"/>
                    <a:gd name="T16" fmla="*/ 38 w 77"/>
                    <a:gd name="T17" fmla="*/ 0 h 170"/>
                    <a:gd name="T18" fmla="*/ 32 w 77"/>
                    <a:gd name="T19" fmla="*/ 3 h 170"/>
                    <a:gd name="T20" fmla="*/ 27 w 77"/>
                    <a:gd name="T21" fmla="*/ 11 h 170"/>
                    <a:gd name="T22" fmla="*/ 21 w 77"/>
                    <a:gd name="T23" fmla="*/ 25 h 170"/>
                    <a:gd name="T24" fmla="*/ 16 w 77"/>
                    <a:gd name="T25" fmla="*/ 42 h 170"/>
                    <a:gd name="T26" fmla="*/ 10 w 77"/>
                    <a:gd name="T27" fmla="*/ 67 h 170"/>
                    <a:gd name="T28" fmla="*/ 7 w 77"/>
                    <a:gd name="T29" fmla="*/ 96 h 170"/>
                    <a:gd name="T30" fmla="*/ 3 w 77"/>
                    <a:gd name="T31" fmla="*/ 130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0"/>
                      </a:lnTo>
                      <a:lnTo>
                        <a:pt x="68" y="96"/>
                      </a:lnTo>
                      <a:lnTo>
                        <a:pt x="62" y="67"/>
                      </a:lnTo>
                      <a:lnTo>
                        <a:pt x="58" y="42"/>
                      </a:lnTo>
                      <a:lnTo>
                        <a:pt x="53" y="25"/>
                      </a:lnTo>
                      <a:lnTo>
                        <a:pt x="48" y="11"/>
                      </a:lnTo>
                      <a:lnTo>
                        <a:pt x="42" y="3"/>
                      </a:lnTo>
                      <a:lnTo>
                        <a:pt x="38" y="0"/>
                      </a:lnTo>
                      <a:lnTo>
                        <a:pt x="32" y="3"/>
                      </a:lnTo>
                      <a:lnTo>
                        <a:pt x="27" y="11"/>
                      </a:lnTo>
                      <a:lnTo>
                        <a:pt x="21" y="25"/>
                      </a:lnTo>
                      <a:lnTo>
                        <a:pt x="16" y="42"/>
                      </a:lnTo>
                      <a:lnTo>
                        <a:pt x="10" y="67"/>
                      </a:lnTo>
                      <a:lnTo>
                        <a:pt x="7" y="96"/>
                      </a:lnTo>
                      <a:lnTo>
                        <a:pt x="3" y="130"/>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0" name="Freeform 115"/>
                <p:cNvSpPr>
                  <a:spLocks/>
                </p:cNvSpPr>
                <p:nvPr/>
              </p:nvSpPr>
              <p:spPr bwMode="auto">
                <a:xfrm>
                  <a:off x="3945" y="3876"/>
                  <a:ext cx="77" cy="171"/>
                </a:xfrm>
                <a:custGeom>
                  <a:avLst/>
                  <a:gdLst>
                    <a:gd name="T0" fmla="*/ 76 w 77"/>
                    <a:gd name="T1" fmla="*/ 0 h 171"/>
                    <a:gd name="T2" fmla="*/ 71 w 77"/>
                    <a:gd name="T3" fmla="*/ 41 h 171"/>
                    <a:gd name="T4" fmla="*/ 68 w 77"/>
                    <a:gd name="T5" fmla="*/ 75 h 171"/>
                    <a:gd name="T6" fmla="*/ 62 w 77"/>
                    <a:gd name="T7" fmla="*/ 104 h 171"/>
                    <a:gd name="T8" fmla="*/ 58 w 77"/>
                    <a:gd name="T9" fmla="*/ 128 h 171"/>
                    <a:gd name="T10" fmla="*/ 53 w 77"/>
                    <a:gd name="T11" fmla="*/ 148 h 171"/>
                    <a:gd name="T12" fmla="*/ 48 w 77"/>
                    <a:gd name="T13" fmla="*/ 160 h 171"/>
                    <a:gd name="T14" fmla="*/ 42 w 77"/>
                    <a:gd name="T15" fmla="*/ 168 h 171"/>
                    <a:gd name="T16" fmla="*/ 38 w 77"/>
                    <a:gd name="T17" fmla="*/ 170 h 171"/>
                    <a:gd name="T18" fmla="*/ 32 w 77"/>
                    <a:gd name="T19" fmla="*/ 168 h 171"/>
                    <a:gd name="T20" fmla="*/ 27 w 77"/>
                    <a:gd name="T21" fmla="*/ 160 h 171"/>
                    <a:gd name="T22" fmla="*/ 21 w 77"/>
                    <a:gd name="T23" fmla="*/ 148 h 171"/>
                    <a:gd name="T24" fmla="*/ 17 w 77"/>
                    <a:gd name="T25" fmla="*/ 128 h 171"/>
                    <a:gd name="T26" fmla="*/ 11 w 77"/>
                    <a:gd name="T27" fmla="*/ 104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1" y="41"/>
                      </a:lnTo>
                      <a:lnTo>
                        <a:pt x="68" y="75"/>
                      </a:lnTo>
                      <a:lnTo>
                        <a:pt x="62" y="104"/>
                      </a:lnTo>
                      <a:lnTo>
                        <a:pt x="58" y="128"/>
                      </a:lnTo>
                      <a:lnTo>
                        <a:pt x="53" y="148"/>
                      </a:lnTo>
                      <a:lnTo>
                        <a:pt x="48" y="160"/>
                      </a:lnTo>
                      <a:lnTo>
                        <a:pt x="42" y="168"/>
                      </a:lnTo>
                      <a:lnTo>
                        <a:pt x="38" y="170"/>
                      </a:lnTo>
                      <a:lnTo>
                        <a:pt x="32" y="168"/>
                      </a:lnTo>
                      <a:lnTo>
                        <a:pt x="27" y="160"/>
                      </a:lnTo>
                      <a:lnTo>
                        <a:pt x="21" y="148"/>
                      </a:lnTo>
                      <a:lnTo>
                        <a:pt x="17" y="128"/>
                      </a:lnTo>
                      <a:lnTo>
                        <a:pt x="11"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1" name="Freeform 116"/>
                <p:cNvSpPr>
                  <a:spLocks/>
                </p:cNvSpPr>
                <p:nvPr/>
              </p:nvSpPr>
              <p:spPr bwMode="auto">
                <a:xfrm>
                  <a:off x="4020" y="3706"/>
                  <a:ext cx="77" cy="171"/>
                </a:xfrm>
                <a:custGeom>
                  <a:avLst/>
                  <a:gdLst>
                    <a:gd name="T0" fmla="*/ 76 w 77"/>
                    <a:gd name="T1" fmla="*/ 170 h 171"/>
                    <a:gd name="T2" fmla="*/ 71 w 77"/>
                    <a:gd name="T3" fmla="*/ 131 h 171"/>
                    <a:gd name="T4" fmla="*/ 68 w 77"/>
                    <a:gd name="T5" fmla="*/ 96 h 171"/>
                    <a:gd name="T6" fmla="*/ 62 w 77"/>
                    <a:gd name="T7" fmla="*/ 67 h 171"/>
                    <a:gd name="T8" fmla="*/ 58 w 77"/>
                    <a:gd name="T9" fmla="*/ 43 h 171"/>
                    <a:gd name="T10" fmla="*/ 53 w 77"/>
                    <a:gd name="T11" fmla="*/ 25 h 171"/>
                    <a:gd name="T12" fmla="*/ 48 w 77"/>
                    <a:gd name="T13" fmla="*/ 11 h 171"/>
                    <a:gd name="T14" fmla="*/ 42 w 77"/>
                    <a:gd name="T15" fmla="*/ 3 h 171"/>
                    <a:gd name="T16" fmla="*/ 38 w 77"/>
                    <a:gd name="T17" fmla="*/ 0 h 171"/>
                    <a:gd name="T18" fmla="*/ 32 w 77"/>
                    <a:gd name="T19" fmla="*/ 3 h 171"/>
                    <a:gd name="T20" fmla="*/ 26 w 77"/>
                    <a:gd name="T21" fmla="*/ 11 h 171"/>
                    <a:gd name="T22" fmla="*/ 21 w 77"/>
                    <a:gd name="T23" fmla="*/ 25 h 171"/>
                    <a:gd name="T24" fmla="*/ 16 w 77"/>
                    <a:gd name="T25" fmla="*/ 43 h 171"/>
                    <a:gd name="T26" fmla="*/ 10 w 77"/>
                    <a:gd name="T27" fmla="*/ 67 h 171"/>
                    <a:gd name="T28" fmla="*/ 6 w 77"/>
                    <a:gd name="T29" fmla="*/ 96 h 171"/>
                    <a:gd name="T30" fmla="*/ 3 w 77"/>
                    <a:gd name="T31" fmla="*/ 131 h 171"/>
                    <a:gd name="T32" fmla="*/ 0 w 77"/>
                    <a:gd name="T33"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170"/>
                      </a:moveTo>
                      <a:lnTo>
                        <a:pt x="71" y="131"/>
                      </a:lnTo>
                      <a:lnTo>
                        <a:pt x="68" y="96"/>
                      </a:lnTo>
                      <a:lnTo>
                        <a:pt x="62" y="67"/>
                      </a:lnTo>
                      <a:lnTo>
                        <a:pt x="58" y="43"/>
                      </a:lnTo>
                      <a:lnTo>
                        <a:pt x="53" y="25"/>
                      </a:lnTo>
                      <a:lnTo>
                        <a:pt x="48" y="11"/>
                      </a:lnTo>
                      <a:lnTo>
                        <a:pt x="42" y="3"/>
                      </a:lnTo>
                      <a:lnTo>
                        <a:pt x="38" y="0"/>
                      </a:lnTo>
                      <a:lnTo>
                        <a:pt x="32" y="3"/>
                      </a:lnTo>
                      <a:lnTo>
                        <a:pt x="26" y="11"/>
                      </a:lnTo>
                      <a:lnTo>
                        <a:pt x="21" y="25"/>
                      </a:lnTo>
                      <a:lnTo>
                        <a:pt x="16" y="43"/>
                      </a:lnTo>
                      <a:lnTo>
                        <a:pt x="10" y="67"/>
                      </a:lnTo>
                      <a:lnTo>
                        <a:pt x="6" y="96"/>
                      </a:lnTo>
                      <a:lnTo>
                        <a:pt x="3" y="131"/>
                      </a:lnTo>
                      <a:lnTo>
                        <a:pt x="0" y="17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2" name="Freeform 117"/>
                <p:cNvSpPr>
                  <a:spLocks/>
                </p:cNvSpPr>
                <p:nvPr/>
              </p:nvSpPr>
              <p:spPr bwMode="auto">
                <a:xfrm>
                  <a:off x="4096" y="3878"/>
                  <a:ext cx="77" cy="171"/>
                </a:xfrm>
                <a:custGeom>
                  <a:avLst/>
                  <a:gdLst>
                    <a:gd name="T0" fmla="*/ 76 w 77"/>
                    <a:gd name="T1" fmla="*/ 0 h 171"/>
                    <a:gd name="T2" fmla="*/ 72 w 77"/>
                    <a:gd name="T3" fmla="*/ 41 h 171"/>
                    <a:gd name="T4" fmla="*/ 68 w 77"/>
                    <a:gd name="T5" fmla="*/ 75 h 171"/>
                    <a:gd name="T6" fmla="*/ 62 w 77"/>
                    <a:gd name="T7" fmla="*/ 104 h 171"/>
                    <a:gd name="T8" fmla="*/ 58 w 77"/>
                    <a:gd name="T9" fmla="*/ 128 h 171"/>
                    <a:gd name="T10" fmla="*/ 53 w 77"/>
                    <a:gd name="T11" fmla="*/ 147 h 171"/>
                    <a:gd name="T12" fmla="*/ 48 w 77"/>
                    <a:gd name="T13" fmla="*/ 160 h 171"/>
                    <a:gd name="T14" fmla="*/ 42 w 77"/>
                    <a:gd name="T15" fmla="*/ 168 h 171"/>
                    <a:gd name="T16" fmla="*/ 38 w 77"/>
                    <a:gd name="T17" fmla="*/ 170 h 171"/>
                    <a:gd name="T18" fmla="*/ 32 w 77"/>
                    <a:gd name="T19" fmla="*/ 168 h 171"/>
                    <a:gd name="T20" fmla="*/ 26 w 77"/>
                    <a:gd name="T21" fmla="*/ 160 h 171"/>
                    <a:gd name="T22" fmla="*/ 21 w 77"/>
                    <a:gd name="T23" fmla="*/ 147 h 171"/>
                    <a:gd name="T24" fmla="*/ 16 w 77"/>
                    <a:gd name="T25" fmla="*/ 128 h 171"/>
                    <a:gd name="T26" fmla="*/ 11 w 77"/>
                    <a:gd name="T27" fmla="*/ 104 h 171"/>
                    <a:gd name="T28" fmla="*/ 7 w 77"/>
                    <a:gd name="T29" fmla="*/ 75 h 171"/>
                    <a:gd name="T30" fmla="*/ 4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2" y="41"/>
                      </a:lnTo>
                      <a:lnTo>
                        <a:pt x="68" y="75"/>
                      </a:lnTo>
                      <a:lnTo>
                        <a:pt x="62" y="104"/>
                      </a:lnTo>
                      <a:lnTo>
                        <a:pt x="58" y="128"/>
                      </a:lnTo>
                      <a:lnTo>
                        <a:pt x="53" y="147"/>
                      </a:lnTo>
                      <a:lnTo>
                        <a:pt x="48" y="160"/>
                      </a:lnTo>
                      <a:lnTo>
                        <a:pt x="42" y="168"/>
                      </a:lnTo>
                      <a:lnTo>
                        <a:pt x="38" y="170"/>
                      </a:lnTo>
                      <a:lnTo>
                        <a:pt x="32" y="168"/>
                      </a:lnTo>
                      <a:lnTo>
                        <a:pt x="26" y="160"/>
                      </a:lnTo>
                      <a:lnTo>
                        <a:pt x="21" y="147"/>
                      </a:lnTo>
                      <a:lnTo>
                        <a:pt x="16" y="128"/>
                      </a:lnTo>
                      <a:lnTo>
                        <a:pt x="11" y="104"/>
                      </a:lnTo>
                      <a:lnTo>
                        <a:pt x="7" y="75"/>
                      </a:lnTo>
                      <a:lnTo>
                        <a:pt x="4"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3" name="Freeform 118"/>
                <p:cNvSpPr>
                  <a:spLocks/>
                </p:cNvSpPr>
                <p:nvPr/>
              </p:nvSpPr>
              <p:spPr bwMode="auto">
                <a:xfrm>
                  <a:off x="4158" y="3706"/>
                  <a:ext cx="77" cy="171"/>
                </a:xfrm>
                <a:custGeom>
                  <a:avLst/>
                  <a:gdLst>
                    <a:gd name="T0" fmla="*/ 76 w 77"/>
                    <a:gd name="T1" fmla="*/ 170 h 171"/>
                    <a:gd name="T2" fmla="*/ 71 w 77"/>
                    <a:gd name="T3" fmla="*/ 131 h 171"/>
                    <a:gd name="T4" fmla="*/ 67 w 77"/>
                    <a:gd name="T5" fmla="*/ 96 h 171"/>
                    <a:gd name="T6" fmla="*/ 61 w 77"/>
                    <a:gd name="T7" fmla="*/ 67 h 171"/>
                    <a:gd name="T8" fmla="*/ 58 w 77"/>
                    <a:gd name="T9" fmla="*/ 43 h 171"/>
                    <a:gd name="T10" fmla="*/ 52 w 77"/>
                    <a:gd name="T11" fmla="*/ 25 h 171"/>
                    <a:gd name="T12" fmla="*/ 47 w 77"/>
                    <a:gd name="T13" fmla="*/ 11 h 171"/>
                    <a:gd name="T14" fmla="*/ 41 w 77"/>
                    <a:gd name="T15" fmla="*/ 3 h 171"/>
                    <a:gd name="T16" fmla="*/ 37 w 77"/>
                    <a:gd name="T17" fmla="*/ 0 h 171"/>
                    <a:gd name="T18" fmla="*/ 31 w 77"/>
                    <a:gd name="T19" fmla="*/ 3 h 171"/>
                    <a:gd name="T20" fmla="*/ 26 w 77"/>
                    <a:gd name="T21" fmla="*/ 11 h 171"/>
                    <a:gd name="T22" fmla="*/ 20 w 77"/>
                    <a:gd name="T23" fmla="*/ 25 h 171"/>
                    <a:gd name="T24" fmla="*/ 16 w 77"/>
                    <a:gd name="T25" fmla="*/ 43 h 171"/>
                    <a:gd name="T26" fmla="*/ 10 w 77"/>
                    <a:gd name="T27" fmla="*/ 67 h 171"/>
                    <a:gd name="T28" fmla="*/ 6 w 77"/>
                    <a:gd name="T29" fmla="*/ 96 h 171"/>
                    <a:gd name="T30" fmla="*/ 3 w 77"/>
                    <a:gd name="T31" fmla="*/ 131 h 171"/>
                    <a:gd name="T32" fmla="*/ 0 w 77"/>
                    <a:gd name="T33"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170"/>
                      </a:moveTo>
                      <a:lnTo>
                        <a:pt x="71" y="131"/>
                      </a:lnTo>
                      <a:lnTo>
                        <a:pt x="67" y="96"/>
                      </a:lnTo>
                      <a:lnTo>
                        <a:pt x="61" y="67"/>
                      </a:lnTo>
                      <a:lnTo>
                        <a:pt x="58" y="43"/>
                      </a:lnTo>
                      <a:lnTo>
                        <a:pt x="52" y="25"/>
                      </a:lnTo>
                      <a:lnTo>
                        <a:pt x="47" y="11"/>
                      </a:lnTo>
                      <a:lnTo>
                        <a:pt x="41" y="3"/>
                      </a:lnTo>
                      <a:lnTo>
                        <a:pt x="37" y="0"/>
                      </a:lnTo>
                      <a:lnTo>
                        <a:pt x="31" y="3"/>
                      </a:lnTo>
                      <a:lnTo>
                        <a:pt x="26" y="11"/>
                      </a:lnTo>
                      <a:lnTo>
                        <a:pt x="20" y="25"/>
                      </a:lnTo>
                      <a:lnTo>
                        <a:pt x="16" y="43"/>
                      </a:lnTo>
                      <a:lnTo>
                        <a:pt x="10" y="67"/>
                      </a:lnTo>
                      <a:lnTo>
                        <a:pt x="6" y="96"/>
                      </a:lnTo>
                      <a:lnTo>
                        <a:pt x="3" y="131"/>
                      </a:lnTo>
                      <a:lnTo>
                        <a:pt x="0" y="17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4" name="Freeform 119"/>
                <p:cNvSpPr>
                  <a:spLocks/>
                </p:cNvSpPr>
                <p:nvPr/>
              </p:nvSpPr>
              <p:spPr bwMode="auto">
                <a:xfrm>
                  <a:off x="4234" y="3878"/>
                  <a:ext cx="77" cy="171"/>
                </a:xfrm>
                <a:custGeom>
                  <a:avLst/>
                  <a:gdLst>
                    <a:gd name="T0" fmla="*/ 76 w 77"/>
                    <a:gd name="T1" fmla="*/ 0 h 171"/>
                    <a:gd name="T2" fmla="*/ 72 w 77"/>
                    <a:gd name="T3" fmla="*/ 40 h 171"/>
                    <a:gd name="T4" fmla="*/ 68 w 77"/>
                    <a:gd name="T5" fmla="*/ 75 h 171"/>
                    <a:gd name="T6" fmla="*/ 62 w 77"/>
                    <a:gd name="T7" fmla="*/ 104 h 171"/>
                    <a:gd name="T8" fmla="*/ 58 w 77"/>
                    <a:gd name="T9" fmla="*/ 128 h 171"/>
                    <a:gd name="T10" fmla="*/ 53 w 77"/>
                    <a:gd name="T11" fmla="*/ 147 h 171"/>
                    <a:gd name="T12" fmla="*/ 48 w 77"/>
                    <a:gd name="T13" fmla="*/ 160 h 171"/>
                    <a:gd name="T14" fmla="*/ 42 w 77"/>
                    <a:gd name="T15" fmla="*/ 168 h 171"/>
                    <a:gd name="T16" fmla="*/ 38 w 77"/>
                    <a:gd name="T17" fmla="*/ 170 h 171"/>
                    <a:gd name="T18" fmla="*/ 32 w 77"/>
                    <a:gd name="T19" fmla="*/ 168 h 171"/>
                    <a:gd name="T20" fmla="*/ 26 w 77"/>
                    <a:gd name="T21" fmla="*/ 160 h 171"/>
                    <a:gd name="T22" fmla="*/ 21 w 77"/>
                    <a:gd name="T23" fmla="*/ 147 h 171"/>
                    <a:gd name="T24" fmla="*/ 16 w 77"/>
                    <a:gd name="T25" fmla="*/ 128 h 171"/>
                    <a:gd name="T26" fmla="*/ 10 w 77"/>
                    <a:gd name="T27" fmla="*/ 104 h 171"/>
                    <a:gd name="T28" fmla="*/ 6 w 77"/>
                    <a:gd name="T29" fmla="*/ 75 h 171"/>
                    <a:gd name="T30" fmla="*/ 3 w 77"/>
                    <a:gd name="T31" fmla="*/ 40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2" y="40"/>
                      </a:lnTo>
                      <a:lnTo>
                        <a:pt x="68" y="75"/>
                      </a:lnTo>
                      <a:lnTo>
                        <a:pt x="62" y="104"/>
                      </a:lnTo>
                      <a:lnTo>
                        <a:pt x="58" y="128"/>
                      </a:lnTo>
                      <a:lnTo>
                        <a:pt x="53" y="147"/>
                      </a:lnTo>
                      <a:lnTo>
                        <a:pt x="48" y="160"/>
                      </a:lnTo>
                      <a:lnTo>
                        <a:pt x="42" y="168"/>
                      </a:lnTo>
                      <a:lnTo>
                        <a:pt x="38" y="170"/>
                      </a:lnTo>
                      <a:lnTo>
                        <a:pt x="32" y="168"/>
                      </a:lnTo>
                      <a:lnTo>
                        <a:pt x="26" y="160"/>
                      </a:lnTo>
                      <a:lnTo>
                        <a:pt x="21" y="147"/>
                      </a:lnTo>
                      <a:lnTo>
                        <a:pt x="16" y="128"/>
                      </a:lnTo>
                      <a:lnTo>
                        <a:pt x="10" y="104"/>
                      </a:lnTo>
                      <a:lnTo>
                        <a:pt x="6" y="75"/>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5" name="Freeform 120"/>
                <p:cNvSpPr>
                  <a:spLocks/>
                </p:cNvSpPr>
                <p:nvPr/>
              </p:nvSpPr>
              <p:spPr bwMode="auto">
                <a:xfrm>
                  <a:off x="4296" y="3704"/>
                  <a:ext cx="77" cy="170"/>
                </a:xfrm>
                <a:custGeom>
                  <a:avLst/>
                  <a:gdLst>
                    <a:gd name="T0" fmla="*/ 76 w 77"/>
                    <a:gd name="T1" fmla="*/ 169 h 170"/>
                    <a:gd name="T2" fmla="*/ 70 w 77"/>
                    <a:gd name="T3" fmla="*/ 130 h 170"/>
                    <a:gd name="T4" fmla="*/ 67 w 77"/>
                    <a:gd name="T5" fmla="*/ 96 h 170"/>
                    <a:gd name="T6" fmla="*/ 61 w 77"/>
                    <a:gd name="T7" fmla="*/ 67 h 170"/>
                    <a:gd name="T8" fmla="*/ 58 w 77"/>
                    <a:gd name="T9" fmla="*/ 42 h 170"/>
                    <a:gd name="T10" fmla="*/ 52 w 77"/>
                    <a:gd name="T11" fmla="*/ 25 h 170"/>
                    <a:gd name="T12" fmla="*/ 47 w 77"/>
                    <a:gd name="T13" fmla="*/ 11 h 170"/>
                    <a:gd name="T14" fmla="*/ 41 w 77"/>
                    <a:gd name="T15" fmla="*/ 3 h 170"/>
                    <a:gd name="T16" fmla="*/ 37 w 77"/>
                    <a:gd name="T17" fmla="*/ 0 h 170"/>
                    <a:gd name="T18" fmla="*/ 31 w 77"/>
                    <a:gd name="T19" fmla="*/ 3 h 170"/>
                    <a:gd name="T20" fmla="*/ 26 w 77"/>
                    <a:gd name="T21" fmla="*/ 11 h 170"/>
                    <a:gd name="T22" fmla="*/ 20 w 77"/>
                    <a:gd name="T23" fmla="*/ 25 h 170"/>
                    <a:gd name="T24" fmla="*/ 16 w 77"/>
                    <a:gd name="T25" fmla="*/ 42 h 170"/>
                    <a:gd name="T26" fmla="*/ 10 w 77"/>
                    <a:gd name="T27" fmla="*/ 67 h 170"/>
                    <a:gd name="T28" fmla="*/ 6 w 77"/>
                    <a:gd name="T29" fmla="*/ 96 h 170"/>
                    <a:gd name="T30" fmla="*/ 2 w 77"/>
                    <a:gd name="T31" fmla="*/ 130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0" y="130"/>
                      </a:lnTo>
                      <a:lnTo>
                        <a:pt x="67" y="96"/>
                      </a:lnTo>
                      <a:lnTo>
                        <a:pt x="61" y="67"/>
                      </a:lnTo>
                      <a:lnTo>
                        <a:pt x="58" y="42"/>
                      </a:lnTo>
                      <a:lnTo>
                        <a:pt x="52" y="25"/>
                      </a:lnTo>
                      <a:lnTo>
                        <a:pt x="47" y="11"/>
                      </a:lnTo>
                      <a:lnTo>
                        <a:pt x="41" y="3"/>
                      </a:lnTo>
                      <a:lnTo>
                        <a:pt x="37" y="0"/>
                      </a:lnTo>
                      <a:lnTo>
                        <a:pt x="31" y="3"/>
                      </a:lnTo>
                      <a:lnTo>
                        <a:pt x="26" y="11"/>
                      </a:lnTo>
                      <a:lnTo>
                        <a:pt x="20" y="25"/>
                      </a:lnTo>
                      <a:lnTo>
                        <a:pt x="16" y="42"/>
                      </a:lnTo>
                      <a:lnTo>
                        <a:pt x="10" y="67"/>
                      </a:lnTo>
                      <a:lnTo>
                        <a:pt x="6" y="96"/>
                      </a:lnTo>
                      <a:lnTo>
                        <a:pt x="2" y="130"/>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6" name="Freeform 121"/>
                <p:cNvSpPr>
                  <a:spLocks/>
                </p:cNvSpPr>
                <p:nvPr/>
              </p:nvSpPr>
              <p:spPr bwMode="auto">
                <a:xfrm>
                  <a:off x="4372" y="3876"/>
                  <a:ext cx="76" cy="170"/>
                </a:xfrm>
                <a:custGeom>
                  <a:avLst/>
                  <a:gdLst>
                    <a:gd name="T0" fmla="*/ 75 w 76"/>
                    <a:gd name="T1" fmla="*/ 0 h 170"/>
                    <a:gd name="T2" fmla="*/ 71 w 76"/>
                    <a:gd name="T3" fmla="*/ 40 h 170"/>
                    <a:gd name="T4" fmla="*/ 67 w 76"/>
                    <a:gd name="T5" fmla="*/ 74 h 170"/>
                    <a:gd name="T6" fmla="*/ 61 w 76"/>
                    <a:gd name="T7" fmla="*/ 104 h 170"/>
                    <a:gd name="T8" fmla="*/ 58 w 76"/>
                    <a:gd name="T9" fmla="*/ 128 h 170"/>
                    <a:gd name="T10" fmla="*/ 52 w 76"/>
                    <a:gd name="T11" fmla="*/ 147 h 170"/>
                    <a:gd name="T12" fmla="*/ 47 w 76"/>
                    <a:gd name="T13" fmla="*/ 159 h 170"/>
                    <a:gd name="T14" fmla="*/ 41 w 76"/>
                    <a:gd name="T15" fmla="*/ 168 h 170"/>
                    <a:gd name="T16" fmla="*/ 37 w 76"/>
                    <a:gd name="T17" fmla="*/ 169 h 170"/>
                    <a:gd name="T18" fmla="*/ 31 w 76"/>
                    <a:gd name="T19" fmla="*/ 168 h 170"/>
                    <a:gd name="T20" fmla="*/ 26 w 76"/>
                    <a:gd name="T21" fmla="*/ 159 h 170"/>
                    <a:gd name="T22" fmla="*/ 20 w 76"/>
                    <a:gd name="T23" fmla="*/ 147 h 170"/>
                    <a:gd name="T24" fmla="*/ 16 w 76"/>
                    <a:gd name="T25" fmla="*/ 128 h 170"/>
                    <a:gd name="T26" fmla="*/ 10 w 76"/>
                    <a:gd name="T27" fmla="*/ 104 h 170"/>
                    <a:gd name="T28" fmla="*/ 6 w 76"/>
                    <a:gd name="T29" fmla="*/ 74 h 170"/>
                    <a:gd name="T30" fmla="*/ 3 w 76"/>
                    <a:gd name="T31" fmla="*/ 40 h 170"/>
                    <a:gd name="T32" fmla="*/ 0 w 76"/>
                    <a:gd name="T3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0">
                      <a:moveTo>
                        <a:pt x="75" y="0"/>
                      </a:moveTo>
                      <a:lnTo>
                        <a:pt x="71" y="40"/>
                      </a:lnTo>
                      <a:lnTo>
                        <a:pt x="67" y="74"/>
                      </a:lnTo>
                      <a:lnTo>
                        <a:pt x="61" y="104"/>
                      </a:lnTo>
                      <a:lnTo>
                        <a:pt x="58" y="128"/>
                      </a:lnTo>
                      <a:lnTo>
                        <a:pt x="52" y="147"/>
                      </a:lnTo>
                      <a:lnTo>
                        <a:pt x="47" y="159"/>
                      </a:lnTo>
                      <a:lnTo>
                        <a:pt x="41" y="168"/>
                      </a:lnTo>
                      <a:lnTo>
                        <a:pt x="37" y="169"/>
                      </a:lnTo>
                      <a:lnTo>
                        <a:pt x="31" y="168"/>
                      </a:lnTo>
                      <a:lnTo>
                        <a:pt x="26" y="159"/>
                      </a:lnTo>
                      <a:lnTo>
                        <a:pt x="20" y="147"/>
                      </a:lnTo>
                      <a:lnTo>
                        <a:pt x="16" y="128"/>
                      </a:lnTo>
                      <a:lnTo>
                        <a:pt x="10" y="104"/>
                      </a:lnTo>
                      <a:lnTo>
                        <a:pt x="6" y="74"/>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7" name="Freeform 122"/>
                <p:cNvSpPr>
                  <a:spLocks/>
                </p:cNvSpPr>
                <p:nvPr/>
              </p:nvSpPr>
              <p:spPr bwMode="auto">
                <a:xfrm>
                  <a:off x="4442" y="3706"/>
                  <a:ext cx="77" cy="171"/>
                </a:xfrm>
                <a:custGeom>
                  <a:avLst/>
                  <a:gdLst>
                    <a:gd name="T0" fmla="*/ 76 w 77"/>
                    <a:gd name="T1" fmla="*/ 170 h 171"/>
                    <a:gd name="T2" fmla="*/ 71 w 77"/>
                    <a:gd name="T3" fmla="*/ 131 h 171"/>
                    <a:gd name="T4" fmla="*/ 68 w 77"/>
                    <a:gd name="T5" fmla="*/ 96 h 171"/>
                    <a:gd name="T6" fmla="*/ 62 w 77"/>
                    <a:gd name="T7" fmla="*/ 67 h 171"/>
                    <a:gd name="T8" fmla="*/ 58 w 77"/>
                    <a:gd name="T9" fmla="*/ 43 h 171"/>
                    <a:gd name="T10" fmla="*/ 52 w 77"/>
                    <a:gd name="T11" fmla="*/ 25 h 171"/>
                    <a:gd name="T12" fmla="*/ 48 w 77"/>
                    <a:gd name="T13" fmla="*/ 11 h 171"/>
                    <a:gd name="T14" fmla="*/ 42 w 77"/>
                    <a:gd name="T15" fmla="*/ 3 h 171"/>
                    <a:gd name="T16" fmla="*/ 38 w 77"/>
                    <a:gd name="T17" fmla="*/ 0 h 171"/>
                    <a:gd name="T18" fmla="*/ 32 w 77"/>
                    <a:gd name="T19" fmla="*/ 3 h 171"/>
                    <a:gd name="T20" fmla="*/ 26 w 77"/>
                    <a:gd name="T21" fmla="*/ 11 h 171"/>
                    <a:gd name="T22" fmla="*/ 21 w 77"/>
                    <a:gd name="T23" fmla="*/ 25 h 171"/>
                    <a:gd name="T24" fmla="*/ 16 w 77"/>
                    <a:gd name="T25" fmla="*/ 43 h 171"/>
                    <a:gd name="T26" fmla="*/ 10 w 77"/>
                    <a:gd name="T27" fmla="*/ 67 h 171"/>
                    <a:gd name="T28" fmla="*/ 6 w 77"/>
                    <a:gd name="T29" fmla="*/ 96 h 171"/>
                    <a:gd name="T30" fmla="*/ 2 w 77"/>
                    <a:gd name="T31" fmla="*/ 131 h 171"/>
                    <a:gd name="T32" fmla="*/ 0 w 77"/>
                    <a:gd name="T33"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170"/>
                      </a:moveTo>
                      <a:lnTo>
                        <a:pt x="71" y="131"/>
                      </a:lnTo>
                      <a:lnTo>
                        <a:pt x="68" y="96"/>
                      </a:lnTo>
                      <a:lnTo>
                        <a:pt x="62" y="67"/>
                      </a:lnTo>
                      <a:lnTo>
                        <a:pt x="58" y="43"/>
                      </a:lnTo>
                      <a:lnTo>
                        <a:pt x="52" y="25"/>
                      </a:lnTo>
                      <a:lnTo>
                        <a:pt x="48" y="11"/>
                      </a:lnTo>
                      <a:lnTo>
                        <a:pt x="42" y="3"/>
                      </a:lnTo>
                      <a:lnTo>
                        <a:pt x="38" y="0"/>
                      </a:lnTo>
                      <a:lnTo>
                        <a:pt x="32" y="3"/>
                      </a:lnTo>
                      <a:lnTo>
                        <a:pt x="26" y="11"/>
                      </a:lnTo>
                      <a:lnTo>
                        <a:pt x="21" y="25"/>
                      </a:lnTo>
                      <a:lnTo>
                        <a:pt x="16" y="43"/>
                      </a:lnTo>
                      <a:lnTo>
                        <a:pt x="10" y="67"/>
                      </a:lnTo>
                      <a:lnTo>
                        <a:pt x="6" y="96"/>
                      </a:lnTo>
                      <a:lnTo>
                        <a:pt x="2" y="131"/>
                      </a:lnTo>
                      <a:lnTo>
                        <a:pt x="0" y="17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318" name="Freeform 123"/>
                <p:cNvSpPr>
                  <a:spLocks/>
                </p:cNvSpPr>
                <p:nvPr/>
              </p:nvSpPr>
              <p:spPr bwMode="auto">
                <a:xfrm>
                  <a:off x="4518" y="3878"/>
                  <a:ext cx="77" cy="171"/>
                </a:xfrm>
                <a:custGeom>
                  <a:avLst/>
                  <a:gdLst>
                    <a:gd name="T0" fmla="*/ 76 w 77"/>
                    <a:gd name="T1" fmla="*/ 0 h 171"/>
                    <a:gd name="T2" fmla="*/ 71 w 77"/>
                    <a:gd name="T3" fmla="*/ 41 h 171"/>
                    <a:gd name="T4" fmla="*/ 68 w 77"/>
                    <a:gd name="T5" fmla="*/ 75 h 171"/>
                    <a:gd name="T6" fmla="*/ 62 w 77"/>
                    <a:gd name="T7" fmla="*/ 104 h 171"/>
                    <a:gd name="T8" fmla="*/ 58 w 77"/>
                    <a:gd name="T9" fmla="*/ 128 h 171"/>
                    <a:gd name="T10" fmla="*/ 53 w 77"/>
                    <a:gd name="T11" fmla="*/ 147 h 171"/>
                    <a:gd name="T12" fmla="*/ 48 w 77"/>
                    <a:gd name="T13" fmla="*/ 160 h 171"/>
                    <a:gd name="T14" fmla="*/ 42 w 77"/>
                    <a:gd name="T15" fmla="*/ 168 h 171"/>
                    <a:gd name="T16" fmla="*/ 38 w 77"/>
                    <a:gd name="T17" fmla="*/ 170 h 171"/>
                    <a:gd name="T18" fmla="*/ 32 w 77"/>
                    <a:gd name="T19" fmla="*/ 168 h 171"/>
                    <a:gd name="T20" fmla="*/ 26 w 77"/>
                    <a:gd name="T21" fmla="*/ 160 h 171"/>
                    <a:gd name="T22" fmla="*/ 21 w 77"/>
                    <a:gd name="T23" fmla="*/ 147 h 171"/>
                    <a:gd name="T24" fmla="*/ 16 w 77"/>
                    <a:gd name="T25" fmla="*/ 128 h 171"/>
                    <a:gd name="T26" fmla="*/ 11 w 77"/>
                    <a:gd name="T27" fmla="*/ 104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1" y="41"/>
                      </a:lnTo>
                      <a:lnTo>
                        <a:pt x="68" y="75"/>
                      </a:lnTo>
                      <a:lnTo>
                        <a:pt x="62" y="104"/>
                      </a:lnTo>
                      <a:lnTo>
                        <a:pt x="58" y="128"/>
                      </a:lnTo>
                      <a:lnTo>
                        <a:pt x="53" y="147"/>
                      </a:lnTo>
                      <a:lnTo>
                        <a:pt x="48" y="160"/>
                      </a:lnTo>
                      <a:lnTo>
                        <a:pt x="42" y="168"/>
                      </a:lnTo>
                      <a:lnTo>
                        <a:pt x="38" y="170"/>
                      </a:lnTo>
                      <a:lnTo>
                        <a:pt x="32" y="168"/>
                      </a:lnTo>
                      <a:lnTo>
                        <a:pt x="26" y="160"/>
                      </a:lnTo>
                      <a:lnTo>
                        <a:pt x="21" y="147"/>
                      </a:lnTo>
                      <a:lnTo>
                        <a:pt x="16" y="128"/>
                      </a:lnTo>
                      <a:lnTo>
                        <a:pt x="11"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sp>
          <p:nvSpPr>
            <p:cNvPr id="331" name="Text Box 124"/>
            <p:cNvSpPr txBox="1">
              <a:spLocks noChangeArrowheads="1"/>
            </p:cNvSpPr>
            <p:nvPr/>
          </p:nvSpPr>
          <p:spPr bwMode="auto">
            <a:xfrm>
              <a:off x="3727450" y="3711575"/>
              <a:ext cx="1682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3100">
                  <a:solidFill>
                    <a:srgbClr val="000000"/>
                  </a:solidFill>
                  <a:latin typeface="+mj-lt"/>
                </a:rPr>
                <a:t>-</a:t>
              </a:r>
              <a:endParaRPr lang="en-US" sz="2200">
                <a:latin typeface="+mj-lt"/>
              </a:endParaRPr>
            </a:p>
          </p:txBody>
        </p:sp>
      </p:grpSp>
    </p:spTree>
    <p:extLst>
      <p:ext uri="{BB962C8B-B14F-4D97-AF65-F5344CB8AC3E}">
        <p14:creationId xmlns:p14="http://schemas.microsoft.com/office/powerpoint/2010/main" val="250908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19" y="315253"/>
            <a:ext cx="8634040" cy="1143000"/>
          </a:xfrm>
        </p:spPr>
        <p:txBody>
          <a:bodyPr>
            <a:normAutofit/>
          </a:bodyPr>
          <a:lstStyle/>
          <a:p>
            <a:r>
              <a:rPr lang="en-US" sz="3000" b="1" dirty="0" smtClean="0">
                <a:solidFill>
                  <a:schemeClr val="tx1"/>
                </a:solidFill>
              </a:rPr>
              <a:t>Information contained in a system time waveform</a:t>
            </a:r>
            <a:endParaRPr lang="en-US" sz="3000" b="1" dirty="0">
              <a:solidFill>
                <a:schemeClr val="tx1"/>
              </a:solidFill>
            </a:endParaRPr>
          </a:p>
        </p:txBody>
      </p:sp>
      <p:sp>
        <p:nvSpPr>
          <p:cNvPr id="3" name="Slide Number Placeholder 2"/>
          <p:cNvSpPr>
            <a:spLocks noGrp="1"/>
          </p:cNvSpPr>
          <p:nvPr>
            <p:ph type="sldNum" sz="quarter" idx="12"/>
          </p:nvPr>
        </p:nvSpPr>
        <p:spPr/>
        <p:txBody>
          <a:bodyPr/>
          <a:lstStyle/>
          <a:p>
            <a:fld id="{5ED2179F-846E-694A-9A7E-562F73346125}" type="slidenum">
              <a:rPr lang="en-US" smtClean="0"/>
              <a:pPr/>
              <a:t>18</a:t>
            </a:fld>
            <a:endParaRPr lang="en-US"/>
          </a:p>
        </p:txBody>
      </p:sp>
      <p:sp>
        <p:nvSpPr>
          <p:cNvPr id="127" name="Line 2"/>
          <p:cNvSpPr>
            <a:spLocks noChangeShapeType="1"/>
          </p:cNvSpPr>
          <p:nvPr/>
        </p:nvSpPr>
        <p:spPr bwMode="auto">
          <a:xfrm>
            <a:off x="2023771" y="3948096"/>
            <a:ext cx="5091112"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 name="Line 3"/>
          <p:cNvSpPr>
            <a:spLocks noChangeShapeType="1"/>
          </p:cNvSpPr>
          <p:nvPr/>
        </p:nvSpPr>
        <p:spPr bwMode="auto">
          <a:xfrm>
            <a:off x="2023771" y="2692383"/>
            <a:ext cx="0" cy="2503488"/>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29" name="Group 4"/>
          <p:cNvGrpSpPr>
            <a:grpSpLocks/>
          </p:cNvGrpSpPr>
          <p:nvPr/>
        </p:nvGrpSpPr>
        <p:grpSpPr bwMode="auto">
          <a:xfrm>
            <a:off x="2022183" y="2860658"/>
            <a:ext cx="3538538" cy="2168525"/>
            <a:chOff x="1539" y="1759"/>
            <a:chExt cx="2452" cy="1548"/>
          </a:xfrm>
        </p:grpSpPr>
        <p:sp>
          <p:nvSpPr>
            <p:cNvPr id="130" name="Freeform 5"/>
            <p:cNvSpPr>
              <a:spLocks/>
            </p:cNvSpPr>
            <p:nvPr/>
          </p:nvSpPr>
          <p:spPr bwMode="auto">
            <a:xfrm>
              <a:off x="1539" y="1759"/>
              <a:ext cx="1223" cy="768"/>
            </a:xfrm>
            <a:custGeom>
              <a:avLst/>
              <a:gdLst>
                <a:gd name="T0" fmla="*/ 1222 w 1223"/>
                <a:gd name="T1" fmla="*/ 767 h 768"/>
                <a:gd name="T2" fmla="*/ 1163 w 1223"/>
                <a:gd name="T3" fmla="*/ 588 h 768"/>
                <a:gd name="T4" fmla="*/ 1097 w 1223"/>
                <a:gd name="T5" fmla="*/ 432 h 768"/>
                <a:gd name="T6" fmla="*/ 1025 w 1223"/>
                <a:gd name="T7" fmla="*/ 301 h 768"/>
                <a:gd name="T8" fmla="*/ 949 w 1223"/>
                <a:gd name="T9" fmla="*/ 192 h 768"/>
                <a:gd name="T10" fmla="*/ 867 w 1223"/>
                <a:gd name="T11" fmla="*/ 109 h 768"/>
                <a:gd name="T12" fmla="*/ 783 w 1223"/>
                <a:gd name="T13" fmla="*/ 49 h 768"/>
                <a:gd name="T14" fmla="*/ 697 w 1223"/>
                <a:gd name="T15" fmla="*/ 13 h 768"/>
                <a:gd name="T16" fmla="*/ 611 w 1223"/>
                <a:gd name="T17" fmla="*/ 0 h 768"/>
                <a:gd name="T18" fmla="*/ 523 w 1223"/>
                <a:gd name="T19" fmla="*/ 13 h 768"/>
                <a:gd name="T20" fmla="*/ 436 w 1223"/>
                <a:gd name="T21" fmla="*/ 49 h 768"/>
                <a:gd name="T22" fmla="*/ 352 w 1223"/>
                <a:gd name="T23" fmla="*/ 109 h 768"/>
                <a:gd name="T24" fmla="*/ 272 w 1223"/>
                <a:gd name="T25" fmla="*/ 192 h 768"/>
                <a:gd name="T26" fmla="*/ 195 w 1223"/>
                <a:gd name="T27" fmla="*/ 301 h 768"/>
                <a:gd name="T28" fmla="*/ 123 w 1223"/>
                <a:gd name="T29" fmla="*/ 432 h 768"/>
                <a:gd name="T30" fmla="*/ 58 w 1223"/>
                <a:gd name="T31" fmla="*/ 588 h 768"/>
                <a:gd name="T32" fmla="*/ 0 w 1223"/>
                <a:gd name="T33" fmla="*/ 767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3" h="768">
                  <a:moveTo>
                    <a:pt x="1222" y="767"/>
                  </a:moveTo>
                  <a:lnTo>
                    <a:pt x="1163" y="588"/>
                  </a:lnTo>
                  <a:lnTo>
                    <a:pt x="1097" y="432"/>
                  </a:lnTo>
                  <a:lnTo>
                    <a:pt x="1025" y="301"/>
                  </a:lnTo>
                  <a:lnTo>
                    <a:pt x="949" y="192"/>
                  </a:lnTo>
                  <a:lnTo>
                    <a:pt x="867" y="109"/>
                  </a:lnTo>
                  <a:lnTo>
                    <a:pt x="783" y="49"/>
                  </a:lnTo>
                  <a:lnTo>
                    <a:pt x="697" y="13"/>
                  </a:lnTo>
                  <a:lnTo>
                    <a:pt x="611" y="0"/>
                  </a:lnTo>
                  <a:lnTo>
                    <a:pt x="523" y="13"/>
                  </a:lnTo>
                  <a:lnTo>
                    <a:pt x="436" y="49"/>
                  </a:lnTo>
                  <a:lnTo>
                    <a:pt x="352" y="109"/>
                  </a:lnTo>
                  <a:lnTo>
                    <a:pt x="272" y="192"/>
                  </a:lnTo>
                  <a:lnTo>
                    <a:pt x="195" y="301"/>
                  </a:lnTo>
                  <a:lnTo>
                    <a:pt x="123" y="432"/>
                  </a:lnTo>
                  <a:lnTo>
                    <a:pt x="58" y="588"/>
                  </a:lnTo>
                  <a:lnTo>
                    <a:pt x="0" y="767"/>
                  </a:ln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1" name="Freeform 6"/>
            <p:cNvSpPr>
              <a:spLocks/>
            </p:cNvSpPr>
            <p:nvPr/>
          </p:nvSpPr>
          <p:spPr bwMode="auto">
            <a:xfrm>
              <a:off x="2768" y="2538"/>
              <a:ext cx="1223" cy="769"/>
            </a:xfrm>
            <a:custGeom>
              <a:avLst/>
              <a:gdLst>
                <a:gd name="T0" fmla="*/ 1222 w 1223"/>
                <a:gd name="T1" fmla="*/ 0 h 769"/>
                <a:gd name="T2" fmla="*/ 1162 w 1223"/>
                <a:gd name="T3" fmla="*/ 181 h 769"/>
                <a:gd name="T4" fmla="*/ 1097 w 1223"/>
                <a:gd name="T5" fmla="*/ 337 h 769"/>
                <a:gd name="T6" fmla="*/ 1024 w 1223"/>
                <a:gd name="T7" fmla="*/ 469 h 769"/>
                <a:gd name="T8" fmla="*/ 948 w 1223"/>
                <a:gd name="T9" fmla="*/ 576 h 769"/>
                <a:gd name="T10" fmla="*/ 867 w 1223"/>
                <a:gd name="T11" fmla="*/ 661 h 769"/>
                <a:gd name="T12" fmla="*/ 783 w 1223"/>
                <a:gd name="T13" fmla="*/ 720 h 769"/>
                <a:gd name="T14" fmla="*/ 696 w 1223"/>
                <a:gd name="T15" fmla="*/ 757 h 769"/>
                <a:gd name="T16" fmla="*/ 610 w 1223"/>
                <a:gd name="T17" fmla="*/ 768 h 769"/>
                <a:gd name="T18" fmla="*/ 522 w 1223"/>
                <a:gd name="T19" fmla="*/ 757 h 769"/>
                <a:gd name="T20" fmla="*/ 436 w 1223"/>
                <a:gd name="T21" fmla="*/ 720 h 769"/>
                <a:gd name="T22" fmla="*/ 352 w 1223"/>
                <a:gd name="T23" fmla="*/ 661 h 769"/>
                <a:gd name="T24" fmla="*/ 271 w 1223"/>
                <a:gd name="T25" fmla="*/ 576 h 769"/>
                <a:gd name="T26" fmla="*/ 194 w 1223"/>
                <a:gd name="T27" fmla="*/ 469 h 769"/>
                <a:gd name="T28" fmla="*/ 123 w 1223"/>
                <a:gd name="T29" fmla="*/ 337 h 769"/>
                <a:gd name="T30" fmla="*/ 57 w 1223"/>
                <a:gd name="T31" fmla="*/ 181 h 769"/>
                <a:gd name="T32" fmla="*/ 0 w 1223"/>
                <a:gd name="T33"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3" h="769">
                  <a:moveTo>
                    <a:pt x="1222" y="0"/>
                  </a:moveTo>
                  <a:lnTo>
                    <a:pt x="1162" y="181"/>
                  </a:lnTo>
                  <a:lnTo>
                    <a:pt x="1097" y="337"/>
                  </a:lnTo>
                  <a:lnTo>
                    <a:pt x="1024" y="469"/>
                  </a:lnTo>
                  <a:lnTo>
                    <a:pt x="948" y="576"/>
                  </a:lnTo>
                  <a:lnTo>
                    <a:pt x="867" y="661"/>
                  </a:lnTo>
                  <a:lnTo>
                    <a:pt x="783" y="720"/>
                  </a:lnTo>
                  <a:lnTo>
                    <a:pt x="696" y="757"/>
                  </a:lnTo>
                  <a:lnTo>
                    <a:pt x="610" y="768"/>
                  </a:lnTo>
                  <a:lnTo>
                    <a:pt x="522" y="757"/>
                  </a:lnTo>
                  <a:lnTo>
                    <a:pt x="436" y="720"/>
                  </a:lnTo>
                  <a:lnTo>
                    <a:pt x="352" y="661"/>
                  </a:lnTo>
                  <a:lnTo>
                    <a:pt x="271" y="576"/>
                  </a:lnTo>
                  <a:lnTo>
                    <a:pt x="194" y="469"/>
                  </a:lnTo>
                  <a:lnTo>
                    <a:pt x="123" y="337"/>
                  </a:lnTo>
                  <a:lnTo>
                    <a:pt x="57" y="181"/>
                  </a:lnTo>
                  <a:lnTo>
                    <a:pt x="0" y="0"/>
                  </a:lnTo>
                </a:path>
              </a:pathLst>
            </a:custGeom>
            <a:noFill/>
            <a:ln w="31750" cap="flat" cmpd="sng">
              <a:solidFill>
                <a:srgbClr val="008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32" name="Rectangle 7"/>
          <p:cNvSpPr txBox="1">
            <a:spLocks noChangeArrowheads="1"/>
          </p:cNvSpPr>
          <p:nvPr/>
        </p:nvSpPr>
        <p:spPr>
          <a:xfrm>
            <a:off x="7146633" y="3819508"/>
            <a:ext cx="1190625" cy="355600"/>
          </a:xfrm>
          <a:prstGeom prst="rect">
            <a:avLst/>
          </a:prstGeom>
          <a:noFill/>
          <a:ln/>
        </p:spPr>
        <p:txBody>
          <a:bodyPr vert="horz" lIns="0" tIns="0" rIns="0" bIns="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defTabSz="457200">
              <a:spcBef>
                <a:spcPct val="0"/>
              </a:spcBef>
              <a:buClr>
                <a:srgbClr val="008280"/>
              </a:buClr>
              <a:buFont typeface="Monotype Sorts" charset="0"/>
              <a:buNone/>
            </a:pPr>
            <a:r>
              <a:rPr lang="en-US" sz="1800" smtClean="0"/>
              <a:t>Time</a:t>
            </a:r>
            <a:endParaRPr lang="en-US" sz="2400"/>
          </a:p>
        </p:txBody>
      </p:sp>
      <p:sp>
        <p:nvSpPr>
          <p:cNvPr id="133" name="Text Box 8"/>
          <p:cNvSpPr txBox="1">
            <a:spLocks noChangeArrowheads="1"/>
          </p:cNvSpPr>
          <p:nvPr/>
        </p:nvSpPr>
        <p:spPr bwMode="auto">
          <a:xfrm>
            <a:off x="1574508" y="3757596"/>
            <a:ext cx="2508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0</a:t>
            </a:r>
            <a:endParaRPr lang="en-US" sz="2200"/>
          </a:p>
        </p:txBody>
      </p:sp>
      <p:grpSp>
        <p:nvGrpSpPr>
          <p:cNvPr id="134" name="Group 10"/>
          <p:cNvGrpSpPr>
            <a:grpSpLocks/>
          </p:cNvGrpSpPr>
          <p:nvPr/>
        </p:nvGrpSpPr>
        <p:grpSpPr bwMode="auto">
          <a:xfrm>
            <a:off x="2061871" y="3103546"/>
            <a:ext cx="3725862" cy="1855787"/>
            <a:chOff x="1566" y="1932"/>
            <a:chExt cx="2582" cy="1325"/>
          </a:xfrm>
        </p:grpSpPr>
        <p:grpSp>
          <p:nvGrpSpPr>
            <p:cNvPr id="135" name="Group 11"/>
            <p:cNvGrpSpPr>
              <a:grpSpLocks/>
            </p:cNvGrpSpPr>
            <p:nvPr/>
          </p:nvGrpSpPr>
          <p:grpSpPr bwMode="auto">
            <a:xfrm>
              <a:off x="1566" y="1932"/>
              <a:ext cx="625" cy="1307"/>
              <a:chOff x="1566" y="1932"/>
              <a:chExt cx="625" cy="1307"/>
            </a:xfrm>
          </p:grpSpPr>
          <p:sp>
            <p:nvSpPr>
              <p:cNvPr id="145" name="Freeform 12"/>
              <p:cNvSpPr>
                <a:spLocks/>
              </p:cNvSpPr>
              <p:nvPr/>
            </p:nvSpPr>
            <p:spPr bwMode="auto">
              <a:xfrm>
                <a:off x="1566" y="1932"/>
                <a:ext cx="311" cy="650"/>
              </a:xfrm>
              <a:custGeom>
                <a:avLst/>
                <a:gdLst>
                  <a:gd name="T0" fmla="*/ 310 w 311"/>
                  <a:gd name="T1" fmla="*/ 649 h 650"/>
                  <a:gd name="T2" fmla="*/ 294 w 311"/>
                  <a:gd name="T3" fmla="*/ 498 h 650"/>
                  <a:gd name="T4" fmla="*/ 278 w 311"/>
                  <a:gd name="T5" fmla="*/ 366 h 650"/>
                  <a:gd name="T6" fmla="*/ 259 w 311"/>
                  <a:gd name="T7" fmla="*/ 255 h 650"/>
                  <a:gd name="T8" fmla="*/ 240 w 311"/>
                  <a:gd name="T9" fmla="*/ 163 h 650"/>
                  <a:gd name="T10" fmla="*/ 218 w 311"/>
                  <a:gd name="T11" fmla="*/ 93 h 650"/>
                  <a:gd name="T12" fmla="*/ 198 w 311"/>
                  <a:gd name="T13" fmla="*/ 42 h 650"/>
                  <a:gd name="T14" fmla="*/ 175 w 311"/>
                  <a:gd name="T15" fmla="*/ 11 h 650"/>
                  <a:gd name="T16" fmla="*/ 155 w 311"/>
                  <a:gd name="T17" fmla="*/ 0 h 650"/>
                  <a:gd name="T18" fmla="*/ 132 w 311"/>
                  <a:gd name="T19" fmla="*/ 11 h 650"/>
                  <a:gd name="T20" fmla="*/ 110 w 311"/>
                  <a:gd name="T21" fmla="*/ 42 h 650"/>
                  <a:gd name="T22" fmla="*/ 89 w 311"/>
                  <a:gd name="T23" fmla="*/ 93 h 650"/>
                  <a:gd name="T24" fmla="*/ 69 w 311"/>
                  <a:gd name="T25" fmla="*/ 163 h 650"/>
                  <a:gd name="T26" fmla="*/ 49 w 311"/>
                  <a:gd name="T27" fmla="*/ 255 h 650"/>
                  <a:gd name="T28" fmla="*/ 31 w 311"/>
                  <a:gd name="T29" fmla="*/ 366 h 650"/>
                  <a:gd name="T30" fmla="*/ 14 w 311"/>
                  <a:gd name="T31" fmla="*/ 498 h 650"/>
                  <a:gd name="T32" fmla="*/ 0 w 311"/>
                  <a:gd name="T33" fmla="*/ 64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1" h="650">
                    <a:moveTo>
                      <a:pt x="310" y="649"/>
                    </a:moveTo>
                    <a:lnTo>
                      <a:pt x="294" y="498"/>
                    </a:lnTo>
                    <a:lnTo>
                      <a:pt x="278" y="366"/>
                    </a:lnTo>
                    <a:lnTo>
                      <a:pt x="259" y="255"/>
                    </a:lnTo>
                    <a:lnTo>
                      <a:pt x="240" y="163"/>
                    </a:lnTo>
                    <a:lnTo>
                      <a:pt x="218" y="93"/>
                    </a:lnTo>
                    <a:lnTo>
                      <a:pt x="198" y="42"/>
                    </a:lnTo>
                    <a:lnTo>
                      <a:pt x="175" y="11"/>
                    </a:lnTo>
                    <a:lnTo>
                      <a:pt x="155" y="0"/>
                    </a:lnTo>
                    <a:lnTo>
                      <a:pt x="132" y="11"/>
                    </a:lnTo>
                    <a:lnTo>
                      <a:pt x="110" y="42"/>
                    </a:lnTo>
                    <a:lnTo>
                      <a:pt x="89" y="93"/>
                    </a:lnTo>
                    <a:lnTo>
                      <a:pt x="69" y="163"/>
                    </a:lnTo>
                    <a:lnTo>
                      <a:pt x="49" y="255"/>
                    </a:lnTo>
                    <a:lnTo>
                      <a:pt x="31" y="366"/>
                    </a:lnTo>
                    <a:lnTo>
                      <a:pt x="14" y="498"/>
                    </a:lnTo>
                    <a:lnTo>
                      <a:pt x="0" y="649"/>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6" name="Freeform 13"/>
              <p:cNvSpPr>
                <a:spLocks/>
              </p:cNvSpPr>
              <p:nvPr/>
            </p:nvSpPr>
            <p:spPr bwMode="auto">
              <a:xfrm>
                <a:off x="1878" y="2590"/>
                <a:ext cx="313" cy="649"/>
              </a:xfrm>
              <a:custGeom>
                <a:avLst/>
                <a:gdLst>
                  <a:gd name="T0" fmla="*/ 312 w 313"/>
                  <a:gd name="T1" fmla="*/ 0 h 649"/>
                  <a:gd name="T2" fmla="*/ 296 w 313"/>
                  <a:gd name="T3" fmla="*/ 152 h 649"/>
                  <a:gd name="T4" fmla="*/ 279 w 313"/>
                  <a:gd name="T5" fmla="*/ 284 h 649"/>
                  <a:gd name="T6" fmla="*/ 260 w 313"/>
                  <a:gd name="T7" fmla="*/ 396 h 649"/>
                  <a:gd name="T8" fmla="*/ 241 w 313"/>
                  <a:gd name="T9" fmla="*/ 486 h 649"/>
                  <a:gd name="T10" fmla="*/ 219 w 313"/>
                  <a:gd name="T11" fmla="*/ 558 h 649"/>
                  <a:gd name="T12" fmla="*/ 198 w 313"/>
                  <a:gd name="T13" fmla="*/ 608 h 649"/>
                  <a:gd name="T14" fmla="*/ 176 w 313"/>
                  <a:gd name="T15" fmla="*/ 638 h 649"/>
                  <a:gd name="T16" fmla="*/ 156 w 313"/>
                  <a:gd name="T17" fmla="*/ 648 h 649"/>
                  <a:gd name="T18" fmla="*/ 133 w 313"/>
                  <a:gd name="T19" fmla="*/ 638 h 649"/>
                  <a:gd name="T20" fmla="*/ 110 w 313"/>
                  <a:gd name="T21" fmla="*/ 608 h 649"/>
                  <a:gd name="T22" fmla="*/ 89 w 313"/>
                  <a:gd name="T23" fmla="*/ 558 h 649"/>
                  <a:gd name="T24" fmla="*/ 69 w 313"/>
                  <a:gd name="T25" fmla="*/ 486 h 649"/>
                  <a:gd name="T26" fmla="*/ 49 w 313"/>
                  <a:gd name="T27" fmla="*/ 396 h 649"/>
                  <a:gd name="T28" fmla="*/ 31 w 313"/>
                  <a:gd name="T29" fmla="*/ 284 h 649"/>
                  <a:gd name="T30" fmla="*/ 14 w 313"/>
                  <a:gd name="T31" fmla="*/ 152 h 649"/>
                  <a:gd name="T32" fmla="*/ 0 w 313"/>
                  <a:gd name="T33"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3" h="649">
                    <a:moveTo>
                      <a:pt x="312" y="0"/>
                    </a:moveTo>
                    <a:lnTo>
                      <a:pt x="296" y="152"/>
                    </a:lnTo>
                    <a:lnTo>
                      <a:pt x="279" y="284"/>
                    </a:lnTo>
                    <a:lnTo>
                      <a:pt x="260" y="396"/>
                    </a:lnTo>
                    <a:lnTo>
                      <a:pt x="241" y="486"/>
                    </a:lnTo>
                    <a:lnTo>
                      <a:pt x="219" y="558"/>
                    </a:lnTo>
                    <a:lnTo>
                      <a:pt x="198" y="608"/>
                    </a:lnTo>
                    <a:lnTo>
                      <a:pt x="176" y="638"/>
                    </a:lnTo>
                    <a:lnTo>
                      <a:pt x="156" y="648"/>
                    </a:lnTo>
                    <a:lnTo>
                      <a:pt x="133" y="638"/>
                    </a:lnTo>
                    <a:lnTo>
                      <a:pt x="110" y="608"/>
                    </a:lnTo>
                    <a:lnTo>
                      <a:pt x="89" y="558"/>
                    </a:lnTo>
                    <a:lnTo>
                      <a:pt x="69" y="486"/>
                    </a:lnTo>
                    <a:lnTo>
                      <a:pt x="49" y="396"/>
                    </a:lnTo>
                    <a:lnTo>
                      <a:pt x="31" y="284"/>
                    </a:lnTo>
                    <a:lnTo>
                      <a:pt x="14" y="152"/>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36" name="Group 14"/>
            <p:cNvGrpSpPr>
              <a:grpSpLocks/>
            </p:cNvGrpSpPr>
            <p:nvPr/>
          </p:nvGrpSpPr>
          <p:grpSpPr bwMode="auto">
            <a:xfrm>
              <a:off x="2232" y="1948"/>
              <a:ext cx="624" cy="1307"/>
              <a:chOff x="2232" y="1948"/>
              <a:chExt cx="624" cy="1307"/>
            </a:xfrm>
          </p:grpSpPr>
          <p:sp>
            <p:nvSpPr>
              <p:cNvPr id="143" name="Freeform 15"/>
              <p:cNvSpPr>
                <a:spLocks/>
              </p:cNvSpPr>
              <p:nvPr/>
            </p:nvSpPr>
            <p:spPr bwMode="auto">
              <a:xfrm>
                <a:off x="2232" y="1948"/>
                <a:ext cx="312" cy="649"/>
              </a:xfrm>
              <a:custGeom>
                <a:avLst/>
                <a:gdLst>
                  <a:gd name="T0" fmla="*/ 311 w 312"/>
                  <a:gd name="T1" fmla="*/ 648 h 649"/>
                  <a:gd name="T2" fmla="*/ 295 w 312"/>
                  <a:gd name="T3" fmla="*/ 497 h 649"/>
                  <a:gd name="T4" fmla="*/ 278 w 312"/>
                  <a:gd name="T5" fmla="*/ 365 h 649"/>
                  <a:gd name="T6" fmla="*/ 260 w 312"/>
                  <a:gd name="T7" fmla="*/ 254 h 649"/>
                  <a:gd name="T8" fmla="*/ 241 w 312"/>
                  <a:gd name="T9" fmla="*/ 162 h 649"/>
                  <a:gd name="T10" fmla="*/ 219 w 312"/>
                  <a:gd name="T11" fmla="*/ 92 h 649"/>
                  <a:gd name="T12" fmla="*/ 198 w 312"/>
                  <a:gd name="T13" fmla="*/ 41 h 649"/>
                  <a:gd name="T14" fmla="*/ 176 w 312"/>
                  <a:gd name="T15" fmla="*/ 11 h 649"/>
                  <a:gd name="T16" fmla="*/ 155 w 312"/>
                  <a:gd name="T17" fmla="*/ 0 h 649"/>
                  <a:gd name="T18" fmla="*/ 133 w 312"/>
                  <a:gd name="T19" fmla="*/ 11 h 649"/>
                  <a:gd name="T20" fmla="*/ 111 w 312"/>
                  <a:gd name="T21" fmla="*/ 41 h 649"/>
                  <a:gd name="T22" fmla="*/ 89 w 312"/>
                  <a:gd name="T23" fmla="*/ 92 h 649"/>
                  <a:gd name="T24" fmla="*/ 69 w 312"/>
                  <a:gd name="T25" fmla="*/ 162 h 649"/>
                  <a:gd name="T26" fmla="*/ 49 w 312"/>
                  <a:gd name="T27" fmla="*/ 254 h 649"/>
                  <a:gd name="T28" fmla="*/ 31 w 312"/>
                  <a:gd name="T29" fmla="*/ 365 h 649"/>
                  <a:gd name="T30" fmla="*/ 14 w 312"/>
                  <a:gd name="T31" fmla="*/ 497 h 649"/>
                  <a:gd name="T32" fmla="*/ 0 w 312"/>
                  <a:gd name="T33" fmla="*/ 648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649">
                    <a:moveTo>
                      <a:pt x="311" y="648"/>
                    </a:moveTo>
                    <a:lnTo>
                      <a:pt x="295" y="497"/>
                    </a:lnTo>
                    <a:lnTo>
                      <a:pt x="278" y="365"/>
                    </a:lnTo>
                    <a:lnTo>
                      <a:pt x="260" y="254"/>
                    </a:lnTo>
                    <a:lnTo>
                      <a:pt x="241" y="162"/>
                    </a:lnTo>
                    <a:lnTo>
                      <a:pt x="219" y="92"/>
                    </a:lnTo>
                    <a:lnTo>
                      <a:pt x="198" y="41"/>
                    </a:lnTo>
                    <a:lnTo>
                      <a:pt x="176" y="11"/>
                    </a:lnTo>
                    <a:lnTo>
                      <a:pt x="155" y="0"/>
                    </a:lnTo>
                    <a:lnTo>
                      <a:pt x="133" y="11"/>
                    </a:lnTo>
                    <a:lnTo>
                      <a:pt x="111" y="41"/>
                    </a:lnTo>
                    <a:lnTo>
                      <a:pt x="89" y="92"/>
                    </a:lnTo>
                    <a:lnTo>
                      <a:pt x="69" y="162"/>
                    </a:lnTo>
                    <a:lnTo>
                      <a:pt x="49" y="254"/>
                    </a:lnTo>
                    <a:lnTo>
                      <a:pt x="31" y="365"/>
                    </a:lnTo>
                    <a:lnTo>
                      <a:pt x="14" y="497"/>
                    </a:lnTo>
                    <a:lnTo>
                      <a:pt x="0" y="648"/>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4" name="Freeform 16"/>
              <p:cNvSpPr>
                <a:spLocks/>
              </p:cNvSpPr>
              <p:nvPr/>
            </p:nvSpPr>
            <p:spPr bwMode="auto">
              <a:xfrm>
                <a:off x="2544" y="2605"/>
                <a:ext cx="312" cy="650"/>
              </a:xfrm>
              <a:custGeom>
                <a:avLst/>
                <a:gdLst>
                  <a:gd name="T0" fmla="*/ 311 w 312"/>
                  <a:gd name="T1" fmla="*/ 0 h 650"/>
                  <a:gd name="T2" fmla="*/ 296 w 312"/>
                  <a:gd name="T3" fmla="*/ 153 h 650"/>
                  <a:gd name="T4" fmla="*/ 279 w 312"/>
                  <a:gd name="T5" fmla="*/ 285 h 650"/>
                  <a:gd name="T6" fmla="*/ 260 w 312"/>
                  <a:gd name="T7" fmla="*/ 396 h 650"/>
                  <a:gd name="T8" fmla="*/ 241 w 312"/>
                  <a:gd name="T9" fmla="*/ 487 h 650"/>
                  <a:gd name="T10" fmla="*/ 220 w 312"/>
                  <a:gd name="T11" fmla="*/ 559 h 650"/>
                  <a:gd name="T12" fmla="*/ 199 w 312"/>
                  <a:gd name="T13" fmla="*/ 609 h 650"/>
                  <a:gd name="T14" fmla="*/ 176 w 312"/>
                  <a:gd name="T15" fmla="*/ 639 h 650"/>
                  <a:gd name="T16" fmla="*/ 156 w 312"/>
                  <a:gd name="T17" fmla="*/ 649 h 650"/>
                  <a:gd name="T18" fmla="*/ 133 w 312"/>
                  <a:gd name="T19" fmla="*/ 639 h 650"/>
                  <a:gd name="T20" fmla="*/ 111 w 312"/>
                  <a:gd name="T21" fmla="*/ 609 h 650"/>
                  <a:gd name="T22" fmla="*/ 89 w 312"/>
                  <a:gd name="T23" fmla="*/ 559 h 650"/>
                  <a:gd name="T24" fmla="*/ 69 w 312"/>
                  <a:gd name="T25" fmla="*/ 487 h 650"/>
                  <a:gd name="T26" fmla="*/ 49 w 312"/>
                  <a:gd name="T27" fmla="*/ 396 h 650"/>
                  <a:gd name="T28" fmla="*/ 31 w 312"/>
                  <a:gd name="T29" fmla="*/ 285 h 650"/>
                  <a:gd name="T30" fmla="*/ 14 w 312"/>
                  <a:gd name="T31" fmla="*/ 153 h 650"/>
                  <a:gd name="T32" fmla="*/ 0 w 312"/>
                  <a:gd name="T33"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650">
                    <a:moveTo>
                      <a:pt x="311" y="0"/>
                    </a:moveTo>
                    <a:lnTo>
                      <a:pt x="296" y="153"/>
                    </a:lnTo>
                    <a:lnTo>
                      <a:pt x="279" y="285"/>
                    </a:lnTo>
                    <a:lnTo>
                      <a:pt x="260" y="396"/>
                    </a:lnTo>
                    <a:lnTo>
                      <a:pt x="241" y="487"/>
                    </a:lnTo>
                    <a:lnTo>
                      <a:pt x="220" y="559"/>
                    </a:lnTo>
                    <a:lnTo>
                      <a:pt x="199" y="609"/>
                    </a:lnTo>
                    <a:lnTo>
                      <a:pt x="176" y="639"/>
                    </a:lnTo>
                    <a:lnTo>
                      <a:pt x="156" y="649"/>
                    </a:lnTo>
                    <a:lnTo>
                      <a:pt x="133" y="639"/>
                    </a:lnTo>
                    <a:lnTo>
                      <a:pt x="111" y="609"/>
                    </a:lnTo>
                    <a:lnTo>
                      <a:pt x="89" y="559"/>
                    </a:lnTo>
                    <a:lnTo>
                      <a:pt x="69" y="487"/>
                    </a:lnTo>
                    <a:lnTo>
                      <a:pt x="49" y="396"/>
                    </a:lnTo>
                    <a:lnTo>
                      <a:pt x="31" y="285"/>
                    </a:lnTo>
                    <a:lnTo>
                      <a:pt x="14" y="153"/>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37" name="Group 17"/>
            <p:cNvGrpSpPr>
              <a:grpSpLocks/>
            </p:cNvGrpSpPr>
            <p:nvPr/>
          </p:nvGrpSpPr>
          <p:grpSpPr bwMode="auto">
            <a:xfrm>
              <a:off x="2896" y="1951"/>
              <a:ext cx="623" cy="1306"/>
              <a:chOff x="2896" y="1951"/>
              <a:chExt cx="623" cy="1306"/>
            </a:xfrm>
          </p:grpSpPr>
          <p:sp>
            <p:nvSpPr>
              <p:cNvPr id="141" name="Freeform 18"/>
              <p:cNvSpPr>
                <a:spLocks/>
              </p:cNvSpPr>
              <p:nvPr/>
            </p:nvSpPr>
            <p:spPr bwMode="auto">
              <a:xfrm>
                <a:off x="2896" y="1951"/>
                <a:ext cx="311" cy="650"/>
              </a:xfrm>
              <a:custGeom>
                <a:avLst/>
                <a:gdLst>
                  <a:gd name="T0" fmla="*/ 310 w 311"/>
                  <a:gd name="T1" fmla="*/ 649 h 650"/>
                  <a:gd name="T2" fmla="*/ 294 w 311"/>
                  <a:gd name="T3" fmla="*/ 497 h 650"/>
                  <a:gd name="T4" fmla="*/ 278 w 311"/>
                  <a:gd name="T5" fmla="*/ 365 h 650"/>
                  <a:gd name="T6" fmla="*/ 259 w 311"/>
                  <a:gd name="T7" fmla="*/ 254 h 650"/>
                  <a:gd name="T8" fmla="*/ 240 w 311"/>
                  <a:gd name="T9" fmla="*/ 162 h 650"/>
                  <a:gd name="T10" fmla="*/ 218 w 311"/>
                  <a:gd name="T11" fmla="*/ 93 h 650"/>
                  <a:gd name="T12" fmla="*/ 198 w 311"/>
                  <a:gd name="T13" fmla="*/ 41 h 650"/>
                  <a:gd name="T14" fmla="*/ 175 w 311"/>
                  <a:gd name="T15" fmla="*/ 11 h 650"/>
                  <a:gd name="T16" fmla="*/ 154 w 311"/>
                  <a:gd name="T17" fmla="*/ 0 h 650"/>
                  <a:gd name="T18" fmla="*/ 132 w 311"/>
                  <a:gd name="T19" fmla="*/ 11 h 650"/>
                  <a:gd name="T20" fmla="*/ 110 w 311"/>
                  <a:gd name="T21" fmla="*/ 41 h 650"/>
                  <a:gd name="T22" fmla="*/ 88 w 311"/>
                  <a:gd name="T23" fmla="*/ 93 h 650"/>
                  <a:gd name="T24" fmla="*/ 68 w 311"/>
                  <a:gd name="T25" fmla="*/ 162 h 650"/>
                  <a:gd name="T26" fmla="*/ 48 w 311"/>
                  <a:gd name="T27" fmla="*/ 254 h 650"/>
                  <a:gd name="T28" fmla="*/ 30 w 311"/>
                  <a:gd name="T29" fmla="*/ 365 h 650"/>
                  <a:gd name="T30" fmla="*/ 14 w 311"/>
                  <a:gd name="T31" fmla="*/ 497 h 650"/>
                  <a:gd name="T32" fmla="*/ 0 w 311"/>
                  <a:gd name="T33" fmla="*/ 64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1" h="650">
                    <a:moveTo>
                      <a:pt x="310" y="649"/>
                    </a:moveTo>
                    <a:lnTo>
                      <a:pt x="294" y="497"/>
                    </a:lnTo>
                    <a:lnTo>
                      <a:pt x="278" y="365"/>
                    </a:lnTo>
                    <a:lnTo>
                      <a:pt x="259" y="254"/>
                    </a:lnTo>
                    <a:lnTo>
                      <a:pt x="240" y="162"/>
                    </a:lnTo>
                    <a:lnTo>
                      <a:pt x="218" y="93"/>
                    </a:lnTo>
                    <a:lnTo>
                      <a:pt x="198" y="41"/>
                    </a:lnTo>
                    <a:lnTo>
                      <a:pt x="175" y="11"/>
                    </a:lnTo>
                    <a:lnTo>
                      <a:pt x="154" y="0"/>
                    </a:lnTo>
                    <a:lnTo>
                      <a:pt x="132" y="11"/>
                    </a:lnTo>
                    <a:lnTo>
                      <a:pt x="110" y="41"/>
                    </a:lnTo>
                    <a:lnTo>
                      <a:pt x="88" y="93"/>
                    </a:lnTo>
                    <a:lnTo>
                      <a:pt x="68" y="162"/>
                    </a:lnTo>
                    <a:lnTo>
                      <a:pt x="48" y="254"/>
                    </a:lnTo>
                    <a:lnTo>
                      <a:pt x="30" y="365"/>
                    </a:lnTo>
                    <a:lnTo>
                      <a:pt x="14" y="497"/>
                    </a:lnTo>
                    <a:lnTo>
                      <a:pt x="0" y="649"/>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2" name="Freeform 19"/>
              <p:cNvSpPr>
                <a:spLocks/>
              </p:cNvSpPr>
              <p:nvPr/>
            </p:nvSpPr>
            <p:spPr bwMode="auto">
              <a:xfrm>
                <a:off x="3207" y="2609"/>
                <a:ext cx="312" cy="648"/>
              </a:xfrm>
              <a:custGeom>
                <a:avLst/>
                <a:gdLst>
                  <a:gd name="T0" fmla="*/ 311 w 312"/>
                  <a:gd name="T1" fmla="*/ 0 h 648"/>
                  <a:gd name="T2" fmla="*/ 296 w 312"/>
                  <a:gd name="T3" fmla="*/ 152 h 648"/>
                  <a:gd name="T4" fmla="*/ 279 w 312"/>
                  <a:gd name="T5" fmla="*/ 284 h 648"/>
                  <a:gd name="T6" fmla="*/ 260 w 312"/>
                  <a:gd name="T7" fmla="*/ 395 h 648"/>
                  <a:gd name="T8" fmla="*/ 241 w 312"/>
                  <a:gd name="T9" fmla="*/ 485 h 648"/>
                  <a:gd name="T10" fmla="*/ 219 w 312"/>
                  <a:gd name="T11" fmla="*/ 557 h 648"/>
                  <a:gd name="T12" fmla="*/ 199 w 312"/>
                  <a:gd name="T13" fmla="*/ 607 h 648"/>
                  <a:gd name="T14" fmla="*/ 176 w 312"/>
                  <a:gd name="T15" fmla="*/ 637 h 648"/>
                  <a:gd name="T16" fmla="*/ 155 w 312"/>
                  <a:gd name="T17" fmla="*/ 647 h 648"/>
                  <a:gd name="T18" fmla="*/ 133 w 312"/>
                  <a:gd name="T19" fmla="*/ 637 h 648"/>
                  <a:gd name="T20" fmla="*/ 111 w 312"/>
                  <a:gd name="T21" fmla="*/ 607 h 648"/>
                  <a:gd name="T22" fmla="*/ 89 w 312"/>
                  <a:gd name="T23" fmla="*/ 557 h 648"/>
                  <a:gd name="T24" fmla="*/ 69 w 312"/>
                  <a:gd name="T25" fmla="*/ 485 h 648"/>
                  <a:gd name="T26" fmla="*/ 49 w 312"/>
                  <a:gd name="T27" fmla="*/ 395 h 648"/>
                  <a:gd name="T28" fmla="*/ 31 w 312"/>
                  <a:gd name="T29" fmla="*/ 284 h 648"/>
                  <a:gd name="T30" fmla="*/ 14 w 312"/>
                  <a:gd name="T31" fmla="*/ 152 h 648"/>
                  <a:gd name="T32" fmla="*/ 0 w 312"/>
                  <a:gd name="T33"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648">
                    <a:moveTo>
                      <a:pt x="311" y="0"/>
                    </a:moveTo>
                    <a:lnTo>
                      <a:pt x="296" y="152"/>
                    </a:lnTo>
                    <a:lnTo>
                      <a:pt x="279" y="284"/>
                    </a:lnTo>
                    <a:lnTo>
                      <a:pt x="260" y="395"/>
                    </a:lnTo>
                    <a:lnTo>
                      <a:pt x="241" y="485"/>
                    </a:lnTo>
                    <a:lnTo>
                      <a:pt x="219" y="557"/>
                    </a:lnTo>
                    <a:lnTo>
                      <a:pt x="199" y="607"/>
                    </a:lnTo>
                    <a:lnTo>
                      <a:pt x="176" y="637"/>
                    </a:lnTo>
                    <a:lnTo>
                      <a:pt x="155" y="647"/>
                    </a:lnTo>
                    <a:lnTo>
                      <a:pt x="133" y="637"/>
                    </a:lnTo>
                    <a:lnTo>
                      <a:pt x="111" y="607"/>
                    </a:lnTo>
                    <a:lnTo>
                      <a:pt x="89" y="557"/>
                    </a:lnTo>
                    <a:lnTo>
                      <a:pt x="69" y="485"/>
                    </a:lnTo>
                    <a:lnTo>
                      <a:pt x="49" y="395"/>
                    </a:lnTo>
                    <a:lnTo>
                      <a:pt x="31" y="284"/>
                    </a:lnTo>
                    <a:lnTo>
                      <a:pt x="14" y="152"/>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38" name="Group 20"/>
            <p:cNvGrpSpPr>
              <a:grpSpLocks/>
            </p:cNvGrpSpPr>
            <p:nvPr/>
          </p:nvGrpSpPr>
          <p:grpSpPr bwMode="auto">
            <a:xfrm>
              <a:off x="3524" y="1948"/>
              <a:ext cx="624" cy="1307"/>
              <a:chOff x="3524" y="1948"/>
              <a:chExt cx="624" cy="1307"/>
            </a:xfrm>
          </p:grpSpPr>
          <p:sp>
            <p:nvSpPr>
              <p:cNvPr id="139" name="Freeform 21"/>
              <p:cNvSpPr>
                <a:spLocks/>
              </p:cNvSpPr>
              <p:nvPr/>
            </p:nvSpPr>
            <p:spPr bwMode="auto">
              <a:xfrm>
                <a:off x="3524" y="1948"/>
                <a:ext cx="311" cy="649"/>
              </a:xfrm>
              <a:custGeom>
                <a:avLst/>
                <a:gdLst>
                  <a:gd name="T0" fmla="*/ 310 w 311"/>
                  <a:gd name="T1" fmla="*/ 648 h 649"/>
                  <a:gd name="T2" fmla="*/ 295 w 311"/>
                  <a:gd name="T3" fmla="*/ 497 h 649"/>
                  <a:gd name="T4" fmla="*/ 278 w 311"/>
                  <a:gd name="T5" fmla="*/ 365 h 649"/>
                  <a:gd name="T6" fmla="*/ 259 w 311"/>
                  <a:gd name="T7" fmla="*/ 254 h 649"/>
                  <a:gd name="T8" fmla="*/ 240 w 311"/>
                  <a:gd name="T9" fmla="*/ 162 h 649"/>
                  <a:gd name="T10" fmla="*/ 218 w 311"/>
                  <a:gd name="T11" fmla="*/ 92 h 649"/>
                  <a:gd name="T12" fmla="*/ 198 w 311"/>
                  <a:gd name="T13" fmla="*/ 41 h 649"/>
                  <a:gd name="T14" fmla="*/ 176 w 311"/>
                  <a:gd name="T15" fmla="*/ 11 h 649"/>
                  <a:gd name="T16" fmla="*/ 155 w 311"/>
                  <a:gd name="T17" fmla="*/ 0 h 649"/>
                  <a:gd name="T18" fmla="*/ 132 w 311"/>
                  <a:gd name="T19" fmla="*/ 11 h 649"/>
                  <a:gd name="T20" fmla="*/ 111 w 311"/>
                  <a:gd name="T21" fmla="*/ 41 h 649"/>
                  <a:gd name="T22" fmla="*/ 89 w 311"/>
                  <a:gd name="T23" fmla="*/ 92 h 649"/>
                  <a:gd name="T24" fmla="*/ 69 w 311"/>
                  <a:gd name="T25" fmla="*/ 162 h 649"/>
                  <a:gd name="T26" fmla="*/ 49 w 311"/>
                  <a:gd name="T27" fmla="*/ 254 h 649"/>
                  <a:gd name="T28" fmla="*/ 31 w 311"/>
                  <a:gd name="T29" fmla="*/ 365 h 649"/>
                  <a:gd name="T30" fmla="*/ 14 w 311"/>
                  <a:gd name="T31" fmla="*/ 497 h 649"/>
                  <a:gd name="T32" fmla="*/ 0 w 311"/>
                  <a:gd name="T33" fmla="*/ 648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1" h="649">
                    <a:moveTo>
                      <a:pt x="310" y="648"/>
                    </a:moveTo>
                    <a:lnTo>
                      <a:pt x="295" y="497"/>
                    </a:lnTo>
                    <a:lnTo>
                      <a:pt x="278" y="365"/>
                    </a:lnTo>
                    <a:lnTo>
                      <a:pt x="259" y="254"/>
                    </a:lnTo>
                    <a:lnTo>
                      <a:pt x="240" y="162"/>
                    </a:lnTo>
                    <a:lnTo>
                      <a:pt x="218" y="92"/>
                    </a:lnTo>
                    <a:lnTo>
                      <a:pt x="198" y="41"/>
                    </a:lnTo>
                    <a:lnTo>
                      <a:pt x="176" y="11"/>
                    </a:lnTo>
                    <a:lnTo>
                      <a:pt x="155" y="0"/>
                    </a:lnTo>
                    <a:lnTo>
                      <a:pt x="132" y="11"/>
                    </a:lnTo>
                    <a:lnTo>
                      <a:pt x="111" y="41"/>
                    </a:lnTo>
                    <a:lnTo>
                      <a:pt x="89" y="92"/>
                    </a:lnTo>
                    <a:lnTo>
                      <a:pt x="69" y="162"/>
                    </a:lnTo>
                    <a:lnTo>
                      <a:pt x="49" y="254"/>
                    </a:lnTo>
                    <a:lnTo>
                      <a:pt x="31" y="365"/>
                    </a:lnTo>
                    <a:lnTo>
                      <a:pt x="14" y="497"/>
                    </a:lnTo>
                    <a:lnTo>
                      <a:pt x="0" y="648"/>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0" name="Freeform 22"/>
              <p:cNvSpPr>
                <a:spLocks/>
              </p:cNvSpPr>
              <p:nvPr/>
            </p:nvSpPr>
            <p:spPr bwMode="auto">
              <a:xfrm>
                <a:off x="3836" y="2605"/>
                <a:ext cx="312" cy="650"/>
              </a:xfrm>
              <a:custGeom>
                <a:avLst/>
                <a:gdLst>
                  <a:gd name="T0" fmla="*/ 311 w 312"/>
                  <a:gd name="T1" fmla="*/ 0 h 650"/>
                  <a:gd name="T2" fmla="*/ 295 w 312"/>
                  <a:gd name="T3" fmla="*/ 153 h 650"/>
                  <a:gd name="T4" fmla="*/ 278 w 312"/>
                  <a:gd name="T5" fmla="*/ 285 h 650"/>
                  <a:gd name="T6" fmla="*/ 260 w 312"/>
                  <a:gd name="T7" fmla="*/ 396 h 650"/>
                  <a:gd name="T8" fmla="*/ 241 w 312"/>
                  <a:gd name="T9" fmla="*/ 487 h 650"/>
                  <a:gd name="T10" fmla="*/ 219 w 312"/>
                  <a:gd name="T11" fmla="*/ 559 h 650"/>
                  <a:gd name="T12" fmla="*/ 198 w 312"/>
                  <a:gd name="T13" fmla="*/ 609 h 650"/>
                  <a:gd name="T14" fmla="*/ 176 w 312"/>
                  <a:gd name="T15" fmla="*/ 639 h 650"/>
                  <a:gd name="T16" fmla="*/ 156 w 312"/>
                  <a:gd name="T17" fmla="*/ 649 h 650"/>
                  <a:gd name="T18" fmla="*/ 133 w 312"/>
                  <a:gd name="T19" fmla="*/ 639 h 650"/>
                  <a:gd name="T20" fmla="*/ 111 w 312"/>
                  <a:gd name="T21" fmla="*/ 609 h 650"/>
                  <a:gd name="T22" fmla="*/ 89 w 312"/>
                  <a:gd name="T23" fmla="*/ 559 h 650"/>
                  <a:gd name="T24" fmla="*/ 69 w 312"/>
                  <a:gd name="T25" fmla="*/ 487 h 650"/>
                  <a:gd name="T26" fmla="*/ 49 w 312"/>
                  <a:gd name="T27" fmla="*/ 396 h 650"/>
                  <a:gd name="T28" fmla="*/ 31 w 312"/>
                  <a:gd name="T29" fmla="*/ 285 h 650"/>
                  <a:gd name="T30" fmla="*/ 14 w 312"/>
                  <a:gd name="T31" fmla="*/ 153 h 650"/>
                  <a:gd name="T32" fmla="*/ 0 w 312"/>
                  <a:gd name="T33"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 h="650">
                    <a:moveTo>
                      <a:pt x="311" y="0"/>
                    </a:moveTo>
                    <a:lnTo>
                      <a:pt x="295" y="153"/>
                    </a:lnTo>
                    <a:lnTo>
                      <a:pt x="278" y="285"/>
                    </a:lnTo>
                    <a:lnTo>
                      <a:pt x="260" y="396"/>
                    </a:lnTo>
                    <a:lnTo>
                      <a:pt x="241" y="487"/>
                    </a:lnTo>
                    <a:lnTo>
                      <a:pt x="219" y="559"/>
                    </a:lnTo>
                    <a:lnTo>
                      <a:pt x="198" y="609"/>
                    </a:lnTo>
                    <a:lnTo>
                      <a:pt x="176" y="639"/>
                    </a:lnTo>
                    <a:lnTo>
                      <a:pt x="156" y="649"/>
                    </a:lnTo>
                    <a:lnTo>
                      <a:pt x="133" y="639"/>
                    </a:lnTo>
                    <a:lnTo>
                      <a:pt x="111" y="609"/>
                    </a:lnTo>
                    <a:lnTo>
                      <a:pt x="89" y="559"/>
                    </a:lnTo>
                    <a:lnTo>
                      <a:pt x="69" y="487"/>
                    </a:lnTo>
                    <a:lnTo>
                      <a:pt x="49" y="396"/>
                    </a:lnTo>
                    <a:lnTo>
                      <a:pt x="31" y="285"/>
                    </a:lnTo>
                    <a:lnTo>
                      <a:pt x="14" y="153"/>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147" name="Group 23"/>
          <p:cNvGrpSpPr>
            <a:grpSpLocks/>
          </p:cNvGrpSpPr>
          <p:nvPr/>
        </p:nvGrpSpPr>
        <p:grpSpPr bwMode="auto">
          <a:xfrm>
            <a:off x="2047583" y="3382946"/>
            <a:ext cx="3509963" cy="893762"/>
            <a:chOff x="1556" y="2132"/>
            <a:chExt cx="2433" cy="638"/>
          </a:xfrm>
        </p:grpSpPr>
        <p:grpSp>
          <p:nvGrpSpPr>
            <p:cNvPr id="148" name="Group 24"/>
            <p:cNvGrpSpPr>
              <a:grpSpLocks/>
            </p:cNvGrpSpPr>
            <p:nvPr/>
          </p:nvGrpSpPr>
          <p:grpSpPr bwMode="auto">
            <a:xfrm>
              <a:off x="1556" y="2132"/>
              <a:ext cx="1213" cy="633"/>
              <a:chOff x="1556" y="2132"/>
              <a:chExt cx="1213" cy="633"/>
            </a:xfrm>
          </p:grpSpPr>
          <p:sp>
            <p:nvSpPr>
              <p:cNvPr id="162" name="Freeform 25"/>
              <p:cNvSpPr>
                <a:spLocks/>
              </p:cNvSpPr>
              <p:nvPr/>
            </p:nvSpPr>
            <p:spPr bwMode="auto">
              <a:xfrm>
                <a:off x="1556" y="2132"/>
                <a:ext cx="106" cy="312"/>
              </a:xfrm>
              <a:custGeom>
                <a:avLst/>
                <a:gdLst>
                  <a:gd name="T0" fmla="*/ 105 w 106"/>
                  <a:gd name="T1" fmla="*/ 311 h 312"/>
                  <a:gd name="T2" fmla="*/ 99 w 106"/>
                  <a:gd name="T3" fmla="*/ 238 h 312"/>
                  <a:gd name="T4" fmla="*/ 93 w 106"/>
                  <a:gd name="T5" fmla="*/ 176 h 312"/>
                  <a:gd name="T6" fmla="*/ 86 w 106"/>
                  <a:gd name="T7" fmla="*/ 122 h 312"/>
                  <a:gd name="T8" fmla="*/ 80 w 106"/>
                  <a:gd name="T9" fmla="*/ 78 h 312"/>
                  <a:gd name="T10" fmla="*/ 73 w 106"/>
                  <a:gd name="T11" fmla="*/ 45 h 312"/>
                  <a:gd name="T12" fmla="*/ 66 w 106"/>
                  <a:gd name="T13" fmla="*/ 20 h 312"/>
                  <a:gd name="T14" fmla="*/ 59 w 106"/>
                  <a:gd name="T15" fmla="*/ 6 h 312"/>
                  <a:gd name="T16" fmla="*/ 52 w 106"/>
                  <a:gd name="T17" fmla="*/ 0 h 312"/>
                  <a:gd name="T18" fmla="*/ 44 w 106"/>
                  <a:gd name="T19" fmla="*/ 6 h 312"/>
                  <a:gd name="T20" fmla="*/ 37 w 106"/>
                  <a:gd name="T21" fmla="*/ 20 h 312"/>
                  <a:gd name="T22" fmla="*/ 29 w 106"/>
                  <a:gd name="T23" fmla="*/ 45 h 312"/>
                  <a:gd name="T24" fmla="*/ 23 w 106"/>
                  <a:gd name="T25" fmla="*/ 78 h 312"/>
                  <a:gd name="T26" fmla="*/ 16 w 106"/>
                  <a:gd name="T27" fmla="*/ 122 h 312"/>
                  <a:gd name="T28" fmla="*/ 10 w 106"/>
                  <a:gd name="T29" fmla="*/ 176 h 312"/>
                  <a:gd name="T30" fmla="*/ 4 w 106"/>
                  <a:gd name="T31" fmla="*/ 238 h 312"/>
                  <a:gd name="T32" fmla="*/ 0 w 106"/>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312">
                    <a:moveTo>
                      <a:pt x="105" y="311"/>
                    </a:moveTo>
                    <a:lnTo>
                      <a:pt x="99" y="238"/>
                    </a:lnTo>
                    <a:lnTo>
                      <a:pt x="93" y="176"/>
                    </a:lnTo>
                    <a:lnTo>
                      <a:pt x="86" y="122"/>
                    </a:lnTo>
                    <a:lnTo>
                      <a:pt x="80" y="78"/>
                    </a:lnTo>
                    <a:lnTo>
                      <a:pt x="73" y="45"/>
                    </a:lnTo>
                    <a:lnTo>
                      <a:pt x="66" y="20"/>
                    </a:lnTo>
                    <a:lnTo>
                      <a:pt x="59" y="6"/>
                    </a:lnTo>
                    <a:lnTo>
                      <a:pt x="52" y="0"/>
                    </a:lnTo>
                    <a:lnTo>
                      <a:pt x="44" y="6"/>
                    </a:lnTo>
                    <a:lnTo>
                      <a:pt x="37" y="20"/>
                    </a:lnTo>
                    <a:lnTo>
                      <a:pt x="29" y="45"/>
                    </a:lnTo>
                    <a:lnTo>
                      <a:pt x="23" y="78"/>
                    </a:lnTo>
                    <a:lnTo>
                      <a:pt x="16" y="122"/>
                    </a:lnTo>
                    <a:lnTo>
                      <a:pt x="10" y="176"/>
                    </a:lnTo>
                    <a:lnTo>
                      <a:pt x="4" y="238"/>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3" name="Freeform 26"/>
              <p:cNvSpPr>
                <a:spLocks/>
              </p:cNvSpPr>
              <p:nvPr/>
            </p:nvSpPr>
            <p:spPr bwMode="auto">
              <a:xfrm>
                <a:off x="1661" y="2448"/>
                <a:ext cx="104" cy="312"/>
              </a:xfrm>
              <a:custGeom>
                <a:avLst/>
                <a:gdLst>
                  <a:gd name="T0" fmla="*/ 103 w 104"/>
                  <a:gd name="T1" fmla="*/ 0 h 312"/>
                  <a:gd name="T2" fmla="*/ 97 w 104"/>
                  <a:gd name="T3" fmla="*/ 74 h 312"/>
                  <a:gd name="T4" fmla="*/ 92 w 104"/>
                  <a:gd name="T5" fmla="*/ 137 h 312"/>
                  <a:gd name="T6" fmla="*/ 85 w 104"/>
                  <a:gd name="T7" fmla="*/ 191 h 312"/>
                  <a:gd name="T8" fmla="*/ 80 w 104"/>
                  <a:gd name="T9" fmla="*/ 234 h 312"/>
                  <a:gd name="T10" fmla="*/ 72 w 104"/>
                  <a:gd name="T11" fmla="*/ 269 h 312"/>
                  <a:gd name="T12" fmla="*/ 65 w 104"/>
                  <a:gd name="T13" fmla="*/ 292 h 312"/>
                  <a:gd name="T14" fmla="*/ 58 w 104"/>
                  <a:gd name="T15" fmla="*/ 307 h 312"/>
                  <a:gd name="T16" fmla="*/ 51 w 104"/>
                  <a:gd name="T17" fmla="*/ 311 h 312"/>
                  <a:gd name="T18" fmla="*/ 43 w 104"/>
                  <a:gd name="T19" fmla="*/ 307 h 312"/>
                  <a:gd name="T20" fmla="*/ 36 w 104"/>
                  <a:gd name="T21" fmla="*/ 292 h 312"/>
                  <a:gd name="T22" fmla="*/ 29 w 104"/>
                  <a:gd name="T23" fmla="*/ 269 h 312"/>
                  <a:gd name="T24" fmla="*/ 22 w 104"/>
                  <a:gd name="T25" fmla="*/ 234 h 312"/>
                  <a:gd name="T26" fmla="*/ 15 w 104"/>
                  <a:gd name="T27" fmla="*/ 191 h 312"/>
                  <a:gd name="T28" fmla="*/ 10 w 104"/>
                  <a:gd name="T29" fmla="*/ 137 h 312"/>
                  <a:gd name="T30" fmla="*/ 4 w 104"/>
                  <a:gd name="T31" fmla="*/ 74 h 312"/>
                  <a:gd name="T32" fmla="*/ 0 w 104"/>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2">
                    <a:moveTo>
                      <a:pt x="103" y="0"/>
                    </a:moveTo>
                    <a:lnTo>
                      <a:pt x="97" y="74"/>
                    </a:lnTo>
                    <a:lnTo>
                      <a:pt x="92" y="137"/>
                    </a:lnTo>
                    <a:lnTo>
                      <a:pt x="85" y="191"/>
                    </a:lnTo>
                    <a:lnTo>
                      <a:pt x="80" y="234"/>
                    </a:lnTo>
                    <a:lnTo>
                      <a:pt x="72" y="269"/>
                    </a:lnTo>
                    <a:lnTo>
                      <a:pt x="65" y="292"/>
                    </a:lnTo>
                    <a:lnTo>
                      <a:pt x="58" y="307"/>
                    </a:lnTo>
                    <a:lnTo>
                      <a:pt x="51" y="311"/>
                    </a:lnTo>
                    <a:lnTo>
                      <a:pt x="43" y="307"/>
                    </a:lnTo>
                    <a:lnTo>
                      <a:pt x="36" y="292"/>
                    </a:lnTo>
                    <a:lnTo>
                      <a:pt x="29" y="269"/>
                    </a:lnTo>
                    <a:lnTo>
                      <a:pt x="22" y="234"/>
                    </a:lnTo>
                    <a:lnTo>
                      <a:pt x="15" y="191"/>
                    </a:lnTo>
                    <a:lnTo>
                      <a:pt x="10" y="137"/>
                    </a:lnTo>
                    <a:lnTo>
                      <a:pt x="4"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 name="Freeform 27"/>
              <p:cNvSpPr>
                <a:spLocks/>
              </p:cNvSpPr>
              <p:nvPr/>
            </p:nvSpPr>
            <p:spPr bwMode="auto">
              <a:xfrm>
                <a:off x="1778" y="2134"/>
                <a:ext cx="105" cy="312"/>
              </a:xfrm>
              <a:custGeom>
                <a:avLst/>
                <a:gdLst>
                  <a:gd name="T0" fmla="*/ 104 w 105"/>
                  <a:gd name="T1" fmla="*/ 311 h 312"/>
                  <a:gd name="T2" fmla="*/ 98 w 105"/>
                  <a:gd name="T3" fmla="*/ 238 h 312"/>
                  <a:gd name="T4" fmla="*/ 92 w 105"/>
                  <a:gd name="T5" fmla="*/ 175 h 312"/>
                  <a:gd name="T6" fmla="*/ 86 w 105"/>
                  <a:gd name="T7" fmla="*/ 122 h 312"/>
                  <a:gd name="T8" fmla="*/ 80 w 105"/>
                  <a:gd name="T9" fmla="*/ 78 h 312"/>
                  <a:gd name="T10" fmla="*/ 72 w 105"/>
                  <a:gd name="T11" fmla="*/ 45 h 312"/>
                  <a:gd name="T12" fmla="*/ 66 w 105"/>
                  <a:gd name="T13" fmla="*/ 20 h 312"/>
                  <a:gd name="T14" fmla="*/ 58 w 105"/>
                  <a:gd name="T15" fmla="*/ 6 h 312"/>
                  <a:gd name="T16" fmla="*/ 51 w 105"/>
                  <a:gd name="T17" fmla="*/ 0 h 312"/>
                  <a:gd name="T18" fmla="*/ 44 w 105"/>
                  <a:gd name="T19" fmla="*/ 6 h 312"/>
                  <a:gd name="T20" fmla="*/ 36 w 105"/>
                  <a:gd name="T21" fmla="*/ 20 h 312"/>
                  <a:gd name="T22" fmla="*/ 29 w 105"/>
                  <a:gd name="T23" fmla="*/ 45 h 312"/>
                  <a:gd name="T24" fmla="*/ 23 w 105"/>
                  <a:gd name="T25" fmla="*/ 78 h 312"/>
                  <a:gd name="T26" fmla="*/ 15 w 105"/>
                  <a:gd name="T27" fmla="*/ 122 h 312"/>
                  <a:gd name="T28" fmla="*/ 10 w 105"/>
                  <a:gd name="T29" fmla="*/ 175 h 312"/>
                  <a:gd name="T30" fmla="*/ 4 w 105"/>
                  <a:gd name="T31" fmla="*/ 238 h 312"/>
                  <a:gd name="T32" fmla="*/ 0 w 105"/>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311"/>
                    </a:moveTo>
                    <a:lnTo>
                      <a:pt x="98" y="238"/>
                    </a:lnTo>
                    <a:lnTo>
                      <a:pt x="92" y="175"/>
                    </a:lnTo>
                    <a:lnTo>
                      <a:pt x="86" y="122"/>
                    </a:lnTo>
                    <a:lnTo>
                      <a:pt x="80" y="78"/>
                    </a:lnTo>
                    <a:lnTo>
                      <a:pt x="72" y="45"/>
                    </a:lnTo>
                    <a:lnTo>
                      <a:pt x="66" y="20"/>
                    </a:lnTo>
                    <a:lnTo>
                      <a:pt x="58" y="6"/>
                    </a:lnTo>
                    <a:lnTo>
                      <a:pt x="51" y="0"/>
                    </a:lnTo>
                    <a:lnTo>
                      <a:pt x="44" y="6"/>
                    </a:lnTo>
                    <a:lnTo>
                      <a:pt x="36" y="20"/>
                    </a:lnTo>
                    <a:lnTo>
                      <a:pt x="29" y="45"/>
                    </a:lnTo>
                    <a:lnTo>
                      <a:pt x="23" y="78"/>
                    </a:lnTo>
                    <a:lnTo>
                      <a:pt x="15" y="122"/>
                    </a:lnTo>
                    <a:lnTo>
                      <a:pt x="10" y="175"/>
                    </a:lnTo>
                    <a:lnTo>
                      <a:pt x="4" y="238"/>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5" name="Freeform 28"/>
              <p:cNvSpPr>
                <a:spLocks/>
              </p:cNvSpPr>
              <p:nvPr/>
            </p:nvSpPr>
            <p:spPr bwMode="auto">
              <a:xfrm>
                <a:off x="1882" y="2450"/>
                <a:ext cx="104" cy="311"/>
              </a:xfrm>
              <a:custGeom>
                <a:avLst/>
                <a:gdLst>
                  <a:gd name="T0" fmla="*/ 103 w 104"/>
                  <a:gd name="T1" fmla="*/ 0 h 311"/>
                  <a:gd name="T2" fmla="*/ 98 w 104"/>
                  <a:gd name="T3" fmla="*/ 73 h 311"/>
                  <a:gd name="T4" fmla="*/ 92 w 104"/>
                  <a:gd name="T5" fmla="*/ 136 h 311"/>
                  <a:gd name="T6" fmla="*/ 86 w 104"/>
                  <a:gd name="T7" fmla="*/ 190 h 311"/>
                  <a:gd name="T8" fmla="*/ 80 w 104"/>
                  <a:gd name="T9" fmla="*/ 233 h 311"/>
                  <a:gd name="T10" fmla="*/ 73 w 104"/>
                  <a:gd name="T11" fmla="*/ 268 h 311"/>
                  <a:gd name="T12" fmla="*/ 66 w 104"/>
                  <a:gd name="T13" fmla="*/ 292 h 311"/>
                  <a:gd name="T14" fmla="*/ 58 w 104"/>
                  <a:gd name="T15" fmla="*/ 306 h 311"/>
                  <a:gd name="T16" fmla="*/ 52 w 104"/>
                  <a:gd name="T17" fmla="*/ 310 h 311"/>
                  <a:gd name="T18" fmla="*/ 44 w 104"/>
                  <a:gd name="T19" fmla="*/ 306 h 311"/>
                  <a:gd name="T20" fmla="*/ 37 w 104"/>
                  <a:gd name="T21" fmla="*/ 292 h 311"/>
                  <a:gd name="T22" fmla="*/ 29 w 104"/>
                  <a:gd name="T23" fmla="*/ 268 h 311"/>
                  <a:gd name="T24" fmla="*/ 23 w 104"/>
                  <a:gd name="T25" fmla="*/ 233 h 311"/>
                  <a:gd name="T26" fmla="*/ 16 w 104"/>
                  <a:gd name="T27" fmla="*/ 190 h 311"/>
                  <a:gd name="T28" fmla="*/ 10 w 104"/>
                  <a:gd name="T29" fmla="*/ 136 h 311"/>
                  <a:gd name="T30" fmla="*/ 5 w 104"/>
                  <a:gd name="T31" fmla="*/ 73 h 311"/>
                  <a:gd name="T32" fmla="*/ 0 w 104"/>
                  <a:gd name="T3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1">
                    <a:moveTo>
                      <a:pt x="103" y="0"/>
                    </a:moveTo>
                    <a:lnTo>
                      <a:pt x="98" y="73"/>
                    </a:lnTo>
                    <a:lnTo>
                      <a:pt x="92" y="136"/>
                    </a:lnTo>
                    <a:lnTo>
                      <a:pt x="86" y="190"/>
                    </a:lnTo>
                    <a:lnTo>
                      <a:pt x="80" y="233"/>
                    </a:lnTo>
                    <a:lnTo>
                      <a:pt x="73" y="268"/>
                    </a:lnTo>
                    <a:lnTo>
                      <a:pt x="66" y="292"/>
                    </a:lnTo>
                    <a:lnTo>
                      <a:pt x="58" y="306"/>
                    </a:lnTo>
                    <a:lnTo>
                      <a:pt x="52" y="310"/>
                    </a:lnTo>
                    <a:lnTo>
                      <a:pt x="44" y="306"/>
                    </a:lnTo>
                    <a:lnTo>
                      <a:pt x="37" y="292"/>
                    </a:lnTo>
                    <a:lnTo>
                      <a:pt x="29" y="268"/>
                    </a:lnTo>
                    <a:lnTo>
                      <a:pt x="23" y="233"/>
                    </a:lnTo>
                    <a:lnTo>
                      <a:pt x="16" y="190"/>
                    </a:lnTo>
                    <a:lnTo>
                      <a:pt x="10" y="136"/>
                    </a:lnTo>
                    <a:lnTo>
                      <a:pt x="5" y="73"/>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6" name="Freeform 29"/>
              <p:cNvSpPr>
                <a:spLocks/>
              </p:cNvSpPr>
              <p:nvPr/>
            </p:nvSpPr>
            <p:spPr bwMode="auto">
              <a:xfrm>
                <a:off x="1985" y="2138"/>
                <a:ext cx="104" cy="311"/>
              </a:xfrm>
              <a:custGeom>
                <a:avLst/>
                <a:gdLst>
                  <a:gd name="T0" fmla="*/ 103 w 104"/>
                  <a:gd name="T1" fmla="*/ 310 h 311"/>
                  <a:gd name="T2" fmla="*/ 98 w 104"/>
                  <a:gd name="T3" fmla="*/ 238 h 311"/>
                  <a:gd name="T4" fmla="*/ 92 w 104"/>
                  <a:gd name="T5" fmla="*/ 175 h 311"/>
                  <a:gd name="T6" fmla="*/ 85 w 104"/>
                  <a:gd name="T7" fmla="*/ 122 h 311"/>
                  <a:gd name="T8" fmla="*/ 80 w 104"/>
                  <a:gd name="T9" fmla="*/ 78 h 311"/>
                  <a:gd name="T10" fmla="*/ 72 w 104"/>
                  <a:gd name="T11" fmla="*/ 45 h 311"/>
                  <a:gd name="T12" fmla="*/ 65 w 104"/>
                  <a:gd name="T13" fmla="*/ 20 h 311"/>
                  <a:gd name="T14" fmla="*/ 58 w 104"/>
                  <a:gd name="T15" fmla="*/ 5 h 311"/>
                  <a:gd name="T16" fmla="*/ 51 w 104"/>
                  <a:gd name="T17" fmla="*/ 0 h 311"/>
                  <a:gd name="T18" fmla="*/ 43 w 104"/>
                  <a:gd name="T19" fmla="*/ 5 h 311"/>
                  <a:gd name="T20" fmla="*/ 36 w 104"/>
                  <a:gd name="T21" fmla="*/ 20 h 311"/>
                  <a:gd name="T22" fmla="*/ 29 w 104"/>
                  <a:gd name="T23" fmla="*/ 45 h 311"/>
                  <a:gd name="T24" fmla="*/ 22 w 104"/>
                  <a:gd name="T25" fmla="*/ 78 h 311"/>
                  <a:gd name="T26" fmla="*/ 15 w 104"/>
                  <a:gd name="T27" fmla="*/ 122 h 311"/>
                  <a:gd name="T28" fmla="*/ 9 w 104"/>
                  <a:gd name="T29" fmla="*/ 175 h 311"/>
                  <a:gd name="T30" fmla="*/ 3 w 104"/>
                  <a:gd name="T31" fmla="*/ 238 h 311"/>
                  <a:gd name="T32" fmla="*/ 0 w 104"/>
                  <a:gd name="T33"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1">
                    <a:moveTo>
                      <a:pt x="103" y="310"/>
                    </a:moveTo>
                    <a:lnTo>
                      <a:pt x="98" y="238"/>
                    </a:lnTo>
                    <a:lnTo>
                      <a:pt x="92" y="175"/>
                    </a:lnTo>
                    <a:lnTo>
                      <a:pt x="85" y="122"/>
                    </a:lnTo>
                    <a:lnTo>
                      <a:pt x="80" y="78"/>
                    </a:lnTo>
                    <a:lnTo>
                      <a:pt x="72" y="45"/>
                    </a:lnTo>
                    <a:lnTo>
                      <a:pt x="65" y="20"/>
                    </a:lnTo>
                    <a:lnTo>
                      <a:pt x="58" y="5"/>
                    </a:lnTo>
                    <a:lnTo>
                      <a:pt x="51" y="0"/>
                    </a:lnTo>
                    <a:lnTo>
                      <a:pt x="43" y="5"/>
                    </a:lnTo>
                    <a:lnTo>
                      <a:pt x="36" y="20"/>
                    </a:lnTo>
                    <a:lnTo>
                      <a:pt x="29" y="45"/>
                    </a:lnTo>
                    <a:lnTo>
                      <a:pt x="22" y="78"/>
                    </a:lnTo>
                    <a:lnTo>
                      <a:pt x="15" y="122"/>
                    </a:lnTo>
                    <a:lnTo>
                      <a:pt x="9" y="175"/>
                    </a:lnTo>
                    <a:lnTo>
                      <a:pt x="3" y="238"/>
                    </a:lnTo>
                    <a:lnTo>
                      <a:pt x="0" y="31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 name="Freeform 30"/>
              <p:cNvSpPr>
                <a:spLocks/>
              </p:cNvSpPr>
              <p:nvPr/>
            </p:nvSpPr>
            <p:spPr bwMode="auto">
              <a:xfrm>
                <a:off x="2088" y="2454"/>
                <a:ext cx="105" cy="311"/>
              </a:xfrm>
              <a:custGeom>
                <a:avLst/>
                <a:gdLst>
                  <a:gd name="T0" fmla="*/ 104 w 105"/>
                  <a:gd name="T1" fmla="*/ 0 h 311"/>
                  <a:gd name="T2" fmla="*/ 98 w 105"/>
                  <a:gd name="T3" fmla="*/ 74 h 311"/>
                  <a:gd name="T4" fmla="*/ 93 w 105"/>
                  <a:gd name="T5" fmla="*/ 136 h 311"/>
                  <a:gd name="T6" fmla="*/ 86 w 105"/>
                  <a:gd name="T7" fmla="*/ 190 h 311"/>
                  <a:gd name="T8" fmla="*/ 80 w 105"/>
                  <a:gd name="T9" fmla="*/ 233 h 311"/>
                  <a:gd name="T10" fmla="*/ 73 w 105"/>
                  <a:gd name="T11" fmla="*/ 268 h 311"/>
                  <a:gd name="T12" fmla="*/ 66 w 105"/>
                  <a:gd name="T13" fmla="*/ 292 h 311"/>
                  <a:gd name="T14" fmla="*/ 58 w 105"/>
                  <a:gd name="T15" fmla="*/ 306 h 311"/>
                  <a:gd name="T16" fmla="*/ 52 w 105"/>
                  <a:gd name="T17" fmla="*/ 310 h 311"/>
                  <a:gd name="T18" fmla="*/ 44 w 105"/>
                  <a:gd name="T19" fmla="*/ 306 h 311"/>
                  <a:gd name="T20" fmla="*/ 36 w 105"/>
                  <a:gd name="T21" fmla="*/ 292 h 311"/>
                  <a:gd name="T22" fmla="*/ 29 w 105"/>
                  <a:gd name="T23" fmla="*/ 268 h 311"/>
                  <a:gd name="T24" fmla="*/ 23 w 105"/>
                  <a:gd name="T25" fmla="*/ 233 h 311"/>
                  <a:gd name="T26" fmla="*/ 16 w 105"/>
                  <a:gd name="T27" fmla="*/ 190 h 311"/>
                  <a:gd name="T28" fmla="*/ 10 w 105"/>
                  <a:gd name="T29" fmla="*/ 136 h 311"/>
                  <a:gd name="T30" fmla="*/ 5 w 105"/>
                  <a:gd name="T31" fmla="*/ 74 h 311"/>
                  <a:gd name="T32" fmla="*/ 0 w 105"/>
                  <a:gd name="T3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1">
                    <a:moveTo>
                      <a:pt x="104" y="0"/>
                    </a:moveTo>
                    <a:lnTo>
                      <a:pt x="98" y="74"/>
                    </a:lnTo>
                    <a:lnTo>
                      <a:pt x="93" y="136"/>
                    </a:lnTo>
                    <a:lnTo>
                      <a:pt x="86" y="190"/>
                    </a:lnTo>
                    <a:lnTo>
                      <a:pt x="80" y="233"/>
                    </a:lnTo>
                    <a:lnTo>
                      <a:pt x="73" y="268"/>
                    </a:lnTo>
                    <a:lnTo>
                      <a:pt x="66" y="292"/>
                    </a:lnTo>
                    <a:lnTo>
                      <a:pt x="58" y="306"/>
                    </a:lnTo>
                    <a:lnTo>
                      <a:pt x="52" y="310"/>
                    </a:lnTo>
                    <a:lnTo>
                      <a:pt x="44" y="306"/>
                    </a:lnTo>
                    <a:lnTo>
                      <a:pt x="36" y="292"/>
                    </a:lnTo>
                    <a:lnTo>
                      <a:pt x="29" y="268"/>
                    </a:lnTo>
                    <a:lnTo>
                      <a:pt x="23" y="233"/>
                    </a:lnTo>
                    <a:lnTo>
                      <a:pt x="16" y="190"/>
                    </a:lnTo>
                    <a:lnTo>
                      <a:pt x="10" y="136"/>
                    </a:lnTo>
                    <a:lnTo>
                      <a:pt x="5"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8" name="Freeform 31"/>
              <p:cNvSpPr>
                <a:spLocks/>
              </p:cNvSpPr>
              <p:nvPr/>
            </p:nvSpPr>
            <p:spPr bwMode="auto">
              <a:xfrm>
                <a:off x="2172" y="2137"/>
                <a:ext cx="106" cy="312"/>
              </a:xfrm>
              <a:custGeom>
                <a:avLst/>
                <a:gdLst>
                  <a:gd name="T0" fmla="*/ 105 w 106"/>
                  <a:gd name="T1" fmla="*/ 311 h 312"/>
                  <a:gd name="T2" fmla="*/ 98 w 106"/>
                  <a:gd name="T3" fmla="*/ 239 h 312"/>
                  <a:gd name="T4" fmla="*/ 93 w 106"/>
                  <a:gd name="T5" fmla="*/ 176 h 312"/>
                  <a:gd name="T6" fmla="*/ 86 w 106"/>
                  <a:gd name="T7" fmla="*/ 123 h 312"/>
                  <a:gd name="T8" fmla="*/ 80 w 106"/>
                  <a:gd name="T9" fmla="*/ 78 h 312"/>
                  <a:gd name="T10" fmla="*/ 73 w 106"/>
                  <a:gd name="T11" fmla="*/ 45 h 312"/>
                  <a:gd name="T12" fmla="*/ 66 w 106"/>
                  <a:gd name="T13" fmla="*/ 20 h 312"/>
                  <a:gd name="T14" fmla="*/ 59 w 106"/>
                  <a:gd name="T15" fmla="*/ 6 h 312"/>
                  <a:gd name="T16" fmla="*/ 52 w 106"/>
                  <a:gd name="T17" fmla="*/ 0 h 312"/>
                  <a:gd name="T18" fmla="*/ 44 w 106"/>
                  <a:gd name="T19" fmla="*/ 6 h 312"/>
                  <a:gd name="T20" fmla="*/ 37 w 106"/>
                  <a:gd name="T21" fmla="*/ 20 h 312"/>
                  <a:gd name="T22" fmla="*/ 29 w 106"/>
                  <a:gd name="T23" fmla="*/ 45 h 312"/>
                  <a:gd name="T24" fmla="*/ 22 w 106"/>
                  <a:gd name="T25" fmla="*/ 78 h 312"/>
                  <a:gd name="T26" fmla="*/ 16 w 106"/>
                  <a:gd name="T27" fmla="*/ 123 h 312"/>
                  <a:gd name="T28" fmla="*/ 10 w 106"/>
                  <a:gd name="T29" fmla="*/ 176 h 312"/>
                  <a:gd name="T30" fmla="*/ 4 w 106"/>
                  <a:gd name="T31" fmla="*/ 239 h 312"/>
                  <a:gd name="T32" fmla="*/ 0 w 106"/>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312">
                    <a:moveTo>
                      <a:pt x="105" y="311"/>
                    </a:moveTo>
                    <a:lnTo>
                      <a:pt x="98" y="239"/>
                    </a:lnTo>
                    <a:lnTo>
                      <a:pt x="93" y="176"/>
                    </a:lnTo>
                    <a:lnTo>
                      <a:pt x="86" y="123"/>
                    </a:lnTo>
                    <a:lnTo>
                      <a:pt x="80" y="78"/>
                    </a:lnTo>
                    <a:lnTo>
                      <a:pt x="73" y="45"/>
                    </a:lnTo>
                    <a:lnTo>
                      <a:pt x="66" y="20"/>
                    </a:lnTo>
                    <a:lnTo>
                      <a:pt x="59" y="6"/>
                    </a:lnTo>
                    <a:lnTo>
                      <a:pt x="52" y="0"/>
                    </a:lnTo>
                    <a:lnTo>
                      <a:pt x="44" y="6"/>
                    </a:lnTo>
                    <a:lnTo>
                      <a:pt x="37" y="20"/>
                    </a:lnTo>
                    <a:lnTo>
                      <a:pt x="29" y="45"/>
                    </a:lnTo>
                    <a:lnTo>
                      <a:pt x="22" y="78"/>
                    </a:lnTo>
                    <a:lnTo>
                      <a:pt x="16" y="123"/>
                    </a:lnTo>
                    <a:lnTo>
                      <a:pt x="10" y="176"/>
                    </a:lnTo>
                    <a:lnTo>
                      <a:pt x="4" y="239"/>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9" name="Freeform 32"/>
              <p:cNvSpPr>
                <a:spLocks/>
              </p:cNvSpPr>
              <p:nvPr/>
            </p:nvSpPr>
            <p:spPr bwMode="auto">
              <a:xfrm>
                <a:off x="2277" y="2453"/>
                <a:ext cx="104" cy="312"/>
              </a:xfrm>
              <a:custGeom>
                <a:avLst/>
                <a:gdLst>
                  <a:gd name="T0" fmla="*/ 103 w 104"/>
                  <a:gd name="T1" fmla="*/ 0 h 312"/>
                  <a:gd name="T2" fmla="*/ 97 w 104"/>
                  <a:gd name="T3" fmla="*/ 73 h 312"/>
                  <a:gd name="T4" fmla="*/ 91 w 104"/>
                  <a:gd name="T5" fmla="*/ 137 h 312"/>
                  <a:gd name="T6" fmla="*/ 85 w 104"/>
                  <a:gd name="T7" fmla="*/ 190 h 312"/>
                  <a:gd name="T8" fmla="*/ 80 w 104"/>
                  <a:gd name="T9" fmla="*/ 233 h 312"/>
                  <a:gd name="T10" fmla="*/ 72 w 104"/>
                  <a:gd name="T11" fmla="*/ 268 h 312"/>
                  <a:gd name="T12" fmla="*/ 65 w 104"/>
                  <a:gd name="T13" fmla="*/ 292 h 312"/>
                  <a:gd name="T14" fmla="*/ 58 w 104"/>
                  <a:gd name="T15" fmla="*/ 306 h 312"/>
                  <a:gd name="T16" fmla="*/ 51 w 104"/>
                  <a:gd name="T17" fmla="*/ 311 h 312"/>
                  <a:gd name="T18" fmla="*/ 43 w 104"/>
                  <a:gd name="T19" fmla="*/ 306 h 312"/>
                  <a:gd name="T20" fmla="*/ 36 w 104"/>
                  <a:gd name="T21" fmla="*/ 292 h 312"/>
                  <a:gd name="T22" fmla="*/ 29 w 104"/>
                  <a:gd name="T23" fmla="*/ 268 h 312"/>
                  <a:gd name="T24" fmla="*/ 22 w 104"/>
                  <a:gd name="T25" fmla="*/ 233 h 312"/>
                  <a:gd name="T26" fmla="*/ 15 w 104"/>
                  <a:gd name="T27" fmla="*/ 190 h 312"/>
                  <a:gd name="T28" fmla="*/ 10 w 104"/>
                  <a:gd name="T29" fmla="*/ 137 h 312"/>
                  <a:gd name="T30" fmla="*/ 4 w 104"/>
                  <a:gd name="T31" fmla="*/ 73 h 312"/>
                  <a:gd name="T32" fmla="*/ 0 w 104"/>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2">
                    <a:moveTo>
                      <a:pt x="103" y="0"/>
                    </a:moveTo>
                    <a:lnTo>
                      <a:pt x="97" y="73"/>
                    </a:lnTo>
                    <a:lnTo>
                      <a:pt x="91" y="137"/>
                    </a:lnTo>
                    <a:lnTo>
                      <a:pt x="85" y="190"/>
                    </a:lnTo>
                    <a:lnTo>
                      <a:pt x="80" y="233"/>
                    </a:lnTo>
                    <a:lnTo>
                      <a:pt x="72" y="268"/>
                    </a:lnTo>
                    <a:lnTo>
                      <a:pt x="65" y="292"/>
                    </a:lnTo>
                    <a:lnTo>
                      <a:pt x="58" y="306"/>
                    </a:lnTo>
                    <a:lnTo>
                      <a:pt x="51" y="311"/>
                    </a:lnTo>
                    <a:lnTo>
                      <a:pt x="43" y="306"/>
                    </a:lnTo>
                    <a:lnTo>
                      <a:pt x="36" y="292"/>
                    </a:lnTo>
                    <a:lnTo>
                      <a:pt x="29" y="268"/>
                    </a:lnTo>
                    <a:lnTo>
                      <a:pt x="22" y="233"/>
                    </a:lnTo>
                    <a:lnTo>
                      <a:pt x="15" y="190"/>
                    </a:lnTo>
                    <a:lnTo>
                      <a:pt x="10" y="137"/>
                    </a:lnTo>
                    <a:lnTo>
                      <a:pt x="4" y="73"/>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 name="Freeform 33"/>
              <p:cNvSpPr>
                <a:spLocks/>
              </p:cNvSpPr>
              <p:nvPr/>
            </p:nvSpPr>
            <p:spPr bwMode="auto">
              <a:xfrm>
                <a:off x="2360" y="2133"/>
                <a:ext cx="106" cy="312"/>
              </a:xfrm>
              <a:custGeom>
                <a:avLst/>
                <a:gdLst>
                  <a:gd name="T0" fmla="*/ 105 w 106"/>
                  <a:gd name="T1" fmla="*/ 311 h 312"/>
                  <a:gd name="T2" fmla="*/ 99 w 106"/>
                  <a:gd name="T3" fmla="*/ 239 h 312"/>
                  <a:gd name="T4" fmla="*/ 93 w 106"/>
                  <a:gd name="T5" fmla="*/ 176 h 312"/>
                  <a:gd name="T6" fmla="*/ 86 w 106"/>
                  <a:gd name="T7" fmla="*/ 123 h 312"/>
                  <a:gd name="T8" fmla="*/ 81 w 106"/>
                  <a:gd name="T9" fmla="*/ 78 h 312"/>
                  <a:gd name="T10" fmla="*/ 74 w 106"/>
                  <a:gd name="T11" fmla="*/ 45 h 312"/>
                  <a:gd name="T12" fmla="*/ 66 w 106"/>
                  <a:gd name="T13" fmla="*/ 20 h 312"/>
                  <a:gd name="T14" fmla="*/ 59 w 106"/>
                  <a:gd name="T15" fmla="*/ 6 h 312"/>
                  <a:gd name="T16" fmla="*/ 52 w 106"/>
                  <a:gd name="T17" fmla="*/ 0 h 312"/>
                  <a:gd name="T18" fmla="*/ 45 w 106"/>
                  <a:gd name="T19" fmla="*/ 6 h 312"/>
                  <a:gd name="T20" fmla="*/ 37 w 106"/>
                  <a:gd name="T21" fmla="*/ 20 h 312"/>
                  <a:gd name="T22" fmla="*/ 30 w 106"/>
                  <a:gd name="T23" fmla="*/ 45 h 312"/>
                  <a:gd name="T24" fmla="*/ 23 w 106"/>
                  <a:gd name="T25" fmla="*/ 78 h 312"/>
                  <a:gd name="T26" fmla="*/ 16 w 106"/>
                  <a:gd name="T27" fmla="*/ 123 h 312"/>
                  <a:gd name="T28" fmla="*/ 10 w 106"/>
                  <a:gd name="T29" fmla="*/ 176 h 312"/>
                  <a:gd name="T30" fmla="*/ 5 w 106"/>
                  <a:gd name="T31" fmla="*/ 239 h 312"/>
                  <a:gd name="T32" fmla="*/ 0 w 106"/>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312">
                    <a:moveTo>
                      <a:pt x="105" y="311"/>
                    </a:moveTo>
                    <a:lnTo>
                      <a:pt x="99" y="239"/>
                    </a:lnTo>
                    <a:lnTo>
                      <a:pt x="93" y="176"/>
                    </a:lnTo>
                    <a:lnTo>
                      <a:pt x="86" y="123"/>
                    </a:lnTo>
                    <a:lnTo>
                      <a:pt x="81" y="78"/>
                    </a:lnTo>
                    <a:lnTo>
                      <a:pt x="74" y="45"/>
                    </a:lnTo>
                    <a:lnTo>
                      <a:pt x="66" y="20"/>
                    </a:lnTo>
                    <a:lnTo>
                      <a:pt x="59" y="6"/>
                    </a:lnTo>
                    <a:lnTo>
                      <a:pt x="52" y="0"/>
                    </a:lnTo>
                    <a:lnTo>
                      <a:pt x="45" y="6"/>
                    </a:lnTo>
                    <a:lnTo>
                      <a:pt x="37" y="20"/>
                    </a:lnTo>
                    <a:lnTo>
                      <a:pt x="30" y="45"/>
                    </a:lnTo>
                    <a:lnTo>
                      <a:pt x="23" y="78"/>
                    </a:lnTo>
                    <a:lnTo>
                      <a:pt x="16" y="123"/>
                    </a:lnTo>
                    <a:lnTo>
                      <a:pt x="10" y="176"/>
                    </a:lnTo>
                    <a:lnTo>
                      <a:pt x="5" y="239"/>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1" name="Freeform 34"/>
              <p:cNvSpPr>
                <a:spLocks/>
              </p:cNvSpPr>
              <p:nvPr/>
            </p:nvSpPr>
            <p:spPr bwMode="auto">
              <a:xfrm>
                <a:off x="2465" y="2448"/>
                <a:ext cx="104" cy="312"/>
              </a:xfrm>
              <a:custGeom>
                <a:avLst/>
                <a:gdLst>
                  <a:gd name="T0" fmla="*/ 103 w 104"/>
                  <a:gd name="T1" fmla="*/ 0 h 312"/>
                  <a:gd name="T2" fmla="*/ 97 w 104"/>
                  <a:gd name="T3" fmla="*/ 74 h 312"/>
                  <a:gd name="T4" fmla="*/ 91 w 104"/>
                  <a:gd name="T5" fmla="*/ 137 h 312"/>
                  <a:gd name="T6" fmla="*/ 85 w 104"/>
                  <a:gd name="T7" fmla="*/ 191 h 312"/>
                  <a:gd name="T8" fmla="*/ 79 w 104"/>
                  <a:gd name="T9" fmla="*/ 234 h 312"/>
                  <a:gd name="T10" fmla="*/ 72 w 104"/>
                  <a:gd name="T11" fmla="*/ 269 h 312"/>
                  <a:gd name="T12" fmla="*/ 65 w 104"/>
                  <a:gd name="T13" fmla="*/ 292 h 312"/>
                  <a:gd name="T14" fmla="*/ 58 w 104"/>
                  <a:gd name="T15" fmla="*/ 307 h 312"/>
                  <a:gd name="T16" fmla="*/ 51 w 104"/>
                  <a:gd name="T17" fmla="*/ 311 h 312"/>
                  <a:gd name="T18" fmla="*/ 43 w 104"/>
                  <a:gd name="T19" fmla="*/ 307 h 312"/>
                  <a:gd name="T20" fmla="*/ 36 w 104"/>
                  <a:gd name="T21" fmla="*/ 292 h 312"/>
                  <a:gd name="T22" fmla="*/ 28 w 104"/>
                  <a:gd name="T23" fmla="*/ 269 h 312"/>
                  <a:gd name="T24" fmla="*/ 22 w 104"/>
                  <a:gd name="T25" fmla="*/ 234 h 312"/>
                  <a:gd name="T26" fmla="*/ 15 w 104"/>
                  <a:gd name="T27" fmla="*/ 191 h 312"/>
                  <a:gd name="T28" fmla="*/ 9 w 104"/>
                  <a:gd name="T29" fmla="*/ 137 h 312"/>
                  <a:gd name="T30" fmla="*/ 3 w 104"/>
                  <a:gd name="T31" fmla="*/ 74 h 312"/>
                  <a:gd name="T32" fmla="*/ 0 w 104"/>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2">
                    <a:moveTo>
                      <a:pt x="103" y="0"/>
                    </a:moveTo>
                    <a:lnTo>
                      <a:pt x="97" y="74"/>
                    </a:lnTo>
                    <a:lnTo>
                      <a:pt x="91" y="137"/>
                    </a:lnTo>
                    <a:lnTo>
                      <a:pt x="85" y="191"/>
                    </a:lnTo>
                    <a:lnTo>
                      <a:pt x="79" y="234"/>
                    </a:lnTo>
                    <a:lnTo>
                      <a:pt x="72" y="269"/>
                    </a:lnTo>
                    <a:lnTo>
                      <a:pt x="65" y="292"/>
                    </a:lnTo>
                    <a:lnTo>
                      <a:pt x="58" y="307"/>
                    </a:lnTo>
                    <a:lnTo>
                      <a:pt x="51" y="311"/>
                    </a:lnTo>
                    <a:lnTo>
                      <a:pt x="43" y="307"/>
                    </a:lnTo>
                    <a:lnTo>
                      <a:pt x="36" y="292"/>
                    </a:lnTo>
                    <a:lnTo>
                      <a:pt x="28" y="269"/>
                    </a:lnTo>
                    <a:lnTo>
                      <a:pt x="22" y="234"/>
                    </a:lnTo>
                    <a:lnTo>
                      <a:pt x="15" y="191"/>
                    </a:lnTo>
                    <a:lnTo>
                      <a:pt x="9" y="137"/>
                    </a:lnTo>
                    <a:lnTo>
                      <a:pt x="3"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2" name="Freeform 35"/>
              <p:cNvSpPr>
                <a:spLocks/>
              </p:cNvSpPr>
              <p:nvPr/>
            </p:nvSpPr>
            <p:spPr bwMode="auto">
              <a:xfrm>
                <a:off x="2560" y="2138"/>
                <a:ext cx="105" cy="311"/>
              </a:xfrm>
              <a:custGeom>
                <a:avLst/>
                <a:gdLst>
                  <a:gd name="T0" fmla="*/ 104 w 105"/>
                  <a:gd name="T1" fmla="*/ 310 h 311"/>
                  <a:gd name="T2" fmla="*/ 99 w 105"/>
                  <a:gd name="T3" fmla="*/ 238 h 311"/>
                  <a:gd name="T4" fmla="*/ 93 w 105"/>
                  <a:gd name="T5" fmla="*/ 175 h 311"/>
                  <a:gd name="T6" fmla="*/ 86 w 105"/>
                  <a:gd name="T7" fmla="*/ 122 h 311"/>
                  <a:gd name="T8" fmla="*/ 80 w 105"/>
                  <a:gd name="T9" fmla="*/ 78 h 311"/>
                  <a:gd name="T10" fmla="*/ 73 w 105"/>
                  <a:gd name="T11" fmla="*/ 45 h 311"/>
                  <a:gd name="T12" fmla="*/ 66 w 105"/>
                  <a:gd name="T13" fmla="*/ 20 h 311"/>
                  <a:gd name="T14" fmla="*/ 59 w 105"/>
                  <a:gd name="T15" fmla="*/ 5 h 311"/>
                  <a:gd name="T16" fmla="*/ 52 w 105"/>
                  <a:gd name="T17" fmla="*/ 0 h 311"/>
                  <a:gd name="T18" fmla="*/ 44 w 105"/>
                  <a:gd name="T19" fmla="*/ 5 h 311"/>
                  <a:gd name="T20" fmla="*/ 37 w 105"/>
                  <a:gd name="T21" fmla="*/ 20 h 311"/>
                  <a:gd name="T22" fmla="*/ 30 w 105"/>
                  <a:gd name="T23" fmla="*/ 45 h 311"/>
                  <a:gd name="T24" fmla="*/ 22 w 105"/>
                  <a:gd name="T25" fmla="*/ 78 h 311"/>
                  <a:gd name="T26" fmla="*/ 16 w 105"/>
                  <a:gd name="T27" fmla="*/ 122 h 311"/>
                  <a:gd name="T28" fmla="*/ 10 w 105"/>
                  <a:gd name="T29" fmla="*/ 175 h 311"/>
                  <a:gd name="T30" fmla="*/ 4 w 105"/>
                  <a:gd name="T31" fmla="*/ 238 h 311"/>
                  <a:gd name="T32" fmla="*/ 0 w 105"/>
                  <a:gd name="T33" fmla="*/ 31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1">
                    <a:moveTo>
                      <a:pt x="104" y="310"/>
                    </a:moveTo>
                    <a:lnTo>
                      <a:pt x="99" y="238"/>
                    </a:lnTo>
                    <a:lnTo>
                      <a:pt x="93" y="175"/>
                    </a:lnTo>
                    <a:lnTo>
                      <a:pt x="86" y="122"/>
                    </a:lnTo>
                    <a:lnTo>
                      <a:pt x="80" y="78"/>
                    </a:lnTo>
                    <a:lnTo>
                      <a:pt x="73" y="45"/>
                    </a:lnTo>
                    <a:lnTo>
                      <a:pt x="66" y="20"/>
                    </a:lnTo>
                    <a:lnTo>
                      <a:pt x="59" y="5"/>
                    </a:lnTo>
                    <a:lnTo>
                      <a:pt x="52" y="0"/>
                    </a:lnTo>
                    <a:lnTo>
                      <a:pt x="44" y="5"/>
                    </a:lnTo>
                    <a:lnTo>
                      <a:pt x="37" y="20"/>
                    </a:lnTo>
                    <a:lnTo>
                      <a:pt x="30" y="45"/>
                    </a:lnTo>
                    <a:lnTo>
                      <a:pt x="22" y="78"/>
                    </a:lnTo>
                    <a:lnTo>
                      <a:pt x="16" y="122"/>
                    </a:lnTo>
                    <a:lnTo>
                      <a:pt x="10" y="175"/>
                    </a:lnTo>
                    <a:lnTo>
                      <a:pt x="4" y="238"/>
                    </a:lnTo>
                    <a:lnTo>
                      <a:pt x="0" y="31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3" name="Freeform 36"/>
              <p:cNvSpPr>
                <a:spLocks/>
              </p:cNvSpPr>
              <p:nvPr/>
            </p:nvSpPr>
            <p:spPr bwMode="auto">
              <a:xfrm>
                <a:off x="2664" y="2454"/>
                <a:ext cx="105" cy="311"/>
              </a:xfrm>
              <a:custGeom>
                <a:avLst/>
                <a:gdLst>
                  <a:gd name="T0" fmla="*/ 104 w 105"/>
                  <a:gd name="T1" fmla="*/ 0 h 311"/>
                  <a:gd name="T2" fmla="*/ 98 w 105"/>
                  <a:gd name="T3" fmla="*/ 74 h 311"/>
                  <a:gd name="T4" fmla="*/ 93 w 105"/>
                  <a:gd name="T5" fmla="*/ 136 h 311"/>
                  <a:gd name="T6" fmla="*/ 86 w 105"/>
                  <a:gd name="T7" fmla="*/ 190 h 311"/>
                  <a:gd name="T8" fmla="*/ 80 w 105"/>
                  <a:gd name="T9" fmla="*/ 233 h 311"/>
                  <a:gd name="T10" fmla="*/ 73 w 105"/>
                  <a:gd name="T11" fmla="*/ 268 h 311"/>
                  <a:gd name="T12" fmla="*/ 66 w 105"/>
                  <a:gd name="T13" fmla="*/ 292 h 311"/>
                  <a:gd name="T14" fmla="*/ 58 w 105"/>
                  <a:gd name="T15" fmla="*/ 306 h 311"/>
                  <a:gd name="T16" fmla="*/ 52 w 105"/>
                  <a:gd name="T17" fmla="*/ 310 h 311"/>
                  <a:gd name="T18" fmla="*/ 44 w 105"/>
                  <a:gd name="T19" fmla="*/ 306 h 311"/>
                  <a:gd name="T20" fmla="*/ 36 w 105"/>
                  <a:gd name="T21" fmla="*/ 292 h 311"/>
                  <a:gd name="T22" fmla="*/ 29 w 105"/>
                  <a:gd name="T23" fmla="*/ 268 h 311"/>
                  <a:gd name="T24" fmla="*/ 23 w 105"/>
                  <a:gd name="T25" fmla="*/ 233 h 311"/>
                  <a:gd name="T26" fmla="*/ 16 w 105"/>
                  <a:gd name="T27" fmla="*/ 190 h 311"/>
                  <a:gd name="T28" fmla="*/ 10 w 105"/>
                  <a:gd name="T29" fmla="*/ 136 h 311"/>
                  <a:gd name="T30" fmla="*/ 5 w 105"/>
                  <a:gd name="T31" fmla="*/ 74 h 311"/>
                  <a:gd name="T32" fmla="*/ 0 w 105"/>
                  <a:gd name="T33"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1">
                    <a:moveTo>
                      <a:pt x="104" y="0"/>
                    </a:moveTo>
                    <a:lnTo>
                      <a:pt x="98" y="74"/>
                    </a:lnTo>
                    <a:lnTo>
                      <a:pt x="93" y="136"/>
                    </a:lnTo>
                    <a:lnTo>
                      <a:pt x="86" y="190"/>
                    </a:lnTo>
                    <a:lnTo>
                      <a:pt x="80" y="233"/>
                    </a:lnTo>
                    <a:lnTo>
                      <a:pt x="73" y="268"/>
                    </a:lnTo>
                    <a:lnTo>
                      <a:pt x="66" y="292"/>
                    </a:lnTo>
                    <a:lnTo>
                      <a:pt x="58" y="306"/>
                    </a:lnTo>
                    <a:lnTo>
                      <a:pt x="52" y="310"/>
                    </a:lnTo>
                    <a:lnTo>
                      <a:pt x="44" y="306"/>
                    </a:lnTo>
                    <a:lnTo>
                      <a:pt x="36" y="292"/>
                    </a:lnTo>
                    <a:lnTo>
                      <a:pt x="29" y="268"/>
                    </a:lnTo>
                    <a:lnTo>
                      <a:pt x="23" y="233"/>
                    </a:lnTo>
                    <a:lnTo>
                      <a:pt x="16" y="190"/>
                    </a:lnTo>
                    <a:lnTo>
                      <a:pt x="10" y="136"/>
                    </a:lnTo>
                    <a:lnTo>
                      <a:pt x="5"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49" name="Group 37"/>
            <p:cNvGrpSpPr>
              <a:grpSpLocks/>
            </p:cNvGrpSpPr>
            <p:nvPr/>
          </p:nvGrpSpPr>
          <p:grpSpPr bwMode="auto">
            <a:xfrm>
              <a:off x="2776" y="2137"/>
              <a:ext cx="1213" cy="633"/>
              <a:chOff x="2776" y="2137"/>
              <a:chExt cx="1213" cy="633"/>
            </a:xfrm>
          </p:grpSpPr>
          <p:sp>
            <p:nvSpPr>
              <p:cNvPr id="150" name="Freeform 38"/>
              <p:cNvSpPr>
                <a:spLocks/>
              </p:cNvSpPr>
              <p:nvPr/>
            </p:nvSpPr>
            <p:spPr bwMode="auto">
              <a:xfrm>
                <a:off x="2776" y="2137"/>
                <a:ext cx="105" cy="312"/>
              </a:xfrm>
              <a:custGeom>
                <a:avLst/>
                <a:gdLst>
                  <a:gd name="T0" fmla="*/ 104 w 105"/>
                  <a:gd name="T1" fmla="*/ 311 h 312"/>
                  <a:gd name="T2" fmla="*/ 98 w 105"/>
                  <a:gd name="T3" fmla="*/ 239 h 312"/>
                  <a:gd name="T4" fmla="*/ 93 w 105"/>
                  <a:gd name="T5" fmla="*/ 176 h 312"/>
                  <a:gd name="T6" fmla="*/ 86 w 105"/>
                  <a:gd name="T7" fmla="*/ 123 h 312"/>
                  <a:gd name="T8" fmla="*/ 80 w 105"/>
                  <a:gd name="T9" fmla="*/ 78 h 312"/>
                  <a:gd name="T10" fmla="*/ 73 w 105"/>
                  <a:gd name="T11" fmla="*/ 45 h 312"/>
                  <a:gd name="T12" fmla="*/ 66 w 105"/>
                  <a:gd name="T13" fmla="*/ 20 h 312"/>
                  <a:gd name="T14" fmla="*/ 59 w 105"/>
                  <a:gd name="T15" fmla="*/ 6 h 312"/>
                  <a:gd name="T16" fmla="*/ 52 w 105"/>
                  <a:gd name="T17" fmla="*/ 0 h 312"/>
                  <a:gd name="T18" fmla="*/ 44 w 105"/>
                  <a:gd name="T19" fmla="*/ 6 h 312"/>
                  <a:gd name="T20" fmla="*/ 37 w 105"/>
                  <a:gd name="T21" fmla="*/ 20 h 312"/>
                  <a:gd name="T22" fmla="*/ 29 w 105"/>
                  <a:gd name="T23" fmla="*/ 45 h 312"/>
                  <a:gd name="T24" fmla="*/ 22 w 105"/>
                  <a:gd name="T25" fmla="*/ 78 h 312"/>
                  <a:gd name="T26" fmla="*/ 16 w 105"/>
                  <a:gd name="T27" fmla="*/ 123 h 312"/>
                  <a:gd name="T28" fmla="*/ 10 w 105"/>
                  <a:gd name="T29" fmla="*/ 176 h 312"/>
                  <a:gd name="T30" fmla="*/ 4 w 105"/>
                  <a:gd name="T31" fmla="*/ 239 h 312"/>
                  <a:gd name="T32" fmla="*/ 0 w 105"/>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311"/>
                    </a:moveTo>
                    <a:lnTo>
                      <a:pt x="98" y="239"/>
                    </a:lnTo>
                    <a:lnTo>
                      <a:pt x="93" y="176"/>
                    </a:lnTo>
                    <a:lnTo>
                      <a:pt x="86" y="123"/>
                    </a:lnTo>
                    <a:lnTo>
                      <a:pt x="80" y="78"/>
                    </a:lnTo>
                    <a:lnTo>
                      <a:pt x="73" y="45"/>
                    </a:lnTo>
                    <a:lnTo>
                      <a:pt x="66" y="20"/>
                    </a:lnTo>
                    <a:lnTo>
                      <a:pt x="59" y="6"/>
                    </a:lnTo>
                    <a:lnTo>
                      <a:pt x="52" y="0"/>
                    </a:lnTo>
                    <a:lnTo>
                      <a:pt x="44" y="6"/>
                    </a:lnTo>
                    <a:lnTo>
                      <a:pt x="37" y="20"/>
                    </a:lnTo>
                    <a:lnTo>
                      <a:pt x="29" y="45"/>
                    </a:lnTo>
                    <a:lnTo>
                      <a:pt x="22" y="78"/>
                    </a:lnTo>
                    <a:lnTo>
                      <a:pt x="16" y="123"/>
                    </a:lnTo>
                    <a:lnTo>
                      <a:pt x="10" y="176"/>
                    </a:lnTo>
                    <a:lnTo>
                      <a:pt x="4" y="239"/>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1" name="Freeform 39"/>
              <p:cNvSpPr>
                <a:spLocks/>
              </p:cNvSpPr>
              <p:nvPr/>
            </p:nvSpPr>
            <p:spPr bwMode="auto">
              <a:xfrm>
                <a:off x="2880" y="2453"/>
                <a:ext cx="105" cy="312"/>
              </a:xfrm>
              <a:custGeom>
                <a:avLst/>
                <a:gdLst>
                  <a:gd name="T0" fmla="*/ 104 w 105"/>
                  <a:gd name="T1" fmla="*/ 0 h 312"/>
                  <a:gd name="T2" fmla="*/ 99 w 105"/>
                  <a:gd name="T3" fmla="*/ 73 h 312"/>
                  <a:gd name="T4" fmla="*/ 93 w 105"/>
                  <a:gd name="T5" fmla="*/ 137 h 312"/>
                  <a:gd name="T6" fmla="*/ 86 w 105"/>
                  <a:gd name="T7" fmla="*/ 190 h 312"/>
                  <a:gd name="T8" fmla="*/ 81 w 105"/>
                  <a:gd name="T9" fmla="*/ 233 h 312"/>
                  <a:gd name="T10" fmla="*/ 73 w 105"/>
                  <a:gd name="T11" fmla="*/ 268 h 312"/>
                  <a:gd name="T12" fmla="*/ 66 w 105"/>
                  <a:gd name="T13" fmla="*/ 292 h 312"/>
                  <a:gd name="T14" fmla="*/ 59 w 105"/>
                  <a:gd name="T15" fmla="*/ 306 h 312"/>
                  <a:gd name="T16" fmla="*/ 52 w 105"/>
                  <a:gd name="T17" fmla="*/ 311 h 312"/>
                  <a:gd name="T18" fmla="*/ 44 w 105"/>
                  <a:gd name="T19" fmla="*/ 306 h 312"/>
                  <a:gd name="T20" fmla="*/ 37 w 105"/>
                  <a:gd name="T21" fmla="*/ 292 h 312"/>
                  <a:gd name="T22" fmla="*/ 30 w 105"/>
                  <a:gd name="T23" fmla="*/ 268 h 312"/>
                  <a:gd name="T24" fmla="*/ 23 w 105"/>
                  <a:gd name="T25" fmla="*/ 233 h 312"/>
                  <a:gd name="T26" fmla="*/ 16 w 105"/>
                  <a:gd name="T27" fmla="*/ 190 h 312"/>
                  <a:gd name="T28" fmla="*/ 10 w 105"/>
                  <a:gd name="T29" fmla="*/ 137 h 312"/>
                  <a:gd name="T30" fmla="*/ 4 w 105"/>
                  <a:gd name="T31" fmla="*/ 73 h 312"/>
                  <a:gd name="T32" fmla="*/ 0 w 105"/>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0"/>
                    </a:moveTo>
                    <a:lnTo>
                      <a:pt x="99" y="73"/>
                    </a:lnTo>
                    <a:lnTo>
                      <a:pt x="93" y="137"/>
                    </a:lnTo>
                    <a:lnTo>
                      <a:pt x="86" y="190"/>
                    </a:lnTo>
                    <a:lnTo>
                      <a:pt x="81" y="233"/>
                    </a:lnTo>
                    <a:lnTo>
                      <a:pt x="73" y="268"/>
                    </a:lnTo>
                    <a:lnTo>
                      <a:pt x="66" y="292"/>
                    </a:lnTo>
                    <a:lnTo>
                      <a:pt x="59" y="306"/>
                    </a:lnTo>
                    <a:lnTo>
                      <a:pt x="52" y="311"/>
                    </a:lnTo>
                    <a:lnTo>
                      <a:pt x="44" y="306"/>
                    </a:lnTo>
                    <a:lnTo>
                      <a:pt x="37" y="292"/>
                    </a:lnTo>
                    <a:lnTo>
                      <a:pt x="30" y="268"/>
                    </a:lnTo>
                    <a:lnTo>
                      <a:pt x="23" y="233"/>
                    </a:lnTo>
                    <a:lnTo>
                      <a:pt x="16" y="190"/>
                    </a:lnTo>
                    <a:lnTo>
                      <a:pt x="10" y="137"/>
                    </a:lnTo>
                    <a:lnTo>
                      <a:pt x="4" y="73"/>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2" name="Freeform 40"/>
              <p:cNvSpPr>
                <a:spLocks/>
              </p:cNvSpPr>
              <p:nvPr/>
            </p:nvSpPr>
            <p:spPr bwMode="auto">
              <a:xfrm>
                <a:off x="2998" y="2139"/>
                <a:ext cx="105" cy="312"/>
              </a:xfrm>
              <a:custGeom>
                <a:avLst/>
                <a:gdLst>
                  <a:gd name="T0" fmla="*/ 104 w 105"/>
                  <a:gd name="T1" fmla="*/ 311 h 312"/>
                  <a:gd name="T2" fmla="*/ 98 w 105"/>
                  <a:gd name="T3" fmla="*/ 238 h 312"/>
                  <a:gd name="T4" fmla="*/ 92 w 105"/>
                  <a:gd name="T5" fmla="*/ 175 h 312"/>
                  <a:gd name="T6" fmla="*/ 86 w 105"/>
                  <a:gd name="T7" fmla="*/ 122 h 312"/>
                  <a:gd name="T8" fmla="*/ 80 w 105"/>
                  <a:gd name="T9" fmla="*/ 78 h 312"/>
                  <a:gd name="T10" fmla="*/ 72 w 105"/>
                  <a:gd name="T11" fmla="*/ 45 h 312"/>
                  <a:gd name="T12" fmla="*/ 66 w 105"/>
                  <a:gd name="T13" fmla="*/ 20 h 312"/>
                  <a:gd name="T14" fmla="*/ 58 w 105"/>
                  <a:gd name="T15" fmla="*/ 5 h 312"/>
                  <a:gd name="T16" fmla="*/ 51 w 105"/>
                  <a:gd name="T17" fmla="*/ 0 h 312"/>
                  <a:gd name="T18" fmla="*/ 44 w 105"/>
                  <a:gd name="T19" fmla="*/ 5 h 312"/>
                  <a:gd name="T20" fmla="*/ 36 w 105"/>
                  <a:gd name="T21" fmla="*/ 20 h 312"/>
                  <a:gd name="T22" fmla="*/ 29 w 105"/>
                  <a:gd name="T23" fmla="*/ 45 h 312"/>
                  <a:gd name="T24" fmla="*/ 22 w 105"/>
                  <a:gd name="T25" fmla="*/ 78 h 312"/>
                  <a:gd name="T26" fmla="*/ 15 w 105"/>
                  <a:gd name="T27" fmla="*/ 122 h 312"/>
                  <a:gd name="T28" fmla="*/ 10 w 105"/>
                  <a:gd name="T29" fmla="*/ 175 h 312"/>
                  <a:gd name="T30" fmla="*/ 4 w 105"/>
                  <a:gd name="T31" fmla="*/ 238 h 312"/>
                  <a:gd name="T32" fmla="*/ 0 w 105"/>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311"/>
                    </a:moveTo>
                    <a:lnTo>
                      <a:pt x="98" y="238"/>
                    </a:lnTo>
                    <a:lnTo>
                      <a:pt x="92" y="175"/>
                    </a:lnTo>
                    <a:lnTo>
                      <a:pt x="86" y="122"/>
                    </a:lnTo>
                    <a:lnTo>
                      <a:pt x="80" y="78"/>
                    </a:lnTo>
                    <a:lnTo>
                      <a:pt x="72" y="45"/>
                    </a:lnTo>
                    <a:lnTo>
                      <a:pt x="66" y="20"/>
                    </a:lnTo>
                    <a:lnTo>
                      <a:pt x="58" y="5"/>
                    </a:lnTo>
                    <a:lnTo>
                      <a:pt x="51" y="0"/>
                    </a:lnTo>
                    <a:lnTo>
                      <a:pt x="44" y="5"/>
                    </a:lnTo>
                    <a:lnTo>
                      <a:pt x="36" y="20"/>
                    </a:lnTo>
                    <a:lnTo>
                      <a:pt x="29" y="45"/>
                    </a:lnTo>
                    <a:lnTo>
                      <a:pt x="22" y="78"/>
                    </a:lnTo>
                    <a:lnTo>
                      <a:pt x="15" y="122"/>
                    </a:lnTo>
                    <a:lnTo>
                      <a:pt x="10" y="175"/>
                    </a:lnTo>
                    <a:lnTo>
                      <a:pt x="4" y="238"/>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3" name="Freeform 41"/>
              <p:cNvSpPr>
                <a:spLocks/>
              </p:cNvSpPr>
              <p:nvPr/>
            </p:nvSpPr>
            <p:spPr bwMode="auto">
              <a:xfrm>
                <a:off x="3102" y="2455"/>
                <a:ext cx="105" cy="312"/>
              </a:xfrm>
              <a:custGeom>
                <a:avLst/>
                <a:gdLst>
                  <a:gd name="T0" fmla="*/ 104 w 105"/>
                  <a:gd name="T1" fmla="*/ 0 h 312"/>
                  <a:gd name="T2" fmla="*/ 98 w 105"/>
                  <a:gd name="T3" fmla="*/ 74 h 312"/>
                  <a:gd name="T4" fmla="*/ 93 w 105"/>
                  <a:gd name="T5" fmla="*/ 137 h 312"/>
                  <a:gd name="T6" fmla="*/ 86 w 105"/>
                  <a:gd name="T7" fmla="*/ 191 h 312"/>
                  <a:gd name="T8" fmla="*/ 80 w 105"/>
                  <a:gd name="T9" fmla="*/ 234 h 312"/>
                  <a:gd name="T10" fmla="*/ 73 w 105"/>
                  <a:gd name="T11" fmla="*/ 269 h 312"/>
                  <a:gd name="T12" fmla="*/ 66 w 105"/>
                  <a:gd name="T13" fmla="*/ 292 h 312"/>
                  <a:gd name="T14" fmla="*/ 58 w 105"/>
                  <a:gd name="T15" fmla="*/ 307 h 312"/>
                  <a:gd name="T16" fmla="*/ 52 w 105"/>
                  <a:gd name="T17" fmla="*/ 311 h 312"/>
                  <a:gd name="T18" fmla="*/ 44 w 105"/>
                  <a:gd name="T19" fmla="*/ 307 h 312"/>
                  <a:gd name="T20" fmla="*/ 36 w 105"/>
                  <a:gd name="T21" fmla="*/ 292 h 312"/>
                  <a:gd name="T22" fmla="*/ 29 w 105"/>
                  <a:gd name="T23" fmla="*/ 269 h 312"/>
                  <a:gd name="T24" fmla="*/ 23 w 105"/>
                  <a:gd name="T25" fmla="*/ 234 h 312"/>
                  <a:gd name="T26" fmla="*/ 16 w 105"/>
                  <a:gd name="T27" fmla="*/ 191 h 312"/>
                  <a:gd name="T28" fmla="*/ 10 w 105"/>
                  <a:gd name="T29" fmla="*/ 137 h 312"/>
                  <a:gd name="T30" fmla="*/ 5 w 105"/>
                  <a:gd name="T31" fmla="*/ 74 h 312"/>
                  <a:gd name="T32" fmla="*/ 0 w 105"/>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0"/>
                    </a:moveTo>
                    <a:lnTo>
                      <a:pt x="98" y="74"/>
                    </a:lnTo>
                    <a:lnTo>
                      <a:pt x="93" y="137"/>
                    </a:lnTo>
                    <a:lnTo>
                      <a:pt x="86" y="191"/>
                    </a:lnTo>
                    <a:lnTo>
                      <a:pt x="80" y="234"/>
                    </a:lnTo>
                    <a:lnTo>
                      <a:pt x="73" y="269"/>
                    </a:lnTo>
                    <a:lnTo>
                      <a:pt x="66" y="292"/>
                    </a:lnTo>
                    <a:lnTo>
                      <a:pt x="58" y="307"/>
                    </a:lnTo>
                    <a:lnTo>
                      <a:pt x="52" y="311"/>
                    </a:lnTo>
                    <a:lnTo>
                      <a:pt x="44" y="307"/>
                    </a:lnTo>
                    <a:lnTo>
                      <a:pt x="36" y="292"/>
                    </a:lnTo>
                    <a:lnTo>
                      <a:pt x="29" y="269"/>
                    </a:lnTo>
                    <a:lnTo>
                      <a:pt x="23" y="234"/>
                    </a:lnTo>
                    <a:lnTo>
                      <a:pt x="16" y="191"/>
                    </a:lnTo>
                    <a:lnTo>
                      <a:pt x="10" y="137"/>
                    </a:lnTo>
                    <a:lnTo>
                      <a:pt x="5"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4" name="Freeform 42"/>
              <p:cNvSpPr>
                <a:spLocks/>
              </p:cNvSpPr>
              <p:nvPr/>
            </p:nvSpPr>
            <p:spPr bwMode="auto">
              <a:xfrm>
                <a:off x="3204" y="2143"/>
                <a:ext cx="106" cy="312"/>
              </a:xfrm>
              <a:custGeom>
                <a:avLst/>
                <a:gdLst>
                  <a:gd name="T0" fmla="*/ 105 w 106"/>
                  <a:gd name="T1" fmla="*/ 311 h 312"/>
                  <a:gd name="T2" fmla="*/ 99 w 106"/>
                  <a:gd name="T3" fmla="*/ 239 h 312"/>
                  <a:gd name="T4" fmla="*/ 94 w 106"/>
                  <a:gd name="T5" fmla="*/ 176 h 312"/>
                  <a:gd name="T6" fmla="*/ 87 w 106"/>
                  <a:gd name="T7" fmla="*/ 122 h 312"/>
                  <a:gd name="T8" fmla="*/ 81 w 106"/>
                  <a:gd name="T9" fmla="*/ 78 h 312"/>
                  <a:gd name="T10" fmla="*/ 74 w 106"/>
                  <a:gd name="T11" fmla="*/ 45 h 312"/>
                  <a:gd name="T12" fmla="*/ 67 w 106"/>
                  <a:gd name="T13" fmla="*/ 20 h 312"/>
                  <a:gd name="T14" fmla="*/ 59 w 106"/>
                  <a:gd name="T15" fmla="*/ 5 h 312"/>
                  <a:gd name="T16" fmla="*/ 52 w 106"/>
                  <a:gd name="T17" fmla="*/ 0 h 312"/>
                  <a:gd name="T18" fmla="*/ 45 w 106"/>
                  <a:gd name="T19" fmla="*/ 5 h 312"/>
                  <a:gd name="T20" fmla="*/ 38 w 106"/>
                  <a:gd name="T21" fmla="*/ 20 h 312"/>
                  <a:gd name="T22" fmla="*/ 30 w 106"/>
                  <a:gd name="T23" fmla="*/ 45 h 312"/>
                  <a:gd name="T24" fmla="*/ 23 w 106"/>
                  <a:gd name="T25" fmla="*/ 78 h 312"/>
                  <a:gd name="T26" fmla="*/ 16 w 106"/>
                  <a:gd name="T27" fmla="*/ 122 h 312"/>
                  <a:gd name="T28" fmla="*/ 10 w 106"/>
                  <a:gd name="T29" fmla="*/ 176 h 312"/>
                  <a:gd name="T30" fmla="*/ 4 w 106"/>
                  <a:gd name="T31" fmla="*/ 239 h 312"/>
                  <a:gd name="T32" fmla="*/ 0 w 106"/>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312">
                    <a:moveTo>
                      <a:pt x="105" y="311"/>
                    </a:moveTo>
                    <a:lnTo>
                      <a:pt x="99" y="239"/>
                    </a:lnTo>
                    <a:lnTo>
                      <a:pt x="94" y="176"/>
                    </a:lnTo>
                    <a:lnTo>
                      <a:pt x="87" y="122"/>
                    </a:lnTo>
                    <a:lnTo>
                      <a:pt x="81" y="78"/>
                    </a:lnTo>
                    <a:lnTo>
                      <a:pt x="74" y="45"/>
                    </a:lnTo>
                    <a:lnTo>
                      <a:pt x="67" y="20"/>
                    </a:lnTo>
                    <a:lnTo>
                      <a:pt x="59" y="5"/>
                    </a:lnTo>
                    <a:lnTo>
                      <a:pt x="52" y="0"/>
                    </a:lnTo>
                    <a:lnTo>
                      <a:pt x="45" y="5"/>
                    </a:lnTo>
                    <a:lnTo>
                      <a:pt x="38" y="20"/>
                    </a:lnTo>
                    <a:lnTo>
                      <a:pt x="30" y="45"/>
                    </a:lnTo>
                    <a:lnTo>
                      <a:pt x="23" y="78"/>
                    </a:lnTo>
                    <a:lnTo>
                      <a:pt x="16" y="122"/>
                    </a:lnTo>
                    <a:lnTo>
                      <a:pt x="10" y="176"/>
                    </a:lnTo>
                    <a:lnTo>
                      <a:pt x="4" y="239"/>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5" name="Freeform 43"/>
              <p:cNvSpPr>
                <a:spLocks/>
              </p:cNvSpPr>
              <p:nvPr/>
            </p:nvSpPr>
            <p:spPr bwMode="auto">
              <a:xfrm>
                <a:off x="3309" y="2458"/>
                <a:ext cx="104" cy="312"/>
              </a:xfrm>
              <a:custGeom>
                <a:avLst/>
                <a:gdLst>
                  <a:gd name="T0" fmla="*/ 103 w 104"/>
                  <a:gd name="T1" fmla="*/ 0 h 312"/>
                  <a:gd name="T2" fmla="*/ 97 w 104"/>
                  <a:gd name="T3" fmla="*/ 74 h 312"/>
                  <a:gd name="T4" fmla="*/ 92 w 104"/>
                  <a:gd name="T5" fmla="*/ 137 h 312"/>
                  <a:gd name="T6" fmla="*/ 85 w 104"/>
                  <a:gd name="T7" fmla="*/ 191 h 312"/>
                  <a:gd name="T8" fmla="*/ 80 w 104"/>
                  <a:gd name="T9" fmla="*/ 234 h 312"/>
                  <a:gd name="T10" fmla="*/ 72 w 104"/>
                  <a:gd name="T11" fmla="*/ 269 h 312"/>
                  <a:gd name="T12" fmla="*/ 65 w 104"/>
                  <a:gd name="T13" fmla="*/ 292 h 312"/>
                  <a:gd name="T14" fmla="*/ 58 w 104"/>
                  <a:gd name="T15" fmla="*/ 307 h 312"/>
                  <a:gd name="T16" fmla="*/ 51 w 104"/>
                  <a:gd name="T17" fmla="*/ 311 h 312"/>
                  <a:gd name="T18" fmla="*/ 43 w 104"/>
                  <a:gd name="T19" fmla="*/ 307 h 312"/>
                  <a:gd name="T20" fmla="*/ 36 w 104"/>
                  <a:gd name="T21" fmla="*/ 292 h 312"/>
                  <a:gd name="T22" fmla="*/ 29 w 104"/>
                  <a:gd name="T23" fmla="*/ 269 h 312"/>
                  <a:gd name="T24" fmla="*/ 22 w 104"/>
                  <a:gd name="T25" fmla="*/ 234 h 312"/>
                  <a:gd name="T26" fmla="*/ 15 w 104"/>
                  <a:gd name="T27" fmla="*/ 191 h 312"/>
                  <a:gd name="T28" fmla="*/ 9 w 104"/>
                  <a:gd name="T29" fmla="*/ 137 h 312"/>
                  <a:gd name="T30" fmla="*/ 4 w 104"/>
                  <a:gd name="T31" fmla="*/ 74 h 312"/>
                  <a:gd name="T32" fmla="*/ 0 w 104"/>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2">
                    <a:moveTo>
                      <a:pt x="103" y="0"/>
                    </a:moveTo>
                    <a:lnTo>
                      <a:pt x="97" y="74"/>
                    </a:lnTo>
                    <a:lnTo>
                      <a:pt x="92" y="137"/>
                    </a:lnTo>
                    <a:lnTo>
                      <a:pt x="85" y="191"/>
                    </a:lnTo>
                    <a:lnTo>
                      <a:pt x="80" y="234"/>
                    </a:lnTo>
                    <a:lnTo>
                      <a:pt x="72" y="269"/>
                    </a:lnTo>
                    <a:lnTo>
                      <a:pt x="65" y="292"/>
                    </a:lnTo>
                    <a:lnTo>
                      <a:pt x="58" y="307"/>
                    </a:lnTo>
                    <a:lnTo>
                      <a:pt x="51" y="311"/>
                    </a:lnTo>
                    <a:lnTo>
                      <a:pt x="43" y="307"/>
                    </a:lnTo>
                    <a:lnTo>
                      <a:pt x="36" y="292"/>
                    </a:lnTo>
                    <a:lnTo>
                      <a:pt x="29" y="269"/>
                    </a:lnTo>
                    <a:lnTo>
                      <a:pt x="22" y="234"/>
                    </a:lnTo>
                    <a:lnTo>
                      <a:pt x="15" y="191"/>
                    </a:lnTo>
                    <a:lnTo>
                      <a:pt x="9" y="137"/>
                    </a:lnTo>
                    <a:lnTo>
                      <a:pt x="4"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6" name="Freeform 44"/>
              <p:cNvSpPr>
                <a:spLocks/>
              </p:cNvSpPr>
              <p:nvPr/>
            </p:nvSpPr>
            <p:spPr bwMode="auto">
              <a:xfrm>
                <a:off x="3392" y="2143"/>
                <a:ext cx="105" cy="312"/>
              </a:xfrm>
              <a:custGeom>
                <a:avLst/>
                <a:gdLst>
                  <a:gd name="T0" fmla="*/ 104 w 105"/>
                  <a:gd name="T1" fmla="*/ 311 h 312"/>
                  <a:gd name="T2" fmla="*/ 98 w 105"/>
                  <a:gd name="T3" fmla="*/ 239 h 312"/>
                  <a:gd name="T4" fmla="*/ 93 w 105"/>
                  <a:gd name="T5" fmla="*/ 176 h 312"/>
                  <a:gd name="T6" fmla="*/ 86 w 105"/>
                  <a:gd name="T7" fmla="*/ 122 h 312"/>
                  <a:gd name="T8" fmla="*/ 80 w 105"/>
                  <a:gd name="T9" fmla="*/ 78 h 312"/>
                  <a:gd name="T10" fmla="*/ 73 w 105"/>
                  <a:gd name="T11" fmla="*/ 45 h 312"/>
                  <a:gd name="T12" fmla="*/ 66 w 105"/>
                  <a:gd name="T13" fmla="*/ 20 h 312"/>
                  <a:gd name="T14" fmla="*/ 58 w 105"/>
                  <a:gd name="T15" fmla="*/ 5 h 312"/>
                  <a:gd name="T16" fmla="*/ 52 w 105"/>
                  <a:gd name="T17" fmla="*/ 0 h 312"/>
                  <a:gd name="T18" fmla="*/ 44 w 105"/>
                  <a:gd name="T19" fmla="*/ 5 h 312"/>
                  <a:gd name="T20" fmla="*/ 37 w 105"/>
                  <a:gd name="T21" fmla="*/ 20 h 312"/>
                  <a:gd name="T22" fmla="*/ 29 w 105"/>
                  <a:gd name="T23" fmla="*/ 45 h 312"/>
                  <a:gd name="T24" fmla="*/ 23 w 105"/>
                  <a:gd name="T25" fmla="*/ 78 h 312"/>
                  <a:gd name="T26" fmla="*/ 16 w 105"/>
                  <a:gd name="T27" fmla="*/ 122 h 312"/>
                  <a:gd name="T28" fmla="*/ 10 w 105"/>
                  <a:gd name="T29" fmla="*/ 176 h 312"/>
                  <a:gd name="T30" fmla="*/ 4 w 105"/>
                  <a:gd name="T31" fmla="*/ 239 h 312"/>
                  <a:gd name="T32" fmla="*/ 0 w 105"/>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311"/>
                    </a:moveTo>
                    <a:lnTo>
                      <a:pt x="98" y="239"/>
                    </a:lnTo>
                    <a:lnTo>
                      <a:pt x="93" y="176"/>
                    </a:lnTo>
                    <a:lnTo>
                      <a:pt x="86" y="122"/>
                    </a:lnTo>
                    <a:lnTo>
                      <a:pt x="80" y="78"/>
                    </a:lnTo>
                    <a:lnTo>
                      <a:pt x="73" y="45"/>
                    </a:lnTo>
                    <a:lnTo>
                      <a:pt x="66" y="20"/>
                    </a:lnTo>
                    <a:lnTo>
                      <a:pt x="58" y="5"/>
                    </a:lnTo>
                    <a:lnTo>
                      <a:pt x="52" y="0"/>
                    </a:lnTo>
                    <a:lnTo>
                      <a:pt x="44" y="5"/>
                    </a:lnTo>
                    <a:lnTo>
                      <a:pt x="37" y="20"/>
                    </a:lnTo>
                    <a:lnTo>
                      <a:pt x="29" y="45"/>
                    </a:lnTo>
                    <a:lnTo>
                      <a:pt x="23" y="78"/>
                    </a:lnTo>
                    <a:lnTo>
                      <a:pt x="16" y="122"/>
                    </a:lnTo>
                    <a:lnTo>
                      <a:pt x="10" y="176"/>
                    </a:lnTo>
                    <a:lnTo>
                      <a:pt x="4" y="239"/>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7" name="Freeform 45"/>
              <p:cNvSpPr>
                <a:spLocks/>
              </p:cNvSpPr>
              <p:nvPr/>
            </p:nvSpPr>
            <p:spPr bwMode="auto">
              <a:xfrm>
                <a:off x="3496" y="2458"/>
                <a:ext cx="105" cy="312"/>
              </a:xfrm>
              <a:custGeom>
                <a:avLst/>
                <a:gdLst>
                  <a:gd name="T0" fmla="*/ 104 w 105"/>
                  <a:gd name="T1" fmla="*/ 0 h 312"/>
                  <a:gd name="T2" fmla="*/ 99 w 105"/>
                  <a:gd name="T3" fmla="*/ 74 h 312"/>
                  <a:gd name="T4" fmla="*/ 93 w 105"/>
                  <a:gd name="T5" fmla="*/ 137 h 312"/>
                  <a:gd name="T6" fmla="*/ 87 w 105"/>
                  <a:gd name="T7" fmla="*/ 191 h 312"/>
                  <a:gd name="T8" fmla="*/ 81 w 105"/>
                  <a:gd name="T9" fmla="*/ 234 h 312"/>
                  <a:gd name="T10" fmla="*/ 74 w 105"/>
                  <a:gd name="T11" fmla="*/ 269 h 312"/>
                  <a:gd name="T12" fmla="*/ 67 w 105"/>
                  <a:gd name="T13" fmla="*/ 292 h 312"/>
                  <a:gd name="T14" fmla="*/ 59 w 105"/>
                  <a:gd name="T15" fmla="*/ 307 h 312"/>
                  <a:gd name="T16" fmla="*/ 52 w 105"/>
                  <a:gd name="T17" fmla="*/ 311 h 312"/>
                  <a:gd name="T18" fmla="*/ 45 w 105"/>
                  <a:gd name="T19" fmla="*/ 307 h 312"/>
                  <a:gd name="T20" fmla="*/ 38 w 105"/>
                  <a:gd name="T21" fmla="*/ 292 h 312"/>
                  <a:gd name="T22" fmla="*/ 30 w 105"/>
                  <a:gd name="T23" fmla="*/ 269 h 312"/>
                  <a:gd name="T24" fmla="*/ 23 w 105"/>
                  <a:gd name="T25" fmla="*/ 234 h 312"/>
                  <a:gd name="T26" fmla="*/ 16 w 105"/>
                  <a:gd name="T27" fmla="*/ 191 h 312"/>
                  <a:gd name="T28" fmla="*/ 10 w 105"/>
                  <a:gd name="T29" fmla="*/ 137 h 312"/>
                  <a:gd name="T30" fmla="*/ 4 w 105"/>
                  <a:gd name="T31" fmla="*/ 74 h 312"/>
                  <a:gd name="T32" fmla="*/ 0 w 105"/>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0"/>
                    </a:moveTo>
                    <a:lnTo>
                      <a:pt x="99" y="74"/>
                    </a:lnTo>
                    <a:lnTo>
                      <a:pt x="93" y="137"/>
                    </a:lnTo>
                    <a:lnTo>
                      <a:pt x="87" y="191"/>
                    </a:lnTo>
                    <a:lnTo>
                      <a:pt x="81" y="234"/>
                    </a:lnTo>
                    <a:lnTo>
                      <a:pt x="74" y="269"/>
                    </a:lnTo>
                    <a:lnTo>
                      <a:pt x="67" y="292"/>
                    </a:lnTo>
                    <a:lnTo>
                      <a:pt x="59" y="307"/>
                    </a:lnTo>
                    <a:lnTo>
                      <a:pt x="52" y="311"/>
                    </a:lnTo>
                    <a:lnTo>
                      <a:pt x="45" y="307"/>
                    </a:lnTo>
                    <a:lnTo>
                      <a:pt x="38" y="292"/>
                    </a:lnTo>
                    <a:lnTo>
                      <a:pt x="30" y="269"/>
                    </a:lnTo>
                    <a:lnTo>
                      <a:pt x="23" y="234"/>
                    </a:lnTo>
                    <a:lnTo>
                      <a:pt x="16" y="191"/>
                    </a:lnTo>
                    <a:lnTo>
                      <a:pt x="10" y="137"/>
                    </a:lnTo>
                    <a:lnTo>
                      <a:pt x="4"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8" name="Freeform 46"/>
              <p:cNvSpPr>
                <a:spLocks/>
              </p:cNvSpPr>
              <p:nvPr/>
            </p:nvSpPr>
            <p:spPr bwMode="auto">
              <a:xfrm>
                <a:off x="3580" y="2139"/>
                <a:ext cx="105" cy="312"/>
              </a:xfrm>
              <a:custGeom>
                <a:avLst/>
                <a:gdLst>
                  <a:gd name="T0" fmla="*/ 104 w 105"/>
                  <a:gd name="T1" fmla="*/ 311 h 312"/>
                  <a:gd name="T2" fmla="*/ 99 w 105"/>
                  <a:gd name="T3" fmla="*/ 238 h 312"/>
                  <a:gd name="T4" fmla="*/ 93 w 105"/>
                  <a:gd name="T5" fmla="*/ 175 h 312"/>
                  <a:gd name="T6" fmla="*/ 86 w 105"/>
                  <a:gd name="T7" fmla="*/ 122 h 312"/>
                  <a:gd name="T8" fmla="*/ 81 w 105"/>
                  <a:gd name="T9" fmla="*/ 78 h 312"/>
                  <a:gd name="T10" fmla="*/ 73 w 105"/>
                  <a:gd name="T11" fmla="*/ 45 h 312"/>
                  <a:gd name="T12" fmla="*/ 66 w 105"/>
                  <a:gd name="T13" fmla="*/ 20 h 312"/>
                  <a:gd name="T14" fmla="*/ 59 w 105"/>
                  <a:gd name="T15" fmla="*/ 5 h 312"/>
                  <a:gd name="T16" fmla="*/ 52 w 105"/>
                  <a:gd name="T17" fmla="*/ 0 h 312"/>
                  <a:gd name="T18" fmla="*/ 45 w 105"/>
                  <a:gd name="T19" fmla="*/ 5 h 312"/>
                  <a:gd name="T20" fmla="*/ 37 w 105"/>
                  <a:gd name="T21" fmla="*/ 20 h 312"/>
                  <a:gd name="T22" fmla="*/ 30 w 105"/>
                  <a:gd name="T23" fmla="*/ 45 h 312"/>
                  <a:gd name="T24" fmla="*/ 23 w 105"/>
                  <a:gd name="T25" fmla="*/ 78 h 312"/>
                  <a:gd name="T26" fmla="*/ 16 w 105"/>
                  <a:gd name="T27" fmla="*/ 122 h 312"/>
                  <a:gd name="T28" fmla="*/ 10 w 105"/>
                  <a:gd name="T29" fmla="*/ 175 h 312"/>
                  <a:gd name="T30" fmla="*/ 5 w 105"/>
                  <a:gd name="T31" fmla="*/ 238 h 312"/>
                  <a:gd name="T32" fmla="*/ 0 w 105"/>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311"/>
                    </a:moveTo>
                    <a:lnTo>
                      <a:pt x="99" y="238"/>
                    </a:lnTo>
                    <a:lnTo>
                      <a:pt x="93" y="175"/>
                    </a:lnTo>
                    <a:lnTo>
                      <a:pt x="86" y="122"/>
                    </a:lnTo>
                    <a:lnTo>
                      <a:pt x="81" y="78"/>
                    </a:lnTo>
                    <a:lnTo>
                      <a:pt x="73" y="45"/>
                    </a:lnTo>
                    <a:lnTo>
                      <a:pt x="66" y="20"/>
                    </a:lnTo>
                    <a:lnTo>
                      <a:pt x="59" y="5"/>
                    </a:lnTo>
                    <a:lnTo>
                      <a:pt x="52" y="0"/>
                    </a:lnTo>
                    <a:lnTo>
                      <a:pt x="45" y="5"/>
                    </a:lnTo>
                    <a:lnTo>
                      <a:pt x="37" y="20"/>
                    </a:lnTo>
                    <a:lnTo>
                      <a:pt x="30" y="45"/>
                    </a:lnTo>
                    <a:lnTo>
                      <a:pt x="23" y="78"/>
                    </a:lnTo>
                    <a:lnTo>
                      <a:pt x="16" y="122"/>
                    </a:lnTo>
                    <a:lnTo>
                      <a:pt x="10" y="175"/>
                    </a:lnTo>
                    <a:lnTo>
                      <a:pt x="5" y="238"/>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9" name="Freeform 47"/>
              <p:cNvSpPr>
                <a:spLocks/>
              </p:cNvSpPr>
              <p:nvPr/>
            </p:nvSpPr>
            <p:spPr bwMode="auto">
              <a:xfrm>
                <a:off x="3684" y="2454"/>
                <a:ext cx="105" cy="312"/>
              </a:xfrm>
              <a:custGeom>
                <a:avLst/>
                <a:gdLst>
                  <a:gd name="T0" fmla="*/ 104 w 105"/>
                  <a:gd name="T1" fmla="*/ 0 h 312"/>
                  <a:gd name="T2" fmla="*/ 98 w 105"/>
                  <a:gd name="T3" fmla="*/ 74 h 312"/>
                  <a:gd name="T4" fmla="*/ 92 w 105"/>
                  <a:gd name="T5" fmla="*/ 137 h 312"/>
                  <a:gd name="T6" fmla="*/ 86 w 105"/>
                  <a:gd name="T7" fmla="*/ 190 h 312"/>
                  <a:gd name="T8" fmla="*/ 80 w 105"/>
                  <a:gd name="T9" fmla="*/ 234 h 312"/>
                  <a:gd name="T10" fmla="*/ 73 w 105"/>
                  <a:gd name="T11" fmla="*/ 268 h 312"/>
                  <a:gd name="T12" fmla="*/ 66 w 105"/>
                  <a:gd name="T13" fmla="*/ 292 h 312"/>
                  <a:gd name="T14" fmla="*/ 58 w 105"/>
                  <a:gd name="T15" fmla="*/ 306 h 312"/>
                  <a:gd name="T16" fmla="*/ 52 w 105"/>
                  <a:gd name="T17" fmla="*/ 311 h 312"/>
                  <a:gd name="T18" fmla="*/ 44 w 105"/>
                  <a:gd name="T19" fmla="*/ 306 h 312"/>
                  <a:gd name="T20" fmla="*/ 37 w 105"/>
                  <a:gd name="T21" fmla="*/ 292 h 312"/>
                  <a:gd name="T22" fmla="*/ 29 w 105"/>
                  <a:gd name="T23" fmla="*/ 268 h 312"/>
                  <a:gd name="T24" fmla="*/ 23 w 105"/>
                  <a:gd name="T25" fmla="*/ 234 h 312"/>
                  <a:gd name="T26" fmla="*/ 16 w 105"/>
                  <a:gd name="T27" fmla="*/ 190 h 312"/>
                  <a:gd name="T28" fmla="*/ 10 w 105"/>
                  <a:gd name="T29" fmla="*/ 137 h 312"/>
                  <a:gd name="T30" fmla="*/ 5 w 105"/>
                  <a:gd name="T31" fmla="*/ 74 h 312"/>
                  <a:gd name="T32" fmla="*/ 0 w 105"/>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312">
                    <a:moveTo>
                      <a:pt x="104" y="0"/>
                    </a:moveTo>
                    <a:lnTo>
                      <a:pt x="98" y="74"/>
                    </a:lnTo>
                    <a:lnTo>
                      <a:pt x="92" y="137"/>
                    </a:lnTo>
                    <a:lnTo>
                      <a:pt x="86" y="190"/>
                    </a:lnTo>
                    <a:lnTo>
                      <a:pt x="80" y="234"/>
                    </a:lnTo>
                    <a:lnTo>
                      <a:pt x="73" y="268"/>
                    </a:lnTo>
                    <a:lnTo>
                      <a:pt x="66" y="292"/>
                    </a:lnTo>
                    <a:lnTo>
                      <a:pt x="58" y="306"/>
                    </a:lnTo>
                    <a:lnTo>
                      <a:pt x="52" y="311"/>
                    </a:lnTo>
                    <a:lnTo>
                      <a:pt x="44" y="306"/>
                    </a:lnTo>
                    <a:lnTo>
                      <a:pt x="37" y="292"/>
                    </a:lnTo>
                    <a:lnTo>
                      <a:pt x="29" y="268"/>
                    </a:lnTo>
                    <a:lnTo>
                      <a:pt x="23" y="234"/>
                    </a:lnTo>
                    <a:lnTo>
                      <a:pt x="16" y="190"/>
                    </a:lnTo>
                    <a:lnTo>
                      <a:pt x="10" y="137"/>
                    </a:lnTo>
                    <a:lnTo>
                      <a:pt x="5"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0" name="Freeform 48"/>
              <p:cNvSpPr>
                <a:spLocks/>
              </p:cNvSpPr>
              <p:nvPr/>
            </p:nvSpPr>
            <p:spPr bwMode="auto">
              <a:xfrm>
                <a:off x="3780" y="2143"/>
                <a:ext cx="106" cy="312"/>
              </a:xfrm>
              <a:custGeom>
                <a:avLst/>
                <a:gdLst>
                  <a:gd name="T0" fmla="*/ 105 w 106"/>
                  <a:gd name="T1" fmla="*/ 311 h 312"/>
                  <a:gd name="T2" fmla="*/ 98 w 106"/>
                  <a:gd name="T3" fmla="*/ 239 h 312"/>
                  <a:gd name="T4" fmla="*/ 93 w 106"/>
                  <a:gd name="T5" fmla="*/ 176 h 312"/>
                  <a:gd name="T6" fmla="*/ 86 w 106"/>
                  <a:gd name="T7" fmla="*/ 122 h 312"/>
                  <a:gd name="T8" fmla="*/ 80 w 106"/>
                  <a:gd name="T9" fmla="*/ 78 h 312"/>
                  <a:gd name="T10" fmla="*/ 73 w 106"/>
                  <a:gd name="T11" fmla="*/ 45 h 312"/>
                  <a:gd name="T12" fmla="*/ 66 w 106"/>
                  <a:gd name="T13" fmla="*/ 20 h 312"/>
                  <a:gd name="T14" fmla="*/ 59 w 106"/>
                  <a:gd name="T15" fmla="*/ 5 h 312"/>
                  <a:gd name="T16" fmla="*/ 52 w 106"/>
                  <a:gd name="T17" fmla="*/ 0 h 312"/>
                  <a:gd name="T18" fmla="*/ 44 w 106"/>
                  <a:gd name="T19" fmla="*/ 5 h 312"/>
                  <a:gd name="T20" fmla="*/ 37 w 106"/>
                  <a:gd name="T21" fmla="*/ 20 h 312"/>
                  <a:gd name="T22" fmla="*/ 29 w 106"/>
                  <a:gd name="T23" fmla="*/ 45 h 312"/>
                  <a:gd name="T24" fmla="*/ 23 w 106"/>
                  <a:gd name="T25" fmla="*/ 78 h 312"/>
                  <a:gd name="T26" fmla="*/ 16 w 106"/>
                  <a:gd name="T27" fmla="*/ 122 h 312"/>
                  <a:gd name="T28" fmla="*/ 10 w 106"/>
                  <a:gd name="T29" fmla="*/ 176 h 312"/>
                  <a:gd name="T30" fmla="*/ 4 w 106"/>
                  <a:gd name="T31" fmla="*/ 239 h 312"/>
                  <a:gd name="T32" fmla="*/ 0 w 106"/>
                  <a:gd name="T33" fmla="*/ 3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312">
                    <a:moveTo>
                      <a:pt x="105" y="311"/>
                    </a:moveTo>
                    <a:lnTo>
                      <a:pt x="98" y="239"/>
                    </a:lnTo>
                    <a:lnTo>
                      <a:pt x="93" y="176"/>
                    </a:lnTo>
                    <a:lnTo>
                      <a:pt x="86" y="122"/>
                    </a:lnTo>
                    <a:lnTo>
                      <a:pt x="80" y="78"/>
                    </a:lnTo>
                    <a:lnTo>
                      <a:pt x="73" y="45"/>
                    </a:lnTo>
                    <a:lnTo>
                      <a:pt x="66" y="20"/>
                    </a:lnTo>
                    <a:lnTo>
                      <a:pt x="59" y="5"/>
                    </a:lnTo>
                    <a:lnTo>
                      <a:pt x="52" y="0"/>
                    </a:lnTo>
                    <a:lnTo>
                      <a:pt x="44" y="5"/>
                    </a:lnTo>
                    <a:lnTo>
                      <a:pt x="37" y="20"/>
                    </a:lnTo>
                    <a:lnTo>
                      <a:pt x="29" y="45"/>
                    </a:lnTo>
                    <a:lnTo>
                      <a:pt x="23" y="78"/>
                    </a:lnTo>
                    <a:lnTo>
                      <a:pt x="16" y="122"/>
                    </a:lnTo>
                    <a:lnTo>
                      <a:pt x="10" y="176"/>
                    </a:lnTo>
                    <a:lnTo>
                      <a:pt x="4" y="239"/>
                    </a:lnTo>
                    <a:lnTo>
                      <a:pt x="0" y="311"/>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1" name="Freeform 49"/>
              <p:cNvSpPr>
                <a:spLocks/>
              </p:cNvSpPr>
              <p:nvPr/>
            </p:nvSpPr>
            <p:spPr bwMode="auto">
              <a:xfrm>
                <a:off x="3885" y="2458"/>
                <a:ext cx="104" cy="312"/>
              </a:xfrm>
              <a:custGeom>
                <a:avLst/>
                <a:gdLst>
                  <a:gd name="T0" fmla="*/ 103 w 104"/>
                  <a:gd name="T1" fmla="*/ 0 h 312"/>
                  <a:gd name="T2" fmla="*/ 97 w 104"/>
                  <a:gd name="T3" fmla="*/ 74 h 312"/>
                  <a:gd name="T4" fmla="*/ 91 w 104"/>
                  <a:gd name="T5" fmla="*/ 137 h 312"/>
                  <a:gd name="T6" fmla="*/ 85 w 104"/>
                  <a:gd name="T7" fmla="*/ 191 h 312"/>
                  <a:gd name="T8" fmla="*/ 80 w 104"/>
                  <a:gd name="T9" fmla="*/ 234 h 312"/>
                  <a:gd name="T10" fmla="*/ 72 w 104"/>
                  <a:gd name="T11" fmla="*/ 269 h 312"/>
                  <a:gd name="T12" fmla="*/ 65 w 104"/>
                  <a:gd name="T13" fmla="*/ 292 h 312"/>
                  <a:gd name="T14" fmla="*/ 58 w 104"/>
                  <a:gd name="T15" fmla="*/ 307 h 312"/>
                  <a:gd name="T16" fmla="*/ 51 w 104"/>
                  <a:gd name="T17" fmla="*/ 311 h 312"/>
                  <a:gd name="T18" fmla="*/ 43 w 104"/>
                  <a:gd name="T19" fmla="*/ 307 h 312"/>
                  <a:gd name="T20" fmla="*/ 36 w 104"/>
                  <a:gd name="T21" fmla="*/ 292 h 312"/>
                  <a:gd name="T22" fmla="*/ 29 w 104"/>
                  <a:gd name="T23" fmla="*/ 269 h 312"/>
                  <a:gd name="T24" fmla="*/ 22 w 104"/>
                  <a:gd name="T25" fmla="*/ 234 h 312"/>
                  <a:gd name="T26" fmla="*/ 15 w 104"/>
                  <a:gd name="T27" fmla="*/ 191 h 312"/>
                  <a:gd name="T28" fmla="*/ 9 w 104"/>
                  <a:gd name="T29" fmla="*/ 137 h 312"/>
                  <a:gd name="T30" fmla="*/ 3 w 104"/>
                  <a:gd name="T31" fmla="*/ 74 h 312"/>
                  <a:gd name="T32" fmla="*/ 0 w 104"/>
                  <a:gd name="T3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312">
                    <a:moveTo>
                      <a:pt x="103" y="0"/>
                    </a:moveTo>
                    <a:lnTo>
                      <a:pt x="97" y="74"/>
                    </a:lnTo>
                    <a:lnTo>
                      <a:pt x="91" y="137"/>
                    </a:lnTo>
                    <a:lnTo>
                      <a:pt x="85" y="191"/>
                    </a:lnTo>
                    <a:lnTo>
                      <a:pt x="80" y="234"/>
                    </a:lnTo>
                    <a:lnTo>
                      <a:pt x="72" y="269"/>
                    </a:lnTo>
                    <a:lnTo>
                      <a:pt x="65" y="292"/>
                    </a:lnTo>
                    <a:lnTo>
                      <a:pt x="58" y="307"/>
                    </a:lnTo>
                    <a:lnTo>
                      <a:pt x="51" y="311"/>
                    </a:lnTo>
                    <a:lnTo>
                      <a:pt x="43" y="307"/>
                    </a:lnTo>
                    <a:lnTo>
                      <a:pt x="36" y="292"/>
                    </a:lnTo>
                    <a:lnTo>
                      <a:pt x="29" y="269"/>
                    </a:lnTo>
                    <a:lnTo>
                      <a:pt x="22" y="234"/>
                    </a:lnTo>
                    <a:lnTo>
                      <a:pt x="15" y="191"/>
                    </a:lnTo>
                    <a:lnTo>
                      <a:pt x="9" y="137"/>
                    </a:lnTo>
                    <a:lnTo>
                      <a:pt x="3" y="74"/>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174" name="Text Box 50"/>
          <p:cNvSpPr txBox="1">
            <a:spLocks noChangeArrowheads="1"/>
          </p:cNvSpPr>
          <p:nvPr/>
        </p:nvSpPr>
        <p:spPr bwMode="auto">
          <a:xfrm>
            <a:off x="1588796" y="2230421"/>
            <a:ext cx="32385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100">
                <a:solidFill>
                  <a:srgbClr val="000000"/>
                </a:solidFill>
                <a:latin typeface="Arial" charset="0"/>
              </a:rPr>
              <a:t>+</a:t>
            </a:r>
            <a:endParaRPr lang="en-US" sz="2200"/>
          </a:p>
        </p:txBody>
      </p:sp>
    </p:spTree>
    <p:extLst>
      <p:ext uri="{BB962C8B-B14F-4D97-AF65-F5344CB8AC3E}">
        <p14:creationId xmlns:p14="http://schemas.microsoft.com/office/powerpoint/2010/main" val="349362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6003"/>
            <a:ext cx="6603114" cy="1143000"/>
          </a:xfrm>
        </p:spPr>
        <p:txBody>
          <a:bodyPr>
            <a:normAutofit/>
          </a:bodyPr>
          <a:lstStyle/>
          <a:p>
            <a:r>
              <a:rPr lang="en-US" sz="3000" b="1" dirty="0">
                <a:solidFill>
                  <a:schemeClr val="tx1"/>
                </a:solidFill>
              </a:rPr>
              <a:t>C</a:t>
            </a:r>
            <a:r>
              <a:rPr lang="en-US" sz="3000" b="1" dirty="0" smtClean="0">
                <a:solidFill>
                  <a:schemeClr val="tx1"/>
                </a:solidFill>
              </a:rPr>
              <a:t>omplex/system time waveform</a:t>
            </a:r>
            <a:endParaRPr lang="en-US" sz="3000" b="1" dirty="0">
              <a:solidFill>
                <a:schemeClr val="tx1"/>
              </a:solidFill>
            </a:endParaRPr>
          </a:p>
        </p:txBody>
      </p:sp>
      <p:pic>
        <p:nvPicPr>
          <p:cNvPr id="5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157480" y="2396361"/>
            <a:ext cx="4829040" cy="2933640"/>
          </a:xfrm>
          <a:noFill/>
          <a:ln/>
        </p:spPr>
      </p:pic>
      <p:sp>
        <p:nvSpPr>
          <p:cNvPr id="3" name="Slide Number Placeholder 2"/>
          <p:cNvSpPr>
            <a:spLocks noGrp="1"/>
          </p:cNvSpPr>
          <p:nvPr>
            <p:ph type="sldNum" sz="quarter" idx="12"/>
          </p:nvPr>
        </p:nvSpPr>
        <p:spPr/>
        <p:txBody>
          <a:bodyPr/>
          <a:lstStyle/>
          <a:p>
            <a:fld id="{5ED2179F-846E-694A-9A7E-562F73346125}" type="slidenum">
              <a:rPr lang="en-US" smtClean="0"/>
              <a:pPr/>
              <a:t>19</a:t>
            </a:fld>
            <a:endParaRPr lang="en-US"/>
          </a:p>
        </p:txBody>
      </p:sp>
    </p:spTree>
    <p:extLst>
      <p:ext uri="{BB962C8B-B14F-4D97-AF65-F5344CB8AC3E}">
        <p14:creationId xmlns:p14="http://schemas.microsoft.com/office/powerpoint/2010/main" val="1687201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chemeClr val="tx1"/>
                </a:solidFill>
              </a:rPr>
              <a:t>Outline</a:t>
            </a:r>
            <a:endParaRPr lang="en-GB" b="1" dirty="0">
              <a:solidFill>
                <a:schemeClr val="tx1"/>
              </a:solidFill>
            </a:endParaRPr>
          </a:p>
        </p:txBody>
      </p:sp>
      <p:sp>
        <p:nvSpPr>
          <p:cNvPr id="6" name="Content Placeholder 5"/>
          <p:cNvSpPr>
            <a:spLocks noGrp="1"/>
          </p:cNvSpPr>
          <p:nvPr>
            <p:ph idx="1"/>
          </p:nvPr>
        </p:nvSpPr>
        <p:spPr>
          <a:xfrm>
            <a:off x="750761" y="2044568"/>
            <a:ext cx="6035050" cy="4007224"/>
          </a:xfrm>
        </p:spPr>
        <p:txBody>
          <a:bodyPr>
            <a:noAutofit/>
          </a:bodyPr>
          <a:lstStyle/>
          <a:p>
            <a:pPr>
              <a:spcBef>
                <a:spcPts val="1000"/>
              </a:spcBef>
              <a:buClr>
                <a:srgbClr val="C00000"/>
              </a:buClr>
            </a:pPr>
            <a:r>
              <a:rPr lang="en-GB" sz="2400" dirty="0" smtClean="0">
                <a:solidFill>
                  <a:schemeClr val="bg2">
                    <a:lumMod val="10000"/>
                  </a:schemeClr>
                </a:solidFill>
              </a:rPr>
              <a:t>Maintenance Strategies</a:t>
            </a:r>
          </a:p>
          <a:p>
            <a:pPr>
              <a:spcBef>
                <a:spcPts val="1000"/>
              </a:spcBef>
              <a:buClr>
                <a:srgbClr val="C00000"/>
              </a:buClr>
            </a:pPr>
            <a:r>
              <a:rPr lang="en-US" sz="2400" dirty="0"/>
              <a:t>Condition Monitoring </a:t>
            </a:r>
            <a:r>
              <a:rPr lang="en-US" sz="2400" dirty="0" smtClean="0"/>
              <a:t>Techniques</a:t>
            </a:r>
            <a:endParaRPr lang="en-GB" sz="2400" dirty="0">
              <a:solidFill>
                <a:schemeClr val="bg2">
                  <a:lumMod val="10000"/>
                </a:schemeClr>
              </a:solidFill>
            </a:endParaRPr>
          </a:p>
          <a:p>
            <a:pPr>
              <a:spcBef>
                <a:spcPts val="1000"/>
              </a:spcBef>
              <a:buClr>
                <a:srgbClr val="C00000"/>
              </a:buClr>
            </a:pPr>
            <a:r>
              <a:rPr lang="en-GB" sz="2400" dirty="0" smtClean="0">
                <a:solidFill>
                  <a:schemeClr val="bg2">
                    <a:lumMod val="10000"/>
                  </a:schemeClr>
                </a:solidFill>
              </a:rPr>
              <a:t>Characteristics of  a Vibration Signal</a:t>
            </a:r>
          </a:p>
          <a:p>
            <a:pPr>
              <a:spcBef>
                <a:spcPts val="1000"/>
              </a:spcBef>
              <a:buClr>
                <a:srgbClr val="C00000"/>
              </a:buClr>
            </a:pPr>
            <a:r>
              <a:rPr lang="fi-FI" sz="2400" dirty="0"/>
              <a:t>Overall Vibration </a:t>
            </a:r>
            <a:r>
              <a:rPr lang="fi-FI" sz="2400" dirty="0" smtClean="0"/>
              <a:t>Criteria</a:t>
            </a:r>
          </a:p>
          <a:p>
            <a:pPr>
              <a:spcBef>
                <a:spcPts val="1000"/>
              </a:spcBef>
              <a:buClr>
                <a:srgbClr val="C00000"/>
              </a:buClr>
            </a:pPr>
            <a:r>
              <a:rPr lang="fi-FI" sz="2400" dirty="0" smtClean="0">
                <a:solidFill>
                  <a:schemeClr val="bg2">
                    <a:lumMod val="10000"/>
                  </a:schemeClr>
                </a:solidFill>
              </a:rPr>
              <a:t>Fault Diagnostics of rotating components</a:t>
            </a:r>
            <a:endParaRPr lang="en-GB" sz="2400" dirty="0">
              <a:solidFill>
                <a:schemeClr val="bg2">
                  <a:lumMod val="10000"/>
                </a:schemeClr>
              </a:solidFill>
            </a:endParaRPr>
          </a:p>
          <a:p>
            <a:pPr>
              <a:spcBef>
                <a:spcPts val="1000"/>
              </a:spcBef>
              <a:buClr>
                <a:srgbClr val="C00000"/>
              </a:buClr>
            </a:pPr>
            <a:endParaRPr lang="en-GB" sz="2400" dirty="0" smtClean="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2</a:t>
            </a:fld>
            <a:endParaRPr lang="en-US"/>
          </a:p>
        </p:txBody>
      </p:sp>
    </p:spTree>
    <p:extLst>
      <p:ext uri="{BB962C8B-B14F-4D97-AF65-F5344CB8AC3E}">
        <p14:creationId xmlns:p14="http://schemas.microsoft.com/office/powerpoint/2010/main" val="1757014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76583"/>
            <a:ext cx="7583488" cy="1143000"/>
          </a:xfrm>
        </p:spPr>
        <p:txBody>
          <a:bodyPr>
            <a:normAutofit/>
          </a:bodyPr>
          <a:lstStyle/>
          <a:p>
            <a:r>
              <a:rPr lang="en-US" sz="3000" b="1" dirty="0">
                <a:solidFill>
                  <a:schemeClr val="tx1"/>
                </a:solidFill>
              </a:rPr>
              <a:t>Time domain to frequency domain</a:t>
            </a:r>
            <a:endParaRPr lang="en-US" sz="3000" b="1" dirty="0"/>
          </a:p>
        </p:txBody>
      </p:sp>
      <p:sp>
        <p:nvSpPr>
          <p:cNvPr id="3" name="Content Placeholder 2"/>
          <p:cNvSpPr>
            <a:spLocks noGrp="1"/>
          </p:cNvSpPr>
          <p:nvPr>
            <p:ph idx="1"/>
          </p:nvPr>
        </p:nvSpPr>
        <p:spPr>
          <a:xfrm>
            <a:off x="816561" y="1771367"/>
            <a:ext cx="7764417" cy="1388592"/>
          </a:xfrm>
        </p:spPr>
        <p:txBody>
          <a:bodyPr>
            <a:noAutofit/>
          </a:bodyPr>
          <a:lstStyle/>
          <a:p>
            <a:pPr algn="just">
              <a:spcBef>
                <a:spcPts val="1200"/>
              </a:spcBef>
            </a:pPr>
            <a:r>
              <a:rPr lang="en-US" sz="1800" dirty="0"/>
              <a:t>Time-domain data may be broken down into their frequency components using a Fast Fourier Transform (FFT).</a:t>
            </a:r>
          </a:p>
          <a:p>
            <a:pPr algn="just">
              <a:spcBef>
                <a:spcPts val="1200"/>
              </a:spcBef>
            </a:pPr>
            <a:r>
              <a:rPr lang="en-US" sz="1800" dirty="0" smtClean="0"/>
              <a:t>Frequency</a:t>
            </a:r>
            <a:r>
              <a:rPr lang="en-US" sz="1800" dirty="0"/>
              <a:t>-domain </a:t>
            </a:r>
            <a:r>
              <a:rPr lang="en-US" sz="1800" dirty="0" smtClean="0"/>
              <a:t>data are </a:t>
            </a:r>
            <a:r>
              <a:rPr lang="en-US" sz="1800" dirty="0"/>
              <a:t>required for equipment operating at more than one running speed and all rotating applications</a:t>
            </a:r>
            <a:r>
              <a:rPr lang="en-US" sz="1800" dirty="0" smtClean="0"/>
              <a:t>.</a:t>
            </a:r>
          </a:p>
          <a:p>
            <a:pPr algn="just">
              <a:lnSpc>
                <a:spcPct val="90000"/>
              </a:lnSpc>
              <a:spcBef>
                <a:spcPts val="1200"/>
              </a:spcBef>
            </a:pPr>
            <a:endParaRPr lang="en-US" sz="1800" dirty="0" smtClean="0"/>
          </a:p>
        </p:txBody>
      </p:sp>
      <p:sp>
        <p:nvSpPr>
          <p:cNvPr id="173" name="Slide Number Placeholder 172"/>
          <p:cNvSpPr>
            <a:spLocks noGrp="1"/>
          </p:cNvSpPr>
          <p:nvPr>
            <p:ph type="sldNum" sz="quarter" idx="12"/>
          </p:nvPr>
        </p:nvSpPr>
        <p:spPr/>
        <p:txBody>
          <a:bodyPr/>
          <a:lstStyle/>
          <a:p>
            <a:fld id="{5ED2179F-846E-694A-9A7E-562F73346125}" type="slidenum">
              <a:rPr lang="en-US" smtClean="0"/>
              <a:pPr/>
              <a:t>20</a:t>
            </a:fld>
            <a:endParaRPr lang="en-US" dirty="0"/>
          </a:p>
        </p:txBody>
      </p:sp>
      <p:grpSp>
        <p:nvGrpSpPr>
          <p:cNvPr id="172" name="Group 171"/>
          <p:cNvGrpSpPr/>
          <p:nvPr/>
        </p:nvGrpSpPr>
        <p:grpSpPr>
          <a:xfrm>
            <a:off x="676939" y="3236961"/>
            <a:ext cx="8037097" cy="3069039"/>
            <a:chOff x="782814" y="3236961"/>
            <a:chExt cx="8037097" cy="3069039"/>
          </a:xfrm>
        </p:grpSpPr>
        <p:sp>
          <p:nvSpPr>
            <p:cNvPr id="97" name="Line 2"/>
            <p:cNvSpPr>
              <a:spLocks noChangeShapeType="1"/>
            </p:cNvSpPr>
            <p:nvPr/>
          </p:nvSpPr>
          <p:spPr bwMode="auto">
            <a:xfrm>
              <a:off x="1166497" y="3958128"/>
              <a:ext cx="2798685"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98" name="Line 3"/>
            <p:cNvSpPr>
              <a:spLocks noChangeShapeType="1"/>
            </p:cNvSpPr>
            <p:nvPr/>
          </p:nvSpPr>
          <p:spPr bwMode="auto">
            <a:xfrm>
              <a:off x="1169567" y="3375858"/>
              <a:ext cx="0" cy="108000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nvGrpSpPr>
            <p:cNvPr id="99" name="Group 4"/>
            <p:cNvGrpSpPr>
              <a:grpSpLocks/>
            </p:cNvGrpSpPr>
            <p:nvPr/>
          </p:nvGrpSpPr>
          <p:grpSpPr bwMode="auto">
            <a:xfrm>
              <a:off x="1168032" y="3638329"/>
              <a:ext cx="2506996" cy="639598"/>
              <a:chOff x="343" y="436"/>
              <a:chExt cx="1796" cy="844"/>
            </a:xfrm>
          </p:grpSpPr>
          <p:sp>
            <p:nvSpPr>
              <p:cNvPr id="169" name="Freeform 5"/>
              <p:cNvSpPr>
                <a:spLocks/>
              </p:cNvSpPr>
              <p:nvPr/>
            </p:nvSpPr>
            <p:spPr bwMode="auto">
              <a:xfrm>
                <a:off x="343" y="436"/>
                <a:ext cx="896" cy="419"/>
              </a:xfrm>
              <a:custGeom>
                <a:avLst/>
                <a:gdLst>
                  <a:gd name="T0" fmla="*/ 895 w 896"/>
                  <a:gd name="T1" fmla="*/ 418 h 419"/>
                  <a:gd name="T2" fmla="*/ 851 w 896"/>
                  <a:gd name="T3" fmla="*/ 321 h 419"/>
                  <a:gd name="T4" fmla="*/ 803 w 896"/>
                  <a:gd name="T5" fmla="*/ 235 h 419"/>
                  <a:gd name="T6" fmla="*/ 751 w 896"/>
                  <a:gd name="T7" fmla="*/ 164 h 419"/>
                  <a:gd name="T8" fmla="*/ 695 w 896"/>
                  <a:gd name="T9" fmla="*/ 104 h 419"/>
                  <a:gd name="T10" fmla="*/ 635 w 896"/>
                  <a:gd name="T11" fmla="*/ 59 h 419"/>
                  <a:gd name="T12" fmla="*/ 573 w 896"/>
                  <a:gd name="T13" fmla="*/ 26 h 419"/>
                  <a:gd name="T14" fmla="*/ 510 w 896"/>
                  <a:gd name="T15" fmla="*/ 6 h 419"/>
                  <a:gd name="T16" fmla="*/ 447 w 896"/>
                  <a:gd name="T17" fmla="*/ 0 h 419"/>
                  <a:gd name="T18" fmla="*/ 382 w 896"/>
                  <a:gd name="T19" fmla="*/ 6 h 419"/>
                  <a:gd name="T20" fmla="*/ 319 w 896"/>
                  <a:gd name="T21" fmla="*/ 26 h 419"/>
                  <a:gd name="T22" fmla="*/ 257 w 896"/>
                  <a:gd name="T23" fmla="*/ 59 h 419"/>
                  <a:gd name="T24" fmla="*/ 199 w 896"/>
                  <a:gd name="T25" fmla="*/ 104 h 419"/>
                  <a:gd name="T26" fmla="*/ 142 w 896"/>
                  <a:gd name="T27" fmla="*/ 164 h 419"/>
                  <a:gd name="T28" fmla="*/ 90 w 896"/>
                  <a:gd name="T29" fmla="*/ 235 h 419"/>
                  <a:gd name="T30" fmla="*/ 42 w 896"/>
                  <a:gd name="T31" fmla="*/ 321 h 419"/>
                  <a:gd name="T32" fmla="*/ 0 w 896"/>
                  <a:gd name="T33" fmla="*/ 41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419">
                    <a:moveTo>
                      <a:pt x="895" y="418"/>
                    </a:moveTo>
                    <a:lnTo>
                      <a:pt x="851" y="321"/>
                    </a:lnTo>
                    <a:lnTo>
                      <a:pt x="803" y="235"/>
                    </a:lnTo>
                    <a:lnTo>
                      <a:pt x="751" y="164"/>
                    </a:lnTo>
                    <a:lnTo>
                      <a:pt x="695" y="104"/>
                    </a:lnTo>
                    <a:lnTo>
                      <a:pt x="635" y="59"/>
                    </a:lnTo>
                    <a:lnTo>
                      <a:pt x="573" y="26"/>
                    </a:lnTo>
                    <a:lnTo>
                      <a:pt x="510" y="6"/>
                    </a:lnTo>
                    <a:lnTo>
                      <a:pt x="447" y="0"/>
                    </a:lnTo>
                    <a:lnTo>
                      <a:pt x="382" y="6"/>
                    </a:lnTo>
                    <a:lnTo>
                      <a:pt x="319" y="26"/>
                    </a:lnTo>
                    <a:lnTo>
                      <a:pt x="257" y="59"/>
                    </a:lnTo>
                    <a:lnTo>
                      <a:pt x="199" y="104"/>
                    </a:lnTo>
                    <a:lnTo>
                      <a:pt x="142" y="164"/>
                    </a:lnTo>
                    <a:lnTo>
                      <a:pt x="90" y="235"/>
                    </a:lnTo>
                    <a:lnTo>
                      <a:pt x="42" y="321"/>
                    </a:lnTo>
                    <a:lnTo>
                      <a:pt x="0" y="418"/>
                    </a:lnTo>
                  </a:path>
                </a:pathLst>
              </a:custGeom>
              <a:noFill/>
              <a:ln w="31750"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70" name="Freeform 6"/>
              <p:cNvSpPr>
                <a:spLocks/>
              </p:cNvSpPr>
              <p:nvPr/>
            </p:nvSpPr>
            <p:spPr bwMode="auto">
              <a:xfrm>
                <a:off x="1243" y="860"/>
                <a:ext cx="896" cy="420"/>
              </a:xfrm>
              <a:custGeom>
                <a:avLst/>
                <a:gdLst>
                  <a:gd name="T0" fmla="*/ 895 w 896"/>
                  <a:gd name="T1" fmla="*/ 0 h 420"/>
                  <a:gd name="T2" fmla="*/ 851 w 896"/>
                  <a:gd name="T3" fmla="*/ 98 h 420"/>
                  <a:gd name="T4" fmla="*/ 803 w 896"/>
                  <a:gd name="T5" fmla="*/ 183 h 420"/>
                  <a:gd name="T6" fmla="*/ 751 w 896"/>
                  <a:gd name="T7" fmla="*/ 256 h 420"/>
                  <a:gd name="T8" fmla="*/ 694 w 896"/>
                  <a:gd name="T9" fmla="*/ 314 h 420"/>
                  <a:gd name="T10" fmla="*/ 635 w 896"/>
                  <a:gd name="T11" fmla="*/ 360 h 420"/>
                  <a:gd name="T12" fmla="*/ 573 w 896"/>
                  <a:gd name="T13" fmla="*/ 393 h 420"/>
                  <a:gd name="T14" fmla="*/ 510 w 896"/>
                  <a:gd name="T15" fmla="*/ 413 h 420"/>
                  <a:gd name="T16" fmla="*/ 447 w 896"/>
                  <a:gd name="T17" fmla="*/ 419 h 420"/>
                  <a:gd name="T18" fmla="*/ 382 w 896"/>
                  <a:gd name="T19" fmla="*/ 413 h 420"/>
                  <a:gd name="T20" fmla="*/ 319 w 896"/>
                  <a:gd name="T21" fmla="*/ 393 h 420"/>
                  <a:gd name="T22" fmla="*/ 257 w 896"/>
                  <a:gd name="T23" fmla="*/ 360 h 420"/>
                  <a:gd name="T24" fmla="*/ 198 w 896"/>
                  <a:gd name="T25" fmla="*/ 314 h 420"/>
                  <a:gd name="T26" fmla="*/ 142 w 896"/>
                  <a:gd name="T27" fmla="*/ 256 h 420"/>
                  <a:gd name="T28" fmla="*/ 90 w 896"/>
                  <a:gd name="T29" fmla="*/ 183 h 420"/>
                  <a:gd name="T30" fmla="*/ 42 w 896"/>
                  <a:gd name="T31" fmla="*/ 98 h 420"/>
                  <a:gd name="T32" fmla="*/ 0 w 896"/>
                  <a:gd name="T33"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420">
                    <a:moveTo>
                      <a:pt x="895" y="0"/>
                    </a:moveTo>
                    <a:lnTo>
                      <a:pt x="851" y="98"/>
                    </a:lnTo>
                    <a:lnTo>
                      <a:pt x="803" y="183"/>
                    </a:lnTo>
                    <a:lnTo>
                      <a:pt x="751" y="256"/>
                    </a:lnTo>
                    <a:lnTo>
                      <a:pt x="694" y="314"/>
                    </a:lnTo>
                    <a:lnTo>
                      <a:pt x="635" y="360"/>
                    </a:lnTo>
                    <a:lnTo>
                      <a:pt x="573" y="393"/>
                    </a:lnTo>
                    <a:lnTo>
                      <a:pt x="510" y="413"/>
                    </a:lnTo>
                    <a:lnTo>
                      <a:pt x="447" y="419"/>
                    </a:lnTo>
                    <a:lnTo>
                      <a:pt x="382" y="413"/>
                    </a:lnTo>
                    <a:lnTo>
                      <a:pt x="319" y="393"/>
                    </a:lnTo>
                    <a:lnTo>
                      <a:pt x="257" y="360"/>
                    </a:lnTo>
                    <a:lnTo>
                      <a:pt x="198" y="314"/>
                    </a:lnTo>
                    <a:lnTo>
                      <a:pt x="142" y="256"/>
                    </a:lnTo>
                    <a:lnTo>
                      <a:pt x="90" y="183"/>
                    </a:lnTo>
                    <a:lnTo>
                      <a:pt x="42" y="98"/>
                    </a:lnTo>
                    <a:lnTo>
                      <a:pt x="0" y="0"/>
                    </a:lnTo>
                  </a:path>
                </a:pathLst>
              </a:custGeom>
              <a:noFill/>
              <a:ln w="31750" cap="flat" cmpd="sng">
                <a:solidFill>
                  <a:srgbClr val="008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100" name="Rectangle 7"/>
            <p:cNvSpPr txBox="1">
              <a:spLocks noChangeArrowheads="1"/>
            </p:cNvSpPr>
            <p:nvPr/>
          </p:nvSpPr>
          <p:spPr>
            <a:xfrm>
              <a:off x="3946226" y="3842425"/>
              <a:ext cx="644788" cy="167637"/>
            </a:xfrm>
            <a:prstGeom prst="rect">
              <a:avLst/>
            </a:prstGeom>
            <a:noFill/>
            <a:ln/>
          </p:spPr>
          <p:txBody>
            <a:bodyPr vert="horz" lIns="0" tIns="0" rIns="0" bIns="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defTabSz="457200">
                <a:spcBef>
                  <a:spcPct val="0"/>
                </a:spcBef>
                <a:buClr>
                  <a:srgbClr val="008280"/>
                </a:buClr>
                <a:buFont typeface="Monotype Sorts" charset="0"/>
                <a:buNone/>
              </a:pPr>
              <a:r>
                <a:rPr lang="en-US" sz="1600" dirty="0" smtClean="0">
                  <a:latin typeface="+mj-lt"/>
                </a:rPr>
                <a:t>Time</a:t>
              </a:r>
              <a:endParaRPr lang="en-US" sz="1600" dirty="0">
                <a:latin typeface="+mj-lt"/>
              </a:endParaRPr>
            </a:p>
          </p:txBody>
        </p:sp>
        <p:sp>
          <p:nvSpPr>
            <p:cNvPr id="103" name="Line 10"/>
            <p:cNvSpPr>
              <a:spLocks noChangeShapeType="1"/>
            </p:cNvSpPr>
            <p:nvPr/>
          </p:nvSpPr>
          <p:spPr bwMode="auto">
            <a:xfrm>
              <a:off x="782814" y="5011600"/>
              <a:ext cx="3216263"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04" name="Line 11"/>
            <p:cNvSpPr>
              <a:spLocks noChangeShapeType="1"/>
            </p:cNvSpPr>
            <p:nvPr/>
          </p:nvSpPr>
          <p:spPr bwMode="auto">
            <a:xfrm>
              <a:off x="1186454" y="4570113"/>
              <a:ext cx="0" cy="79200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grpSp>
          <p:nvGrpSpPr>
            <p:cNvPr id="105" name="Group 12"/>
            <p:cNvGrpSpPr>
              <a:grpSpLocks/>
            </p:cNvGrpSpPr>
            <p:nvPr/>
          </p:nvGrpSpPr>
          <p:grpSpPr bwMode="auto">
            <a:xfrm>
              <a:off x="1186574" y="4736504"/>
              <a:ext cx="638647" cy="540736"/>
              <a:chOff x="329" y="1986"/>
              <a:chExt cx="458" cy="713"/>
            </a:xfrm>
          </p:grpSpPr>
          <p:sp>
            <p:nvSpPr>
              <p:cNvPr id="167" name="Freeform 13"/>
              <p:cNvSpPr>
                <a:spLocks/>
              </p:cNvSpPr>
              <p:nvPr/>
            </p:nvSpPr>
            <p:spPr bwMode="auto">
              <a:xfrm>
                <a:off x="329" y="1986"/>
                <a:ext cx="228" cy="354"/>
              </a:xfrm>
              <a:custGeom>
                <a:avLst/>
                <a:gdLst>
                  <a:gd name="T0" fmla="*/ 227 w 228"/>
                  <a:gd name="T1" fmla="*/ 353 h 354"/>
                  <a:gd name="T2" fmla="*/ 215 w 228"/>
                  <a:gd name="T3" fmla="*/ 271 h 354"/>
                  <a:gd name="T4" fmla="*/ 204 w 228"/>
                  <a:gd name="T5" fmla="*/ 199 h 354"/>
                  <a:gd name="T6" fmla="*/ 190 w 228"/>
                  <a:gd name="T7" fmla="*/ 139 h 354"/>
                  <a:gd name="T8" fmla="*/ 176 w 228"/>
                  <a:gd name="T9" fmla="*/ 89 h 354"/>
                  <a:gd name="T10" fmla="*/ 160 w 228"/>
                  <a:gd name="T11" fmla="*/ 50 h 354"/>
                  <a:gd name="T12" fmla="*/ 145 w 228"/>
                  <a:gd name="T13" fmla="*/ 22 h 354"/>
                  <a:gd name="T14" fmla="*/ 128 w 228"/>
                  <a:gd name="T15" fmla="*/ 5 h 354"/>
                  <a:gd name="T16" fmla="*/ 113 w 228"/>
                  <a:gd name="T17" fmla="*/ 0 h 354"/>
                  <a:gd name="T18" fmla="*/ 96 w 228"/>
                  <a:gd name="T19" fmla="*/ 5 h 354"/>
                  <a:gd name="T20" fmla="*/ 80 w 228"/>
                  <a:gd name="T21" fmla="*/ 22 h 354"/>
                  <a:gd name="T22" fmla="*/ 65 w 228"/>
                  <a:gd name="T23" fmla="*/ 50 h 354"/>
                  <a:gd name="T24" fmla="*/ 50 w 228"/>
                  <a:gd name="T25" fmla="*/ 89 h 354"/>
                  <a:gd name="T26" fmla="*/ 35 w 228"/>
                  <a:gd name="T27" fmla="*/ 139 h 354"/>
                  <a:gd name="T28" fmla="*/ 22 w 228"/>
                  <a:gd name="T29" fmla="*/ 199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4" y="199"/>
                    </a:lnTo>
                    <a:lnTo>
                      <a:pt x="190" y="139"/>
                    </a:lnTo>
                    <a:lnTo>
                      <a:pt x="176" y="89"/>
                    </a:lnTo>
                    <a:lnTo>
                      <a:pt x="160" y="50"/>
                    </a:lnTo>
                    <a:lnTo>
                      <a:pt x="145" y="22"/>
                    </a:lnTo>
                    <a:lnTo>
                      <a:pt x="128" y="5"/>
                    </a:lnTo>
                    <a:lnTo>
                      <a:pt x="113" y="0"/>
                    </a:lnTo>
                    <a:lnTo>
                      <a:pt x="96" y="5"/>
                    </a:lnTo>
                    <a:lnTo>
                      <a:pt x="80" y="22"/>
                    </a:lnTo>
                    <a:lnTo>
                      <a:pt x="65" y="50"/>
                    </a:lnTo>
                    <a:lnTo>
                      <a:pt x="50" y="89"/>
                    </a:lnTo>
                    <a:lnTo>
                      <a:pt x="35" y="139"/>
                    </a:lnTo>
                    <a:lnTo>
                      <a:pt x="22" y="199"/>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8" name="Freeform 14"/>
              <p:cNvSpPr>
                <a:spLocks/>
              </p:cNvSpPr>
              <p:nvPr/>
            </p:nvSpPr>
            <p:spPr bwMode="auto">
              <a:xfrm>
                <a:off x="558" y="2344"/>
                <a:ext cx="229" cy="355"/>
              </a:xfrm>
              <a:custGeom>
                <a:avLst/>
                <a:gdLst>
                  <a:gd name="T0" fmla="*/ 228 w 229"/>
                  <a:gd name="T1" fmla="*/ 0 h 355"/>
                  <a:gd name="T2" fmla="*/ 216 w 229"/>
                  <a:gd name="T3" fmla="*/ 84 h 355"/>
                  <a:gd name="T4" fmla="*/ 204 w 229"/>
                  <a:gd name="T5" fmla="*/ 156 h 355"/>
                  <a:gd name="T6" fmla="*/ 189 w 229"/>
                  <a:gd name="T7" fmla="*/ 217 h 355"/>
                  <a:gd name="T8" fmla="*/ 176 w 229"/>
                  <a:gd name="T9" fmla="*/ 266 h 355"/>
                  <a:gd name="T10" fmla="*/ 160 w 229"/>
                  <a:gd name="T11" fmla="*/ 305 h 355"/>
                  <a:gd name="T12" fmla="*/ 144 w 229"/>
                  <a:gd name="T13" fmla="*/ 332 h 355"/>
                  <a:gd name="T14" fmla="*/ 128 w 229"/>
                  <a:gd name="T15" fmla="*/ 349 h 355"/>
                  <a:gd name="T16" fmla="*/ 113 w 229"/>
                  <a:gd name="T17" fmla="*/ 354 h 355"/>
                  <a:gd name="T18" fmla="*/ 96 w 229"/>
                  <a:gd name="T19" fmla="*/ 349 h 355"/>
                  <a:gd name="T20" fmla="*/ 80 w 229"/>
                  <a:gd name="T21" fmla="*/ 332 h 355"/>
                  <a:gd name="T22" fmla="*/ 64 w 229"/>
                  <a:gd name="T23" fmla="*/ 305 h 355"/>
                  <a:gd name="T24" fmla="*/ 50 w 229"/>
                  <a:gd name="T25" fmla="*/ 266 h 355"/>
                  <a:gd name="T26" fmla="*/ 35 w 229"/>
                  <a:gd name="T27" fmla="*/ 217 h 355"/>
                  <a:gd name="T28" fmla="*/ 22 w 229"/>
                  <a:gd name="T29" fmla="*/ 156 h 355"/>
                  <a:gd name="T30" fmla="*/ 10 w 229"/>
                  <a:gd name="T31" fmla="*/ 84 h 355"/>
                  <a:gd name="T32" fmla="*/ 0 w 229"/>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355">
                    <a:moveTo>
                      <a:pt x="228" y="0"/>
                    </a:moveTo>
                    <a:lnTo>
                      <a:pt x="216" y="84"/>
                    </a:lnTo>
                    <a:lnTo>
                      <a:pt x="204" y="156"/>
                    </a:lnTo>
                    <a:lnTo>
                      <a:pt x="189" y="217"/>
                    </a:lnTo>
                    <a:lnTo>
                      <a:pt x="176" y="266"/>
                    </a:lnTo>
                    <a:lnTo>
                      <a:pt x="160" y="305"/>
                    </a:lnTo>
                    <a:lnTo>
                      <a:pt x="144" y="332"/>
                    </a:lnTo>
                    <a:lnTo>
                      <a:pt x="128" y="349"/>
                    </a:lnTo>
                    <a:lnTo>
                      <a:pt x="113" y="354"/>
                    </a:lnTo>
                    <a:lnTo>
                      <a:pt x="96" y="349"/>
                    </a:lnTo>
                    <a:lnTo>
                      <a:pt x="80" y="332"/>
                    </a:lnTo>
                    <a:lnTo>
                      <a:pt x="64" y="305"/>
                    </a:lnTo>
                    <a:lnTo>
                      <a:pt x="50" y="266"/>
                    </a:lnTo>
                    <a:lnTo>
                      <a:pt x="35" y="217"/>
                    </a:lnTo>
                    <a:lnTo>
                      <a:pt x="22" y="156"/>
                    </a:lnTo>
                    <a:lnTo>
                      <a:pt x="10" y="84"/>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106" name="Text Box 15"/>
            <p:cNvSpPr txBox="1">
              <a:spLocks noChangeArrowheads="1"/>
            </p:cNvSpPr>
            <p:nvPr/>
          </p:nvSpPr>
          <p:spPr bwMode="auto">
            <a:xfrm>
              <a:off x="3932409" y="4920154"/>
              <a:ext cx="687773" cy="16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Time</a:t>
              </a:r>
              <a:endParaRPr lang="en-US" sz="1600" dirty="0">
                <a:latin typeface="+mj-lt"/>
              </a:endParaRPr>
            </a:p>
          </p:txBody>
        </p:sp>
        <p:grpSp>
          <p:nvGrpSpPr>
            <p:cNvPr id="109" name="Group 18"/>
            <p:cNvGrpSpPr>
              <a:grpSpLocks/>
            </p:cNvGrpSpPr>
            <p:nvPr/>
          </p:nvGrpSpPr>
          <p:grpSpPr bwMode="auto">
            <a:xfrm>
              <a:off x="1868207" y="4742522"/>
              <a:ext cx="637111" cy="541595"/>
              <a:chOff x="817" y="1994"/>
              <a:chExt cx="457" cy="713"/>
            </a:xfrm>
          </p:grpSpPr>
          <p:sp>
            <p:nvSpPr>
              <p:cNvPr id="165" name="Freeform 19"/>
              <p:cNvSpPr>
                <a:spLocks/>
              </p:cNvSpPr>
              <p:nvPr/>
            </p:nvSpPr>
            <p:spPr bwMode="auto">
              <a:xfrm>
                <a:off x="817" y="1994"/>
                <a:ext cx="228" cy="354"/>
              </a:xfrm>
              <a:custGeom>
                <a:avLst/>
                <a:gdLst>
                  <a:gd name="T0" fmla="*/ 227 w 228"/>
                  <a:gd name="T1" fmla="*/ 353 h 354"/>
                  <a:gd name="T2" fmla="*/ 215 w 228"/>
                  <a:gd name="T3" fmla="*/ 271 h 354"/>
                  <a:gd name="T4" fmla="*/ 204 w 228"/>
                  <a:gd name="T5" fmla="*/ 200 h 354"/>
                  <a:gd name="T6" fmla="*/ 190 w 228"/>
                  <a:gd name="T7" fmla="*/ 140 h 354"/>
                  <a:gd name="T8" fmla="*/ 176 w 228"/>
                  <a:gd name="T9" fmla="*/ 90 h 354"/>
                  <a:gd name="T10" fmla="*/ 160 w 228"/>
                  <a:gd name="T11" fmla="*/ 51 h 354"/>
                  <a:gd name="T12" fmla="*/ 145 w 228"/>
                  <a:gd name="T13" fmla="*/ 23 h 354"/>
                  <a:gd name="T14" fmla="*/ 128 w 228"/>
                  <a:gd name="T15" fmla="*/ 6 h 354"/>
                  <a:gd name="T16" fmla="*/ 113 w 228"/>
                  <a:gd name="T17" fmla="*/ 0 h 354"/>
                  <a:gd name="T18" fmla="*/ 96 w 228"/>
                  <a:gd name="T19" fmla="*/ 6 h 354"/>
                  <a:gd name="T20" fmla="*/ 80 w 228"/>
                  <a:gd name="T21" fmla="*/ 23 h 354"/>
                  <a:gd name="T22" fmla="*/ 65 w 228"/>
                  <a:gd name="T23" fmla="*/ 51 h 354"/>
                  <a:gd name="T24" fmla="*/ 50 w 228"/>
                  <a:gd name="T25" fmla="*/ 90 h 354"/>
                  <a:gd name="T26" fmla="*/ 35 w 228"/>
                  <a:gd name="T27" fmla="*/ 140 h 354"/>
                  <a:gd name="T28" fmla="*/ 22 w 228"/>
                  <a:gd name="T29" fmla="*/ 200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4" y="200"/>
                    </a:lnTo>
                    <a:lnTo>
                      <a:pt x="190" y="140"/>
                    </a:lnTo>
                    <a:lnTo>
                      <a:pt x="176" y="90"/>
                    </a:lnTo>
                    <a:lnTo>
                      <a:pt x="160" y="51"/>
                    </a:lnTo>
                    <a:lnTo>
                      <a:pt x="145" y="23"/>
                    </a:lnTo>
                    <a:lnTo>
                      <a:pt x="128" y="6"/>
                    </a:lnTo>
                    <a:lnTo>
                      <a:pt x="113" y="0"/>
                    </a:lnTo>
                    <a:lnTo>
                      <a:pt x="96" y="6"/>
                    </a:lnTo>
                    <a:lnTo>
                      <a:pt x="80" y="23"/>
                    </a:lnTo>
                    <a:lnTo>
                      <a:pt x="65" y="51"/>
                    </a:lnTo>
                    <a:lnTo>
                      <a:pt x="50" y="90"/>
                    </a:lnTo>
                    <a:lnTo>
                      <a:pt x="35" y="140"/>
                    </a:lnTo>
                    <a:lnTo>
                      <a:pt x="22" y="200"/>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6" name="Freeform 20"/>
              <p:cNvSpPr>
                <a:spLocks/>
              </p:cNvSpPr>
              <p:nvPr/>
            </p:nvSpPr>
            <p:spPr bwMode="auto">
              <a:xfrm>
                <a:off x="1046" y="2352"/>
                <a:ext cx="228" cy="355"/>
              </a:xfrm>
              <a:custGeom>
                <a:avLst/>
                <a:gdLst>
                  <a:gd name="T0" fmla="*/ 227 w 228"/>
                  <a:gd name="T1" fmla="*/ 0 h 355"/>
                  <a:gd name="T2" fmla="*/ 216 w 228"/>
                  <a:gd name="T3" fmla="*/ 85 h 355"/>
                  <a:gd name="T4" fmla="*/ 204 w 228"/>
                  <a:gd name="T5" fmla="*/ 156 h 355"/>
                  <a:gd name="T6" fmla="*/ 189 w 228"/>
                  <a:gd name="T7" fmla="*/ 218 h 355"/>
                  <a:gd name="T8" fmla="*/ 176 w 228"/>
                  <a:gd name="T9" fmla="*/ 266 h 355"/>
                  <a:gd name="T10" fmla="*/ 159 w 228"/>
                  <a:gd name="T11" fmla="*/ 306 h 355"/>
                  <a:gd name="T12" fmla="*/ 144 w 228"/>
                  <a:gd name="T13" fmla="*/ 333 h 355"/>
                  <a:gd name="T14" fmla="*/ 128 w 228"/>
                  <a:gd name="T15" fmla="*/ 350 h 355"/>
                  <a:gd name="T16" fmla="*/ 112 w 228"/>
                  <a:gd name="T17" fmla="*/ 354 h 355"/>
                  <a:gd name="T18" fmla="*/ 96 w 228"/>
                  <a:gd name="T19" fmla="*/ 350 h 355"/>
                  <a:gd name="T20" fmla="*/ 80 w 228"/>
                  <a:gd name="T21" fmla="*/ 333 h 355"/>
                  <a:gd name="T22" fmla="*/ 64 w 228"/>
                  <a:gd name="T23" fmla="*/ 306 h 355"/>
                  <a:gd name="T24" fmla="*/ 50 w 228"/>
                  <a:gd name="T25" fmla="*/ 266 h 355"/>
                  <a:gd name="T26" fmla="*/ 34 w 228"/>
                  <a:gd name="T27" fmla="*/ 218 h 355"/>
                  <a:gd name="T28" fmla="*/ 22 w 228"/>
                  <a:gd name="T29" fmla="*/ 156 h 355"/>
                  <a:gd name="T30" fmla="*/ 10 w 228"/>
                  <a:gd name="T31" fmla="*/ 85 h 355"/>
                  <a:gd name="T32" fmla="*/ 0 w 228"/>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5">
                    <a:moveTo>
                      <a:pt x="227" y="0"/>
                    </a:moveTo>
                    <a:lnTo>
                      <a:pt x="216" y="85"/>
                    </a:lnTo>
                    <a:lnTo>
                      <a:pt x="204" y="156"/>
                    </a:lnTo>
                    <a:lnTo>
                      <a:pt x="189" y="218"/>
                    </a:lnTo>
                    <a:lnTo>
                      <a:pt x="176" y="266"/>
                    </a:lnTo>
                    <a:lnTo>
                      <a:pt x="159" y="306"/>
                    </a:lnTo>
                    <a:lnTo>
                      <a:pt x="144" y="333"/>
                    </a:lnTo>
                    <a:lnTo>
                      <a:pt x="128" y="350"/>
                    </a:lnTo>
                    <a:lnTo>
                      <a:pt x="112" y="354"/>
                    </a:lnTo>
                    <a:lnTo>
                      <a:pt x="96" y="350"/>
                    </a:lnTo>
                    <a:lnTo>
                      <a:pt x="80" y="333"/>
                    </a:lnTo>
                    <a:lnTo>
                      <a:pt x="64" y="306"/>
                    </a:lnTo>
                    <a:lnTo>
                      <a:pt x="50" y="266"/>
                    </a:lnTo>
                    <a:lnTo>
                      <a:pt x="34" y="218"/>
                    </a:lnTo>
                    <a:lnTo>
                      <a:pt x="22" y="156"/>
                    </a:lnTo>
                    <a:lnTo>
                      <a:pt x="10" y="85"/>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110" name="Group 21"/>
            <p:cNvGrpSpPr>
              <a:grpSpLocks/>
            </p:cNvGrpSpPr>
            <p:nvPr/>
          </p:nvGrpSpPr>
          <p:grpSpPr bwMode="auto">
            <a:xfrm>
              <a:off x="2546769" y="4744241"/>
              <a:ext cx="637111" cy="540735"/>
              <a:chOff x="1303" y="1996"/>
              <a:chExt cx="457" cy="713"/>
            </a:xfrm>
          </p:grpSpPr>
          <p:sp>
            <p:nvSpPr>
              <p:cNvPr id="163" name="Freeform 22"/>
              <p:cNvSpPr>
                <a:spLocks/>
              </p:cNvSpPr>
              <p:nvPr/>
            </p:nvSpPr>
            <p:spPr bwMode="auto">
              <a:xfrm>
                <a:off x="1303" y="1996"/>
                <a:ext cx="228" cy="354"/>
              </a:xfrm>
              <a:custGeom>
                <a:avLst/>
                <a:gdLst>
                  <a:gd name="T0" fmla="*/ 227 w 228"/>
                  <a:gd name="T1" fmla="*/ 353 h 354"/>
                  <a:gd name="T2" fmla="*/ 215 w 228"/>
                  <a:gd name="T3" fmla="*/ 271 h 354"/>
                  <a:gd name="T4" fmla="*/ 203 w 228"/>
                  <a:gd name="T5" fmla="*/ 199 h 354"/>
                  <a:gd name="T6" fmla="*/ 189 w 228"/>
                  <a:gd name="T7" fmla="*/ 139 h 354"/>
                  <a:gd name="T8" fmla="*/ 176 w 228"/>
                  <a:gd name="T9" fmla="*/ 89 h 354"/>
                  <a:gd name="T10" fmla="*/ 159 w 228"/>
                  <a:gd name="T11" fmla="*/ 50 h 354"/>
                  <a:gd name="T12" fmla="*/ 145 w 228"/>
                  <a:gd name="T13" fmla="*/ 22 h 354"/>
                  <a:gd name="T14" fmla="*/ 128 w 228"/>
                  <a:gd name="T15" fmla="*/ 5 h 354"/>
                  <a:gd name="T16" fmla="*/ 113 w 228"/>
                  <a:gd name="T17" fmla="*/ 0 h 354"/>
                  <a:gd name="T18" fmla="*/ 96 w 228"/>
                  <a:gd name="T19" fmla="*/ 5 h 354"/>
                  <a:gd name="T20" fmla="*/ 79 w 228"/>
                  <a:gd name="T21" fmla="*/ 22 h 354"/>
                  <a:gd name="T22" fmla="*/ 64 w 228"/>
                  <a:gd name="T23" fmla="*/ 50 h 354"/>
                  <a:gd name="T24" fmla="*/ 50 w 228"/>
                  <a:gd name="T25" fmla="*/ 89 h 354"/>
                  <a:gd name="T26" fmla="*/ 35 w 228"/>
                  <a:gd name="T27" fmla="*/ 139 h 354"/>
                  <a:gd name="T28" fmla="*/ 21 w 228"/>
                  <a:gd name="T29" fmla="*/ 199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3" y="199"/>
                    </a:lnTo>
                    <a:lnTo>
                      <a:pt x="189" y="139"/>
                    </a:lnTo>
                    <a:lnTo>
                      <a:pt x="176" y="89"/>
                    </a:lnTo>
                    <a:lnTo>
                      <a:pt x="159" y="50"/>
                    </a:lnTo>
                    <a:lnTo>
                      <a:pt x="145" y="22"/>
                    </a:lnTo>
                    <a:lnTo>
                      <a:pt x="128" y="5"/>
                    </a:lnTo>
                    <a:lnTo>
                      <a:pt x="113" y="0"/>
                    </a:lnTo>
                    <a:lnTo>
                      <a:pt x="96" y="5"/>
                    </a:lnTo>
                    <a:lnTo>
                      <a:pt x="79" y="22"/>
                    </a:lnTo>
                    <a:lnTo>
                      <a:pt x="64" y="50"/>
                    </a:lnTo>
                    <a:lnTo>
                      <a:pt x="50" y="89"/>
                    </a:lnTo>
                    <a:lnTo>
                      <a:pt x="35" y="139"/>
                    </a:lnTo>
                    <a:lnTo>
                      <a:pt x="21" y="199"/>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4" name="Freeform 23"/>
              <p:cNvSpPr>
                <a:spLocks/>
              </p:cNvSpPr>
              <p:nvPr/>
            </p:nvSpPr>
            <p:spPr bwMode="auto">
              <a:xfrm>
                <a:off x="1531" y="2354"/>
                <a:ext cx="229" cy="355"/>
              </a:xfrm>
              <a:custGeom>
                <a:avLst/>
                <a:gdLst>
                  <a:gd name="T0" fmla="*/ 228 w 229"/>
                  <a:gd name="T1" fmla="*/ 0 h 355"/>
                  <a:gd name="T2" fmla="*/ 216 w 229"/>
                  <a:gd name="T3" fmla="*/ 84 h 355"/>
                  <a:gd name="T4" fmla="*/ 204 w 229"/>
                  <a:gd name="T5" fmla="*/ 156 h 355"/>
                  <a:gd name="T6" fmla="*/ 190 w 229"/>
                  <a:gd name="T7" fmla="*/ 217 h 355"/>
                  <a:gd name="T8" fmla="*/ 176 w 229"/>
                  <a:gd name="T9" fmla="*/ 266 h 355"/>
                  <a:gd name="T10" fmla="*/ 160 w 229"/>
                  <a:gd name="T11" fmla="*/ 305 h 355"/>
                  <a:gd name="T12" fmla="*/ 145 w 229"/>
                  <a:gd name="T13" fmla="*/ 332 h 355"/>
                  <a:gd name="T14" fmla="*/ 128 w 229"/>
                  <a:gd name="T15" fmla="*/ 349 h 355"/>
                  <a:gd name="T16" fmla="*/ 113 w 229"/>
                  <a:gd name="T17" fmla="*/ 354 h 355"/>
                  <a:gd name="T18" fmla="*/ 96 w 229"/>
                  <a:gd name="T19" fmla="*/ 349 h 355"/>
                  <a:gd name="T20" fmla="*/ 80 w 229"/>
                  <a:gd name="T21" fmla="*/ 332 h 355"/>
                  <a:gd name="T22" fmla="*/ 64 w 229"/>
                  <a:gd name="T23" fmla="*/ 305 h 355"/>
                  <a:gd name="T24" fmla="*/ 50 w 229"/>
                  <a:gd name="T25" fmla="*/ 266 h 355"/>
                  <a:gd name="T26" fmla="*/ 35 w 229"/>
                  <a:gd name="T27" fmla="*/ 217 h 355"/>
                  <a:gd name="T28" fmla="*/ 22 w 229"/>
                  <a:gd name="T29" fmla="*/ 156 h 355"/>
                  <a:gd name="T30" fmla="*/ 10 w 229"/>
                  <a:gd name="T31" fmla="*/ 84 h 355"/>
                  <a:gd name="T32" fmla="*/ 0 w 229"/>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355">
                    <a:moveTo>
                      <a:pt x="228" y="0"/>
                    </a:moveTo>
                    <a:lnTo>
                      <a:pt x="216" y="84"/>
                    </a:lnTo>
                    <a:lnTo>
                      <a:pt x="204" y="156"/>
                    </a:lnTo>
                    <a:lnTo>
                      <a:pt x="190" y="217"/>
                    </a:lnTo>
                    <a:lnTo>
                      <a:pt x="176" y="266"/>
                    </a:lnTo>
                    <a:lnTo>
                      <a:pt x="160" y="305"/>
                    </a:lnTo>
                    <a:lnTo>
                      <a:pt x="145" y="332"/>
                    </a:lnTo>
                    <a:lnTo>
                      <a:pt x="128" y="349"/>
                    </a:lnTo>
                    <a:lnTo>
                      <a:pt x="113" y="354"/>
                    </a:lnTo>
                    <a:lnTo>
                      <a:pt x="96" y="349"/>
                    </a:lnTo>
                    <a:lnTo>
                      <a:pt x="80" y="332"/>
                    </a:lnTo>
                    <a:lnTo>
                      <a:pt x="64" y="305"/>
                    </a:lnTo>
                    <a:lnTo>
                      <a:pt x="50" y="266"/>
                    </a:lnTo>
                    <a:lnTo>
                      <a:pt x="35" y="217"/>
                    </a:lnTo>
                    <a:lnTo>
                      <a:pt x="22" y="156"/>
                    </a:lnTo>
                    <a:lnTo>
                      <a:pt x="10" y="84"/>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111" name="Group 24"/>
            <p:cNvGrpSpPr>
              <a:grpSpLocks/>
            </p:cNvGrpSpPr>
            <p:nvPr/>
          </p:nvGrpSpPr>
          <p:grpSpPr bwMode="auto">
            <a:xfrm>
              <a:off x="3188487" y="4742522"/>
              <a:ext cx="637111" cy="541595"/>
              <a:chOff x="1763" y="1994"/>
              <a:chExt cx="457" cy="713"/>
            </a:xfrm>
          </p:grpSpPr>
          <p:sp>
            <p:nvSpPr>
              <p:cNvPr id="161" name="Freeform 25"/>
              <p:cNvSpPr>
                <a:spLocks/>
              </p:cNvSpPr>
              <p:nvPr/>
            </p:nvSpPr>
            <p:spPr bwMode="auto">
              <a:xfrm>
                <a:off x="1763" y="1994"/>
                <a:ext cx="228" cy="354"/>
              </a:xfrm>
              <a:custGeom>
                <a:avLst/>
                <a:gdLst>
                  <a:gd name="T0" fmla="*/ 227 w 228"/>
                  <a:gd name="T1" fmla="*/ 353 h 354"/>
                  <a:gd name="T2" fmla="*/ 215 w 228"/>
                  <a:gd name="T3" fmla="*/ 271 h 354"/>
                  <a:gd name="T4" fmla="*/ 204 w 228"/>
                  <a:gd name="T5" fmla="*/ 200 h 354"/>
                  <a:gd name="T6" fmla="*/ 190 w 228"/>
                  <a:gd name="T7" fmla="*/ 140 h 354"/>
                  <a:gd name="T8" fmla="*/ 176 w 228"/>
                  <a:gd name="T9" fmla="*/ 90 h 354"/>
                  <a:gd name="T10" fmla="*/ 160 w 228"/>
                  <a:gd name="T11" fmla="*/ 51 h 354"/>
                  <a:gd name="T12" fmla="*/ 145 w 228"/>
                  <a:gd name="T13" fmla="*/ 23 h 354"/>
                  <a:gd name="T14" fmla="*/ 128 w 228"/>
                  <a:gd name="T15" fmla="*/ 6 h 354"/>
                  <a:gd name="T16" fmla="*/ 113 w 228"/>
                  <a:gd name="T17" fmla="*/ 0 h 354"/>
                  <a:gd name="T18" fmla="*/ 96 w 228"/>
                  <a:gd name="T19" fmla="*/ 6 h 354"/>
                  <a:gd name="T20" fmla="*/ 80 w 228"/>
                  <a:gd name="T21" fmla="*/ 23 h 354"/>
                  <a:gd name="T22" fmla="*/ 65 w 228"/>
                  <a:gd name="T23" fmla="*/ 51 h 354"/>
                  <a:gd name="T24" fmla="*/ 50 w 228"/>
                  <a:gd name="T25" fmla="*/ 90 h 354"/>
                  <a:gd name="T26" fmla="*/ 35 w 228"/>
                  <a:gd name="T27" fmla="*/ 140 h 354"/>
                  <a:gd name="T28" fmla="*/ 22 w 228"/>
                  <a:gd name="T29" fmla="*/ 200 h 354"/>
                  <a:gd name="T30" fmla="*/ 10 w 228"/>
                  <a:gd name="T31" fmla="*/ 271 h 354"/>
                  <a:gd name="T32" fmla="*/ 0 w 228"/>
                  <a:gd name="T33" fmla="*/ 35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4">
                    <a:moveTo>
                      <a:pt x="227" y="353"/>
                    </a:moveTo>
                    <a:lnTo>
                      <a:pt x="215" y="271"/>
                    </a:lnTo>
                    <a:lnTo>
                      <a:pt x="204" y="200"/>
                    </a:lnTo>
                    <a:lnTo>
                      <a:pt x="190" y="140"/>
                    </a:lnTo>
                    <a:lnTo>
                      <a:pt x="176" y="90"/>
                    </a:lnTo>
                    <a:lnTo>
                      <a:pt x="160" y="51"/>
                    </a:lnTo>
                    <a:lnTo>
                      <a:pt x="145" y="23"/>
                    </a:lnTo>
                    <a:lnTo>
                      <a:pt x="128" y="6"/>
                    </a:lnTo>
                    <a:lnTo>
                      <a:pt x="113" y="0"/>
                    </a:lnTo>
                    <a:lnTo>
                      <a:pt x="96" y="6"/>
                    </a:lnTo>
                    <a:lnTo>
                      <a:pt x="80" y="23"/>
                    </a:lnTo>
                    <a:lnTo>
                      <a:pt x="65" y="51"/>
                    </a:lnTo>
                    <a:lnTo>
                      <a:pt x="50" y="90"/>
                    </a:lnTo>
                    <a:lnTo>
                      <a:pt x="35" y="140"/>
                    </a:lnTo>
                    <a:lnTo>
                      <a:pt x="22" y="200"/>
                    </a:lnTo>
                    <a:lnTo>
                      <a:pt x="10" y="271"/>
                    </a:lnTo>
                    <a:lnTo>
                      <a:pt x="0" y="353"/>
                    </a:lnTo>
                  </a:path>
                </a:pathLst>
              </a:custGeom>
              <a:noFill/>
              <a:ln w="31750"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2" name="Freeform 26"/>
              <p:cNvSpPr>
                <a:spLocks/>
              </p:cNvSpPr>
              <p:nvPr/>
            </p:nvSpPr>
            <p:spPr bwMode="auto">
              <a:xfrm>
                <a:off x="1992" y="2352"/>
                <a:ext cx="228" cy="355"/>
              </a:xfrm>
              <a:custGeom>
                <a:avLst/>
                <a:gdLst>
                  <a:gd name="T0" fmla="*/ 227 w 228"/>
                  <a:gd name="T1" fmla="*/ 0 h 355"/>
                  <a:gd name="T2" fmla="*/ 216 w 228"/>
                  <a:gd name="T3" fmla="*/ 85 h 355"/>
                  <a:gd name="T4" fmla="*/ 204 w 228"/>
                  <a:gd name="T5" fmla="*/ 156 h 355"/>
                  <a:gd name="T6" fmla="*/ 189 w 228"/>
                  <a:gd name="T7" fmla="*/ 218 h 355"/>
                  <a:gd name="T8" fmla="*/ 176 w 228"/>
                  <a:gd name="T9" fmla="*/ 266 h 355"/>
                  <a:gd name="T10" fmla="*/ 159 w 228"/>
                  <a:gd name="T11" fmla="*/ 306 h 355"/>
                  <a:gd name="T12" fmla="*/ 144 w 228"/>
                  <a:gd name="T13" fmla="*/ 333 h 355"/>
                  <a:gd name="T14" fmla="*/ 128 w 228"/>
                  <a:gd name="T15" fmla="*/ 350 h 355"/>
                  <a:gd name="T16" fmla="*/ 112 w 228"/>
                  <a:gd name="T17" fmla="*/ 354 h 355"/>
                  <a:gd name="T18" fmla="*/ 96 w 228"/>
                  <a:gd name="T19" fmla="*/ 350 h 355"/>
                  <a:gd name="T20" fmla="*/ 80 w 228"/>
                  <a:gd name="T21" fmla="*/ 333 h 355"/>
                  <a:gd name="T22" fmla="*/ 64 w 228"/>
                  <a:gd name="T23" fmla="*/ 306 h 355"/>
                  <a:gd name="T24" fmla="*/ 50 w 228"/>
                  <a:gd name="T25" fmla="*/ 266 h 355"/>
                  <a:gd name="T26" fmla="*/ 34 w 228"/>
                  <a:gd name="T27" fmla="*/ 218 h 355"/>
                  <a:gd name="T28" fmla="*/ 22 w 228"/>
                  <a:gd name="T29" fmla="*/ 156 h 355"/>
                  <a:gd name="T30" fmla="*/ 10 w 228"/>
                  <a:gd name="T31" fmla="*/ 85 h 355"/>
                  <a:gd name="T32" fmla="*/ 0 w 228"/>
                  <a:gd name="T3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8" h="355">
                    <a:moveTo>
                      <a:pt x="227" y="0"/>
                    </a:moveTo>
                    <a:lnTo>
                      <a:pt x="216" y="85"/>
                    </a:lnTo>
                    <a:lnTo>
                      <a:pt x="204" y="156"/>
                    </a:lnTo>
                    <a:lnTo>
                      <a:pt x="189" y="218"/>
                    </a:lnTo>
                    <a:lnTo>
                      <a:pt x="176" y="266"/>
                    </a:lnTo>
                    <a:lnTo>
                      <a:pt x="159" y="306"/>
                    </a:lnTo>
                    <a:lnTo>
                      <a:pt x="144" y="333"/>
                    </a:lnTo>
                    <a:lnTo>
                      <a:pt x="128" y="350"/>
                    </a:lnTo>
                    <a:lnTo>
                      <a:pt x="112" y="354"/>
                    </a:lnTo>
                    <a:lnTo>
                      <a:pt x="96" y="350"/>
                    </a:lnTo>
                    <a:lnTo>
                      <a:pt x="80" y="333"/>
                    </a:lnTo>
                    <a:lnTo>
                      <a:pt x="64" y="306"/>
                    </a:lnTo>
                    <a:lnTo>
                      <a:pt x="50" y="266"/>
                    </a:lnTo>
                    <a:lnTo>
                      <a:pt x="34" y="218"/>
                    </a:lnTo>
                    <a:lnTo>
                      <a:pt x="22" y="156"/>
                    </a:lnTo>
                    <a:lnTo>
                      <a:pt x="10" y="85"/>
                    </a:lnTo>
                    <a:lnTo>
                      <a:pt x="0" y="0"/>
                    </a:lnTo>
                  </a:path>
                </a:pathLst>
              </a:custGeom>
              <a:noFill/>
              <a:ln w="31750" cap="flat" cmpd="sng">
                <a:solidFill>
                  <a:srgbClr val="E12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sp>
          <p:nvSpPr>
            <p:cNvPr id="112" name="Line 27"/>
            <p:cNvSpPr>
              <a:spLocks noChangeShapeType="1"/>
            </p:cNvSpPr>
            <p:nvPr/>
          </p:nvSpPr>
          <p:spPr bwMode="auto">
            <a:xfrm>
              <a:off x="821314" y="6043934"/>
              <a:ext cx="3216263"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3" name="Line 28"/>
            <p:cNvSpPr>
              <a:spLocks noChangeShapeType="1"/>
            </p:cNvSpPr>
            <p:nvPr/>
          </p:nvSpPr>
          <p:spPr bwMode="auto">
            <a:xfrm>
              <a:off x="1205704" y="5583434"/>
              <a:ext cx="0" cy="720000"/>
            </a:xfrm>
            <a:prstGeom prst="line">
              <a:avLst/>
            </a:prstGeom>
            <a:noFill/>
            <a:ln w="19050">
              <a:solidFill>
                <a:srgbClr val="0082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14" name="Text Box 29"/>
            <p:cNvSpPr txBox="1">
              <a:spLocks noChangeArrowheads="1"/>
            </p:cNvSpPr>
            <p:nvPr/>
          </p:nvSpPr>
          <p:spPr bwMode="auto">
            <a:xfrm>
              <a:off x="3980534" y="5904667"/>
              <a:ext cx="666281" cy="1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Time</a:t>
              </a:r>
              <a:endParaRPr lang="en-US" sz="1600" dirty="0">
                <a:latin typeface="+mj-lt"/>
              </a:endParaRPr>
            </a:p>
          </p:txBody>
        </p:sp>
        <p:grpSp>
          <p:nvGrpSpPr>
            <p:cNvPr id="118" name="Group 33"/>
            <p:cNvGrpSpPr>
              <a:grpSpLocks/>
            </p:cNvGrpSpPr>
            <p:nvPr/>
          </p:nvGrpSpPr>
          <p:grpSpPr bwMode="auto">
            <a:xfrm>
              <a:off x="1204583" y="5931317"/>
              <a:ext cx="2487038" cy="264780"/>
              <a:chOff x="349" y="3700"/>
              <a:chExt cx="1782" cy="349"/>
            </a:xfrm>
          </p:grpSpPr>
          <p:grpSp>
            <p:nvGrpSpPr>
              <p:cNvPr id="135" name="Group 34"/>
              <p:cNvGrpSpPr>
                <a:grpSpLocks/>
              </p:cNvGrpSpPr>
              <p:nvPr/>
            </p:nvGrpSpPr>
            <p:grpSpPr bwMode="auto">
              <a:xfrm>
                <a:off x="349" y="3700"/>
                <a:ext cx="888" cy="346"/>
                <a:chOff x="349" y="3700"/>
                <a:chExt cx="888" cy="346"/>
              </a:xfrm>
            </p:grpSpPr>
            <p:sp>
              <p:nvSpPr>
                <p:cNvPr id="149" name="Freeform 35"/>
                <p:cNvSpPr>
                  <a:spLocks/>
                </p:cNvSpPr>
                <p:nvPr/>
              </p:nvSpPr>
              <p:spPr bwMode="auto">
                <a:xfrm>
                  <a:off x="349" y="3700"/>
                  <a:ext cx="78" cy="170"/>
                </a:xfrm>
                <a:custGeom>
                  <a:avLst/>
                  <a:gdLst>
                    <a:gd name="T0" fmla="*/ 77 w 78"/>
                    <a:gd name="T1" fmla="*/ 169 h 170"/>
                    <a:gd name="T2" fmla="*/ 72 w 78"/>
                    <a:gd name="T3" fmla="*/ 131 h 170"/>
                    <a:gd name="T4" fmla="*/ 68 w 78"/>
                    <a:gd name="T5" fmla="*/ 96 h 170"/>
                    <a:gd name="T6" fmla="*/ 63 w 78"/>
                    <a:gd name="T7" fmla="*/ 67 h 170"/>
                    <a:gd name="T8" fmla="*/ 59 w 78"/>
                    <a:gd name="T9" fmla="*/ 43 h 170"/>
                    <a:gd name="T10" fmla="*/ 53 w 78"/>
                    <a:gd name="T11" fmla="*/ 25 h 170"/>
                    <a:gd name="T12" fmla="*/ 48 w 78"/>
                    <a:gd name="T13" fmla="*/ 12 h 170"/>
                    <a:gd name="T14" fmla="*/ 43 w 78"/>
                    <a:gd name="T15" fmla="*/ 3 h 170"/>
                    <a:gd name="T16" fmla="*/ 38 w 78"/>
                    <a:gd name="T17" fmla="*/ 0 h 170"/>
                    <a:gd name="T18" fmla="*/ 33 w 78"/>
                    <a:gd name="T19" fmla="*/ 3 h 170"/>
                    <a:gd name="T20" fmla="*/ 27 w 78"/>
                    <a:gd name="T21" fmla="*/ 12 h 170"/>
                    <a:gd name="T22" fmla="*/ 21 w 78"/>
                    <a:gd name="T23" fmla="*/ 25 h 170"/>
                    <a:gd name="T24" fmla="*/ 17 w 78"/>
                    <a:gd name="T25" fmla="*/ 43 h 170"/>
                    <a:gd name="T26" fmla="*/ 11 w 78"/>
                    <a:gd name="T27" fmla="*/ 67 h 170"/>
                    <a:gd name="T28" fmla="*/ 7 w 78"/>
                    <a:gd name="T29" fmla="*/ 96 h 170"/>
                    <a:gd name="T30" fmla="*/ 3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1"/>
                      </a:lnTo>
                      <a:lnTo>
                        <a:pt x="68" y="96"/>
                      </a:lnTo>
                      <a:lnTo>
                        <a:pt x="63" y="67"/>
                      </a:lnTo>
                      <a:lnTo>
                        <a:pt x="59" y="43"/>
                      </a:lnTo>
                      <a:lnTo>
                        <a:pt x="53" y="25"/>
                      </a:lnTo>
                      <a:lnTo>
                        <a:pt x="48" y="12"/>
                      </a:lnTo>
                      <a:lnTo>
                        <a:pt x="43" y="3"/>
                      </a:lnTo>
                      <a:lnTo>
                        <a:pt x="38" y="0"/>
                      </a:lnTo>
                      <a:lnTo>
                        <a:pt x="33" y="3"/>
                      </a:lnTo>
                      <a:lnTo>
                        <a:pt x="27" y="12"/>
                      </a:lnTo>
                      <a:lnTo>
                        <a:pt x="21" y="25"/>
                      </a:lnTo>
                      <a:lnTo>
                        <a:pt x="17" y="43"/>
                      </a:lnTo>
                      <a:lnTo>
                        <a:pt x="11"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0" name="Freeform 36"/>
                <p:cNvSpPr>
                  <a:spLocks/>
                </p:cNvSpPr>
                <p:nvPr/>
              </p:nvSpPr>
              <p:spPr bwMode="auto">
                <a:xfrm>
                  <a:off x="426" y="3872"/>
                  <a:ext cx="77" cy="171"/>
                </a:xfrm>
                <a:custGeom>
                  <a:avLst/>
                  <a:gdLst>
                    <a:gd name="T0" fmla="*/ 76 w 77"/>
                    <a:gd name="T1" fmla="*/ 0 h 171"/>
                    <a:gd name="T2" fmla="*/ 71 w 77"/>
                    <a:gd name="T3" fmla="*/ 41 h 171"/>
                    <a:gd name="T4" fmla="*/ 67 w 77"/>
                    <a:gd name="T5" fmla="*/ 75 h 171"/>
                    <a:gd name="T6" fmla="*/ 62 w 77"/>
                    <a:gd name="T7" fmla="*/ 105 h 171"/>
                    <a:gd name="T8" fmla="*/ 58 w 77"/>
                    <a:gd name="T9" fmla="*/ 128 h 171"/>
                    <a:gd name="T10" fmla="*/ 52 w 77"/>
                    <a:gd name="T11" fmla="*/ 148 h 171"/>
                    <a:gd name="T12" fmla="*/ 48 w 77"/>
                    <a:gd name="T13" fmla="*/ 160 h 171"/>
                    <a:gd name="T14" fmla="*/ 42 w 77"/>
                    <a:gd name="T15" fmla="*/ 168 h 171"/>
                    <a:gd name="T16" fmla="*/ 38 w 77"/>
                    <a:gd name="T17" fmla="*/ 170 h 171"/>
                    <a:gd name="T18" fmla="*/ 32 w 77"/>
                    <a:gd name="T19" fmla="*/ 168 h 171"/>
                    <a:gd name="T20" fmla="*/ 26 w 77"/>
                    <a:gd name="T21" fmla="*/ 160 h 171"/>
                    <a:gd name="T22" fmla="*/ 20 w 77"/>
                    <a:gd name="T23" fmla="*/ 148 h 171"/>
                    <a:gd name="T24" fmla="*/ 16 w 77"/>
                    <a:gd name="T25" fmla="*/ 128 h 171"/>
                    <a:gd name="T26" fmla="*/ 11 w 77"/>
                    <a:gd name="T27" fmla="*/ 105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1" y="41"/>
                      </a:lnTo>
                      <a:lnTo>
                        <a:pt x="67" y="75"/>
                      </a:lnTo>
                      <a:lnTo>
                        <a:pt x="62" y="105"/>
                      </a:lnTo>
                      <a:lnTo>
                        <a:pt x="58" y="128"/>
                      </a:lnTo>
                      <a:lnTo>
                        <a:pt x="52" y="148"/>
                      </a:lnTo>
                      <a:lnTo>
                        <a:pt x="48" y="160"/>
                      </a:lnTo>
                      <a:lnTo>
                        <a:pt x="42" y="168"/>
                      </a:lnTo>
                      <a:lnTo>
                        <a:pt x="38" y="170"/>
                      </a:lnTo>
                      <a:lnTo>
                        <a:pt x="32" y="168"/>
                      </a:lnTo>
                      <a:lnTo>
                        <a:pt x="26" y="160"/>
                      </a:lnTo>
                      <a:lnTo>
                        <a:pt x="20" y="148"/>
                      </a:lnTo>
                      <a:lnTo>
                        <a:pt x="16" y="128"/>
                      </a:lnTo>
                      <a:lnTo>
                        <a:pt x="11" y="105"/>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1" name="Freeform 37"/>
                <p:cNvSpPr>
                  <a:spLocks/>
                </p:cNvSpPr>
                <p:nvPr/>
              </p:nvSpPr>
              <p:spPr bwMode="auto">
                <a:xfrm>
                  <a:off x="512" y="3701"/>
                  <a:ext cx="77" cy="170"/>
                </a:xfrm>
                <a:custGeom>
                  <a:avLst/>
                  <a:gdLst>
                    <a:gd name="T0" fmla="*/ 76 w 77"/>
                    <a:gd name="T1" fmla="*/ 169 h 170"/>
                    <a:gd name="T2" fmla="*/ 71 w 77"/>
                    <a:gd name="T3" fmla="*/ 131 h 170"/>
                    <a:gd name="T4" fmla="*/ 68 w 77"/>
                    <a:gd name="T5" fmla="*/ 96 h 170"/>
                    <a:gd name="T6" fmla="*/ 62 w 77"/>
                    <a:gd name="T7" fmla="*/ 67 h 170"/>
                    <a:gd name="T8" fmla="*/ 58 w 77"/>
                    <a:gd name="T9" fmla="*/ 43 h 170"/>
                    <a:gd name="T10" fmla="*/ 52 w 77"/>
                    <a:gd name="T11" fmla="*/ 25 h 170"/>
                    <a:gd name="T12" fmla="*/ 48 w 77"/>
                    <a:gd name="T13" fmla="*/ 11 h 170"/>
                    <a:gd name="T14" fmla="*/ 42 w 77"/>
                    <a:gd name="T15" fmla="*/ 3 h 170"/>
                    <a:gd name="T16" fmla="*/ 38 w 77"/>
                    <a:gd name="T17" fmla="*/ 0 h 170"/>
                    <a:gd name="T18" fmla="*/ 32 w 77"/>
                    <a:gd name="T19" fmla="*/ 3 h 170"/>
                    <a:gd name="T20" fmla="*/ 26 w 77"/>
                    <a:gd name="T21" fmla="*/ 11 h 170"/>
                    <a:gd name="T22" fmla="*/ 21 w 77"/>
                    <a:gd name="T23" fmla="*/ 25 h 170"/>
                    <a:gd name="T24" fmla="*/ 16 w 77"/>
                    <a:gd name="T25" fmla="*/ 43 h 170"/>
                    <a:gd name="T26" fmla="*/ 10 w 77"/>
                    <a:gd name="T27" fmla="*/ 67 h 170"/>
                    <a:gd name="T28" fmla="*/ 6 w 77"/>
                    <a:gd name="T29" fmla="*/ 96 h 170"/>
                    <a:gd name="T30" fmla="*/ 3 w 77"/>
                    <a:gd name="T31" fmla="*/ 131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1"/>
                      </a:lnTo>
                      <a:lnTo>
                        <a:pt x="68" y="96"/>
                      </a:lnTo>
                      <a:lnTo>
                        <a:pt x="62" y="67"/>
                      </a:lnTo>
                      <a:lnTo>
                        <a:pt x="58" y="43"/>
                      </a:lnTo>
                      <a:lnTo>
                        <a:pt x="52" y="25"/>
                      </a:lnTo>
                      <a:lnTo>
                        <a:pt x="48" y="11"/>
                      </a:lnTo>
                      <a:lnTo>
                        <a:pt x="42" y="3"/>
                      </a:lnTo>
                      <a:lnTo>
                        <a:pt x="38" y="0"/>
                      </a:lnTo>
                      <a:lnTo>
                        <a:pt x="32" y="3"/>
                      </a:lnTo>
                      <a:lnTo>
                        <a:pt x="26" y="11"/>
                      </a:lnTo>
                      <a:lnTo>
                        <a:pt x="21" y="25"/>
                      </a:lnTo>
                      <a:lnTo>
                        <a:pt x="16" y="43"/>
                      </a:lnTo>
                      <a:lnTo>
                        <a:pt x="10" y="67"/>
                      </a:lnTo>
                      <a:lnTo>
                        <a:pt x="6"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2" name="Freeform 38"/>
                <p:cNvSpPr>
                  <a:spLocks/>
                </p:cNvSpPr>
                <p:nvPr/>
              </p:nvSpPr>
              <p:spPr bwMode="auto">
                <a:xfrm>
                  <a:off x="588" y="3873"/>
                  <a:ext cx="77" cy="171"/>
                </a:xfrm>
                <a:custGeom>
                  <a:avLst/>
                  <a:gdLst>
                    <a:gd name="T0" fmla="*/ 76 w 77"/>
                    <a:gd name="T1" fmla="*/ 0 h 171"/>
                    <a:gd name="T2" fmla="*/ 71 w 77"/>
                    <a:gd name="T3" fmla="*/ 41 h 171"/>
                    <a:gd name="T4" fmla="*/ 68 w 77"/>
                    <a:gd name="T5" fmla="*/ 75 h 171"/>
                    <a:gd name="T6" fmla="*/ 62 w 77"/>
                    <a:gd name="T7" fmla="*/ 104 h 171"/>
                    <a:gd name="T8" fmla="*/ 58 w 77"/>
                    <a:gd name="T9" fmla="*/ 128 h 171"/>
                    <a:gd name="T10" fmla="*/ 53 w 77"/>
                    <a:gd name="T11" fmla="*/ 147 h 171"/>
                    <a:gd name="T12" fmla="*/ 48 w 77"/>
                    <a:gd name="T13" fmla="*/ 160 h 171"/>
                    <a:gd name="T14" fmla="*/ 42 w 77"/>
                    <a:gd name="T15" fmla="*/ 168 h 171"/>
                    <a:gd name="T16" fmla="*/ 38 w 77"/>
                    <a:gd name="T17" fmla="*/ 170 h 171"/>
                    <a:gd name="T18" fmla="*/ 32 w 77"/>
                    <a:gd name="T19" fmla="*/ 168 h 171"/>
                    <a:gd name="T20" fmla="*/ 26 w 77"/>
                    <a:gd name="T21" fmla="*/ 160 h 171"/>
                    <a:gd name="T22" fmla="*/ 21 w 77"/>
                    <a:gd name="T23" fmla="*/ 147 h 171"/>
                    <a:gd name="T24" fmla="*/ 16 w 77"/>
                    <a:gd name="T25" fmla="*/ 128 h 171"/>
                    <a:gd name="T26" fmla="*/ 11 w 77"/>
                    <a:gd name="T27" fmla="*/ 104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1" y="41"/>
                      </a:lnTo>
                      <a:lnTo>
                        <a:pt x="68" y="75"/>
                      </a:lnTo>
                      <a:lnTo>
                        <a:pt x="62" y="104"/>
                      </a:lnTo>
                      <a:lnTo>
                        <a:pt x="58" y="128"/>
                      </a:lnTo>
                      <a:lnTo>
                        <a:pt x="53" y="147"/>
                      </a:lnTo>
                      <a:lnTo>
                        <a:pt x="48" y="160"/>
                      </a:lnTo>
                      <a:lnTo>
                        <a:pt x="42" y="168"/>
                      </a:lnTo>
                      <a:lnTo>
                        <a:pt x="38" y="170"/>
                      </a:lnTo>
                      <a:lnTo>
                        <a:pt x="32" y="168"/>
                      </a:lnTo>
                      <a:lnTo>
                        <a:pt x="26" y="160"/>
                      </a:lnTo>
                      <a:lnTo>
                        <a:pt x="21" y="147"/>
                      </a:lnTo>
                      <a:lnTo>
                        <a:pt x="16" y="128"/>
                      </a:lnTo>
                      <a:lnTo>
                        <a:pt x="11"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3" name="Freeform 39"/>
                <p:cNvSpPr>
                  <a:spLocks/>
                </p:cNvSpPr>
                <p:nvPr/>
              </p:nvSpPr>
              <p:spPr bwMode="auto">
                <a:xfrm>
                  <a:off x="663" y="3703"/>
                  <a:ext cx="77" cy="170"/>
                </a:xfrm>
                <a:custGeom>
                  <a:avLst/>
                  <a:gdLst>
                    <a:gd name="T0" fmla="*/ 76 w 77"/>
                    <a:gd name="T1" fmla="*/ 169 h 170"/>
                    <a:gd name="T2" fmla="*/ 71 w 77"/>
                    <a:gd name="T3" fmla="*/ 131 h 170"/>
                    <a:gd name="T4" fmla="*/ 67 w 77"/>
                    <a:gd name="T5" fmla="*/ 96 h 170"/>
                    <a:gd name="T6" fmla="*/ 62 w 77"/>
                    <a:gd name="T7" fmla="*/ 67 h 170"/>
                    <a:gd name="T8" fmla="*/ 58 w 77"/>
                    <a:gd name="T9" fmla="*/ 43 h 170"/>
                    <a:gd name="T10" fmla="*/ 53 w 77"/>
                    <a:gd name="T11" fmla="*/ 25 h 170"/>
                    <a:gd name="T12" fmla="*/ 47 w 77"/>
                    <a:gd name="T13" fmla="*/ 11 h 170"/>
                    <a:gd name="T14" fmla="*/ 42 w 77"/>
                    <a:gd name="T15" fmla="*/ 3 h 170"/>
                    <a:gd name="T16" fmla="*/ 37 w 77"/>
                    <a:gd name="T17" fmla="*/ 0 h 170"/>
                    <a:gd name="T18" fmla="*/ 32 w 77"/>
                    <a:gd name="T19" fmla="*/ 3 h 170"/>
                    <a:gd name="T20" fmla="*/ 26 w 77"/>
                    <a:gd name="T21" fmla="*/ 11 h 170"/>
                    <a:gd name="T22" fmla="*/ 21 w 77"/>
                    <a:gd name="T23" fmla="*/ 25 h 170"/>
                    <a:gd name="T24" fmla="*/ 16 w 77"/>
                    <a:gd name="T25" fmla="*/ 43 h 170"/>
                    <a:gd name="T26" fmla="*/ 11 w 77"/>
                    <a:gd name="T27" fmla="*/ 67 h 170"/>
                    <a:gd name="T28" fmla="*/ 7 w 77"/>
                    <a:gd name="T29" fmla="*/ 96 h 170"/>
                    <a:gd name="T30" fmla="*/ 3 w 77"/>
                    <a:gd name="T31" fmla="*/ 131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1"/>
                      </a:lnTo>
                      <a:lnTo>
                        <a:pt x="67" y="96"/>
                      </a:lnTo>
                      <a:lnTo>
                        <a:pt x="62" y="67"/>
                      </a:lnTo>
                      <a:lnTo>
                        <a:pt x="58" y="43"/>
                      </a:lnTo>
                      <a:lnTo>
                        <a:pt x="53" y="25"/>
                      </a:lnTo>
                      <a:lnTo>
                        <a:pt x="47" y="11"/>
                      </a:lnTo>
                      <a:lnTo>
                        <a:pt x="42" y="3"/>
                      </a:lnTo>
                      <a:lnTo>
                        <a:pt x="37" y="0"/>
                      </a:lnTo>
                      <a:lnTo>
                        <a:pt x="32" y="3"/>
                      </a:lnTo>
                      <a:lnTo>
                        <a:pt x="26" y="11"/>
                      </a:lnTo>
                      <a:lnTo>
                        <a:pt x="21" y="25"/>
                      </a:lnTo>
                      <a:lnTo>
                        <a:pt x="16" y="43"/>
                      </a:lnTo>
                      <a:lnTo>
                        <a:pt x="11"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4" name="Freeform 40"/>
                <p:cNvSpPr>
                  <a:spLocks/>
                </p:cNvSpPr>
                <p:nvPr/>
              </p:nvSpPr>
              <p:spPr bwMode="auto">
                <a:xfrm>
                  <a:off x="739" y="3876"/>
                  <a:ext cx="77" cy="170"/>
                </a:xfrm>
                <a:custGeom>
                  <a:avLst/>
                  <a:gdLst>
                    <a:gd name="T0" fmla="*/ 76 w 77"/>
                    <a:gd name="T1" fmla="*/ 0 h 170"/>
                    <a:gd name="T2" fmla="*/ 71 w 77"/>
                    <a:gd name="T3" fmla="*/ 40 h 170"/>
                    <a:gd name="T4" fmla="*/ 68 w 77"/>
                    <a:gd name="T5" fmla="*/ 74 h 170"/>
                    <a:gd name="T6" fmla="*/ 62 w 77"/>
                    <a:gd name="T7" fmla="*/ 104 h 170"/>
                    <a:gd name="T8" fmla="*/ 58 w 77"/>
                    <a:gd name="T9" fmla="*/ 127 h 170"/>
                    <a:gd name="T10" fmla="*/ 53 w 77"/>
                    <a:gd name="T11" fmla="*/ 146 h 170"/>
                    <a:gd name="T12" fmla="*/ 48 w 77"/>
                    <a:gd name="T13" fmla="*/ 159 h 170"/>
                    <a:gd name="T14" fmla="*/ 42 w 77"/>
                    <a:gd name="T15" fmla="*/ 167 h 170"/>
                    <a:gd name="T16" fmla="*/ 38 w 77"/>
                    <a:gd name="T17" fmla="*/ 169 h 170"/>
                    <a:gd name="T18" fmla="*/ 32 w 77"/>
                    <a:gd name="T19" fmla="*/ 167 h 170"/>
                    <a:gd name="T20" fmla="*/ 27 w 77"/>
                    <a:gd name="T21" fmla="*/ 159 h 170"/>
                    <a:gd name="T22" fmla="*/ 21 w 77"/>
                    <a:gd name="T23" fmla="*/ 146 h 170"/>
                    <a:gd name="T24" fmla="*/ 17 w 77"/>
                    <a:gd name="T25" fmla="*/ 127 h 170"/>
                    <a:gd name="T26" fmla="*/ 11 w 77"/>
                    <a:gd name="T27" fmla="*/ 104 h 170"/>
                    <a:gd name="T28" fmla="*/ 7 w 77"/>
                    <a:gd name="T29" fmla="*/ 74 h 170"/>
                    <a:gd name="T30" fmla="*/ 3 w 77"/>
                    <a:gd name="T31" fmla="*/ 40 h 170"/>
                    <a:gd name="T32" fmla="*/ 0 w 77"/>
                    <a:gd name="T3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0"/>
                      </a:moveTo>
                      <a:lnTo>
                        <a:pt x="71" y="40"/>
                      </a:lnTo>
                      <a:lnTo>
                        <a:pt x="68" y="74"/>
                      </a:lnTo>
                      <a:lnTo>
                        <a:pt x="62" y="104"/>
                      </a:lnTo>
                      <a:lnTo>
                        <a:pt x="58" y="127"/>
                      </a:lnTo>
                      <a:lnTo>
                        <a:pt x="53" y="146"/>
                      </a:lnTo>
                      <a:lnTo>
                        <a:pt x="48" y="159"/>
                      </a:lnTo>
                      <a:lnTo>
                        <a:pt x="42" y="167"/>
                      </a:lnTo>
                      <a:lnTo>
                        <a:pt x="38" y="169"/>
                      </a:lnTo>
                      <a:lnTo>
                        <a:pt x="32" y="167"/>
                      </a:lnTo>
                      <a:lnTo>
                        <a:pt x="27" y="159"/>
                      </a:lnTo>
                      <a:lnTo>
                        <a:pt x="21" y="146"/>
                      </a:lnTo>
                      <a:lnTo>
                        <a:pt x="17" y="127"/>
                      </a:lnTo>
                      <a:lnTo>
                        <a:pt x="11" y="104"/>
                      </a:lnTo>
                      <a:lnTo>
                        <a:pt x="7" y="74"/>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5" name="Freeform 41"/>
                <p:cNvSpPr>
                  <a:spLocks/>
                </p:cNvSpPr>
                <p:nvPr/>
              </p:nvSpPr>
              <p:spPr bwMode="auto">
                <a:xfrm>
                  <a:off x="800" y="3703"/>
                  <a:ext cx="78" cy="170"/>
                </a:xfrm>
                <a:custGeom>
                  <a:avLst/>
                  <a:gdLst>
                    <a:gd name="T0" fmla="*/ 77 w 78"/>
                    <a:gd name="T1" fmla="*/ 169 h 170"/>
                    <a:gd name="T2" fmla="*/ 72 w 78"/>
                    <a:gd name="T3" fmla="*/ 131 h 170"/>
                    <a:gd name="T4" fmla="*/ 68 w 78"/>
                    <a:gd name="T5" fmla="*/ 96 h 170"/>
                    <a:gd name="T6" fmla="*/ 63 w 78"/>
                    <a:gd name="T7" fmla="*/ 67 h 170"/>
                    <a:gd name="T8" fmla="*/ 59 w 78"/>
                    <a:gd name="T9" fmla="*/ 43 h 170"/>
                    <a:gd name="T10" fmla="*/ 54 w 78"/>
                    <a:gd name="T11" fmla="*/ 25 h 170"/>
                    <a:gd name="T12" fmla="*/ 48 w 78"/>
                    <a:gd name="T13" fmla="*/ 11 h 170"/>
                    <a:gd name="T14" fmla="*/ 43 w 78"/>
                    <a:gd name="T15" fmla="*/ 3 h 170"/>
                    <a:gd name="T16" fmla="*/ 38 w 78"/>
                    <a:gd name="T17" fmla="*/ 0 h 170"/>
                    <a:gd name="T18" fmla="*/ 32 w 78"/>
                    <a:gd name="T19" fmla="*/ 3 h 170"/>
                    <a:gd name="T20" fmla="*/ 27 w 78"/>
                    <a:gd name="T21" fmla="*/ 11 h 170"/>
                    <a:gd name="T22" fmla="*/ 21 w 78"/>
                    <a:gd name="T23" fmla="*/ 25 h 170"/>
                    <a:gd name="T24" fmla="*/ 17 w 78"/>
                    <a:gd name="T25" fmla="*/ 43 h 170"/>
                    <a:gd name="T26" fmla="*/ 11 w 78"/>
                    <a:gd name="T27" fmla="*/ 67 h 170"/>
                    <a:gd name="T28" fmla="*/ 7 w 78"/>
                    <a:gd name="T29" fmla="*/ 96 h 170"/>
                    <a:gd name="T30" fmla="*/ 4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1"/>
                      </a:lnTo>
                      <a:lnTo>
                        <a:pt x="68" y="96"/>
                      </a:lnTo>
                      <a:lnTo>
                        <a:pt x="63" y="67"/>
                      </a:lnTo>
                      <a:lnTo>
                        <a:pt x="59" y="43"/>
                      </a:lnTo>
                      <a:lnTo>
                        <a:pt x="54" y="25"/>
                      </a:lnTo>
                      <a:lnTo>
                        <a:pt x="48" y="11"/>
                      </a:lnTo>
                      <a:lnTo>
                        <a:pt x="43" y="3"/>
                      </a:lnTo>
                      <a:lnTo>
                        <a:pt x="38" y="0"/>
                      </a:lnTo>
                      <a:lnTo>
                        <a:pt x="32" y="3"/>
                      </a:lnTo>
                      <a:lnTo>
                        <a:pt x="27" y="11"/>
                      </a:lnTo>
                      <a:lnTo>
                        <a:pt x="21" y="25"/>
                      </a:lnTo>
                      <a:lnTo>
                        <a:pt x="17" y="43"/>
                      </a:lnTo>
                      <a:lnTo>
                        <a:pt x="11" y="67"/>
                      </a:lnTo>
                      <a:lnTo>
                        <a:pt x="7" y="96"/>
                      </a:lnTo>
                      <a:lnTo>
                        <a:pt x="4"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6" name="Freeform 42"/>
                <p:cNvSpPr>
                  <a:spLocks/>
                </p:cNvSpPr>
                <p:nvPr/>
              </p:nvSpPr>
              <p:spPr bwMode="auto">
                <a:xfrm>
                  <a:off x="877" y="3875"/>
                  <a:ext cx="77" cy="171"/>
                </a:xfrm>
                <a:custGeom>
                  <a:avLst/>
                  <a:gdLst>
                    <a:gd name="T0" fmla="*/ 76 w 77"/>
                    <a:gd name="T1" fmla="*/ 0 h 171"/>
                    <a:gd name="T2" fmla="*/ 71 w 77"/>
                    <a:gd name="T3" fmla="*/ 41 h 171"/>
                    <a:gd name="T4" fmla="*/ 67 w 77"/>
                    <a:gd name="T5" fmla="*/ 75 h 171"/>
                    <a:gd name="T6" fmla="*/ 62 w 77"/>
                    <a:gd name="T7" fmla="*/ 104 h 171"/>
                    <a:gd name="T8" fmla="*/ 58 w 77"/>
                    <a:gd name="T9" fmla="*/ 128 h 171"/>
                    <a:gd name="T10" fmla="*/ 53 w 77"/>
                    <a:gd name="T11" fmla="*/ 147 h 171"/>
                    <a:gd name="T12" fmla="*/ 47 w 77"/>
                    <a:gd name="T13" fmla="*/ 160 h 171"/>
                    <a:gd name="T14" fmla="*/ 42 w 77"/>
                    <a:gd name="T15" fmla="*/ 168 h 171"/>
                    <a:gd name="T16" fmla="*/ 37 w 77"/>
                    <a:gd name="T17" fmla="*/ 170 h 171"/>
                    <a:gd name="T18" fmla="*/ 32 w 77"/>
                    <a:gd name="T19" fmla="*/ 168 h 171"/>
                    <a:gd name="T20" fmla="*/ 26 w 77"/>
                    <a:gd name="T21" fmla="*/ 160 h 171"/>
                    <a:gd name="T22" fmla="*/ 21 w 77"/>
                    <a:gd name="T23" fmla="*/ 147 h 171"/>
                    <a:gd name="T24" fmla="*/ 16 w 77"/>
                    <a:gd name="T25" fmla="*/ 128 h 171"/>
                    <a:gd name="T26" fmla="*/ 11 w 77"/>
                    <a:gd name="T27" fmla="*/ 104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1" y="41"/>
                      </a:lnTo>
                      <a:lnTo>
                        <a:pt x="67" y="75"/>
                      </a:lnTo>
                      <a:lnTo>
                        <a:pt x="62" y="104"/>
                      </a:lnTo>
                      <a:lnTo>
                        <a:pt x="58" y="128"/>
                      </a:lnTo>
                      <a:lnTo>
                        <a:pt x="53" y="147"/>
                      </a:lnTo>
                      <a:lnTo>
                        <a:pt x="47" y="160"/>
                      </a:lnTo>
                      <a:lnTo>
                        <a:pt x="42" y="168"/>
                      </a:lnTo>
                      <a:lnTo>
                        <a:pt x="37" y="170"/>
                      </a:lnTo>
                      <a:lnTo>
                        <a:pt x="32" y="168"/>
                      </a:lnTo>
                      <a:lnTo>
                        <a:pt x="26" y="160"/>
                      </a:lnTo>
                      <a:lnTo>
                        <a:pt x="21" y="147"/>
                      </a:lnTo>
                      <a:lnTo>
                        <a:pt x="16" y="128"/>
                      </a:lnTo>
                      <a:lnTo>
                        <a:pt x="11"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7" name="Freeform 43"/>
                <p:cNvSpPr>
                  <a:spLocks/>
                </p:cNvSpPr>
                <p:nvPr/>
              </p:nvSpPr>
              <p:spPr bwMode="auto">
                <a:xfrm>
                  <a:off x="938" y="3701"/>
                  <a:ext cx="77" cy="170"/>
                </a:xfrm>
                <a:custGeom>
                  <a:avLst/>
                  <a:gdLst>
                    <a:gd name="T0" fmla="*/ 76 w 77"/>
                    <a:gd name="T1" fmla="*/ 169 h 170"/>
                    <a:gd name="T2" fmla="*/ 72 w 77"/>
                    <a:gd name="T3" fmla="*/ 130 h 170"/>
                    <a:gd name="T4" fmla="*/ 68 w 77"/>
                    <a:gd name="T5" fmla="*/ 95 h 170"/>
                    <a:gd name="T6" fmla="*/ 62 w 77"/>
                    <a:gd name="T7" fmla="*/ 67 h 170"/>
                    <a:gd name="T8" fmla="*/ 58 w 77"/>
                    <a:gd name="T9" fmla="*/ 42 h 170"/>
                    <a:gd name="T10" fmla="*/ 53 w 77"/>
                    <a:gd name="T11" fmla="*/ 25 h 170"/>
                    <a:gd name="T12" fmla="*/ 48 w 77"/>
                    <a:gd name="T13" fmla="*/ 11 h 170"/>
                    <a:gd name="T14" fmla="*/ 42 w 77"/>
                    <a:gd name="T15" fmla="*/ 3 h 170"/>
                    <a:gd name="T16" fmla="*/ 38 w 77"/>
                    <a:gd name="T17" fmla="*/ 0 h 170"/>
                    <a:gd name="T18" fmla="*/ 32 w 77"/>
                    <a:gd name="T19" fmla="*/ 3 h 170"/>
                    <a:gd name="T20" fmla="*/ 26 w 77"/>
                    <a:gd name="T21" fmla="*/ 11 h 170"/>
                    <a:gd name="T22" fmla="*/ 21 w 77"/>
                    <a:gd name="T23" fmla="*/ 25 h 170"/>
                    <a:gd name="T24" fmla="*/ 16 w 77"/>
                    <a:gd name="T25" fmla="*/ 42 h 170"/>
                    <a:gd name="T26" fmla="*/ 11 w 77"/>
                    <a:gd name="T27" fmla="*/ 67 h 170"/>
                    <a:gd name="T28" fmla="*/ 7 w 77"/>
                    <a:gd name="T29" fmla="*/ 95 h 170"/>
                    <a:gd name="T30" fmla="*/ 4 w 77"/>
                    <a:gd name="T31" fmla="*/ 130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2" y="130"/>
                      </a:lnTo>
                      <a:lnTo>
                        <a:pt x="68" y="95"/>
                      </a:lnTo>
                      <a:lnTo>
                        <a:pt x="62" y="67"/>
                      </a:lnTo>
                      <a:lnTo>
                        <a:pt x="58" y="42"/>
                      </a:lnTo>
                      <a:lnTo>
                        <a:pt x="53" y="25"/>
                      </a:lnTo>
                      <a:lnTo>
                        <a:pt x="48" y="11"/>
                      </a:lnTo>
                      <a:lnTo>
                        <a:pt x="42" y="3"/>
                      </a:lnTo>
                      <a:lnTo>
                        <a:pt x="38" y="0"/>
                      </a:lnTo>
                      <a:lnTo>
                        <a:pt x="32" y="3"/>
                      </a:lnTo>
                      <a:lnTo>
                        <a:pt x="26" y="11"/>
                      </a:lnTo>
                      <a:lnTo>
                        <a:pt x="21" y="25"/>
                      </a:lnTo>
                      <a:lnTo>
                        <a:pt x="16" y="42"/>
                      </a:lnTo>
                      <a:lnTo>
                        <a:pt x="11" y="67"/>
                      </a:lnTo>
                      <a:lnTo>
                        <a:pt x="7" y="95"/>
                      </a:lnTo>
                      <a:lnTo>
                        <a:pt x="4" y="130"/>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8" name="Freeform 44"/>
                <p:cNvSpPr>
                  <a:spLocks/>
                </p:cNvSpPr>
                <p:nvPr/>
              </p:nvSpPr>
              <p:spPr bwMode="auto">
                <a:xfrm>
                  <a:off x="1014" y="3872"/>
                  <a:ext cx="77" cy="171"/>
                </a:xfrm>
                <a:custGeom>
                  <a:avLst/>
                  <a:gdLst>
                    <a:gd name="T0" fmla="*/ 76 w 77"/>
                    <a:gd name="T1" fmla="*/ 0 h 171"/>
                    <a:gd name="T2" fmla="*/ 72 w 77"/>
                    <a:gd name="T3" fmla="*/ 41 h 171"/>
                    <a:gd name="T4" fmla="*/ 68 w 77"/>
                    <a:gd name="T5" fmla="*/ 75 h 171"/>
                    <a:gd name="T6" fmla="*/ 62 w 77"/>
                    <a:gd name="T7" fmla="*/ 105 h 171"/>
                    <a:gd name="T8" fmla="*/ 58 w 77"/>
                    <a:gd name="T9" fmla="*/ 128 h 171"/>
                    <a:gd name="T10" fmla="*/ 53 w 77"/>
                    <a:gd name="T11" fmla="*/ 148 h 171"/>
                    <a:gd name="T12" fmla="*/ 48 w 77"/>
                    <a:gd name="T13" fmla="*/ 160 h 171"/>
                    <a:gd name="T14" fmla="*/ 42 w 77"/>
                    <a:gd name="T15" fmla="*/ 168 h 171"/>
                    <a:gd name="T16" fmla="*/ 38 w 77"/>
                    <a:gd name="T17" fmla="*/ 170 h 171"/>
                    <a:gd name="T18" fmla="*/ 32 w 77"/>
                    <a:gd name="T19" fmla="*/ 168 h 171"/>
                    <a:gd name="T20" fmla="*/ 27 w 77"/>
                    <a:gd name="T21" fmla="*/ 160 h 171"/>
                    <a:gd name="T22" fmla="*/ 21 w 77"/>
                    <a:gd name="T23" fmla="*/ 148 h 171"/>
                    <a:gd name="T24" fmla="*/ 17 w 77"/>
                    <a:gd name="T25" fmla="*/ 128 h 171"/>
                    <a:gd name="T26" fmla="*/ 11 w 77"/>
                    <a:gd name="T27" fmla="*/ 105 h 171"/>
                    <a:gd name="T28" fmla="*/ 7 w 77"/>
                    <a:gd name="T29" fmla="*/ 75 h 171"/>
                    <a:gd name="T30" fmla="*/ 4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2" y="41"/>
                      </a:lnTo>
                      <a:lnTo>
                        <a:pt x="68" y="75"/>
                      </a:lnTo>
                      <a:lnTo>
                        <a:pt x="62" y="105"/>
                      </a:lnTo>
                      <a:lnTo>
                        <a:pt x="58" y="128"/>
                      </a:lnTo>
                      <a:lnTo>
                        <a:pt x="53" y="148"/>
                      </a:lnTo>
                      <a:lnTo>
                        <a:pt x="48" y="160"/>
                      </a:lnTo>
                      <a:lnTo>
                        <a:pt x="42" y="168"/>
                      </a:lnTo>
                      <a:lnTo>
                        <a:pt x="38" y="170"/>
                      </a:lnTo>
                      <a:lnTo>
                        <a:pt x="32" y="168"/>
                      </a:lnTo>
                      <a:lnTo>
                        <a:pt x="27" y="160"/>
                      </a:lnTo>
                      <a:lnTo>
                        <a:pt x="21" y="148"/>
                      </a:lnTo>
                      <a:lnTo>
                        <a:pt x="17" y="128"/>
                      </a:lnTo>
                      <a:lnTo>
                        <a:pt x="11" y="105"/>
                      </a:lnTo>
                      <a:lnTo>
                        <a:pt x="7" y="75"/>
                      </a:lnTo>
                      <a:lnTo>
                        <a:pt x="4"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59" name="Freeform 45"/>
                <p:cNvSpPr>
                  <a:spLocks/>
                </p:cNvSpPr>
                <p:nvPr/>
              </p:nvSpPr>
              <p:spPr bwMode="auto">
                <a:xfrm>
                  <a:off x="1084" y="3703"/>
                  <a:ext cx="78" cy="170"/>
                </a:xfrm>
                <a:custGeom>
                  <a:avLst/>
                  <a:gdLst>
                    <a:gd name="T0" fmla="*/ 77 w 78"/>
                    <a:gd name="T1" fmla="*/ 169 h 170"/>
                    <a:gd name="T2" fmla="*/ 72 w 78"/>
                    <a:gd name="T3" fmla="*/ 131 h 170"/>
                    <a:gd name="T4" fmla="*/ 68 w 78"/>
                    <a:gd name="T5" fmla="*/ 96 h 170"/>
                    <a:gd name="T6" fmla="*/ 63 w 78"/>
                    <a:gd name="T7" fmla="*/ 67 h 170"/>
                    <a:gd name="T8" fmla="*/ 59 w 78"/>
                    <a:gd name="T9" fmla="*/ 43 h 170"/>
                    <a:gd name="T10" fmla="*/ 53 w 78"/>
                    <a:gd name="T11" fmla="*/ 25 h 170"/>
                    <a:gd name="T12" fmla="*/ 48 w 78"/>
                    <a:gd name="T13" fmla="*/ 11 h 170"/>
                    <a:gd name="T14" fmla="*/ 43 w 78"/>
                    <a:gd name="T15" fmla="*/ 3 h 170"/>
                    <a:gd name="T16" fmla="*/ 38 w 78"/>
                    <a:gd name="T17" fmla="*/ 0 h 170"/>
                    <a:gd name="T18" fmla="*/ 33 w 78"/>
                    <a:gd name="T19" fmla="*/ 3 h 170"/>
                    <a:gd name="T20" fmla="*/ 27 w 78"/>
                    <a:gd name="T21" fmla="*/ 11 h 170"/>
                    <a:gd name="T22" fmla="*/ 22 w 78"/>
                    <a:gd name="T23" fmla="*/ 25 h 170"/>
                    <a:gd name="T24" fmla="*/ 16 w 78"/>
                    <a:gd name="T25" fmla="*/ 43 h 170"/>
                    <a:gd name="T26" fmla="*/ 11 w 78"/>
                    <a:gd name="T27" fmla="*/ 67 h 170"/>
                    <a:gd name="T28" fmla="*/ 7 w 78"/>
                    <a:gd name="T29" fmla="*/ 96 h 170"/>
                    <a:gd name="T30" fmla="*/ 4 w 78"/>
                    <a:gd name="T31" fmla="*/ 131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1"/>
                      </a:lnTo>
                      <a:lnTo>
                        <a:pt x="68" y="96"/>
                      </a:lnTo>
                      <a:lnTo>
                        <a:pt x="63" y="67"/>
                      </a:lnTo>
                      <a:lnTo>
                        <a:pt x="59" y="43"/>
                      </a:lnTo>
                      <a:lnTo>
                        <a:pt x="53" y="25"/>
                      </a:lnTo>
                      <a:lnTo>
                        <a:pt x="48" y="11"/>
                      </a:lnTo>
                      <a:lnTo>
                        <a:pt x="43" y="3"/>
                      </a:lnTo>
                      <a:lnTo>
                        <a:pt x="38" y="0"/>
                      </a:lnTo>
                      <a:lnTo>
                        <a:pt x="33" y="3"/>
                      </a:lnTo>
                      <a:lnTo>
                        <a:pt x="27" y="11"/>
                      </a:lnTo>
                      <a:lnTo>
                        <a:pt x="22" y="25"/>
                      </a:lnTo>
                      <a:lnTo>
                        <a:pt x="16" y="43"/>
                      </a:lnTo>
                      <a:lnTo>
                        <a:pt x="11" y="67"/>
                      </a:lnTo>
                      <a:lnTo>
                        <a:pt x="7" y="96"/>
                      </a:lnTo>
                      <a:lnTo>
                        <a:pt x="4"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60" name="Freeform 46"/>
                <p:cNvSpPr>
                  <a:spLocks/>
                </p:cNvSpPr>
                <p:nvPr/>
              </p:nvSpPr>
              <p:spPr bwMode="auto">
                <a:xfrm>
                  <a:off x="1161" y="3876"/>
                  <a:ext cx="76" cy="170"/>
                </a:xfrm>
                <a:custGeom>
                  <a:avLst/>
                  <a:gdLst>
                    <a:gd name="T0" fmla="*/ 75 w 76"/>
                    <a:gd name="T1" fmla="*/ 0 h 170"/>
                    <a:gd name="T2" fmla="*/ 71 w 76"/>
                    <a:gd name="T3" fmla="*/ 40 h 170"/>
                    <a:gd name="T4" fmla="*/ 67 w 76"/>
                    <a:gd name="T5" fmla="*/ 74 h 170"/>
                    <a:gd name="T6" fmla="*/ 62 w 76"/>
                    <a:gd name="T7" fmla="*/ 104 h 170"/>
                    <a:gd name="T8" fmla="*/ 58 w 76"/>
                    <a:gd name="T9" fmla="*/ 127 h 170"/>
                    <a:gd name="T10" fmla="*/ 53 w 76"/>
                    <a:gd name="T11" fmla="*/ 146 h 170"/>
                    <a:gd name="T12" fmla="*/ 47 w 76"/>
                    <a:gd name="T13" fmla="*/ 159 h 170"/>
                    <a:gd name="T14" fmla="*/ 42 w 76"/>
                    <a:gd name="T15" fmla="*/ 167 h 170"/>
                    <a:gd name="T16" fmla="*/ 37 w 76"/>
                    <a:gd name="T17" fmla="*/ 169 h 170"/>
                    <a:gd name="T18" fmla="*/ 32 w 76"/>
                    <a:gd name="T19" fmla="*/ 167 h 170"/>
                    <a:gd name="T20" fmla="*/ 26 w 76"/>
                    <a:gd name="T21" fmla="*/ 159 h 170"/>
                    <a:gd name="T22" fmla="*/ 21 w 76"/>
                    <a:gd name="T23" fmla="*/ 146 h 170"/>
                    <a:gd name="T24" fmla="*/ 16 w 76"/>
                    <a:gd name="T25" fmla="*/ 127 h 170"/>
                    <a:gd name="T26" fmla="*/ 11 w 76"/>
                    <a:gd name="T27" fmla="*/ 104 h 170"/>
                    <a:gd name="T28" fmla="*/ 7 w 76"/>
                    <a:gd name="T29" fmla="*/ 74 h 170"/>
                    <a:gd name="T30" fmla="*/ 3 w 76"/>
                    <a:gd name="T31" fmla="*/ 40 h 170"/>
                    <a:gd name="T32" fmla="*/ 0 w 76"/>
                    <a:gd name="T3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0">
                      <a:moveTo>
                        <a:pt x="75" y="0"/>
                      </a:moveTo>
                      <a:lnTo>
                        <a:pt x="71" y="40"/>
                      </a:lnTo>
                      <a:lnTo>
                        <a:pt x="67" y="74"/>
                      </a:lnTo>
                      <a:lnTo>
                        <a:pt x="62" y="104"/>
                      </a:lnTo>
                      <a:lnTo>
                        <a:pt x="58" y="127"/>
                      </a:lnTo>
                      <a:lnTo>
                        <a:pt x="53" y="146"/>
                      </a:lnTo>
                      <a:lnTo>
                        <a:pt x="47" y="159"/>
                      </a:lnTo>
                      <a:lnTo>
                        <a:pt x="42" y="167"/>
                      </a:lnTo>
                      <a:lnTo>
                        <a:pt x="37" y="169"/>
                      </a:lnTo>
                      <a:lnTo>
                        <a:pt x="32" y="167"/>
                      </a:lnTo>
                      <a:lnTo>
                        <a:pt x="26" y="159"/>
                      </a:lnTo>
                      <a:lnTo>
                        <a:pt x="21" y="146"/>
                      </a:lnTo>
                      <a:lnTo>
                        <a:pt x="16" y="127"/>
                      </a:lnTo>
                      <a:lnTo>
                        <a:pt x="11" y="104"/>
                      </a:lnTo>
                      <a:lnTo>
                        <a:pt x="7" y="74"/>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nvGrpSpPr>
              <p:cNvPr id="136" name="Group 47"/>
              <p:cNvGrpSpPr>
                <a:grpSpLocks/>
              </p:cNvGrpSpPr>
              <p:nvPr/>
            </p:nvGrpSpPr>
            <p:grpSpPr bwMode="auto">
              <a:xfrm>
                <a:off x="1243" y="3703"/>
                <a:ext cx="888" cy="346"/>
                <a:chOff x="1243" y="3703"/>
                <a:chExt cx="888" cy="346"/>
              </a:xfrm>
            </p:grpSpPr>
            <p:sp>
              <p:nvSpPr>
                <p:cNvPr id="137" name="Freeform 48"/>
                <p:cNvSpPr>
                  <a:spLocks/>
                </p:cNvSpPr>
                <p:nvPr/>
              </p:nvSpPr>
              <p:spPr bwMode="auto">
                <a:xfrm>
                  <a:off x="1243" y="3703"/>
                  <a:ext cx="77" cy="170"/>
                </a:xfrm>
                <a:custGeom>
                  <a:avLst/>
                  <a:gdLst>
                    <a:gd name="T0" fmla="*/ 76 w 77"/>
                    <a:gd name="T1" fmla="*/ 169 h 170"/>
                    <a:gd name="T2" fmla="*/ 71 w 77"/>
                    <a:gd name="T3" fmla="*/ 131 h 170"/>
                    <a:gd name="T4" fmla="*/ 67 w 77"/>
                    <a:gd name="T5" fmla="*/ 96 h 170"/>
                    <a:gd name="T6" fmla="*/ 61 w 77"/>
                    <a:gd name="T7" fmla="*/ 67 h 170"/>
                    <a:gd name="T8" fmla="*/ 58 w 77"/>
                    <a:gd name="T9" fmla="*/ 43 h 170"/>
                    <a:gd name="T10" fmla="*/ 52 w 77"/>
                    <a:gd name="T11" fmla="*/ 25 h 170"/>
                    <a:gd name="T12" fmla="*/ 47 w 77"/>
                    <a:gd name="T13" fmla="*/ 11 h 170"/>
                    <a:gd name="T14" fmla="*/ 42 w 77"/>
                    <a:gd name="T15" fmla="*/ 3 h 170"/>
                    <a:gd name="T16" fmla="*/ 37 w 77"/>
                    <a:gd name="T17" fmla="*/ 0 h 170"/>
                    <a:gd name="T18" fmla="*/ 32 w 77"/>
                    <a:gd name="T19" fmla="*/ 3 h 170"/>
                    <a:gd name="T20" fmla="*/ 26 w 77"/>
                    <a:gd name="T21" fmla="*/ 11 h 170"/>
                    <a:gd name="T22" fmla="*/ 21 w 77"/>
                    <a:gd name="T23" fmla="*/ 25 h 170"/>
                    <a:gd name="T24" fmla="*/ 16 w 77"/>
                    <a:gd name="T25" fmla="*/ 43 h 170"/>
                    <a:gd name="T26" fmla="*/ 11 w 77"/>
                    <a:gd name="T27" fmla="*/ 67 h 170"/>
                    <a:gd name="T28" fmla="*/ 7 w 77"/>
                    <a:gd name="T29" fmla="*/ 96 h 170"/>
                    <a:gd name="T30" fmla="*/ 3 w 77"/>
                    <a:gd name="T31" fmla="*/ 131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1"/>
                      </a:lnTo>
                      <a:lnTo>
                        <a:pt x="67" y="96"/>
                      </a:lnTo>
                      <a:lnTo>
                        <a:pt x="61" y="67"/>
                      </a:lnTo>
                      <a:lnTo>
                        <a:pt x="58" y="43"/>
                      </a:lnTo>
                      <a:lnTo>
                        <a:pt x="52" y="25"/>
                      </a:lnTo>
                      <a:lnTo>
                        <a:pt x="47" y="11"/>
                      </a:lnTo>
                      <a:lnTo>
                        <a:pt x="42" y="3"/>
                      </a:lnTo>
                      <a:lnTo>
                        <a:pt x="37" y="0"/>
                      </a:lnTo>
                      <a:lnTo>
                        <a:pt x="32" y="3"/>
                      </a:lnTo>
                      <a:lnTo>
                        <a:pt x="26" y="11"/>
                      </a:lnTo>
                      <a:lnTo>
                        <a:pt x="21" y="25"/>
                      </a:lnTo>
                      <a:lnTo>
                        <a:pt x="16" y="43"/>
                      </a:lnTo>
                      <a:lnTo>
                        <a:pt x="11" y="67"/>
                      </a:lnTo>
                      <a:lnTo>
                        <a:pt x="7" y="96"/>
                      </a:lnTo>
                      <a:lnTo>
                        <a:pt x="3" y="131"/>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38" name="Freeform 49"/>
                <p:cNvSpPr>
                  <a:spLocks/>
                </p:cNvSpPr>
                <p:nvPr/>
              </p:nvSpPr>
              <p:spPr bwMode="auto">
                <a:xfrm>
                  <a:off x="1319" y="3875"/>
                  <a:ext cx="77" cy="171"/>
                </a:xfrm>
                <a:custGeom>
                  <a:avLst/>
                  <a:gdLst>
                    <a:gd name="T0" fmla="*/ 76 w 77"/>
                    <a:gd name="T1" fmla="*/ 0 h 171"/>
                    <a:gd name="T2" fmla="*/ 72 w 77"/>
                    <a:gd name="T3" fmla="*/ 41 h 171"/>
                    <a:gd name="T4" fmla="*/ 68 w 77"/>
                    <a:gd name="T5" fmla="*/ 75 h 171"/>
                    <a:gd name="T6" fmla="*/ 62 w 77"/>
                    <a:gd name="T7" fmla="*/ 104 h 171"/>
                    <a:gd name="T8" fmla="*/ 59 w 77"/>
                    <a:gd name="T9" fmla="*/ 128 h 171"/>
                    <a:gd name="T10" fmla="*/ 53 w 77"/>
                    <a:gd name="T11" fmla="*/ 147 h 171"/>
                    <a:gd name="T12" fmla="*/ 48 w 77"/>
                    <a:gd name="T13" fmla="*/ 160 h 171"/>
                    <a:gd name="T14" fmla="*/ 42 w 77"/>
                    <a:gd name="T15" fmla="*/ 168 h 171"/>
                    <a:gd name="T16" fmla="*/ 38 w 77"/>
                    <a:gd name="T17" fmla="*/ 170 h 171"/>
                    <a:gd name="T18" fmla="*/ 32 w 77"/>
                    <a:gd name="T19" fmla="*/ 168 h 171"/>
                    <a:gd name="T20" fmla="*/ 27 w 77"/>
                    <a:gd name="T21" fmla="*/ 160 h 171"/>
                    <a:gd name="T22" fmla="*/ 21 w 77"/>
                    <a:gd name="T23" fmla="*/ 147 h 171"/>
                    <a:gd name="T24" fmla="*/ 16 w 77"/>
                    <a:gd name="T25" fmla="*/ 128 h 171"/>
                    <a:gd name="T26" fmla="*/ 11 w 77"/>
                    <a:gd name="T27" fmla="*/ 104 h 171"/>
                    <a:gd name="T28" fmla="*/ 7 w 77"/>
                    <a:gd name="T29" fmla="*/ 75 h 171"/>
                    <a:gd name="T30" fmla="*/ 3 w 77"/>
                    <a:gd name="T31" fmla="*/ 41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2" y="41"/>
                      </a:lnTo>
                      <a:lnTo>
                        <a:pt x="68" y="75"/>
                      </a:lnTo>
                      <a:lnTo>
                        <a:pt x="62" y="104"/>
                      </a:lnTo>
                      <a:lnTo>
                        <a:pt x="59" y="128"/>
                      </a:lnTo>
                      <a:lnTo>
                        <a:pt x="53" y="147"/>
                      </a:lnTo>
                      <a:lnTo>
                        <a:pt x="48" y="160"/>
                      </a:lnTo>
                      <a:lnTo>
                        <a:pt x="42" y="168"/>
                      </a:lnTo>
                      <a:lnTo>
                        <a:pt x="38" y="170"/>
                      </a:lnTo>
                      <a:lnTo>
                        <a:pt x="32" y="168"/>
                      </a:lnTo>
                      <a:lnTo>
                        <a:pt x="27" y="160"/>
                      </a:lnTo>
                      <a:lnTo>
                        <a:pt x="21" y="147"/>
                      </a:lnTo>
                      <a:lnTo>
                        <a:pt x="16" y="128"/>
                      </a:lnTo>
                      <a:lnTo>
                        <a:pt x="11"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39" name="Freeform 50"/>
                <p:cNvSpPr>
                  <a:spLocks/>
                </p:cNvSpPr>
                <p:nvPr/>
              </p:nvSpPr>
              <p:spPr bwMode="auto">
                <a:xfrm>
                  <a:off x="1405" y="3704"/>
                  <a:ext cx="78" cy="170"/>
                </a:xfrm>
                <a:custGeom>
                  <a:avLst/>
                  <a:gdLst>
                    <a:gd name="T0" fmla="*/ 77 w 78"/>
                    <a:gd name="T1" fmla="*/ 169 h 170"/>
                    <a:gd name="T2" fmla="*/ 72 w 78"/>
                    <a:gd name="T3" fmla="*/ 130 h 170"/>
                    <a:gd name="T4" fmla="*/ 68 w 78"/>
                    <a:gd name="T5" fmla="*/ 96 h 170"/>
                    <a:gd name="T6" fmla="*/ 63 w 78"/>
                    <a:gd name="T7" fmla="*/ 67 h 170"/>
                    <a:gd name="T8" fmla="*/ 59 w 78"/>
                    <a:gd name="T9" fmla="*/ 42 h 170"/>
                    <a:gd name="T10" fmla="*/ 53 w 78"/>
                    <a:gd name="T11" fmla="*/ 25 h 170"/>
                    <a:gd name="T12" fmla="*/ 48 w 78"/>
                    <a:gd name="T13" fmla="*/ 11 h 170"/>
                    <a:gd name="T14" fmla="*/ 43 w 78"/>
                    <a:gd name="T15" fmla="*/ 3 h 170"/>
                    <a:gd name="T16" fmla="*/ 38 w 78"/>
                    <a:gd name="T17" fmla="*/ 0 h 170"/>
                    <a:gd name="T18" fmla="*/ 33 w 78"/>
                    <a:gd name="T19" fmla="*/ 3 h 170"/>
                    <a:gd name="T20" fmla="*/ 27 w 78"/>
                    <a:gd name="T21" fmla="*/ 11 h 170"/>
                    <a:gd name="T22" fmla="*/ 21 w 78"/>
                    <a:gd name="T23" fmla="*/ 25 h 170"/>
                    <a:gd name="T24" fmla="*/ 16 w 78"/>
                    <a:gd name="T25" fmla="*/ 42 h 170"/>
                    <a:gd name="T26" fmla="*/ 11 w 78"/>
                    <a:gd name="T27" fmla="*/ 67 h 170"/>
                    <a:gd name="T28" fmla="*/ 7 w 78"/>
                    <a:gd name="T29" fmla="*/ 96 h 170"/>
                    <a:gd name="T30" fmla="*/ 3 w 78"/>
                    <a:gd name="T31" fmla="*/ 130 h 170"/>
                    <a:gd name="T32" fmla="*/ 0 w 78"/>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0">
                      <a:moveTo>
                        <a:pt x="77" y="169"/>
                      </a:moveTo>
                      <a:lnTo>
                        <a:pt x="72" y="130"/>
                      </a:lnTo>
                      <a:lnTo>
                        <a:pt x="68" y="96"/>
                      </a:lnTo>
                      <a:lnTo>
                        <a:pt x="63" y="67"/>
                      </a:lnTo>
                      <a:lnTo>
                        <a:pt x="59" y="42"/>
                      </a:lnTo>
                      <a:lnTo>
                        <a:pt x="53" y="25"/>
                      </a:lnTo>
                      <a:lnTo>
                        <a:pt x="48" y="11"/>
                      </a:lnTo>
                      <a:lnTo>
                        <a:pt x="43" y="3"/>
                      </a:lnTo>
                      <a:lnTo>
                        <a:pt x="38" y="0"/>
                      </a:lnTo>
                      <a:lnTo>
                        <a:pt x="33" y="3"/>
                      </a:lnTo>
                      <a:lnTo>
                        <a:pt x="27" y="11"/>
                      </a:lnTo>
                      <a:lnTo>
                        <a:pt x="21" y="25"/>
                      </a:lnTo>
                      <a:lnTo>
                        <a:pt x="16" y="42"/>
                      </a:lnTo>
                      <a:lnTo>
                        <a:pt x="11" y="67"/>
                      </a:lnTo>
                      <a:lnTo>
                        <a:pt x="7" y="96"/>
                      </a:lnTo>
                      <a:lnTo>
                        <a:pt x="3" y="130"/>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0" name="Freeform 51"/>
                <p:cNvSpPr>
                  <a:spLocks/>
                </p:cNvSpPr>
                <p:nvPr/>
              </p:nvSpPr>
              <p:spPr bwMode="auto">
                <a:xfrm>
                  <a:off x="1482" y="3876"/>
                  <a:ext cx="76" cy="171"/>
                </a:xfrm>
                <a:custGeom>
                  <a:avLst/>
                  <a:gdLst>
                    <a:gd name="T0" fmla="*/ 75 w 76"/>
                    <a:gd name="T1" fmla="*/ 0 h 171"/>
                    <a:gd name="T2" fmla="*/ 71 w 76"/>
                    <a:gd name="T3" fmla="*/ 41 h 171"/>
                    <a:gd name="T4" fmla="*/ 67 w 76"/>
                    <a:gd name="T5" fmla="*/ 75 h 171"/>
                    <a:gd name="T6" fmla="*/ 62 w 76"/>
                    <a:gd name="T7" fmla="*/ 104 h 171"/>
                    <a:gd name="T8" fmla="*/ 58 w 76"/>
                    <a:gd name="T9" fmla="*/ 128 h 171"/>
                    <a:gd name="T10" fmla="*/ 52 w 76"/>
                    <a:gd name="T11" fmla="*/ 148 h 171"/>
                    <a:gd name="T12" fmla="*/ 47 w 76"/>
                    <a:gd name="T13" fmla="*/ 160 h 171"/>
                    <a:gd name="T14" fmla="*/ 42 w 76"/>
                    <a:gd name="T15" fmla="*/ 168 h 171"/>
                    <a:gd name="T16" fmla="*/ 37 w 76"/>
                    <a:gd name="T17" fmla="*/ 170 h 171"/>
                    <a:gd name="T18" fmla="*/ 32 w 76"/>
                    <a:gd name="T19" fmla="*/ 168 h 171"/>
                    <a:gd name="T20" fmla="*/ 26 w 76"/>
                    <a:gd name="T21" fmla="*/ 160 h 171"/>
                    <a:gd name="T22" fmla="*/ 20 w 76"/>
                    <a:gd name="T23" fmla="*/ 148 h 171"/>
                    <a:gd name="T24" fmla="*/ 16 w 76"/>
                    <a:gd name="T25" fmla="*/ 128 h 171"/>
                    <a:gd name="T26" fmla="*/ 10 w 76"/>
                    <a:gd name="T27" fmla="*/ 104 h 171"/>
                    <a:gd name="T28" fmla="*/ 7 w 76"/>
                    <a:gd name="T29" fmla="*/ 75 h 171"/>
                    <a:gd name="T30" fmla="*/ 3 w 76"/>
                    <a:gd name="T31" fmla="*/ 41 h 171"/>
                    <a:gd name="T32" fmla="*/ 0 w 7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1">
                      <a:moveTo>
                        <a:pt x="75" y="0"/>
                      </a:moveTo>
                      <a:lnTo>
                        <a:pt x="71" y="41"/>
                      </a:lnTo>
                      <a:lnTo>
                        <a:pt x="67" y="75"/>
                      </a:lnTo>
                      <a:lnTo>
                        <a:pt x="62" y="104"/>
                      </a:lnTo>
                      <a:lnTo>
                        <a:pt x="58" y="128"/>
                      </a:lnTo>
                      <a:lnTo>
                        <a:pt x="52" y="148"/>
                      </a:lnTo>
                      <a:lnTo>
                        <a:pt x="47" y="160"/>
                      </a:lnTo>
                      <a:lnTo>
                        <a:pt x="42" y="168"/>
                      </a:lnTo>
                      <a:lnTo>
                        <a:pt x="37" y="170"/>
                      </a:lnTo>
                      <a:lnTo>
                        <a:pt x="32" y="168"/>
                      </a:lnTo>
                      <a:lnTo>
                        <a:pt x="26" y="160"/>
                      </a:lnTo>
                      <a:lnTo>
                        <a:pt x="20" y="148"/>
                      </a:lnTo>
                      <a:lnTo>
                        <a:pt x="16" y="128"/>
                      </a:lnTo>
                      <a:lnTo>
                        <a:pt x="10"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1" name="Freeform 52"/>
                <p:cNvSpPr>
                  <a:spLocks/>
                </p:cNvSpPr>
                <p:nvPr/>
              </p:nvSpPr>
              <p:spPr bwMode="auto">
                <a:xfrm>
                  <a:off x="1556" y="3706"/>
                  <a:ext cx="78" cy="171"/>
                </a:xfrm>
                <a:custGeom>
                  <a:avLst/>
                  <a:gdLst>
                    <a:gd name="T0" fmla="*/ 77 w 78"/>
                    <a:gd name="T1" fmla="*/ 170 h 171"/>
                    <a:gd name="T2" fmla="*/ 72 w 78"/>
                    <a:gd name="T3" fmla="*/ 131 h 171"/>
                    <a:gd name="T4" fmla="*/ 68 w 78"/>
                    <a:gd name="T5" fmla="*/ 96 h 171"/>
                    <a:gd name="T6" fmla="*/ 62 w 78"/>
                    <a:gd name="T7" fmla="*/ 67 h 171"/>
                    <a:gd name="T8" fmla="*/ 59 w 78"/>
                    <a:gd name="T9" fmla="*/ 43 h 171"/>
                    <a:gd name="T10" fmla="*/ 53 w 78"/>
                    <a:gd name="T11" fmla="*/ 25 h 171"/>
                    <a:gd name="T12" fmla="*/ 48 w 78"/>
                    <a:gd name="T13" fmla="*/ 11 h 171"/>
                    <a:gd name="T14" fmla="*/ 42 w 78"/>
                    <a:gd name="T15" fmla="*/ 3 h 171"/>
                    <a:gd name="T16" fmla="*/ 38 w 78"/>
                    <a:gd name="T17" fmla="*/ 0 h 171"/>
                    <a:gd name="T18" fmla="*/ 32 w 78"/>
                    <a:gd name="T19" fmla="*/ 3 h 171"/>
                    <a:gd name="T20" fmla="*/ 27 w 78"/>
                    <a:gd name="T21" fmla="*/ 11 h 171"/>
                    <a:gd name="T22" fmla="*/ 21 w 78"/>
                    <a:gd name="T23" fmla="*/ 25 h 171"/>
                    <a:gd name="T24" fmla="*/ 16 w 78"/>
                    <a:gd name="T25" fmla="*/ 43 h 171"/>
                    <a:gd name="T26" fmla="*/ 11 w 78"/>
                    <a:gd name="T27" fmla="*/ 67 h 171"/>
                    <a:gd name="T28" fmla="*/ 7 w 78"/>
                    <a:gd name="T29" fmla="*/ 96 h 171"/>
                    <a:gd name="T30" fmla="*/ 3 w 78"/>
                    <a:gd name="T31" fmla="*/ 131 h 171"/>
                    <a:gd name="T32" fmla="*/ 0 w 78"/>
                    <a:gd name="T33"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1">
                      <a:moveTo>
                        <a:pt x="77" y="170"/>
                      </a:moveTo>
                      <a:lnTo>
                        <a:pt x="72" y="131"/>
                      </a:lnTo>
                      <a:lnTo>
                        <a:pt x="68" y="96"/>
                      </a:lnTo>
                      <a:lnTo>
                        <a:pt x="62" y="67"/>
                      </a:lnTo>
                      <a:lnTo>
                        <a:pt x="59" y="43"/>
                      </a:lnTo>
                      <a:lnTo>
                        <a:pt x="53" y="25"/>
                      </a:lnTo>
                      <a:lnTo>
                        <a:pt x="48" y="11"/>
                      </a:lnTo>
                      <a:lnTo>
                        <a:pt x="42" y="3"/>
                      </a:lnTo>
                      <a:lnTo>
                        <a:pt x="38" y="0"/>
                      </a:lnTo>
                      <a:lnTo>
                        <a:pt x="32" y="3"/>
                      </a:lnTo>
                      <a:lnTo>
                        <a:pt x="27" y="11"/>
                      </a:lnTo>
                      <a:lnTo>
                        <a:pt x="21" y="25"/>
                      </a:lnTo>
                      <a:lnTo>
                        <a:pt x="16" y="43"/>
                      </a:lnTo>
                      <a:lnTo>
                        <a:pt x="11" y="67"/>
                      </a:lnTo>
                      <a:lnTo>
                        <a:pt x="7" y="96"/>
                      </a:lnTo>
                      <a:lnTo>
                        <a:pt x="3" y="131"/>
                      </a:lnTo>
                      <a:lnTo>
                        <a:pt x="0" y="17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2" name="Freeform 53"/>
                <p:cNvSpPr>
                  <a:spLocks/>
                </p:cNvSpPr>
                <p:nvPr/>
              </p:nvSpPr>
              <p:spPr bwMode="auto">
                <a:xfrm>
                  <a:off x="1633" y="3878"/>
                  <a:ext cx="76" cy="171"/>
                </a:xfrm>
                <a:custGeom>
                  <a:avLst/>
                  <a:gdLst>
                    <a:gd name="T0" fmla="*/ 75 w 76"/>
                    <a:gd name="T1" fmla="*/ 0 h 171"/>
                    <a:gd name="T2" fmla="*/ 71 w 76"/>
                    <a:gd name="T3" fmla="*/ 41 h 171"/>
                    <a:gd name="T4" fmla="*/ 67 w 76"/>
                    <a:gd name="T5" fmla="*/ 75 h 171"/>
                    <a:gd name="T6" fmla="*/ 61 w 76"/>
                    <a:gd name="T7" fmla="*/ 104 h 171"/>
                    <a:gd name="T8" fmla="*/ 58 w 76"/>
                    <a:gd name="T9" fmla="*/ 128 h 171"/>
                    <a:gd name="T10" fmla="*/ 52 w 76"/>
                    <a:gd name="T11" fmla="*/ 147 h 171"/>
                    <a:gd name="T12" fmla="*/ 47 w 76"/>
                    <a:gd name="T13" fmla="*/ 160 h 171"/>
                    <a:gd name="T14" fmla="*/ 42 w 76"/>
                    <a:gd name="T15" fmla="*/ 168 h 171"/>
                    <a:gd name="T16" fmla="*/ 37 w 76"/>
                    <a:gd name="T17" fmla="*/ 170 h 171"/>
                    <a:gd name="T18" fmla="*/ 32 w 76"/>
                    <a:gd name="T19" fmla="*/ 168 h 171"/>
                    <a:gd name="T20" fmla="*/ 26 w 76"/>
                    <a:gd name="T21" fmla="*/ 160 h 171"/>
                    <a:gd name="T22" fmla="*/ 21 w 76"/>
                    <a:gd name="T23" fmla="*/ 147 h 171"/>
                    <a:gd name="T24" fmla="*/ 16 w 76"/>
                    <a:gd name="T25" fmla="*/ 128 h 171"/>
                    <a:gd name="T26" fmla="*/ 11 w 76"/>
                    <a:gd name="T27" fmla="*/ 104 h 171"/>
                    <a:gd name="T28" fmla="*/ 7 w 76"/>
                    <a:gd name="T29" fmla="*/ 75 h 171"/>
                    <a:gd name="T30" fmla="*/ 3 w 76"/>
                    <a:gd name="T31" fmla="*/ 41 h 171"/>
                    <a:gd name="T32" fmla="*/ 0 w 7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1">
                      <a:moveTo>
                        <a:pt x="75" y="0"/>
                      </a:moveTo>
                      <a:lnTo>
                        <a:pt x="71" y="41"/>
                      </a:lnTo>
                      <a:lnTo>
                        <a:pt x="67" y="75"/>
                      </a:lnTo>
                      <a:lnTo>
                        <a:pt x="61" y="104"/>
                      </a:lnTo>
                      <a:lnTo>
                        <a:pt x="58" y="128"/>
                      </a:lnTo>
                      <a:lnTo>
                        <a:pt x="52" y="147"/>
                      </a:lnTo>
                      <a:lnTo>
                        <a:pt x="47" y="160"/>
                      </a:lnTo>
                      <a:lnTo>
                        <a:pt x="42" y="168"/>
                      </a:lnTo>
                      <a:lnTo>
                        <a:pt x="37" y="170"/>
                      </a:lnTo>
                      <a:lnTo>
                        <a:pt x="32" y="168"/>
                      </a:lnTo>
                      <a:lnTo>
                        <a:pt x="26" y="160"/>
                      </a:lnTo>
                      <a:lnTo>
                        <a:pt x="21" y="147"/>
                      </a:lnTo>
                      <a:lnTo>
                        <a:pt x="16" y="128"/>
                      </a:lnTo>
                      <a:lnTo>
                        <a:pt x="11"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3" name="Freeform 54"/>
                <p:cNvSpPr>
                  <a:spLocks/>
                </p:cNvSpPr>
                <p:nvPr/>
              </p:nvSpPr>
              <p:spPr bwMode="auto">
                <a:xfrm>
                  <a:off x="1694" y="3706"/>
                  <a:ext cx="77" cy="171"/>
                </a:xfrm>
                <a:custGeom>
                  <a:avLst/>
                  <a:gdLst>
                    <a:gd name="T0" fmla="*/ 76 w 77"/>
                    <a:gd name="T1" fmla="*/ 170 h 171"/>
                    <a:gd name="T2" fmla="*/ 71 w 77"/>
                    <a:gd name="T3" fmla="*/ 131 h 171"/>
                    <a:gd name="T4" fmla="*/ 67 w 77"/>
                    <a:gd name="T5" fmla="*/ 96 h 171"/>
                    <a:gd name="T6" fmla="*/ 62 w 77"/>
                    <a:gd name="T7" fmla="*/ 67 h 171"/>
                    <a:gd name="T8" fmla="*/ 58 w 77"/>
                    <a:gd name="T9" fmla="*/ 43 h 171"/>
                    <a:gd name="T10" fmla="*/ 52 w 77"/>
                    <a:gd name="T11" fmla="*/ 25 h 171"/>
                    <a:gd name="T12" fmla="*/ 47 w 77"/>
                    <a:gd name="T13" fmla="*/ 11 h 171"/>
                    <a:gd name="T14" fmla="*/ 42 w 77"/>
                    <a:gd name="T15" fmla="*/ 3 h 171"/>
                    <a:gd name="T16" fmla="*/ 38 w 77"/>
                    <a:gd name="T17" fmla="*/ 0 h 171"/>
                    <a:gd name="T18" fmla="*/ 32 w 77"/>
                    <a:gd name="T19" fmla="*/ 3 h 171"/>
                    <a:gd name="T20" fmla="*/ 26 w 77"/>
                    <a:gd name="T21" fmla="*/ 11 h 171"/>
                    <a:gd name="T22" fmla="*/ 20 w 77"/>
                    <a:gd name="T23" fmla="*/ 25 h 171"/>
                    <a:gd name="T24" fmla="*/ 16 w 77"/>
                    <a:gd name="T25" fmla="*/ 43 h 171"/>
                    <a:gd name="T26" fmla="*/ 10 w 77"/>
                    <a:gd name="T27" fmla="*/ 67 h 171"/>
                    <a:gd name="T28" fmla="*/ 7 w 77"/>
                    <a:gd name="T29" fmla="*/ 96 h 171"/>
                    <a:gd name="T30" fmla="*/ 3 w 77"/>
                    <a:gd name="T31" fmla="*/ 131 h 171"/>
                    <a:gd name="T32" fmla="*/ 0 w 77"/>
                    <a:gd name="T33"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170"/>
                      </a:moveTo>
                      <a:lnTo>
                        <a:pt x="71" y="131"/>
                      </a:lnTo>
                      <a:lnTo>
                        <a:pt x="67" y="96"/>
                      </a:lnTo>
                      <a:lnTo>
                        <a:pt x="62" y="67"/>
                      </a:lnTo>
                      <a:lnTo>
                        <a:pt x="58" y="43"/>
                      </a:lnTo>
                      <a:lnTo>
                        <a:pt x="52" y="25"/>
                      </a:lnTo>
                      <a:lnTo>
                        <a:pt x="47" y="11"/>
                      </a:lnTo>
                      <a:lnTo>
                        <a:pt x="42" y="3"/>
                      </a:lnTo>
                      <a:lnTo>
                        <a:pt x="38" y="0"/>
                      </a:lnTo>
                      <a:lnTo>
                        <a:pt x="32" y="3"/>
                      </a:lnTo>
                      <a:lnTo>
                        <a:pt x="26" y="11"/>
                      </a:lnTo>
                      <a:lnTo>
                        <a:pt x="20" y="25"/>
                      </a:lnTo>
                      <a:lnTo>
                        <a:pt x="16" y="43"/>
                      </a:lnTo>
                      <a:lnTo>
                        <a:pt x="10" y="67"/>
                      </a:lnTo>
                      <a:lnTo>
                        <a:pt x="7" y="96"/>
                      </a:lnTo>
                      <a:lnTo>
                        <a:pt x="3" y="131"/>
                      </a:lnTo>
                      <a:lnTo>
                        <a:pt x="0" y="17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4" name="Freeform 55"/>
                <p:cNvSpPr>
                  <a:spLocks/>
                </p:cNvSpPr>
                <p:nvPr/>
              </p:nvSpPr>
              <p:spPr bwMode="auto">
                <a:xfrm>
                  <a:off x="1770" y="3878"/>
                  <a:ext cx="77" cy="171"/>
                </a:xfrm>
                <a:custGeom>
                  <a:avLst/>
                  <a:gdLst>
                    <a:gd name="T0" fmla="*/ 76 w 77"/>
                    <a:gd name="T1" fmla="*/ 0 h 171"/>
                    <a:gd name="T2" fmla="*/ 72 w 77"/>
                    <a:gd name="T3" fmla="*/ 40 h 171"/>
                    <a:gd name="T4" fmla="*/ 68 w 77"/>
                    <a:gd name="T5" fmla="*/ 75 h 171"/>
                    <a:gd name="T6" fmla="*/ 62 w 77"/>
                    <a:gd name="T7" fmla="*/ 104 h 171"/>
                    <a:gd name="T8" fmla="*/ 59 w 77"/>
                    <a:gd name="T9" fmla="*/ 128 h 171"/>
                    <a:gd name="T10" fmla="*/ 53 w 77"/>
                    <a:gd name="T11" fmla="*/ 147 h 171"/>
                    <a:gd name="T12" fmla="*/ 48 w 77"/>
                    <a:gd name="T13" fmla="*/ 160 h 171"/>
                    <a:gd name="T14" fmla="*/ 42 w 77"/>
                    <a:gd name="T15" fmla="*/ 168 h 171"/>
                    <a:gd name="T16" fmla="*/ 38 w 77"/>
                    <a:gd name="T17" fmla="*/ 170 h 171"/>
                    <a:gd name="T18" fmla="*/ 32 w 77"/>
                    <a:gd name="T19" fmla="*/ 168 h 171"/>
                    <a:gd name="T20" fmla="*/ 27 w 77"/>
                    <a:gd name="T21" fmla="*/ 160 h 171"/>
                    <a:gd name="T22" fmla="*/ 21 w 77"/>
                    <a:gd name="T23" fmla="*/ 147 h 171"/>
                    <a:gd name="T24" fmla="*/ 16 w 77"/>
                    <a:gd name="T25" fmla="*/ 128 h 171"/>
                    <a:gd name="T26" fmla="*/ 11 w 77"/>
                    <a:gd name="T27" fmla="*/ 104 h 171"/>
                    <a:gd name="T28" fmla="*/ 7 w 77"/>
                    <a:gd name="T29" fmla="*/ 75 h 171"/>
                    <a:gd name="T30" fmla="*/ 3 w 77"/>
                    <a:gd name="T31" fmla="*/ 40 h 171"/>
                    <a:gd name="T32" fmla="*/ 0 w 77"/>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1">
                      <a:moveTo>
                        <a:pt x="76" y="0"/>
                      </a:moveTo>
                      <a:lnTo>
                        <a:pt x="72" y="40"/>
                      </a:lnTo>
                      <a:lnTo>
                        <a:pt x="68" y="75"/>
                      </a:lnTo>
                      <a:lnTo>
                        <a:pt x="62" y="104"/>
                      </a:lnTo>
                      <a:lnTo>
                        <a:pt x="59" y="128"/>
                      </a:lnTo>
                      <a:lnTo>
                        <a:pt x="53" y="147"/>
                      </a:lnTo>
                      <a:lnTo>
                        <a:pt x="48" y="160"/>
                      </a:lnTo>
                      <a:lnTo>
                        <a:pt x="42" y="168"/>
                      </a:lnTo>
                      <a:lnTo>
                        <a:pt x="38" y="170"/>
                      </a:lnTo>
                      <a:lnTo>
                        <a:pt x="32" y="168"/>
                      </a:lnTo>
                      <a:lnTo>
                        <a:pt x="27" y="160"/>
                      </a:lnTo>
                      <a:lnTo>
                        <a:pt x="21" y="147"/>
                      </a:lnTo>
                      <a:lnTo>
                        <a:pt x="16" y="128"/>
                      </a:lnTo>
                      <a:lnTo>
                        <a:pt x="11" y="104"/>
                      </a:lnTo>
                      <a:lnTo>
                        <a:pt x="7" y="75"/>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5" name="Freeform 56"/>
                <p:cNvSpPr>
                  <a:spLocks/>
                </p:cNvSpPr>
                <p:nvPr/>
              </p:nvSpPr>
              <p:spPr bwMode="auto">
                <a:xfrm>
                  <a:off x="1832" y="3704"/>
                  <a:ext cx="77" cy="170"/>
                </a:xfrm>
                <a:custGeom>
                  <a:avLst/>
                  <a:gdLst>
                    <a:gd name="T0" fmla="*/ 76 w 77"/>
                    <a:gd name="T1" fmla="*/ 169 h 170"/>
                    <a:gd name="T2" fmla="*/ 71 w 77"/>
                    <a:gd name="T3" fmla="*/ 130 h 170"/>
                    <a:gd name="T4" fmla="*/ 67 w 77"/>
                    <a:gd name="T5" fmla="*/ 96 h 170"/>
                    <a:gd name="T6" fmla="*/ 62 w 77"/>
                    <a:gd name="T7" fmla="*/ 67 h 170"/>
                    <a:gd name="T8" fmla="*/ 58 w 77"/>
                    <a:gd name="T9" fmla="*/ 42 h 170"/>
                    <a:gd name="T10" fmla="*/ 52 w 77"/>
                    <a:gd name="T11" fmla="*/ 25 h 170"/>
                    <a:gd name="T12" fmla="*/ 47 w 77"/>
                    <a:gd name="T13" fmla="*/ 11 h 170"/>
                    <a:gd name="T14" fmla="*/ 42 w 77"/>
                    <a:gd name="T15" fmla="*/ 3 h 170"/>
                    <a:gd name="T16" fmla="*/ 37 w 77"/>
                    <a:gd name="T17" fmla="*/ 0 h 170"/>
                    <a:gd name="T18" fmla="*/ 32 w 77"/>
                    <a:gd name="T19" fmla="*/ 3 h 170"/>
                    <a:gd name="T20" fmla="*/ 26 w 77"/>
                    <a:gd name="T21" fmla="*/ 11 h 170"/>
                    <a:gd name="T22" fmla="*/ 20 w 77"/>
                    <a:gd name="T23" fmla="*/ 25 h 170"/>
                    <a:gd name="T24" fmla="*/ 16 w 77"/>
                    <a:gd name="T25" fmla="*/ 42 h 170"/>
                    <a:gd name="T26" fmla="*/ 10 w 77"/>
                    <a:gd name="T27" fmla="*/ 67 h 170"/>
                    <a:gd name="T28" fmla="*/ 7 w 77"/>
                    <a:gd name="T29" fmla="*/ 96 h 170"/>
                    <a:gd name="T30" fmla="*/ 3 w 77"/>
                    <a:gd name="T31" fmla="*/ 130 h 170"/>
                    <a:gd name="T32" fmla="*/ 0 w 77"/>
                    <a:gd name="T33"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169"/>
                      </a:moveTo>
                      <a:lnTo>
                        <a:pt x="71" y="130"/>
                      </a:lnTo>
                      <a:lnTo>
                        <a:pt x="67" y="96"/>
                      </a:lnTo>
                      <a:lnTo>
                        <a:pt x="62" y="67"/>
                      </a:lnTo>
                      <a:lnTo>
                        <a:pt x="58" y="42"/>
                      </a:lnTo>
                      <a:lnTo>
                        <a:pt x="52" y="25"/>
                      </a:lnTo>
                      <a:lnTo>
                        <a:pt x="47" y="11"/>
                      </a:lnTo>
                      <a:lnTo>
                        <a:pt x="42" y="3"/>
                      </a:lnTo>
                      <a:lnTo>
                        <a:pt x="37" y="0"/>
                      </a:lnTo>
                      <a:lnTo>
                        <a:pt x="32" y="3"/>
                      </a:lnTo>
                      <a:lnTo>
                        <a:pt x="26" y="11"/>
                      </a:lnTo>
                      <a:lnTo>
                        <a:pt x="20" y="25"/>
                      </a:lnTo>
                      <a:lnTo>
                        <a:pt x="16" y="42"/>
                      </a:lnTo>
                      <a:lnTo>
                        <a:pt x="10" y="67"/>
                      </a:lnTo>
                      <a:lnTo>
                        <a:pt x="7" y="96"/>
                      </a:lnTo>
                      <a:lnTo>
                        <a:pt x="3" y="130"/>
                      </a:lnTo>
                      <a:lnTo>
                        <a:pt x="0" y="169"/>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6" name="Freeform 57"/>
                <p:cNvSpPr>
                  <a:spLocks/>
                </p:cNvSpPr>
                <p:nvPr/>
              </p:nvSpPr>
              <p:spPr bwMode="auto">
                <a:xfrm>
                  <a:off x="1908" y="3876"/>
                  <a:ext cx="77" cy="170"/>
                </a:xfrm>
                <a:custGeom>
                  <a:avLst/>
                  <a:gdLst>
                    <a:gd name="T0" fmla="*/ 76 w 77"/>
                    <a:gd name="T1" fmla="*/ 0 h 170"/>
                    <a:gd name="T2" fmla="*/ 71 w 77"/>
                    <a:gd name="T3" fmla="*/ 40 h 170"/>
                    <a:gd name="T4" fmla="*/ 67 w 77"/>
                    <a:gd name="T5" fmla="*/ 74 h 170"/>
                    <a:gd name="T6" fmla="*/ 62 w 77"/>
                    <a:gd name="T7" fmla="*/ 104 h 170"/>
                    <a:gd name="T8" fmla="*/ 58 w 77"/>
                    <a:gd name="T9" fmla="*/ 128 h 170"/>
                    <a:gd name="T10" fmla="*/ 52 w 77"/>
                    <a:gd name="T11" fmla="*/ 147 h 170"/>
                    <a:gd name="T12" fmla="*/ 48 w 77"/>
                    <a:gd name="T13" fmla="*/ 159 h 170"/>
                    <a:gd name="T14" fmla="*/ 42 w 77"/>
                    <a:gd name="T15" fmla="*/ 168 h 170"/>
                    <a:gd name="T16" fmla="*/ 38 w 77"/>
                    <a:gd name="T17" fmla="*/ 169 h 170"/>
                    <a:gd name="T18" fmla="*/ 32 w 77"/>
                    <a:gd name="T19" fmla="*/ 168 h 170"/>
                    <a:gd name="T20" fmla="*/ 26 w 77"/>
                    <a:gd name="T21" fmla="*/ 159 h 170"/>
                    <a:gd name="T22" fmla="*/ 20 w 77"/>
                    <a:gd name="T23" fmla="*/ 147 h 170"/>
                    <a:gd name="T24" fmla="*/ 16 w 77"/>
                    <a:gd name="T25" fmla="*/ 128 h 170"/>
                    <a:gd name="T26" fmla="*/ 11 w 77"/>
                    <a:gd name="T27" fmla="*/ 104 h 170"/>
                    <a:gd name="T28" fmla="*/ 7 w 77"/>
                    <a:gd name="T29" fmla="*/ 74 h 170"/>
                    <a:gd name="T30" fmla="*/ 3 w 77"/>
                    <a:gd name="T31" fmla="*/ 40 h 170"/>
                    <a:gd name="T32" fmla="*/ 0 w 77"/>
                    <a:gd name="T3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 h="170">
                      <a:moveTo>
                        <a:pt x="76" y="0"/>
                      </a:moveTo>
                      <a:lnTo>
                        <a:pt x="71" y="40"/>
                      </a:lnTo>
                      <a:lnTo>
                        <a:pt x="67" y="74"/>
                      </a:lnTo>
                      <a:lnTo>
                        <a:pt x="62" y="104"/>
                      </a:lnTo>
                      <a:lnTo>
                        <a:pt x="58" y="128"/>
                      </a:lnTo>
                      <a:lnTo>
                        <a:pt x="52" y="147"/>
                      </a:lnTo>
                      <a:lnTo>
                        <a:pt x="48" y="159"/>
                      </a:lnTo>
                      <a:lnTo>
                        <a:pt x="42" y="168"/>
                      </a:lnTo>
                      <a:lnTo>
                        <a:pt x="38" y="169"/>
                      </a:lnTo>
                      <a:lnTo>
                        <a:pt x="32" y="168"/>
                      </a:lnTo>
                      <a:lnTo>
                        <a:pt x="26" y="159"/>
                      </a:lnTo>
                      <a:lnTo>
                        <a:pt x="20" y="147"/>
                      </a:lnTo>
                      <a:lnTo>
                        <a:pt x="16" y="128"/>
                      </a:lnTo>
                      <a:lnTo>
                        <a:pt x="11" y="104"/>
                      </a:lnTo>
                      <a:lnTo>
                        <a:pt x="7" y="74"/>
                      </a:lnTo>
                      <a:lnTo>
                        <a:pt x="3" y="40"/>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7" name="Freeform 58"/>
                <p:cNvSpPr>
                  <a:spLocks/>
                </p:cNvSpPr>
                <p:nvPr/>
              </p:nvSpPr>
              <p:spPr bwMode="auto">
                <a:xfrm>
                  <a:off x="1978" y="3706"/>
                  <a:ext cx="78" cy="171"/>
                </a:xfrm>
                <a:custGeom>
                  <a:avLst/>
                  <a:gdLst>
                    <a:gd name="T0" fmla="*/ 77 w 78"/>
                    <a:gd name="T1" fmla="*/ 170 h 171"/>
                    <a:gd name="T2" fmla="*/ 72 w 78"/>
                    <a:gd name="T3" fmla="*/ 131 h 171"/>
                    <a:gd name="T4" fmla="*/ 68 w 78"/>
                    <a:gd name="T5" fmla="*/ 96 h 171"/>
                    <a:gd name="T6" fmla="*/ 62 w 78"/>
                    <a:gd name="T7" fmla="*/ 67 h 171"/>
                    <a:gd name="T8" fmla="*/ 58 w 78"/>
                    <a:gd name="T9" fmla="*/ 43 h 171"/>
                    <a:gd name="T10" fmla="*/ 53 w 78"/>
                    <a:gd name="T11" fmla="*/ 25 h 171"/>
                    <a:gd name="T12" fmla="*/ 48 w 78"/>
                    <a:gd name="T13" fmla="*/ 11 h 171"/>
                    <a:gd name="T14" fmla="*/ 42 w 78"/>
                    <a:gd name="T15" fmla="*/ 3 h 171"/>
                    <a:gd name="T16" fmla="*/ 38 w 78"/>
                    <a:gd name="T17" fmla="*/ 0 h 171"/>
                    <a:gd name="T18" fmla="*/ 32 w 78"/>
                    <a:gd name="T19" fmla="*/ 3 h 171"/>
                    <a:gd name="T20" fmla="*/ 27 w 78"/>
                    <a:gd name="T21" fmla="*/ 11 h 171"/>
                    <a:gd name="T22" fmla="*/ 21 w 78"/>
                    <a:gd name="T23" fmla="*/ 25 h 171"/>
                    <a:gd name="T24" fmla="*/ 16 w 78"/>
                    <a:gd name="T25" fmla="*/ 43 h 171"/>
                    <a:gd name="T26" fmla="*/ 10 w 78"/>
                    <a:gd name="T27" fmla="*/ 67 h 171"/>
                    <a:gd name="T28" fmla="*/ 7 w 78"/>
                    <a:gd name="T29" fmla="*/ 96 h 171"/>
                    <a:gd name="T30" fmla="*/ 3 w 78"/>
                    <a:gd name="T31" fmla="*/ 131 h 171"/>
                    <a:gd name="T32" fmla="*/ 0 w 78"/>
                    <a:gd name="T33"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71">
                      <a:moveTo>
                        <a:pt x="77" y="170"/>
                      </a:moveTo>
                      <a:lnTo>
                        <a:pt x="72" y="131"/>
                      </a:lnTo>
                      <a:lnTo>
                        <a:pt x="68" y="96"/>
                      </a:lnTo>
                      <a:lnTo>
                        <a:pt x="62" y="67"/>
                      </a:lnTo>
                      <a:lnTo>
                        <a:pt x="58" y="43"/>
                      </a:lnTo>
                      <a:lnTo>
                        <a:pt x="53" y="25"/>
                      </a:lnTo>
                      <a:lnTo>
                        <a:pt x="48" y="11"/>
                      </a:lnTo>
                      <a:lnTo>
                        <a:pt x="42" y="3"/>
                      </a:lnTo>
                      <a:lnTo>
                        <a:pt x="38" y="0"/>
                      </a:lnTo>
                      <a:lnTo>
                        <a:pt x="32" y="3"/>
                      </a:lnTo>
                      <a:lnTo>
                        <a:pt x="27" y="11"/>
                      </a:lnTo>
                      <a:lnTo>
                        <a:pt x="21" y="25"/>
                      </a:lnTo>
                      <a:lnTo>
                        <a:pt x="16" y="43"/>
                      </a:lnTo>
                      <a:lnTo>
                        <a:pt x="10" y="67"/>
                      </a:lnTo>
                      <a:lnTo>
                        <a:pt x="7" y="96"/>
                      </a:lnTo>
                      <a:lnTo>
                        <a:pt x="3" y="131"/>
                      </a:lnTo>
                      <a:lnTo>
                        <a:pt x="0" y="17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48" name="Freeform 59"/>
                <p:cNvSpPr>
                  <a:spLocks/>
                </p:cNvSpPr>
                <p:nvPr/>
              </p:nvSpPr>
              <p:spPr bwMode="auto">
                <a:xfrm>
                  <a:off x="2055" y="3878"/>
                  <a:ext cx="76" cy="171"/>
                </a:xfrm>
                <a:custGeom>
                  <a:avLst/>
                  <a:gdLst>
                    <a:gd name="T0" fmla="*/ 75 w 76"/>
                    <a:gd name="T1" fmla="*/ 0 h 171"/>
                    <a:gd name="T2" fmla="*/ 71 w 76"/>
                    <a:gd name="T3" fmla="*/ 41 h 171"/>
                    <a:gd name="T4" fmla="*/ 67 w 76"/>
                    <a:gd name="T5" fmla="*/ 75 h 171"/>
                    <a:gd name="T6" fmla="*/ 61 w 76"/>
                    <a:gd name="T7" fmla="*/ 104 h 171"/>
                    <a:gd name="T8" fmla="*/ 58 w 76"/>
                    <a:gd name="T9" fmla="*/ 128 h 171"/>
                    <a:gd name="T10" fmla="*/ 52 w 76"/>
                    <a:gd name="T11" fmla="*/ 147 h 171"/>
                    <a:gd name="T12" fmla="*/ 47 w 76"/>
                    <a:gd name="T13" fmla="*/ 160 h 171"/>
                    <a:gd name="T14" fmla="*/ 41 w 76"/>
                    <a:gd name="T15" fmla="*/ 168 h 171"/>
                    <a:gd name="T16" fmla="*/ 37 w 76"/>
                    <a:gd name="T17" fmla="*/ 170 h 171"/>
                    <a:gd name="T18" fmla="*/ 31 w 76"/>
                    <a:gd name="T19" fmla="*/ 168 h 171"/>
                    <a:gd name="T20" fmla="*/ 26 w 76"/>
                    <a:gd name="T21" fmla="*/ 160 h 171"/>
                    <a:gd name="T22" fmla="*/ 20 w 76"/>
                    <a:gd name="T23" fmla="*/ 147 h 171"/>
                    <a:gd name="T24" fmla="*/ 16 w 76"/>
                    <a:gd name="T25" fmla="*/ 128 h 171"/>
                    <a:gd name="T26" fmla="*/ 10 w 76"/>
                    <a:gd name="T27" fmla="*/ 104 h 171"/>
                    <a:gd name="T28" fmla="*/ 7 w 76"/>
                    <a:gd name="T29" fmla="*/ 75 h 171"/>
                    <a:gd name="T30" fmla="*/ 3 w 76"/>
                    <a:gd name="T31" fmla="*/ 41 h 171"/>
                    <a:gd name="T32" fmla="*/ 0 w 76"/>
                    <a:gd name="T3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71">
                      <a:moveTo>
                        <a:pt x="75" y="0"/>
                      </a:moveTo>
                      <a:lnTo>
                        <a:pt x="71" y="41"/>
                      </a:lnTo>
                      <a:lnTo>
                        <a:pt x="67" y="75"/>
                      </a:lnTo>
                      <a:lnTo>
                        <a:pt x="61" y="104"/>
                      </a:lnTo>
                      <a:lnTo>
                        <a:pt x="58" y="128"/>
                      </a:lnTo>
                      <a:lnTo>
                        <a:pt x="52" y="147"/>
                      </a:lnTo>
                      <a:lnTo>
                        <a:pt x="47" y="160"/>
                      </a:lnTo>
                      <a:lnTo>
                        <a:pt x="41" y="168"/>
                      </a:lnTo>
                      <a:lnTo>
                        <a:pt x="37" y="170"/>
                      </a:lnTo>
                      <a:lnTo>
                        <a:pt x="31" y="168"/>
                      </a:lnTo>
                      <a:lnTo>
                        <a:pt x="26" y="160"/>
                      </a:lnTo>
                      <a:lnTo>
                        <a:pt x="20" y="147"/>
                      </a:lnTo>
                      <a:lnTo>
                        <a:pt x="16" y="128"/>
                      </a:lnTo>
                      <a:lnTo>
                        <a:pt x="10" y="104"/>
                      </a:lnTo>
                      <a:lnTo>
                        <a:pt x="7" y="75"/>
                      </a:lnTo>
                      <a:lnTo>
                        <a:pt x="3" y="41"/>
                      </a:lnTo>
                      <a:lnTo>
                        <a:pt x="0" y="0"/>
                      </a:lnTo>
                    </a:path>
                  </a:pathLst>
                </a:custGeom>
                <a:noFill/>
                <a:ln w="31750" cap="flat" cmpd="sng">
                  <a:solidFill>
                    <a:srgbClr val="0082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grpSp>
        </p:grpSp>
        <p:sp>
          <p:nvSpPr>
            <p:cNvPr id="120" name="Line 61"/>
            <p:cNvSpPr>
              <a:spLocks noChangeShapeType="1"/>
            </p:cNvSpPr>
            <p:nvPr/>
          </p:nvSpPr>
          <p:spPr bwMode="auto">
            <a:xfrm>
              <a:off x="5072068" y="4008090"/>
              <a:ext cx="27971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1" name="Line 62"/>
            <p:cNvSpPr>
              <a:spLocks noChangeShapeType="1"/>
            </p:cNvSpPr>
            <p:nvPr/>
          </p:nvSpPr>
          <p:spPr bwMode="auto">
            <a:xfrm>
              <a:off x="5107377" y="3236961"/>
              <a:ext cx="0" cy="756514"/>
            </a:xfrm>
            <a:prstGeom prst="line">
              <a:avLst/>
            </a:prstGeom>
            <a:noFill/>
            <a:ln w="19050">
              <a:solidFill>
                <a:srgbClr val="0082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2" name="Text Box 63"/>
            <p:cNvSpPr txBox="1">
              <a:spLocks noChangeArrowheads="1"/>
            </p:cNvSpPr>
            <p:nvPr/>
          </p:nvSpPr>
          <p:spPr bwMode="auto">
            <a:xfrm>
              <a:off x="7436289" y="4014478"/>
              <a:ext cx="1335632" cy="1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Frequency</a:t>
              </a:r>
              <a:endParaRPr lang="en-US" sz="1600" dirty="0">
                <a:latin typeface="+mj-lt"/>
              </a:endParaRPr>
            </a:p>
          </p:txBody>
        </p:sp>
        <p:sp>
          <p:nvSpPr>
            <p:cNvPr id="123" name="Line 64"/>
            <p:cNvSpPr>
              <a:spLocks noChangeShapeType="1"/>
            </p:cNvSpPr>
            <p:nvPr/>
          </p:nvSpPr>
          <p:spPr bwMode="auto">
            <a:xfrm>
              <a:off x="5392926" y="3324648"/>
              <a:ext cx="0" cy="681722"/>
            </a:xfrm>
            <a:prstGeom prst="line">
              <a:avLst/>
            </a:prstGeom>
            <a:noFill/>
            <a:ln w="317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4" name="Line 65"/>
            <p:cNvSpPr>
              <a:spLocks noChangeShapeType="1"/>
            </p:cNvSpPr>
            <p:nvPr/>
          </p:nvSpPr>
          <p:spPr bwMode="auto">
            <a:xfrm>
              <a:off x="5047504" y="5043138"/>
              <a:ext cx="27971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5" name="Line 66"/>
            <p:cNvSpPr>
              <a:spLocks noChangeShapeType="1"/>
            </p:cNvSpPr>
            <p:nvPr/>
          </p:nvSpPr>
          <p:spPr bwMode="auto">
            <a:xfrm>
              <a:off x="5082814" y="4272869"/>
              <a:ext cx="0" cy="756514"/>
            </a:xfrm>
            <a:prstGeom prst="line">
              <a:avLst/>
            </a:prstGeom>
            <a:noFill/>
            <a:ln w="19050">
              <a:solidFill>
                <a:srgbClr val="0082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6" name="Text Box 67"/>
            <p:cNvSpPr txBox="1">
              <a:spLocks noChangeArrowheads="1"/>
            </p:cNvSpPr>
            <p:nvPr/>
          </p:nvSpPr>
          <p:spPr bwMode="auto">
            <a:xfrm>
              <a:off x="7411726" y="5050386"/>
              <a:ext cx="1334096" cy="1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Frequency</a:t>
              </a:r>
              <a:endParaRPr lang="en-US" sz="1600" dirty="0">
                <a:latin typeface="+mj-lt"/>
              </a:endParaRPr>
            </a:p>
          </p:txBody>
        </p:sp>
        <p:sp>
          <p:nvSpPr>
            <p:cNvPr id="127" name="Line 68"/>
            <p:cNvSpPr>
              <a:spLocks noChangeShapeType="1"/>
            </p:cNvSpPr>
            <p:nvPr/>
          </p:nvSpPr>
          <p:spPr bwMode="auto">
            <a:xfrm>
              <a:off x="5047504" y="6054975"/>
              <a:ext cx="2797150" cy="0"/>
            </a:xfrm>
            <a:prstGeom prst="line">
              <a:avLst/>
            </a:prstGeom>
            <a:noFill/>
            <a:ln w="19050">
              <a:solidFill>
                <a:srgbClr val="0082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8" name="Line 69"/>
            <p:cNvSpPr>
              <a:spLocks noChangeShapeType="1"/>
            </p:cNvSpPr>
            <p:nvPr/>
          </p:nvSpPr>
          <p:spPr bwMode="auto">
            <a:xfrm>
              <a:off x="5082814" y="5465238"/>
              <a:ext cx="0" cy="585439"/>
            </a:xfrm>
            <a:prstGeom prst="line">
              <a:avLst/>
            </a:prstGeom>
            <a:noFill/>
            <a:ln w="19050">
              <a:solidFill>
                <a:srgbClr val="0082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9" name="Text Box 70"/>
            <p:cNvSpPr txBox="1">
              <a:spLocks noChangeArrowheads="1"/>
            </p:cNvSpPr>
            <p:nvPr/>
          </p:nvSpPr>
          <p:spPr bwMode="auto">
            <a:xfrm>
              <a:off x="7485814" y="6086376"/>
              <a:ext cx="1334097" cy="16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Frequency</a:t>
              </a:r>
              <a:endParaRPr lang="en-US" sz="1600" dirty="0">
                <a:latin typeface="+mj-lt"/>
              </a:endParaRPr>
            </a:p>
          </p:txBody>
        </p:sp>
        <p:sp>
          <p:nvSpPr>
            <p:cNvPr id="130" name="Line 71"/>
            <p:cNvSpPr>
              <a:spLocks noChangeShapeType="1"/>
            </p:cNvSpPr>
            <p:nvPr/>
          </p:nvSpPr>
          <p:spPr bwMode="auto">
            <a:xfrm>
              <a:off x="5709179" y="4514438"/>
              <a:ext cx="0" cy="511507"/>
            </a:xfrm>
            <a:prstGeom prst="line">
              <a:avLst/>
            </a:prstGeom>
            <a:noFill/>
            <a:ln w="31750">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1" name="Line 72"/>
            <p:cNvSpPr>
              <a:spLocks noChangeShapeType="1"/>
            </p:cNvSpPr>
            <p:nvPr/>
          </p:nvSpPr>
          <p:spPr bwMode="auto">
            <a:xfrm>
              <a:off x="7113895" y="5790195"/>
              <a:ext cx="0" cy="254464"/>
            </a:xfrm>
            <a:prstGeom prst="line">
              <a:avLst/>
            </a:prstGeom>
            <a:noFill/>
            <a:ln w="317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2" name="Text Box 73"/>
            <p:cNvSpPr txBox="1">
              <a:spLocks noChangeArrowheads="1"/>
            </p:cNvSpPr>
            <p:nvPr/>
          </p:nvSpPr>
          <p:spPr bwMode="auto">
            <a:xfrm>
              <a:off x="5234800" y="4008949"/>
              <a:ext cx="305506" cy="1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1x</a:t>
              </a:r>
              <a:endParaRPr lang="en-US" sz="1600" dirty="0">
                <a:latin typeface="+mj-lt"/>
              </a:endParaRPr>
            </a:p>
          </p:txBody>
        </p:sp>
        <p:sp>
          <p:nvSpPr>
            <p:cNvPr id="133" name="Text Box 74"/>
            <p:cNvSpPr txBox="1">
              <a:spLocks noChangeArrowheads="1"/>
            </p:cNvSpPr>
            <p:nvPr/>
          </p:nvSpPr>
          <p:spPr bwMode="auto">
            <a:xfrm>
              <a:off x="5571010" y="5113631"/>
              <a:ext cx="305507" cy="1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4x</a:t>
              </a:r>
              <a:endParaRPr lang="en-US" sz="1600" dirty="0">
                <a:latin typeface="+mj-lt"/>
              </a:endParaRPr>
            </a:p>
          </p:txBody>
        </p:sp>
        <p:sp>
          <p:nvSpPr>
            <p:cNvPr id="134" name="Text Box 75"/>
            <p:cNvSpPr txBox="1">
              <a:spLocks noChangeArrowheads="1"/>
            </p:cNvSpPr>
            <p:nvPr/>
          </p:nvSpPr>
          <p:spPr bwMode="auto">
            <a:xfrm>
              <a:off x="6960375" y="6139223"/>
              <a:ext cx="460563" cy="1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511175" indent="-101600" algn="l" defTabSz="409575">
                <a:defRPr sz="2400">
                  <a:solidFill>
                    <a:schemeClr val="tx1"/>
                  </a:solidFill>
                  <a:latin typeface="Times New Roman" charset="0"/>
                  <a:ea typeface="ＭＳ Ｐゴシック" charset="0"/>
                </a:defRPr>
              </a:lvl2pPr>
              <a:lvl3pPr marL="901700" indent="-80963"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1600" dirty="0">
                  <a:solidFill>
                    <a:srgbClr val="000000"/>
                  </a:solidFill>
                  <a:latin typeface="+mj-lt"/>
                </a:rPr>
                <a:t>12x</a:t>
              </a:r>
              <a:endParaRPr lang="en-US" sz="1600" dirty="0">
                <a:latin typeface="+mj-lt"/>
              </a:endParaRPr>
            </a:p>
          </p:txBody>
        </p:sp>
      </p:grpSp>
    </p:spTree>
    <p:extLst>
      <p:ext uri="{BB962C8B-B14F-4D97-AF65-F5344CB8AC3E}">
        <p14:creationId xmlns:p14="http://schemas.microsoft.com/office/powerpoint/2010/main" val="3297860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9" y="296003"/>
            <a:ext cx="8634040" cy="1143000"/>
          </a:xfrm>
        </p:spPr>
        <p:txBody>
          <a:bodyPr>
            <a:normAutofit/>
          </a:bodyPr>
          <a:lstStyle/>
          <a:p>
            <a:r>
              <a:rPr lang="en-US" sz="3000" b="1" dirty="0" smtClean="0">
                <a:solidFill>
                  <a:schemeClr val="tx1"/>
                </a:solidFill>
              </a:rPr>
              <a:t>Time domain to frequency domain</a:t>
            </a:r>
            <a:endParaRPr lang="en-US" sz="3000" b="1" dirty="0">
              <a:solidFill>
                <a:schemeClr val="tx1"/>
              </a:solidFill>
            </a:endParaRPr>
          </a:p>
        </p:txBody>
      </p:sp>
      <p:sp>
        <p:nvSpPr>
          <p:cNvPr id="44" name="Slide Number Placeholder 43"/>
          <p:cNvSpPr>
            <a:spLocks noGrp="1"/>
          </p:cNvSpPr>
          <p:nvPr>
            <p:ph type="sldNum" sz="quarter" idx="12"/>
          </p:nvPr>
        </p:nvSpPr>
        <p:spPr/>
        <p:txBody>
          <a:bodyPr/>
          <a:lstStyle/>
          <a:p>
            <a:fld id="{5ED2179F-846E-694A-9A7E-562F73346125}" type="slidenum">
              <a:rPr lang="en-US" smtClean="0"/>
              <a:pPr/>
              <a:t>21</a:t>
            </a:fld>
            <a:endParaRPr lang="en-US" dirty="0"/>
          </a:p>
        </p:txBody>
      </p:sp>
      <p:grpSp>
        <p:nvGrpSpPr>
          <p:cNvPr id="4" name="Group 3"/>
          <p:cNvGrpSpPr/>
          <p:nvPr/>
        </p:nvGrpSpPr>
        <p:grpSpPr>
          <a:xfrm>
            <a:off x="583647" y="1776608"/>
            <a:ext cx="8131192" cy="4357556"/>
            <a:chOff x="-61932" y="834608"/>
            <a:chExt cx="9385807" cy="5788442"/>
          </a:xfrm>
        </p:grpSpPr>
        <p:sp>
          <p:nvSpPr>
            <p:cNvPr id="17" name="Freeform 14"/>
            <p:cNvSpPr>
              <a:spLocks/>
            </p:cNvSpPr>
            <p:nvPr/>
          </p:nvSpPr>
          <p:spPr bwMode="auto">
            <a:xfrm>
              <a:off x="5316501" y="3942629"/>
              <a:ext cx="1081088" cy="444500"/>
            </a:xfrm>
            <a:custGeom>
              <a:avLst/>
              <a:gdLst>
                <a:gd name="T0" fmla="*/ 0 w 750"/>
                <a:gd name="T1" fmla="*/ 62 h 317"/>
                <a:gd name="T2" fmla="*/ 459 w 750"/>
                <a:gd name="T3" fmla="*/ 259 h 317"/>
                <a:gd name="T4" fmla="*/ 408 w 750"/>
                <a:gd name="T5" fmla="*/ 316 h 317"/>
                <a:gd name="T6" fmla="*/ 749 w 750"/>
                <a:gd name="T7" fmla="*/ 246 h 317"/>
                <a:gd name="T8" fmla="*/ 738 w 750"/>
                <a:gd name="T9" fmla="*/ 50 h 317"/>
                <a:gd name="T10" fmla="*/ 687 w 750"/>
                <a:gd name="T11" fmla="*/ 91 h 317"/>
                <a:gd name="T12" fmla="*/ 158 w 750"/>
                <a:gd name="T13" fmla="*/ 0 h 317"/>
                <a:gd name="T14" fmla="*/ 0 w 750"/>
                <a:gd name="T15" fmla="*/ 62 h 317"/>
                <a:gd name="T16" fmla="*/ 0 w 750"/>
                <a:gd name="T17" fmla="*/ 6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317">
                  <a:moveTo>
                    <a:pt x="0" y="62"/>
                  </a:moveTo>
                  <a:lnTo>
                    <a:pt x="459" y="259"/>
                  </a:lnTo>
                  <a:lnTo>
                    <a:pt x="408" y="316"/>
                  </a:lnTo>
                  <a:lnTo>
                    <a:pt x="749" y="246"/>
                  </a:lnTo>
                  <a:lnTo>
                    <a:pt x="738" y="50"/>
                  </a:lnTo>
                  <a:lnTo>
                    <a:pt x="687" y="91"/>
                  </a:lnTo>
                  <a:lnTo>
                    <a:pt x="158" y="0"/>
                  </a:lnTo>
                  <a:lnTo>
                    <a:pt x="0" y="62"/>
                  </a:lnTo>
                  <a:lnTo>
                    <a:pt x="0" y="62"/>
                  </a:lnTo>
                </a:path>
              </a:pathLst>
            </a:custGeom>
            <a:solidFill>
              <a:srgbClr val="C20041"/>
            </a:solidFill>
            <a:ln w="9525" cap="flat" cmpd="sng">
              <a:solidFill>
                <a:srgbClr val="000000"/>
              </a:solidFill>
              <a:prstDash val="solid"/>
              <a:round/>
              <a:headEnd type="none" w="med" len="med"/>
              <a:tailEnd type="none" w="med" len="med"/>
            </a:ln>
            <a:effectLst>
              <a:outerShdw blurRad="63500" dist="107763" dir="2700000" algn="ctr" rotWithShape="0">
                <a:srgbClr val="404040"/>
              </a:outerShdw>
            </a:effectLst>
          </p:spPr>
          <p:txBody>
            <a:bodyPr/>
            <a:lstStyle/>
            <a:p>
              <a:endParaRPr lang="en-US"/>
            </a:p>
          </p:txBody>
        </p:sp>
        <p:sp>
          <p:nvSpPr>
            <p:cNvPr id="5" name="Rectangle 2"/>
            <p:cNvSpPr txBox="1">
              <a:spLocks noChangeArrowheads="1"/>
            </p:cNvSpPr>
            <p:nvPr/>
          </p:nvSpPr>
          <p:spPr>
            <a:xfrm rot="16200000">
              <a:off x="7203282" y="4910931"/>
              <a:ext cx="679450" cy="163513"/>
            </a:xfrm>
            <a:prstGeom prst="rect">
              <a:avLst/>
            </a:prstGeom>
            <a:noFill/>
            <a:ln/>
          </p:spPr>
          <p:txBody>
            <a:bodyPr vert="horz" lIns="0" tIns="0" rIns="0" bIns="0" rtlCol="0" anchor="b">
              <a:normAutofit fontScale="925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defTabSz="457200">
                <a:spcBef>
                  <a:spcPct val="0"/>
                </a:spcBef>
                <a:buClr>
                  <a:srgbClr val="104160"/>
                </a:buClr>
                <a:buFont typeface="Monotype Sorts" charset="0"/>
                <a:buNone/>
              </a:pPr>
              <a:r>
                <a:rPr lang="en-US" sz="1000" smtClean="0">
                  <a:solidFill>
                    <a:srgbClr val="FF0041"/>
                  </a:solidFill>
                  <a:latin typeface="Helvetica" charset="0"/>
                </a:rPr>
                <a:t>Amplitude</a:t>
              </a:r>
              <a:endParaRPr lang="en-US"/>
            </a:p>
          </p:txBody>
        </p:sp>
        <p:grpSp>
          <p:nvGrpSpPr>
            <p:cNvPr id="6" name="Group 3"/>
            <p:cNvGrpSpPr>
              <a:grpSpLocks/>
            </p:cNvGrpSpPr>
            <p:nvPr/>
          </p:nvGrpSpPr>
          <p:grpSpPr bwMode="auto">
            <a:xfrm>
              <a:off x="6323013" y="3552048"/>
              <a:ext cx="2292350" cy="2219325"/>
              <a:chOff x="4337" y="2117"/>
              <a:chExt cx="1589" cy="1584"/>
            </a:xfrm>
          </p:grpSpPr>
          <p:sp>
            <p:nvSpPr>
              <p:cNvPr id="7" name="Freeform 4"/>
              <p:cNvSpPr>
                <a:spLocks/>
              </p:cNvSpPr>
              <p:nvPr/>
            </p:nvSpPr>
            <p:spPr bwMode="auto">
              <a:xfrm>
                <a:off x="4337" y="2117"/>
                <a:ext cx="1589" cy="1580"/>
              </a:xfrm>
              <a:custGeom>
                <a:avLst/>
                <a:gdLst>
                  <a:gd name="T0" fmla="*/ 1588 w 1589"/>
                  <a:gd name="T1" fmla="*/ 56 h 1580"/>
                  <a:gd name="T2" fmla="*/ 1378 w 1589"/>
                  <a:gd name="T3" fmla="*/ 0 h 1580"/>
                  <a:gd name="T4" fmla="*/ 0 w 1589"/>
                  <a:gd name="T5" fmla="*/ 458 h 1580"/>
                  <a:gd name="T6" fmla="*/ 139 w 1589"/>
                  <a:gd name="T7" fmla="*/ 554 h 1580"/>
                  <a:gd name="T8" fmla="*/ 9 w 1589"/>
                  <a:gd name="T9" fmla="*/ 470 h 1580"/>
                  <a:gd name="T10" fmla="*/ 9 w 1589"/>
                  <a:gd name="T11" fmla="*/ 1463 h 1580"/>
                  <a:gd name="T12" fmla="*/ 130 w 1589"/>
                  <a:gd name="T13" fmla="*/ 1579 h 1580"/>
                  <a:gd name="T14" fmla="*/ 1588 w 1589"/>
                  <a:gd name="T15" fmla="*/ 56 h 1580"/>
                  <a:gd name="T16" fmla="*/ 1588 w 1589"/>
                  <a:gd name="T17" fmla="*/ 56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9" h="1580">
                    <a:moveTo>
                      <a:pt x="1588" y="56"/>
                    </a:moveTo>
                    <a:lnTo>
                      <a:pt x="1378" y="0"/>
                    </a:lnTo>
                    <a:lnTo>
                      <a:pt x="0" y="458"/>
                    </a:lnTo>
                    <a:lnTo>
                      <a:pt x="139" y="554"/>
                    </a:lnTo>
                    <a:lnTo>
                      <a:pt x="9" y="470"/>
                    </a:lnTo>
                    <a:lnTo>
                      <a:pt x="9" y="1463"/>
                    </a:lnTo>
                    <a:lnTo>
                      <a:pt x="130" y="1579"/>
                    </a:lnTo>
                    <a:lnTo>
                      <a:pt x="1588" y="56"/>
                    </a:lnTo>
                    <a:lnTo>
                      <a:pt x="1588" y="56"/>
                    </a:lnTo>
                  </a:path>
                </a:pathLst>
              </a:custGeom>
              <a:solidFill>
                <a:srgbClr val="FFFFC2"/>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 name="Freeform 5"/>
              <p:cNvSpPr>
                <a:spLocks/>
              </p:cNvSpPr>
              <p:nvPr/>
            </p:nvSpPr>
            <p:spPr bwMode="auto">
              <a:xfrm>
                <a:off x="4471" y="2185"/>
                <a:ext cx="1455" cy="1516"/>
              </a:xfrm>
              <a:custGeom>
                <a:avLst/>
                <a:gdLst>
                  <a:gd name="T0" fmla="*/ 1454 w 1455"/>
                  <a:gd name="T1" fmla="*/ 0 h 1516"/>
                  <a:gd name="T2" fmla="*/ 0 w 1455"/>
                  <a:gd name="T3" fmla="*/ 488 h 1516"/>
                  <a:gd name="T4" fmla="*/ 0 w 1455"/>
                  <a:gd name="T5" fmla="*/ 1515 h 1516"/>
                  <a:gd name="T6" fmla="*/ 1454 w 1455"/>
                  <a:gd name="T7" fmla="*/ 984 h 1516"/>
                  <a:gd name="T8" fmla="*/ 1454 w 1455"/>
                  <a:gd name="T9" fmla="*/ 0 h 1516"/>
                  <a:gd name="T10" fmla="*/ 1454 w 1455"/>
                  <a:gd name="T11" fmla="*/ 0 h 1516"/>
                </a:gdLst>
                <a:ahLst/>
                <a:cxnLst>
                  <a:cxn ang="0">
                    <a:pos x="T0" y="T1"/>
                  </a:cxn>
                  <a:cxn ang="0">
                    <a:pos x="T2" y="T3"/>
                  </a:cxn>
                  <a:cxn ang="0">
                    <a:pos x="T4" y="T5"/>
                  </a:cxn>
                  <a:cxn ang="0">
                    <a:pos x="T6" y="T7"/>
                  </a:cxn>
                  <a:cxn ang="0">
                    <a:pos x="T8" y="T9"/>
                  </a:cxn>
                  <a:cxn ang="0">
                    <a:pos x="T10" y="T11"/>
                  </a:cxn>
                </a:cxnLst>
                <a:rect l="0" t="0" r="r" b="b"/>
                <a:pathLst>
                  <a:path w="1455" h="1516">
                    <a:moveTo>
                      <a:pt x="1454" y="0"/>
                    </a:moveTo>
                    <a:lnTo>
                      <a:pt x="0" y="488"/>
                    </a:lnTo>
                    <a:lnTo>
                      <a:pt x="0" y="1515"/>
                    </a:lnTo>
                    <a:lnTo>
                      <a:pt x="1454" y="984"/>
                    </a:lnTo>
                    <a:lnTo>
                      <a:pt x="1454" y="0"/>
                    </a:lnTo>
                    <a:lnTo>
                      <a:pt x="1454" y="0"/>
                    </a:lnTo>
                  </a:path>
                </a:pathLst>
              </a:custGeom>
              <a:solidFill>
                <a:srgbClr val="FFFFFF"/>
              </a:solidFill>
              <a:ln w="9525" cap="flat" cmpd="sng">
                <a:solidFill>
                  <a:srgbClr val="4141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 name="Freeform 6"/>
              <p:cNvSpPr>
                <a:spLocks/>
              </p:cNvSpPr>
              <p:nvPr/>
            </p:nvSpPr>
            <p:spPr bwMode="auto">
              <a:xfrm>
                <a:off x="4650" y="2703"/>
                <a:ext cx="1174" cy="673"/>
              </a:xfrm>
              <a:custGeom>
                <a:avLst/>
                <a:gdLst>
                  <a:gd name="T0" fmla="*/ 0 w 1174"/>
                  <a:gd name="T1" fmla="*/ 0 h 673"/>
                  <a:gd name="T2" fmla="*/ 0 w 1174"/>
                  <a:gd name="T3" fmla="*/ 672 h 673"/>
                  <a:gd name="T4" fmla="*/ 1173 w 1174"/>
                  <a:gd name="T5" fmla="*/ 255 h 673"/>
                </a:gdLst>
                <a:ahLst/>
                <a:cxnLst>
                  <a:cxn ang="0">
                    <a:pos x="T0" y="T1"/>
                  </a:cxn>
                  <a:cxn ang="0">
                    <a:pos x="T2" y="T3"/>
                  </a:cxn>
                  <a:cxn ang="0">
                    <a:pos x="T4" y="T5"/>
                  </a:cxn>
                </a:cxnLst>
                <a:rect l="0" t="0" r="r" b="b"/>
                <a:pathLst>
                  <a:path w="1174" h="673">
                    <a:moveTo>
                      <a:pt x="0" y="0"/>
                    </a:moveTo>
                    <a:lnTo>
                      <a:pt x="0" y="672"/>
                    </a:lnTo>
                    <a:lnTo>
                      <a:pt x="1173" y="255"/>
                    </a:lnTo>
                  </a:path>
                </a:pathLst>
              </a:custGeom>
              <a:noFill/>
              <a:ln w="31750" cap="flat" cmpd="sng">
                <a:solidFill>
                  <a:srgbClr val="00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 name="Text Box 7"/>
              <p:cNvSpPr txBox="1">
                <a:spLocks noChangeArrowheads="1"/>
              </p:cNvSpPr>
              <p:nvPr/>
            </p:nvSpPr>
            <p:spPr bwMode="auto">
              <a:xfrm rot="20505158">
                <a:off x="4965" y="3192"/>
                <a:ext cx="700" cy="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000" b="1" dirty="0">
                    <a:solidFill>
                      <a:srgbClr val="FF0041"/>
                    </a:solidFill>
                    <a:latin typeface="Helvetica" charset="0"/>
                  </a:rPr>
                  <a:t>Frequency</a:t>
                </a:r>
                <a:endParaRPr lang="en-US" sz="2200" dirty="0"/>
              </a:p>
            </p:txBody>
          </p:sp>
          <p:sp>
            <p:nvSpPr>
              <p:cNvPr id="11" name="Freeform 8"/>
              <p:cNvSpPr>
                <a:spLocks/>
              </p:cNvSpPr>
              <p:nvPr/>
            </p:nvSpPr>
            <p:spPr bwMode="auto">
              <a:xfrm>
                <a:off x="4840" y="2681"/>
                <a:ext cx="91" cy="635"/>
              </a:xfrm>
              <a:custGeom>
                <a:avLst/>
                <a:gdLst>
                  <a:gd name="T0" fmla="*/ 0 w 91"/>
                  <a:gd name="T1" fmla="*/ 634 h 635"/>
                  <a:gd name="T2" fmla="*/ 20 w 91"/>
                  <a:gd name="T3" fmla="*/ 0 h 635"/>
                  <a:gd name="T4" fmla="*/ 90 w 91"/>
                  <a:gd name="T5" fmla="*/ 594 h 635"/>
                  <a:gd name="T6" fmla="*/ 0 w 91"/>
                  <a:gd name="T7" fmla="*/ 634 h 635"/>
                  <a:gd name="T8" fmla="*/ 0 w 91"/>
                  <a:gd name="T9" fmla="*/ 634 h 635"/>
                </a:gdLst>
                <a:ahLst/>
                <a:cxnLst>
                  <a:cxn ang="0">
                    <a:pos x="T0" y="T1"/>
                  </a:cxn>
                  <a:cxn ang="0">
                    <a:pos x="T2" y="T3"/>
                  </a:cxn>
                  <a:cxn ang="0">
                    <a:pos x="T4" y="T5"/>
                  </a:cxn>
                  <a:cxn ang="0">
                    <a:pos x="T6" y="T7"/>
                  </a:cxn>
                  <a:cxn ang="0">
                    <a:pos x="T8" y="T9"/>
                  </a:cxn>
                </a:cxnLst>
                <a:rect l="0" t="0" r="r" b="b"/>
                <a:pathLst>
                  <a:path w="91" h="635">
                    <a:moveTo>
                      <a:pt x="0" y="634"/>
                    </a:moveTo>
                    <a:lnTo>
                      <a:pt x="20" y="0"/>
                    </a:lnTo>
                    <a:lnTo>
                      <a:pt x="90" y="594"/>
                    </a:lnTo>
                    <a:lnTo>
                      <a:pt x="0" y="634"/>
                    </a:lnTo>
                    <a:lnTo>
                      <a:pt x="0" y="634"/>
                    </a:lnTo>
                  </a:path>
                </a:pathLst>
              </a:custGeom>
              <a:solidFill>
                <a:srgbClr val="810000"/>
              </a:solidFill>
              <a:ln w="9525" cap="flat" cmpd="sng">
                <a:solidFill>
                  <a:srgbClr val="81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Freeform 9"/>
              <p:cNvSpPr>
                <a:spLocks/>
              </p:cNvSpPr>
              <p:nvPr/>
            </p:nvSpPr>
            <p:spPr bwMode="auto">
              <a:xfrm>
                <a:off x="5092" y="2840"/>
                <a:ext cx="91" cy="371"/>
              </a:xfrm>
              <a:custGeom>
                <a:avLst/>
                <a:gdLst>
                  <a:gd name="T0" fmla="*/ 0 w 91"/>
                  <a:gd name="T1" fmla="*/ 370 h 371"/>
                  <a:gd name="T2" fmla="*/ 20 w 91"/>
                  <a:gd name="T3" fmla="*/ 0 h 371"/>
                  <a:gd name="T4" fmla="*/ 90 w 91"/>
                  <a:gd name="T5" fmla="*/ 344 h 371"/>
                  <a:gd name="T6" fmla="*/ 0 w 91"/>
                  <a:gd name="T7" fmla="*/ 370 h 371"/>
                  <a:gd name="T8" fmla="*/ 0 w 91"/>
                  <a:gd name="T9" fmla="*/ 370 h 371"/>
                </a:gdLst>
                <a:ahLst/>
                <a:cxnLst>
                  <a:cxn ang="0">
                    <a:pos x="T0" y="T1"/>
                  </a:cxn>
                  <a:cxn ang="0">
                    <a:pos x="T2" y="T3"/>
                  </a:cxn>
                  <a:cxn ang="0">
                    <a:pos x="T4" y="T5"/>
                  </a:cxn>
                  <a:cxn ang="0">
                    <a:pos x="T6" y="T7"/>
                  </a:cxn>
                  <a:cxn ang="0">
                    <a:pos x="T8" y="T9"/>
                  </a:cxn>
                </a:cxnLst>
                <a:rect l="0" t="0" r="r" b="b"/>
                <a:pathLst>
                  <a:path w="91" h="371">
                    <a:moveTo>
                      <a:pt x="0" y="370"/>
                    </a:moveTo>
                    <a:lnTo>
                      <a:pt x="20" y="0"/>
                    </a:lnTo>
                    <a:lnTo>
                      <a:pt x="90" y="344"/>
                    </a:lnTo>
                    <a:lnTo>
                      <a:pt x="0" y="370"/>
                    </a:lnTo>
                    <a:lnTo>
                      <a:pt x="0" y="370"/>
                    </a:lnTo>
                  </a:path>
                </a:pathLst>
              </a:custGeom>
              <a:solidFill>
                <a:srgbClr val="008000"/>
              </a:solidFill>
              <a:ln w="952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3" name="Freeform 10"/>
              <p:cNvSpPr>
                <a:spLocks/>
              </p:cNvSpPr>
              <p:nvPr/>
            </p:nvSpPr>
            <p:spPr bwMode="auto">
              <a:xfrm>
                <a:off x="5345" y="2922"/>
                <a:ext cx="54" cy="200"/>
              </a:xfrm>
              <a:custGeom>
                <a:avLst/>
                <a:gdLst>
                  <a:gd name="T0" fmla="*/ 0 w 54"/>
                  <a:gd name="T1" fmla="*/ 199 h 200"/>
                  <a:gd name="T2" fmla="*/ 14 w 54"/>
                  <a:gd name="T3" fmla="*/ 0 h 200"/>
                  <a:gd name="T4" fmla="*/ 53 w 54"/>
                  <a:gd name="T5" fmla="*/ 171 h 200"/>
                  <a:gd name="T6" fmla="*/ 0 w 54"/>
                  <a:gd name="T7" fmla="*/ 199 h 200"/>
                  <a:gd name="T8" fmla="*/ 0 w 54"/>
                  <a:gd name="T9" fmla="*/ 199 h 200"/>
                </a:gdLst>
                <a:ahLst/>
                <a:cxnLst>
                  <a:cxn ang="0">
                    <a:pos x="T0" y="T1"/>
                  </a:cxn>
                  <a:cxn ang="0">
                    <a:pos x="T2" y="T3"/>
                  </a:cxn>
                  <a:cxn ang="0">
                    <a:pos x="T4" y="T5"/>
                  </a:cxn>
                  <a:cxn ang="0">
                    <a:pos x="T6" y="T7"/>
                  </a:cxn>
                  <a:cxn ang="0">
                    <a:pos x="T8" y="T9"/>
                  </a:cxn>
                </a:cxnLst>
                <a:rect l="0" t="0" r="r" b="b"/>
                <a:pathLst>
                  <a:path w="54" h="200">
                    <a:moveTo>
                      <a:pt x="0" y="199"/>
                    </a:moveTo>
                    <a:lnTo>
                      <a:pt x="14" y="0"/>
                    </a:lnTo>
                    <a:lnTo>
                      <a:pt x="53" y="171"/>
                    </a:lnTo>
                    <a:lnTo>
                      <a:pt x="0" y="199"/>
                    </a:lnTo>
                    <a:lnTo>
                      <a:pt x="0" y="199"/>
                    </a:lnTo>
                  </a:path>
                </a:pathLst>
              </a:custGeom>
              <a:solidFill>
                <a:srgbClr val="0000FF"/>
              </a:solidFill>
              <a:ln w="9525" cap="flat" cmpd="sng">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4" name="Line 11"/>
            <p:cNvSpPr>
              <a:spLocks noChangeShapeType="1"/>
            </p:cNvSpPr>
            <p:nvPr/>
          </p:nvSpPr>
          <p:spPr bwMode="auto">
            <a:xfrm flipV="1">
              <a:off x="4217994" y="3063875"/>
              <a:ext cx="4495800" cy="1220788"/>
            </a:xfrm>
            <a:prstGeom prst="line">
              <a:avLst/>
            </a:prstGeom>
            <a:noFill/>
            <a:ln w="317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12"/>
            <p:cNvSpPr>
              <a:spLocks noChangeShapeType="1"/>
            </p:cNvSpPr>
            <p:nvPr/>
          </p:nvSpPr>
          <p:spPr bwMode="auto">
            <a:xfrm flipH="1">
              <a:off x="2760663" y="6022975"/>
              <a:ext cx="14287" cy="15875"/>
            </a:xfrm>
            <a:prstGeom prst="line">
              <a:avLst/>
            </a:prstGeom>
            <a:noFill/>
            <a:ln w="9525">
              <a:solidFill>
                <a:srgbClr val="FF404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Freeform 13"/>
            <p:cNvSpPr>
              <a:spLocks/>
            </p:cNvSpPr>
            <p:nvPr/>
          </p:nvSpPr>
          <p:spPr bwMode="auto">
            <a:xfrm>
              <a:off x="1647825" y="3834155"/>
              <a:ext cx="1047750" cy="544512"/>
            </a:xfrm>
            <a:custGeom>
              <a:avLst/>
              <a:gdLst>
                <a:gd name="T0" fmla="*/ 0 w 726"/>
                <a:gd name="T1" fmla="*/ 349 h 389"/>
                <a:gd name="T2" fmla="*/ 389 w 726"/>
                <a:gd name="T3" fmla="*/ 95 h 389"/>
                <a:gd name="T4" fmla="*/ 321 w 726"/>
                <a:gd name="T5" fmla="*/ 60 h 389"/>
                <a:gd name="T6" fmla="*/ 665 w 726"/>
                <a:gd name="T7" fmla="*/ 0 h 389"/>
                <a:gd name="T8" fmla="*/ 725 w 726"/>
                <a:gd name="T9" fmla="*/ 191 h 389"/>
                <a:gd name="T10" fmla="*/ 663 w 726"/>
                <a:gd name="T11" fmla="*/ 169 h 389"/>
                <a:gd name="T12" fmla="*/ 180 w 726"/>
                <a:gd name="T13" fmla="*/ 388 h 389"/>
                <a:gd name="T14" fmla="*/ 0 w 726"/>
                <a:gd name="T15" fmla="*/ 349 h 389"/>
                <a:gd name="T16" fmla="*/ 0 w 726"/>
                <a:gd name="T17" fmla="*/ 349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389">
                  <a:moveTo>
                    <a:pt x="0" y="349"/>
                  </a:moveTo>
                  <a:lnTo>
                    <a:pt x="389" y="95"/>
                  </a:lnTo>
                  <a:lnTo>
                    <a:pt x="321" y="60"/>
                  </a:lnTo>
                  <a:lnTo>
                    <a:pt x="665" y="0"/>
                  </a:lnTo>
                  <a:lnTo>
                    <a:pt x="725" y="191"/>
                  </a:lnTo>
                  <a:lnTo>
                    <a:pt x="663" y="169"/>
                  </a:lnTo>
                  <a:lnTo>
                    <a:pt x="180" y="388"/>
                  </a:lnTo>
                  <a:lnTo>
                    <a:pt x="0" y="349"/>
                  </a:lnTo>
                  <a:lnTo>
                    <a:pt x="0" y="349"/>
                  </a:lnTo>
                </a:path>
              </a:pathLst>
            </a:custGeom>
            <a:solidFill>
              <a:srgbClr val="C20041"/>
            </a:solidFill>
            <a:ln w="9525" cap="flat" cmpd="sng">
              <a:solidFill>
                <a:srgbClr val="000000"/>
              </a:solidFill>
              <a:prstDash val="solid"/>
              <a:round/>
              <a:headEnd type="none" w="med" len="med"/>
              <a:tailEnd type="none" w="med" len="med"/>
            </a:ln>
            <a:effectLst>
              <a:outerShdw blurRad="63500" dist="107763" dir="2700000" algn="ctr" rotWithShape="0">
                <a:srgbClr val="404040"/>
              </a:outerShdw>
            </a:effectLst>
          </p:spPr>
          <p:txBody>
            <a:bodyPr/>
            <a:lstStyle/>
            <a:p>
              <a:endParaRPr lang="en-US"/>
            </a:p>
          </p:txBody>
        </p:sp>
        <p:sp>
          <p:nvSpPr>
            <p:cNvPr id="18" name="Freeform 15"/>
            <p:cNvSpPr>
              <a:spLocks/>
            </p:cNvSpPr>
            <p:nvPr/>
          </p:nvSpPr>
          <p:spPr bwMode="auto">
            <a:xfrm>
              <a:off x="-39974" y="3907063"/>
              <a:ext cx="2647951" cy="1870075"/>
            </a:xfrm>
            <a:custGeom>
              <a:avLst/>
              <a:gdLst>
                <a:gd name="T0" fmla="*/ 0 w 1835"/>
                <a:gd name="T1" fmla="*/ 50 h 1335"/>
                <a:gd name="T2" fmla="*/ 241 w 1835"/>
                <a:gd name="T3" fmla="*/ 0 h 1335"/>
                <a:gd name="T4" fmla="*/ 1834 w 1835"/>
                <a:gd name="T5" fmla="*/ 388 h 1335"/>
                <a:gd name="T6" fmla="*/ 1673 w 1835"/>
                <a:gd name="T7" fmla="*/ 469 h 1335"/>
                <a:gd name="T8" fmla="*/ 1823 w 1835"/>
                <a:gd name="T9" fmla="*/ 398 h 1335"/>
                <a:gd name="T10" fmla="*/ 1823 w 1835"/>
                <a:gd name="T11" fmla="*/ 1236 h 1335"/>
                <a:gd name="T12" fmla="*/ 1683 w 1835"/>
                <a:gd name="T13" fmla="*/ 1334 h 1335"/>
                <a:gd name="T14" fmla="*/ 0 w 1835"/>
                <a:gd name="T15" fmla="*/ 50 h 1335"/>
                <a:gd name="T16" fmla="*/ 0 w 1835"/>
                <a:gd name="T17" fmla="*/ 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5" h="1335">
                  <a:moveTo>
                    <a:pt x="0" y="50"/>
                  </a:moveTo>
                  <a:lnTo>
                    <a:pt x="241" y="0"/>
                  </a:lnTo>
                  <a:lnTo>
                    <a:pt x="1834" y="388"/>
                  </a:lnTo>
                  <a:lnTo>
                    <a:pt x="1673" y="469"/>
                  </a:lnTo>
                  <a:lnTo>
                    <a:pt x="1823" y="398"/>
                  </a:lnTo>
                  <a:lnTo>
                    <a:pt x="1823" y="1236"/>
                  </a:lnTo>
                  <a:lnTo>
                    <a:pt x="1683" y="1334"/>
                  </a:lnTo>
                  <a:lnTo>
                    <a:pt x="0" y="50"/>
                  </a:lnTo>
                  <a:lnTo>
                    <a:pt x="0" y="50"/>
                  </a:lnTo>
                </a:path>
              </a:pathLst>
            </a:custGeom>
            <a:solidFill>
              <a:srgbClr val="FFFFC2"/>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Freeform 16"/>
            <p:cNvSpPr>
              <a:spLocks/>
            </p:cNvSpPr>
            <p:nvPr/>
          </p:nvSpPr>
          <p:spPr bwMode="auto">
            <a:xfrm>
              <a:off x="-61932" y="3981194"/>
              <a:ext cx="2416175" cy="1828800"/>
            </a:xfrm>
            <a:custGeom>
              <a:avLst/>
              <a:gdLst>
                <a:gd name="T0" fmla="*/ 0 w 1674"/>
                <a:gd name="T1" fmla="*/ 0 h 1306"/>
                <a:gd name="T2" fmla="*/ 1673 w 1674"/>
                <a:gd name="T3" fmla="*/ 419 h 1306"/>
                <a:gd name="T4" fmla="*/ 1673 w 1674"/>
                <a:gd name="T5" fmla="*/ 1305 h 1306"/>
                <a:gd name="T6" fmla="*/ 0 w 1674"/>
                <a:gd name="T7" fmla="*/ 847 h 1306"/>
                <a:gd name="T8" fmla="*/ 0 w 1674"/>
                <a:gd name="T9" fmla="*/ 0 h 1306"/>
                <a:gd name="T10" fmla="*/ 0 w 1674"/>
                <a:gd name="T11" fmla="*/ 0 h 1306"/>
              </a:gdLst>
              <a:ahLst/>
              <a:cxnLst>
                <a:cxn ang="0">
                  <a:pos x="T0" y="T1"/>
                </a:cxn>
                <a:cxn ang="0">
                  <a:pos x="T2" y="T3"/>
                </a:cxn>
                <a:cxn ang="0">
                  <a:pos x="T4" y="T5"/>
                </a:cxn>
                <a:cxn ang="0">
                  <a:pos x="T6" y="T7"/>
                </a:cxn>
                <a:cxn ang="0">
                  <a:pos x="T8" y="T9"/>
                </a:cxn>
                <a:cxn ang="0">
                  <a:pos x="T10" y="T11"/>
                </a:cxn>
              </a:cxnLst>
              <a:rect l="0" t="0" r="r" b="b"/>
              <a:pathLst>
                <a:path w="1674" h="1306">
                  <a:moveTo>
                    <a:pt x="0" y="0"/>
                  </a:moveTo>
                  <a:lnTo>
                    <a:pt x="1673" y="419"/>
                  </a:lnTo>
                  <a:lnTo>
                    <a:pt x="1673" y="1305"/>
                  </a:lnTo>
                  <a:lnTo>
                    <a:pt x="0" y="847"/>
                  </a:lnTo>
                  <a:lnTo>
                    <a:pt x="0" y="0"/>
                  </a:lnTo>
                  <a:lnTo>
                    <a:pt x="0" y="0"/>
                  </a:lnTo>
                </a:path>
              </a:pathLst>
            </a:custGeom>
            <a:solidFill>
              <a:srgbClr val="FFFFFF"/>
            </a:solidFill>
            <a:ln w="9525" cap="flat" cmpd="sng">
              <a:solidFill>
                <a:srgbClr val="4141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Freeform 17"/>
            <p:cNvSpPr>
              <a:spLocks/>
            </p:cNvSpPr>
            <p:nvPr/>
          </p:nvSpPr>
          <p:spPr bwMode="auto">
            <a:xfrm>
              <a:off x="231826" y="4178044"/>
              <a:ext cx="2081212" cy="1435099"/>
            </a:xfrm>
            <a:custGeom>
              <a:avLst/>
              <a:gdLst>
                <a:gd name="T0" fmla="*/ 5 w 1442"/>
                <a:gd name="T1" fmla="*/ 0 h 1024"/>
                <a:gd name="T2" fmla="*/ 0 w 1442"/>
                <a:gd name="T3" fmla="*/ 625 h 1024"/>
                <a:gd name="T4" fmla="*/ 1441 w 1442"/>
                <a:gd name="T5" fmla="*/ 1023 h 1024"/>
              </a:gdLst>
              <a:ahLst/>
              <a:cxnLst>
                <a:cxn ang="0">
                  <a:pos x="T0" y="T1"/>
                </a:cxn>
                <a:cxn ang="0">
                  <a:pos x="T2" y="T3"/>
                </a:cxn>
                <a:cxn ang="0">
                  <a:pos x="T4" y="T5"/>
                </a:cxn>
              </a:cxnLst>
              <a:rect l="0" t="0" r="r" b="b"/>
              <a:pathLst>
                <a:path w="1442" h="1024">
                  <a:moveTo>
                    <a:pt x="5" y="0"/>
                  </a:moveTo>
                  <a:lnTo>
                    <a:pt x="0" y="625"/>
                  </a:lnTo>
                  <a:lnTo>
                    <a:pt x="1441" y="1023"/>
                  </a:lnTo>
                </a:path>
              </a:pathLst>
            </a:custGeom>
            <a:noFill/>
            <a:ln w="31750" cap="flat" cmpd="sng">
              <a:solidFill>
                <a:srgbClr val="00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Text Box 18"/>
            <p:cNvSpPr txBox="1">
              <a:spLocks noChangeArrowheads="1"/>
            </p:cNvSpPr>
            <p:nvPr/>
          </p:nvSpPr>
          <p:spPr bwMode="auto">
            <a:xfrm rot="16200000">
              <a:off x="-369030" y="4424643"/>
              <a:ext cx="939800"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900" b="1" dirty="0">
                  <a:solidFill>
                    <a:srgbClr val="FF0041"/>
                  </a:solidFill>
                  <a:latin typeface="Helvetica" charset="0"/>
                </a:rPr>
                <a:t>Amplitude</a:t>
              </a:r>
              <a:endParaRPr lang="en-US" sz="2200" b="1" dirty="0"/>
            </a:p>
          </p:txBody>
        </p:sp>
        <p:sp>
          <p:nvSpPr>
            <p:cNvPr id="22" name="Text Box 19"/>
            <p:cNvSpPr txBox="1">
              <a:spLocks noChangeArrowheads="1"/>
            </p:cNvSpPr>
            <p:nvPr/>
          </p:nvSpPr>
          <p:spPr bwMode="auto">
            <a:xfrm rot="840000">
              <a:off x="1200148" y="5404192"/>
              <a:ext cx="3905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000" b="1" dirty="0">
                  <a:solidFill>
                    <a:srgbClr val="FF0041"/>
                  </a:solidFill>
                  <a:latin typeface="Helvetica" charset="0"/>
                </a:rPr>
                <a:t>Time</a:t>
              </a:r>
              <a:endParaRPr lang="en-US" sz="2200" dirty="0"/>
            </a:p>
          </p:txBody>
        </p:sp>
        <p:sp>
          <p:nvSpPr>
            <p:cNvPr id="23" name="Freeform 20"/>
            <p:cNvSpPr>
              <a:spLocks/>
            </p:cNvSpPr>
            <p:nvPr/>
          </p:nvSpPr>
          <p:spPr bwMode="auto">
            <a:xfrm>
              <a:off x="176292" y="4570413"/>
              <a:ext cx="2071688" cy="857250"/>
            </a:xfrm>
            <a:custGeom>
              <a:avLst/>
              <a:gdLst>
                <a:gd name="T0" fmla="*/ 13 w 1436"/>
                <a:gd name="T1" fmla="*/ 218 h 612"/>
                <a:gd name="T2" fmla="*/ 27 w 1436"/>
                <a:gd name="T3" fmla="*/ 193 h 612"/>
                <a:gd name="T4" fmla="*/ 46 w 1436"/>
                <a:gd name="T5" fmla="*/ 155 h 612"/>
                <a:gd name="T6" fmla="*/ 68 w 1436"/>
                <a:gd name="T7" fmla="*/ 115 h 612"/>
                <a:gd name="T8" fmla="*/ 86 w 1436"/>
                <a:gd name="T9" fmla="*/ 83 h 612"/>
                <a:gd name="T10" fmla="*/ 104 w 1436"/>
                <a:gd name="T11" fmla="*/ 55 h 612"/>
                <a:gd name="T12" fmla="*/ 119 w 1436"/>
                <a:gd name="T13" fmla="*/ 35 h 612"/>
                <a:gd name="T14" fmla="*/ 136 w 1436"/>
                <a:gd name="T15" fmla="*/ 17 h 612"/>
                <a:gd name="T16" fmla="*/ 168 w 1436"/>
                <a:gd name="T17" fmla="*/ 3 h 612"/>
                <a:gd name="T18" fmla="*/ 205 w 1436"/>
                <a:gd name="T19" fmla="*/ 3 h 612"/>
                <a:gd name="T20" fmla="*/ 236 w 1436"/>
                <a:gd name="T21" fmla="*/ 24 h 612"/>
                <a:gd name="T22" fmla="*/ 257 w 1436"/>
                <a:gd name="T23" fmla="*/ 57 h 612"/>
                <a:gd name="T24" fmla="*/ 272 w 1436"/>
                <a:gd name="T25" fmla="*/ 92 h 612"/>
                <a:gd name="T26" fmla="*/ 280 w 1436"/>
                <a:gd name="T27" fmla="*/ 128 h 612"/>
                <a:gd name="T28" fmla="*/ 287 w 1436"/>
                <a:gd name="T29" fmla="*/ 178 h 612"/>
                <a:gd name="T30" fmla="*/ 294 w 1436"/>
                <a:gd name="T31" fmla="*/ 229 h 612"/>
                <a:gd name="T32" fmla="*/ 301 w 1436"/>
                <a:gd name="T33" fmla="*/ 280 h 612"/>
                <a:gd name="T34" fmla="*/ 312 w 1436"/>
                <a:gd name="T35" fmla="*/ 329 h 612"/>
                <a:gd name="T36" fmla="*/ 322 w 1436"/>
                <a:gd name="T37" fmla="*/ 372 h 612"/>
                <a:gd name="T38" fmla="*/ 341 w 1436"/>
                <a:gd name="T39" fmla="*/ 406 h 612"/>
                <a:gd name="T40" fmla="*/ 366 w 1436"/>
                <a:gd name="T41" fmla="*/ 422 h 612"/>
                <a:gd name="T42" fmla="*/ 392 w 1436"/>
                <a:gd name="T43" fmla="*/ 422 h 612"/>
                <a:gd name="T44" fmla="*/ 448 w 1436"/>
                <a:gd name="T45" fmla="*/ 390 h 612"/>
                <a:gd name="T46" fmla="*/ 499 w 1436"/>
                <a:gd name="T47" fmla="*/ 334 h 612"/>
                <a:gd name="T48" fmla="*/ 534 w 1436"/>
                <a:gd name="T49" fmla="*/ 297 h 612"/>
                <a:gd name="T50" fmla="*/ 564 w 1436"/>
                <a:gd name="T51" fmla="*/ 257 h 612"/>
                <a:gd name="T52" fmla="*/ 598 w 1436"/>
                <a:gd name="T53" fmla="*/ 216 h 612"/>
                <a:gd name="T54" fmla="*/ 632 w 1436"/>
                <a:gd name="T55" fmla="*/ 174 h 612"/>
                <a:gd name="T56" fmla="*/ 659 w 1436"/>
                <a:gd name="T57" fmla="*/ 137 h 612"/>
                <a:gd name="T58" fmla="*/ 689 w 1436"/>
                <a:gd name="T59" fmla="*/ 104 h 612"/>
                <a:gd name="T60" fmla="*/ 726 w 1436"/>
                <a:gd name="T61" fmla="*/ 85 h 612"/>
                <a:gd name="T62" fmla="*/ 767 w 1436"/>
                <a:gd name="T63" fmla="*/ 79 h 612"/>
                <a:gd name="T64" fmla="*/ 789 w 1436"/>
                <a:gd name="T65" fmla="*/ 85 h 612"/>
                <a:gd name="T66" fmla="*/ 808 w 1436"/>
                <a:gd name="T67" fmla="*/ 95 h 612"/>
                <a:gd name="T68" fmla="*/ 826 w 1436"/>
                <a:gd name="T69" fmla="*/ 111 h 612"/>
                <a:gd name="T70" fmla="*/ 839 w 1436"/>
                <a:gd name="T71" fmla="*/ 130 h 612"/>
                <a:gd name="T72" fmla="*/ 852 w 1436"/>
                <a:gd name="T73" fmla="*/ 159 h 612"/>
                <a:gd name="T74" fmla="*/ 862 w 1436"/>
                <a:gd name="T75" fmla="*/ 188 h 612"/>
                <a:gd name="T76" fmla="*/ 866 w 1436"/>
                <a:gd name="T77" fmla="*/ 221 h 612"/>
                <a:gd name="T78" fmla="*/ 875 w 1436"/>
                <a:gd name="T79" fmla="*/ 253 h 612"/>
                <a:gd name="T80" fmla="*/ 890 w 1436"/>
                <a:gd name="T81" fmla="*/ 313 h 612"/>
                <a:gd name="T82" fmla="*/ 908 w 1436"/>
                <a:gd name="T83" fmla="*/ 374 h 612"/>
                <a:gd name="T84" fmla="*/ 920 w 1436"/>
                <a:gd name="T85" fmla="*/ 413 h 612"/>
                <a:gd name="T86" fmla="*/ 931 w 1436"/>
                <a:gd name="T87" fmla="*/ 449 h 612"/>
                <a:gd name="T88" fmla="*/ 940 w 1436"/>
                <a:gd name="T89" fmla="*/ 493 h 612"/>
                <a:gd name="T90" fmla="*/ 951 w 1436"/>
                <a:gd name="T91" fmla="*/ 535 h 612"/>
                <a:gd name="T92" fmla="*/ 956 w 1436"/>
                <a:gd name="T93" fmla="*/ 554 h 612"/>
                <a:gd name="T94" fmla="*/ 963 w 1436"/>
                <a:gd name="T95" fmla="*/ 566 h 612"/>
                <a:gd name="T96" fmla="*/ 980 w 1436"/>
                <a:gd name="T97" fmla="*/ 587 h 612"/>
                <a:gd name="T98" fmla="*/ 1004 w 1436"/>
                <a:gd name="T99" fmla="*/ 602 h 612"/>
                <a:gd name="T100" fmla="*/ 1039 w 1436"/>
                <a:gd name="T101" fmla="*/ 611 h 612"/>
                <a:gd name="T102" fmla="*/ 1077 w 1436"/>
                <a:gd name="T103" fmla="*/ 606 h 612"/>
                <a:gd name="T104" fmla="*/ 1120 w 1436"/>
                <a:gd name="T105" fmla="*/ 588 h 612"/>
                <a:gd name="T106" fmla="*/ 1158 w 1436"/>
                <a:gd name="T107" fmla="*/ 557 h 612"/>
                <a:gd name="T108" fmla="*/ 1194 w 1436"/>
                <a:gd name="T109" fmla="*/ 523 h 612"/>
                <a:gd name="T110" fmla="*/ 1226 w 1436"/>
                <a:gd name="T111" fmla="*/ 486 h 612"/>
                <a:gd name="T112" fmla="*/ 1263 w 1436"/>
                <a:gd name="T113" fmla="*/ 447 h 612"/>
                <a:gd name="T114" fmla="*/ 1304 w 1436"/>
                <a:gd name="T115" fmla="*/ 412 h 612"/>
                <a:gd name="T116" fmla="*/ 1338 w 1436"/>
                <a:gd name="T117" fmla="*/ 389 h 612"/>
                <a:gd name="T118" fmla="*/ 1372 w 1436"/>
                <a:gd name="T119" fmla="*/ 372 h 612"/>
                <a:gd name="T120" fmla="*/ 1401 w 1436"/>
                <a:gd name="T121" fmla="*/ 367 h 612"/>
                <a:gd name="T122" fmla="*/ 1430 w 1436"/>
                <a:gd name="T123" fmla="*/ 36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6" h="612">
                  <a:moveTo>
                    <a:pt x="0" y="239"/>
                  </a:moveTo>
                  <a:lnTo>
                    <a:pt x="2" y="237"/>
                  </a:lnTo>
                  <a:lnTo>
                    <a:pt x="4" y="233"/>
                  </a:lnTo>
                  <a:lnTo>
                    <a:pt x="5" y="230"/>
                  </a:lnTo>
                  <a:lnTo>
                    <a:pt x="7" y="226"/>
                  </a:lnTo>
                  <a:lnTo>
                    <a:pt x="9" y="225"/>
                  </a:lnTo>
                  <a:lnTo>
                    <a:pt x="11" y="221"/>
                  </a:lnTo>
                  <a:lnTo>
                    <a:pt x="13" y="218"/>
                  </a:lnTo>
                  <a:lnTo>
                    <a:pt x="15" y="215"/>
                  </a:lnTo>
                  <a:lnTo>
                    <a:pt x="15" y="213"/>
                  </a:lnTo>
                  <a:lnTo>
                    <a:pt x="17" y="209"/>
                  </a:lnTo>
                  <a:lnTo>
                    <a:pt x="19" y="206"/>
                  </a:lnTo>
                  <a:lnTo>
                    <a:pt x="21" y="203"/>
                  </a:lnTo>
                  <a:lnTo>
                    <a:pt x="23" y="200"/>
                  </a:lnTo>
                  <a:lnTo>
                    <a:pt x="25" y="197"/>
                  </a:lnTo>
                  <a:lnTo>
                    <a:pt x="27" y="193"/>
                  </a:lnTo>
                  <a:lnTo>
                    <a:pt x="28" y="189"/>
                  </a:lnTo>
                  <a:lnTo>
                    <a:pt x="30" y="185"/>
                  </a:lnTo>
                  <a:lnTo>
                    <a:pt x="34" y="179"/>
                  </a:lnTo>
                  <a:lnTo>
                    <a:pt x="35" y="175"/>
                  </a:lnTo>
                  <a:lnTo>
                    <a:pt x="39" y="169"/>
                  </a:lnTo>
                  <a:lnTo>
                    <a:pt x="41" y="165"/>
                  </a:lnTo>
                  <a:lnTo>
                    <a:pt x="44" y="159"/>
                  </a:lnTo>
                  <a:lnTo>
                    <a:pt x="46" y="155"/>
                  </a:lnTo>
                  <a:lnTo>
                    <a:pt x="50" y="150"/>
                  </a:lnTo>
                  <a:lnTo>
                    <a:pt x="52" y="146"/>
                  </a:lnTo>
                  <a:lnTo>
                    <a:pt x="54" y="140"/>
                  </a:lnTo>
                  <a:lnTo>
                    <a:pt x="56" y="137"/>
                  </a:lnTo>
                  <a:lnTo>
                    <a:pt x="60" y="131"/>
                  </a:lnTo>
                  <a:lnTo>
                    <a:pt x="62" y="127"/>
                  </a:lnTo>
                  <a:lnTo>
                    <a:pt x="65" y="121"/>
                  </a:lnTo>
                  <a:lnTo>
                    <a:pt x="68" y="115"/>
                  </a:lnTo>
                  <a:lnTo>
                    <a:pt x="72" y="110"/>
                  </a:lnTo>
                  <a:lnTo>
                    <a:pt x="74" y="106"/>
                  </a:lnTo>
                  <a:lnTo>
                    <a:pt x="76" y="102"/>
                  </a:lnTo>
                  <a:lnTo>
                    <a:pt x="78" y="99"/>
                  </a:lnTo>
                  <a:lnTo>
                    <a:pt x="80" y="95"/>
                  </a:lnTo>
                  <a:lnTo>
                    <a:pt x="82" y="91"/>
                  </a:lnTo>
                  <a:lnTo>
                    <a:pt x="84" y="87"/>
                  </a:lnTo>
                  <a:lnTo>
                    <a:pt x="86" y="83"/>
                  </a:lnTo>
                  <a:lnTo>
                    <a:pt x="88" y="80"/>
                  </a:lnTo>
                  <a:lnTo>
                    <a:pt x="90" y="77"/>
                  </a:lnTo>
                  <a:lnTo>
                    <a:pt x="92" y="73"/>
                  </a:lnTo>
                  <a:lnTo>
                    <a:pt x="93" y="70"/>
                  </a:lnTo>
                  <a:lnTo>
                    <a:pt x="96" y="66"/>
                  </a:lnTo>
                  <a:lnTo>
                    <a:pt x="98" y="62"/>
                  </a:lnTo>
                  <a:lnTo>
                    <a:pt x="102" y="59"/>
                  </a:lnTo>
                  <a:lnTo>
                    <a:pt x="104" y="55"/>
                  </a:lnTo>
                  <a:lnTo>
                    <a:pt x="108" y="50"/>
                  </a:lnTo>
                  <a:lnTo>
                    <a:pt x="108" y="48"/>
                  </a:lnTo>
                  <a:lnTo>
                    <a:pt x="110" y="46"/>
                  </a:lnTo>
                  <a:lnTo>
                    <a:pt x="112" y="44"/>
                  </a:lnTo>
                  <a:lnTo>
                    <a:pt x="114" y="41"/>
                  </a:lnTo>
                  <a:lnTo>
                    <a:pt x="115" y="39"/>
                  </a:lnTo>
                  <a:lnTo>
                    <a:pt x="117" y="37"/>
                  </a:lnTo>
                  <a:lnTo>
                    <a:pt x="119" y="35"/>
                  </a:lnTo>
                  <a:lnTo>
                    <a:pt x="121" y="31"/>
                  </a:lnTo>
                  <a:lnTo>
                    <a:pt x="123" y="29"/>
                  </a:lnTo>
                  <a:lnTo>
                    <a:pt x="124" y="27"/>
                  </a:lnTo>
                  <a:lnTo>
                    <a:pt x="126" y="25"/>
                  </a:lnTo>
                  <a:lnTo>
                    <a:pt x="128" y="23"/>
                  </a:lnTo>
                  <a:lnTo>
                    <a:pt x="130" y="21"/>
                  </a:lnTo>
                  <a:lnTo>
                    <a:pt x="133" y="19"/>
                  </a:lnTo>
                  <a:lnTo>
                    <a:pt x="136" y="17"/>
                  </a:lnTo>
                  <a:lnTo>
                    <a:pt x="140" y="15"/>
                  </a:lnTo>
                  <a:lnTo>
                    <a:pt x="143" y="13"/>
                  </a:lnTo>
                  <a:lnTo>
                    <a:pt x="147" y="11"/>
                  </a:lnTo>
                  <a:lnTo>
                    <a:pt x="151" y="9"/>
                  </a:lnTo>
                  <a:lnTo>
                    <a:pt x="156" y="7"/>
                  </a:lnTo>
                  <a:lnTo>
                    <a:pt x="160" y="6"/>
                  </a:lnTo>
                  <a:lnTo>
                    <a:pt x="164" y="4"/>
                  </a:lnTo>
                  <a:lnTo>
                    <a:pt x="168" y="3"/>
                  </a:lnTo>
                  <a:lnTo>
                    <a:pt x="174" y="1"/>
                  </a:lnTo>
                  <a:lnTo>
                    <a:pt x="178" y="1"/>
                  </a:lnTo>
                  <a:lnTo>
                    <a:pt x="182" y="1"/>
                  </a:lnTo>
                  <a:lnTo>
                    <a:pt x="186" y="1"/>
                  </a:lnTo>
                  <a:lnTo>
                    <a:pt x="191" y="0"/>
                  </a:lnTo>
                  <a:lnTo>
                    <a:pt x="195" y="1"/>
                  </a:lnTo>
                  <a:lnTo>
                    <a:pt x="201" y="1"/>
                  </a:lnTo>
                  <a:lnTo>
                    <a:pt x="205" y="3"/>
                  </a:lnTo>
                  <a:lnTo>
                    <a:pt x="211" y="3"/>
                  </a:lnTo>
                  <a:lnTo>
                    <a:pt x="214" y="7"/>
                  </a:lnTo>
                  <a:lnTo>
                    <a:pt x="219" y="9"/>
                  </a:lnTo>
                  <a:lnTo>
                    <a:pt x="222" y="12"/>
                  </a:lnTo>
                  <a:lnTo>
                    <a:pt x="227" y="13"/>
                  </a:lnTo>
                  <a:lnTo>
                    <a:pt x="230" y="17"/>
                  </a:lnTo>
                  <a:lnTo>
                    <a:pt x="233" y="21"/>
                  </a:lnTo>
                  <a:lnTo>
                    <a:pt x="236" y="24"/>
                  </a:lnTo>
                  <a:lnTo>
                    <a:pt x="240" y="27"/>
                  </a:lnTo>
                  <a:lnTo>
                    <a:pt x="242" y="32"/>
                  </a:lnTo>
                  <a:lnTo>
                    <a:pt x="244" y="35"/>
                  </a:lnTo>
                  <a:lnTo>
                    <a:pt x="246" y="40"/>
                  </a:lnTo>
                  <a:lnTo>
                    <a:pt x="250" y="43"/>
                  </a:lnTo>
                  <a:lnTo>
                    <a:pt x="252" y="49"/>
                  </a:lnTo>
                  <a:lnTo>
                    <a:pt x="255" y="53"/>
                  </a:lnTo>
                  <a:lnTo>
                    <a:pt x="257" y="57"/>
                  </a:lnTo>
                  <a:lnTo>
                    <a:pt x="261" y="60"/>
                  </a:lnTo>
                  <a:lnTo>
                    <a:pt x="262" y="66"/>
                  </a:lnTo>
                  <a:lnTo>
                    <a:pt x="264" y="70"/>
                  </a:lnTo>
                  <a:lnTo>
                    <a:pt x="266" y="75"/>
                  </a:lnTo>
                  <a:lnTo>
                    <a:pt x="268" y="79"/>
                  </a:lnTo>
                  <a:lnTo>
                    <a:pt x="268" y="85"/>
                  </a:lnTo>
                  <a:lnTo>
                    <a:pt x="270" y="89"/>
                  </a:lnTo>
                  <a:lnTo>
                    <a:pt x="272" y="92"/>
                  </a:lnTo>
                  <a:lnTo>
                    <a:pt x="274" y="96"/>
                  </a:lnTo>
                  <a:lnTo>
                    <a:pt x="274" y="101"/>
                  </a:lnTo>
                  <a:lnTo>
                    <a:pt x="276" y="105"/>
                  </a:lnTo>
                  <a:lnTo>
                    <a:pt x="276" y="110"/>
                  </a:lnTo>
                  <a:lnTo>
                    <a:pt x="278" y="113"/>
                  </a:lnTo>
                  <a:lnTo>
                    <a:pt x="278" y="119"/>
                  </a:lnTo>
                  <a:lnTo>
                    <a:pt x="279" y="123"/>
                  </a:lnTo>
                  <a:lnTo>
                    <a:pt x="280" y="128"/>
                  </a:lnTo>
                  <a:lnTo>
                    <a:pt x="282" y="131"/>
                  </a:lnTo>
                  <a:lnTo>
                    <a:pt x="282" y="139"/>
                  </a:lnTo>
                  <a:lnTo>
                    <a:pt x="284" y="146"/>
                  </a:lnTo>
                  <a:lnTo>
                    <a:pt x="284" y="153"/>
                  </a:lnTo>
                  <a:lnTo>
                    <a:pt x="286" y="159"/>
                  </a:lnTo>
                  <a:lnTo>
                    <a:pt x="286" y="167"/>
                  </a:lnTo>
                  <a:lnTo>
                    <a:pt x="287" y="172"/>
                  </a:lnTo>
                  <a:lnTo>
                    <a:pt x="287" y="178"/>
                  </a:lnTo>
                  <a:lnTo>
                    <a:pt x="289" y="183"/>
                  </a:lnTo>
                  <a:lnTo>
                    <a:pt x="289" y="191"/>
                  </a:lnTo>
                  <a:lnTo>
                    <a:pt x="289" y="197"/>
                  </a:lnTo>
                  <a:lnTo>
                    <a:pt x="289" y="203"/>
                  </a:lnTo>
                  <a:lnTo>
                    <a:pt x="291" y="208"/>
                  </a:lnTo>
                  <a:lnTo>
                    <a:pt x="291" y="216"/>
                  </a:lnTo>
                  <a:lnTo>
                    <a:pt x="293" y="222"/>
                  </a:lnTo>
                  <a:lnTo>
                    <a:pt x="294" y="229"/>
                  </a:lnTo>
                  <a:lnTo>
                    <a:pt x="296" y="235"/>
                  </a:lnTo>
                  <a:lnTo>
                    <a:pt x="296" y="243"/>
                  </a:lnTo>
                  <a:lnTo>
                    <a:pt x="298" y="249"/>
                  </a:lnTo>
                  <a:lnTo>
                    <a:pt x="298" y="256"/>
                  </a:lnTo>
                  <a:lnTo>
                    <a:pt x="299" y="262"/>
                  </a:lnTo>
                  <a:lnTo>
                    <a:pt x="299" y="269"/>
                  </a:lnTo>
                  <a:lnTo>
                    <a:pt x="301" y="275"/>
                  </a:lnTo>
                  <a:lnTo>
                    <a:pt x="301" y="280"/>
                  </a:lnTo>
                  <a:lnTo>
                    <a:pt x="303" y="286"/>
                  </a:lnTo>
                  <a:lnTo>
                    <a:pt x="303" y="293"/>
                  </a:lnTo>
                  <a:lnTo>
                    <a:pt x="305" y="299"/>
                  </a:lnTo>
                  <a:lnTo>
                    <a:pt x="305" y="304"/>
                  </a:lnTo>
                  <a:lnTo>
                    <a:pt x="307" y="310"/>
                  </a:lnTo>
                  <a:lnTo>
                    <a:pt x="308" y="317"/>
                  </a:lnTo>
                  <a:lnTo>
                    <a:pt x="310" y="323"/>
                  </a:lnTo>
                  <a:lnTo>
                    <a:pt x="312" y="329"/>
                  </a:lnTo>
                  <a:lnTo>
                    <a:pt x="314" y="334"/>
                  </a:lnTo>
                  <a:lnTo>
                    <a:pt x="314" y="340"/>
                  </a:lnTo>
                  <a:lnTo>
                    <a:pt x="316" y="345"/>
                  </a:lnTo>
                  <a:lnTo>
                    <a:pt x="317" y="351"/>
                  </a:lnTo>
                  <a:lnTo>
                    <a:pt x="319" y="356"/>
                  </a:lnTo>
                  <a:lnTo>
                    <a:pt x="319" y="362"/>
                  </a:lnTo>
                  <a:lnTo>
                    <a:pt x="320" y="367"/>
                  </a:lnTo>
                  <a:lnTo>
                    <a:pt x="322" y="372"/>
                  </a:lnTo>
                  <a:lnTo>
                    <a:pt x="324" y="376"/>
                  </a:lnTo>
                  <a:lnTo>
                    <a:pt x="325" y="382"/>
                  </a:lnTo>
                  <a:lnTo>
                    <a:pt x="327" y="385"/>
                  </a:lnTo>
                  <a:lnTo>
                    <a:pt x="329" y="391"/>
                  </a:lnTo>
                  <a:lnTo>
                    <a:pt x="332" y="394"/>
                  </a:lnTo>
                  <a:lnTo>
                    <a:pt x="334" y="399"/>
                  </a:lnTo>
                  <a:lnTo>
                    <a:pt x="337" y="402"/>
                  </a:lnTo>
                  <a:lnTo>
                    <a:pt x="341" y="406"/>
                  </a:lnTo>
                  <a:lnTo>
                    <a:pt x="346" y="410"/>
                  </a:lnTo>
                  <a:lnTo>
                    <a:pt x="348" y="412"/>
                  </a:lnTo>
                  <a:lnTo>
                    <a:pt x="352" y="414"/>
                  </a:lnTo>
                  <a:lnTo>
                    <a:pt x="354" y="416"/>
                  </a:lnTo>
                  <a:lnTo>
                    <a:pt x="357" y="418"/>
                  </a:lnTo>
                  <a:lnTo>
                    <a:pt x="359" y="420"/>
                  </a:lnTo>
                  <a:lnTo>
                    <a:pt x="363" y="421"/>
                  </a:lnTo>
                  <a:lnTo>
                    <a:pt x="366" y="422"/>
                  </a:lnTo>
                  <a:lnTo>
                    <a:pt x="369" y="422"/>
                  </a:lnTo>
                  <a:lnTo>
                    <a:pt x="371" y="423"/>
                  </a:lnTo>
                  <a:lnTo>
                    <a:pt x="375" y="423"/>
                  </a:lnTo>
                  <a:lnTo>
                    <a:pt x="378" y="423"/>
                  </a:lnTo>
                  <a:lnTo>
                    <a:pt x="382" y="423"/>
                  </a:lnTo>
                  <a:lnTo>
                    <a:pt x="384" y="423"/>
                  </a:lnTo>
                  <a:lnTo>
                    <a:pt x="388" y="422"/>
                  </a:lnTo>
                  <a:lnTo>
                    <a:pt x="392" y="422"/>
                  </a:lnTo>
                  <a:lnTo>
                    <a:pt x="395" y="420"/>
                  </a:lnTo>
                  <a:lnTo>
                    <a:pt x="404" y="418"/>
                  </a:lnTo>
                  <a:lnTo>
                    <a:pt x="413" y="414"/>
                  </a:lnTo>
                  <a:lnTo>
                    <a:pt x="420" y="411"/>
                  </a:lnTo>
                  <a:lnTo>
                    <a:pt x="429" y="405"/>
                  </a:lnTo>
                  <a:lnTo>
                    <a:pt x="435" y="401"/>
                  </a:lnTo>
                  <a:lnTo>
                    <a:pt x="443" y="395"/>
                  </a:lnTo>
                  <a:lnTo>
                    <a:pt x="448" y="390"/>
                  </a:lnTo>
                  <a:lnTo>
                    <a:pt x="456" y="383"/>
                  </a:lnTo>
                  <a:lnTo>
                    <a:pt x="462" y="377"/>
                  </a:lnTo>
                  <a:lnTo>
                    <a:pt x="467" y="371"/>
                  </a:lnTo>
                  <a:lnTo>
                    <a:pt x="473" y="364"/>
                  </a:lnTo>
                  <a:lnTo>
                    <a:pt x="480" y="356"/>
                  </a:lnTo>
                  <a:lnTo>
                    <a:pt x="485" y="349"/>
                  </a:lnTo>
                  <a:lnTo>
                    <a:pt x="492" y="342"/>
                  </a:lnTo>
                  <a:lnTo>
                    <a:pt x="499" y="334"/>
                  </a:lnTo>
                  <a:lnTo>
                    <a:pt x="506" y="327"/>
                  </a:lnTo>
                  <a:lnTo>
                    <a:pt x="510" y="323"/>
                  </a:lnTo>
                  <a:lnTo>
                    <a:pt x="514" y="319"/>
                  </a:lnTo>
                  <a:lnTo>
                    <a:pt x="518" y="315"/>
                  </a:lnTo>
                  <a:lnTo>
                    <a:pt x="523" y="309"/>
                  </a:lnTo>
                  <a:lnTo>
                    <a:pt x="527" y="306"/>
                  </a:lnTo>
                  <a:lnTo>
                    <a:pt x="531" y="301"/>
                  </a:lnTo>
                  <a:lnTo>
                    <a:pt x="534" y="297"/>
                  </a:lnTo>
                  <a:lnTo>
                    <a:pt x="538" y="291"/>
                  </a:lnTo>
                  <a:lnTo>
                    <a:pt x="542" y="287"/>
                  </a:lnTo>
                  <a:lnTo>
                    <a:pt x="546" y="283"/>
                  </a:lnTo>
                  <a:lnTo>
                    <a:pt x="550" y="279"/>
                  </a:lnTo>
                  <a:lnTo>
                    <a:pt x="553" y="273"/>
                  </a:lnTo>
                  <a:lnTo>
                    <a:pt x="557" y="269"/>
                  </a:lnTo>
                  <a:lnTo>
                    <a:pt x="561" y="263"/>
                  </a:lnTo>
                  <a:lnTo>
                    <a:pt x="564" y="257"/>
                  </a:lnTo>
                  <a:lnTo>
                    <a:pt x="570" y="252"/>
                  </a:lnTo>
                  <a:lnTo>
                    <a:pt x="574" y="247"/>
                  </a:lnTo>
                  <a:lnTo>
                    <a:pt x="578" y="242"/>
                  </a:lnTo>
                  <a:lnTo>
                    <a:pt x="582" y="237"/>
                  </a:lnTo>
                  <a:lnTo>
                    <a:pt x="587" y="231"/>
                  </a:lnTo>
                  <a:lnTo>
                    <a:pt x="591" y="228"/>
                  </a:lnTo>
                  <a:lnTo>
                    <a:pt x="594" y="222"/>
                  </a:lnTo>
                  <a:lnTo>
                    <a:pt x="598" y="216"/>
                  </a:lnTo>
                  <a:lnTo>
                    <a:pt x="604" y="211"/>
                  </a:lnTo>
                  <a:lnTo>
                    <a:pt x="608" y="207"/>
                  </a:lnTo>
                  <a:lnTo>
                    <a:pt x="611" y="201"/>
                  </a:lnTo>
                  <a:lnTo>
                    <a:pt x="615" y="196"/>
                  </a:lnTo>
                  <a:lnTo>
                    <a:pt x="620" y="190"/>
                  </a:lnTo>
                  <a:lnTo>
                    <a:pt x="623" y="185"/>
                  </a:lnTo>
                  <a:lnTo>
                    <a:pt x="628" y="179"/>
                  </a:lnTo>
                  <a:lnTo>
                    <a:pt x="632" y="174"/>
                  </a:lnTo>
                  <a:lnTo>
                    <a:pt x="638" y="168"/>
                  </a:lnTo>
                  <a:lnTo>
                    <a:pt x="641" y="164"/>
                  </a:lnTo>
                  <a:lnTo>
                    <a:pt x="644" y="159"/>
                  </a:lnTo>
                  <a:lnTo>
                    <a:pt x="647" y="155"/>
                  </a:lnTo>
                  <a:lnTo>
                    <a:pt x="651" y="150"/>
                  </a:lnTo>
                  <a:lnTo>
                    <a:pt x="652" y="146"/>
                  </a:lnTo>
                  <a:lnTo>
                    <a:pt x="656" y="141"/>
                  </a:lnTo>
                  <a:lnTo>
                    <a:pt x="659" y="137"/>
                  </a:lnTo>
                  <a:lnTo>
                    <a:pt x="662" y="131"/>
                  </a:lnTo>
                  <a:lnTo>
                    <a:pt x="664" y="128"/>
                  </a:lnTo>
                  <a:lnTo>
                    <a:pt x="668" y="124"/>
                  </a:lnTo>
                  <a:lnTo>
                    <a:pt x="672" y="120"/>
                  </a:lnTo>
                  <a:lnTo>
                    <a:pt x="676" y="115"/>
                  </a:lnTo>
                  <a:lnTo>
                    <a:pt x="679" y="111"/>
                  </a:lnTo>
                  <a:lnTo>
                    <a:pt x="684" y="108"/>
                  </a:lnTo>
                  <a:lnTo>
                    <a:pt x="689" y="104"/>
                  </a:lnTo>
                  <a:lnTo>
                    <a:pt x="694" y="100"/>
                  </a:lnTo>
                  <a:lnTo>
                    <a:pt x="698" y="99"/>
                  </a:lnTo>
                  <a:lnTo>
                    <a:pt x="703" y="95"/>
                  </a:lnTo>
                  <a:lnTo>
                    <a:pt x="707" y="93"/>
                  </a:lnTo>
                  <a:lnTo>
                    <a:pt x="712" y="90"/>
                  </a:lnTo>
                  <a:lnTo>
                    <a:pt x="716" y="89"/>
                  </a:lnTo>
                  <a:lnTo>
                    <a:pt x="722" y="87"/>
                  </a:lnTo>
                  <a:lnTo>
                    <a:pt x="726" y="85"/>
                  </a:lnTo>
                  <a:lnTo>
                    <a:pt x="731" y="83"/>
                  </a:lnTo>
                  <a:lnTo>
                    <a:pt x="735" y="83"/>
                  </a:lnTo>
                  <a:lnTo>
                    <a:pt x="740" y="81"/>
                  </a:lnTo>
                  <a:lnTo>
                    <a:pt x="746" y="81"/>
                  </a:lnTo>
                  <a:lnTo>
                    <a:pt x="751" y="79"/>
                  </a:lnTo>
                  <a:lnTo>
                    <a:pt x="756" y="79"/>
                  </a:lnTo>
                  <a:lnTo>
                    <a:pt x="762" y="79"/>
                  </a:lnTo>
                  <a:lnTo>
                    <a:pt x="767" y="79"/>
                  </a:lnTo>
                  <a:lnTo>
                    <a:pt x="774" y="79"/>
                  </a:lnTo>
                  <a:lnTo>
                    <a:pt x="776" y="81"/>
                  </a:lnTo>
                  <a:lnTo>
                    <a:pt x="778" y="81"/>
                  </a:lnTo>
                  <a:lnTo>
                    <a:pt x="780" y="81"/>
                  </a:lnTo>
                  <a:lnTo>
                    <a:pt x="784" y="81"/>
                  </a:lnTo>
                  <a:lnTo>
                    <a:pt x="785" y="83"/>
                  </a:lnTo>
                  <a:lnTo>
                    <a:pt x="787" y="83"/>
                  </a:lnTo>
                  <a:lnTo>
                    <a:pt x="789" y="85"/>
                  </a:lnTo>
                  <a:lnTo>
                    <a:pt x="793" y="85"/>
                  </a:lnTo>
                  <a:lnTo>
                    <a:pt x="795" y="87"/>
                  </a:lnTo>
                  <a:lnTo>
                    <a:pt x="797" y="88"/>
                  </a:lnTo>
                  <a:lnTo>
                    <a:pt x="798" y="90"/>
                  </a:lnTo>
                  <a:lnTo>
                    <a:pt x="802" y="90"/>
                  </a:lnTo>
                  <a:lnTo>
                    <a:pt x="804" y="91"/>
                  </a:lnTo>
                  <a:lnTo>
                    <a:pt x="806" y="93"/>
                  </a:lnTo>
                  <a:lnTo>
                    <a:pt x="808" y="95"/>
                  </a:lnTo>
                  <a:lnTo>
                    <a:pt x="812" y="95"/>
                  </a:lnTo>
                  <a:lnTo>
                    <a:pt x="814" y="99"/>
                  </a:lnTo>
                  <a:lnTo>
                    <a:pt x="815" y="101"/>
                  </a:lnTo>
                  <a:lnTo>
                    <a:pt x="817" y="103"/>
                  </a:lnTo>
                  <a:lnTo>
                    <a:pt x="820" y="105"/>
                  </a:lnTo>
                  <a:lnTo>
                    <a:pt x="822" y="107"/>
                  </a:lnTo>
                  <a:lnTo>
                    <a:pt x="824" y="109"/>
                  </a:lnTo>
                  <a:lnTo>
                    <a:pt x="826" y="111"/>
                  </a:lnTo>
                  <a:lnTo>
                    <a:pt x="828" y="113"/>
                  </a:lnTo>
                  <a:lnTo>
                    <a:pt x="828" y="117"/>
                  </a:lnTo>
                  <a:lnTo>
                    <a:pt x="830" y="119"/>
                  </a:lnTo>
                  <a:lnTo>
                    <a:pt x="832" y="120"/>
                  </a:lnTo>
                  <a:lnTo>
                    <a:pt x="834" y="122"/>
                  </a:lnTo>
                  <a:lnTo>
                    <a:pt x="835" y="126"/>
                  </a:lnTo>
                  <a:lnTo>
                    <a:pt x="837" y="128"/>
                  </a:lnTo>
                  <a:lnTo>
                    <a:pt x="839" y="130"/>
                  </a:lnTo>
                  <a:lnTo>
                    <a:pt x="841" y="131"/>
                  </a:lnTo>
                  <a:lnTo>
                    <a:pt x="842" y="137"/>
                  </a:lnTo>
                  <a:lnTo>
                    <a:pt x="844" y="140"/>
                  </a:lnTo>
                  <a:lnTo>
                    <a:pt x="846" y="144"/>
                  </a:lnTo>
                  <a:lnTo>
                    <a:pt x="848" y="148"/>
                  </a:lnTo>
                  <a:lnTo>
                    <a:pt x="848" y="151"/>
                  </a:lnTo>
                  <a:lnTo>
                    <a:pt x="850" y="155"/>
                  </a:lnTo>
                  <a:lnTo>
                    <a:pt x="852" y="159"/>
                  </a:lnTo>
                  <a:lnTo>
                    <a:pt x="854" y="162"/>
                  </a:lnTo>
                  <a:lnTo>
                    <a:pt x="854" y="166"/>
                  </a:lnTo>
                  <a:lnTo>
                    <a:pt x="855" y="169"/>
                  </a:lnTo>
                  <a:lnTo>
                    <a:pt x="856" y="173"/>
                  </a:lnTo>
                  <a:lnTo>
                    <a:pt x="858" y="177"/>
                  </a:lnTo>
                  <a:lnTo>
                    <a:pt x="858" y="181"/>
                  </a:lnTo>
                  <a:lnTo>
                    <a:pt x="860" y="185"/>
                  </a:lnTo>
                  <a:lnTo>
                    <a:pt x="862" y="188"/>
                  </a:lnTo>
                  <a:lnTo>
                    <a:pt x="863" y="192"/>
                  </a:lnTo>
                  <a:lnTo>
                    <a:pt x="863" y="198"/>
                  </a:lnTo>
                  <a:lnTo>
                    <a:pt x="863" y="201"/>
                  </a:lnTo>
                  <a:lnTo>
                    <a:pt x="863" y="206"/>
                  </a:lnTo>
                  <a:lnTo>
                    <a:pt x="865" y="209"/>
                  </a:lnTo>
                  <a:lnTo>
                    <a:pt x="865" y="213"/>
                  </a:lnTo>
                  <a:lnTo>
                    <a:pt x="866" y="217"/>
                  </a:lnTo>
                  <a:lnTo>
                    <a:pt x="866" y="221"/>
                  </a:lnTo>
                  <a:lnTo>
                    <a:pt x="868" y="225"/>
                  </a:lnTo>
                  <a:lnTo>
                    <a:pt x="868" y="229"/>
                  </a:lnTo>
                  <a:lnTo>
                    <a:pt x="870" y="233"/>
                  </a:lnTo>
                  <a:lnTo>
                    <a:pt x="870" y="236"/>
                  </a:lnTo>
                  <a:lnTo>
                    <a:pt x="872" y="240"/>
                  </a:lnTo>
                  <a:lnTo>
                    <a:pt x="872" y="245"/>
                  </a:lnTo>
                  <a:lnTo>
                    <a:pt x="873" y="249"/>
                  </a:lnTo>
                  <a:lnTo>
                    <a:pt x="875" y="253"/>
                  </a:lnTo>
                  <a:lnTo>
                    <a:pt x="876" y="256"/>
                  </a:lnTo>
                  <a:lnTo>
                    <a:pt x="878" y="266"/>
                  </a:lnTo>
                  <a:lnTo>
                    <a:pt x="880" y="274"/>
                  </a:lnTo>
                  <a:lnTo>
                    <a:pt x="882" y="283"/>
                  </a:lnTo>
                  <a:lnTo>
                    <a:pt x="885" y="290"/>
                  </a:lnTo>
                  <a:lnTo>
                    <a:pt x="886" y="297"/>
                  </a:lnTo>
                  <a:lnTo>
                    <a:pt x="888" y="305"/>
                  </a:lnTo>
                  <a:lnTo>
                    <a:pt x="890" y="313"/>
                  </a:lnTo>
                  <a:lnTo>
                    <a:pt x="894" y="319"/>
                  </a:lnTo>
                  <a:lnTo>
                    <a:pt x="896" y="327"/>
                  </a:lnTo>
                  <a:lnTo>
                    <a:pt x="898" y="334"/>
                  </a:lnTo>
                  <a:lnTo>
                    <a:pt x="900" y="342"/>
                  </a:lnTo>
                  <a:lnTo>
                    <a:pt x="902" y="349"/>
                  </a:lnTo>
                  <a:lnTo>
                    <a:pt x="904" y="358"/>
                  </a:lnTo>
                  <a:lnTo>
                    <a:pt x="906" y="365"/>
                  </a:lnTo>
                  <a:lnTo>
                    <a:pt x="908" y="374"/>
                  </a:lnTo>
                  <a:lnTo>
                    <a:pt x="912" y="381"/>
                  </a:lnTo>
                  <a:lnTo>
                    <a:pt x="912" y="387"/>
                  </a:lnTo>
                  <a:lnTo>
                    <a:pt x="914" y="391"/>
                  </a:lnTo>
                  <a:lnTo>
                    <a:pt x="914" y="397"/>
                  </a:lnTo>
                  <a:lnTo>
                    <a:pt x="916" y="401"/>
                  </a:lnTo>
                  <a:lnTo>
                    <a:pt x="916" y="406"/>
                  </a:lnTo>
                  <a:lnTo>
                    <a:pt x="918" y="410"/>
                  </a:lnTo>
                  <a:lnTo>
                    <a:pt x="920" y="413"/>
                  </a:lnTo>
                  <a:lnTo>
                    <a:pt x="922" y="417"/>
                  </a:lnTo>
                  <a:lnTo>
                    <a:pt x="922" y="423"/>
                  </a:lnTo>
                  <a:lnTo>
                    <a:pt x="924" y="427"/>
                  </a:lnTo>
                  <a:lnTo>
                    <a:pt x="925" y="431"/>
                  </a:lnTo>
                  <a:lnTo>
                    <a:pt x="927" y="434"/>
                  </a:lnTo>
                  <a:lnTo>
                    <a:pt x="927" y="440"/>
                  </a:lnTo>
                  <a:lnTo>
                    <a:pt x="929" y="443"/>
                  </a:lnTo>
                  <a:lnTo>
                    <a:pt x="931" y="449"/>
                  </a:lnTo>
                  <a:lnTo>
                    <a:pt x="933" y="452"/>
                  </a:lnTo>
                  <a:lnTo>
                    <a:pt x="933" y="459"/>
                  </a:lnTo>
                  <a:lnTo>
                    <a:pt x="934" y="465"/>
                  </a:lnTo>
                  <a:lnTo>
                    <a:pt x="936" y="470"/>
                  </a:lnTo>
                  <a:lnTo>
                    <a:pt x="938" y="476"/>
                  </a:lnTo>
                  <a:lnTo>
                    <a:pt x="938" y="481"/>
                  </a:lnTo>
                  <a:lnTo>
                    <a:pt x="940" y="487"/>
                  </a:lnTo>
                  <a:lnTo>
                    <a:pt x="940" y="493"/>
                  </a:lnTo>
                  <a:lnTo>
                    <a:pt x="942" y="497"/>
                  </a:lnTo>
                  <a:lnTo>
                    <a:pt x="942" y="503"/>
                  </a:lnTo>
                  <a:lnTo>
                    <a:pt x="944" y="509"/>
                  </a:lnTo>
                  <a:lnTo>
                    <a:pt x="944" y="514"/>
                  </a:lnTo>
                  <a:lnTo>
                    <a:pt x="946" y="518"/>
                  </a:lnTo>
                  <a:lnTo>
                    <a:pt x="948" y="524"/>
                  </a:lnTo>
                  <a:lnTo>
                    <a:pt x="950" y="530"/>
                  </a:lnTo>
                  <a:lnTo>
                    <a:pt x="951" y="535"/>
                  </a:lnTo>
                  <a:lnTo>
                    <a:pt x="954" y="541"/>
                  </a:lnTo>
                  <a:lnTo>
                    <a:pt x="954" y="543"/>
                  </a:lnTo>
                  <a:lnTo>
                    <a:pt x="954" y="545"/>
                  </a:lnTo>
                  <a:lnTo>
                    <a:pt x="954" y="547"/>
                  </a:lnTo>
                  <a:lnTo>
                    <a:pt x="956" y="548"/>
                  </a:lnTo>
                  <a:lnTo>
                    <a:pt x="956" y="550"/>
                  </a:lnTo>
                  <a:lnTo>
                    <a:pt x="956" y="552"/>
                  </a:lnTo>
                  <a:lnTo>
                    <a:pt x="956" y="554"/>
                  </a:lnTo>
                  <a:lnTo>
                    <a:pt x="958" y="555"/>
                  </a:lnTo>
                  <a:lnTo>
                    <a:pt x="958" y="557"/>
                  </a:lnTo>
                  <a:lnTo>
                    <a:pt x="959" y="558"/>
                  </a:lnTo>
                  <a:lnTo>
                    <a:pt x="959" y="560"/>
                  </a:lnTo>
                  <a:lnTo>
                    <a:pt x="961" y="560"/>
                  </a:lnTo>
                  <a:lnTo>
                    <a:pt x="961" y="562"/>
                  </a:lnTo>
                  <a:lnTo>
                    <a:pt x="963" y="564"/>
                  </a:lnTo>
                  <a:lnTo>
                    <a:pt x="963" y="566"/>
                  </a:lnTo>
                  <a:lnTo>
                    <a:pt x="965" y="566"/>
                  </a:lnTo>
                  <a:lnTo>
                    <a:pt x="967" y="569"/>
                  </a:lnTo>
                  <a:lnTo>
                    <a:pt x="969" y="573"/>
                  </a:lnTo>
                  <a:lnTo>
                    <a:pt x="971" y="577"/>
                  </a:lnTo>
                  <a:lnTo>
                    <a:pt x="973" y="578"/>
                  </a:lnTo>
                  <a:lnTo>
                    <a:pt x="975" y="582"/>
                  </a:lnTo>
                  <a:lnTo>
                    <a:pt x="978" y="584"/>
                  </a:lnTo>
                  <a:lnTo>
                    <a:pt x="980" y="587"/>
                  </a:lnTo>
                  <a:lnTo>
                    <a:pt x="983" y="588"/>
                  </a:lnTo>
                  <a:lnTo>
                    <a:pt x="985" y="591"/>
                  </a:lnTo>
                  <a:lnTo>
                    <a:pt x="988" y="593"/>
                  </a:lnTo>
                  <a:lnTo>
                    <a:pt x="990" y="595"/>
                  </a:lnTo>
                  <a:lnTo>
                    <a:pt x="994" y="596"/>
                  </a:lnTo>
                  <a:lnTo>
                    <a:pt x="996" y="598"/>
                  </a:lnTo>
                  <a:lnTo>
                    <a:pt x="1000" y="600"/>
                  </a:lnTo>
                  <a:lnTo>
                    <a:pt x="1004" y="602"/>
                  </a:lnTo>
                  <a:lnTo>
                    <a:pt x="1008" y="602"/>
                  </a:lnTo>
                  <a:lnTo>
                    <a:pt x="1011" y="604"/>
                  </a:lnTo>
                  <a:lnTo>
                    <a:pt x="1016" y="606"/>
                  </a:lnTo>
                  <a:lnTo>
                    <a:pt x="1020" y="608"/>
                  </a:lnTo>
                  <a:lnTo>
                    <a:pt x="1026" y="609"/>
                  </a:lnTo>
                  <a:lnTo>
                    <a:pt x="1029" y="611"/>
                  </a:lnTo>
                  <a:lnTo>
                    <a:pt x="1035" y="611"/>
                  </a:lnTo>
                  <a:lnTo>
                    <a:pt x="1039" y="611"/>
                  </a:lnTo>
                  <a:lnTo>
                    <a:pt x="1044" y="611"/>
                  </a:lnTo>
                  <a:lnTo>
                    <a:pt x="1048" y="611"/>
                  </a:lnTo>
                  <a:lnTo>
                    <a:pt x="1053" y="611"/>
                  </a:lnTo>
                  <a:lnTo>
                    <a:pt x="1057" y="611"/>
                  </a:lnTo>
                  <a:lnTo>
                    <a:pt x="1062" y="610"/>
                  </a:lnTo>
                  <a:lnTo>
                    <a:pt x="1066" y="610"/>
                  </a:lnTo>
                  <a:lnTo>
                    <a:pt x="1072" y="608"/>
                  </a:lnTo>
                  <a:lnTo>
                    <a:pt x="1077" y="606"/>
                  </a:lnTo>
                  <a:lnTo>
                    <a:pt x="1082" y="605"/>
                  </a:lnTo>
                  <a:lnTo>
                    <a:pt x="1088" y="603"/>
                  </a:lnTo>
                  <a:lnTo>
                    <a:pt x="1094" y="601"/>
                  </a:lnTo>
                  <a:lnTo>
                    <a:pt x="1100" y="599"/>
                  </a:lnTo>
                  <a:lnTo>
                    <a:pt x="1106" y="596"/>
                  </a:lnTo>
                  <a:lnTo>
                    <a:pt x="1109" y="595"/>
                  </a:lnTo>
                  <a:lnTo>
                    <a:pt x="1115" y="591"/>
                  </a:lnTo>
                  <a:lnTo>
                    <a:pt x="1120" y="588"/>
                  </a:lnTo>
                  <a:lnTo>
                    <a:pt x="1126" y="584"/>
                  </a:lnTo>
                  <a:lnTo>
                    <a:pt x="1129" y="581"/>
                  </a:lnTo>
                  <a:lnTo>
                    <a:pt x="1135" y="577"/>
                  </a:lnTo>
                  <a:lnTo>
                    <a:pt x="1138" y="573"/>
                  </a:lnTo>
                  <a:lnTo>
                    <a:pt x="1144" y="569"/>
                  </a:lnTo>
                  <a:lnTo>
                    <a:pt x="1148" y="565"/>
                  </a:lnTo>
                  <a:lnTo>
                    <a:pt x="1154" y="560"/>
                  </a:lnTo>
                  <a:lnTo>
                    <a:pt x="1158" y="557"/>
                  </a:lnTo>
                  <a:lnTo>
                    <a:pt x="1164" y="551"/>
                  </a:lnTo>
                  <a:lnTo>
                    <a:pt x="1168" y="547"/>
                  </a:lnTo>
                  <a:lnTo>
                    <a:pt x="1173" y="543"/>
                  </a:lnTo>
                  <a:lnTo>
                    <a:pt x="1177" y="540"/>
                  </a:lnTo>
                  <a:lnTo>
                    <a:pt x="1182" y="534"/>
                  </a:lnTo>
                  <a:lnTo>
                    <a:pt x="1186" y="530"/>
                  </a:lnTo>
                  <a:lnTo>
                    <a:pt x="1190" y="527"/>
                  </a:lnTo>
                  <a:lnTo>
                    <a:pt x="1194" y="523"/>
                  </a:lnTo>
                  <a:lnTo>
                    <a:pt x="1198" y="517"/>
                  </a:lnTo>
                  <a:lnTo>
                    <a:pt x="1202" y="513"/>
                  </a:lnTo>
                  <a:lnTo>
                    <a:pt x="1206" y="509"/>
                  </a:lnTo>
                  <a:lnTo>
                    <a:pt x="1210" y="505"/>
                  </a:lnTo>
                  <a:lnTo>
                    <a:pt x="1214" y="500"/>
                  </a:lnTo>
                  <a:lnTo>
                    <a:pt x="1218" y="496"/>
                  </a:lnTo>
                  <a:lnTo>
                    <a:pt x="1222" y="490"/>
                  </a:lnTo>
                  <a:lnTo>
                    <a:pt x="1226" y="486"/>
                  </a:lnTo>
                  <a:lnTo>
                    <a:pt x="1232" y="480"/>
                  </a:lnTo>
                  <a:lnTo>
                    <a:pt x="1236" y="477"/>
                  </a:lnTo>
                  <a:lnTo>
                    <a:pt x="1242" y="471"/>
                  </a:lnTo>
                  <a:lnTo>
                    <a:pt x="1245" y="466"/>
                  </a:lnTo>
                  <a:lnTo>
                    <a:pt x="1251" y="460"/>
                  </a:lnTo>
                  <a:lnTo>
                    <a:pt x="1255" y="457"/>
                  </a:lnTo>
                  <a:lnTo>
                    <a:pt x="1260" y="451"/>
                  </a:lnTo>
                  <a:lnTo>
                    <a:pt x="1263" y="447"/>
                  </a:lnTo>
                  <a:lnTo>
                    <a:pt x="1269" y="442"/>
                  </a:lnTo>
                  <a:lnTo>
                    <a:pt x="1273" y="438"/>
                  </a:lnTo>
                  <a:lnTo>
                    <a:pt x="1278" y="434"/>
                  </a:lnTo>
                  <a:lnTo>
                    <a:pt x="1282" y="431"/>
                  </a:lnTo>
                  <a:lnTo>
                    <a:pt x="1288" y="425"/>
                  </a:lnTo>
                  <a:lnTo>
                    <a:pt x="1293" y="421"/>
                  </a:lnTo>
                  <a:lnTo>
                    <a:pt x="1298" y="415"/>
                  </a:lnTo>
                  <a:lnTo>
                    <a:pt x="1304" y="412"/>
                  </a:lnTo>
                  <a:lnTo>
                    <a:pt x="1311" y="406"/>
                  </a:lnTo>
                  <a:lnTo>
                    <a:pt x="1314" y="404"/>
                  </a:lnTo>
                  <a:lnTo>
                    <a:pt x="1318" y="401"/>
                  </a:lnTo>
                  <a:lnTo>
                    <a:pt x="1322" y="399"/>
                  </a:lnTo>
                  <a:lnTo>
                    <a:pt x="1326" y="395"/>
                  </a:lnTo>
                  <a:lnTo>
                    <a:pt x="1330" y="393"/>
                  </a:lnTo>
                  <a:lnTo>
                    <a:pt x="1334" y="391"/>
                  </a:lnTo>
                  <a:lnTo>
                    <a:pt x="1338" y="389"/>
                  </a:lnTo>
                  <a:lnTo>
                    <a:pt x="1342" y="385"/>
                  </a:lnTo>
                  <a:lnTo>
                    <a:pt x="1346" y="384"/>
                  </a:lnTo>
                  <a:lnTo>
                    <a:pt x="1350" y="382"/>
                  </a:lnTo>
                  <a:lnTo>
                    <a:pt x="1353" y="380"/>
                  </a:lnTo>
                  <a:lnTo>
                    <a:pt x="1358" y="377"/>
                  </a:lnTo>
                  <a:lnTo>
                    <a:pt x="1362" y="376"/>
                  </a:lnTo>
                  <a:lnTo>
                    <a:pt x="1368" y="374"/>
                  </a:lnTo>
                  <a:lnTo>
                    <a:pt x="1372" y="372"/>
                  </a:lnTo>
                  <a:lnTo>
                    <a:pt x="1378" y="371"/>
                  </a:lnTo>
                  <a:lnTo>
                    <a:pt x="1380" y="371"/>
                  </a:lnTo>
                  <a:lnTo>
                    <a:pt x="1384" y="369"/>
                  </a:lnTo>
                  <a:lnTo>
                    <a:pt x="1388" y="369"/>
                  </a:lnTo>
                  <a:lnTo>
                    <a:pt x="1391" y="367"/>
                  </a:lnTo>
                  <a:lnTo>
                    <a:pt x="1394" y="367"/>
                  </a:lnTo>
                  <a:lnTo>
                    <a:pt x="1398" y="367"/>
                  </a:lnTo>
                  <a:lnTo>
                    <a:pt x="1401" y="367"/>
                  </a:lnTo>
                  <a:lnTo>
                    <a:pt x="1405" y="365"/>
                  </a:lnTo>
                  <a:lnTo>
                    <a:pt x="1408" y="365"/>
                  </a:lnTo>
                  <a:lnTo>
                    <a:pt x="1411" y="365"/>
                  </a:lnTo>
                  <a:lnTo>
                    <a:pt x="1415" y="365"/>
                  </a:lnTo>
                  <a:lnTo>
                    <a:pt x="1419" y="365"/>
                  </a:lnTo>
                  <a:lnTo>
                    <a:pt x="1422" y="366"/>
                  </a:lnTo>
                  <a:lnTo>
                    <a:pt x="1426" y="366"/>
                  </a:lnTo>
                  <a:lnTo>
                    <a:pt x="1430" y="366"/>
                  </a:lnTo>
                  <a:lnTo>
                    <a:pt x="1435" y="366"/>
                  </a:lnTo>
                </a:path>
              </a:pathLst>
            </a:custGeom>
            <a:noFill/>
            <a:ln w="9525" cap="flat" cmpd="sng">
              <a:solidFill>
                <a:srgbClr val="E12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Freeform 21"/>
            <p:cNvSpPr>
              <a:spLocks/>
            </p:cNvSpPr>
            <p:nvPr/>
          </p:nvSpPr>
          <p:spPr bwMode="auto">
            <a:xfrm>
              <a:off x="271518" y="4681538"/>
              <a:ext cx="1639888" cy="677861"/>
            </a:xfrm>
            <a:custGeom>
              <a:avLst/>
              <a:gdLst>
                <a:gd name="T0" fmla="*/ 8 w 1137"/>
                <a:gd name="T1" fmla="*/ 173 h 484"/>
                <a:gd name="T2" fmla="*/ 21 w 1137"/>
                <a:gd name="T3" fmla="*/ 153 h 484"/>
                <a:gd name="T4" fmla="*/ 36 w 1137"/>
                <a:gd name="T5" fmla="*/ 123 h 484"/>
                <a:gd name="T6" fmla="*/ 53 w 1137"/>
                <a:gd name="T7" fmla="*/ 93 h 484"/>
                <a:gd name="T8" fmla="*/ 66 w 1137"/>
                <a:gd name="T9" fmla="*/ 67 h 484"/>
                <a:gd name="T10" fmla="*/ 81 w 1137"/>
                <a:gd name="T11" fmla="*/ 43 h 484"/>
                <a:gd name="T12" fmla="*/ 93 w 1137"/>
                <a:gd name="T13" fmla="*/ 27 h 484"/>
                <a:gd name="T14" fmla="*/ 106 w 1137"/>
                <a:gd name="T15" fmla="*/ 13 h 484"/>
                <a:gd name="T16" fmla="*/ 133 w 1137"/>
                <a:gd name="T17" fmla="*/ 2 h 484"/>
                <a:gd name="T18" fmla="*/ 161 w 1137"/>
                <a:gd name="T19" fmla="*/ 3 h 484"/>
                <a:gd name="T20" fmla="*/ 185 w 1137"/>
                <a:gd name="T21" fmla="*/ 19 h 484"/>
                <a:gd name="T22" fmla="*/ 203 w 1137"/>
                <a:gd name="T23" fmla="*/ 46 h 484"/>
                <a:gd name="T24" fmla="*/ 213 w 1137"/>
                <a:gd name="T25" fmla="*/ 74 h 484"/>
                <a:gd name="T26" fmla="*/ 221 w 1137"/>
                <a:gd name="T27" fmla="*/ 101 h 484"/>
                <a:gd name="T28" fmla="*/ 226 w 1137"/>
                <a:gd name="T29" fmla="*/ 141 h 484"/>
                <a:gd name="T30" fmla="*/ 232 w 1137"/>
                <a:gd name="T31" fmla="*/ 181 h 484"/>
                <a:gd name="T32" fmla="*/ 237 w 1137"/>
                <a:gd name="T33" fmla="*/ 223 h 484"/>
                <a:gd name="T34" fmla="*/ 247 w 1137"/>
                <a:gd name="T35" fmla="*/ 261 h 484"/>
                <a:gd name="T36" fmla="*/ 254 w 1137"/>
                <a:gd name="T37" fmla="*/ 294 h 484"/>
                <a:gd name="T38" fmla="*/ 271 w 1137"/>
                <a:gd name="T39" fmla="*/ 322 h 484"/>
                <a:gd name="T40" fmla="*/ 288 w 1137"/>
                <a:gd name="T41" fmla="*/ 333 h 484"/>
                <a:gd name="T42" fmla="*/ 309 w 1137"/>
                <a:gd name="T43" fmla="*/ 333 h 484"/>
                <a:gd name="T44" fmla="*/ 355 w 1137"/>
                <a:gd name="T45" fmla="*/ 309 h 484"/>
                <a:gd name="T46" fmla="*/ 394 w 1137"/>
                <a:gd name="T47" fmla="*/ 264 h 484"/>
                <a:gd name="T48" fmla="*/ 422 w 1137"/>
                <a:gd name="T49" fmla="*/ 235 h 484"/>
                <a:gd name="T50" fmla="*/ 447 w 1137"/>
                <a:gd name="T51" fmla="*/ 206 h 484"/>
                <a:gd name="T52" fmla="*/ 474 w 1137"/>
                <a:gd name="T53" fmla="*/ 172 h 484"/>
                <a:gd name="T54" fmla="*/ 501 w 1137"/>
                <a:gd name="T55" fmla="*/ 138 h 484"/>
                <a:gd name="T56" fmla="*/ 521 w 1137"/>
                <a:gd name="T57" fmla="*/ 108 h 484"/>
                <a:gd name="T58" fmla="*/ 545 w 1137"/>
                <a:gd name="T59" fmla="*/ 83 h 484"/>
                <a:gd name="T60" fmla="*/ 574 w 1137"/>
                <a:gd name="T61" fmla="*/ 68 h 484"/>
                <a:gd name="T62" fmla="*/ 605 w 1137"/>
                <a:gd name="T63" fmla="*/ 63 h 484"/>
                <a:gd name="T64" fmla="*/ 624 w 1137"/>
                <a:gd name="T65" fmla="*/ 67 h 484"/>
                <a:gd name="T66" fmla="*/ 640 w 1137"/>
                <a:gd name="T67" fmla="*/ 76 h 484"/>
                <a:gd name="T68" fmla="*/ 653 w 1137"/>
                <a:gd name="T69" fmla="*/ 89 h 484"/>
                <a:gd name="T70" fmla="*/ 663 w 1137"/>
                <a:gd name="T71" fmla="*/ 102 h 484"/>
                <a:gd name="T72" fmla="*/ 672 w 1137"/>
                <a:gd name="T73" fmla="*/ 125 h 484"/>
                <a:gd name="T74" fmla="*/ 680 w 1137"/>
                <a:gd name="T75" fmla="*/ 149 h 484"/>
                <a:gd name="T76" fmla="*/ 685 w 1137"/>
                <a:gd name="T77" fmla="*/ 176 h 484"/>
                <a:gd name="T78" fmla="*/ 690 w 1137"/>
                <a:gd name="T79" fmla="*/ 201 h 484"/>
                <a:gd name="T80" fmla="*/ 704 w 1137"/>
                <a:gd name="T81" fmla="*/ 247 h 484"/>
                <a:gd name="T82" fmla="*/ 718 w 1137"/>
                <a:gd name="T83" fmla="*/ 295 h 484"/>
                <a:gd name="T84" fmla="*/ 727 w 1137"/>
                <a:gd name="T85" fmla="*/ 327 h 484"/>
                <a:gd name="T86" fmla="*/ 736 w 1137"/>
                <a:gd name="T87" fmla="*/ 354 h 484"/>
                <a:gd name="T88" fmla="*/ 743 w 1137"/>
                <a:gd name="T89" fmla="*/ 389 h 484"/>
                <a:gd name="T90" fmla="*/ 753 w 1137"/>
                <a:gd name="T91" fmla="*/ 424 h 484"/>
                <a:gd name="T92" fmla="*/ 756 w 1137"/>
                <a:gd name="T93" fmla="*/ 438 h 484"/>
                <a:gd name="T94" fmla="*/ 761 w 1137"/>
                <a:gd name="T95" fmla="*/ 448 h 484"/>
                <a:gd name="T96" fmla="*/ 775 w 1137"/>
                <a:gd name="T97" fmla="*/ 463 h 484"/>
                <a:gd name="T98" fmla="*/ 793 w 1137"/>
                <a:gd name="T99" fmla="*/ 475 h 484"/>
                <a:gd name="T100" fmla="*/ 822 w 1137"/>
                <a:gd name="T101" fmla="*/ 483 h 484"/>
                <a:gd name="T102" fmla="*/ 852 w 1137"/>
                <a:gd name="T103" fmla="*/ 480 h 484"/>
                <a:gd name="T104" fmla="*/ 885 w 1137"/>
                <a:gd name="T105" fmla="*/ 466 h 484"/>
                <a:gd name="T106" fmla="*/ 915 w 1137"/>
                <a:gd name="T107" fmla="*/ 441 h 484"/>
                <a:gd name="T108" fmla="*/ 944 w 1137"/>
                <a:gd name="T109" fmla="*/ 412 h 484"/>
                <a:gd name="T110" fmla="*/ 971 w 1137"/>
                <a:gd name="T111" fmla="*/ 383 h 484"/>
                <a:gd name="T112" fmla="*/ 1001 w 1137"/>
                <a:gd name="T113" fmla="*/ 353 h 484"/>
                <a:gd name="T114" fmla="*/ 1031 w 1137"/>
                <a:gd name="T115" fmla="*/ 325 h 484"/>
                <a:gd name="T116" fmla="*/ 1058 w 1137"/>
                <a:gd name="T117" fmla="*/ 307 h 484"/>
                <a:gd name="T118" fmla="*/ 1086 w 1137"/>
                <a:gd name="T119" fmla="*/ 295 h 484"/>
                <a:gd name="T120" fmla="*/ 1108 w 1137"/>
                <a:gd name="T121" fmla="*/ 291 h 484"/>
                <a:gd name="T122" fmla="*/ 1132 w 1137"/>
                <a:gd name="T123" fmla="*/ 289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7" h="484">
                  <a:moveTo>
                    <a:pt x="0" y="189"/>
                  </a:moveTo>
                  <a:lnTo>
                    <a:pt x="0" y="187"/>
                  </a:lnTo>
                  <a:lnTo>
                    <a:pt x="2" y="185"/>
                  </a:lnTo>
                  <a:lnTo>
                    <a:pt x="3" y="183"/>
                  </a:lnTo>
                  <a:lnTo>
                    <a:pt x="5" y="179"/>
                  </a:lnTo>
                  <a:lnTo>
                    <a:pt x="5" y="177"/>
                  </a:lnTo>
                  <a:lnTo>
                    <a:pt x="7" y="175"/>
                  </a:lnTo>
                  <a:lnTo>
                    <a:pt x="8" y="173"/>
                  </a:lnTo>
                  <a:lnTo>
                    <a:pt x="10" y="169"/>
                  </a:lnTo>
                  <a:lnTo>
                    <a:pt x="10" y="167"/>
                  </a:lnTo>
                  <a:lnTo>
                    <a:pt x="12" y="166"/>
                  </a:lnTo>
                  <a:lnTo>
                    <a:pt x="14" y="164"/>
                  </a:lnTo>
                  <a:lnTo>
                    <a:pt x="16" y="160"/>
                  </a:lnTo>
                  <a:lnTo>
                    <a:pt x="17" y="158"/>
                  </a:lnTo>
                  <a:lnTo>
                    <a:pt x="19" y="155"/>
                  </a:lnTo>
                  <a:lnTo>
                    <a:pt x="21" y="153"/>
                  </a:lnTo>
                  <a:lnTo>
                    <a:pt x="23" y="149"/>
                  </a:lnTo>
                  <a:lnTo>
                    <a:pt x="25" y="145"/>
                  </a:lnTo>
                  <a:lnTo>
                    <a:pt x="26" y="141"/>
                  </a:lnTo>
                  <a:lnTo>
                    <a:pt x="28" y="138"/>
                  </a:lnTo>
                  <a:lnTo>
                    <a:pt x="30" y="134"/>
                  </a:lnTo>
                  <a:lnTo>
                    <a:pt x="32" y="130"/>
                  </a:lnTo>
                  <a:lnTo>
                    <a:pt x="34" y="126"/>
                  </a:lnTo>
                  <a:lnTo>
                    <a:pt x="36" y="123"/>
                  </a:lnTo>
                  <a:lnTo>
                    <a:pt x="38" y="119"/>
                  </a:lnTo>
                  <a:lnTo>
                    <a:pt x="40" y="115"/>
                  </a:lnTo>
                  <a:lnTo>
                    <a:pt x="42" y="111"/>
                  </a:lnTo>
                  <a:lnTo>
                    <a:pt x="44" y="108"/>
                  </a:lnTo>
                  <a:lnTo>
                    <a:pt x="46" y="104"/>
                  </a:lnTo>
                  <a:lnTo>
                    <a:pt x="48" y="100"/>
                  </a:lnTo>
                  <a:lnTo>
                    <a:pt x="51" y="97"/>
                  </a:lnTo>
                  <a:lnTo>
                    <a:pt x="53" y="93"/>
                  </a:lnTo>
                  <a:lnTo>
                    <a:pt x="56" y="88"/>
                  </a:lnTo>
                  <a:lnTo>
                    <a:pt x="56" y="86"/>
                  </a:lnTo>
                  <a:lnTo>
                    <a:pt x="58" y="82"/>
                  </a:lnTo>
                  <a:lnTo>
                    <a:pt x="60" y="79"/>
                  </a:lnTo>
                  <a:lnTo>
                    <a:pt x="62" y="75"/>
                  </a:lnTo>
                  <a:lnTo>
                    <a:pt x="63" y="73"/>
                  </a:lnTo>
                  <a:lnTo>
                    <a:pt x="65" y="70"/>
                  </a:lnTo>
                  <a:lnTo>
                    <a:pt x="66" y="67"/>
                  </a:lnTo>
                  <a:lnTo>
                    <a:pt x="68" y="63"/>
                  </a:lnTo>
                  <a:lnTo>
                    <a:pt x="69" y="61"/>
                  </a:lnTo>
                  <a:lnTo>
                    <a:pt x="71" y="58"/>
                  </a:lnTo>
                  <a:lnTo>
                    <a:pt x="73" y="56"/>
                  </a:lnTo>
                  <a:lnTo>
                    <a:pt x="75" y="52"/>
                  </a:lnTo>
                  <a:lnTo>
                    <a:pt x="77" y="50"/>
                  </a:lnTo>
                  <a:lnTo>
                    <a:pt x="79" y="47"/>
                  </a:lnTo>
                  <a:lnTo>
                    <a:pt x="81" y="43"/>
                  </a:lnTo>
                  <a:lnTo>
                    <a:pt x="85" y="40"/>
                  </a:lnTo>
                  <a:lnTo>
                    <a:pt x="85" y="38"/>
                  </a:lnTo>
                  <a:lnTo>
                    <a:pt x="86" y="36"/>
                  </a:lnTo>
                  <a:lnTo>
                    <a:pt x="87" y="34"/>
                  </a:lnTo>
                  <a:lnTo>
                    <a:pt x="89" y="32"/>
                  </a:lnTo>
                  <a:lnTo>
                    <a:pt x="89" y="30"/>
                  </a:lnTo>
                  <a:lnTo>
                    <a:pt x="91" y="29"/>
                  </a:lnTo>
                  <a:lnTo>
                    <a:pt x="93" y="27"/>
                  </a:lnTo>
                  <a:lnTo>
                    <a:pt x="95" y="24"/>
                  </a:lnTo>
                  <a:lnTo>
                    <a:pt x="95" y="23"/>
                  </a:lnTo>
                  <a:lnTo>
                    <a:pt x="97" y="21"/>
                  </a:lnTo>
                  <a:lnTo>
                    <a:pt x="99" y="20"/>
                  </a:lnTo>
                  <a:lnTo>
                    <a:pt x="101" y="18"/>
                  </a:lnTo>
                  <a:lnTo>
                    <a:pt x="103" y="17"/>
                  </a:lnTo>
                  <a:lnTo>
                    <a:pt x="104" y="15"/>
                  </a:lnTo>
                  <a:lnTo>
                    <a:pt x="106" y="13"/>
                  </a:lnTo>
                  <a:lnTo>
                    <a:pt x="109" y="11"/>
                  </a:lnTo>
                  <a:lnTo>
                    <a:pt x="111" y="10"/>
                  </a:lnTo>
                  <a:lnTo>
                    <a:pt x="115" y="9"/>
                  </a:lnTo>
                  <a:lnTo>
                    <a:pt x="119" y="7"/>
                  </a:lnTo>
                  <a:lnTo>
                    <a:pt x="123" y="5"/>
                  </a:lnTo>
                  <a:lnTo>
                    <a:pt x="125" y="5"/>
                  </a:lnTo>
                  <a:lnTo>
                    <a:pt x="129" y="3"/>
                  </a:lnTo>
                  <a:lnTo>
                    <a:pt x="133" y="2"/>
                  </a:lnTo>
                  <a:lnTo>
                    <a:pt x="136" y="0"/>
                  </a:lnTo>
                  <a:lnTo>
                    <a:pt x="139" y="0"/>
                  </a:lnTo>
                  <a:lnTo>
                    <a:pt x="143" y="0"/>
                  </a:lnTo>
                  <a:lnTo>
                    <a:pt x="146" y="0"/>
                  </a:lnTo>
                  <a:lnTo>
                    <a:pt x="150" y="0"/>
                  </a:lnTo>
                  <a:lnTo>
                    <a:pt x="154" y="1"/>
                  </a:lnTo>
                  <a:lnTo>
                    <a:pt x="157" y="1"/>
                  </a:lnTo>
                  <a:lnTo>
                    <a:pt x="161" y="3"/>
                  </a:lnTo>
                  <a:lnTo>
                    <a:pt x="165" y="3"/>
                  </a:lnTo>
                  <a:lnTo>
                    <a:pt x="168" y="5"/>
                  </a:lnTo>
                  <a:lnTo>
                    <a:pt x="172" y="7"/>
                  </a:lnTo>
                  <a:lnTo>
                    <a:pt x="175" y="9"/>
                  </a:lnTo>
                  <a:lnTo>
                    <a:pt x="179" y="10"/>
                  </a:lnTo>
                  <a:lnTo>
                    <a:pt x="181" y="14"/>
                  </a:lnTo>
                  <a:lnTo>
                    <a:pt x="184" y="16"/>
                  </a:lnTo>
                  <a:lnTo>
                    <a:pt x="185" y="19"/>
                  </a:lnTo>
                  <a:lnTo>
                    <a:pt x="189" y="21"/>
                  </a:lnTo>
                  <a:lnTo>
                    <a:pt x="191" y="25"/>
                  </a:lnTo>
                  <a:lnTo>
                    <a:pt x="193" y="29"/>
                  </a:lnTo>
                  <a:lnTo>
                    <a:pt x="195" y="32"/>
                  </a:lnTo>
                  <a:lnTo>
                    <a:pt x="197" y="35"/>
                  </a:lnTo>
                  <a:lnTo>
                    <a:pt x="199" y="39"/>
                  </a:lnTo>
                  <a:lnTo>
                    <a:pt x="201" y="42"/>
                  </a:lnTo>
                  <a:lnTo>
                    <a:pt x="203" y="46"/>
                  </a:lnTo>
                  <a:lnTo>
                    <a:pt x="205" y="48"/>
                  </a:lnTo>
                  <a:lnTo>
                    <a:pt x="206" y="52"/>
                  </a:lnTo>
                  <a:lnTo>
                    <a:pt x="208" y="56"/>
                  </a:lnTo>
                  <a:lnTo>
                    <a:pt x="209" y="60"/>
                  </a:lnTo>
                  <a:lnTo>
                    <a:pt x="211" y="63"/>
                  </a:lnTo>
                  <a:lnTo>
                    <a:pt x="211" y="67"/>
                  </a:lnTo>
                  <a:lnTo>
                    <a:pt x="213" y="70"/>
                  </a:lnTo>
                  <a:lnTo>
                    <a:pt x="213" y="74"/>
                  </a:lnTo>
                  <a:lnTo>
                    <a:pt x="215" y="76"/>
                  </a:lnTo>
                  <a:lnTo>
                    <a:pt x="215" y="79"/>
                  </a:lnTo>
                  <a:lnTo>
                    <a:pt x="216" y="83"/>
                  </a:lnTo>
                  <a:lnTo>
                    <a:pt x="216" y="87"/>
                  </a:lnTo>
                  <a:lnTo>
                    <a:pt x="218" y="89"/>
                  </a:lnTo>
                  <a:lnTo>
                    <a:pt x="218" y="93"/>
                  </a:lnTo>
                  <a:lnTo>
                    <a:pt x="220" y="97"/>
                  </a:lnTo>
                  <a:lnTo>
                    <a:pt x="221" y="101"/>
                  </a:lnTo>
                  <a:lnTo>
                    <a:pt x="222" y="104"/>
                  </a:lnTo>
                  <a:lnTo>
                    <a:pt x="222" y="109"/>
                  </a:lnTo>
                  <a:lnTo>
                    <a:pt x="223" y="115"/>
                  </a:lnTo>
                  <a:lnTo>
                    <a:pt x="223" y="121"/>
                  </a:lnTo>
                  <a:lnTo>
                    <a:pt x="225" y="126"/>
                  </a:lnTo>
                  <a:lnTo>
                    <a:pt x="225" y="131"/>
                  </a:lnTo>
                  <a:lnTo>
                    <a:pt x="226" y="136"/>
                  </a:lnTo>
                  <a:lnTo>
                    <a:pt x="226" y="141"/>
                  </a:lnTo>
                  <a:lnTo>
                    <a:pt x="228" y="145"/>
                  </a:lnTo>
                  <a:lnTo>
                    <a:pt x="228" y="151"/>
                  </a:lnTo>
                  <a:lnTo>
                    <a:pt x="228" y="156"/>
                  </a:lnTo>
                  <a:lnTo>
                    <a:pt x="228" y="161"/>
                  </a:lnTo>
                  <a:lnTo>
                    <a:pt x="230" y="165"/>
                  </a:lnTo>
                  <a:lnTo>
                    <a:pt x="230" y="171"/>
                  </a:lnTo>
                  <a:lnTo>
                    <a:pt x="232" y="176"/>
                  </a:lnTo>
                  <a:lnTo>
                    <a:pt x="232" y="181"/>
                  </a:lnTo>
                  <a:lnTo>
                    <a:pt x="233" y="186"/>
                  </a:lnTo>
                  <a:lnTo>
                    <a:pt x="233" y="191"/>
                  </a:lnTo>
                  <a:lnTo>
                    <a:pt x="234" y="197"/>
                  </a:lnTo>
                  <a:lnTo>
                    <a:pt x="234" y="203"/>
                  </a:lnTo>
                  <a:lnTo>
                    <a:pt x="236" y="207"/>
                  </a:lnTo>
                  <a:lnTo>
                    <a:pt x="236" y="213"/>
                  </a:lnTo>
                  <a:lnTo>
                    <a:pt x="237" y="217"/>
                  </a:lnTo>
                  <a:lnTo>
                    <a:pt x="237" y="223"/>
                  </a:lnTo>
                  <a:lnTo>
                    <a:pt x="239" y="226"/>
                  </a:lnTo>
                  <a:lnTo>
                    <a:pt x="239" y="232"/>
                  </a:lnTo>
                  <a:lnTo>
                    <a:pt x="241" y="235"/>
                  </a:lnTo>
                  <a:lnTo>
                    <a:pt x="241" y="241"/>
                  </a:lnTo>
                  <a:lnTo>
                    <a:pt x="243" y="245"/>
                  </a:lnTo>
                  <a:lnTo>
                    <a:pt x="243" y="251"/>
                  </a:lnTo>
                  <a:lnTo>
                    <a:pt x="245" y="255"/>
                  </a:lnTo>
                  <a:lnTo>
                    <a:pt x="247" y="261"/>
                  </a:lnTo>
                  <a:lnTo>
                    <a:pt x="249" y="264"/>
                  </a:lnTo>
                  <a:lnTo>
                    <a:pt x="249" y="270"/>
                  </a:lnTo>
                  <a:lnTo>
                    <a:pt x="250" y="274"/>
                  </a:lnTo>
                  <a:lnTo>
                    <a:pt x="250" y="277"/>
                  </a:lnTo>
                  <a:lnTo>
                    <a:pt x="252" y="281"/>
                  </a:lnTo>
                  <a:lnTo>
                    <a:pt x="252" y="286"/>
                  </a:lnTo>
                  <a:lnTo>
                    <a:pt x="253" y="290"/>
                  </a:lnTo>
                  <a:lnTo>
                    <a:pt x="254" y="294"/>
                  </a:lnTo>
                  <a:lnTo>
                    <a:pt x="256" y="297"/>
                  </a:lnTo>
                  <a:lnTo>
                    <a:pt x="257" y="301"/>
                  </a:lnTo>
                  <a:lnTo>
                    <a:pt x="259" y="305"/>
                  </a:lnTo>
                  <a:lnTo>
                    <a:pt x="260" y="309"/>
                  </a:lnTo>
                  <a:lnTo>
                    <a:pt x="263" y="312"/>
                  </a:lnTo>
                  <a:lnTo>
                    <a:pt x="265" y="315"/>
                  </a:lnTo>
                  <a:lnTo>
                    <a:pt x="268" y="318"/>
                  </a:lnTo>
                  <a:lnTo>
                    <a:pt x="271" y="322"/>
                  </a:lnTo>
                  <a:lnTo>
                    <a:pt x="275" y="323"/>
                  </a:lnTo>
                  <a:lnTo>
                    <a:pt x="277" y="325"/>
                  </a:lnTo>
                  <a:lnTo>
                    <a:pt x="279" y="327"/>
                  </a:lnTo>
                  <a:lnTo>
                    <a:pt x="280" y="329"/>
                  </a:lnTo>
                  <a:lnTo>
                    <a:pt x="282" y="331"/>
                  </a:lnTo>
                  <a:lnTo>
                    <a:pt x="284" y="332"/>
                  </a:lnTo>
                  <a:lnTo>
                    <a:pt x="286" y="332"/>
                  </a:lnTo>
                  <a:lnTo>
                    <a:pt x="288" y="333"/>
                  </a:lnTo>
                  <a:lnTo>
                    <a:pt x="291" y="333"/>
                  </a:lnTo>
                  <a:lnTo>
                    <a:pt x="293" y="334"/>
                  </a:lnTo>
                  <a:lnTo>
                    <a:pt x="295" y="334"/>
                  </a:lnTo>
                  <a:lnTo>
                    <a:pt x="297" y="334"/>
                  </a:lnTo>
                  <a:lnTo>
                    <a:pt x="301" y="334"/>
                  </a:lnTo>
                  <a:lnTo>
                    <a:pt x="303" y="334"/>
                  </a:lnTo>
                  <a:lnTo>
                    <a:pt x="307" y="333"/>
                  </a:lnTo>
                  <a:lnTo>
                    <a:pt x="309" y="333"/>
                  </a:lnTo>
                  <a:lnTo>
                    <a:pt x="312" y="332"/>
                  </a:lnTo>
                  <a:lnTo>
                    <a:pt x="319" y="330"/>
                  </a:lnTo>
                  <a:lnTo>
                    <a:pt x="327" y="327"/>
                  </a:lnTo>
                  <a:lnTo>
                    <a:pt x="332" y="325"/>
                  </a:lnTo>
                  <a:lnTo>
                    <a:pt x="339" y="321"/>
                  </a:lnTo>
                  <a:lnTo>
                    <a:pt x="344" y="317"/>
                  </a:lnTo>
                  <a:lnTo>
                    <a:pt x="350" y="313"/>
                  </a:lnTo>
                  <a:lnTo>
                    <a:pt x="355" y="309"/>
                  </a:lnTo>
                  <a:lnTo>
                    <a:pt x="360" y="303"/>
                  </a:lnTo>
                  <a:lnTo>
                    <a:pt x="364" y="298"/>
                  </a:lnTo>
                  <a:lnTo>
                    <a:pt x="369" y="292"/>
                  </a:lnTo>
                  <a:lnTo>
                    <a:pt x="373" y="287"/>
                  </a:lnTo>
                  <a:lnTo>
                    <a:pt x="379" y="281"/>
                  </a:lnTo>
                  <a:lnTo>
                    <a:pt x="383" y="275"/>
                  </a:lnTo>
                  <a:lnTo>
                    <a:pt x="388" y="270"/>
                  </a:lnTo>
                  <a:lnTo>
                    <a:pt x="394" y="264"/>
                  </a:lnTo>
                  <a:lnTo>
                    <a:pt x="400" y="257"/>
                  </a:lnTo>
                  <a:lnTo>
                    <a:pt x="403" y="255"/>
                  </a:lnTo>
                  <a:lnTo>
                    <a:pt x="406" y="252"/>
                  </a:lnTo>
                  <a:lnTo>
                    <a:pt x="409" y="248"/>
                  </a:lnTo>
                  <a:lnTo>
                    <a:pt x="413" y="244"/>
                  </a:lnTo>
                  <a:lnTo>
                    <a:pt x="415" y="243"/>
                  </a:lnTo>
                  <a:lnTo>
                    <a:pt x="419" y="239"/>
                  </a:lnTo>
                  <a:lnTo>
                    <a:pt x="422" y="235"/>
                  </a:lnTo>
                  <a:lnTo>
                    <a:pt x="426" y="231"/>
                  </a:lnTo>
                  <a:lnTo>
                    <a:pt x="428" y="228"/>
                  </a:lnTo>
                  <a:lnTo>
                    <a:pt x="431" y="224"/>
                  </a:lnTo>
                  <a:lnTo>
                    <a:pt x="434" y="221"/>
                  </a:lnTo>
                  <a:lnTo>
                    <a:pt x="437" y="217"/>
                  </a:lnTo>
                  <a:lnTo>
                    <a:pt x="440" y="213"/>
                  </a:lnTo>
                  <a:lnTo>
                    <a:pt x="444" y="209"/>
                  </a:lnTo>
                  <a:lnTo>
                    <a:pt x="447" y="206"/>
                  </a:lnTo>
                  <a:lnTo>
                    <a:pt x="451" y="201"/>
                  </a:lnTo>
                  <a:lnTo>
                    <a:pt x="454" y="197"/>
                  </a:lnTo>
                  <a:lnTo>
                    <a:pt x="457" y="193"/>
                  </a:lnTo>
                  <a:lnTo>
                    <a:pt x="461" y="189"/>
                  </a:lnTo>
                  <a:lnTo>
                    <a:pt x="465" y="183"/>
                  </a:lnTo>
                  <a:lnTo>
                    <a:pt x="466" y="179"/>
                  </a:lnTo>
                  <a:lnTo>
                    <a:pt x="470" y="176"/>
                  </a:lnTo>
                  <a:lnTo>
                    <a:pt x="474" y="172"/>
                  </a:lnTo>
                  <a:lnTo>
                    <a:pt x="477" y="166"/>
                  </a:lnTo>
                  <a:lnTo>
                    <a:pt x="479" y="163"/>
                  </a:lnTo>
                  <a:lnTo>
                    <a:pt x="483" y="159"/>
                  </a:lnTo>
                  <a:lnTo>
                    <a:pt x="486" y="155"/>
                  </a:lnTo>
                  <a:lnTo>
                    <a:pt x="490" y="151"/>
                  </a:lnTo>
                  <a:lnTo>
                    <a:pt x="493" y="147"/>
                  </a:lnTo>
                  <a:lnTo>
                    <a:pt x="497" y="142"/>
                  </a:lnTo>
                  <a:lnTo>
                    <a:pt x="501" y="138"/>
                  </a:lnTo>
                  <a:lnTo>
                    <a:pt x="504" y="133"/>
                  </a:lnTo>
                  <a:lnTo>
                    <a:pt x="506" y="129"/>
                  </a:lnTo>
                  <a:lnTo>
                    <a:pt x="509" y="126"/>
                  </a:lnTo>
                  <a:lnTo>
                    <a:pt x="511" y="122"/>
                  </a:lnTo>
                  <a:lnTo>
                    <a:pt x="514" y="118"/>
                  </a:lnTo>
                  <a:lnTo>
                    <a:pt x="516" y="115"/>
                  </a:lnTo>
                  <a:lnTo>
                    <a:pt x="519" y="111"/>
                  </a:lnTo>
                  <a:lnTo>
                    <a:pt x="521" y="108"/>
                  </a:lnTo>
                  <a:lnTo>
                    <a:pt x="524" y="104"/>
                  </a:lnTo>
                  <a:lnTo>
                    <a:pt x="526" y="102"/>
                  </a:lnTo>
                  <a:lnTo>
                    <a:pt x="529" y="98"/>
                  </a:lnTo>
                  <a:lnTo>
                    <a:pt x="531" y="95"/>
                  </a:lnTo>
                  <a:lnTo>
                    <a:pt x="534" y="91"/>
                  </a:lnTo>
                  <a:lnTo>
                    <a:pt x="537" y="89"/>
                  </a:lnTo>
                  <a:lnTo>
                    <a:pt x="541" y="85"/>
                  </a:lnTo>
                  <a:lnTo>
                    <a:pt x="545" y="83"/>
                  </a:lnTo>
                  <a:lnTo>
                    <a:pt x="550" y="79"/>
                  </a:lnTo>
                  <a:lnTo>
                    <a:pt x="552" y="78"/>
                  </a:lnTo>
                  <a:lnTo>
                    <a:pt x="555" y="76"/>
                  </a:lnTo>
                  <a:lnTo>
                    <a:pt x="559" y="74"/>
                  </a:lnTo>
                  <a:lnTo>
                    <a:pt x="563" y="71"/>
                  </a:lnTo>
                  <a:lnTo>
                    <a:pt x="566" y="71"/>
                  </a:lnTo>
                  <a:lnTo>
                    <a:pt x="570" y="69"/>
                  </a:lnTo>
                  <a:lnTo>
                    <a:pt x="574" y="68"/>
                  </a:lnTo>
                  <a:lnTo>
                    <a:pt x="577" y="66"/>
                  </a:lnTo>
                  <a:lnTo>
                    <a:pt x="581" y="66"/>
                  </a:lnTo>
                  <a:lnTo>
                    <a:pt x="585" y="65"/>
                  </a:lnTo>
                  <a:lnTo>
                    <a:pt x="589" y="65"/>
                  </a:lnTo>
                  <a:lnTo>
                    <a:pt x="592" y="63"/>
                  </a:lnTo>
                  <a:lnTo>
                    <a:pt x="596" y="63"/>
                  </a:lnTo>
                  <a:lnTo>
                    <a:pt x="601" y="63"/>
                  </a:lnTo>
                  <a:lnTo>
                    <a:pt x="605" y="63"/>
                  </a:lnTo>
                  <a:lnTo>
                    <a:pt x="611" y="63"/>
                  </a:lnTo>
                  <a:lnTo>
                    <a:pt x="612" y="65"/>
                  </a:lnTo>
                  <a:lnTo>
                    <a:pt x="614" y="65"/>
                  </a:lnTo>
                  <a:lnTo>
                    <a:pt x="616" y="65"/>
                  </a:lnTo>
                  <a:lnTo>
                    <a:pt x="619" y="65"/>
                  </a:lnTo>
                  <a:lnTo>
                    <a:pt x="621" y="67"/>
                  </a:lnTo>
                  <a:lnTo>
                    <a:pt x="622" y="67"/>
                  </a:lnTo>
                  <a:lnTo>
                    <a:pt x="624" y="67"/>
                  </a:lnTo>
                  <a:lnTo>
                    <a:pt x="627" y="67"/>
                  </a:lnTo>
                  <a:lnTo>
                    <a:pt x="629" y="69"/>
                  </a:lnTo>
                  <a:lnTo>
                    <a:pt x="631" y="70"/>
                  </a:lnTo>
                  <a:lnTo>
                    <a:pt x="633" y="71"/>
                  </a:lnTo>
                  <a:lnTo>
                    <a:pt x="635" y="71"/>
                  </a:lnTo>
                  <a:lnTo>
                    <a:pt x="637" y="73"/>
                  </a:lnTo>
                  <a:lnTo>
                    <a:pt x="639" y="74"/>
                  </a:lnTo>
                  <a:lnTo>
                    <a:pt x="640" y="76"/>
                  </a:lnTo>
                  <a:lnTo>
                    <a:pt x="642" y="76"/>
                  </a:lnTo>
                  <a:lnTo>
                    <a:pt x="643" y="78"/>
                  </a:lnTo>
                  <a:lnTo>
                    <a:pt x="645" y="79"/>
                  </a:lnTo>
                  <a:lnTo>
                    <a:pt x="647" y="81"/>
                  </a:lnTo>
                  <a:lnTo>
                    <a:pt x="649" y="83"/>
                  </a:lnTo>
                  <a:lnTo>
                    <a:pt x="649" y="85"/>
                  </a:lnTo>
                  <a:lnTo>
                    <a:pt x="651" y="87"/>
                  </a:lnTo>
                  <a:lnTo>
                    <a:pt x="653" y="89"/>
                  </a:lnTo>
                  <a:lnTo>
                    <a:pt x="655" y="89"/>
                  </a:lnTo>
                  <a:lnTo>
                    <a:pt x="655" y="91"/>
                  </a:lnTo>
                  <a:lnTo>
                    <a:pt x="657" y="93"/>
                  </a:lnTo>
                  <a:lnTo>
                    <a:pt x="657" y="95"/>
                  </a:lnTo>
                  <a:lnTo>
                    <a:pt x="659" y="97"/>
                  </a:lnTo>
                  <a:lnTo>
                    <a:pt x="659" y="98"/>
                  </a:lnTo>
                  <a:lnTo>
                    <a:pt x="661" y="100"/>
                  </a:lnTo>
                  <a:lnTo>
                    <a:pt x="663" y="102"/>
                  </a:lnTo>
                  <a:lnTo>
                    <a:pt x="665" y="104"/>
                  </a:lnTo>
                  <a:lnTo>
                    <a:pt x="665" y="108"/>
                  </a:lnTo>
                  <a:lnTo>
                    <a:pt x="667" y="110"/>
                  </a:lnTo>
                  <a:lnTo>
                    <a:pt x="668" y="114"/>
                  </a:lnTo>
                  <a:lnTo>
                    <a:pt x="670" y="116"/>
                  </a:lnTo>
                  <a:lnTo>
                    <a:pt x="670" y="119"/>
                  </a:lnTo>
                  <a:lnTo>
                    <a:pt x="671" y="121"/>
                  </a:lnTo>
                  <a:lnTo>
                    <a:pt x="672" y="125"/>
                  </a:lnTo>
                  <a:lnTo>
                    <a:pt x="674" y="127"/>
                  </a:lnTo>
                  <a:lnTo>
                    <a:pt x="674" y="131"/>
                  </a:lnTo>
                  <a:lnTo>
                    <a:pt x="676" y="133"/>
                  </a:lnTo>
                  <a:lnTo>
                    <a:pt x="676" y="137"/>
                  </a:lnTo>
                  <a:lnTo>
                    <a:pt x="678" y="139"/>
                  </a:lnTo>
                  <a:lnTo>
                    <a:pt x="678" y="143"/>
                  </a:lnTo>
                  <a:lnTo>
                    <a:pt x="680" y="146"/>
                  </a:lnTo>
                  <a:lnTo>
                    <a:pt x="680" y="149"/>
                  </a:lnTo>
                  <a:lnTo>
                    <a:pt x="682" y="151"/>
                  </a:lnTo>
                  <a:lnTo>
                    <a:pt x="682" y="155"/>
                  </a:lnTo>
                  <a:lnTo>
                    <a:pt x="682" y="159"/>
                  </a:lnTo>
                  <a:lnTo>
                    <a:pt x="682" y="163"/>
                  </a:lnTo>
                  <a:lnTo>
                    <a:pt x="684" y="166"/>
                  </a:lnTo>
                  <a:lnTo>
                    <a:pt x="684" y="169"/>
                  </a:lnTo>
                  <a:lnTo>
                    <a:pt x="685" y="173"/>
                  </a:lnTo>
                  <a:lnTo>
                    <a:pt x="685" y="176"/>
                  </a:lnTo>
                  <a:lnTo>
                    <a:pt x="687" y="178"/>
                  </a:lnTo>
                  <a:lnTo>
                    <a:pt x="687" y="182"/>
                  </a:lnTo>
                  <a:lnTo>
                    <a:pt x="687" y="185"/>
                  </a:lnTo>
                  <a:lnTo>
                    <a:pt x="687" y="189"/>
                  </a:lnTo>
                  <a:lnTo>
                    <a:pt x="689" y="191"/>
                  </a:lnTo>
                  <a:lnTo>
                    <a:pt x="689" y="195"/>
                  </a:lnTo>
                  <a:lnTo>
                    <a:pt x="690" y="197"/>
                  </a:lnTo>
                  <a:lnTo>
                    <a:pt x="690" y="201"/>
                  </a:lnTo>
                  <a:lnTo>
                    <a:pt x="691" y="203"/>
                  </a:lnTo>
                  <a:lnTo>
                    <a:pt x="693" y="210"/>
                  </a:lnTo>
                  <a:lnTo>
                    <a:pt x="695" y="216"/>
                  </a:lnTo>
                  <a:lnTo>
                    <a:pt x="697" y="224"/>
                  </a:lnTo>
                  <a:lnTo>
                    <a:pt x="699" y="229"/>
                  </a:lnTo>
                  <a:lnTo>
                    <a:pt x="700" y="235"/>
                  </a:lnTo>
                  <a:lnTo>
                    <a:pt x="702" y="241"/>
                  </a:lnTo>
                  <a:lnTo>
                    <a:pt x="704" y="247"/>
                  </a:lnTo>
                  <a:lnTo>
                    <a:pt x="706" y="253"/>
                  </a:lnTo>
                  <a:lnTo>
                    <a:pt x="707" y="259"/>
                  </a:lnTo>
                  <a:lnTo>
                    <a:pt x="709" y="265"/>
                  </a:lnTo>
                  <a:lnTo>
                    <a:pt x="711" y="271"/>
                  </a:lnTo>
                  <a:lnTo>
                    <a:pt x="713" y="276"/>
                  </a:lnTo>
                  <a:lnTo>
                    <a:pt x="715" y="284"/>
                  </a:lnTo>
                  <a:lnTo>
                    <a:pt x="717" y="289"/>
                  </a:lnTo>
                  <a:lnTo>
                    <a:pt x="718" y="295"/>
                  </a:lnTo>
                  <a:lnTo>
                    <a:pt x="721" y="301"/>
                  </a:lnTo>
                  <a:lnTo>
                    <a:pt x="721" y="305"/>
                  </a:lnTo>
                  <a:lnTo>
                    <a:pt x="723" y="309"/>
                  </a:lnTo>
                  <a:lnTo>
                    <a:pt x="723" y="313"/>
                  </a:lnTo>
                  <a:lnTo>
                    <a:pt x="725" y="316"/>
                  </a:lnTo>
                  <a:lnTo>
                    <a:pt x="725" y="320"/>
                  </a:lnTo>
                  <a:lnTo>
                    <a:pt x="727" y="323"/>
                  </a:lnTo>
                  <a:lnTo>
                    <a:pt x="727" y="327"/>
                  </a:lnTo>
                  <a:lnTo>
                    <a:pt x="729" y="329"/>
                  </a:lnTo>
                  <a:lnTo>
                    <a:pt x="729" y="333"/>
                  </a:lnTo>
                  <a:lnTo>
                    <a:pt x="731" y="337"/>
                  </a:lnTo>
                  <a:lnTo>
                    <a:pt x="731" y="341"/>
                  </a:lnTo>
                  <a:lnTo>
                    <a:pt x="733" y="343"/>
                  </a:lnTo>
                  <a:lnTo>
                    <a:pt x="733" y="347"/>
                  </a:lnTo>
                  <a:lnTo>
                    <a:pt x="735" y="351"/>
                  </a:lnTo>
                  <a:lnTo>
                    <a:pt x="736" y="354"/>
                  </a:lnTo>
                  <a:lnTo>
                    <a:pt x="738" y="357"/>
                  </a:lnTo>
                  <a:lnTo>
                    <a:pt x="738" y="363"/>
                  </a:lnTo>
                  <a:lnTo>
                    <a:pt x="740" y="367"/>
                  </a:lnTo>
                  <a:lnTo>
                    <a:pt x="740" y="372"/>
                  </a:lnTo>
                  <a:lnTo>
                    <a:pt x="741" y="376"/>
                  </a:lnTo>
                  <a:lnTo>
                    <a:pt x="741" y="382"/>
                  </a:lnTo>
                  <a:lnTo>
                    <a:pt x="743" y="385"/>
                  </a:lnTo>
                  <a:lnTo>
                    <a:pt x="743" y="389"/>
                  </a:lnTo>
                  <a:lnTo>
                    <a:pt x="745" y="393"/>
                  </a:lnTo>
                  <a:lnTo>
                    <a:pt x="745" y="399"/>
                  </a:lnTo>
                  <a:lnTo>
                    <a:pt x="747" y="402"/>
                  </a:lnTo>
                  <a:lnTo>
                    <a:pt x="747" y="407"/>
                  </a:lnTo>
                  <a:lnTo>
                    <a:pt x="749" y="410"/>
                  </a:lnTo>
                  <a:lnTo>
                    <a:pt x="749" y="416"/>
                  </a:lnTo>
                  <a:lnTo>
                    <a:pt x="751" y="420"/>
                  </a:lnTo>
                  <a:lnTo>
                    <a:pt x="753" y="424"/>
                  </a:lnTo>
                  <a:lnTo>
                    <a:pt x="755" y="428"/>
                  </a:lnTo>
                  <a:lnTo>
                    <a:pt x="755" y="430"/>
                  </a:lnTo>
                  <a:lnTo>
                    <a:pt x="755" y="431"/>
                  </a:lnTo>
                  <a:lnTo>
                    <a:pt x="755" y="433"/>
                  </a:lnTo>
                  <a:lnTo>
                    <a:pt x="756" y="433"/>
                  </a:lnTo>
                  <a:lnTo>
                    <a:pt x="756" y="435"/>
                  </a:lnTo>
                  <a:lnTo>
                    <a:pt x="756" y="437"/>
                  </a:lnTo>
                  <a:lnTo>
                    <a:pt x="756" y="438"/>
                  </a:lnTo>
                  <a:lnTo>
                    <a:pt x="758" y="438"/>
                  </a:lnTo>
                  <a:lnTo>
                    <a:pt x="758" y="440"/>
                  </a:lnTo>
                  <a:lnTo>
                    <a:pt x="758" y="442"/>
                  </a:lnTo>
                  <a:lnTo>
                    <a:pt x="758" y="444"/>
                  </a:lnTo>
                  <a:lnTo>
                    <a:pt x="759" y="444"/>
                  </a:lnTo>
                  <a:lnTo>
                    <a:pt x="759" y="446"/>
                  </a:lnTo>
                  <a:lnTo>
                    <a:pt x="761" y="446"/>
                  </a:lnTo>
                  <a:lnTo>
                    <a:pt x="761" y="448"/>
                  </a:lnTo>
                  <a:lnTo>
                    <a:pt x="763" y="448"/>
                  </a:lnTo>
                  <a:lnTo>
                    <a:pt x="764" y="451"/>
                  </a:lnTo>
                  <a:lnTo>
                    <a:pt x="766" y="453"/>
                  </a:lnTo>
                  <a:lnTo>
                    <a:pt x="768" y="456"/>
                  </a:lnTo>
                  <a:lnTo>
                    <a:pt x="769" y="458"/>
                  </a:lnTo>
                  <a:lnTo>
                    <a:pt x="771" y="460"/>
                  </a:lnTo>
                  <a:lnTo>
                    <a:pt x="773" y="461"/>
                  </a:lnTo>
                  <a:lnTo>
                    <a:pt x="775" y="463"/>
                  </a:lnTo>
                  <a:lnTo>
                    <a:pt x="777" y="465"/>
                  </a:lnTo>
                  <a:lnTo>
                    <a:pt x="779" y="467"/>
                  </a:lnTo>
                  <a:lnTo>
                    <a:pt x="781" y="469"/>
                  </a:lnTo>
                  <a:lnTo>
                    <a:pt x="783" y="471"/>
                  </a:lnTo>
                  <a:lnTo>
                    <a:pt x="786" y="471"/>
                  </a:lnTo>
                  <a:lnTo>
                    <a:pt x="788" y="473"/>
                  </a:lnTo>
                  <a:lnTo>
                    <a:pt x="791" y="473"/>
                  </a:lnTo>
                  <a:lnTo>
                    <a:pt x="793" y="475"/>
                  </a:lnTo>
                  <a:lnTo>
                    <a:pt x="797" y="475"/>
                  </a:lnTo>
                  <a:lnTo>
                    <a:pt x="799" y="477"/>
                  </a:lnTo>
                  <a:lnTo>
                    <a:pt x="803" y="479"/>
                  </a:lnTo>
                  <a:lnTo>
                    <a:pt x="807" y="481"/>
                  </a:lnTo>
                  <a:lnTo>
                    <a:pt x="811" y="481"/>
                  </a:lnTo>
                  <a:lnTo>
                    <a:pt x="815" y="483"/>
                  </a:lnTo>
                  <a:lnTo>
                    <a:pt x="818" y="483"/>
                  </a:lnTo>
                  <a:lnTo>
                    <a:pt x="822" y="483"/>
                  </a:lnTo>
                  <a:lnTo>
                    <a:pt x="826" y="483"/>
                  </a:lnTo>
                  <a:lnTo>
                    <a:pt x="829" y="483"/>
                  </a:lnTo>
                  <a:lnTo>
                    <a:pt x="833" y="483"/>
                  </a:lnTo>
                  <a:lnTo>
                    <a:pt x="837" y="483"/>
                  </a:lnTo>
                  <a:lnTo>
                    <a:pt x="841" y="483"/>
                  </a:lnTo>
                  <a:lnTo>
                    <a:pt x="845" y="483"/>
                  </a:lnTo>
                  <a:lnTo>
                    <a:pt x="848" y="481"/>
                  </a:lnTo>
                  <a:lnTo>
                    <a:pt x="852" y="480"/>
                  </a:lnTo>
                  <a:lnTo>
                    <a:pt x="856" y="478"/>
                  </a:lnTo>
                  <a:lnTo>
                    <a:pt x="860" y="478"/>
                  </a:lnTo>
                  <a:lnTo>
                    <a:pt x="865" y="476"/>
                  </a:lnTo>
                  <a:lnTo>
                    <a:pt x="868" y="474"/>
                  </a:lnTo>
                  <a:lnTo>
                    <a:pt x="874" y="472"/>
                  </a:lnTo>
                  <a:lnTo>
                    <a:pt x="877" y="470"/>
                  </a:lnTo>
                  <a:lnTo>
                    <a:pt x="881" y="468"/>
                  </a:lnTo>
                  <a:lnTo>
                    <a:pt x="885" y="466"/>
                  </a:lnTo>
                  <a:lnTo>
                    <a:pt x="890" y="462"/>
                  </a:lnTo>
                  <a:lnTo>
                    <a:pt x="893" y="460"/>
                  </a:lnTo>
                  <a:lnTo>
                    <a:pt x="897" y="457"/>
                  </a:lnTo>
                  <a:lnTo>
                    <a:pt x="901" y="454"/>
                  </a:lnTo>
                  <a:lnTo>
                    <a:pt x="904" y="450"/>
                  </a:lnTo>
                  <a:lnTo>
                    <a:pt x="908" y="448"/>
                  </a:lnTo>
                  <a:lnTo>
                    <a:pt x="912" y="445"/>
                  </a:lnTo>
                  <a:lnTo>
                    <a:pt x="915" y="441"/>
                  </a:lnTo>
                  <a:lnTo>
                    <a:pt x="921" y="437"/>
                  </a:lnTo>
                  <a:lnTo>
                    <a:pt x="924" y="435"/>
                  </a:lnTo>
                  <a:lnTo>
                    <a:pt x="927" y="431"/>
                  </a:lnTo>
                  <a:lnTo>
                    <a:pt x="931" y="427"/>
                  </a:lnTo>
                  <a:lnTo>
                    <a:pt x="935" y="423"/>
                  </a:lnTo>
                  <a:lnTo>
                    <a:pt x="937" y="420"/>
                  </a:lnTo>
                  <a:lnTo>
                    <a:pt x="941" y="416"/>
                  </a:lnTo>
                  <a:lnTo>
                    <a:pt x="944" y="412"/>
                  </a:lnTo>
                  <a:lnTo>
                    <a:pt x="948" y="409"/>
                  </a:lnTo>
                  <a:lnTo>
                    <a:pt x="950" y="406"/>
                  </a:lnTo>
                  <a:lnTo>
                    <a:pt x="954" y="402"/>
                  </a:lnTo>
                  <a:lnTo>
                    <a:pt x="956" y="399"/>
                  </a:lnTo>
                  <a:lnTo>
                    <a:pt x="960" y="395"/>
                  </a:lnTo>
                  <a:lnTo>
                    <a:pt x="963" y="391"/>
                  </a:lnTo>
                  <a:lnTo>
                    <a:pt x="967" y="387"/>
                  </a:lnTo>
                  <a:lnTo>
                    <a:pt x="971" y="383"/>
                  </a:lnTo>
                  <a:lnTo>
                    <a:pt x="974" y="379"/>
                  </a:lnTo>
                  <a:lnTo>
                    <a:pt x="978" y="375"/>
                  </a:lnTo>
                  <a:lnTo>
                    <a:pt x="982" y="372"/>
                  </a:lnTo>
                  <a:lnTo>
                    <a:pt x="985" y="368"/>
                  </a:lnTo>
                  <a:lnTo>
                    <a:pt x="989" y="364"/>
                  </a:lnTo>
                  <a:lnTo>
                    <a:pt x="993" y="360"/>
                  </a:lnTo>
                  <a:lnTo>
                    <a:pt x="997" y="357"/>
                  </a:lnTo>
                  <a:lnTo>
                    <a:pt x="1001" y="353"/>
                  </a:lnTo>
                  <a:lnTo>
                    <a:pt x="1004" y="349"/>
                  </a:lnTo>
                  <a:lnTo>
                    <a:pt x="1007" y="347"/>
                  </a:lnTo>
                  <a:lnTo>
                    <a:pt x="1011" y="343"/>
                  </a:lnTo>
                  <a:lnTo>
                    <a:pt x="1015" y="340"/>
                  </a:lnTo>
                  <a:lnTo>
                    <a:pt x="1019" y="336"/>
                  </a:lnTo>
                  <a:lnTo>
                    <a:pt x="1022" y="332"/>
                  </a:lnTo>
                  <a:lnTo>
                    <a:pt x="1027" y="329"/>
                  </a:lnTo>
                  <a:lnTo>
                    <a:pt x="1031" y="325"/>
                  </a:lnTo>
                  <a:lnTo>
                    <a:pt x="1037" y="321"/>
                  </a:lnTo>
                  <a:lnTo>
                    <a:pt x="1039" y="319"/>
                  </a:lnTo>
                  <a:lnTo>
                    <a:pt x="1042" y="317"/>
                  </a:lnTo>
                  <a:lnTo>
                    <a:pt x="1045" y="315"/>
                  </a:lnTo>
                  <a:lnTo>
                    <a:pt x="1049" y="312"/>
                  </a:lnTo>
                  <a:lnTo>
                    <a:pt x="1051" y="311"/>
                  </a:lnTo>
                  <a:lnTo>
                    <a:pt x="1055" y="309"/>
                  </a:lnTo>
                  <a:lnTo>
                    <a:pt x="1058" y="307"/>
                  </a:lnTo>
                  <a:lnTo>
                    <a:pt x="1061" y="304"/>
                  </a:lnTo>
                  <a:lnTo>
                    <a:pt x="1063" y="304"/>
                  </a:lnTo>
                  <a:lnTo>
                    <a:pt x="1067" y="302"/>
                  </a:lnTo>
                  <a:lnTo>
                    <a:pt x="1071" y="300"/>
                  </a:lnTo>
                  <a:lnTo>
                    <a:pt x="1075" y="298"/>
                  </a:lnTo>
                  <a:lnTo>
                    <a:pt x="1079" y="298"/>
                  </a:lnTo>
                  <a:lnTo>
                    <a:pt x="1082" y="296"/>
                  </a:lnTo>
                  <a:lnTo>
                    <a:pt x="1086" y="295"/>
                  </a:lnTo>
                  <a:lnTo>
                    <a:pt x="1090" y="293"/>
                  </a:lnTo>
                  <a:lnTo>
                    <a:pt x="1092" y="293"/>
                  </a:lnTo>
                  <a:lnTo>
                    <a:pt x="1095" y="292"/>
                  </a:lnTo>
                  <a:lnTo>
                    <a:pt x="1097" y="292"/>
                  </a:lnTo>
                  <a:lnTo>
                    <a:pt x="1101" y="291"/>
                  </a:lnTo>
                  <a:lnTo>
                    <a:pt x="1103" y="291"/>
                  </a:lnTo>
                  <a:lnTo>
                    <a:pt x="1107" y="291"/>
                  </a:lnTo>
                  <a:lnTo>
                    <a:pt x="1108" y="291"/>
                  </a:lnTo>
                  <a:lnTo>
                    <a:pt x="1112" y="289"/>
                  </a:lnTo>
                  <a:lnTo>
                    <a:pt x="1114" y="289"/>
                  </a:lnTo>
                  <a:lnTo>
                    <a:pt x="1118" y="289"/>
                  </a:lnTo>
                  <a:lnTo>
                    <a:pt x="1120" y="289"/>
                  </a:lnTo>
                  <a:lnTo>
                    <a:pt x="1123" y="289"/>
                  </a:lnTo>
                  <a:lnTo>
                    <a:pt x="1125" y="289"/>
                  </a:lnTo>
                  <a:lnTo>
                    <a:pt x="1129" y="289"/>
                  </a:lnTo>
                  <a:lnTo>
                    <a:pt x="1132" y="289"/>
                  </a:lnTo>
                  <a:lnTo>
                    <a:pt x="1136" y="289"/>
                  </a:lnTo>
                </a:path>
              </a:pathLst>
            </a:custGeom>
            <a:noFill/>
            <a:ln w="952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Freeform 22"/>
            <p:cNvSpPr>
              <a:spLocks/>
            </p:cNvSpPr>
            <p:nvPr/>
          </p:nvSpPr>
          <p:spPr bwMode="auto">
            <a:xfrm>
              <a:off x="312812" y="4638333"/>
              <a:ext cx="1479550" cy="727075"/>
            </a:xfrm>
            <a:custGeom>
              <a:avLst/>
              <a:gdLst>
                <a:gd name="T0" fmla="*/ 7 w 1026"/>
                <a:gd name="T1" fmla="*/ 22 h 519"/>
                <a:gd name="T2" fmla="*/ 7 w 1026"/>
                <a:gd name="T3" fmla="*/ 44 h 519"/>
                <a:gd name="T4" fmla="*/ 4 w 1026"/>
                <a:gd name="T5" fmla="*/ 79 h 519"/>
                <a:gd name="T6" fmla="*/ 3 w 1026"/>
                <a:gd name="T7" fmla="*/ 113 h 519"/>
                <a:gd name="T8" fmla="*/ 0 w 1026"/>
                <a:gd name="T9" fmla="*/ 143 h 519"/>
                <a:gd name="T10" fmla="*/ 0 w 1026"/>
                <a:gd name="T11" fmla="*/ 169 h 519"/>
                <a:gd name="T12" fmla="*/ 1 w 1026"/>
                <a:gd name="T13" fmla="*/ 190 h 519"/>
                <a:gd name="T14" fmla="*/ 6 w 1026"/>
                <a:gd name="T15" fmla="*/ 208 h 519"/>
                <a:gd name="T16" fmla="*/ 21 w 1026"/>
                <a:gd name="T17" fmla="*/ 233 h 519"/>
                <a:gd name="T18" fmla="*/ 46 w 1026"/>
                <a:gd name="T19" fmla="*/ 247 h 519"/>
                <a:gd name="T20" fmla="*/ 76 w 1026"/>
                <a:gd name="T21" fmla="*/ 247 h 519"/>
                <a:gd name="T22" fmla="*/ 105 w 1026"/>
                <a:gd name="T23" fmla="*/ 232 h 519"/>
                <a:gd name="T24" fmla="*/ 127 w 1026"/>
                <a:gd name="T25" fmla="*/ 216 h 519"/>
                <a:gd name="T26" fmla="*/ 149 w 1026"/>
                <a:gd name="T27" fmla="*/ 195 h 519"/>
                <a:gd name="T28" fmla="*/ 175 w 1026"/>
                <a:gd name="T29" fmla="*/ 164 h 519"/>
                <a:gd name="T30" fmla="*/ 200 w 1026"/>
                <a:gd name="T31" fmla="*/ 132 h 519"/>
                <a:gd name="T32" fmla="*/ 227 w 1026"/>
                <a:gd name="T33" fmla="*/ 101 h 519"/>
                <a:gd name="T34" fmla="*/ 255 w 1026"/>
                <a:gd name="T35" fmla="*/ 72 h 519"/>
                <a:gd name="T36" fmla="*/ 279 w 1026"/>
                <a:gd name="T37" fmla="*/ 50 h 519"/>
                <a:gd name="T38" fmla="*/ 307 w 1026"/>
                <a:gd name="T39" fmla="*/ 34 h 519"/>
                <a:gd name="T40" fmla="*/ 328 w 1026"/>
                <a:gd name="T41" fmla="*/ 34 h 519"/>
                <a:gd name="T42" fmla="*/ 346 w 1026"/>
                <a:gd name="T43" fmla="*/ 45 h 519"/>
                <a:gd name="T44" fmla="*/ 372 w 1026"/>
                <a:gd name="T45" fmla="*/ 91 h 519"/>
                <a:gd name="T46" fmla="*/ 383 w 1026"/>
                <a:gd name="T47" fmla="*/ 147 h 519"/>
                <a:gd name="T48" fmla="*/ 390 w 1026"/>
                <a:gd name="T49" fmla="*/ 188 h 519"/>
                <a:gd name="T50" fmla="*/ 395 w 1026"/>
                <a:gd name="T51" fmla="*/ 227 h 519"/>
                <a:gd name="T52" fmla="*/ 399 w 1026"/>
                <a:gd name="T53" fmla="*/ 270 h 519"/>
                <a:gd name="T54" fmla="*/ 404 w 1026"/>
                <a:gd name="T55" fmla="*/ 311 h 519"/>
                <a:gd name="T56" fmla="*/ 407 w 1026"/>
                <a:gd name="T57" fmla="*/ 348 h 519"/>
                <a:gd name="T58" fmla="*/ 414 w 1026"/>
                <a:gd name="T59" fmla="*/ 382 h 519"/>
                <a:gd name="T60" fmla="*/ 429 w 1026"/>
                <a:gd name="T61" fmla="*/ 411 h 519"/>
                <a:gd name="T62" fmla="*/ 455 w 1026"/>
                <a:gd name="T63" fmla="*/ 430 h 519"/>
                <a:gd name="T64" fmla="*/ 474 w 1026"/>
                <a:gd name="T65" fmla="*/ 437 h 519"/>
                <a:gd name="T66" fmla="*/ 490 w 1026"/>
                <a:gd name="T67" fmla="*/ 438 h 519"/>
                <a:gd name="T68" fmla="*/ 507 w 1026"/>
                <a:gd name="T69" fmla="*/ 435 h 519"/>
                <a:gd name="T70" fmla="*/ 523 w 1026"/>
                <a:gd name="T71" fmla="*/ 426 h 519"/>
                <a:gd name="T72" fmla="*/ 543 w 1026"/>
                <a:gd name="T73" fmla="*/ 413 h 519"/>
                <a:gd name="T74" fmla="*/ 565 w 1026"/>
                <a:gd name="T75" fmla="*/ 397 h 519"/>
                <a:gd name="T76" fmla="*/ 582 w 1026"/>
                <a:gd name="T77" fmla="*/ 378 h 519"/>
                <a:gd name="T78" fmla="*/ 600 w 1026"/>
                <a:gd name="T79" fmla="*/ 359 h 519"/>
                <a:gd name="T80" fmla="*/ 635 w 1026"/>
                <a:gd name="T81" fmla="*/ 327 h 519"/>
                <a:gd name="T82" fmla="*/ 675 w 1026"/>
                <a:gd name="T83" fmla="*/ 293 h 519"/>
                <a:gd name="T84" fmla="*/ 698 w 1026"/>
                <a:gd name="T85" fmla="*/ 273 h 519"/>
                <a:gd name="T86" fmla="*/ 720 w 1026"/>
                <a:gd name="T87" fmla="*/ 252 h 519"/>
                <a:gd name="T88" fmla="*/ 745 w 1026"/>
                <a:gd name="T89" fmla="*/ 227 h 519"/>
                <a:gd name="T90" fmla="*/ 771 w 1026"/>
                <a:gd name="T91" fmla="*/ 201 h 519"/>
                <a:gd name="T92" fmla="*/ 781 w 1026"/>
                <a:gd name="T93" fmla="*/ 193 h 519"/>
                <a:gd name="T94" fmla="*/ 790 w 1026"/>
                <a:gd name="T95" fmla="*/ 188 h 519"/>
                <a:gd name="T96" fmla="*/ 809 w 1026"/>
                <a:gd name="T97" fmla="*/ 181 h 519"/>
                <a:gd name="T98" fmla="*/ 833 w 1026"/>
                <a:gd name="T99" fmla="*/ 181 h 519"/>
                <a:gd name="T100" fmla="*/ 861 w 1026"/>
                <a:gd name="T101" fmla="*/ 190 h 519"/>
                <a:gd name="T102" fmla="*/ 884 w 1026"/>
                <a:gd name="T103" fmla="*/ 207 h 519"/>
                <a:gd name="T104" fmla="*/ 905 w 1026"/>
                <a:gd name="T105" fmla="*/ 238 h 519"/>
                <a:gd name="T106" fmla="*/ 919 w 1026"/>
                <a:gd name="T107" fmla="*/ 276 h 519"/>
                <a:gd name="T108" fmla="*/ 927 w 1026"/>
                <a:gd name="T109" fmla="*/ 314 h 519"/>
                <a:gd name="T110" fmla="*/ 934 w 1026"/>
                <a:gd name="T111" fmla="*/ 352 h 519"/>
                <a:gd name="T112" fmla="*/ 943 w 1026"/>
                <a:gd name="T113" fmla="*/ 394 h 519"/>
                <a:gd name="T114" fmla="*/ 955 w 1026"/>
                <a:gd name="T115" fmla="*/ 435 h 519"/>
                <a:gd name="T116" fmla="*/ 969 w 1026"/>
                <a:gd name="T117" fmla="*/ 465 h 519"/>
                <a:gd name="T118" fmla="*/ 983 w 1026"/>
                <a:gd name="T119" fmla="*/ 489 h 519"/>
                <a:gd name="T120" fmla="*/ 1000 w 1026"/>
                <a:gd name="T121" fmla="*/ 505 h 519"/>
                <a:gd name="T122" fmla="*/ 1021 w 1026"/>
                <a:gd name="T123" fmla="*/ 51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26" h="519">
                  <a:moveTo>
                    <a:pt x="9" y="0"/>
                  </a:moveTo>
                  <a:lnTo>
                    <a:pt x="7" y="4"/>
                  </a:lnTo>
                  <a:lnTo>
                    <a:pt x="7" y="7"/>
                  </a:lnTo>
                  <a:lnTo>
                    <a:pt x="7" y="11"/>
                  </a:lnTo>
                  <a:lnTo>
                    <a:pt x="7" y="13"/>
                  </a:lnTo>
                  <a:lnTo>
                    <a:pt x="7" y="17"/>
                  </a:lnTo>
                  <a:lnTo>
                    <a:pt x="7" y="19"/>
                  </a:lnTo>
                  <a:lnTo>
                    <a:pt x="7" y="22"/>
                  </a:lnTo>
                  <a:lnTo>
                    <a:pt x="7" y="24"/>
                  </a:lnTo>
                  <a:lnTo>
                    <a:pt x="7" y="27"/>
                  </a:lnTo>
                  <a:lnTo>
                    <a:pt x="7" y="29"/>
                  </a:lnTo>
                  <a:lnTo>
                    <a:pt x="7" y="33"/>
                  </a:lnTo>
                  <a:lnTo>
                    <a:pt x="7" y="35"/>
                  </a:lnTo>
                  <a:lnTo>
                    <a:pt x="7" y="39"/>
                  </a:lnTo>
                  <a:lnTo>
                    <a:pt x="7" y="41"/>
                  </a:lnTo>
                  <a:lnTo>
                    <a:pt x="7" y="44"/>
                  </a:lnTo>
                  <a:lnTo>
                    <a:pt x="7" y="46"/>
                  </a:lnTo>
                  <a:lnTo>
                    <a:pt x="6" y="52"/>
                  </a:lnTo>
                  <a:lnTo>
                    <a:pt x="6" y="56"/>
                  </a:lnTo>
                  <a:lnTo>
                    <a:pt x="6" y="62"/>
                  </a:lnTo>
                  <a:lnTo>
                    <a:pt x="6" y="65"/>
                  </a:lnTo>
                  <a:lnTo>
                    <a:pt x="4" y="71"/>
                  </a:lnTo>
                  <a:lnTo>
                    <a:pt x="4" y="75"/>
                  </a:lnTo>
                  <a:lnTo>
                    <a:pt x="4" y="79"/>
                  </a:lnTo>
                  <a:lnTo>
                    <a:pt x="4" y="82"/>
                  </a:lnTo>
                  <a:lnTo>
                    <a:pt x="3" y="88"/>
                  </a:lnTo>
                  <a:lnTo>
                    <a:pt x="3" y="92"/>
                  </a:lnTo>
                  <a:lnTo>
                    <a:pt x="3" y="95"/>
                  </a:lnTo>
                  <a:lnTo>
                    <a:pt x="3" y="99"/>
                  </a:lnTo>
                  <a:lnTo>
                    <a:pt x="3" y="105"/>
                  </a:lnTo>
                  <a:lnTo>
                    <a:pt x="3" y="109"/>
                  </a:lnTo>
                  <a:lnTo>
                    <a:pt x="3" y="113"/>
                  </a:lnTo>
                  <a:lnTo>
                    <a:pt x="3" y="117"/>
                  </a:lnTo>
                  <a:lnTo>
                    <a:pt x="1" y="121"/>
                  </a:lnTo>
                  <a:lnTo>
                    <a:pt x="1" y="125"/>
                  </a:lnTo>
                  <a:lnTo>
                    <a:pt x="1" y="129"/>
                  </a:lnTo>
                  <a:lnTo>
                    <a:pt x="1" y="132"/>
                  </a:lnTo>
                  <a:lnTo>
                    <a:pt x="0" y="135"/>
                  </a:lnTo>
                  <a:lnTo>
                    <a:pt x="0" y="139"/>
                  </a:lnTo>
                  <a:lnTo>
                    <a:pt x="0" y="143"/>
                  </a:lnTo>
                  <a:lnTo>
                    <a:pt x="0" y="145"/>
                  </a:lnTo>
                  <a:lnTo>
                    <a:pt x="0" y="149"/>
                  </a:lnTo>
                  <a:lnTo>
                    <a:pt x="0" y="152"/>
                  </a:lnTo>
                  <a:lnTo>
                    <a:pt x="0" y="156"/>
                  </a:lnTo>
                  <a:lnTo>
                    <a:pt x="0" y="158"/>
                  </a:lnTo>
                  <a:lnTo>
                    <a:pt x="0" y="161"/>
                  </a:lnTo>
                  <a:lnTo>
                    <a:pt x="0" y="165"/>
                  </a:lnTo>
                  <a:lnTo>
                    <a:pt x="0" y="169"/>
                  </a:lnTo>
                  <a:lnTo>
                    <a:pt x="1" y="172"/>
                  </a:lnTo>
                  <a:lnTo>
                    <a:pt x="1" y="176"/>
                  </a:lnTo>
                  <a:lnTo>
                    <a:pt x="1" y="178"/>
                  </a:lnTo>
                  <a:lnTo>
                    <a:pt x="1" y="180"/>
                  </a:lnTo>
                  <a:lnTo>
                    <a:pt x="1" y="182"/>
                  </a:lnTo>
                  <a:lnTo>
                    <a:pt x="1" y="186"/>
                  </a:lnTo>
                  <a:lnTo>
                    <a:pt x="1" y="188"/>
                  </a:lnTo>
                  <a:lnTo>
                    <a:pt x="1" y="190"/>
                  </a:lnTo>
                  <a:lnTo>
                    <a:pt x="3" y="191"/>
                  </a:lnTo>
                  <a:lnTo>
                    <a:pt x="3" y="195"/>
                  </a:lnTo>
                  <a:lnTo>
                    <a:pt x="3" y="197"/>
                  </a:lnTo>
                  <a:lnTo>
                    <a:pt x="3" y="199"/>
                  </a:lnTo>
                  <a:lnTo>
                    <a:pt x="4" y="201"/>
                  </a:lnTo>
                  <a:lnTo>
                    <a:pt x="4" y="204"/>
                  </a:lnTo>
                  <a:lnTo>
                    <a:pt x="6" y="206"/>
                  </a:lnTo>
                  <a:lnTo>
                    <a:pt x="6" y="208"/>
                  </a:lnTo>
                  <a:lnTo>
                    <a:pt x="8" y="210"/>
                  </a:lnTo>
                  <a:lnTo>
                    <a:pt x="10" y="213"/>
                  </a:lnTo>
                  <a:lnTo>
                    <a:pt x="12" y="217"/>
                  </a:lnTo>
                  <a:lnTo>
                    <a:pt x="14" y="221"/>
                  </a:lnTo>
                  <a:lnTo>
                    <a:pt x="16" y="223"/>
                  </a:lnTo>
                  <a:lnTo>
                    <a:pt x="17" y="227"/>
                  </a:lnTo>
                  <a:lnTo>
                    <a:pt x="19" y="229"/>
                  </a:lnTo>
                  <a:lnTo>
                    <a:pt x="21" y="233"/>
                  </a:lnTo>
                  <a:lnTo>
                    <a:pt x="25" y="235"/>
                  </a:lnTo>
                  <a:lnTo>
                    <a:pt x="27" y="238"/>
                  </a:lnTo>
                  <a:lnTo>
                    <a:pt x="30" y="239"/>
                  </a:lnTo>
                  <a:lnTo>
                    <a:pt x="32" y="241"/>
                  </a:lnTo>
                  <a:lnTo>
                    <a:pt x="35" y="243"/>
                  </a:lnTo>
                  <a:lnTo>
                    <a:pt x="39" y="245"/>
                  </a:lnTo>
                  <a:lnTo>
                    <a:pt x="43" y="246"/>
                  </a:lnTo>
                  <a:lnTo>
                    <a:pt x="46" y="247"/>
                  </a:lnTo>
                  <a:lnTo>
                    <a:pt x="51" y="247"/>
                  </a:lnTo>
                  <a:lnTo>
                    <a:pt x="54" y="249"/>
                  </a:lnTo>
                  <a:lnTo>
                    <a:pt x="58" y="249"/>
                  </a:lnTo>
                  <a:lnTo>
                    <a:pt x="62" y="249"/>
                  </a:lnTo>
                  <a:lnTo>
                    <a:pt x="65" y="248"/>
                  </a:lnTo>
                  <a:lnTo>
                    <a:pt x="69" y="248"/>
                  </a:lnTo>
                  <a:lnTo>
                    <a:pt x="73" y="247"/>
                  </a:lnTo>
                  <a:lnTo>
                    <a:pt x="76" y="247"/>
                  </a:lnTo>
                  <a:lnTo>
                    <a:pt x="80" y="245"/>
                  </a:lnTo>
                  <a:lnTo>
                    <a:pt x="82" y="243"/>
                  </a:lnTo>
                  <a:lnTo>
                    <a:pt x="86" y="241"/>
                  </a:lnTo>
                  <a:lnTo>
                    <a:pt x="90" y="239"/>
                  </a:lnTo>
                  <a:lnTo>
                    <a:pt x="94" y="238"/>
                  </a:lnTo>
                  <a:lnTo>
                    <a:pt x="97" y="236"/>
                  </a:lnTo>
                  <a:lnTo>
                    <a:pt x="101" y="234"/>
                  </a:lnTo>
                  <a:lnTo>
                    <a:pt x="105" y="232"/>
                  </a:lnTo>
                  <a:lnTo>
                    <a:pt x="109" y="228"/>
                  </a:lnTo>
                  <a:lnTo>
                    <a:pt x="111" y="227"/>
                  </a:lnTo>
                  <a:lnTo>
                    <a:pt x="114" y="225"/>
                  </a:lnTo>
                  <a:lnTo>
                    <a:pt x="116" y="223"/>
                  </a:lnTo>
                  <a:lnTo>
                    <a:pt x="120" y="221"/>
                  </a:lnTo>
                  <a:lnTo>
                    <a:pt x="122" y="220"/>
                  </a:lnTo>
                  <a:lnTo>
                    <a:pt x="125" y="218"/>
                  </a:lnTo>
                  <a:lnTo>
                    <a:pt x="127" y="216"/>
                  </a:lnTo>
                  <a:lnTo>
                    <a:pt x="131" y="212"/>
                  </a:lnTo>
                  <a:lnTo>
                    <a:pt x="132" y="210"/>
                  </a:lnTo>
                  <a:lnTo>
                    <a:pt x="135" y="208"/>
                  </a:lnTo>
                  <a:lnTo>
                    <a:pt x="137" y="206"/>
                  </a:lnTo>
                  <a:lnTo>
                    <a:pt x="141" y="202"/>
                  </a:lnTo>
                  <a:lnTo>
                    <a:pt x="142" y="200"/>
                  </a:lnTo>
                  <a:lnTo>
                    <a:pt x="146" y="197"/>
                  </a:lnTo>
                  <a:lnTo>
                    <a:pt x="149" y="195"/>
                  </a:lnTo>
                  <a:lnTo>
                    <a:pt x="153" y="191"/>
                  </a:lnTo>
                  <a:lnTo>
                    <a:pt x="155" y="187"/>
                  </a:lnTo>
                  <a:lnTo>
                    <a:pt x="159" y="183"/>
                  </a:lnTo>
                  <a:lnTo>
                    <a:pt x="163" y="180"/>
                  </a:lnTo>
                  <a:lnTo>
                    <a:pt x="167" y="175"/>
                  </a:lnTo>
                  <a:lnTo>
                    <a:pt x="169" y="171"/>
                  </a:lnTo>
                  <a:lnTo>
                    <a:pt x="172" y="168"/>
                  </a:lnTo>
                  <a:lnTo>
                    <a:pt x="175" y="164"/>
                  </a:lnTo>
                  <a:lnTo>
                    <a:pt x="179" y="160"/>
                  </a:lnTo>
                  <a:lnTo>
                    <a:pt x="181" y="156"/>
                  </a:lnTo>
                  <a:lnTo>
                    <a:pt x="185" y="152"/>
                  </a:lnTo>
                  <a:lnTo>
                    <a:pt x="187" y="149"/>
                  </a:lnTo>
                  <a:lnTo>
                    <a:pt x="190" y="144"/>
                  </a:lnTo>
                  <a:lnTo>
                    <a:pt x="193" y="140"/>
                  </a:lnTo>
                  <a:lnTo>
                    <a:pt x="197" y="136"/>
                  </a:lnTo>
                  <a:lnTo>
                    <a:pt x="200" y="132"/>
                  </a:lnTo>
                  <a:lnTo>
                    <a:pt x="204" y="127"/>
                  </a:lnTo>
                  <a:lnTo>
                    <a:pt x="207" y="123"/>
                  </a:lnTo>
                  <a:lnTo>
                    <a:pt x="210" y="119"/>
                  </a:lnTo>
                  <a:lnTo>
                    <a:pt x="214" y="115"/>
                  </a:lnTo>
                  <a:lnTo>
                    <a:pt x="218" y="112"/>
                  </a:lnTo>
                  <a:lnTo>
                    <a:pt x="220" y="108"/>
                  </a:lnTo>
                  <a:lnTo>
                    <a:pt x="223" y="104"/>
                  </a:lnTo>
                  <a:lnTo>
                    <a:pt x="227" y="101"/>
                  </a:lnTo>
                  <a:lnTo>
                    <a:pt x="231" y="97"/>
                  </a:lnTo>
                  <a:lnTo>
                    <a:pt x="233" y="94"/>
                  </a:lnTo>
                  <a:lnTo>
                    <a:pt x="237" y="91"/>
                  </a:lnTo>
                  <a:lnTo>
                    <a:pt x="240" y="87"/>
                  </a:lnTo>
                  <a:lnTo>
                    <a:pt x="243" y="83"/>
                  </a:lnTo>
                  <a:lnTo>
                    <a:pt x="247" y="79"/>
                  </a:lnTo>
                  <a:lnTo>
                    <a:pt x="251" y="75"/>
                  </a:lnTo>
                  <a:lnTo>
                    <a:pt x="255" y="72"/>
                  </a:lnTo>
                  <a:lnTo>
                    <a:pt x="259" y="68"/>
                  </a:lnTo>
                  <a:lnTo>
                    <a:pt x="261" y="66"/>
                  </a:lnTo>
                  <a:lnTo>
                    <a:pt x="265" y="62"/>
                  </a:lnTo>
                  <a:lnTo>
                    <a:pt x="267" y="61"/>
                  </a:lnTo>
                  <a:lnTo>
                    <a:pt x="271" y="57"/>
                  </a:lnTo>
                  <a:lnTo>
                    <a:pt x="273" y="55"/>
                  </a:lnTo>
                  <a:lnTo>
                    <a:pt x="277" y="52"/>
                  </a:lnTo>
                  <a:lnTo>
                    <a:pt x="279" y="50"/>
                  </a:lnTo>
                  <a:lnTo>
                    <a:pt x="283" y="46"/>
                  </a:lnTo>
                  <a:lnTo>
                    <a:pt x="285" y="44"/>
                  </a:lnTo>
                  <a:lnTo>
                    <a:pt x="288" y="42"/>
                  </a:lnTo>
                  <a:lnTo>
                    <a:pt x="291" y="41"/>
                  </a:lnTo>
                  <a:lnTo>
                    <a:pt x="295" y="37"/>
                  </a:lnTo>
                  <a:lnTo>
                    <a:pt x="299" y="37"/>
                  </a:lnTo>
                  <a:lnTo>
                    <a:pt x="303" y="35"/>
                  </a:lnTo>
                  <a:lnTo>
                    <a:pt x="307" y="34"/>
                  </a:lnTo>
                  <a:lnTo>
                    <a:pt x="311" y="33"/>
                  </a:lnTo>
                  <a:lnTo>
                    <a:pt x="313" y="33"/>
                  </a:lnTo>
                  <a:lnTo>
                    <a:pt x="315" y="33"/>
                  </a:lnTo>
                  <a:lnTo>
                    <a:pt x="317" y="33"/>
                  </a:lnTo>
                  <a:lnTo>
                    <a:pt x="321" y="33"/>
                  </a:lnTo>
                  <a:lnTo>
                    <a:pt x="323" y="34"/>
                  </a:lnTo>
                  <a:lnTo>
                    <a:pt x="326" y="34"/>
                  </a:lnTo>
                  <a:lnTo>
                    <a:pt x="328" y="34"/>
                  </a:lnTo>
                  <a:lnTo>
                    <a:pt x="331" y="34"/>
                  </a:lnTo>
                  <a:lnTo>
                    <a:pt x="333" y="36"/>
                  </a:lnTo>
                  <a:lnTo>
                    <a:pt x="335" y="37"/>
                  </a:lnTo>
                  <a:lnTo>
                    <a:pt x="337" y="39"/>
                  </a:lnTo>
                  <a:lnTo>
                    <a:pt x="340" y="39"/>
                  </a:lnTo>
                  <a:lnTo>
                    <a:pt x="342" y="41"/>
                  </a:lnTo>
                  <a:lnTo>
                    <a:pt x="344" y="43"/>
                  </a:lnTo>
                  <a:lnTo>
                    <a:pt x="346" y="45"/>
                  </a:lnTo>
                  <a:lnTo>
                    <a:pt x="349" y="45"/>
                  </a:lnTo>
                  <a:lnTo>
                    <a:pt x="353" y="53"/>
                  </a:lnTo>
                  <a:lnTo>
                    <a:pt x="358" y="59"/>
                  </a:lnTo>
                  <a:lnTo>
                    <a:pt x="361" y="65"/>
                  </a:lnTo>
                  <a:lnTo>
                    <a:pt x="365" y="71"/>
                  </a:lnTo>
                  <a:lnTo>
                    <a:pt x="367" y="78"/>
                  </a:lnTo>
                  <a:lnTo>
                    <a:pt x="370" y="83"/>
                  </a:lnTo>
                  <a:lnTo>
                    <a:pt x="372" y="91"/>
                  </a:lnTo>
                  <a:lnTo>
                    <a:pt x="374" y="96"/>
                  </a:lnTo>
                  <a:lnTo>
                    <a:pt x="374" y="103"/>
                  </a:lnTo>
                  <a:lnTo>
                    <a:pt x="376" y="111"/>
                  </a:lnTo>
                  <a:lnTo>
                    <a:pt x="377" y="119"/>
                  </a:lnTo>
                  <a:lnTo>
                    <a:pt x="379" y="125"/>
                  </a:lnTo>
                  <a:lnTo>
                    <a:pt x="379" y="132"/>
                  </a:lnTo>
                  <a:lnTo>
                    <a:pt x="381" y="140"/>
                  </a:lnTo>
                  <a:lnTo>
                    <a:pt x="383" y="147"/>
                  </a:lnTo>
                  <a:lnTo>
                    <a:pt x="385" y="155"/>
                  </a:lnTo>
                  <a:lnTo>
                    <a:pt x="385" y="160"/>
                  </a:lnTo>
                  <a:lnTo>
                    <a:pt x="387" y="165"/>
                  </a:lnTo>
                  <a:lnTo>
                    <a:pt x="387" y="170"/>
                  </a:lnTo>
                  <a:lnTo>
                    <a:pt x="389" y="174"/>
                  </a:lnTo>
                  <a:lnTo>
                    <a:pt x="389" y="180"/>
                  </a:lnTo>
                  <a:lnTo>
                    <a:pt x="390" y="183"/>
                  </a:lnTo>
                  <a:lnTo>
                    <a:pt x="390" y="188"/>
                  </a:lnTo>
                  <a:lnTo>
                    <a:pt x="392" y="191"/>
                  </a:lnTo>
                  <a:lnTo>
                    <a:pt x="392" y="197"/>
                  </a:lnTo>
                  <a:lnTo>
                    <a:pt x="392" y="201"/>
                  </a:lnTo>
                  <a:lnTo>
                    <a:pt x="392" y="207"/>
                  </a:lnTo>
                  <a:lnTo>
                    <a:pt x="394" y="210"/>
                  </a:lnTo>
                  <a:lnTo>
                    <a:pt x="394" y="216"/>
                  </a:lnTo>
                  <a:lnTo>
                    <a:pt x="395" y="221"/>
                  </a:lnTo>
                  <a:lnTo>
                    <a:pt x="395" y="227"/>
                  </a:lnTo>
                  <a:lnTo>
                    <a:pt x="397" y="231"/>
                  </a:lnTo>
                  <a:lnTo>
                    <a:pt x="397" y="237"/>
                  </a:lnTo>
                  <a:lnTo>
                    <a:pt x="397" y="243"/>
                  </a:lnTo>
                  <a:lnTo>
                    <a:pt x="397" y="248"/>
                  </a:lnTo>
                  <a:lnTo>
                    <a:pt x="399" y="254"/>
                  </a:lnTo>
                  <a:lnTo>
                    <a:pt x="399" y="259"/>
                  </a:lnTo>
                  <a:lnTo>
                    <a:pt x="399" y="265"/>
                  </a:lnTo>
                  <a:lnTo>
                    <a:pt x="399" y="270"/>
                  </a:lnTo>
                  <a:lnTo>
                    <a:pt x="401" y="274"/>
                  </a:lnTo>
                  <a:lnTo>
                    <a:pt x="401" y="279"/>
                  </a:lnTo>
                  <a:lnTo>
                    <a:pt x="401" y="285"/>
                  </a:lnTo>
                  <a:lnTo>
                    <a:pt x="401" y="291"/>
                  </a:lnTo>
                  <a:lnTo>
                    <a:pt x="403" y="295"/>
                  </a:lnTo>
                  <a:lnTo>
                    <a:pt x="403" y="300"/>
                  </a:lnTo>
                  <a:lnTo>
                    <a:pt x="404" y="306"/>
                  </a:lnTo>
                  <a:lnTo>
                    <a:pt x="404" y="311"/>
                  </a:lnTo>
                  <a:lnTo>
                    <a:pt x="406" y="316"/>
                  </a:lnTo>
                  <a:lnTo>
                    <a:pt x="406" y="321"/>
                  </a:lnTo>
                  <a:lnTo>
                    <a:pt x="406" y="326"/>
                  </a:lnTo>
                  <a:lnTo>
                    <a:pt x="406" y="331"/>
                  </a:lnTo>
                  <a:lnTo>
                    <a:pt x="407" y="335"/>
                  </a:lnTo>
                  <a:lnTo>
                    <a:pt x="407" y="341"/>
                  </a:lnTo>
                  <a:lnTo>
                    <a:pt x="407" y="345"/>
                  </a:lnTo>
                  <a:lnTo>
                    <a:pt x="407" y="348"/>
                  </a:lnTo>
                  <a:lnTo>
                    <a:pt x="408" y="352"/>
                  </a:lnTo>
                  <a:lnTo>
                    <a:pt x="408" y="357"/>
                  </a:lnTo>
                  <a:lnTo>
                    <a:pt x="408" y="361"/>
                  </a:lnTo>
                  <a:lnTo>
                    <a:pt x="408" y="365"/>
                  </a:lnTo>
                  <a:lnTo>
                    <a:pt x="410" y="369"/>
                  </a:lnTo>
                  <a:lnTo>
                    <a:pt x="410" y="374"/>
                  </a:lnTo>
                  <a:lnTo>
                    <a:pt x="412" y="378"/>
                  </a:lnTo>
                  <a:lnTo>
                    <a:pt x="414" y="382"/>
                  </a:lnTo>
                  <a:lnTo>
                    <a:pt x="416" y="385"/>
                  </a:lnTo>
                  <a:lnTo>
                    <a:pt x="417" y="390"/>
                  </a:lnTo>
                  <a:lnTo>
                    <a:pt x="419" y="394"/>
                  </a:lnTo>
                  <a:lnTo>
                    <a:pt x="421" y="397"/>
                  </a:lnTo>
                  <a:lnTo>
                    <a:pt x="423" y="401"/>
                  </a:lnTo>
                  <a:lnTo>
                    <a:pt x="425" y="404"/>
                  </a:lnTo>
                  <a:lnTo>
                    <a:pt x="427" y="407"/>
                  </a:lnTo>
                  <a:lnTo>
                    <a:pt x="429" y="411"/>
                  </a:lnTo>
                  <a:lnTo>
                    <a:pt x="433" y="413"/>
                  </a:lnTo>
                  <a:lnTo>
                    <a:pt x="434" y="416"/>
                  </a:lnTo>
                  <a:lnTo>
                    <a:pt x="438" y="418"/>
                  </a:lnTo>
                  <a:lnTo>
                    <a:pt x="441" y="421"/>
                  </a:lnTo>
                  <a:lnTo>
                    <a:pt x="444" y="423"/>
                  </a:lnTo>
                  <a:lnTo>
                    <a:pt x="448" y="426"/>
                  </a:lnTo>
                  <a:lnTo>
                    <a:pt x="452" y="428"/>
                  </a:lnTo>
                  <a:lnTo>
                    <a:pt x="455" y="430"/>
                  </a:lnTo>
                  <a:lnTo>
                    <a:pt x="461" y="432"/>
                  </a:lnTo>
                  <a:lnTo>
                    <a:pt x="463" y="434"/>
                  </a:lnTo>
                  <a:lnTo>
                    <a:pt x="464" y="434"/>
                  </a:lnTo>
                  <a:lnTo>
                    <a:pt x="466" y="436"/>
                  </a:lnTo>
                  <a:lnTo>
                    <a:pt x="468" y="436"/>
                  </a:lnTo>
                  <a:lnTo>
                    <a:pt x="470" y="437"/>
                  </a:lnTo>
                  <a:lnTo>
                    <a:pt x="472" y="437"/>
                  </a:lnTo>
                  <a:lnTo>
                    <a:pt x="474" y="437"/>
                  </a:lnTo>
                  <a:lnTo>
                    <a:pt x="475" y="437"/>
                  </a:lnTo>
                  <a:lnTo>
                    <a:pt x="477" y="438"/>
                  </a:lnTo>
                  <a:lnTo>
                    <a:pt x="479" y="438"/>
                  </a:lnTo>
                  <a:lnTo>
                    <a:pt x="481" y="438"/>
                  </a:lnTo>
                  <a:lnTo>
                    <a:pt x="484" y="438"/>
                  </a:lnTo>
                  <a:lnTo>
                    <a:pt x="485" y="438"/>
                  </a:lnTo>
                  <a:lnTo>
                    <a:pt x="488" y="438"/>
                  </a:lnTo>
                  <a:lnTo>
                    <a:pt x="490" y="438"/>
                  </a:lnTo>
                  <a:lnTo>
                    <a:pt x="494" y="436"/>
                  </a:lnTo>
                  <a:lnTo>
                    <a:pt x="495" y="436"/>
                  </a:lnTo>
                  <a:lnTo>
                    <a:pt x="497" y="436"/>
                  </a:lnTo>
                  <a:lnTo>
                    <a:pt x="499" y="436"/>
                  </a:lnTo>
                  <a:lnTo>
                    <a:pt x="502" y="435"/>
                  </a:lnTo>
                  <a:lnTo>
                    <a:pt x="503" y="435"/>
                  </a:lnTo>
                  <a:lnTo>
                    <a:pt x="505" y="435"/>
                  </a:lnTo>
                  <a:lnTo>
                    <a:pt x="507" y="435"/>
                  </a:lnTo>
                  <a:lnTo>
                    <a:pt x="510" y="433"/>
                  </a:lnTo>
                  <a:lnTo>
                    <a:pt x="512" y="433"/>
                  </a:lnTo>
                  <a:lnTo>
                    <a:pt x="513" y="432"/>
                  </a:lnTo>
                  <a:lnTo>
                    <a:pt x="515" y="432"/>
                  </a:lnTo>
                  <a:lnTo>
                    <a:pt x="517" y="430"/>
                  </a:lnTo>
                  <a:lnTo>
                    <a:pt x="519" y="430"/>
                  </a:lnTo>
                  <a:lnTo>
                    <a:pt x="521" y="428"/>
                  </a:lnTo>
                  <a:lnTo>
                    <a:pt x="523" y="426"/>
                  </a:lnTo>
                  <a:lnTo>
                    <a:pt x="527" y="424"/>
                  </a:lnTo>
                  <a:lnTo>
                    <a:pt x="529" y="424"/>
                  </a:lnTo>
                  <a:lnTo>
                    <a:pt x="532" y="422"/>
                  </a:lnTo>
                  <a:lnTo>
                    <a:pt x="533" y="420"/>
                  </a:lnTo>
                  <a:lnTo>
                    <a:pt x="537" y="418"/>
                  </a:lnTo>
                  <a:lnTo>
                    <a:pt x="539" y="416"/>
                  </a:lnTo>
                  <a:lnTo>
                    <a:pt x="542" y="414"/>
                  </a:lnTo>
                  <a:lnTo>
                    <a:pt x="543" y="413"/>
                  </a:lnTo>
                  <a:lnTo>
                    <a:pt x="547" y="411"/>
                  </a:lnTo>
                  <a:lnTo>
                    <a:pt x="549" y="409"/>
                  </a:lnTo>
                  <a:lnTo>
                    <a:pt x="551" y="407"/>
                  </a:lnTo>
                  <a:lnTo>
                    <a:pt x="553" y="405"/>
                  </a:lnTo>
                  <a:lnTo>
                    <a:pt x="557" y="403"/>
                  </a:lnTo>
                  <a:lnTo>
                    <a:pt x="559" y="401"/>
                  </a:lnTo>
                  <a:lnTo>
                    <a:pt x="562" y="399"/>
                  </a:lnTo>
                  <a:lnTo>
                    <a:pt x="565" y="397"/>
                  </a:lnTo>
                  <a:lnTo>
                    <a:pt x="569" y="394"/>
                  </a:lnTo>
                  <a:lnTo>
                    <a:pt x="570" y="392"/>
                  </a:lnTo>
                  <a:lnTo>
                    <a:pt x="572" y="390"/>
                  </a:lnTo>
                  <a:lnTo>
                    <a:pt x="574" y="388"/>
                  </a:lnTo>
                  <a:lnTo>
                    <a:pt x="577" y="384"/>
                  </a:lnTo>
                  <a:lnTo>
                    <a:pt x="579" y="383"/>
                  </a:lnTo>
                  <a:lnTo>
                    <a:pt x="580" y="380"/>
                  </a:lnTo>
                  <a:lnTo>
                    <a:pt x="582" y="378"/>
                  </a:lnTo>
                  <a:lnTo>
                    <a:pt x="585" y="374"/>
                  </a:lnTo>
                  <a:lnTo>
                    <a:pt x="587" y="373"/>
                  </a:lnTo>
                  <a:lnTo>
                    <a:pt x="589" y="371"/>
                  </a:lnTo>
                  <a:lnTo>
                    <a:pt x="591" y="369"/>
                  </a:lnTo>
                  <a:lnTo>
                    <a:pt x="593" y="365"/>
                  </a:lnTo>
                  <a:lnTo>
                    <a:pt x="595" y="363"/>
                  </a:lnTo>
                  <a:lnTo>
                    <a:pt x="598" y="361"/>
                  </a:lnTo>
                  <a:lnTo>
                    <a:pt x="600" y="359"/>
                  </a:lnTo>
                  <a:lnTo>
                    <a:pt x="603" y="355"/>
                  </a:lnTo>
                  <a:lnTo>
                    <a:pt x="607" y="351"/>
                  </a:lnTo>
                  <a:lnTo>
                    <a:pt x="613" y="347"/>
                  </a:lnTo>
                  <a:lnTo>
                    <a:pt x="617" y="344"/>
                  </a:lnTo>
                  <a:lnTo>
                    <a:pt x="622" y="339"/>
                  </a:lnTo>
                  <a:lnTo>
                    <a:pt x="626" y="335"/>
                  </a:lnTo>
                  <a:lnTo>
                    <a:pt x="631" y="331"/>
                  </a:lnTo>
                  <a:lnTo>
                    <a:pt x="635" y="327"/>
                  </a:lnTo>
                  <a:lnTo>
                    <a:pt x="641" y="322"/>
                  </a:lnTo>
                  <a:lnTo>
                    <a:pt x="645" y="318"/>
                  </a:lnTo>
                  <a:lnTo>
                    <a:pt x="650" y="315"/>
                  </a:lnTo>
                  <a:lnTo>
                    <a:pt x="653" y="311"/>
                  </a:lnTo>
                  <a:lnTo>
                    <a:pt x="659" y="306"/>
                  </a:lnTo>
                  <a:lnTo>
                    <a:pt x="663" y="302"/>
                  </a:lnTo>
                  <a:lnTo>
                    <a:pt x="669" y="297"/>
                  </a:lnTo>
                  <a:lnTo>
                    <a:pt x="675" y="293"/>
                  </a:lnTo>
                  <a:lnTo>
                    <a:pt x="680" y="288"/>
                  </a:lnTo>
                  <a:lnTo>
                    <a:pt x="682" y="286"/>
                  </a:lnTo>
                  <a:lnTo>
                    <a:pt x="685" y="284"/>
                  </a:lnTo>
                  <a:lnTo>
                    <a:pt x="687" y="282"/>
                  </a:lnTo>
                  <a:lnTo>
                    <a:pt x="691" y="278"/>
                  </a:lnTo>
                  <a:lnTo>
                    <a:pt x="693" y="276"/>
                  </a:lnTo>
                  <a:lnTo>
                    <a:pt x="696" y="275"/>
                  </a:lnTo>
                  <a:lnTo>
                    <a:pt x="698" y="273"/>
                  </a:lnTo>
                  <a:lnTo>
                    <a:pt x="701" y="269"/>
                  </a:lnTo>
                  <a:lnTo>
                    <a:pt x="703" y="267"/>
                  </a:lnTo>
                  <a:lnTo>
                    <a:pt x="706" y="265"/>
                  </a:lnTo>
                  <a:lnTo>
                    <a:pt x="708" y="263"/>
                  </a:lnTo>
                  <a:lnTo>
                    <a:pt x="711" y="259"/>
                  </a:lnTo>
                  <a:lnTo>
                    <a:pt x="713" y="258"/>
                  </a:lnTo>
                  <a:lnTo>
                    <a:pt x="717" y="255"/>
                  </a:lnTo>
                  <a:lnTo>
                    <a:pt x="720" y="252"/>
                  </a:lnTo>
                  <a:lnTo>
                    <a:pt x="724" y="248"/>
                  </a:lnTo>
                  <a:lnTo>
                    <a:pt x="726" y="247"/>
                  </a:lnTo>
                  <a:lnTo>
                    <a:pt x="729" y="243"/>
                  </a:lnTo>
                  <a:lnTo>
                    <a:pt x="733" y="240"/>
                  </a:lnTo>
                  <a:lnTo>
                    <a:pt x="736" y="237"/>
                  </a:lnTo>
                  <a:lnTo>
                    <a:pt x="738" y="235"/>
                  </a:lnTo>
                  <a:lnTo>
                    <a:pt x="742" y="231"/>
                  </a:lnTo>
                  <a:lnTo>
                    <a:pt x="745" y="227"/>
                  </a:lnTo>
                  <a:lnTo>
                    <a:pt x="748" y="223"/>
                  </a:lnTo>
                  <a:lnTo>
                    <a:pt x="750" y="221"/>
                  </a:lnTo>
                  <a:lnTo>
                    <a:pt x="754" y="218"/>
                  </a:lnTo>
                  <a:lnTo>
                    <a:pt x="756" y="215"/>
                  </a:lnTo>
                  <a:lnTo>
                    <a:pt x="760" y="211"/>
                  </a:lnTo>
                  <a:lnTo>
                    <a:pt x="763" y="209"/>
                  </a:lnTo>
                  <a:lnTo>
                    <a:pt x="767" y="205"/>
                  </a:lnTo>
                  <a:lnTo>
                    <a:pt x="771" y="201"/>
                  </a:lnTo>
                  <a:lnTo>
                    <a:pt x="775" y="198"/>
                  </a:lnTo>
                  <a:lnTo>
                    <a:pt x="775" y="198"/>
                  </a:lnTo>
                  <a:lnTo>
                    <a:pt x="777" y="197"/>
                  </a:lnTo>
                  <a:lnTo>
                    <a:pt x="777" y="197"/>
                  </a:lnTo>
                  <a:lnTo>
                    <a:pt x="779" y="195"/>
                  </a:lnTo>
                  <a:lnTo>
                    <a:pt x="779" y="195"/>
                  </a:lnTo>
                  <a:lnTo>
                    <a:pt x="781" y="193"/>
                  </a:lnTo>
                  <a:lnTo>
                    <a:pt x="781" y="193"/>
                  </a:lnTo>
                  <a:lnTo>
                    <a:pt x="783" y="191"/>
                  </a:lnTo>
                  <a:lnTo>
                    <a:pt x="783" y="191"/>
                  </a:lnTo>
                  <a:lnTo>
                    <a:pt x="785" y="191"/>
                  </a:lnTo>
                  <a:lnTo>
                    <a:pt x="785" y="191"/>
                  </a:lnTo>
                  <a:lnTo>
                    <a:pt x="787" y="189"/>
                  </a:lnTo>
                  <a:lnTo>
                    <a:pt x="787" y="189"/>
                  </a:lnTo>
                  <a:lnTo>
                    <a:pt x="789" y="188"/>
                  </a:lnTo>
                  <a:lnTo>
                    <a:pt x="790" y="188"/>
                  </a:lnTo>
                  <a:lnTo>
                    <a:pt x="792" y="186"/>
                  </a:lnTo>
                  <a:lnTo>
                    <a:pt x="794" y="186"/>
                  </a:lnTo>
                  <a:lnTo>
                    <a:pt x="796" y="184"/>
                  </a:lnTo>
                  <a:lnTo>
                    <a:pt x="798" y="184"/>
                  </a:lnTo>
                  <a:lnTo>
                    <a:pt x="802" y="182"/>
                  </a:lnTo>
                  <a:lnTo>
                    <a:pt x="804" y="182"/>
                  </a:lnTo>
                  <a:lnTo>
                    <a:pt x="807" y="181"/>
                  </a:lnTo>
                  <a:lnTo>
                    <a:pt x="809" y="181"/>
                  </a:lnTo>
                  <a:lnTo>
                    <a:pt x="813" y="180"/>
                  </a:lnTo>
                  <a:lnTo>
                    <a:pt x="815" y="180"/>
                  </a:lnTo>
                  <a:lnTo>
                    <a:pt x="819" y="180"/>
                  </a:lnTo>
                  <a:lnTo>
                    <a:pt x="821" y="180"/>
                  </a:lnTo>
                  <a:lnTo>
                    <a:pt x="824" y="180"/>
                  </a:lnTo>
                  <a:lnTo>
                    <a:pt x="826" y="181"/>
                  </a:lnTo>
                  <a:lnTo>
                    <a:pt x="830" y="181"/>
                  </a:lnTo>
                  <a:lnTo>
                    <a:pt x="833" y="181"/>
                  </a:lnTo>
                  <a:lnTo>
                    <a:pt x="836" y="181"/>
                  </a:lnTo>
                  <a:lnTo>
                    <a:pt x="839" y="183"/>
                  </a:lnTo>
                  <a:lnTo>
                    <a:pt x="843" y="183"/>
                  </a:lnTo>
                  <a:lnTo>
                    <a:pt x="847" y="185"/>
                  </a:lnTo>
                  <a:lnTo>
                    <a:pt x="851" y="185"/>
                  </a:lnTo>
                  <a:lnTo>
                    <a:pt x="853" y="187"/>
                  </a:lnTo>
                  <a:lnTo>
                    <a:pt x="857" y="188"/>
                  </a:lnTo>
                  <a:lnTo>
                    <a:pt x="861" y="190"/>
                  </a:lnTo>
                  <a:lnTo>
                    <a:pt x="864" y="190"/>
                  </a:lnTo>
                  <a:lnTo>
                    <a:pt x="866" y="192"/>
                  </a:lnTo>
                  <a:lnTo>
                    <a:pt x="870" y="194"/>
                  </a:lnTo>
                  <a:lnTo>
                    <a:pt x="872" y="196"/>
                  </a:lnTo>
                  <a:lnTo>
                    <a:pt x="875" y="198"/>
                  </a:lnTo>
                  <a:lnTo>
                    <a:pt x="877" y="201"/>
                  </a:lnTo>
                  <a:lnTo>
                    <a:pt x="881" y="203"/>
                  </a:lnTo>
                  <a:lnTo>
                    <a:pt x="884" y="207"/>
                  </a:lnTo>
                  <a:lnTo>
                    <a:pt x="887" y="208"/>
                  </a:lnTo>
                  <a:lnTo>
                    <a:pt x="890" y="214"/>
                  </a:lnTo>
                  <a:lnTo>
                    <a:pt x="893" y="218"/>
                  </a:lnTo>
                  <a:lnTo>
                    <a:pt x="895" y="221"/>
                  </a:lnTo>
                  <a:lnTo>
                    <a:pt x="899" y="225"/>
                  </a:lnTo>
                  <a:lnTo>
                    <a:pt x="901" y="230"/>
                  </a:lnTo>
                  <a:lnTo>
                    <a:pt x="903" y="234"/>
                  </a:lnTo>
                  <a:lnTo>
                    <a:pt x="905" y="238"/>
                  </a:lnTo>
                  <a:lnTo>
                    <a:pt x="908" y="241"/>
                  </a:lnTo>
                  <a:lnTo>
                    <a:pt x="909" y="247"/>
                  </a:lnTo>
                  <a:lnTo>
                    <a:pt x="911" y="251"/>
                  </a:lnTo>
                  <a:lnTo>
                    <a:pt x="912" y="257"/>
                  </a:lnTo>
                  <a:lnTo>
                    <a:pt x="914" y="260"/>
                  </a:lnTo>
                  <a:lnTo>
                    <a:pt x="915" y="266"/>
                  </a:lnTo>
                  <a:lnTo>
                    <a:pt x="917" y="270"/>
                  </a:lnTo>
                  <a:lnTo>
                    <a:pt x="919" y="276"/>
                  </a:lnTo>
                  <a:lnTo>
                    <a:pt x="921" y="279"/>
                  </a:lnTo>
                  <a:lnTo>
                    <a:pt x="921" y="285"/>
                  </a:lnTo>
                  <a:lnTo>
                    <a:pt x="923" y="291"/>
                  </a:lnTo>
                  <a:lnTo>
                    <a:pt x="923" y="296"/>
                  </a:lnTo>
                  <a:lnTo>
                    <a:pt x="925" y="300"/>
                  </a:lnTo>
                  <a:lnTo>
                    <a:pt x="925" y="306"/>
                  </a:lnTo>
                  <a:lnTo>
                    <a:pt x="927" y="309"/>
                  </a:lnTo>
                  <a:lnTo>
                    <a:pt x="927" y="314"/>
                  </a:lnTo>
                  <a:lnTo>
                    <a:pt x="929" y="317"/>
                  </a:lnTo>
                  <a:lnTo>
                    <a:pt x="929" y="323"/>
                  </a:lnTo>
                  <a:lnTo>
                    <a:pt x="930" y="327"/>
                  </a:lnTo>
                  <a:lnTo>
                    <a:pt x="930" y="333"/>
                  </a:lnTo>
                  <a:lnTo>
                    <a:pt x="932" y="336"/>
                  </a:lnTo>
                  <a:lnTo>
                    <a:pt x="932" y="342"/>
                  </a:lnTo>
                  <a:lnTo>
                    <a:pt x="933" y="346"/>
                  </a:lnTo>
                  <a:lnTo>
                    <a:pt x="934" y="352"/>
                  </a:lnTo>
                  <a:lnTo>
                    <a:pt x="936" y="356"/>
                  </a:lnTo>
                  <a:lnTo>
                    <a:pt x="936" y="363"/>
                  </a:lnTo>
                  <a:lnTo>
                    <a:pt x="938" y="368"/>
                  </a:lnTo>
                  <a:lnTo>
                    <a:pt x="938" y="374"/>
                  </a:lnTo>
                  <a:lnTo>
                    <a:pt x="940" y="379"/>
                  </a:lnTo>
                  <a:lnTo>
                    <a:pt x="940" y="384"/>
                  </a:lnTo>
                  <a:lnTo>
                    <a:pt x="942" y="389"/>
                  </a:lnTo>
                  <a:lnTo>
                    <a:pt x="943" y="394"/>
                  </a:lnTo>
                  <a:lnTo>
                    <a:pt x="945" y="398"/>
                  </a:lnTo>
                  <a:lnTo>
                    <a:pt x="945" y="404"/>
                  </a:lnTo>
                  <a:lnTo>
                    <a:pt x="947" y="409"/>
                  </a:lnTo>
                  <a:lnTo>
                    <a:pt x="948" y="414"/>
                  </a:lnTo>
                  <a:lnTo>
                    <a:pt x="950" y="418"/>
                  </a:lnTo>
                  <a:lnTo>
                    <a:pt x="952" y="424"/>
                  </a:lnTo>
                  <a:lnTo>
                    <a:pt x="953" y="429"/>
                  </a:lnTo>
                  <a:lnTo>
                    <a:pt x="955" y="435"/>
                  </a:lnTo>
                  <a:lnTo>
                    <a:pt x="959" y="439"/>
                  </a:lnTo>
                  <a:lnTo>
                    <a:pt x="959" y="443"/>
                  </a:lnTo>
                  <a:lnTo>
                    <a:pt x="960" y="447"/>
                  </a:lnTo>
                  <a:lnTo>
                    <a:pt x="962" y="451"/>
                  </a:lnTo>
                  <a:lnTo>
                    <a:pt x="964" y="454"/>
                  </a:lnTo>
                  <a:lnTo>
                    <a:pt x="965" y="457"/>
                  </a:lnTo>
                  <a:lnTo>
                    <a:pt x="967" y="461"/>
                  </a:lnTo>
                  <a:lnTo>
                    <a:pt x="969" y="465"/>
                  </a:lnTo>
                  <a:lnTo>
                    <a:pt x="970" y="467"/>
                  </a:lnTo>
                  <a:lnTo>
                    <a:pt x="971" y="471"/>
                  </a:lnTo>
                  <a:lnTo>
                    <a:pt x="973" y="474"/>
                  </a:lnTo>
                  <a:lnTo>
                    <a:pt x="975" y="478"/>
                  </a:lnTo>
                  <a:lnTo>
                    <a:pt x="977" y="480"/>
                  </a:lnTo>
                  <a:lnTo>
                    <a:pt x="979" y="483"/>
                  </a:lnTo>
                  <a:lnTo>
                    <a:pt x="981" y="485"/>
                  </a:lnTo>
                  <a:lnTo>
                    <a:pt x="983" y="489"/>
                  </a:lnTo>
                  <a:lnTo>
                    <a:pt x="987" y="491"/>
                  </a:lnTo>
                  <a:lnTo>
                    <a:pt x="989" y="494"/>
                  </a:lnTo>
                  <a:lnTo>
                    <a:pt x="991" y="496"/>
                  </a:lnTo>
                  <a:lnTo>
                    <a:pt x="993" y="498"/>
                  </a:lnTo>
                  <a:lnTo>
                    <a:pt x="995" y="500"/>
                  </a:lnTo>
                  <a:lnTo>
                    <a:pt x="997" y="502"/>
                  </a:lnTo>
                  <a:lnTo>
                    <a:pt x="999" y="503"/>
                  </a:lnTo>
                  <a:lnTo>
                    <a:pt x="1000" y="505"/>
                  </a:lnTo>
                  <a:lnTo>
                    <a:pt x="1003" y="507"/>
                  </a:lnTo>
                  <a:lnTo>
                    <a:pt x="1005" y="509"/>
                  </a:lnTo>
                  <a:lnTo>
                    <a:pt x="1007" y="510"/>
                  </a:lnTo>
                  <a:lnTo>
                    <a:pt x="1009" y="512"/>
                  </a:lnTo>
                  <a:lnTo>
                    <a:pt x="1013" y="513"/>
                  </a:lnTo>
                  <a:lnTo>
                    <a:pt x="1015" y="515"/>
                  </a:lnTo>
                  <a:lnTo>
                    <a:pt x="1018" y="516"/>
                  </a:lnTo>
                  <a:lnTo>
                    <a:pt x="1021" y="518"/>
                  </a:lnTo>
                  <a:lnTo>
                    <a:pt x="1025" y="518"/>
                  </a:lnTo>
                </a:path>
              </a:pathLst>
            </a:custGeom>
            <a:noFill/>
            <a:ln w="952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Freeform 23"/>
            <p:cNvSpPr>
              <a:spLocks/>
            </p:cNvSpPr>
            <p:nvPr/>
          </p:nvSpPr>
          <p:spPr bwMode="auto">
            <a:xfrm>
              <a:off x="2503488" y="5376863"/>
              <a:ext cx="1047750" cy="706437"/>
            </a:xfrm>
            <a:custGeom>
              <a:avLst/>
              <a:gdLst>
                <a:gd name="T0" fmla="*/ 725 w 726"/>
                <a:gd name="T1" fmla="*/ 320 h 505"/>
                <a:gd name="T2" fmla="*/ 365 w 726"/>
                <a:gd name="T3" fmla="*/ 66 h 505"/>
                <a:gd name="T4" fmla="*/ 413 w 726"/>
                <a:gd name="T5" fmla="*/ 16 h 505"/>
                <a:gd name="T6" fmla="*/ 0 w 726"/>
                <a:gd name="T7" fmla="*/ 0 h 505"/>
                <a:gd name="T8" fmla="*/ 114 w 726"/>
                <a:gd name="T9" fmla="*/ 239 h 505"/>
                <a:gd name="T10" fmla="*/ 159 w 726"/>
                <a:gd name="T11" fmla="*/ 205 h 505"/>
                <a:gd name="T12" fmla="*/ 724 w 726"/>
                <a:gd name="T13" fmla="*/ 504 h 505"/>
                <a:gd name="T14" fmla="*/ 725 w 726"/>
                <a:gd name="T15" fmla="*/ 320 h 505"/>
                <a:gd name="T16" fmla="*/ 725 w 726"/>
                <a:gd name="T17" fmla="*/ 32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505">
                  <a:moveTo>
                    <a:pt x="725" y="320"/>
                  </a:moveTo>
                  <a:lnTo>
                    <a:pt x="365" y="66"/>
                  </a:lnTo>
                  <a:lnTo>
                    <a:pt x="413" y="16"/>
                  </a:lnTo>
                  <a:lnTo>
                    <a:pt x="0" y="0"/>
                  </a:lnTo>
                  <a:lnTo>
                    <a:pt x="114" y="239"/>
                  </a:lnTo>
                  <a:lnTo>
                    <a:pt x="159" y="205"/>
                  </a:lnTo>
                  <a:lnTo>
                    <a:pt x="724" y="504"/>
                  </a:lnTo>
                  <a:lnTo>
                    <a:pt x="725" y="320"/>
                  </a:lnTo>
                  <a:lnTo>
                    <a:pt x="725" y="320"/>
                  </a:lnTo>
                </a:path>
              </a:pathLst>
            </a:custGeom>
            <a:solidFill>
              <a:srgbClr val="C20041"/>
            </a:solidFill>
            <a:ln w="9525" cap="flat" cmpd="sng">
              <a:solidFill>
                <a:srgbClr val="000000"/>
              </a:solidFill>
              <a:prstDash val="solid"/>
              <a:round/>
              <a:headEnd type="none" w="med" len="med"/>
              <a:tailEnd type="none" w="med" len="med"/>
            </a:ln>
            <a:effectLst>
              <a:outerShdw blurRad="63500" dist="107763" dir="2700000" algn="ctr" rotWithShape="0">
                <a:srgbClr val="404040"/>
              </a:outerShdw>
            </a:effectLst>
          </p:spPr>
          <p:txBody>
            <a:bodyPr/>
            <a:lstStyle/>
            <a:p>
              <a:endParaRPr lang="en-US"/>
            </a:p>
          </p:txBody>
        </p:sp>
        <p:sp>
          <p:nvSpPr>
            <p:cNvPr id="27" name="AutoShape 24"/>
            <p:cNvSpPr>
              <a:spLocks noChangeArrowheads="1"/>
            </p:cNvSpPr>
            <p:nvPr/>
          </p:nvSpPr>
          <p:spPr bwMode="auto">
            <a:xfrm flipV="1">
              <a:off x="3571875" y="5232400"/>
              <a:ext cx="2468563" cy="1390650"/>
            </a:xfrm>
            <a:prstGeom prst="roundRect">
              <a:avLst>
                <a:gd name="adj" fmla="val 0"/>
              </a:avLst>
            </a:prstGeom>
            <a:solidFill>
              <a:srgbClr val="FFFFFF"/>
            </a:solidFill>
            <a:ln w="19050">
              <a:solidFill>
                <a:schemeClr val="tx1">
                  <a:lumMod val="50000"/>
                  <a:lumOff val="50000"/>
                </a:schemeClr>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Text Box 25"/>
            <p:cNvSpPr txBox="1">
              <a:spLocks noChangeArrowheads="1"/>
            </p:cNvSpPr>
            <p:nvPr/>
          </p:nvSpPr>
          <p:spPr bwMode="auto">
            <a:xfrm rot="16200000">
              <a:off x="3258344" y="5718969"/>
              <a:ext cx="917575"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000" b="1" dirty="0">
                  <a:solidFill>
                    <a:srgbClr val="FF0041"/>
                  </a:solidFill>
                  <a:latin typeface="Helvetica" charset="0"/>
                </a:rPr>
                <a:t>Amplitude</a:t>
              </a:r>
              <a:endParaRPr lang="en-US" sz="2200" b="1" dirty="0"/>
            </a:p>
          </p:txBody>
        </p:sp>
        <p:sp>
          <p:nvSpPr>
            <p:cNvPr id="29" name="Freeform 26"/>
            <p:cNvSpPr>
              <a:spLocks/>
            </p:cNvSpPr>
            <p:nvPr/>
          </p:nvSpPr>
          <p:spPr bwMode="auto">
            <a:xfrm>
              <a:off x="3832225" y="5427663"/>
              <a:ext cx="2106613" cy="976312"/>
            </a:xfrm>
            <a:custGeom>
              <a:avLst/>
              <a:gdLst>
                <a:gd name="T0" fmla="*/ 0 w 1460"/>
                <a:gd name="T1" fmla="*/ 0 h 697"/>
                <a:gd name="T2" fmla="*/ 0 w 1460"/>
                <a:gd name="T3" fmla="*/ 693 h 697"/>
                <a:gd name="T4" fmla="*/ 1459 w 1460"/>
                <a:gd name="T5" fmla="*/ 696 h 697"/>
              </a:gdLst>
              <a:ahLst/>
              <a:cxnLst>
                <a:cxn ang="0">
                  <a:pos x="T0" y="T1"/>
                </a:cxn>
                <a:cxn ang="0">
                  <a:pos x="T2" y="T3"/>
                </a:cxn>
                <a:cxn ang="0">
                  <a:pos x="T4" y="T5"/>
                </a:cxn>
              </a:cxnLst>
              <a:rect l="0" t="0" r="r" b="b"/>
              <a:pathLst>
                <a:path w="1460" h="697">
                  <a:moveTo>
                    <a:pt x="0" y="0"/>
                  </a:moveTo>
                  <a:lnTo>
                    <a:pt x="0" y="693"/>
                  </a:lnTo>
                  <a:lnTo>
                    <a:pt x="1459" y="696"/>
                  </a:lnTo>
                </a:path>
              </a:pathLst>
            </a:custGeom>
            <a:noFill/>
            <a:ln w="31750" cap="flat" cmpd="sng">
              <a:solidFill>
                <a:srgbClr val="00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 name="Text Box 27"/>
            <p:cNvSpPr txBox="1">
              <a:spLocks noChangeArrowheads="1"/>
            </p:cNvSpPr>
            <p:nvPr/>
          </p:nvSpPr>
          <p:spPr bwMode="auto">
            <a:xfrm>
              <a:off x="4538663" y="6529647"/>
              <a:ext cx="660400" cy="7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000" b="1" dirty="0">
                  <a:solidFill>
                    <a:srgbClr val="FF0041"/>
                  </a:solidFill>
                  <a:latin typeface="Helvetica" charset="0"/>
                </a:rPr>
                <a:t>Time</a:t>
              </a:r>
              <a:endParaRPr lang="en-US" sz="2200" dirty="0"/>
            </a:p>
          </p:txBody>
        </p:sp>
        <p:sp>
          <p:nvSpPr>
            <p:cNvPr id="31" name="Freeform 28"/>
            <p:cNvSpPr>
              <a:spLocks/>
            </p:cNvSpPr>
            <p:nvPr/>
          </p:nvSpPr>
          <p:spPr bwMode="auto">
            <a:xfrm>
              <a:off x="3838575" y="5557838"/>
              <a:ext cx="1933575" cy="631825"/>
            </a:xfrm>
            <a:custGeom>
              <a:avLst/>
              <a:gdLst>
                <a:gd name="T0" fmla="*/ 16 w 1340"/>
                <a:gd name="T1" fmla="*/ 292 h 452"/>
                <a:gd name="T2" fmla="*/ 23 w 1340"/>
                <a:gd name="T3" fmla="*/ 227 h 452"/>
                <a:gd name="T4" fmla="*/ 35 w 1340"/>
                <a:gd name="T5" fmla="*/ 170 h 452"/>
                <a:gd name="T6" fmla="*/ 57 w 1340"/>
                <a:gd name="T7" fmla="*/ 135 h 452"/>
                <a:gd name="T8" fmla="*/ 78 w 1340"/>
                <a:gd name="T9" fmla="*/ 140 h 452"/>
                <a:gd name="T10" fmla="*/ 94 w 1340"/>
                <a:gd name="T11" fmla="*/ 167 h 452"/>
                <a:gd name="T12" fmla="*/ 118 w 1340"/>
                <a:gd name="T13" fmla="*/ 163 h 452"/>
                <a:gd name="T14" fmla="*/ 130 w 1340"/>
                <a:gd name="T15" fmla="*/ 134 h 452"/>
                <a:gd name="T16" fmla="*/ 151 w 1340"/>
                <a:gd name="T17" fmla="*/ 98 h 452"/>
                <a:gd name="T18" fmla="*/ 178 w 1340"/>
                <a:gd name="T19" fmla="*/ 70 h 452"/>
                <a:gd name="T20" fmla="*/ 216 w 1340"/>
                <a:gd name="T21" fmla="*/ 64 h 452"/>
                <a:gd name="T22" fmla="*/ 239 w 1340"/>
                <a:gd name="T23" fmla="*/ 86 h 452"/>
                <a:gd name="T24" fmla="*/ 248 w 1340"/>
                <a:gd name="T25" fmla="*/ 125 h 452"/>
                <a:gd name="T26" fmla="*/ 260 w 1340"/>
                <a:gd name="T27" fmla="*/ 169 h 452"/>
                <a:gd name="T28" fmla="*/ 268 w 1340"/>
                <a:gd name="T29" fmla="*/ 206 h 452"/>
                <a:gd name="T30" fmla="*/ 284 w 1340"/>
                <a:gd name="T31" fmla="*/ 266 h 452"/>
                <a:gd name="T32" fmla="*/ 288 w 1340"/>
                <a:gd name="T33" fmla="*/ 318 h 452"/>
                <a:gd name="T34" fmla="*/ 307 w 1340"/>
                <a:gd name="T35" fmla="*/ 354 h 452"/>
                <a:gd name="T36" fmla="*/ 324 w 1340"/>
                <a:gd name="T37" fmla="*/ 369 h 452"/>
                <a:gd name="T38" fmla="*/ 346 w 1340"/>
                <a:gd name="T39" fmla="*/ 364 h 452"/>
                <a:gd name="T40" fmla="*/ 372 w 1340"/>
                <a:gd name="T41" fmla="*/ 337 h 452"/>
                <a:gd name="T42" fmla="*/ 394 w 1340"/>
                <a:gd name="T43" fmla="*/ 300 h 452"/>
                <a:gd name="T44" fmla="*/ 423 w 1340"/>
                <a:gd name="T45" fmla="*/ 274 h 452"/>
                <a:gd name="T46" fmla="*/ 436 w 1340"/>
                <a:gd name="T47" fmla="*/ 293 h 452"/>
                <a:gd name="T48" fmla="*/ 451 w 1340"/>
                <a:gd name="T49" fmla="*/ 333 h 452"/>
                <a:gd name="T50" fmla="*/ 462 w 1340"/>
                <a:gd name="T51" fmla="*/ 365 h 452"/>
                <a:gd name="T52" fmla="*/ 479 w 1340"/>
                <a:gd name="T53" fmla="*/ 399 h 452"/>
                <a:gd name="T54" fmla="*/ 506 w 1340"/>
                <a:gd name="T55" fmla="*/ 424 h 452"/>
                <a:gd name="T56" fmla="*/ 539 w 1340"/>
                <a:gd name="T57" fmla="*/ 426 h 452"/>
                <a:gd name="T58" fmla="*/ 569 w 1340"/>
                <a:gd name="T59" fmla="*/ 412 h 452"/>
                <a:gd name="T60" fmla="*/ 595 w 1340"/>
                <a:gd name="T61" fmla="*/ 384 h 452"/>
                <a:gd name="T62" fmla="*/ 624 w 1340"/>
                <a:gd name="T63" fmla="*/ 322 h 452"/>
                <a:gd name="T64" fmla="*/ 634 w 1340"/>
                <a:gd name="T65" fmla="*/ 281 h 452"/>
                <a:gd name="T66" fmla="*/ 660 w 1340"/>
                <a:gd name="T67" fmla="*/ 162 h 452"/>
                <a:gd name="T68" fmla="*/ 676 w 1340"/>
                <a:gd name="T69" fmla="*/ 88 h 452"/>
                <a:gd name="T70" fmla="*/ 683 w 1340"/>
                <a:gd name="T71" fmla="*/ 63 h 452"/>
                <a:gd name="T72" fmla="*/ 695 w 1340"/>
                <a:gd name="T73" fmla="*/ 40 h 452"/>
                <a:gd name="T74" fmla="*/ 712 w 1340"/>
                <a:gd name="T75" fmla="*/ 20 h 452"/>
                <a:gd name="T76" fmla="*/ 725 w 1340"/>
                <a:gd name="T77" fmla="*/ 6 h 452"/>
                <a:gd name="T78" fmla="*/ 747 w 1340"/>
                <a:gd name="T79" fmla="*/ 0 h 452"/>
                <a:gd name="T80" fmla="*/ 762 w 1340"/>
                <a:gd name="T81" fmla="*/ 14 h 452"/>
                <a:gd name="T82" fmla="*/ 778 w 1340"/>
                <a:gd name="T83" fmla="*/ 50 h 452"/>
                <a:gd name="T84" fmla="*/ 790 w 1340"/>
                <a:gd name="T85" fmla="*/ 94 h 452"/>
                <a:gd name="T86" fmla="*/ 798 w 1340"/>
                <a:gd name="T87" fmla="*/ 136 h 452"/>
                <a:gd name="T88" fmla="*/ 814 w 1340"/>
                <a:gd name="T89" fmla="*/ 193 h 452"/>
                <a:gd name="T90" fmla="*/ 835 w 1340"/>
                <a:gd name="T91" fmla="*/ 261 h 452"/>
                <a:gd name="T92" fmla="*/ 844 w 1340"/>
                <a:gd name="T93" fmla="*/ 278 h 452"/>
                <a:gd name="T94" fmla="*/ 870 w 1340"/>
                <a:gd name="T95" fmla="*/ 270 h 452"/>
                <a:gd name="T96" fmla="*/ 902 w 1340"/>
                <a:gd name="T97" fmla="*/ 234 h 452"/>
                <a:gd name="T98" fmla="*/ 932 w 1340"/>
                <a:gd name="T99" fmla="*/ 222 h 452"/>
                <a:gd name="T100" fmla="*/ 954 w 1340"/>
                <a:gd name="T101" fmla="*/ 248 h 452"/>
                <a:gd name="T102" fmla="*/ 966 w 1340"/>
                <a:gd name="T103" fmla="*/ 289 h 452"/>
                <a:gd name="T104" fmla="*/ 976 w 1340"/>
                <a:gd name="T105" fmla="*/ 338 h 452"/>
                <a:gd name="T106" fmla="*/ 996 w 1340"/>
                <a:gd name="T107" fmla="*/ 402 h 452"/>
                <a:gd name="T108" fmla="*/ 1010 w 1340"/>
                <a:gd name="T109" fmla="*/ 424 h 452"/>
                <a:gd name="T110" fmla="*/ 1031 w 1340"/>
                <a:gd name="T111" fmla="*/ 448 h 452"/>
                <a:gd name="T112" fmla="*/ 1065 w 1340"/>
                <a:gd name="T113" fmla="*/ 446 h 452"/>
                <a:gd name="T114" fmla="*/ 1088 w 1340"/>
                <a:gd name="T115" fmla="*/ 444 h 452"/>
                <a:gd name="T116" fmla="*/ 1105 w 1340"/>
                <a:gd name="T117" fmla="*/ 426 h 452"/>
                <a:gd name="T118" fmla="*/ 1138 w 1340"/>
                <a:gd name="T119" fmla="*/ 368 h 452"/>
                <a:gd name="T120" fmla="*/ 1181 w 1340"/>
                <a:gd name="T121" fmla="*/ 287 h 452"/>
                <a:gd name="T122" fmla="*/ 1234 w 1340"/>
                <a:gd name="T123" fmla="*/ 21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0" h="452">
                  <a:moveTo>
                    <a:pt x="0" y="373"/>
                  </a:moveTo>
                  <a:lnTo>
                    <a:pt x="0" y="368"/>
                  </a:lnTo>
                  <a:lnTo>
                    <a:pt x="2" y="361"/>
                  </a:lnTo>
                  <a:lnTo>
                    <a:pt x="3" y="356"/>
                  </a:lnTo>
                  <a:lnTo>
                    <a:pt x="5" y="348"/>
                  </a:lnTo>
                  <a:lnTo>
                    <a:pt x="5" y="342"/>
                  </a:lnTo>
                  <a:lnTo>
                    <a:pt x="7" y="336"/>
                  </a:lnTo>
                  <a:lnTo>
                    <a:pt x="9" y="331"/>
                  </a:lnTo>
                  <a:lnTo>
                    <a:pt x="11" y="323"/>
                  </a:lnTo>
                  <a:lnTo>
                    <a:pt x="11" y="318"/>
                  </a:lnTo>
                  <a:lnTo>
                    <a:pt x="13" y="311"/>
                  </a:lnTo>
                  <a:lnTo>
                    <a:pt x="14" y="306"/>
                  </a:lnTo>
                  <a:lnTo>
                    <a:pt x="16" y="298"/>
                  </a:lnTo>
                  <a:lnTo>
                    <a:pt x="16" y="292"/>
                  </a:lnTo>
                  <a:lnTo>
                    <a:pt x="18" y="284"/>
                  </a:lnTo>
                  <a:lnTo>
                    <a:pt x="20" y="277"/>
                  </a:lnTo>
                  <a:lnTo>
                    <a:pt x="22" y="270"/>
                  </a:lnTo>
                  <a:lnTo>
                    <a:pt x="22" y="266"/>
                  </a:lnTo>
                  <a:lnTo>
                    <a:pt x="22" y="262"/>
                  </a:lnTo>
                  <a:lnTo>
                    <a:pt x="22" y="258"/>
                  </a:lnTo>
                  <a:lnTo>
                    <a:pt x="22" y="254"/>
                  </a:lnTo>
                  <a:lnTo>
                    <a:pt x="22" y="250"/>
                  </a:lnTo>
                  <a:lnTo>
                    <a:pt x="22" y="246"/>
                  </a:lnTo>
                  <a:lnTo>
                    <a:pt x="22" y="243"/>
                  </a:lnTo>
                  <a:lnTo>
                    <a:pt x="23" y="238"/>
                  </a:lnTo>
                  <a:lnTo>
                    <a:pt x="23" y="234"/>
                  </a:lnTo>
                  <a:lnTo>
                    <a:pt x="23" y="231"/>
                  </a:lnTo>
                  <a:lnTo>
                    <a:pt x="23" y="227"/>
                  </a:lnTo>
                  <a:lnTo>
                    <a:pt x="24" y="223"/>
                  </a:lnTo>
                  <a:lnTo>
                    <a:pt x="24" y="220"/>
                  </a:lnTo>
                  <a:lnTo>
                    <a:pt x="26" y="215"/>
                  </a:lnTo>
                  <a:lnTo>
                    <a:pt x="26" y="212"/>
                  </a:lnTo>
                  <a:lnTo>
                    <a:pt x="28" y="206"/>
                  </a:lnTo>
                  <a:lnTo>
                    <a:pt x="28" y="202"/>
                  </a:lnTo>
                  <a:lnTo>
                    <a:pt x="29" y="197"/>
                  </a:lnTo>
                  <a:lnTo>
                    <a:pt x="29" y="194"/>
                  </a:lnTo>
                  <a:lnTo>
                    <a:pt x="31" y="188"/>
                  </a:lnTo>
                  <a:lnTo>
                    <a:pt x="31" y="184"/>
                  </a:lnTo>
                  <a:lnTo>
                    <a:pt x="33" y="180"/>
                  </a:lnTo>
                  <a:lnTo>
                    <a:pt x="33" y="176"/>
                  </a:lnTo>
                  <a:lnTo>
                    <a:pt x="35" y="172"/>
                  </a:lnTo>
                  <a:lnTo>
                    <a:pt x="35" y="170"/>
                  </a:lnTo>
                  <a:lnTo>
                    <a:pt x="37" y="166"/>
                  </a:lnTo>
                  <a:lnTo>
                    <a:pt x="38" y="162"/>
                  </a:lnTo>
                  <a:lnTo>
                    <a:pt x="40" y="158"/>
                  </a:lnTo>
                  <a:lnTo>
                    <a:pt x="42" y="156"/>
                  </a:lnTo>
                  <a:lnTo>
                    <a:pt x="44" y="153"/>
                  </a:lnTo>
                  <a:lnTo>
                    <a:pt x="46" y="150"/>
                  </a:lnTo>
                  <a:lnTo>
                    <a:pt x="48" y="146"/>
                  </a:lnTo>
                  <a:lnTo>
                    <a:pt x="48" y="145"/>
                  </a:lnTo>
                  <a:lnTo>
                    <a:pt x="50" y="143"/>
                  </a:lnTo>
                  <a:lnTo>
                    <a:pt x="52" y="141"/>
                  </a:lnTo>
                  <a:lnTo>
                    <a:pt x="53" y="139"/>
                  </a:lnTo>
                  <a:lnTo>
                    <a:pt x="53" y="138"/>
                  </a:lnTo>
                  <a:lnTo>
                    <a:pt x="55" y="137"/>
                  </a:lnTo>
                  <a:lnTo>
                    <a:pt x="57" y="135"/>
                  </a:lnTo>
                  <a:lnTo>
                    <a:pt x="59" y="134"/>
                  </a:lnTo>
                  <a:lnTo>
                    <a:pt x="59" y="134"/>
                  </a:lnTo>
                  <a:lnTo>
                    <a:pt x="61" y="132"/>
                  </a:lnTo>
                  <a:lnTo>
                    <a:pt x="63" y="132"/>
                  </a:lnTo>
                  <a:lnTo>
                    <a:pt x="64" y="130"/>
                  </a:lnTo>
                  <a:lnTo>
                    <a:pt x="66" y="130"/>
                  </a:lnTo>
                  <a:lnTo>
                    <a:pt x="68" y="130"/>
                  </a:lnTo>
                  <a:lnTo>
                    <a:pt x="70" y="130"/>
                  </a:lnTo>
                  <a:lnTo>
                    <a:pt x="72" y="130"/>
                  </a:lnTo>
                  <a:lnTo>
                    <a:pt x="73" y="132"/>
                  </a:lnTo>
                  <a:lnTo>
                    <a:pt x="74" y="134"/>
                  </a:lnTo>
                  <a:lnTo>
                    <a:pt x="76" y="135"/>
                  </a:lnTo>
                  <a:lnTo>
                    <a:pt x="78" y="137"/>
                  </a:lnTo>
                  <a:lnTo>
                    <a:pt x="78" y="140"/>
                  </a:lnTo>
                  <a:lnTo>
                    <a:pt x="80" y="142"/>
                  </a:lnTo>
                  <a:lnTo>
                    <a:pt x="80" y="144"/>
                  </a:lnTo>
                  <a:lnTo>
                    <a:pt x="81" y="145"/>
                  </a:lnTo>
                  <a:lnTo>
                    <a:pt x="81" y="149"/>
                  </a:lnTo>
                  <a:lnTo>
                    <a:pt x="83" y="151"/>
                  </a:lnTo>
                  <a:lnTo>
                    <a:pt x="83" y="154"/>
                  </a:lnTo>
                  <a:lnTo>
                    <a:pt x="84" y="155"/>
                  </a:lnTo>
                  <a:lnTo>
                    <a:pt x="84" y="157"/>
                  </a:lnTo>
                  <a:lnTo>
                    <a:pt x="86" y="159"/>
                  </a:lnTo>
                  <a:lnTo>
                    <a:pt x="88" y="161"/>
                  </a:lnTo>
                  <a:lnTo>
                    <a:pt x="90" y="162"/>
                  </a:lnTo>
                  <a:lnTo>
                    <a:pt x="90" y="164"/>
                  </a:lnTo>
                  <a:lnTo>
                    <a:pt x="92" y="165"/>
                  </a:lnTo>
                  <a:lnTo>
                    <a:pt x="94" y="167"/>
                  </a:lnTo>
                  <a:lnTo>
                    <a:pt x="96" y="167"/>
                  </a:lnTo>
                  <a:lnTo>
                    <a:pt x="98" y="169"/>
                  </a:lnTo>
                  <a:lnTo>
                    <a:pt x="100" y="169"/>
                  </a:lnTo>
                  <a:lnTo>
                    <a:pt x="101" y="169"/>
                  </a:lnTo>
                  <a:lnTo>
                    <a:pt x="103" y="169"/>
                  </a:lnTo>
                  <a:lnTo>
                    <a:pt x="105" y="170"/>
                  </a:lnTo>
                  <a:lnTo>
                    <a:pt x="107" y="170"/>
                  </a:lnTo>
                  <a:lnTo>
                    <a:pt x="109" y="170"/>
                  </a:lnTo>
                  <a:lnTo>
                    <a:pt x="111" y="168"/>
                  </a:lnTo>
                  <a:lnTo>
                    <a:pt x="112" y="168"/>
                  </a:lnTo>
                  <a:lnTo>
                    <a:pt x="114" y="166"/>
                  </a:lnTo>
                  <a:lnTo>
                    <a:pt x="116" y="165"/>
                  </a:lnTo>
                  <a:lnTo>
                    <a:pt x="118" y="163"/>
                  </a:lnTo>
                  <a:lnTo>
                    <a:pt x="118" y="163"/>
                  </a:lnTo>
                  <a:lnTo>
                    <a:pt x="120" y="162"/>
                  </a:lnTo>
                  <a:lnTo>
                    <a:pt x="120" y="160"/>
                  </a:lnTo>
                  <a:lnTo>
                    <a:pt x="122" y="158"/>
                  </a:lnTo>
                  <a:lnTo>
                    <a:pt x="122" y="156"/>
                  </a:lnTo>
                  <a:lnTo>
                    <a:pt x="124" y="155"/>
                  </a:lnTo>
                  <a:lnTo>
                    <a:pt x="124" y="153"/>
                  </a:lnTo>
                  <a:lnTo>
                    <a:pt x="126" y="150"/>
                  </a:lnTo>
                  <a:lnTo>
                    <a:pt x="126" y="148"/>
                  </a:lnTo>
                  <a:lnTo>
                    <a:pt x="126" y="146"/>
                  </a:lnTo>
                  <a:lnTo>
                    <a:pt x="126" y="144"/>
                  </a:lnTo>
                  <a:lnTo>
                    <a:pt x="128" y="140"/>
                  </a:lnTo>
                  <a:lnTo>
                    <a:pt x="128" y="138"/>
                  </a:lnTo>
                  <a:lnTo>
                    <a:pt x="130" y="136"/>
                  </a:lnTo>
                  <a:lnTo>
                    <a:pt x="130" y="134"/>
                  </a:lnTo>
                  <a:lnTo>
                    <a:pt x="132" y="130"/>
                  </a:lnTo>
                  <a:lnTo>
                    <a:pt x="132" y="128"/>
                  </a:lnTo>
                  <a:lnTo>
                    <a:pt x="134" y="126"/>
                  </a:lnTo>
                  <a:lnTo>
                    <a:pt x="136" y="124"/>
                  </a:lnTo>
                  <a:lnTo>
                    <a:pt x="138" y="120"/>
                  </a:lnTo>
                  <a:lnTo>
                    <a:pt x="138" y="118"/>
                  </a:lnTo>
                  <a:lnTo>
                    <a:pt x="139" y="116"/>
                  </a:lnTo>
                  <a:lnTo>
                    <a:pt x="141" y="114"/>
                  </a:lnTo>
                  <a:lnTo>
                    <a:pt x="143" y="110"/>
                  </a:lnTo>
                  <a:lnTo>
                    <a:pt x="143" y="108"/>
                  </a:lnTo>
                  <a:lnTo>
                    <a:pt x="145" y="106"/>
                  </a:lnTo>
                  <a:lnTo>
                    <a:pt x="147" y="104"/>
                  </a:lnTo>
                  <a:lnTo>
                    <a:pt x="149" y="100"/>
                  </a:lnTo>
                  <a:lnTo>
                    <a:pt x="151" y="98"/>
                  </a:lnTo>
                  <a:lnTo>
                    <a:pt x="152" y="97"/>
                  </a:lnTo>
                  <a:lnTo>
                    <a:pt x="154" y="95"/>
                  </a:lnTo>
                  <a:lnTo>
                    <a:pt x="157" y="91"/>
                  </a:lnTo>
                  <a:lnTo>
                    <a:pt x="159" y="89"/>
                  </a:lnTo>
                  <a:lnTo>
                    <a:pt x="161" y="87"/>
                  </a:lnTo>
                  <a:lnTo>
                    <a:pt x="162" y="86"/>
                  </a:lnTo>
                  <a:lnTo>
                    <a:pt x="164" y="82"/>
                  </a:lnTo>
                  <a:lnTo>
                    <a:pt x="166" y="80"/>
                  </a:lnTo>
                  <a:lnTo>
                    <a:pt x="168" y="78"/>
                  </a:lnTo>
                  <a:lnTo>
                    <a:pt x="170" y="77"/>
                  </a:lnTo>
                  <a:lnTo>
                    <a:pt x="172" y="74"/>
                  </a:lnTo>
                  <a:lnTo>
                    <a:pt x="174" y="73"/>
                  </a:lnTo>
                  <a:lnTo>
                    <a:pt x="176" y="71"/>
                  </a:lnTo>
                  <a:lnTo>
                    <a:pt x="178" y="70"/>
                  </a:lnTo>
                  <a:lnTo>
                    <a:pt x="181" y="68"/>
                  </a:lnTo>
                  <a:lnTo>
                    <a:pt x="183" y="68"/>
                  </a:lnTo>
                  <a:lnTo>
                    <a:pt x="186" y="67"/>
                  </a:lnTo>
                  <a:lnTo>
                    <a:pt x="188" y="67"/>
                  </a:lnTo>
                  <a:lnTo>
                    <a:pt x="192" y="65"/>
                  </a:lnTo>
                  <a:lnTo>
                    <a:pt x="194" y="65"/>
                  </a:lnTo>
                  <a:lnTo>
                    <a:pt x="198" y="64"/>
                  </a:lnTo>
                  <a:lnTo>
                    <a:pt x="199" y="64"/>
                  </a:lnTo>
                  <a:lnTo>
                    <a:pt x="203" y="62"/>
                  </a:lnTo>
                  <a:lnTo>
                    <a:pt x="205" y="62"/>
                  </a:lnTo>
                  <a:lnTo>
                    <a:pt x="209" y="62"/>
                  </a:lnTo>
                  <a:lnTo>
                    <a:pt x="210" y="62"/>
                  </a:lnTo>
                  <a:lnTo>
                    <a:pt x="214" y="62"/>
                  </a:lnTo>
                  <a:lnTo>
                    <a:pt x="216" y="64"/>
                  </a:lnTo>
                  <a:lnTo>
                    <a:pt x="219" y="64"/>
                  </a:lnTo>
                  <a:lnTo>
                    <a:pt x="221" y="66"/>
                  </a:lnTo>
                  <a:lnTo>
                    <a:pt x="225" y="66"/>
                  </a:lnTo>
                  <a:lnTo>
                    <a:pt x="227" y="67"/>
                  </a:lnTo>
                  <a:lnTo>
                    <a:pt x="230" y="69"/>
                  </a:lnTo>
                  <a:lnTo>
                    <a:pt x="232" y="71"/>
                  </a:lnTo>
                  <a:lnTo>
                    <a:pt x="236" y="73"/>
                  </a:lnTo>
                  <a:lnTo>
                    <a:pt x="236" y="75"/>
                  </a:lnTo>
                  <a:lnTo>
                    <a:pt x="237" y="77"/>
                  </a:lnTo>
                  <a:lnTo>
                    <a:pt x="237" y="78"/>
                  </a:lnTo>
                  <a:lnTo>
                    <a:pt x="239" y="80"/>
                  </a:lnTo>
                  <a:lnTo>
                    <a:pt x="239" y="82"/>
                  </a:lnTo>
                  <a:lnTo>
                    <a:pt x="239" y="84"/>
                  </a:lnTo>
                  <a:lnTo>
                    <a:pt x="239" y="86"/>
                  </a:lnTo>
                  <a:lnTo>
                    <a:pt x="241" y="88"/>
                  </a:lnTo>
                  <a:lnTo>
                    <a:pt x="241" y="92"/>
                  </a:lnTo>
                  <a:lnTo>
                    <a:pt x="241" y="94"/>
                  </a:lnTo>
                  <a:lnTo>
                    <a:pt x="241" y="96"/>
                  </a:lnTo>
                  <a:lnTo>
                    <a:pt x="243" y="97"/>
                  </a:lnTo>
                  <a:lnTo>
                    <a:pt x="243" y="100"/>
                  </a:lnTo>
                  <a:lnTo>
                    <a:pt x="244" y="102"/>
                  </a:lnTo>
                  <a:lnTo>
                    <a:pt x="244" y="104"/>
                  </a:lnTo>
                  <a:lnTo>
                    <a:pt x="246" y="106"/>
                  </a:lnTo>
                  <a:lnTo>
                    <a:pt x="246" y="110"/>
                  </a:lnTo>
                  <a:lnTo>
                    <a:pt x="247" y="114"/>
                  </a:lnTo>
                  <a:lnTo>
                    <a:pt x="247" y="118"/>
                  </a:lnTo>
                  <a:lnTo>
                    <a:pt x="248" y="121"/>
                  </a:lnTo>
                  <a:lnTo>
                    <a:pt x="248" y="125"/>
                  </a:lnTo>
                  <a:lnTo>
                    <a:pt x="250" y="128"/>
                  </a:lnTo>
                  <a:lnTo>
                    <a:pt x="250" y="132"/>
                  </a:lnTo>
                  <a:lnTo>
                    <a:pt x="252" y="134"/>
                  </a:lnTo>
                  <a:lnTo>
                    <a:pt x="252" y="138"/>
                  </a:lnTo>
                  <a:lnTo>
                    <a:pt x="254" y="142"/>
                  </a:lnTo>
                  <a:lnTo>
                    <a:pt x="254" y="145"/>
                  </a:lnTo>
                  <a:lnTo>
                    <a:pt x="256" y="147"/>
                  </a:lnTo>
                  <a:lnTo>
                    <a:pt x="256" y="151"/>
                  </a:lnTo>
                  <a:lnTo>
                    <a:pt x="258" y="154"/>
                  </a:lnTo>
                  <a:lnTo>
                    <a:pt x="258" y="158"/>
                  </a:lnTo>
                  <a:lnTo>
                    <a:pt x="260" y="160"/>
                  </a:lnTo>
                  <a:lnTo>
                    <a:pt x="260" y="164"/>
                  </a:lnTo>
                  <a:lnTo>
                    <a:pt x="260" y="166"/>
                  </a:lnTo>
                  <a:lnTo>
                    <a:pt x="260" y="169"/>
                  </a:lnTo>
                  <a:lnTo>
                    <a:pt x="262" y="171"/>
                  </a:lnTo>
                  <a:lnTo>
                    <a:pt x="262" y="175"/>
                  </a:lnTo>
                  <a:lnTo>
                    <a:pt x="262" y="176"/>
                  </a:lnTo>
                  <a:lnTo>
                    <a:pt x="262" y="178"/>
                  </a:lnTo>
                  <a:lnTo>
                    <a:pt x="264" y="180"/>
                  </a:lnTo>
                  <a:lnTo>
                    <a:pt x="264" y="184"/>
                  </a:lnTo>
                  <a:lnTo>
                    <a:pt x="264" y="186"/>
                  </a:lnTo>
                  <a:lnTo>
                    <a:pt x="264" y="188"/>
                  </a:lnTo>
                  <a:lnTo>
                    <a:pt x="266" y="190"/>
                  </a:lnTo>
                  <a:lnTo>
                    <a:pt x="266" y="194"/>
                  </a:lnTo>
                  <a:lnTo>
                    <a:pt x="266" y="196"/>
                  </a:lnTo>
                  <a:lnTo>
                    <a:pt x="266" y="198"/>
                  </a:lnTo>
                  <a:lnTo>
                    <a:pt x="268" y="200"/>
                  </a:lnTo>
                  <a:lnTo>
                    <a:pt x="268" y="206"/>
                  </a:lnTo>
                  <a:lnTo>
                    <a:pt x="270" y="210"/>
                  </a:lnTo>
                  <a:lnTo>
                    <a:pt x="270" y="216"/>
                  </a:lnTo>
                  <a:lnTo>
                    <a:pt x="272" y="220"/>
                  </a:lnTo>
                  <a:lnTo>
                    <a:pt x="272" y="225"/>
                  </a:lnTo>
                  <a:lnTo>
                    <a:pt x="274" y="228"/>
                  </a:lnTo>
                  <a:lnTo>
                    <a:pt x="275" y="232"/>
                  </a:lnTo>
                  <a:lnTo>
                    <a:pt x="277" y="236"/>
                  </a:lnTo>
                  <a:lnTo>
                    <a:pt x="277" y="242"/>
                  </a:lnTo>
                  <a:lnTo>
                    <a:pt x="278" y="245"/>
                  </a:lnTo>
                  <a:lnTo>
                    <a:pt x="278" y="249"/>
                  </a:lnTo>
                  <a:lnTo>
                    <a:pt x="280" y="253"/>
                  </a:lnTo>
                  <a:lnTo>
                    <a:pt x="280" y="258"/>
                  </a:lnTo>
                  <a:lnTo>
                    <a:pt x="282" y="262"/>
                  </a:lnTo>
                  <a:lnTo>
                    <a:pt x="284" y="266"/>
                  </a:lnTo>
                  <a:lnTo>
                    <a:pt x="286" y="270"/>
                  </a:lnTo>
                  <a:lnTo>
                    <a:pt x="286" y="274"/>
                  </a:lnTo>
                  <a:lnTo>
                    <a:pt x="286" y="278"/>
                  </a:lnTo>
                  <a:lnTo>
                    <a:pt x="286" y="282"/>
                  </a:lnTo>
                  <a:lnTo>
                    <a:pt x="287" y="286"/>
                  </a:lnTo>
                  <a:lnTo>
                    <a:pt x="287" y="290"/>
                  </a:lnTo>
                  <a:lnTo>
                    <a:pt x="287" y="293"/>
                  </a:lnTo>
                  <a:lnTo>
                    <a:pt x="287" y="297"/>
                  </a:lnTo>
                  <a:lnTo>
                    <a:pt x="287" y="300"/>
                  </a:lnTo>
                  <a:lnTo>
                    <a:pt x="287" y="304"/>
                  </a:lnTo>
                  <a:lnTo>
                    <a:pt x="287" y="308"/>
                  </a:lnTo>
                  <a:lnTo>
                    <a:pt x="287" y="311"/>
                  </a:lnTo>
                  <a:lnTo>
                    <a:pt x="288" y="314"/>
                  </a:lnTo>
                  <a:lnTo>
                    <a:pt x="288" y="318"/>
                  </a:lnTo>
                  <a:lnTo>
                    <a:pt x="290" y="321"/>
                  </a:lnTo>
                  <a:lnTo>
                    <a:pt x="290" y="324"/>
                  </a:lnTo>
                  <a:lnTo>
                    <a:pt x="292" y="326"/>
                  </a:lnTo>
                  <a:lnTo>
                    <a:pt x="292" y="330"/>
                  </a:lnTo>
                  <a:lnTo>
                    <a:pt x="294" y="334"/>
                  </a:lnTo>
                  <a:lnTo>
                    <a:pt x="295" y="338"/>
                  </a:lnTo>
                  <a:lnTo>
                    <a:pt x="297" y="340"/>
                  </a:lnTo>
                  <a:lnTo>
                    <a:pt x="297" y="342"/>
                  </a:lnTo>
                  <a:lnTo>
                    <a:pt x="298" y="344"/>
                  </a:lnTo>
                  <a:lnTo>
                    <a:pt x="300" y="346"/>
                  </a:lnTo>
                  <a:lnTo>
                    <a:pt x="302" y="348"/>
                  </a:lnTo>
                  <a:lnTo>
                    <a:pt x="304" y="350"/>
                  </a:lnTo>
                  <a:lnTo>
                    <a:pt x="305" y="352"/>
                  </a:lnTo>
                  <a:lnTo>
                    <a:pt x="307" y="354"/>
                  </a:lnTo>
                  <a:lnTo>
                    <a:pt x="309" y="356"/>
                  </a:lnTo>
                  <a:lnTo>
                    <a:pt x="311" y="358"/>
                  </a:lnTo>
                  <a:lnTo>
                    <a:pt x="313" y="359"/>
                  </a:lnTo>
                  <a:lnTo>
                    <a:pt x="315" y="361"/>
                  </a:lnTo>
                  <a:lnTo>
                    <a:pt x="317" y="362"/>
                  </a:lnTo>
                  <a:lnTo>
                    <a:pt x="317" y="364"/>
                  </a:lnTo>
                  <a:lnTo>
                    <a:pt x="318" y="364"/>
                  </a:lnTo>
                  <a:lnTo>
                    <a:pt x="318" y="366"/>
                  </a:lnTo>
                  <a:lnTo>
                    <a:pt x="320" y="366"/>
                  </a:lnTo>
                  <a:lnTo>
                    <a:pt x="320" y="368"/>
                  </a:lnTo>
                  <a:lnTo>
                    <a:pt x="322" y="368"/>
                  </a:lnTo>
                  <a:lnTo>
                    <a:pt x="322" y="368"/>
                  </a:lnTo>
                  <a:lnTo>
                    <a:pt x="324" y="368"/>
                  </a:lnTo>
                  <a:lnTo>
                    <a:pt x="324" y="369"/>
                  </a:lnTo>
                  <a:lnTo>
                    <a:pt x="326" y="369"/>
                  </a:lnTo>
                  <a:lnTo>
                    <a:pt x="326" y="369"/>
                  </a:lnTo>
                  <a:lnTo>
                    <a:pt x="328" y="369"/>
                  </a:lnTo>
                  <a:lnTo>
                    <a:pt x="328" y="369"/>
                  </a:lnTo>
                  <a:lnTo>
                    <a:pt x="330" y="369"/>
                  </a:lnTo>
                  <a:lnTo>
                    <a:pt x="330" y="369"/>
                  </a:lnTo>
                  <a:lnTo>
                    <a:pt x="332" y="369"/>
                  </a:lnTo>
                  <a:lnTo>
                    <a:pt x="334" y="369"/>
                  </a:lnTo>
                  <a:lnTo>
                    <a:pt x="336" y="369"/>
                  </a:lnTo>
                  <a:lnTo>
                    <a:pt x="338" y="369"/>
                  </a:lnTo>
                  <a:lnTo>
                    <a:pt x="341" y="367"/>
                  </a:lnTo>
                  <a:lnTo>
                    <a:pt x="343" y="367"/>
                  </a:lnTo>
                  <a:lnTo>
                    <a:pt x="345" y="365"/>
                  </a:lnTo>
                  <a:lnTo>
                    <a:pt x="346" y="364"/>
                  </a:lnTo>
                  <a:lnTo>
                    <a:pt x="349" y="362"/>
                  </a:lnTo>
                  <a:lnTo>
                    <a:pt x="351" y="361"/>
                  </a:lnTo>
                  <a:lnTo>
                    <a:pt x="353" y="359"/>
                  </a:lnTo>
                  <a:lnTo>
                    <a:pt x="355" y="357"/>
                  </a:lnTo>
                  <a:lnTo>
                    <a:pt x="356" y="355"/>
                  </a:lnTo>
                  <a:lnTo>
                    <a:pt x="358" y="353"/>
                  </a:lnTo>
                  <a:lnTo>
                    <a:pt x="360" y="351"/>
                  </a:lnTo>
                  <a:lnTo>
                    <a:pt x="362" y="350"/>
                  </a:lnTo>
                  <a:lnTo>
                    <a:pt x="365" y="346"/>
                  </a:lnTo>
                  <a:lnTo>
                    <a:pt x="366" y="345"/>
                  </a:lnTo>
                  <a:lnTo>
                    <a:pt x="368" y="343"/>
                  </a:lnTo>
                  <a:lnTo>
                    <a:pt x="370" y="341"/>
                  </a:lnTo>
                  <a:lnTo>
                    <a:pt x="372" y="339"/>
                  </a:lnTo>
                  <a:lnTo>
                    <a:pt x="372" y="337"/>
                  </a:lnTo>
                  <a:lnTo>
                    <a:pt x="373" y="334"/>
                  </a:lnTo>
                  <a:lnTo>
                    <a:pt x="375" y="332"/>
                  </a:lnTo>
                  <a:lnTo>
                    <a:pt x="377" y="329"/>
                  </a:lnTo>
                  <a:lnTo>
                    <a:pt x="377" y="327"/>
                  </a:lnTo>
                  <a:lnTo>
                    <a:pt x="379" y="325"/>
                  </a:lnTo>
                  <a:lnTo>
                    <a:pt x="380" y="323"/>
                  </a:lnTo>
                  <a:lnTo>
                    <a:pt x="382" y="320"/>
                  </a:lnTo>
                  <a:lnTo>
                    <a:pt x="383" y="318"/>
                  </a:lnTo>
                  <a:lnTo>
                    <a:pt x="385" y="314"/>
                  </a:lnTo>
                  <a:lnTo>
                    <a:pt x="386" y="312"/>
                  </a:lnTo>
                  <a:lnTo>
                    <a:pt x="388" y="309"/>
                  </a:lnTo>
                  <a:lnTo>
                    <a:pt x="390" y="307"/>
                  </a:lnTo>
                  <a:lnTo>
                    <a:pt x="392" y="303"/>
                  </a:lnTo>
                  <a:lnTo>
                    <a:pt x="394" y="300"/>
                  </a:lnTo>
                  <a:lnTo>
                    <a:pt x="396" y="296"/>
                  </a:lnTo>
                  <a:lnTo>
                    <a:pt x="398" y="294"/>
                  </a:lnTo>
                  <a:lnTo>
                    <a:pt x="400" y="291"/>
                  </a:lnTo>
                  <a:lnTo>
                    <a:pt x="402" y="288"/>
                  </a:lnTo>
                  <a:lnTo>
                    <a:pt x="404" y="284"/>
                  </a:lnTo>
                  <a:lnTo>
                    <a:pt x="406" y="282"/>
                  </a:lnTo>
                  <a:lnTo>
                    <a:pt x="408" y="280"/>
                  </a:lnTo>
                  <a:lnTo>
                    <a:pt x="410" y="278"/>
                  </a:lnTo>
                  <a:lnTo>
                    <a:pt x="413" y="275"/>
                  </a:lnTo>
                  <a:lnTo>
                    <a:pt x="414" y="274"/>
                  </a:lnTo>
                  <a:lnTo>
                    <a:pt x="418" y="273"/>
                  </a:lnTo>
                  <a:lnTo>
                    <a:pt x="420" y="273"/>
                  </a:lnTo>
                  <a:lnTo>
                    <a:pt x="423" y="272"/>
                  </a:lnTo>
                  <a:lnTo>
                    <a:pt x="423" y="274"/>
                  </a:lnTo>
                  <a:lnTo>
                    <a:pt x="425" y="274"/>
                  </a:lnTo>
                  <a:lnTo>
                    <a:pt x="426" y="275"/>
                  </a:lnTo>
                  <a:lnTo>
                    <a:pt x="428" y="275"/>
                  </a:lnTo>
                  <a:lnTo>
                    <a:pt x="428" y="277"/>
                  </a:lnTo>
                  <a:lnTo>
                    <a:pt x="430" y="278"/>
                  </a:lnTo>
                  <a:lnTo>
                    <a:pt x="430" y="280"/>
                  </a:lnTo>
                  <a:lnTo>
                    <a:pt x="432" y="280"/>
                  </a:lnTo>
                  <a:lnTo>
                    <a:pt x="432" y="282"/>
                  </a:lnTo>
                  <a:lnTo>
                    <a:pt x="432" y="284"/>
                  </a:lnTo>
                  <a:lnTo>
                    <a:pt x="432" y="286"/>
                  </a:lnTo>
                  <a:lnTo>
                    <a:pt x="434" y="287"/>
                  </a:lnTo>
                  <a:lnTo>
                    <a:pt x="434" y="289"/>
                  </a:lnTo>
                  <a:lnTo>
                    <a:pt x="436" y="291"/>
                  </a:lnTo>
                  <a:lnTo>
                    <a:pt x="436" y="293"/>
                  </a:lnTo>
                  <a:lnTo>
                    <a:pt x="438" y="293"/>
                  </a:lnTo>
                  <a:lnTo>
                    <a:pt x="438" y="296"/>
                  </a:lnTo>
                  <a:lnTo>
                    <a:pt x="440" y="300"/>
                  </a:lnTo>
                  <a:lnTo>
                    <a:pt x="440" y="304"/>
                  </a:lnTo>
                  <a:lnTo>
                    <a:pt x="442" y="306"/>
                  </a:lnTo>
                  <a:lnTo>
                    <a:pt x="442" y="310"/>
                  </a:lnTo>
                  <a:lnTo>
                    <a:pt x="444" y="312"/>
                  </a:lnTo>
                  <a:lnTo>
                    <a:pt x="445" y="316"/>
                  </a:lnTo>
                  <a:lnTo>
                    <a:pt x="447" y="318"/>
                  </a:lnTo>
                  <a:lnTo>
                    <a:pt x="447" y="321"/>
                  </a:lnTo>
                  <a:lnTo>
                    <a:pt x="449" y="324"/>
                  </a:lnTo>
                  <a:lnTo>
                    <a:pt x="449" y="328"/>
                  </a:lnTo>
                  <a:lnTo>
                    <a:pt x="451" y="330"/>
                  </a:lnTo>
                  <a:lnTo>
                    <a:pt x="451" y="333"/>
                  </a:lnTo>
                  <a:lnTo>
                    <a:pt x="453" y="336"/>
                  </a:lnTo>
                  <a:lnTo>
                    <a:pt x="454" y="340"/>
                  </a:lnTo>
                  <a:lnTo>
                    <a:pt x="456" y="341"/>
                  </a:lnTo>
                  <a:lnTo>
                    <a:pt x="456" y="345"/>
                  </a:lnTo>
                  <a:lnTo>
                    <a:pt x="456" y="347"/>
                  </a:lnTo>
                  <a:lnTo>
                    <a:pt x="456" y="349"/>
                  </a:lnTo>
                  <a:lnTo>
                    <a:pt x="458" y="351"/>
                  </a:lnTo>
                  <a:lnTo>
                    <a:pt x="458" y="353"/>
                  </a:lnTo>
                  <a:lnTo>
                    <a:pt x="460" y="355"/>
                  </a:lnTo>
                  <a:lnTo>
                    <a:pt x="460" y="357"/>
                  </a:lnTo>
                  <a:lnTo>
                    <a:pt x="461" y="359"/>
                  </a:lnTo>
                  <a:lnTo>
                    <a:pt x="461" y="361"/>
                  </a:lnTo>
                  <a:lnTo>
                    <a:pt x="462" y="363"/>
                  </a:lnTo>
                  <a:lnTo>
                    <a:pt x="462" y="365"/>
                  </a:lnTo>
                  <a:lnTo>
                    <a:pt x="464" y="367"/>
                  </a:lnTo>
                  <a:lnTo>
                    <a:pt x="464" y="369"/>
                  </a:lnTo>
                  <a:lnTo>
                    <a:pt x="466" y="371"/>
                  </a:lnTo>
                  <a:lnTo>
                    <a:pt x="466" y="372"/>
                  </a:lnTo>
                  <a:lnTo>
                    <a:pt x="468" y="374"/>
                  </a:lnTo>
                  <a:lnTo>
                    <a:pt x="468" y="378"/>
                  </a:lnTo>
                  <a:lnTo>
                    <a:pt x="470" y="381"/>
                  </a:lnTo>
                  <a:lnTo>
                    <a:pt x="471" y="385"/>
                  </a:lnTo>
                  <a:lnTo>
                    <a:pt x="473" y="387"/>
                  </a:lnTo>
                  <a:lnTo>
                    <a:pt x="473" y="390"/>
                  </a:lnTo>
                  <a:lnTo>
                    <a:pt x="474" y="392"/>
                  </a:lnTo>
                  <a:lnTo>
                    <a:pt x="476" y="395"/>
                  </a:lnTo>
                  <a:lnTo>
                    <a:pt x="478" y="397"/>
                  </a:lnTo>
                  <a:lnTo>
                    <a:pt x="479" y="399"/>
                  </a:lnTo>
                  <a:lnTo>
                    <a:pt x="481" y="401"/>
                  </a:lnTo>
                  <a:lnTo>
                    <a:pt x="482" y="403"/>
                  </a:lnTo>
                  <a:lnTo>
                    <a:pt x="484" y="405"/>
                  </a:lnTo>
                  <a:lnTo>
                    <a:pt x="486" y="407"/>
                  </a:lnTo>
                  <a:lnTo>
                    <a:pt x="488" y="409"/>
                  </a:lnTo>
                  <a:lnTo>
                    <a:pt x="490" y="410"/>
                  </a:lnTo>
                  <a:lnTo>
                    <a:pt x="493" y="412"/>
                  </a:lnTo>
                  <a:lnTo>
                    <a:pt x="495" y="414"/>
                  </a:lnTo>
                  <a:lnTo>
                    <a:pt x="497" y="416"/>
                  </a:lnTo>
                  <a:lnTo>
                    <a:pt x="499" y="418"/>
                  </a:lnTo>
                  <a:lnTo>
                    <a:pt x="501" y="420"/>
                  </a:lnTo>
                  <a:lnTo>
                    <a:pt x="502" y="422"/>
                  </a:lnTo>
                  <a:lnTo>
                    <a:pt x="504" y="422"/>
                  </a:lnTo>
                  <a:lnTo>
                    <a:pt x="506" y="424"/>
                  </a:lnTo>
                  <a:lnTo>
                    <a:pt x="510" y="424"/>
                  </a:lnTo>
                  <a:lnTo>
                    <a:pt x="512" y="426"/>
                  </a:lnTo>
                  <a:lnTo>
                    <a:pt x="514" y="426"/>
                  </a:lnTo>
                  <a:lnTo>
                    <a:pt x="516" y="427"/>
                  </a:lnTo>
                  <a:lnTo>
                    <a:pt x="519" y="427"/>
                  </a:lnTo>
                  <a:lnTo>
                    <a:pt x="521" y="427"/>
                  </a:lnTo>
                  <a:lnTo>
                    <a:pt x="524" y="427"/>
                  </a:lnTo>
                  <a:lnTo>
                    <a:pt x="526" y="427"/>
                  </a:lnTo>
                  <a:lnTo>
                    <a:pt x="529" y="427"/>
                  </a:lnTo>
                  <a:lnTo>
                    <a:pt x="531" y="427"/>
                  </a:lnTo>
                  <a:lnTo>
                    <a:pt x="533" y="427"/>
                  </a:lnTo>
                  <a:lnTo>
                    <a:pt x="535" y="427"/>
                  </a:lnTo>
                  <a:lnTo>
                    <a:pt x="538" y="426"/>
                  </a:lnTo>
                  <a:lnTo>
                    <a:pt x="539" y="426"/>
                  </a:lnTo>
                  <a:lnTo>
                    <a:pt x="541" y="426"/>
                  </a:lnTo>
                  <a:lnTo>
                    <a:pt x="543" y="426"/>
                  </a:lnTo>
                  <a:lnTo>
                    <a:pt x="546" y="424"/>
                  </a:lnTo>
                  <a:lnTo>
                    <a:pt x="548" y="424"/>
                  </a:lnTo>
                  <a:lnTo>
                    <a:pt x="550" y="422"/>
                  </a:lnTo>
                  <a:lnTo>
                    <a:pt x="552" y="422"/>
                  </a:lnTo>
                  <a:lnTo>
                    <a:pt x="554" y="420"/>
                  </a:lnTo>
                  <a:lnTo>
                    <a:pt x="556" y="420"/>
                  </a:lnTo>
                  <a:lnTo>
                    <a:pt x="558" y="419"/>
                  </a:lnTo>
                  <a:lnTo>
                    <a:pt x="560" y="418"/>
                  </a:lnTo>
                  <a:lnTo>
                    <a:pt x="564" y="416"/>
                  </a:lnTo>
                  <a:lnTo>
                    <a:pt x="565" y="416"/>
                  </a:lnTo>
                  <a:lnTo>
                    <a:pt x="567" y="414"/>
                  </a:lnTo>
                  <a:lnTo>
                    <a:pt x="569" y="412"/>
                  </a:lnTo>
                  <a:lnTo>
                    <a:pt x="570" y="410"/>
                  </a:lnTo>
                  <a:lnTo>
                    <a:pt x="572" y="409"/>
                  </a:lnTo>
                  <a:lnTo>
                    <a:pt x="574" y="408"/>
                  </a:lnTo>
                  <a:lnTo>
                    <a:pt x="576" y="406"/>
                  </a:lnTo>
                  <a:lnTo>
                    <a:pt x="578" y="404"/>
                  </a:lnTo>
                  <a:lnTo>
                    <a:pt x="580" y="402"/>
                  </a:lnTo>
                  <a:lnTo>
                    <a:pt x="582" y="400"/>
                  </a:lnTo>
                  <a:lnTo>
                    <a:pt x="584" y="399"/>
                  </a:lnTo>
                  <a:lnTo>
                    <a:pt x="586" y="397"/>
                  </a:lnTo>
                  <a:lnTo>
                    <a:pt x="588" y="395"/>
                  </a:lnTo>
                  <a:lnTo>
                    <a:pt x="589" y="393"/>
                  </a:lnTo>
                  <a:lnTo>
                    <a:pt x="591" y="391"/>
                  </a:lnTo>
                  <a:lnTo>
                    <a:pt x="593" y="388"/>
                  </a:lnTo>
                  <a:lnTo>
                    <a:pt x="595" y="384"/>
                  </a:lnTo>
                  <a:lnTo>
                    <a:pt x="597" y="380"/>
                  </a:lnTo>
                  <a:lnTo>
                    <a:pt x="599" y="376"/>
                  </a:lnTo>
                  <a:lnTo>
                    <a:pt x="602" y="372"/>
                  </a:lnTo>
                  <a:lnTo>
                    <a:pt x="604" y="369"/>
                  </a:lnTo>
                  <a:lnTo>
                    <a:pt x="606" y="365"/>
                  </a:lnTo>
                  <a:lnTo>
                    <a:pt x="607" y="361"/>
                  </a:lnTo>
                  <a:lnTo>
                    <a:pt x="610" y="356"/>
                  </a:lnTo>
                  <a:lnTo>
                    <a:pt x="612" y="352"/>
                  </a:lnTo>
                  <a:lnTo>
                    <a:pt x="614" y="347"/>
                  </a:lnTo>
                  <a:lnTo>
                    <a:pt x="616" y="343"/>
                  </a:lnTo>
                  <a:lnTo>
                    <a:pt x="618" y="338"/>
                  </a:lnTo>
                  <a:lnTo>
                    <a:pt x="620" y="333"/>
                  </a:lnTo>
                  <a:lnTo>
                    <a:pt x="622" y="328"/>
                  </a:lnTo>
                  <a:lnTo>
                    <a:pt x="624" y="322"/>
                  </a:lnTo>
                  <a:lnTo>
                    <a:pt x="627" y="316"/>
                  </a:lnTo>
                  <a:lnTo>
                    <a:pt x="627" y="314"/>
                  </a:lnTo>
                  <a:lnTo>
                    <a:pt x="627" y="311"/>
                  </a:lnTo>
                  <a:lnTo>
                    <a:pt x="627" y="310"/>
                  </a:lnTo>
                  <a:lnTo>
                    <a:pt x="629" y="306"/>
                  </a:lnTo>
                  <a:lnTo>
                    <a:pt x="629" y="304"/>
                  </a:lnTo>
                  <a:lnTo>
                    <a:pt x="630" y="300"/>
                  </a:lnTo>
                  <a:lnTo>
                    <a:pt x="630" y="298"/>
                  </a:lnTo>
                  <a:lnTo>
                    <a:pt x="632" y="294"/>
                  </a:lnTo>
                  <a:lnTo>
                    <a:pt x="632" y="293"/>
                  </a:lnTo>
                  <a:lnTo>
                    <a:pt x="632" y="289"/>
                  </a:lnTo>
                  <a:lnTo>
                    <a:pt x="632" y="287"/>
                  </a:lnTo>
                  <a:lnTo>
                    <a:pt x="634" y="283"/>
                  </a:lnTo>
                  <a:lnTo>
                    <a:pt x="634" y="281"/>
                  </a:lnTo>
                  <a:lnTo>
                    <a:pt x="635" y="278"/>
                  </a:lnTo>
                  <a:lnTo>
                    <a:pt x="635" y="275"/>
                  </a:lnTo>
                  <a:lnTo>
                    <a:pt x="637" y="272"/>
                  </a:lnTo>
                  <a:lnTo>
                    <a:pt x="638" y="262"/>
                  </a:lnTo>
                  <a:lnTo>
                    <a:pt x="640" y="250"/>
                  </a:lnTo>
                  <a:lnTo>
                    <a:pt x="642" y="241"/>
                  </a:lnTo>
                  <a:lnTo>
                    <a:pt x="645" y="230"/>
                  </a:lnTo>
                  <a:lnTo>
                    <a:pt x="647" y="220"/>
                  </a:lnTo>
                  <a:lnTo>
                    <a:pt x="648" y="211"/>
                  </a:lnTo>
                  <a:lnTo>
                    <a:pt x="650" y="202"/>
                  </a:lnTo>
                  <a:lnTo>
                    <a:pt x="654" y="190"/>
                  </a:lnTo>
                  <a:lnTo>
                    <a:pt x="656" y="181"/>
                  </a:lnTo>
                  <a:lnTo>
                    <a:pt x="658" y="171"/>
                  </a:lnTo>
                  <a:lnTo>
                    <a:pt x="660" y="162"/>
                  </a:lnTo>
                  <a:lnTo>
                    <a:pt x="664" y="150"/>
                  </a:lnTo>
                  <a:lnTo>
                    <a:pt x="666" y="141"/>
                  </a:lnTo>
                  <a:lnTo>
                    <a:pt x="668" y="130"/>
                  </a:lnTo>
                  <a:lnTo>
                    <a:pt x="670" y="118"/>
                  </a:lnTo>
                  <a:lnTo>
                    <a:pt x="674" y="106"/>
                  </a:lnTo>
                  <a:lnTo>
                    <a:pt x="674" y="104"/>
                  </a:lnTo>
                  <a:lnTo>
                    <a:pt x="674" y="102"/>
                  </a:lnTo>
                  <a:lnTo>
                    <a:pt x="674" y="100"/>
                  </a:lnTo>
                  <a:lnTo>
                    <a:pt x="674" y="98"/>
                  </a:lnTo>
                  <a:lnTo>
                    <a:pt x="674" y="96"/>
                  </a:lnTo>
                  <a:lnTo>
                    <a:pt x="674" y="94"/>
                  </a:lnTo>
                  <a:lnTo>
                    <a:pt x="674" y="92"/>
                  </a:lnTo>
                  <a:lnTo>
                    <a:pt x="676" y="90"/>
                  </a:lnTo>
                  <a:lnTo>
                    <a:pt x="676" y="88"/>
                  </a:lnTo>
                  <a:lnTo>
                    <a:pt x="676" y="86"/>
                  </a:lnTo>
                  <a:lnTo>
                    <a:pt x="676" y="84"/>
                  </a:lnTo>
                  <a:lnTo>
                    <a:pt x="678" y="82"/>
                  </a:lnTo>
                  <a:lnTo>
                    <a:pt x="678" y="80"/>
                  </a:lnTo>
                  <a:lnTo>
                    <a:pt x="678" y="78"/>
                  </a:lnTo>
                  <a:lnTo>
                    <a:pt x="678" y="77"/>
                  </a:lnTo>
                  <a:lnTo>
                    <a:pt x="680" y="74"/>
                  </a:lnTo>
                  <a:lnTo>
                    <a:pt x="680" y="74"/>
                  </a:lnTo>
                  <a:lnTo>
                    <a:pt x="680" y="72"/>
                  </a:lnTo>
                  <a:lnTo>
                    <a:pt x="680" y="70"/>
                  </a:lnTo>
                  <a:lnTo>
                    <a:pt x="682" y="69"/>
                  </a:lnTo>
                  <a:lnTo>
                    <a:pt x="682" y="67"/>
                  </a:lnTo>
                  <a:lnTo>
                    <a:pt x="683" y="65"/>
                  </a:lnTo>
                  <a:lnTo>
                    <a:pt x="683" y="63"/>
                  </a:lnTo>
                  <a:lnTo>
                    <a:pt x="685" y="61"/>
                  </a:lnTo>
                  <a:lnTo>
                    <a:pt x="685" y="59"/>
                  </a:lnTo>
                  <a:lnTo>
                    <a:pt x="686" y="57"/>
                  </a:lnTo>
                  <a:lnTo>
                    <a:pt x="686" y="56"/>
                  </a:lnTo>
                  <a:lnTo>
                    <a:pt x="688" y="54"/>
                  </a:lnTo>
                  <a:lnTo>
                    <a:pt x="688" y="52"/>
                  </a:lnTo>
                  <a:lnTo>
                    <a:pt x="690" y="50"/>
                  </a:lnTo>
                  <a:lnTo>
                    <a:pt x="690" y="48"/>
                  </a:lnTo>
                  <a:lnTo>
                    <a:pt x="692" y="46"/>
                  </a:lnTo>
                  <a:lnTo>
                    <a:pt x="692" y="46"/>
                  </a:lnTo>
                  <a:lnTo>
                    <a:pt x="694" y="44"/>
                  </a:lnTo>
                  <a:lnTo>
                    <a:pt x="694" y="42"/>
                  </a:lnTo>
                  <a:lnTo>
                    <a:pt x="695" y="40"/>
                  </a:lnTo>
                  <a:lnTo>
                    <a:pt x="695" y="40"/>
                  </a:lnTo>
                  <a:lnTo>
                    <a:pt x="697" y="38"/>
                  </a:lnTo>
                  <a:lnTo>
                    <a:pt x="698" y="36"/>
                  </a:lnTo>
                  <a:lnTo>
                    <a:pt x="700" y="34"/>
                  </a:lnTo>
                  <a:lnTo>
                    <a:pt x="700" y="34"/>
                  </a:lnTo>
                  <a:lnTo>
                    <a:pt x="702" y="32"/>
                  </a:lnTo>
                  <a:lnTo>
                    <a:pt x="702" y="30"/>
                  </a:lnTo>
                  <a:lnTo>
                    <a:pt x="704" y="29"/>
                  </a:lnTo>
                  <a:lnTo>
                    <a:pt x="704" y="28"/>
                  </a:lnTo>
                  <a:lnTo>
                    <a:pt x="706" y="26"/>
                  </a:lnTo>
                  <a:lnTo>
                    <a:pt x="708" y="24"/>
                  </a:lnTo>
                  <a:lnTo>
                    <a:pt x="710" y="22"/>
                  </a:lnTo>
                  <a:lnTo>
                    <a:pt x="710" y="22"/>
                  </a:lnTo>
                  <a:lnTo>
                    <a:pt x="712" y="20"/>
                  </a:lnTo>
                  <a:lnTo>
                    <a:pt x="712" y="20"/>
                  </a:lnTo>
                  <a:lnTo>
                    <a:pt x="714" y="18"/>
                  </a:lnTo>
                  <a:lnTo>
                    <a:pt x="714" y="18"/>
                  </a:lnTo>
                  <a:lnTo>
                    <a:pt x="715" y="16"/>
                  </a:lnTo>
                  <a:lnTo>
                    <a:pt x="715" y="16"/>
                  </a:lnTo>
                  <a:lnTo>
                    <a:pt x="717" y="14"/>
                  </a:lnTo>
                  <a:lnTo>
                    <a:pt x="717" y="14"/>
                  </a:lnTo>
                  <a:lnTo>
                    <a:pt x="719" y="12"/>
                  </a:lnTo>
                  <a:lnTo>
                    <a:pt x="719" y="12"/>
                  </a:lnTo>
                  <a:lnTo>
                    <a:pt x="721" y="10"/>
                  </a:lnTo>
                  <a:lnTo>
                    <a:pt x="721" y="10"/>
                  </a:lnTo>
                  <a:lnTo>
                    <a:pt x="723" y="9"/>
                  </a:lnTo>
                  <a:lnTo>
                    <a:pt x="724" y="8"/>
                  </a:lnTo>
                  <a:lnTo>
                    <a:pt x="725" y="6"/>
                  </a:lnTo>
                  <a:lnTo>
                    <a:pt x="725" y="6"/>
                  </a:lnTo>
                  <a:lnTo>
                    <a:pt x="727" y="6"/>
                  </a:lnTo>
                  <a:lnTo>
                    <a:pt x="729" y="6"/>
                  </a:lnTo>
                  <a:lnTo>
                    <a:pt x="731" y="4"/>
                  </a:lnTo>
                  <a:lnTo>
                    <a:pt x="732" y="4"/>
                  </a:lnTo>
                  <a:lnTo>
                    <a:pt x="734" y="2"/>
                  </a:lnTo>
                  <a:lnTo>
                    <a:pt x="735" y="2"/>
                  </a:lnTo>
                  <a:lnTo>
                    <a:pt x="737" y="0"/>
                  </a:lnTo>
                  <a:lnTo>
                    <a:pt x="737" y="0"/>
                  </a:lnTo>
                  <a:lnTo>
                    <a:pt x="739" y="0"/>
                  </a:lnTo>
                  <a:lnTo>
                    <a:pt x="741" y="0"/>
                  </a:lnTo>
                  <a:lnTo>
                    <a:pt x="743" y="0"/>
                  </a:lnTo>
                  <a:lnTo>
                    <a:pt x="744" y="0"/>
                  </a:lnTo>
                  <a:lnTo>
                    <a:pt x="745" y="0"/>
                  </a:lnTo>
                  <a:lnTo>
                    <a:pt x="747" y="0"/>
                  </a:lnTo>
                  <a:lnTo>
                    <a:pt x="749" y="0"/>
                  </a:lnTo>
                  <a:lnTo>
                    <a:pt x="749" y="2"/>
                  </a:lnTo>
                  <a:lnTo>
                    <a:pt x="751" y="2"/>
                  </a:lnTo>
                  <a:lnTo>
                    <a:pt x="752" y="3"/>
                  </a:lnTo>
                  <a:lnTo>
                    <a:pt x="754" y="3"/>
                  </a:lnTo>
                  <a:lnTo>
                    <a:pt x="754" y="5"/>
                  </a:lnTo>
                  <a:lnTo>
                    <a:pt x="755" y="5"/>
                  </a:lnTo>
                  <a:lnTo>
                    <a:pt x="756" y="7"/>
                  </a:lnTo>
                  <a:lnTo>
                    <a:pt x="758" y="7"/>
                  </a:lnTo>
                  <a:lnTo>
                    <a:pt x="758" y="9"/>
                  </a:lnTo>
                  <a:lnTo>
                    <a:pt x="760" y="10"/>
                  </a:lnTo>
                  <a:lnTo>
                    <a:pt x="760" y="12"/>
                  </a:lnTo>
                  <a:lnTo>
                    <a:pt x="762" y="12"/>
                  </a:lnTo>
                  <a:lnTo>
                    <a:pt x="762" y="14"/>
                  </a:lnTo>
                  <a:lnTo>
                    <a:pt x="763" y="15"/>
                  </a:lnTo>
                  <a:lnTo>
                    <a:pt x="764" y="17"/>
                  </a:lnTo>
                  <a:lnTo>
                    <a:pt x="766" y="17"/>
                  </a:lnTo>
                  <a:lnTo>
                    <a:pt x="766" y="20"/>
                  </a:lnTo>
                  <a:lnTo>
                    <a:pt x="768" y="24"/>
                  </a:lnTo>
                  <a:lnTo>
                    <a:pt x="769" y="28"/>
                  </a:lnTo>
                  <a:lnTo>
                    <a:pt x="771" y="29"/>
                  </a:lnTo>
                  <a:lnTo>
                    <a:pt x="771" y="33"/>
                  </a:lnTo>
                  <a:lnTo>
                    <a:pt x="773" y="35"/>
                  </a:lnTo>
                  <a:lnTo>
                    <a:pt x="774" y="39"/>
                  </a:lnTo>
                  <a:lnTo>
                    <a:pt x="776" y="40"/>
                  </a:lnTo>
                  <a:lnTo>
                    <a:pt x="776" y="44"/>
                  </a:lnTo>
                  <a:lnTo>
                    <a:pt x="778" y="47"/>
                  </a:lnTo>
                  <a:lnTo>
                    <a:pt x="778" y="50"/>
                  </a:lnTo>
                  <a:lnTo>
                    <a:pt x="780" y="52"/>
                  </a:lnTo>
                  <a:lnTo>
                    <a:pt x="780" y="56"/>
                  </a:lnTo>
                  <a:lnTo>
                    <a:pt x="782" y="59"/>
                  </a:lnTo>
                  <a:lnTo>
                    <a:pt x="783" y="63"/>
                  </a:lnTo>
                  <a:lnTo>
                    <a:pt x="785" y="65"/>
                  </a:lnTo>
                  <a:lnTo>
                    <a:pt x="785" y="69"/>
                  </a:lnTo>
                  <a:lnTo>
                    <a:pt x="786" y="72"/>
                  </a:lnTo>
                  <a:lnTo>
                    <a:pt x="786" y="76"/>
                  </a:lnTo>
                  <a:lnTo>
                    <a:pt x="788" y="78"/>
                  </a:lnTo>
                  <a:lnTo>
                    <a:pt x="788" y="82"/>
                  </a:lnTo>
                  <a:lnTo>
                    <a:pt x="788" y="85"/>
                  </a:lnTo>
                  <a:lnTo>
                    <a:pt x="788" y="88"/>
                  </a:lnTo>
                  <a:lnTo>
                    <a:pt x="790" y="90"/>
                  </a:lnTo>
                  <a:lnTo>
                    <a:pt x="790" y="94"/>
                  </a:lnTo>
                  <a:lnTo>
                    <a:pt x="790" y="98"/>
                  </a:lnTo>
                  <a:lnTo>
                    <a:pt x="790" y="102"/>
                  </a:lnTo>
                  <a:lnTo>
                    <a:pt x="792" y="104"/>
                  </a:lnTo>
                  <a:lnTo>
                    <a:pt x="792" y="107"/>
                  </a:lnTo>
                  <a:lnTo>
                    <a:pt x="793" y="110"/>
                  </a:lnTo>
                  <a:lnTo>
                    <a:pt x="793" y="114"/>
                  </a:lnTo>
                  <a:lnTo>
                    <a:pt x="794" y="116"/>
                  </a:lnTo>
                  <a:lnTo>
                    <a:pt x="794" y="119"/>
                  </a:lnTo>
                  <a:lnTo>
                    <a:pt x="794" y="122"/>
                  </a:lnTo>
                  <a:lnTo>
                    <a:pt x="794" y="125"/>
                  </a:lnTo>
                  <a:lnTo>
                    <a:pt x="796" y="127"/>
                  </a:lnTo>
                  <a:lnTo>
                    <a:pt x="796" y="131"/>
                  </a:lnTo>
                  <a:lnTo>
                    <a:pt x="798" y="133"/>
                  </a:lnTo>
                  <a:lnTo>
                    <a:pt x="798" y="136"/>
                  </a:lnTo>
                  <a:lnTo>
                    <a:pt x="800" y="138"/>
                  </a:lnTo>
                  <a:lnTo>
                    <a:pt x="800" y="142"/>
                  </a:lnTo>
                  <a:lnTo>
                    <a:pt x="801" y="144"/>
                  </a:lnTo>
                  <a:lnTo>
                    <a:pt x="801" y="147"/>
                  </a:lnTo>
                  <a:lnTo>
                    <a:pt x="803" y="149"/>
                  </a:lnTo>
                  <a:lnTo>
                    <a:pt x="803" y="153"/>
                  </a:lnTo>
                  <a:lnTo>
                    <a:pt x="804" y="155"/>
                  </a:lnTo>
                  <a:lnTo>
                    <a:pt x="804" y="157"/>
                  </a:lnTo>
                  <a:lnTo>
                    <a:pt x="806" y="159"/>
                  </a:lnTo>
                  <a:lnTo>
                    <a:pt x="807" y="166"/>
                  </a:lnTo>
                  <a:lnTo>
                    <a:pt x="809" y="173"/>
                  </a:lnTo>
                  <a:lnTo>
                    <a:pt x="811" y="180"/>
                  </a:lnTo>
                  <a:lnTo>
                    <a:pt x="813" y="186"/>
                  </a:lnTo>
                  <a:lnTo>
                    <a:pt x="814" y="193"/>
                  </a:lnTo>
                  <a:lnTo>
                    <a:pt x="816" y="198"/>
                  </a:lnTo>
                  <a:lnTo>
                    <a:pt x="818" y="204"/>
                  </a:lnTo>
                  <a:lnTo>
                    <a:pt x="820" y="210"/>
                  </a:lnTo>
                  <a:lnTo>
                    <a:pt x="821" y="215"/>
                  </a:lnTo>
                  <a:lnTo>
                    <a:pt x="823" y="221"/>
                  </a:lnTo>
                  <a:lnTo>
                    <a:pt x="824" y="226"/>
                  </a:lnTo>
                  <a:lnTo>
                    <a:pt x="826" y="232"/>
                  </a:lnTo>
                  <a:lnTo>
                    <a:pt x="828" y="238"/>
                  </a:lnTo>
                  <a:lnTo>
                    <a:pt x="830" y="244"/>
                  </a:lnTo>
                  <a:lnTo>
                    <a:pt x="832" y="250"/>
                  </a:lnTo>
                  <a:lnTo>
                    <a:pt x="835" y="255"/>
                  </a:lnTo>
                  <a:lnTo>
                    <a:pt x="835" y="257"/>
                  </a:lnTo>
                  <a:lnTo>
                    <a:pt x="835" y="259"/>
                  </a:lnTo>
                  <a:lnTo>
                    <a:pt x="835" y="261"/>
                  </a:lnTo>
                  <a:lnTo>
                    <a:pt x="836" y="263"/>
                  </a:lnTo>
                  <a:lnTo>
                    <a:pt x="836" y="264"/>
                  </a:lnTo>
                  <a:lnTo>
                    <a:pt x="836" y="266"/>
                  </a:lnTo>
                  <a:lnTo>
                    <a:pt x="836" y="268"/>
                  </a:lnTo>
                  <a:lnTo>
                    <a:pt x="838" y="268"/>
                  </a:lnTo>
                  <a:lnTo>
                    <a:pt x="838" y="270"/>
                  </a:lnTo>
                  <a:lnTo>
                    <a:pt x="838" y="272"/>
                  </a:lnTo>
                  <a:lnTo>
                    <a:pt x="838" y="273"/>
                  </a:lnTo>
                  <a:lnTo>
                    <a:pt x="840" y="273"/>
                  </a:lnTo>
                  <a:lnTo>
                    <a:pt x="840" y="275"/>
                  </a:lnTo>
                  <a:lnTo>
                    <a:pt x="842" y="275"/>
                  </a:lnTo>
                  <a:lnTo>
                    <a:pt x="843" y="276"/>
                  </a:lnTo>
                  <a:lnTo>
                    <a:pt x="844" y="276"/>
                  </a:lnTo>
                  <a:lnTo>
                    <a:pt x="844" y="278"/>
                  </a:lnTo>
                  <a:lnTo>
                    <a:pt x="846" y="278"/>
                  </a:lnTo>
                  <a:lnTo>
                    <a:pt x="848" y="279"/>
                  </a:lnTo>
                  <a:lnTo>
                    <a:pt x="850" y="279"/>
                  </a:lnTo>
                  <a:lnTo>
                    <a:pt x="852" y="279"/>
                  </a:lnTo>
                  <a:lnTo>
                    <a:pt x="854" y="279"/>
                  </a:lnTo>
                  <a:lnTo>
                    <a:pt x="856" y="279"/>
                  </a:lnTo>
                  <a:lnTo>
                    <a:pt x="858" y="277"/>
                  </a:lnTo>
                  <a:lnTo>
                    <a:pt x="859" y="277"/>
                  </a:lnTo>
                  <a:lnTo>
                    <a:pt x="861" y="275"/>
                  </a:lnTo>
                  <a:lnTo>
                    <a:pt x="863" y="275"/>
                  </a:lnTo>
                  <a:lnTo>
                    <a:pt x="864" y="273"/>
                  </a:lnTo>
                  <a:lnTo>
                    <a:pt x="866" y="273"/>
                  </a:lnTo>
                  <a:lnTo>
                    <a:pt x="868" y="272"/>
                  </a:lnTo>
                  <a:lnTo>
                    <a:pt x="870" y="270"/>
                  </a:lnTo>
                  <a:lnTo>
                    <a:pt x="872" y="268"/>
                  </a:lnTo>
                  <a:lnTo>
                    <a:pt x="874" y="266"/>
                  </a:lnTo>
                  <a:lnTo>
                    <a:pt x="876" y="264"/>
                  </a:lnTo>
                  <a:lnTo>
                    <a:pt x="878" y="262"/>
                  </a:lnTo>
                  <a:lnTo>
                    <a:pt x="882" y="258"/>
                  </a:lnTo>
                  <a:lnTo>
                    <a:pt x="884" y="256"/>
                  </a:lnTo>
                  <a:lnTo>
                    <a:pt x="886" y="253"/>
                  </a:lnTo>
                  <a:lnTo>
                    <a:pt x="888" y="251"/>
                  </a:lnTo>
                  <a:lnTo>
                    <a:pt x="891" y="247"/>
                  </a:lnTo>
                  <a:lnTo>
                    <a:pt x="893" y="245"/>
                  </a:lnTo>
                  <a:lnTo>
                    <a:pt x="895" y="242"/>
                  </a:lnTo>
                  <a:lnTo>
                    <a:pt x="897" y="240"/>
                  </a:lnTo>
                  <a:lnTo>
                    <a:pt x="901" y="236"/>
                  </a:lnTo>
                  <a:lnTo>
                    <a:pt x="902" y="234"/>
                  </a:lnTo>
                  <a:lnTo>
                    <a:pt x="906" y="232"/>
                  </a:lnTo>
                  <a:lnTo>
                    <a:pt x="910" y="230"/>
                  </a:lnTo>
                  <a:lnTo>
                    <a:pt x="914" y="226"/>
                  </a:lnTo>
                  <a:lnTo>
                    <a:pt x="914" y="226"/>
                  </a:lnTo>
                  <a:lnTo>
                    <a:pt x="916" y="226"/>
                  </a:lnTo>
                  <a:lnTo>
                    <a:pt x="918" y="226"/>
                  </a:lnTo>
                  <a:lnTo>
                    <a:pt x="919" y="224"/>
                  </a:lnTo>
                  <a:lnTo>
                    <a:pt x="921" y="224"/>
                  </a:lnTo>
                  <a:lnTo>
                    <a:pt x="923" y="223"/>
                  </a:lnTo>
                  <a:lnTo>
                    <a:pt x="925" y="223"/>
                  </a:lnTo>
                  <a:lnTo>
                    <a:pt x="927" y="222"/>
                  </a:lnTo>
                  <a:lnTo>
                    <a:pt x="928" y="222"/>
                  </a:lnTo>
                  <a:lnTo>
                    <a:pt x="930" y="222"/>
                  </a:lnTo>
                  <a:lnTo>
                    <a:pt x="932" y="222"/>
                  </a:lnTo>
                  <a:lnTo>
                    <a:pt x="934" y="222"/>
                  </a:lnTo>
                  <a:lnTo>
                    <a:pt x="936" y="223"/>
                  </a:lnTo>
                  <a:lnTo>
                    <a:pt x="938" y="223"/>
                  </a:lnTo>
                  <a:lnTo>
                    <a:pt x="939" y="224"/>
                  </a:lnTo>
                  <a:lnTo>
                    <a:pt x="941" y="224"/>
                  </a:lnTo>
                  <a:lnTo>
                    <a:pt x="943" y="227"/>
                  </a:lnTo>
                  <a:lnTo>
                    <a:pt x="945" y="229"/>
                  </a:lnTo>
                  <a:lnTo>
                    <a:pt x="947" y="232"/>
                  </a:lnTo>
                  <a:lnTo>
                    <a:pt x="949" y="233"/>
                  </a:lnTo>
                  <a:lnTo>
                    <a:pt x="949" y="237"/>
                  </a:lnTo>
                  <a:lnTo>
                    <a:pt x="950" y="239"/>
                  </a:lnTo>
                  <a:lnTo>
                    <a:pt x="952" y="243"/>
                  </a:lnTo>
                  <a:lnTo>
                    <a:pt x="954" y="244"/>
                  </a:lnTo>
                  <a:lnTo>
                    <a:pt x="954" y="248"/>
                  </a:lnTo>
                  <a:lnTo>
                    <a:pt x="956" y="252"/>
                  </a:lnTo>
                  <a:lnTo>
                    <a:pt x="957" y="256"/>
                  </a:lnTo>
                  <a:lnTo>
                    <a:pt x="959" y="258"/>
                  </a:lnTo>
                  <a:lnTo>
                    <a:pt x="959" y="262"/>
                  </a:lnTo>
                  <a:lnTo>
                    <a:pt x="960" y="266"/>
                  </a:lnTo>
                  <a:lnTo>
                    <a:pt x="962" y="270"/>
                  </a:lnTo>
                  <a:lnTo>
                    <a:pt x="964" y="273"/>
                  </a:lnTo>
                  <a:lnTo>
                    <a:pt x="964" y="277"/>
                  </a:lnTo>
                  <a:lnTo>
                    <a:pt x="964" y="279"/>
                  </a:lnTo>
                  <a:lnTo>
                    <a:pt x="964" y="281"/>
                  </a:lnTo>
                  <a:lnTo>
                    <a:pt x="966" y="283"/>
                  </a:lnTo>
                  <a:lnTo>
                    <a:pt x="966" y="285"/>
                  </a:lnTo>
                  <a:lnTo>
                    <a:pt x="966" y="287"/>
                  </a:lnTo>
                  <a:lnTo>
                    <a:pt x="966" y="289"/>
                  </a:lnTo>
                  <a:lnTo>
                    <a:pt x="968" y="291"/>
                  </a:lnTo>
                  <a:lnTo>
                    <a:pt x="968" y="293"/>
                  </a:lnTo>
                  <a:lnTo>
                    <a:pt x="968" y="295"/>
                  </a:lnTo>
                  <a:lnTo>
                    <a:pt x="968" y="297"/>
                  </a:lnTo>
                  <a:lnTo>
                    <a:pt x="969" y="299"/>
                  </a:lnTo>
                  <a:lnTo>
                    <a:pt x="969" y="302"/>
                  </a:lnTo>
                  <a:lnTo>
                    <a:pt x="970" y="304"/>
                  </a:lnTo>
                  <a:lnTo>
                    <a:pt x="970" y="306"/>
                  </a:lnTo>
                  <a:lnTo>
                    <a:pt x="972" y="308"/>
                  </a:lnTo>
                  <a:lnTo>
                    <a:pt x="972" y="315"/>
                  </a:lnTo>
                  <a:lnTo>
                    <a:pt x="974" y="321"/>
                  </a:lnTo>
                  <a:lnTo>
                    <a:pt x="974" y="326"/>
                  </a:lnTo>
                  <a:lnTo>
                    <a:pt x="976" y="332"/>
                  </a:lnTo>
                  <a:lnTo>
                    <a:pt x="976" y="338"/>
                  </a:lnTo>
                  <a:lnTo>
                    <a:pt x="978" y="343"/>
                  </a:lnTo>
                  <a:lnTo>
                    <a:pt x="979" y="349"/>
                  </a:lnTo>
                  <a:lnTo>
                    <a:pt x="981" y="353"/>
                  </a:lnTo>
                  <a:lnTo>
                    <a:pt x="981" y="359"/>
                  </a:lnTo>
                  <a:lnTo>
                    <a:pt x="983" y="364"/>
                  </a:lnTo>
                  <a:lnTo>
                    <a:pt x="985" y="370"/>
                  </a:lnTo>
                  <a:lnTo>
                    <a:pt x="987" y="374"/>
                  </a:lnTo>
                  <a:lnTo>
                    <a:pt x="989" y="380"/>
                  </a:lnTo>
                  <a:lnTo>
                    <a:pt x="990" y="386"/>
                  </a:lnTo>
                  <a:lnTo>
                    <a:pt x="992" y="391"/>
                  </a:lnTo>
                  <a:lnTo>
                    <a:pt x="995" y="396"/>
                  </a:lnTo>
                  <a:lnTo>
                    <a:pt x="995" y="398"/>
                  </a:lnTo>
                  <a:lnTo>
                    <a:pt x="996" y="400"/>
                  </a:lnTo>
                  <a:lnTo>
                    <a:pt x="996" y="402"/>
                  </a:lnTo>
                  <a:lnTo>
                    <a:pt x="997" y="404"/>
                  </a:lnTo>
                  <a:lnTo>
                    <a:pt x="997" y="406"/>
                  </a:lnTo>
                  <a:lnTo>
                    <a:pt x="999" y="408"/>
                  </a:lnTo>
                  <a:lnTo>
                    <a:pt x="999" y="409"/>
                  </a:lnTo>
                  <a:lnTo>
                    <a:pt x="1001" y="410"/>
                  </a:lnTo>
                  <a:lnTo>
                    <a:pt x="1001" y="412"/>
                  </a:lnTo>
                  <a:lnTo>
                    <a:pt x="1003" y="414"/>
                  </a:lnTo>
                  <a:lnTo>
                    <a:pt x="1003" y="416"/>
                  </a:lnTo>
                  <a:lnTo>
                    <a:pt x="1005" y="416"/>
                  </a:lnTo>
                  <a:lnTo>
                    <a:pt x="1005" y="418"/>
                  </a:lnTo>
                  <a:lnTo>
                    <a:pt x="1007" y="418"/>
                  </a:lnTo>
                  <a:lnTo>
                    <a:pt x="1008" y="420"/>
                  </a:lnTo>
                  <a:lnTo>
                    <a:pt x="1010" y="420"/>
                  </a:lnTo>
                  <a:lnTo>
                    <a:pt x="1010" y="424"/>
                  </a:lnTo>
                  <a:lnTo>
                    <a:pt x="1012" y="426"/>
                  </a:lnTo>
                  <a:lnTo>
                    <a:pt x="1012" y="428"/>
                  </a:lnTo>
                  <a:lnTo>
                    <a:pt x="1014" y="429"/>
                  </a:lnTo>
                  <a:lnTo>
                    <a:pt x="1014" y="432"/>
                  </a:lnTo>
                  <a:lnTo>
                    <a:pt x="1016" y="434"/>
                  </a:lnTo>
                  <a:lnTo>
                    <a:pt x="1018" y="436"/>
                  </a:lnTo>
                  <a:lnTo>
                    <a:pt x="1020" y="437"/>
                  </a:lnTo>
                  <a:lnTo>
                    <a:pt x="1020" y="439"/>
                  </a:lnTo>
                  <a:lnTo>
                    <a:pt x="1022" y="441"/>
                  </a:lnTo>
                  <a:lnTo>
                    <a:pt x="1024" y="443"/>
                  </a:lnTo>
                  <a:lnTo>
                    <a:pt x="1026" y="444"/>
                  </a:lnTo>
                  <a:lnTo>
                    <a:pt x="1027" y="446"/>
                  </a:lnTo>
                  <a:lnTo>
                    <a:pt x="1029" y="447"/>
                  </a:lnTo>
                  <a:lnTo>
                    <a:pt x="1031" y="448"/>
                  </a:lnTo>
                  <a:lnTo>
                    <a:pt x="1034" y="448"/>
                  </a:lnTo>
                  <a:lnTo>
                    <a:pt x="1036" y="450"/>
                  </a:lnTo>
                  <a:lnTo>
                    <a:pt x="1038" y="450"/>
                  </a:lnTo>
                  <a:lnTo>
                    <a:pt x="1040" y="451"/>
                  </a:lnTo>
                  <a:lnTo>
                    <a:pt x="1044" y="451"/>
                  </a:lnTo>
                  <a:lnTo>
                    <a:pt x="1046" y="451"/>
                  </a:lnTo>
                  <a:lnTo>
                    <a:pt x="1048" y="451"/>
                  </a:lnTo>
                  <a:lnTo>
                    <a:pt x="1050" y="451"/>
                  </a:lnTo>
                  <a:lnTo>
                    <a:pt x="1054" y="449"/>
                  </a:lnTo>
                  <a:lnTo>
                    <a:pt x="1056" y="449"/>
                  </a:lnTo>
                  <a:lnTo>
                    <a:pt x="1057" y="447"/>
                  </a:lnTo>
                  <a:lnTo>
                    <a:pt x="1059" y="447"/>
                  </a:lnTo>
                  <a:lnTo>
                    <a:pt x="1063" y="446"/>
                  </a:lnTo>
                  <a:lnTo>
                    <a:pt x="1065" y="446"/>
                  </a:lnTo>
                  <a:lnTo>
                    <a:pt x="1068" y="444"/>
                  </a:lnTo>
                  <a:lnTo>
                    <a:pt x="1072" y="444"/>
                  </a:lnTo>
                  <a:lnTo>
                    <a:pt x="1075" y="442"/>
                  </a:lnTo>
                  <a:lnTo>
                    <a:pt x="1075" y="443"/>
                  </a:lnTo>
                  <a:lnTo>
                    <a:pt x="1077" y="443"/>
                  </a:lnTo>
                  <a:lnTo>
                    <a:pt x="1077" y="443"/>
                  </a:lnTo>
                  <a:lnTo>
                    <a:pt x="1079" y="443"/>
                  </a:lnTo>
                  <a:lnTo>
                    <a:pt x="1079" y="444"/>
                  </a:lnTo>
                  <a:lnTo>
                    <a:pt x="1081" y="444"/>
                  </a:lnTo>
                  <a:lnTo>
                    <a:pt x="1083" y="444"/>
                  </a:lnTo>
                  <a:lnTo>
                    <a:pt x="1085" y="444"/>
                  </a:lnTo>
                  <a:lnTo>
                    <a:pt x="1085" y="444"/>
                  </a:lnTo>
                  <a:lnTo>
                    <a:pt x="1087" y="444"/>
                  </a:lnTo>
                  <a:lnTo>
                    <a:pt x="1088" y="444"/>
                  </a:lnTo>
                  <a:lnTo>
                    <a:pt x="1090" y="444"/>
                  </a:lnTo>
                  <a:lnTo>
                    <a:pt x="1090" y="444"/>
                  </a:lnTo>
                  <a:lnTo>
                    <a:pt x="1092" y="442"/>
                  </a:lnTo>
                  <a:lnTo>
                    <a:pt x="1094" y="442"/>
                  </a:lnTo>
                  <a:lnTo>
                    <a:pt x="1095" y="440"/>
                  </a:lnTo>
                  <a:lnTo>
                    <a:pt x="1095" y="440"/>
                  </a:lnTo>
                  <a:lnTo>
                    <a:pt x="1097" y="438"/>
                  </a:lnTo>
                  <a:lnTo>
                    <a:pt x="1098" y="437"/>
                  </a:lnTo>
                  <a:lnTo>
                    <a:pt x="1100" y="436"/>
                  </a:lnTo>
                  <a:lnTo>
                    <a:pt x="1100" y="434"/>
                  </a:lnTo>
                  <a:lnTo>
                    <a:pt x="1102" y="432"/>
                  </a:lnTo>
                  <a:lnTo>
                    <a:pt x="1104" y="430"/>
                  </a:lnTo>
                  <a:lnTo>
                    <a:pt x="1105" y="428"/>
                  </a:lnTo>
                  <a:lnTo>
                    <a:pt x="1105" y="426"/>
                  </a:lnTo>
                  <a:lnTo>
                    <a:pt x="1107" y="424"/>
                  </a:lnTo>
                  <a:lnTo>
                    <a:pt x="1107" y="422"/>
                  </a:lnTo>
                  <a:lnTo>
                    <a:pt x="1109" y="420"/>
                  </a:lnTo>
                  <a:lnTo>
                    <a:pt x="1109" y="419"/>
                  </a:lnTo>
                  <a:lnTo>
                    <a:pt x="1111" y="417"/>
                  </a:lnTo>
                  <a:lnTo>
                    <a:pt x="1112" y="415"/>
                  </a:lnTo>
                  <a:lnTo>
                    <a:pt x="1114" y="412"/>
                  </a:lnTo>
                  <a:lnTo>
                    <a:pt x="1116" y="406"/>
                  </a:lnTo>
                  <a:lnTo>
                    <a:pt x="1120" y="399"/>
                  </a:lnTo>
                  <a:lnTo>
                    <a:pt x="1124" y="393"/>
                  </a:lnTo>
                  <a:lnTo>
                    <a:pt x="1128" y="386"/>
                  </a:lnTo>
                  <a:lnTo>
                    <a:pt x="1130" y="380"/>
                  </a:lnTo>
                  <a:lnTo>
                    <a:pt x="1134" y="374"/>
                  </a:lnTo>
                  <a:lnTo>
                    <a:pt x="1138" y="368"/>
                  </a:lnTo>
                  <a:lnTo>
                    <a:pt x="1142" y="361"/>
                  </a:lnTo>
                  <a:lnTo>
                    <a:pt x="1144" y="355"/>
                  </a:lnTo>
                  <a:lnTo>
                    <a:pt x="1147" y="350"/>
                  </a:lnTo>
                  <a:lnTo>
                    <a:pt x="1151" y="344"/>
                  </a:lnTo>
                  <a:lnTo>
                    <a:pt x="1155" y="336"/>
                  </a:lnTo>
                  <a:lnTo>
                    <a:pt x="1158" y="331"/>
                  </a:lnTo>
                  <a:lnTo>
                    <a:pt x="1162" y="323"/>
                  </a:lnTo>
                  <a:lnTo>
                    <a:pt x="1165" y="317"/>
                  </a:lnTo>
                  <a:lnTo>
                    <a:pt x="1170" y="310"/>
                  </a:lnTo>
                  <a:lnTo>
                    <a:pt x="1172" y="306"/>
                  </a:lnTo>
                  <a:lnTo>
                    <a:pt x="1174" y="300"/>
                  </a:lnTo>
                  <a:lnTo>
                    <a:pt x="1176" y="296"/>
                  </a:lnTo>
                  <a:lnTo>
                    <a:pt x="1179" y="291"/>
                  </a:lnTo>
                  <a:lnTo>
                    <a:pt x="1181" y="287"/>
                  </a:lnTo>
                  <a:lnTo>
                    <a:pt x="1183" y="281"/>
                  </a:lnTo>
                  <a:lnTo>
                    <a:pt x="1184" y="277"/>
                  </a:lnTo>
                  <a:lnTo>
                    <a:pt x="1188" y="272"/>
                  </a:lnTo>
                  <a:lnTo>
                    <a:pt x="1190" y="268"/>
                  </a:lnTo>
                  <a:lnTo>
                    <a:pt x="1193" y="263"/>
                  </a:lnTo>
                  <a:lnTo>
                    <a:pt x="1194" y="260"/>
                  </a:lnTo>
                  <a:lnTo>
                    <a:pt x="1198" y="254"/>
                  </a:lnTo>
                  <a:lnTo>
                    <a:pt x="1200" y="250"/>
                  </a:lnTo>
                  <a:lnTo>
                    <a:pt x="1204" y="246"/>
                  </a:lnTo>
                  <a:lnTo>
                    <a:pt x="1208" y="243"/>
                  </a:lnTo>
                  <a:lnTo>
                    <a:pt x="1212" y="238"/>
                  </a:lnTo>
                  <a:lnTo>
                    <a:pt x="1219" y="232"/>
                  </a:lnTo>
                  <a:lnTo>
                    <a:pt x="1226" y="224"/>
                  </a:lnTo>
                  <a:lnTo>
                    <a:pt x="1234" y="218"/>
                  </a:lnTo>
                  <a:lnTo>
                    <a:pt x="1241" y="212"/>
                  </a:lnTo>
                  <a:lnTo>
                    <a:pt x="1249" y="206"/>
                  </a:lnTo>
                  <a:lnTo>
                    <a:pt x="1256" y="201"/>
                  </a:lnTo>
                  <a:lnTo>
                    <a:pt x="1264" y="197"/>
                  </a:lnTo>
                  <a:lnTo>
                    <a:pt x="1271" y="192"/>
                  </a:lnTo>
                  <a:lnTo>
                    <a:pt x="1279" y="190"/>
                  </a:lnTo>
                  <a:lnTo>
                    <a:pt x="1286" y="186"/>
                  </a:lnTo>
                  <a:lnTo>
                    <a:pt x="1294" y="184"/>
                  </a:lnTo>
                  <a:lnTo>
                    <a:pt x="1302" y="180"/>
                  </a:lnTo>
                  <a:lnTo>
                    <a:pt x="1310" y="179"/>
                  </a:lnTo>
                  <a:lnTo>
                    <a:pt x="1319" y="177"/>
                  </a:lnTo>
                  <a:lnTo>
                    <a:pt x="1329" y="176"/>
                  </a:lnTo>
                  <a:lnTo>
                    <a:pt x="1339" y="174"/>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Freeform 29"/>
            <p:cNvSpPr>
              <a:spLocks/>
            </p:cNvSpPr>
            <p:nvPr/>
          </p:nvSpPr>
          <p:spPr bwMode="auto">
            <a:xfrm>
              <a:off x="3665538" y="1928813"/>
              <a:ext cx="3086100" cy="1554162"/>
            </a:xfrm>
            <a:custGeom>
              <a:avLst/>
              <a:gdLst>
                <a:gd name="T0" fmla="*/ 69 w 2138"/>
                <a:gd name="T1" fmla="*/ 68 h 1109"/>
                <a:gd name="T2" fmla="*/ 142 w 2138"/>
                <a:gd name="T3" fmla="*/ 33 h 1109"/>
                <a:gd name="T4" fmla="*/ 96 w 2138"/>
                <a:gd name="T5" fmla="*/ 268 h 1109"/>
                <a:gd name="T6" fmla="*/ 165 w 2138"/>
                <a:gd name="T7" fmla="*/ 201 h 1109"/>
                <a:gd name="T8" fmla="*/ 264 w 2138"/>
                <a:gd name="T9" fmla="*/ 60 h 1109"/>
                <a:gd name="T10" fmla="*/ 258 w 2138"/>
                <a:gd name="T11" fmla="*/ 263 h 1109"/>
                <a:gd name="T12" fmla="*/ 305 w 2138"/>
                <a:gd name="T13" fmla="*/ 284 h 1109"/>
                <a:gd name="T14" fmla="*/ 387 w 2138"/>
                <a:gd name="T15" fmla="*/ 127 h 1109"/>
                <a:gd name="T16" fmla="*/ 386 w 2138"/>
                <a:gd name="T17" fmla="*/ 288 h 1109"/>
                <a:gd name="T18" fmla="*/ 406 w 2138"/>
                <a:gd name="T19" fmla="*/ 384 h 1109"/>
                <a:gd name="T20" fmla="*/ 501 w 2138"/>
                <a:gd name="T21" fmla="*/ 196 h 1109"/>
                <a:gd name="T22" fmla="*/ 526 w 2138"/>
                <a:gd name="T23" fmla="*/ 294 h 1109"/>
                <a:gd name="T24" fmla="*/ 537 w 2138"/>
                <a:gd name="T25" fmla="*/ 462 h 1109"/>
                <a:gd name="T26" fmla="*/ 668 w 2138"/>
                <a:gd name="T27" fmla="*/ 276 h 1109"/>
                <a:gd name="T28" fmla="*/ 720 w 2138"/>
                <a:gd name="T29" fmla="*/ 289 h 1109"/>
                <a:gd name="T30" fmla="*/ 689 w 2138"/>
                <a:gd name="T31" fmla="*/ 478 h 1109"/>
                <a:gd name="T32" fmla="*/ 774 w 2138"/>
                <a:gd name="T33" fmla="*/ 362 h 1109"/>
                <a:gd name="T34" fmla="*/ 839 w 2138"/>
                <a:gd name="T35" fmla="*/ 302 h 1109"/>
                <a:gd name="T36" fmla="*/ 806 w 2138"/>
                <a:gd name="T37" fmla="*/ 475 h 1109"/>
                <a:gd name="T38" fmla="*/ 861 w 2138"/>
                <a:gd name="T39" fmla="*/ 445 h 1109"/>
                <a:gd name="T40" fmla="*/ 928 w 2138"/>
                <a:gd name="T41" fmla="*/ 367 h 1109"/>
                <a:gd name="T42" fmla="*/ 895 w 2138"/>
                <a:gd name="T43" fmla="*/ 504 h 1109"/>
                <a:gd name="T44" fmla="*/ 923 w 2138"/>
                <a:gd name="T45" fmla="*/ 510 h 1109"/>
                <a:gd name="T46" fmla="*/ 1011 w 2138"/>
                <a:gd name="T47" fmla="*/ 374 h 1109"/>
                <a:gd name="T48" fmla="*/ 996 w 2138"/>
                <a:gd name="T49" fmla="*/ 508 h 1109"/>
                <a:gd name="T50" fmla="*/ 1006 w 2138"/>
                <a:gd name="T51" fmla="*/ 590 h 1109"/>
                <a:gd name="T52" fmla="*/ 1107 w 2138"/>
                <a:gd name="T53" fmla="*/ 433 h 1109"/>
                <a:gd name="T54" fmla="*/ 1127 w 2138"/>
                <a:gd name="T55" fmla="*/ 513 h 1109"/>
                <a:gd name="T56" fmla="*/ 1122 w 2138"/>
                <a:gd name="T57" fmla="*/ 646 h 1109"/>
                <a:gd name="T58" fmla="*/ 1216 w 2138"/>
                <a:gd name="T59" fmla="*/ 518 h 1109"/>
                <a:gd name="T60" fmla="*/ 1255 w 2138"/>
                <a:gd name="T61" fmla="*/ 536 h 1109"/>
                <a:gd name="T62" fmla="*/ 1227 w 2138"/>
                <a:gd name="T63" fmla="*/ 697 h 1109"/>
                <a:gd name="T64" fmla="*/ 1296 w 2138"/>
                <a:gd name="T65" fmla="*/ 598 h 1109"/>
                <a:gd name="T66" fmla="*/ 1356 w 2138"/>
                <a:gd name="T67" fmla="*/ 551 h 1109"/>
                <a:gd name="T68" fmla="*/ 1336 w 2138"/>
                <a:gd name="T69" fmla="*/ 722 h 1109"/>
                <a:gd name="T70" fmla="*/ 1393 w 2138"/>
                <a:gd name="T71" fmla="*/ 688 h 1109"/>
                <a:gd name="T72" fmla="*/ 1460 w 2138"/>
                <a:gd name="T73" fmla="*/ 605 h 1109"/>
                <a:gd name="T74" fmla="*/ 1439 w 2138"/>
                <a:gd name="T75" fmla="*/ 747 h 1109"/>
                <a:gd name="T76" fmla="*/ 1470 w 2138"/>
                <a:gd name="T77" fmla="*/ 757 h 1109"/>
                <a:gd name="T78" fmla="*/ 1545 w 2138"/>
                <a:gd name="T79" fmla="*/ 631 h 1109"/>
                <a:gd name="T80" fmla="*/ 1544 w 2138"/>
                <a:gd name="T81" fmla="*/ 752 h 1109"/>
                <a:gd name="T82" fmla="*/ 1565 w 2138"/>
                <a:gd name="T83" fmla="*/ 827 h 1109"/>
                <a:gd name="T84" fmla="*/ 1656 w 2138"/>
                <a:gd name="T85" fmla="*/ 687 h 1109"/>
                <a:gd name="T86" fmla="*/ 1653 w 2138"/>
                <a:gd name="T87" fmla="*/ 761 h 1109"/>
                <a:gd name="T88" fmla="*/ 1627 w 2138"/>
                <a:gd name="T89" fmla="*/ 887 h 1109"/>
                <a:gd name="T90" fmla="*/ 1721 w 2138"/>
                <a:gd name="T91" fmla="*/ 764 h 1109"/>
                <a:gd name="T92" fmla="*/ 1762 w 2138"/>
                <a:gd name="T93" fmla="*/ 784 h 1109"/>
                <a:gd name="T94" fmla="*/ 1734 w 2138"/>
                <a:gd name="T95" fmla="*/ 938 h 1109"/>
                <a:gd name="T96" fmla="*/ 1800 w 2138"/>
                <a:gd name="T97" fmla="*/ 845 h 1109"/>
                <a:gd name="T98" fmla="*/ 1852 w 2138"/>
                <a:gd name="T99" fmla="*/ 803 h 1109"/>
                <a:gd name="T100" fmla="*/ 1821 w 2138"/>
                <a:gd name="T101" fmla="*/ 985 h 1109"/>
                <a:gd name="T102" fmla="*/ 1874 w 2138"/>
                <a:gd name="T103" fmla="*/ 930 h 1109"/>
                <a:gd name="T104" fmla="*/ 1945 w 2138"/>
                <a:gd name="T105" fmla="*/ 820 h 1109"/>
                <a:gd name="T106" fmla="*/ 1924 w 2138"/>
                <a:gd name="T107" fmla="*/ 982 h 1109"/>
                <a:gd name="T108" fmla="*/ 1953 w 2138"/>
                <a:gd name="T109" fmla="*/ 1004 h 1109"/>
                <a:gd name="T110" fmla="*/ 2017 w 2138"/>
                <a:gd name="T111" fmla="*/ 893 h 1109"/>
                <a:gd name="T112" fmla="*/ 2027 w 2138"/>
                <a:gd name="T113" fmla="*/ 1021 h 1109"/>
                <a:gd name="T114" fmla="*/ 2054 w 2138"/>
                <a:gd name="T115" fmla="*/ 1097 h 1109"/>
                <a:gd name="T116" fmla="*/ 2129 w 2138"/>
                <a:gd name="T117" fmla="*/ 962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38" h="1109">
                  <a:moveTo>
                    <a:pt x="0" y="176"/>
                  </a:moveTo>
                  <a:lnTo>
                    <a:pt x="0" y="174"/>
                  </a:lnTo>
                  <a:lnTo>
                    <a:pt x="4" y="169"/>
                  </a:lnTo>
                  <a:lnTo>
                    <a:pt x="9" y="160"/>
                  </a:lnTo>
                  <a:lnTo>
                    <a:pt x="17" y="148"/>
                  </a:lnTo>
                  <a:lnTo>
                    <a:pt x="25" y="134"/>
                  </a:lnTo>
                  <a:lnTo>
                    <a:pt x="35" y="118"/>
                  </a:lnTo>
                  <a:lnTo>
                    <a:pt x="46" y="102"/>
                  </a:lnTo>
                  <a:lnTo>
                    <a:pt x="58" y="85"/>
                  </a:lnTo>
                  <a:lnTo>
                    <a:pt x="69" y="68"/>
                  </a:lnTo>
                  <a:lnTo>
                    <a:pt x="80" y="52"/>
                  </a:lnTo>
                  <a:lnTo>
                    <a:pt x="92" y="37"/>
                  </a:lnTo>
                  <a:lnTo>
                    <a:pt x="103" y="24"/>
                  </a:lnTo>
                  <a:lnTo>
                    <a:pt x="112" y="13"/>
                  </a:lnTo>
                  <a:lnTo>
                    <a:pt x="122" y="5"/>
                  </a:lnTo>
                  <a:lnTo>
                    <a:pt x="129" y="1"/>
                  </a:lnTo>
                  <a:lnTo>
                    <a:pt x="136" y="0"/>
                  </a:lnTo>
                  <a:lnTo>
                    <a:pt x="140" y="6"/>
                  </a:lnTo>
                  <a:lnTo>
                    <a:pt x="142" y="17"/>
                  </a:lnTo>
                  <a:lnTo>
                    <a:pt x="142" y="33"/>
                  </a:lnTo>
                  <a:lnTo>
                    <a:pt x="140" y="52"/>
                  </a:lnTo>
                  <a:lnTo>
                    <a:pt x="136" y="74"/>
                  </a:lnTo>
                  <a:lnTo>
                    <a:pt x="132" y="98"/>
                  </a:lnTo>
                  <a:lnTo>
                    <a:pt x="126" y="124"/>
                  </a:lnTo>
                  <a:lnTo>
                    <a:pt x="121" y="150"/>
                  </a:lnTo>
                  <a:lnTo>
                    <a:pt x="114" y="178"/>
                  </a:lnTo>
                  <a:lnTo>
                    <a:pt x="108" y="203"/>
                  </a:lnTo>
                  <a:lnTo>
                    <a:pt x="103" y="228"/>
                  </a:lnTo>
                  <a:lnTo>
                    <a:pt x="100" y="249"/>
                  </a:lnTo>
                  <a:lnTo>
                    <a:pt x="96" y="268"/>
                  </a:lnTo>
                  <a:lnTo>
                    <a:pt x="96" y="283"/>
                  </a:lnTo>
                  <a:lnTo>
                    <a:pt x="98" y="293"/>
                  </a:lnTo>
                  <a:lnTo>
                    <a:pt x="103" y="297"/>
                  </a:lnTo>
                  <a:lnTo>
                    <a:pt x="108" y="297"/>
                  </a:lnTo>
                  <a:lnTo>
                    <a:pt x="116" y="290"/>
                  </a:lnTo>
                  <a:lnTo>
                    <a:pt x="124" y="279"/>
                  </a:lnTo>
                  <a:lnTo>
                    <a:pt x="133" y="263"/>
                  </a:lnTo>
                  <a:lnTo>
                    <a:pt x="143" y="245"/>
                  </a:lnTo>
                  <a:lnTo>
                    <a:pt x="154" y="224"/>
                  </a:lnTo>
                  <a:lnTo>
                    <a:pt x="165" y="201"/>
                  </a:lnTo>
                  <a:lnTo>
                    <a:pt x="177" y="176"/>
                  </a:lnTo>
                  <a:lnTo>
                    <a:pt x="188" y="154"/>
                  </a:lnTo>
                  <a:lnTo>
                    <a:pt x="200" y="130"/>
                  </a:lnTo>
                  <a:lnTo>
                    <a:pt x="211" y="109"/>
                  </a:lnTo>
                  <a:lnTo>
                    <a:pt x="222" y="90"/>
                  </a:lnTo>
                  <a:lnTo>
                    <a:pt x="231" y="75"/>
                  </a:lnTo>
                  <a:lnTo>
                    <a:pt x="242" y="62"/>
                  </a:lnTo>
                  <a:lnTo>
                    <a:pt x="251" y="55"/>
                  </a:lnTo>
                  <a:lnTo>
                    <a:pt x="259" y="54"/>
                  </a:lnTo>
                  <a:lnTo>
                    <a:pt x="264" y="60"/>
                  </a:lnTo>
                  <a:lnTo>
                    <a:pt x="268" y="69"/>
                  </a:lnTo>
                  <a:lnTo>
                    <a:pt x="269" y="83"/>
                  </a:lnTo>
                  <a:lnTo>
                    <a:pt x="271" y="100"/>
                  </a:lnTo>
                  <a:lnTo>
                    <a:pt x="269" y="121"/>
                  </a:lnTo>
                  <a:lnTo>
                    <a:pt x="268" y="143"/>
                  </a:lnTo>
                  <a:lnTo>
                    <a:pt x="266" y="168"/>
                  </a:lnTo>
                  <a:lnTo>
                    <a:pt x="264" y="191"/>
                  </a:lnTo>
                  <a:lnTo>
                    <a:pt x="261" y="217"/>
                  </a:lnTo>
                  <a:lnTo>
                    <a:pt x="259" y="241"/>
                  </a:lnTo>
                  <a:lnTo>
                    <a:pt x="258" y="263"/>
                  </a:lnTo>
                  <a:lnTo>
                    <a:pt x="257" y="282"/>
                  </a:lnTo>
                  <a:lnTo>
                    <a:pt x="257" y="300"/>
                  </a:lnTo>
                  <a:lnTo>
                    <a:pt x="259" y="314"/>
                  </a:lnTo>
                  <a:lnTo>
                    <a:pt x="262" y="323"/>
                  </a:lnTo>
                  <a:lnTo>
                    <a:pt x="269" y="327"/>
                  </a:lnTo>
                  <a:lnTo>
                    <a:pt x="275" y="327"/>
                  </a:lnTo>
                  <a:lnTo>
                    <a:pt x="282" y="322"/>
                  </a:lnTo>
                  <a:lnTo>
                    <a:pt x="289" y="312"/>
                  </a:lnTo>
                  <a:lnTo>
                    <a:pt x="298" y="299"/>
                  </a:lnTo>
                  <a:lnTo>
                    <a:pt x="305" y="284"/>
                  </a:lnTo>
                  <a:lnTo>
                    <a:pt x="314" y="266"/>
                  </a:lnTo>
                  <a:lnTo>
                    <a:pt x="324" y="248"/>
                  </a:lnTo>
                  <a:lnTo>
                    <a:pt x="333" y="227"/>
                  </a:lnTo>
                  <a:lnTo>
                    <a:pt x="340" y="208"/>
                  </a:lnTo>
                  <a:lnTo>
                    <a:pt x="350" y="189"/>
                  </a:lnTo>
                  <a:lnTo>
                    <a:pt x="357" y="171"/>
                  </a:lnTo>
                  <a:lnTo>
                    <a:pt x="367" y="155"/>
                  </a:lnTo>
                  <a:lnTo>
                    <a:pt x="374" y="143"/>
                  </a:lnTo>
                  <a:lnTo>
                    <a:pt x="381" y="133"/>
                  </a:lnTo>
                  <a:lnTo>
                    <a:pt x="387" y="127"/>
                  </a:lnTo>
                  <a:lnTo>
                    <a:pt x="394" y="125"/>
                  </a:lnTo>
                  <a:lnTo>
                    <a:pt x="397" y="130"/>
                  </a:lnTo>
                  <a:lnTo>
                    <a:pt x="400" y="140"/>
                  </a:lnTo>
                  <a:lnTo>
                    <a:pt x="400" y="154"/>
                  </a:lnTo>
                  <a:lnTo>
                    <a:pt x="400" y="171"/>
                  </a:lnTo>
                  <a:lnTo>
                    <a:pt x="398" y="192"/>
                  </a:lnTo>
                  <a:lnTo>
                    <a:pt x="396" y="214"/>
                  </a:lnTo>
                  <a:lnTo>
                    <a:pt x="392" y="239"/>
                  </a:lnTo>
                  <a:lnTo>
                    <a:pt x="389" y="262"/>
                  </a:lnTo>
                  <a:lnTo>
                    <a:pt x="386" y="288"/>
                  </a:lnTo>
                  <a:lnTo>
                    <a:pt x="382" y="312"/>
                  </a:lnTo>
                  <a:lnTo>
                    <a:pt x="378" y="335"/>
                  </a:lnTo>
                  <a:lnTo>
                    <a:pt x="377" y="355"/>
                  </a:lnTo>
                  <a:lnTo>
                    <a:pt x="376" y="374"/>
                  </a:lnTo>
                  <a:lnTo>
                    <a:pt x="377" y="387"/>
                  </a:lnTo>
                  <a:lnTo>
                    <a:pt x="380" y="396"/>
                  </a:lnTo>
                  <a:lnTo>
                    <a:pt x="386" y="400"/>
                  </a:lnTo>
                  <a:lnTo>
                    <a:pt x="391" y="400"/>
                  </a:lnTo>
                  <a:lnTo>
                    <a:pt x="398" y="394"/>
                  </a:lnTo>
                  <a:lnTo>
                    <a:pt x="406" y="384"/>
                  </a:lnTo>
                  <a:lnTo>
                    <a:pt x="415" y="369"/>
                  </a:lnTo>
                  <a:lnTo>
                    <a:pt x="424" y="352"/>
                  </a:lnTo>
                  <a:lnTo>
                    <a:pt x="434" y="333"/>
                  </a:lnTo>
                  <a:lnTo>
                    <a:pt x="443" y="312"/>
                  </a:lnTo>
                  <a:lnTo>
                    <a:pt x="454" y="289"/>
                  </a:lnTo>
                  <a:lnTo>
                    <a:pt x="464" y="269"/>
                  </a:lnTo>
                  <a:lnTo>
                    <a:pt x="474" y="247"/>
                  </a:lnTo>
                  <a:lnTo>
                    <a:pt x="483" y="228"/>
                  </a:lnTo>
                  <a:lnTo>
                    <a:pt x="493" y="210"/>
                  </a:lnTo>
                  <a:lnTo>
                    <a:pt x="501" y="196"/>
                  </a:lnTo>
                  <a:lnTo>
                    <a:pt x="510" y="185"/>
                  </a:lnTo>
                  <a:lnTo>
                    <a:pt x="518" y="180"/>
                  </a:lnTo>
                  <a:lnTo>
                    <a:pt x="525" y="178"/>
                  </a:lnTo>
                  <a:lnTo>
                    <a:pt x="530" y="184"/>
                  </a:lnTo>
                  <a:lnTo>
                    <a:pt x="533" y="193"/>
                  </a:lnTo>
                  <a:lnTo>
                    <a:pt x="534" y="208"/>
                  </a:lnTo>
                  <a:lnTo>
                    <a:pt x="534" y="225"/>
                  </a:lnTo>
                  <a:lnTo>
                    <a:pt x="532" y="246"/>
                  </a:lnTo>
                  <a:lnTo>
                    <a:pt x="530" y="269"/>
                  </a:lnTo>
                  <a:lnTo>
                    <a:pt x="526" y="294"/>
                  </a:lnTo>
                  <a:lnTo>
                    <a:pt x="524" y="319"/>
                  </a:lnTo>
                  <a:lnTo>
                    <a:pt x="521" y="345"/>
                  </a:lnTo>
                  <a:lnTo>
                    <a:pt x="518" y="369"/>
                  </a:lnTo>
                  <a:lnTo>
                    <a:pt x="516" y="392"/>
                  </a:lnTo>
                  <a:lnTo>
                    <a:pt x="515" y="413"/>
                  </a:lnTo>
                  <a:lnTo>
                    <a:pt x="515" y="432"/>
                  </a:lnTo>
                  <a:lnTo>
                    <a:pt x="517" y="446"/>
                  </a:lnTo>
                  <a:lnTo>
                    <a:pt x="521" y="456"/>
                  </a:lnTo>
                  <a:lnTo>
                    <a:pt x="528" y="462"/>
                  </a:lnTo>
                  <a:lnTo>
                    <a:pt x="537" y="462"/>
                  </a:lnTo>
                  <a:lnTo>
                    <a:pt x="547" y="456"/>
                  </a:lnTo>
                  <a:lnTo>
                    <a:pt x="558" y="445"/>
                  </a:lnTo>
                  <a:lnTo>
                    <a:pt x="571" y="430"/>
                  </a:lnTo>
                  <a:lnTo>
                    <a:pt x="584" y="412"/>
                  </a:lnTo>
                  <a:lnTo>
                    <a:pt x="598" y="390"/>
                  </a:lnTo>
                  <a:lnTo>
                    <a:pt x="612" y="367"/>
                  </a:lnTo>
                  <a:lnTo>
                    <a:pt x="627" y="343"/>
                  </a:lnTo>
                  <a:lnTo>
                    <a:pt x="640" y="320"/>
                  </a:lnTo>
                  <a:lnTo>
                    <a:pt x="654" y="297"/>
                  </a:lnTo>
                  <a:lnTo>
                    <a:pt x="668" y="276"/>
                  </a:lnTo>
                  <a:lnTo>
                    <a:pt x="680" y="256"/>
                  </a:lnTo>
                  <a:lnTo>
                    <a:pt x="692" y="241"/>
                  </a:lnTo>
                  <a:lnTo>
                    <a:pt x="702" y="230"/>
                  </a:lnTo>
                  <a:lnTo>
                    <a:pt x="712" y="224"/>
                  </a:lnTo>
                  <a:lnTo>
                    <a:pt x="720" y="224"/>
                  </a:lnTo>
                  <a:lnTo>
                    <a:pt x="724" y="230"/>
                  </a:lnTo>
                  <a:lnTo>
                    <a:pt x="726" y="239"/>
                  </a:lnTo>
                  <a:lnTo>
                    <a:pt x="726" y="253"/>
                  </a:lnTo>
                  <a:lnTo>
                    <a:pt x="724" y="269"/>
                  </a:lnTo>
                  <a:lnTo>
                    <a:pt x="720" y="289"/>
                  </a:lnTo>
                  <a:lnTo>
                    <a:pt x="717" y="310"/>
                  </a:lnTo>
                  <a:lnTo>
                    <a:pt x="711" y="332"/>
                  </a:lnTo>
                  <a:lnTo>
                    <a:pt x="708" y="354"/>
                  </a:lnTo>
                  <a:lnTo>
                    <a:pt x="702" y="378"/>
                  </a:lnTo>
                  <a:lnTo>
                    <a:pt x="697" y="400"/>
                  </a:lnTo>
                  <a:lnTo>
                    <a:pt x="692" y="421"/>
                  </a:lnTo>
                  <a:lnTo>
                    <a:pt x="689" y="439"/>
                  </a:lnTo>
                  <a:lnTo>
                    <a:pt x="687" y="456"/>
                  </a:lnTo>
                  <a:lnTo>
                    <a:pt x="688" y="469"/>
                  </a:lnTo>
                  <a:lnTo>
                    <a:pt x="689" y="478"/>
                  </a:lnTo>
                  <a:lnTo>
                    <a:pt x="694" y="482"/>
                  </a:lnTo>
                  <a:lnTo>
                    <a:pt x="699" y="483"/>
                  </a:lnTo>
                  <a:lnTo>
                    <a:pt x="706" y="477"/>
                  </a:lnTo>
                  <a:lnTo>
                    <a:pt x="714" y="468"/>
                  </a:lnTo>
                  <a:lnTo>
                    <a:pt x="723" y="454"/>
                  </a:lnTo>
                  <a:lnTo>
                    <a:pt x="732" y="438"/>
                  </a:lnTo>
                  <a:lnTo>
                    <a:pt x="742" y="420"/>
                  </a:lnTo>
                  <a:lnTo>
                    <a:pt x="753" y="401"/>
                  </a:lnTo>
                  <a:lnTo>
                    <a:pt x="764" y="380"/>
                  </a:lnTo>
                  <a:lnTo>
                    <a:pt x="774" y="362"/>
                  </a:lnTo>
                  <a:lnTo>
                    <a:pt x="785" y="342"/>
                  </a:lnTo>
                  <a:lnTo>
                    <a:pt x="795" y="324"/>
                  </a:lnTo>
                  <a:lnTo>
                    <a:pt x="805" y="307"/>
                  </a:lnTo>
                  <a:lnTo>
                    <a:pt x="814" y="294"/>
                  </a:lnTo>
                  <a:lnTo>
                    <a:pt x="822" y="285"/>
                  </a:lnTo>
                  <a:lnTo>
                    <a:pt x="828" y="279"/>
                  </a:lnTo>
                  <a:lnTo>
                    <a:pt x="835" y="278"/>
                  </a:lnTo>
                  <a:lnTo>
                    <a:pt x="838" y="283"/>
                  </a:lnTo>
                  <a:lnTo>
                    <a:pt x="840" y="290"/>
                  </a:lnTo>
                  <a:lnTo>
                    <a:pt x="839" y="302"/>
                  </a:lnTo>
                  <a:lnTo>
                    <a:pt x="838" y="316"/>
                  </a:lnTo>
                  <a:lnTo>
                    <a:pt x="835" y="332"/>
                  </a:lnTo>
                  <a:lnTo>
                    <a:pt x="832" y="350"/>
                  </a:lnTo>
                  <a:lnTo>
                    <a:pt x="827" y="368"/>
                  </a:lnTo>
                  <a:lnTo>
                    <a:pt x="823" y="387"/>
                  </a:lnTo>
                  <a:lnTo>
                    <a:pt x="817" y="407"/>
                  </a:lnTo>
                  <a:lnTo>
                    <a:pt x="814" y="426"/>
                  </a:lnTo>
                  <a:lnTo>
                    <a:pt x="810" y="445"/>
                  </a:lnTo>
                  <a:lnTo>
                    <a:pt x="808" y="460"/>
                  </a:lnTo>
                  <a:lnTo>
                    <a:pt x="806" y="475"/>
                  </a:lnTo>
                  <a:lnTo>
                    <a:pt x="807" y="486"/>
                  </a:lnTo>
                  <a:lnTo>
                    <a:pt x="808" y="494"/>
                  </a:lnTo>
                  <a:lnTo>
                    <a:pt x="813" y="498"/>
                  </a:lnTo>
                  <a:lnTo>
                    <a:pt x="817" y="499"/>
                  </a:lnTo>
                  <a:lnTo>
                    <a:pt x="822" y="495"/>
                  </a:lnTo>
                  <a:lnTo>
                    <a:pt x="829" y="490"/>
                  </a:lnTo>
                  <a:lnTo>
                    <a:pt x="836" y="480"/>
                  </a:lnTo>
                  <a:lnTo>
                    <a:pt x="844" y="470"/>
                  </a:lnTo>
                  <a:lnTo>
                    <a:pt x="852" y="458"/>
                  </a:lnTo>
                  <a:lnTo>
                    <a:pt x="861" y="445"/>
                  </a:lnTo>
                  <a:lnTo>
                    <a:pt x="870" y="431"/>
                  </a:lnTo>
                  <a:lnTo>
                    <a:pt x="878" y="418"/>
                  </a:lnTo>
                  <a:lnTo>
                    <a:pt x="886" y="405"/>
                  </a:lnTo>
                  <a:lnTo>
                    <a:pt x="894" y="394"/>
                  </a:lnTo>
                  <a:lnTo>
                    <a:pt x="903" y="382"/>
                  </a:lnTo>
                  <a:lnTo>
                    <a:pt x="909" y="374"/>
                  </a:lnTo>
                  <a:lnTo>
                    <a:pt x="916" y="367"/>
                  </a:lnTo>
                  <a:lnTo>
                    <a:pt x="921" y="364"/>
                  </a:lnTo>
                  <a:lnTo>
                    <a:pt x="926" y="363"/>
                  </a:lnTo>
                  <a:lnTo>
                    <a:pt x="928" y="367"/>
                  </a:lnTo>
                  <a:lnTo>
                    <a:pt x="929" y="374"/>
                  </a:lnTo>
                  <a:lnTo>
                    <a:pt x="928" y="384"/>
                  </a:lnTo>
                  <a:lnTo>
                    <a:pt x="926" y="395"/>
                  </a:lnTo>
                  <a:lnTo>
                    <a:pt x="922" y="410"/>
                  </a:lnTo>
                  <a:lnTo>
                    <a:pt x="918" y="425"/>
                  </a:lnTo>
                  <a:lnTo>
                    <a:pt x="913" y="441"/>
                  </a:lnTo>
                  <a:lnTo>
                    <a:pt x="909" y="456"/>
                  </a:lnTo>
                  <a:lnTo>
                    <a:pt x="903" y="473"/>
                  </a:lnTo>
                  <a:lnTo>
                    <a:pt x="898" y="489"/>
                  </a:lnTo>
                  <a:lnTo>
                    <a:pt x="895" y="504"/>
                  </a:lnTo>
                  <a:lnTo>
                    <a:pt x="892" y="516"/>
                  </a:lnTo>
                  <a:lnTo>
                    <a:pt x="889" y="529"/>
                  </a:lnTo>
                  <a:lnTo>
                    <a:pt x="888" y="538"/>
                  </a:lnTo>
                  <a:lnTo>
                    <a:pt x="888" y="545"/>
                  </a:lnTo>
                  <a:lnTo>
                    <a:pt x="891" y="547"/>
                  </a:lnTo>
                  <a:lnTo>
                    <a:pt x="895" y="547"/>
                  </a:lnTo>
                  <a:lnTo>
                    <a:pt x="900" y="542"/>
                  </a:lnTo>
                  <a:lnTo>
                    <a:pt x="907" y="534"/>
                  </a:lnTo>
                  <a:lnTo>
                    <a:pt x="915" y="523"/>
                  </a:lnTo>
                  <a:lnTo>
                    <a:pt x="923" y="510"/>
                  </a:lnTo>
                  <a:lnTo>
                    <a:pt x="932" y="494"/>
                  </a:lnTo>
                  <a:lnTo>
                    <a:pt x="942" y="478"/>
                  </a:lnTo>
                  <a:lnTo>
                    <a:pt x="952" y="460"/>
                  </a:lnTo>
                  <a:lnTo>
                    <a:pt x="961" y="444"/>
                  </a:lnTo>
                  <a:lnTo>
                    <a:pt x="971" y="426"/>
                  </a:lnTo>
                  <a:lnTo>
                    <a:pt x="980" y="412"/>
                  </a:lnTo>
                  <a:lnTo>
                    <a:pt x="990" y="398"/>
                  </a:lnTo>
                  <a:lnTo>
                    <a:pt x="997" y="387"/>
                  </a:lnTo>
                  <a:lnTo>
                    <a:pt x="1004" y="378"/>
                  </a:lnTo>
                  <a:lnTo>
                    <a:pt x="1011" y="374"/>
                  </a:lnTo>
                  <a:lnTo>
                    <a:pt x="1017" y="373"/>
                  </a:lnTo>
                  <a:lnTo>
                    <a:pt x="1020" y="378"/>
                  </a:lnTo>
                  <a:lnTo>
                    <a:pt x="1021" y="386"/>
                  </a:lnTo>
                  <a:lnTo>
                    <a:pt x="1020" y="398"/>
                  </a:lnTo>
                  <a:lnTo>
                    <a:pt x="1019" y="412"/>
                  </a:lnTo>
                  <a:lnTo>
                    <a:pt x="1014" y="430"/>
                  </a:lnTo>
                  <a:lnTo>
                    <a:pt x="1011" y="448"/>
                  </a:lnTo>
                  <a:lnTo>
                    <a:pt x="1005" y="468"/>
                  </a:lnTo>
                  <a:lnTo>
                    <a:pt x="1001" y="488"/>
                  </a:lnTo>
                  <a:lnTo>
                    <a:pt x="996" y="508"/>
                  </a:lnTo>
                  <a:lnTo>
                    <a:pt x="991" y="528"/>
                  </a:lnTo>
                  <a:lnTo>
                    <a:pt x="987" y="548"/>
                  </a:lnTo>
                  <a:lnTo>
                    <a:pt x="984" y="564"/>
                  </a:lnTo>
                  <a:lnTo>
                    <a:pt x="981" y="580"/>
                  </a:lnTo>
                  <a:lnTo>
                    <a:pt x="981" y="591"/>
                  </a:lnTo>
                  <a:lnTo>
                    <a:pt x="982" y="599"/>
                  </a:lnTo>
                  <a:lnTo>
                    <a:pt x="987" y="602"/>
                  </a:lnTo>
                  <a:lnTo>
                    <a:pt x="992" y="603"/>
                  </a:lnTo>
                  <a:lnTo>
                    <a:pt x="999" y="598"/>
                  </a:lnTo>
                  <a:lnTo>
                    <a:pt x="1006" y="590"/>
                  </a:lnTo>
                  <a:lnTo>
                    <a:pt x="1016" y="578"/>
                  </a:lnTo>
                  <a:lnTo>
                    <a:pt x="1025" y="564"/>
                  </a:lnTo>
                  <a:lnTo>
                    <a:pt x="1035" y="547"/>
                  </a:lnTo>
                  <a:lnTo>
                    <a:pt x="1046" y="529"/>
                  </a:lnTo>
                  <a:lnTo>
                    <a:pt x="1057" y="510"/>
                  </a:lnTo>
                  <a:lnTo>
                    <a:pt x="1066" y="493"/>
                  </a:lnTo>
                  <a:lnTo>
                    <a:pt x="1078" y="475"/>
                  </a:lnTo>
                  <a:lnTo>
                    <a:pt x="1088" y="459"/>
                  </a:lnTo>
                  <a:lnTo>
                    <a:pt x="1098" y="444"/>
                  </a:lnTo>
                  <a:lnTo>
                    <a:pt x="1107" y="433"/>
                  </a:lnTo>
                  <a:lnTo>
                    <a:pt x="1116" y="424"/>
                  </a:lnTo>
                  <a:lnTo>
                    <a:pt x="1123" y="419"/>
                  </a:lnTo>
                  <a:lnTo>
                    <a:pt x="1130" y="418"/>
                  </a:lnTo>
                  <a:lnTo>
                    <a:pt x="1134" y="424"/>
                  </a:lnTo>
                  <a:lnTo>
                    <a:pt x="1136" y="431"/>
                  </a:lnTo>
                  <a:lnTo>
                    <a:pt x="1136" y="443"/>
                  </a:lnTo>
                  <a:lnTo>
                    <a:pt x="1136" y="457"/>
                  </a:lnTo>
                  <a:lnTo>
                    <a:pt x="1132" y="475"/>
                  </a:lnTo>
                  <a:lnTo>
                    <a:pt x="1130" y="493"/>
                  </a:lnTo>
                  <a:lnTo>
                    <a:pt x="1127" y="513"/>
                  </a:lnTo>
                  <a:lnTo>
                    <a:pt x="1124" y="531"/>
                  </a:lnTo>
                  <a:lnTo>
                    <a:pt x="1119" y="552"/>
                  </a:lnTo>
                  <a:lnTo>
                    <a:pt x="1115" y="572"/>
                  </a:lnTo>
                  <a:lnTo>
                    <a:pt x="1112" y="591"/>
                  </a:lnTo>
                  <a:lnTo>
                    <a:pt x="1110" y="607"/>
                  </a:lnTo>
                  <a:lnTo>
                    <a:pt x="1109" y="622"/>
                  </a:lnTo>
                  <a:lnTo>
                    <a:pt x="1110" y="633"/>
                  </a:lnTo>
                  <a:lnTo>
                    <a:pt x="1112" y="642"/>
                  </a:lnTo>
                  <a:lnTo>
                    <a:pt x="1117" y="646"/>
                  </a:lnTo>
                  <a:lnTo>
                    <a:pt x="1122" y="646"/>
                  </a:lnTo>
                  <a:lnTo>
                    <a:pt x="1130" y="642"/>
                  </a:lnTo>
                  <a:lnTo>
                    <a:pt x="1137" y="635"/>
                  </a:lnTo>
                  <a:lnTo>
                    <a:pt x="1147" y="624"/>
                  </a:lnTo>
                  <a:lnTo>
                    <a:pt x="1156" y="612"/>
                  </a:lnTo>
                  <a:lnTo>
                    <a:pt x="1166" y="596"/>
                  </a:lnTo>
                  <a:lnTo>
                    <a:pt x="1176" y="580"/>
                  </a:lnTo>
                  <a:lnTo>
                    <a:pt x="1187" y="563"/>
                  </a:lnTo>
                  <a:lnTo>
                    <a:pt x="1196" y="548"/>
                  </a:lnTo>
                  <a:lnTo>
                    <a:pt x="1207" y="532"/>
                  </a:lnTo>
                  <a:lnTo>
                    <a:pt x="1216" y="518"/>
                  </a:lnTo>
                  <a:lnTo>
                    <a:pt x="1226" y="504"/>
                  </a:lnTo>
                  <a:lnTo>
                    <a:pt x="1234" y="493"/>
                  </a:lnTo>
                  <a:lnTo>
                    <a:pt x="1242" y="485"/>
                  </a:lnTo>
                  <a:lnTo>
                    <a:pt x="1248" y="482"/>
                  </a:lnTo>
                  <a:lnTo>
                    <a:pt x="1255" y="480"/>
                  </a:lnTo>
                  <a:lnTo>
                    <a:pt x="1258" y="486"/>
                  </a:lnTo>
                  <a:lnTo>
                    <a:pt x="1260" y="493"/>
                  </a:lnTo>
                  <a:lnTo>
                    <a:pt x="1259" y="505"/>
                  </a:lnTo>
                  <a:lnTo>
                    <a:pt x="1258" y="519"/>
                  </a:lnTo>
                  <a:lnTo>
                    <a:pt x="1255" y="536"/>
                  </a:lnTo>
                  <a:lnTo>
                    <a:pt x="1252" y="553"/>
                  </a:lnTo>
                  <a:lnTo>
                    <a:pt x="1248" y="572"/>
                  </a:lnTo>
                  <a:lnTo>
                    <a:pt x="1244" y="591"/>
                  </a:lnTo>
                  <a:lnTo>
                    <a:pt x="1238" y="611"/>
                  </a:lnTo>
                  <a:lnTo>
                    <a:pt x="1235" y="630"/>
                  </a:lnTo>
                  <a:lnTo>
                    <a:pt x="1231" y="649"/>
                  </a:lnTo>
                  <a:lnTo>
                    <a:pt x="1228" y="664"/>
                  </a:lnTo>
                  <a:lnTo>
                    <a:pt x="1226" y="679"/>
                  </a:lnTo>
                  <a:lnTo>
                    <a:pt x="1226" y="689"/>
                  </a:lnTo>
                  <a:lnTo>
                    <a:pt x="1227" y="697"/>
                  </a:lnTo>
                  <a:lnTo>
                    <a:pt x="1232" y="700"/>
                  </a:lnTo>
                  <a:lnTo>
                    <a:pt x="1236" y="700"/>
                  </a:lnTo>
                  <a:lnTo>
                    <a:pt x="1242" y="696"/>
                  </a:lnTo>
                  <a:lnTo>
                    <a:pt x="1248" y="688"/>
                  </a:lnTo>
                  <a:lnTo>
                    <a:pt x="1256" y="676"/>
                  </a:lnTo>
                  <a:lnTo>
                    <a:pt x="1264" y="663"/>
                  </a:lnTo>
                  <a:lnTo>
                    <a:pt x="1272" y="648"/>
                  </a:lnTo>
                  <a:lnTo>
                    <a:pt x="1280" y="631"/>
                  </a:lnTo>
                  <a:lnTo>
                    <a:pt x="1289" y="614"/>
                  </a:lnTo>
                  <a:lnTo>
                    <a:pt x="1296" y="598"/>
                  </a:lnTo>
                  <a:lnTo>
                    <a:pt x="1306" y="581"/>
                  </a:lnTo>
                  <a:lnTo>
                    <a:pt x="1314" y="566"/>
                  </a:lnTo>
                  <a:lnTo>
                    <a:pt x="1323" y="553"/>
                  </a:lnTo>
                  <a:lnTo>
                    <a:pt x="1330" y="542"/>
                  </a:lnTo>
                  <a:lnTo>
                    <a:pt x="1338" y="533"/>
                  </a:lnTo>
                  <a:lnTo>
                    <a:pt x="1343" y="529"/>
                  </a:lnTo>
                  <a:lnTo>
                    <a:pt x="1350" y="527"/>
                  </a:lnTo>
                  <a:lnTo>
                    <a:pt x="1353" y="532"/>
                  </a:lnTo>
                  <a:lnTo>
                    <a:pt x="1356" y="540"/>
                  </a:lnTo>
                  <a:lnTo>
                    <a:pt x="1356" y="551"/>
                  </a:lnTo>
                  <a:lnTo>
                    <a:pt x="1356" y="564"/>
                  </a:lnTo>
                  <a:lnTo>
                    <a:pt x="1354" y="581"/>
                  </a:lnTo>
                  <a:lnTo>
                    <a:pt x="1352" y="599"/>
                  </a:lnTo>
                  <a:lnTo>
                    <a:pt x="1349" y="618"/>
                  </a:lnTo>
                  <a:lnTo>
                    <a:pt x="1347" y="636"/>
                  </a:lnTo>
                  <a:lnTo>
                    <a:pt x="1343" y="656"/>
                  </a:lnTo>
                  <a:lnTo>
                    <a:pt x="1340" y="674"/>
                  </a:lnTo>
                  <a:lnTo>
                    <a:pt x="1338" y="692"/>
                  </a:lnTo>
                  <a:lnTo>
                    <a:pt x="1337" y="708"/>
                  </a:lnTo>
                  <a:lnTo>
                    <a:pt x="1336" y="722"/>
                  </a:lnTo>
                  <a:lnTo>
                    <a:pt x="1338" y="734"/>
                  </a:lnTo>
                  <a:lnTo>
                    <a:pt x="1341" y="741"/>
                  </a:lnTo>
                  <a:lnTo>
                    <a:pt x="1346" y="745"/>
                  </a:lnTo>
                  <a:lnTo>
                    <a:pt x="1351" y="746"/>
                  </a:lnTo>
                  <a:lnTo>
                    <a:pt x="1356" y="742"/>
                  </a:lnTo>
                  <a:lnTo>
                    <a:pt x="1363" y="736"/>
                  </a:lnTo>
                  <a:lnTo>
                    <a:pt x="1370" y="726"/>
                  </a:lnTo>
                  <a:lnTo>
                    <a:pt x="1378" y="715"/>
                  </a:lnTo>
                  <a:lnTo>
                    <a:pt x="1386" y="702"/>
                  </a:lnTo>
                  <a:lnTo>
                    <a:pt x="1393" y="688"/>
                  </a:lnTo>
                  <a:lnTo>
                    <a:pt x="1402" y="673"/>
                  </a:lnTo>
                  <a:lnTo>
                    <a:pt x="1410" y="660"/>
                  </a:lnTo>
                  <a:lnTo>
                    <a:pt x="1418" y="646"/>
                  </a:lnTo>
                  <a:lnTo>
                    <a:pt x="1425" y="632"/>
                  </a:lnTo>
                  <a:lnTo>
                    <a:pt x="1433" y="621"/>
                  </a:lnTo>
                  <a:lnTo>
                    <a:pt x="1439" y="612"/>
                  </a:lnTo>
                  <a:lnTo>
                    <a:pt x="1446" y="605"/>
                  </a:lnTo>
                  <a:lnTo>
                    <a:pt x="1452" y="601"/>
                  </a:lnTo>
                  <a:lnTo>
                    <a:pt x="1458" y="601"/>
                  </a:lnTo>
                  <a:lnTo>
                    <a:pt x="1460" y="605"/>
                  </a:lnTo>
                  <a:lnTo>
                    <a:pt x="1462" y="612"/>
                  </a:lnTo>
                  <a:lnTo>
                    <a:pt x="1462" y="622"/>
                  </a:lnTo>
                  <a:lnTo>
                    <a:pt x="1461" y="634"/>
                  </a:lnTo>
                  <a:lnTo>
                    <a:pt x="1458" y="649"/>
                  </a:lnTo>
                  <a:lnTo>
                    <a:pt x="1456" y="664"/>
                  </a:lnTo>
                  <a:lnTo>
                    <a:pt x="1452" y="680"/>
                  </a:lnTo>
                  <a:lnTo>
                    <a:pt x="1450" y="697"/>
                  </a:lnTo>
                  <a:lnTo>
                    <a:pt x="1446" y="715"/>
                  </a:lnTo>
                  <a:lnTo>
                    <a:pt x="1442" y="731"/>
                  </a:lnTo>
                  <a:lnTo>
                    <a:pt x="1439" y="747"/>
                  </a:lnTo>
                  <a:lnTo>
                    <a:pt x="1438" y="760"/>
                  </a:lnTo>
                  <a:lnTo>
                    <a:pt x="1436" y="773"/>
                  </a:lnTo>
                  <a:lnTo>
                    <a:pt x="1436" y="782"/>
                  </a:lnTo>
                  <a:lnTo>
                    <a:pt x="1438" y="790"/>
                  </a:lnTo>
                  <a:lnTo>
                    <a:pt x="1441" y="792"/>
                  </a:lnTo>
                  <a:lnTo>
                    <a:pt x="1445" y="792"/>
                  </a:lnTo>
                  <a:lnTo>
                    <a:pt x="1451" y="788"/>
                  </a:lnTo>
                  <a:lnTo>
                    <a:pt x="1456" y="780"/>
                  </a:lnTo>
                  <a:lnTo>
                    <a:pt x="1464" y="769"/>
                  </a:lnTo>
                  <a:lnTo>
                    <a:pt x="1470" y="757"/>
                  </a:lnTo>
                  <a:lnTo>
                    <a:pt x="1478" y="742"/>
                  </a:lnTo>
                  <a:lnTo>
                    <a:pt x="1486" y="727"/>
                  </a:lnTo>
                  <a:lnTo>
                    <a:pt x="1495" y="710"/>
                  </a:lnTo>
                  <a:lnTo>
                    <a:pt x="1502" y="696"/>
                  </a:lnTo>
                  <a:lnTo>
                    <a:pt x="1510" y="680"/>
                  </a:lnTo>
                  <a:lnTo>
                    <a:pt x="1517" y="666"/>
                  </a:lnTo>
                  <a:lnTo>
                    <a:pt x="1526" y="652"/>
                  </a:lnTo>
                  <a:lnTo>
                    <a:pt x="1532" y="642"/>
                  </a:lnTo>
                  <a:lnTo>
                    <a:pt x="1539" y="634"/>
                  </a:lnTo>
                  <a:lnTo>
                    <a:pt x="1545" y="631"/>
                  </a:lnTo>
                  <a:lnTo>
                    <a:pt x="1550" y="629"/>
                  </a:lnTo>
                  <a:lnTo>
                    <a:pt x="1554" y="632"/>
                  </a:lnTo>
                  <a:lnTo>
                    <a:pt x="1556" y="640"/>
                  </a:lnTo>
                  <a:lnTo>
                    <a:pt x="1556" y="651"/>
                  </a:lnTo>
                  <a:lnTo>
                    <a:pt x="1556" y="664"/>
                  </a:lnTo>
                  <a:lnTo>
                    <a:pt x="1554" y="679"/>
                  </a:lnTo>
                  <a:lnTo>
                    <a:pt x="1552" y="696"/>
                  </a:lnTo>
                  <a:lnTo>
                    <a:pt x="1549" y="714"/>
                  </a:lnTo>
                  <a:lnTo>
                    <a:pt x="1547" y="732"/>
                  </a:lnTo>
                  <a:lnTo>
                    <a:pt x="1544" y="752"/>
                  </a:lnTo>
                  <a:lnTo>
                    <a:pt x="1540" y="770"/>
                  </a:lnTo>
                  <a:lnTo>
                    <a:pt x="1538" y="787"/>
                  </a:lnTo>
                  <a:lnTo>
                    <a:pt x="1537" y="802"/>
                  </a:lnTo>
                  <a:lnTo>
                    <a:pt x="1537" y="816"/>
                  </a:lnTo>
                  <a:lnTo>
                    <a:pt x="1538" y="826"/>
                  </a:lnTo>
                  <a:lnTo>
                    <a:pt x="1540" y="834"/>
                  </a:lnTo>
                  <a:lnTo>
                    <a:pt x="1546" y="838"/>
                  </a:lnTo>
                  <a:lnTo>
                    <a:pt x="1550" y="838"/>
                  </a:lnTo>
                  <a:lnTo>
                    <a:pt x="1557" y="835"/>
                  </a:lnTo>
                  <a:lnTo>
                    <a:pt x="1565" y="827"/>
                  </a:lnTo>
                  <a:lnTo>
                    <a:pt x="1574" y="816"/>
                  </a:lnTo>
                  <a:lnTo>
                    <a:pt x="1583" y="804"/>
                  </a:lnTo>
                  <a:lnTo>
                    <a:pt x="1592" y="789"/>
                  </a:lnTo>
                  <a:lnTo>
                    <a:pt x="1602" y="774"/>
                  </a:lnTo>
                  <a:lnTo>
                    <a:pt x="1613" y="757"/>
                  </a:lnTo>
                  <a:lnTo>
                    <a:pt x="1622" y="742"/>
                  </a:lnTo>
                  <a:lnTo>
                    <a:pt x="1632" y="726"/>
                  </a:lnTo>
                  <a:lnTo>
                    <a:pt x="1640" y="711"/>
                  </a:lnTo>
                  <a:lnTo>
                    <a:pt x="1649" y="697"/>
                  </a:lnTo>
                  <a:lnTo>
                    <a:pt x="1656" y="687"/>
                  </a:lnTo>
                  <a:lnTo>
                    <a:pt x="1663" y="679"/>
                  </a:lnTo>
                  <a:lnTo>
                    <a:pt x="1668" y="675"/>
                  </a:lnTo>
                  <a:lnTo>
                    <a:pt x="1673" y="673"/>
                  </a:lnTo>
                  <a:lnTo>
                    <a:pt x="1675" y="678"/>
                  </a:lnTo>
                  <a:lnTo>
                    <a:pt x="1675" y="686"/>
                  </a:lnTo>
                  <a:lnTo>
                    <a:pt x="1673" y="697"/>
                  </a:lnTo>
                  <a:lnTo>
                    <a:pt x="1670" y="710"/>
                  </a:lnTo>
                  <a:lnTo>
                    <a:pt x="1665" y="726"/>
                  </a:lnTo>
                  <a:lnTo>
                    <a:pt x="1660" y="743"/>
                  </a:lnTo>
                  <a:lnTo>
                    <a:pt x="1653" y="761"/>
                  </a:lnTo>
                  <a:lnTo>
                    <a:pt x="1647" y="779"/>
                  </a:lnTo>
                  <a:lnTo>
                    <a:pt x="1640" y="799"/>
                  </a:lnTo>
                  <a:lnTo>
                    <a:pt x="1634" y="817"/>
                  </a:lnTo>
                  <a:lnTo>
                    <a:pt x="1628" y="835"/>
                  </a:lnTo>
                  <a:lnTo>
                    <a:pt x="1624" y="850"/>
                  </a:lnTo>
                  <a:lnTo>
                    <a:pt x="1620" y="865"/>
                  </a:lnTo>
                  <a:lnTo>
                    <a:pt x="1619" y="874"/>
                  </a:lnTo>
                  <a:lnTo>
                    <a:pt x="1620" y="883"/>
                  </a:lnTo>
                  <a:lnTo>
                    <a:pt x="1624" y="886"/>
                  </a:lnTo>
                  <a:lnTo>
                    <a:pt x="1627" y="887"/>
                  </a:lnTo>
                  <a:lnTo>
                    <a:pt x="1634" y="883"/>
                  </a:lnTo>
                  <a:lnTo>
                    <a:pt x="1640" y="876"/>
                  </a:lnTo>
                  <a:lnTo>
                    <a:pt x="1650" y="866"/>
                  </a:lnTo>
                  <a:lnTo>
                    <a:pt x="1658" y="854"/>
                  </a:lnTo>
                  <a:lnTo>
                    <a:pt x="1668" y="840"/>
                  </a:lnTo>
                  <a:lnTo>
                    <a:pt x="1679" y="825"/>
                  </a:lnTo>
                  <a:lnTo>
                    <a:pt x="1690" y="808"/>
                  </a:lnTo>
                  <a:lnTo>
                    <a:pt x="1700" y="794"/>
                  </a:lnTo>
                  <a:lnTo>
                    <a:pt x="1711" y="778"/>
                  </a:lnTo>
                  <a:lnTo>
                    <a:pt x="1721" y="764"/>
                  </a:lnTo>
                  <a:lnTo>
                    <a:pt x="1732" y="751"/>
                  </a:lnTo>
                  <a:lnTo>
                    <a:pt x="1740" y="742"/>
                  </a:lnTo>
                  <a:lnTo>
                    <a:pt x="1748" y="734"/>
                  </a:lnTo>
                  <a:lnTo>
                    <a:pt x="1754" y="730"/>
                  </a:lnTo>
                  <a:lnTo>
                    <a:pt x="1761" y="730"/>
                  </a:lnTo>
                  <a:lnTo>
                    <a:pt x="1764" y="736"/>
                  </a:lnTo>
                  <a:lnTo>
                    <a:pt x="1766" y="743"/>
                  </a:lnTo>
                  <a:lnTo>
                    <a:pt x="1766" y="754"/>
                  </a:lnTo>
                  <a:lnTo>
                    <a:pt x="1765" y="767"/>
                  </a:lnTo>
                  <a:lnTo>
                    <a:pt x="1762" y="784"/>
                  </a:lnTo>
                  <a:lnTo>
                    <a:pt x="1759" y="800"/>
                  </a:lnTo>
                  <a:lnTo>
                    <a:pt x="1754" y="819"/>
                  </a:lnTo>
                  <a:lnTo>
                    <a:pt x="1751" y="837"/>
                  </a:lnTo>
                  <a:lnTo>
                    <a:pt x="1745" y="856"/>
                  </a:lnTo>
                  <a:lnTo>
                    <a:pt x="1741" y="874"/>
                  </a:lnTo>
                  <a:lnTo>
                    <a:pt x="1738" y="892"/>
                  </a:lnTo>
                  <a:lnTo>
                    <a:pt x="1735" y="906"/>
                  </a:lnTo>
                  <a:lnTo>
                    <a:pt x="1733" y="921"/>
                  </a:lnTo>
                  <a:lnTo>
                    <a:pt x="1733" y="931"/>
                  </a:lnTo>
                  <a:lnTo>
                    <a:pt x="1734" y="938"/>
                  </a:lnTo>
                  <a:lnTo>
                    <a:pt x="1738" y="941"/>
                  </a:lnTo>
                  <a:lnTo>
                    <a:pt x="1741" y="941"/>
                  </a:lnTo>
                  <a:lnTo>
                    <a:pt x="1746" y="937"/>
                  </a:lnTo>
                  <a:lnTo>
                    <a:pt x="1752" y="930"/>
                  </a:lnTo>
                  <a:lnTo>
                    <a:pt x="1760" y="918"/>
                  </a:lnTo>
                  <a:lnTo>
                    <a:pt x="1767" y="906"/>
                  </a:lnTo>
                  <a:lnTo>
                    <a:pt x="1775" y="892"/>
                  </a:lnTo>
                  <a:lnTo>
                    <a:pt x="1782" y="876"/>
                  </a:lnTo>
                  <a:lnTo>
                    <a:pt x="1792" y="860"/>
                  </a:lnTo>
                  <a:lnTo>
                    <a:pt x="1800" y="845"/>
                  </a:lnTo>
                  <a:lnTo>
                    <a:pt x="1808" y="829"/>
                  </a:lnTo>
                  <a:lnTo>
                    <a:pt x="1816" y="815"/>
                  </a:lnTo>
                  <a:lnTo>
                    <a:pt x="1824" y="802"/>
                  </a:lnTo>
                  <a:lnTo>
                    <a:pt x="1830" y="791"/>
                  </a:lnTo>
                  <a:lnTo>
                    <a:pt x="1837" y="783"/>
                  </a:lnTo>
                  <a:lnTo>
                    <a:pt x="1842" y="779"/>
                  </a:lnTo>
                  <a:lnTo>
                    <a:pt x="1848" y="777"/>
                  </a:lnTo>
                  <a:lnTo>
                    <a:pt x="1850" y="782"/>
                  </a:lnTo>
                  <a:lnTo>
                    <a:pt x="1852" y="790"/>
                  </a:lnTo>
                  <a:lnTo>
                    <a:pt x="1852" y="803"/>
                  </a:lnTo>
                  <a:lnTo>
                    <a:pt x="1851" y="817"/>
                  </a:lnTo>
                  <a:lnTo>
                    <a:pt x="1848" y="835"/>
                  </a:lnTo>
                  <a:lnTo>
                    <a:pt x="1845" y="853"/>
                  </a:lnTo>
                  <a:lnTo>
                    <a:pt x="1841" y="873"/>
                  </a:lnTo>
                  <a:lnTo>
                    <a:pt x="1838" y="893"/>
                  </a:lnTo>
                  <a:lnTo>
                    <a:pt x="1832" y="914"/>
                  </a:lnTo>
                  <a:lnTo>
                    <a:pt x="1829" y="934"/>
                  </a:lnTo>
                  <a:lnTo>
                    <a:pt x="1825" y="953"/>
                  </a:lnTo>
                  <a:lnTo>
                    <a:pt x="1823" y="970"/>
                  </a:lnTo>
                  <a:lnTo>
                    <a:pt x="1821" y="985"/>
                  </a:lnTo>
                  <a:lnTo>
                    <a:pt x="1821" y="996"/>
                  </a:lnTo>
                  <a:lnTo>
                    <a:pt x="1822" y="1004"/>
                  </a:lnTo>
                  <a:lnTo>
                    <a:pt x="1826" y="1007"/>
                  </a:lnTo>
                  <a:lnTo>
                    <a:pt x="1830" y="1007"/>
                  </a:lnTo>
                  <a:lnTo>
                    <a:pt x="1836" y="1002"/>
                  </a:lnTo>
                  <a:lnTo>
                    <a:pt x="1842" y="993"/>
                  </a:lnTo>
                  <a:lnTo>
                    <a:pt x="1850" y="980"/>
                  </a:lnTo>
                  <a:lnTo>
                    <a:pt x="1858" y="966"/>
                  </a:lnTo>
                  <a:lnTo>
                    <a:pt x="1866" y="948"/>
                  </a:lnTo>
                  <a:lnTo>
                    <a:pt x="1874" y="930"/>
                  </a:lnTo>
                  <a:lnTo>
                    <a:pt x="1883" y="912"/>
                  </a:lnTo>
                  <a:lnTo>
                    <a:pt x="1890" y="893"/>
                  </a:lnTo>
                  <a:lnTo>
                    <a:pt x="1900" y="875"/>
                  </a:lnTo>
                  <a:lnTo>
                    <a:pt x="1907" y="859"/>
                  </a:lnTo>
                  <a:lnTo>
                    <a:pt x="1916" y="843"/>
                  </a:lnTo>
                  <a:lnTo>
                    <a:pt x="1923" y="832"/>
                  </a:lnTo>
                  <a:lnTo>
                    <a:pt x="1930" y="822"/>
                  </a:lnTo>
                  <a:lnTo>
                    <a:pt x="1936" y="817"/>
                  </a:lnTo>
                  <a:lnTo>
                    <a:pt x="1942" y="815"/>
                  </a:lnTo>
                  <a:lnTo>
                    <a:pt x="1945" y="820"/>
                  </a:lnTo>
                  <a:lnTo>
                    <a:pt x="1947" y="827"/>
                  </a:lnTo>
                  <a:lnTo>
                    <a:pt x="1946" y="838"/>
                  </a:lnTo>
                  <a:lnTo>
                    <a:pt x="1946" y="852"/>
                  </a:lnTo>
                  <a:lnTo>
                    <a:pt x="1942" y="869"/>
                  </a:lnTo>
                  <a:lnTo>
                    <a:pt x="1940" y="886"/>
                  </a:lnTo>
                  <a:lnTo>
                    <a:pt x="1937" y="906"/>
                  </a:lnTo>
                  <a:lnTo>
                    <a:pt x="1934" y="924"/>
                  </a:lnTo>
                  <a:lnTo>
                    <a:pt x="1930" y="945"/>
                  </a:lnTo>
                  <a:lnTo>
                    <a:pt x="1927" y="964"/>
                  </a:lnTo>
                  <a:lnTo>
                    <a:pt x="1924" y="982"/>
                  </a:lnTo>
                  <a:lnTo>
                    <a:pt x="1922" y="998"/>
                  </a:lnTo>
                  <a:lnTo>
                    <a:pt x="1921" y="1012"/>
                  </a:lnTo>
                  <a:lnTo>
                    <a:pt x="1922" y="1024"/>
                  </a:lnTo>
                  <a:lnTo>
                    <a:pt x="1924" y="1031"/>
                  </a:lnTo>
                  <a:lnTo>
                    <a:pt x="1928" y="1034"/>
                  </a:lnTo>
                  <a:lnTo>
                    <a:pt x="1932" y="1034"/>
                  </a:lnTo>
                  <a:lnTo>
                    <a:pt x="1936" y="1030"/>
                  </a:lnTo>
                  <a:lnTo>
                    <a:pt x="1942" y="1024"/>
                  </a:lnTo>
                  <a:lnTo>
                    <a:pt x="1947" y="1014"/>
                  </a:lnTo>
                  <a:lnTo>
                    <a:pt x="1953" y="1004"/>
                  </a:lnTo>
                  <a:lnTo>
                    <a:pt x="1960" y="991"/>
                  </a:lnTo>
                  <a:lnTo>
                    <a:pt x="1966" y="978"/>
                  </a:lnTo>
                  <a:lnTo>
                    <a:pt x="1974" y="963"/>
                  </a:lnTo>
                  <a:lnTo>
                    <a:pt x="1979" y="950"/>
                  </a:lnTo>
                  <a:lnTo>
                    <a:pt x="1987" y="936"/>
                  </a:lnTo>
                  <a:lnTo>
                    <a:pt x="1993" y="924"/>
                  </a:lnTo>
                  <a:lnTo>
                    <a:pt x="2000" y="913"/>
                  </a:lnTo>
                  <a:lnTo>
                    <a:pt x="2006" y="904"/>
                  </a:lnTo>
                  <a:lnTo>
                    <a:pt x="2012" y="897"/>
                  </a:lnTo>
                  <a:lnTo>
                    <a:pt x="2017" y="893"/>
                  </a:lnTo>
                  <a:lnTo>
                    <a:pt x="2023" y="892"/>
                  </a:lnTo>
                  <a:lnTo>
                    <a:pt x="2027" y="897"/>
                  </a:lnTo>
                  <a:lnTo>
                    <a:pt x="2030" y="904"/>
                  </a:lnTo>
                  <a:lnTo>
                    <a:pt x="2032" y="916"/>
                  </a:lnTo>
                  <a:lnTo>
                    <a:pt x="2033" y="929"/>
                  </a:lnTo>
                  <a:lnTo>
                    <a:pt x="2032" y="946"/>
                  </a:lnTo>
                  <a:lnTo>
                    <a:pt x="2031" y="963"/>
                  </a:lnTo>
                  <a:lnTo>
                    <a:pt x="2029" y="982"/>
                  </a:lnTo>
                  <a:lnTo>
                    <a:pt x="2029" y="1001"/>
                  </a:lnTo>
                  <a:lnTo>
                    <a:pt x="2027" y="1021"/>
                  </a:lnTo>
                  <a:lnTo>
                    <a:pt x="2026" y="1040"/>
                  </a:lnTo>
                  <a:lnTo>
                    <a:pt x="2025" y="1058"/>
                  </a:lnTo>
                  <a:lnTo>
                    <a:pt x="2025" y="1074"/>
                  </a:lnTo>
                  <a:lnTo>
                    <a:pt x="2025" y="1088"/>
                  </a:lnTo>
                  <a:lnTo>
                    <a:pt x="2027" y="1098"/>
                  </a:lnTo>
                  <a:lnTo>
                    <a:pt x="2030" y="1106"/>
                  </a:lnTo>
                  <a:lnTo>
                    <a:pt x="2036" y="1108"/>
                  </a:lnTo>
                  <a:lnTo>
                    <a:pt x="2041" y="1108"/>
                  </a:lnTo>
                  <a:lnTo>
                    <a:pt x="2047" y="1104"/>
                  </a:lnTo>
                  <a:lnTo>
                    <a:pt x="2054" y="1097"/>
                  </a:lnTo>
                  <a:lnTo>
                    <a:pt x="2062" y="1087"/>
                  </a:lnTo>
                  <a:lnTo>
                    <a:pt x="2070" y="1075"/>
                  </a:lnTo>
                  <a:lnTo>
                    <a:pt x="2078" y="1061"/>
                  </a:lnTo>
                  <a:lnTo>
                    <a:pt x="2086" y="1047"/>
                  </a:lnTo>
                  <a:lnTo>
                    <a:pt x="2096" y="1030"/>
                  </a:lnTo>
                  <a:lnTo>
                    <a:pt x="2103" y="1016"/>
                  </a:lnTo>
                  <a:lnTo>
                    <a:pt x="2112" y="1001"/>
                  </a:lnTo>
                  <a:lnTo>
                    <a:pt x="2118" y="987"/>
                  </a:lnTo>
                  <a:lnTo>
                    <a:pt x="2124" y="973"/>
                  </a:lnTo>
                  <a:lnTo>
                    <a:pt x="2129" y="962"/>
                  </a:lnTo>
                  <a:lnTo>
                    <a:pt x="2133" y="954"/>
                  </a:lnTo>
                  <a:lnTo>
                    <a:pt x="2136" y="949"/>
                  </a:lnTo>
                  <a:lnTo>
                    <a:pt x="2137" y="946"/>
                  </a:lnTo>
                </a:path>
              </a:pathLst>
            </a:custGeom>
            <a:noFill/>
            <a:ln w="3175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Freeform 30"/>
            <p:cNvSpPr>
              <a:spLocks/>
            </p:cNvSpPr>
            <p:nvPr/>
          </p:nvSpPr>
          <p:spPr bwMode="auto">
            <a:xfrm>
              <a:off x="6713538" y="3271838"/>
              <a:ext cx="53975" cy="339725"/>
            </a:xfrm>
            <a:custGeom>
              <a:avLst/>
              <a:gdLst>
                <a:gd name="T0" fmla="*/ 0 w 37"/>
                <a:gd name="T1" fmla="*/ 242 h 243"/>
                <a:gd name="T2" fmla="*/ 36 w 37"/>
                <a:gd name="T3" fmla="*/ 0 h 243"/>
                <a:gd name="T4" fmla="*/ 36 w 37"/>
                <a:gd name="T5" fmla="*/ 218 h 243"/>
              </a:gdLst>
              <a:ahLst/>
              <a:cxnLst>
                <a:cxn ang="0">
                  <a:pos x="T0" y="T1"/>
                </a:cxn>
                <a:cxn ang="0">
                  <a:pos x="T2" y="T3"/>
                </a:cxn>
                <a:cxn ang="0">
                  <a:pos x="T4" y="T5"/>
                </a:cxn>
              </a:cxnLst>
              <a:rect l="0" t="0" r="r" b="b"/>
              <a:pathLst>
                <a:path w="37" h="243">
                  <a:moveTo>
                    <a:pt x="0" y="242"/>
                  </a:moveTo>
                  <a:lnTo>
                    <a:pt x="36" y="0"/>
                  </a:lnTo>
                  <a:lnTo>
                    <a:pt x="36" y="218"/>
                  </a:lnTo>
                </a:path>
              </a:pathLst>
            </a:custGeom>
            <a:noFill/>
            <a:ln w="47625"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Freeform 31"/>
            <p:cNvSpPr>
              <a:spLocks/>
            </p:cNvSpPr>
            <p:nvPr/>
          </p:nvSpPr>
          <p:spPr bwMode="auto">
            <a:xfrm>
              <a:off x="2195513" y="1819275"/>
              <a:ext cx="3792537" cy="1798638"/>
            </a:xfrm>
            <a:custGeom>
              <a:avLst/>
              <a:gdLst>
                <a:gd name="T0" fmla="*/ 30 w 2628"/>
                <a:gd name="T1" fmla="*/ 363 h 1285"/>
                <a:gd name="T2" fmla="*/ 143 w 2628"/>
                <a:gd name="T3" fmla="*/ 228 h 1285"/>
                <a:gd name="T4" fmla="*/ 286 w 2628"/>
                <a:gd name="T5" fmla="*/ 79 h 1285"/>
                <a:gd name="T6" fmla="*/ 403 w 2628"/>
                <a:gd name="T7" fmla="*/ 0 h 1285"/>
                <a:gd name="T8" fmla="*/ 442 w 2628"/>
                <a:gd name="T9" fmla="*/ 66 h 1285"/>
                <a:gd name="T10" fmla="*/ 408 w 2628"/>
                <a:gd name="T11" fmla="*/ 239 h 1285"/>
                <a:gd name="T12" fmla="*/ 359 w 2628"/>
                <a:gd name="T13" fmla="*/ 434 h 1285"/>
                <a:gd name="T14" fmla="*/ 359 w 2628"/>
                <a:gd name="T15" fmla="*/ 567 h 1285"/>
                <a:gd name="T16" fmla="*/ 443 w 2628"/>
                <a:gd name="T17" fmla="*/ 572 h 1285"/>
                <a:gd name="T18" fmla="*/ 567 w 2628"/>
                <a:gd name="T19" fmla="*/ 471 h 1285"/>
                <a:gd name="T20" fmla="*/ 704 w 2628"/>
                <a:gd name="T21" fmla="*/ 333 h 1285"/>
                <a:gd name="T22" fmla="*/ 833 w 2628"/>
                <a:gd name="T23" fmla="*/ 227 h 1285"/>
                <a:gd name="T24" fmla="*/ 877 w 2628"/>
                <a:gd name="T25" fmla="*/ 291 h 1285"/>
                <a:gd name="T26" fmla="*/ 876 w 2628"/>
                <a:gd name="T27" fmla="*/ 424 h 1285"/>
                <a:gd name="T28" fmla="*/ 872 w 2628"/>
                <a:gd name="T29" fmla="*/ 563 h 1285"/>
                <a:gd name="T30" fmla="*/ 886 w 2628"/>
                <a:gd name="T31" fmla="*/ 681 h 1285"/>
                <a:gd name="T32" fmla="*/ 965 w 2628"/>
                <a:gd name="T33" fmla="*/ 648 h 1285"/>
                <a:gd name="T34" fmla="*/ 1063 w 2628"/>
                <a:gd name="T35" fmla="*/ 524 h 1285"/>
                <a:gd name="T36" fmla="*/ 1160 w 2628"/>
                <a:gd name="T37" fmla="*/ 403 h 1285"/>
                <a:gd name="T38" fmla="*/ 1240 w 2628"/>
                <a:gd name="T39" fmla="*/ 341 h 1285"/>
                <a:gd name="T40" fmla="*/ 1283 w 2628"/>
                <a:gd name="T41" fmla="*/ 406 h 1285"/>
                <a:gd name="T42" fmla="*/ 1264 w 2628"/>
                <a:gd name="T43" fmla="*/ 575 h 1285"/>
                <a:gd name="T44" fmla="*/ 1232 w 2628"/>
                <a:gd name="T45" fmla="*/ 766 h 1285"/>
                <a:gd name="T46" fmla="*/ 1242 w 2628"/>
                <a:gd name="T47" fmla="*/ 895 h 1285"/>
                <a:gd name="T48" fmla="*/ 1325 w 2628"/>
                <a:gd name="T49" fmla="*/ 884 h 1285"/>
                <a:gd name="T50" fmla="*/ 1444 w 2628"/>
                <a:gd name="T51" fmla="*/ 757 h 1285"/>
                <a:gd name="T52" fmla="*/ 1568 w 2628"/>
                <a:gd name="T53" fmla="*/ 607 h 1285"/>
                <a:gd name="T54" fmla="*/ 1674 w 2628"/>
                <a:gd name="T55" fmla="*/ 527 h 1285"/>
                <a:gd name="T56" fmla="*/ 1726 w 2628"/>
                <a:gd name="T57" fmla="*/ 596 h 1285"/>
                <a:gd name="T58" fmla="*/ 1708 w 2628"/>
                <a:gd name="T59" fmla="*/ 773 h 1285"/>
                <a:gd name="T60" fmla="*/ 1677 w 2628"/>
                <a:gd name="T61" fmla="*/ 971 h 1285"/>
                <a:gd name="T62" fmla="*/ 1691 w 2628"/>
                <a:gd name="T63" fmla="*/ 1104 h 1285"/>
                <a:gd name="T64" fmla="*/ 1779 w 2628"/>
                <a:gd name="T65" fmla="*/ 1097 h 1285"/>
                <a:gd name="T66" fmla="*/ 1901 w 2628"/>
                <a:gd name="T67" fmla="*/ 973 h 1285"/>
                <a:gd name="T68" fmla="*/ 2030 w 2628"/>
                <a:gd name="T69" fmla="*/ 826 h 1285"/>
                <a:gd name="T70" fmla="*/ 2138 w 2628"/>
                <a:gd name="T71" fmla="*/ 748 h 1285"/>
                <a:gd name="T72" fmla="*/ 2185 w 2628"/>
                <a:gd name="T73" fmla="*/ 812 h 1285"/>
                <a:gd name="T74" fmla="*/ 2165 w 2628"/>
                <a:gd name="T75" fmla="*/ 970 h 1285"/>
                <a:gd name="T76" fmla="*/ 2133 w 2628"/>
                <a:gd name="T77" fmla="*/ 1148 h 1285"/>
                <a:gd name="T78" fmla="*/ 2142 w 2628"/>
                <a:gd name="T79" fmla="*/ 1268 h 1285"/>
                <a:gd name="T80" fmla="*/ 2217 w 2628"/>
                <a:gd name="T81" fmla="*/ 1265 h 1285"/>
                <a:gd name="T82" fmla="*/ 2321 w 2628"/>
                <a:gd name="T83" fmla="*/ 1159 h 1285"/>
                <a:gd name="T84" fmla="*/ 2435 w 2628"/>
                <a:gd name="T85" fmla="*/ 1031 h 1285"/>
                <a:gd name="T86" fmla="*/ 2546 w 2628"/>
                <a:gd name="T87" fmla="*/ 953 h 1285"/>
                <a:gd name="T88" fmla="*/ 2585 w 2628"/>
                <a:gd name="T89" fmla="*/ 959 h 1285"/>
                <a:gd name="T90" fmla="*/ 2603 w 2628"/>
                <a:gd name="T91" fmla="*/ 981 h 1285"/>
                <a:gd name="T92" fmla="*/ 2617 w 2628"/>
                <a:gd name="T93" fmla="*/ 1005 h 1285"/>
                <a:gd name="T94" fmla="*/ 2626 w 2628"/>
                <a:gd name="T95" fmla="*/ 1020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28" h="1285">
                  <a:moveTo>
                    <a:pt x="0" y="403"/>
                  </a:moveTo>
                  <a:lnTo>
                    <a:pt x="3" y="398"/>
                  </a:lnTo>
                  <a:lnTo>
                    <a:pt x="13" y="384"/>
                  </a:lnTo>
                  <a:lnTo>
                    <a:pt x="30" y="363"/>
                  </a:lnTo>
                  <a:lnTo>
                    <a:pt x="53" y="335"/>
                  </a:lnTo>
                  <a:lnTo>
                    <a:pt x="80" y="303"/>
                  </a:lnTo>
                  <a:lnTo>
                    <a:pt x="110" y="266"/>
                  </a:lnTo>
                  <a:lnTo>
                    <a:pt x="143" y="228"/>
                  </a:lnTo>
                  <a:lnTo>
                    <a:pt x="179" y="188"/>
                  </a:lnTo>
                  <a:lnTo>
                    <a:pt x="215" y="150"/>
                  </a:lnTo>
                  <a:lnTo>
                    <a:pt x="251" y="113"/>
                  </a:lnTo>
                  <a:lnTo>
                    <a:pt x="286" y="79"/>
                  </a:lnTo>
                  <a:lnTo>
                    <a:pt x="320" y="48"/>
                  </a:lnTo>
                  <a:lnTo>
                    <a:pt x="351" y="25"/>
                  </a:lnTo>
                  <a:lnTo>
                    <a:pt x="379" y="8"/>
                  </a:lnTo>
                  <a:lnTo>
                    <a:pt x="403" y="0"/>
                  </a:lnTo>
                  <a:lnTo>
                    <a:pt x="423" y="1"/>
                  </a:lnTo>
                  <a:lnTo>
                    <a:pt x="435" y="14"/>
                  </a:lnTo>
                  <a:lnTo>
                    <a:pt x="442" y="36"/>
                  </a:lnTo>
                  <a:lnTo>
                    <a:pt x="442" y="66"/>
                  </a:lnTo>
                  <a:lnTo>
                    <a:pt x="439" y="102"/>
                  </a:lnTo>
                  <a:lnTo>
                    <a:pt x="430" y="144"/>
                  </a:lnTo>
                  <a:lnTo>
                    <a:pt x="420" y="190"/>
                  </a:lnTo>
                  <a:lnTo>
                    <a:pt x="408" y="239"/>
                  </a:lnTo>
                  <a:lnTo>
                    <a:pt x="395" y="288"/>
                  </a:lnTo>
                  <a:lnTo>
                    <a:pt x="382" y="338"/>
                  </a:lnTo>
                  <a:lnTo>
                    <a:pt x="370" y="387"/>
                  </a:lnTo>
                  <a:lnTo>
                    <a:pt x="359" y="434"/>
                  </a:lnTo>
                  <a:lnTo>
                    <a:pt x="353" y="476"/>
                  </a:lnTo>
                  <a:lnTo>
                    <a:pt x="349" y="514"/>
                  </a:lnTo>
                  <a:lnTo>
                    <a:pt x="352" y="544"/>
                  </a:lnTo>
                  <a:lnTo>
                    <a:pt x="359" y="567"/>
                  </a:lnTo>
                  <a:lnTo>
                    <a:pt x="375" y="581"/>
                  </a:lnTo>
                  <a:lnTo>
                    <a:pt x="394" y="587"/>
                  </a:lnTo>
                  <a:lnTo>
                    <a:pt x="418" y="583"/>
                  </a:lnTo>
                  <a:lnTo>
                    <a:pt x="443" y="572"/>
                  </a:lnTo>
                  <a:lnTo>
                    <a:pt x="472" y="553"/>
                  </a:lnTo>
                  <a:lnTo>
                    <a:pt x="501" y="530"/>
                  </a:lnTo>
                  <a:lnTo>
                    <a:pt x="534" y="502"/>
                  </a:lnTo>
                  <a:lnTo>
                    <a:pt x="567" y="471"/>
                  </a:lnTo>
                  <a:lnTo>
                    <a:pt x="601" y="436"/>
                  </a:lnTo>
                  <a:lnTo>
                    <a:pt x="635" y="402"/>
                  </a:lnTo>
                  <a:lnTo>
                    <a:pt x="670" y="367"/>
                  </a:lnTo>
                  <a:lnTo>
                    <a:pt x="704" y="333"/>
                  </a:lnTo>
                  <a:lnTo>
                    <a:pt x="739" y="300"/>
                  </a:lnTo>
                  <a:lnTo>
                    <a:pt x="771" y="272"/>
                  </a:lnTo>
                  <a:lnTo>
                    <a:pt x="803" y="247"/>
                  </a:lnTo>
                  <a:lnTo>
                    <a:pt x="833" y="227"/>
                  </a:lnTo>
                  <a:lnTo>
                    <a:pt x="862" y="212"/>
                  </a:lnTo>
                  <a:lnTo>
                    <a:pt x="869" y="236"/>
                  </a:lnTo>
                  <a:lnTo>
                    <a:pt x="874" y="262"/>
                  </a:lnTo>
                  <a:lnTo>
                    <a:pt x="877" y="291"/>
                  </a:lnTo>
                  <a:lnTo>
                    <a:pt x="879" y="321"/>
                  </a:lnTo>
                  <a:lnTo>
                    <a:pt x="878" y="355"/>
                  </a:lnTo>
                  <a:lnTo>
                    <a:pt x="878" y="388"/>
                  </a:lnTo>
                  <a:lnTo>
                    <a:pt x="876" y="424"/>
                  </a:lnTo>
                  <a:lnTo>
                    <a:pt x="875" y="459"/>
                  </a:lnTo>
                  <a:lnTo>
                    <a:pt x="873" y="494"/>
                  </a:lnTo>
                  <a:lnTo>
                    <a:pt x="872" y="529"/>
                  </a:lnTo>
                  <a:lnTo>
                    <a:pt x="872" y="563"/>
                  </a:lnTo>
                  <a:lnTo>
                    <a:pt x="873" y="596"/>
                  </a:lnTo>
                  <a:lnTo>
                    <a:pt x="875" y="627"/>
                  </a:lnTo>
                  <a:lnTo>
                    <a:pt x="880" y="655"/>
                  </a:lnTo>
                  <a:lnTo>
                    <a:pt x="886" y="681"/>
                  </a:lnTo>
                  <a:lnTo>
                    <a:pt x="895" y="702"/>
                  </a:lnTo>
                  <a:lnTo>
                    <a:pt x="917" y="690"/>
                  </a:lnTo>
                  <a:lnTo>
                    <a:pt x="940" y="671"/>
                  </a:lnTo>
                  <a:lnTo>
                    <a:pt x="965" y="648"/>
                  </a:lnTo>
                  <a:lnTo>
                    <a:pt x="989" y="620"/>
                  </a:lnTo>
                  <a:lnTo>
                    <a:pt x="1014" y="590"/>
                  </a:lnTo>
                  <a:lnTo>
                    <a:pt x="1039" y="557"/>
                  </a:lnTo>
                  <a:lnTo>
                    <a:pt x="1063" y="524"/>
                  </a:lnTo>
                  <a:lnTo>
                    <a:pt x="1089" y="491"/>
                  </a:lnTo>
                  <a:lnTo>
                    <a:pt x="1113" y="459"/>
                  </a:lnTo>
                  <a:lnTo>
                    <a:pt x="1137" y="429"/>
                  </a:lnTo>
                  <a:lnTo>
                    <a:pt x="1160" y="403"/>
                  </a:lnTo>
                  <a:lnTo>
                    <a:pt x="1183" y="378"/>
                  </a:lnTo>
                  <a:lnTo>
                    <a:pt x="1203" y="361"/>
                  </a:lnTo>
                  <a:lnTo>
                    <a:pt x="1223" y="348"/>
                  </a:lnTo>
                  <a:lnTo>
                    <a:pt x="1240" y="341"/>
                  </a:lnTo>
                  <a:lnTo>
                    <a:pt x="1258" y="342"/>
                  </a:lnTo>
                  <a:lnTo>
                    <a:pt x="1271" y="355"/>
                  </a:lnTo>
                  <a:lnTo>
                    <a:pt x="1280" y="376"/>
                  </a:lnTo>
                  <a:lnTo>
                    <a:pt x="1283" y="406"/>
                  </a:lnTo>
                  <a:lnTo>
                    <a:pt x="1283" y="441"/>
                  </a:lnTo>
                  <a:lnTo>
                    <a:pt x="1279" y="482"/>
                  </a:lnTo>
                  <a:lnTo>
                    <a:pt x="1273" y="527"/>
                  </a:lnTo>
                  <a:lnTo>
                    <a:pt x="1264" y="575"/>
                  </a:lnTo>
                  <a:lnTo>
                    <a:pt x="1256" y="623"/>
                  </a:lnTo>
                  <a:lnTo>
                    <a:pt x="1247" y="673"/>
                  </a:lnTo>
                  <a:lnTo>
                    <a:pt x="1239" y="720"/>
                  </a:lnTo>
                  <a:lnTo>
                    <a:pt x="1232" y="766"/>
                  </a:lnTo>
                  <a:lnTo>
                    <a:pt x="1229" y="806"/>
                  </a:lnTo>
                  <a:lnTo>
                    <a:pt x="1229" y="843"/>
                  </a:lnTo>
                  <a:lnTo>
                    <a:pt x="1233" y="873"/>
                  </a:lnTo>
                  <a:lnTo>
                    <a:pt x="1242" y="895"/>
                  </a:lnTo>
                  <a:lnTo>
                    <a:pt x="1259" y="907"/>
                  </a:lnTo>
                  <a:lnTo>
                    <a:pt x="1277" y="910"/>
                  </a:lnTo>
                  <a:lnTo>
                    <a:pt x="1300" y="901"/>
                  </a:lnTo>
                  <a:lnTo>
                    <a:pt x="1325" y="884"/>
                  </a:lnTo>
                  <a:lnTo>
                    <a:pt x="1353" y="859"/>
                  </a:lnTo>
                  <a:lnTo>
                    <a:pt x="1382" y="830"/>
                  </a:lnTo>
                  <a:lnTo>
                    <a:pt x="1413" y="795"/>
                  </a:lnTo>
                  <a:lnTo>
                    <a:pt x="1444" y="757"/>
                  </a:lnTo>
                  <a:lnTo>
                    <a:pt x="1475" y="718"/>
                  </a:lnTo>
                  <a:lnTo>
                    <a:pt x="1506" y="679"/>
                  </a:lnTo>
                  <a:lnTo>
                    <a:pt x="1538" y="641"/>
                  </a:lnTo>
                  <a:lnTo>
                    <a:pt x="1568" y="607"/>
                  </a:lnTo>
                  <a:lnTo>
                    <a:pt x="1598" y="577"/>
                  </a:lnTo>
                  <a:lnTo>
                    <a:pt x="1625" y="553"/>
                  </a:lnTo>
                  <a:lnTo>
                    <a:pt x="1651" y="535"/>
                  </a:lnTo>
                  <a:lnTo>
                    <a:pt x="1674" y="527"/>
                  </a:lnTo>
                  <a:lnTo>
                    <a:pt x="1695" y="529"/>
                  </a:lnTo>
                  <a:lnTo>
                    <a:pt x="1711" y="543"/>
                  </a:lnTo>
                  <a:lnTo>
                    <a:pt x="1721" y="565"/>
                  </a:lnTo>
                  <a:lnTo>
                    <a:pt x="1726" y="596"/>
                  </a:lnTo>
                  <a:lnTo>
                    <a:pt x="1727" y="633"/>
                  </a:lnTo>
                  <a:lnTo>
                    <a:pt x="1723" y="676"/>
                  </a:lnTo>
                  <a:lnTo>
                    <a:pt x="1717" y="723"/>
                  </a:lnTo>
                  <a:lnTo>
                    <a:pt x="1708" y="773"/>
                  </a:lnTo>
                  <a:lnTo>
                    <a:pt x="1701" y="823"/>
                  </a:lnTo>
                  <a:lnTo>
                    <a:pt x="1691" y="874"/>
                  </a:lnTo>
                  <a:lnTo>
                    <a:pt x="1683" y="924"/>
                  </a:lnTo>
                  <a:lnTo>
                    <a:pt x="1677" y="971"/>
                  </a:lnTo>
                  <a:lnTo>
                    <a:pt x="1675" y="1013"/>
                  </a:lnTo>
                  <a:lnTo>
                    <a:pt x="1675" y="1051"/>
                  </a:lnTo>
                  <a:lnTo>
                    <a:pt x="1680" y="1081"/>
                  </a:lnTo>
                  <a:lnTo>
                    <a:pt x="1691" y="1104"/>
                  </a:lnTo>
                  <a:lnTo>
                    <a:pt x="1709" y="1117"/>
                  </a:lnTo>
                  <a:lnTo>
                    <a:pt x="1729" y="1121"/>
                  </a:lnTo>
                  <a:lnTo>
                    <a:pt x="1753" y="1113"/>
                  </a:lnTo>
                  <a:lnTo>
                    <a:pt x="1779" y="1097"/>
                  </a:lnTo>
                  <a:lnTo>
                    <a:pt x="1808" y="1073"/>
                  </a:lnTo>
                  <a:lnTo>
                    <a:pt x="1837" y="1044"/>
                  </a:lnTo>
                  <a:lnTo>
                    <a:pt x="1869" y="1010"/>
                  </a:lnTo>
                  <a:lnTo>
                    <a:pt x="1901" y="973"/>
                  </a:lnTo>
                  <a:lnTo>
                    <a:pt x="1935" y="934"/>
                  </a:lnTo>
                  <a:lnTo>
                    <a:pt x="1967" y="896"/>
                  </a:lnTo>
                  <a:lnTo>
                    <a:pt x="1999" y="859"/>
                  </a:lnTo>
                  <a:lnTo>
                    <a:pt x="2030" y="826"/>
                  </a:lnTo>
                  <a:lnTo>
                    <a:pt x="2060" y="796"/>
                  </a:lnTo>
                  <a:lnTo>
                    <a:pt x="2088" y="773"/>
                  </a:lnTo>
                  <a:lnTo>
                    <a:pt x="2115" y="756"/>
                  </a:lnTo>
                  <a:lnTo>
                    <a:pt x="2138" y="748"/>
                  </a:lnTo>
                  <a:lnTo>
                    <a:pt x="2159" y="750"/>
                  </a:lnTo>
                  <a:lnTo>
                    <a:pt x="2173" y="763"/>
                  </a:lnTo>
                  <a:lnTo>
                    <a:pt x="2181" y="784"/>
                  </a:lnTo>
                  <a:lnTo>
                    <a:pt x="2185" y="812"/>
                  </a:lnTo>
                  <a:lnTo>
                    <a:pt x="2185" y="845"/>
                  </a:lnTo>
                  <a:lnTo>
                    <a:pt x="2180" y="884"/>
                  </a:lnTo>
                  <a:lnTo>
                    <a:pt x="2174" y="925"/>
                  </a:lnTo>
                  <a:lnTo>
                    <a:pt x="2165" y="970"/>
                  </a:lnTo>
                  <a:lnTo>
                    <a:pt x="2158" y="1015"/>
                  </a:lnTo>
                  <a:lnTo>
                    <a:pt x="2148" y="1061"/>
                  </a:lnTo>
                  <a:lnTo>
                    <a:pt x="2140" y="1105"/>
                  </a:lnTo>
                  <a:lnTo>
                    <a:pt x="2133" y="1148"/>
                  </a:lnTo>
                  <a:lnTo>
                    <a:pt x="2130" y="1186"/>
                  </a:lnTo>
                  <a:lnTo>
                    <a:pt x="2129" y="1220"/>
                  </a:lnTo>
                  <a:lnTo>
                    <a:pt x="2133" y="1247"/>
                  </a:lnTo>
                  <a:lnTo>
                    <a:pt x="2142" y="1268"/>
                  </a:lnTo>
                  <a:lnTo>
                    <a:pt x="2158" y="1280"/>
                  </a:lnTo>
                  <a:lnTo>
                    <a:pt x="2175" y="1284"/>
                  </a:lnTo>
                  <a:lnTo>
                    <a:pt x="2196" y="1278"/>
                  </a:lnTo>
                  <a:lnTo>
                    <a:pt x="2217" y="1265"/>
                  </a:lnTo>
                  <a:lnTo>
                    <a:pt x="2242" y="1244"/>
                  </a:lnTo>
                  <a:lnTo>
                    <a:pt x="2267" y="1220"/>
                  </a:lnTo>
                  <a:lnTo>
                    <a:pt x="2294" y="1191"/>
                  </a:lnTo>
                  <a:lnTo>
                    <a:pt x="2321" y="1159"/>
                  </a:lnTo>
                  <a:lnTo>
                    <a:pt x="2350" y="1126"/>
                  </a:lnTo>
                  <a:lnTo>
                    <a:pt x="2378" y="1093"/>
                  </a:lnTo>
                  <a:lnTo>
                    <a:pt x="2407" y="1061"/>
                  </a:lnTo>
                  <a:lnTo>
                    <a:pt x="2435" y="1031"/>
                  </a:lnTo>
                  <a:lnTo>
                    <a:pt x="2465" y="1003"/>
                  </a:lnTo>
                  <a:lnTo>
                    <a:pt x="2492" y="981"/>
                  </a:lnTo>
                  <a:lnTo>
                    <a:pt x="2520" y="963"/>
                  </a:lnTo>
                  <a:lnTo>
                    <a:pt x="2546" y="953"/>
                  </a:lnTo>
                  <a:lnTo>
                    <a:pt x="2573" y="951"/>
                  </a:lnTo>
                  <a:lnTo>
                    <a:pt x="2576" y="952"/>
                  </a:lnTo>
                  <a:lnTo>
                    <a:pt x="2581" y="955"/>
                  </a:lnTo>
                  <a:lnTo>
                    <a:pt x="2585" y="959"/>
                  </a:lnTo>
                  <a:lnTo>
                    <a:pt x="2590" y="963"/>
                  </a:lnTo>
                  <a:lnTo>
                    <a:pt x="2594" y="969"/>
                  </a:lnTo>
                  <a:lnTo>
                    <a:pt x="2599" y="974"/>
                  </a:lnTo>
                  <a:lnTo>
                    <a:pt x="2603" y="981"/>
                  </a:lnTo>
                  <a:lnTo>
                    <a:pt x="2608" y="986"/>
                  </a:lnTo>
                  <a:lnTo>
                    <a:pt x="2611" y="993"/>
                  </a:lnTo>
                  <a:lnTo>
                    <a:pt x="2615" y="999"/>
                  </a:lnTo>
                  <a:lnTo>
                    <a:pt x="2617" y="1005"/>
                  </a:lnTo>
                  <a:lnTo>
                    <a:pt x="2621" y="1010"/>
                  </a:lnTo>
                  <a:lnTo>
                    <a:pt x="2623" y="1014"/>
                  </a:lnTo>
                  <a:lnTo>
                    <a:pt x="2626" y="1017"/>
                  </a:lnTo>
                  <a:lnTo>
                    <a:pt x="2626" y="1020"/>
                  </a:lnTo>
                  <a:lnTo>
                    <a:pt x="2627" y="1020"/>
                  </a:lnTo>
                </a:path>
              </a:pathLst>
            </a:custGeom>
            <a:noFill/>
            <a:ln w="4762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Freeform 32"/>
            <p:cNvSpPr>
              <a:spLocks/>
            </p:cNvSpPr>
            <p:nvPr/>
          </p:nvSpPr>
          <p:spPr bwMode="auto">
            <a:xfrm>
              <a:off x="5946775" y="3221038"/>
              <a:ext cx="107950" cy="576262"/>
            </a:xfrm>
            <a:custGeom>
              <a:avLst/>
              <a:gdLst>
                <a:gd name="T0" fmla="*/ 0 w 74"/>
                <a:gd name="T1" fmla="*/ 411 h 412"/>
                <a:gd name="T2" fmla="*/ 36 w 74"/>
                <a:gd name="T3" fmla="*/ 0 h 412"/>
                <a:gd name="T4" fmla="*/ 73 w 74"/>
                <a:gd name="T5" fmla="*/ 387 h 412"/>
              </a:gdLst>
              <a:ahLst/>
              <a:cxnLst>
                <a:cxn ang="0">
                  <a:pos x="T0" y="T1"/>
                </a:cxn>
                <a:cxn ang="0">
                  <a:pos x="T2" y="T3"/>
                </a:cxn>
                <a:cxn ang="0">
                  <a:pos x="T4" y="T5"/>
                </a:cxn>
              </a:cxnLst>
              <a:rect l="0" t="0" r="r" b="b"/>
              <a:pathLst>
                <a:path w="74" h="412">
                  <a:moveTo>
                    <a:pt x="0" y="411"/>
                  </a:moveTo>
                  <a:lnTo>
                    <a:pt x="36" y="0"/>
                  </a:lnTo>
                  <a:lnTo>
                    <a:pt x="73" y="387"/>
                  </a:lnTo>
                </a:path>
              </a:pathLst>
            </a:custGeom>
            <a:noFill/>
            <a:ln w="4762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 name="Freeform 33"/>
            <p:cNvSpPr>
              <a:spLocks/>
            </p:cNvSpPr>
            <p:nvPr/>
          </p:nvSpPr>
          <p:spPr bwMode="auto">
            <a:xfrm>
              <a:off x="496888" y="2289175"/>
              <a:ext cx="3954462" cy="1974850"/>
            </a:xfrm>
            <a:custGeom>
              <a:avLst/>
              <a:gdLst>
                <a:gd name="T0" fmla="*/ 6 w 2740"/>
                <a:gd name="T1" fmla="*/ 611 h 1410"/>
                <a:gd name="T2" fmla="*/ 55 w 2740"/>
                <a:gd name="T3" fmla="*/ 568 h 1410"/>
                <a:gd name="T4" fmla="*/ 142 w 2740"/>
                <a:gd name="T5" fmla="*/ 491 h 1410"/>
                <a:gd name="T6" fmla="*/ 258 w 2740"/>
                <a:gd name="T7" fmla="*/ 393 h 1410"/>
                <a:gd name="T8" fmla="*/ 391 w 2740"/>
                <a:gd name="T9" fmla="*/ 286 h 1410"/>
                <a:gd name="T10" fmla="*/ 530 w 2740"/>
                <a:gd name="T11" fmla="*/ 180 h 1410"/>
                <a:gd name="T12" fmla="*/ 664 w 2740"/>
                <a:gd name="T13" fmla="*/ 88 h 1410"/>
                <a:gd name="T14" fmla="*/ 782 w 2740"/>
                <a:gd name="T15" fmla="*/ 21 h 1410"/>
                <a:gd name="T16" fmla="*/ 845 w 2740"/>
                <a:gd name="T17" fmla="*/ 52 h 1410"/>
                <a:gd name="T18" fmla="*/ 854 w 2740"/>
                <a:gd name="T19" fmla="*/ 171 h 1410"/>
                <a:gd name="T20" fmla="*/ 848 w 2740"/>
                <a:gd name="T21" fmla="*/ 309 h 1410"/>
                <a:gd name="T22" fmla="*/ 834 w 2740"/>
                <a:gd name="T23" fmla="*/ 459 h 1410"/>
                <a:gd name="T24" fmla="*/ 817 w 2740"/>
                <a:gd name="T25" fmla="*/ 611 h 1410"/>
                <a:gd name="T26" fmla="*/ 803 w 2740"/>
                <a:gd name="T27" fmla="*/ 761 h 1410"/>
                <a:gd name="T28" fmla="*/ 801 w 2740"/>
                <a:gd name="T29" fmla="*/ 897 h 1410"/>
                <a:gd name="T30" fmla="*/ 816 w 2740"/>
                <a:gd name="T31" fmla="*/ 1015 h 1410"/>
                <a:gd name="T32" fmla="*/ 881 w 2740"/>
                <a:gd name="T33" fmla="*/ 1037 h 1410"/>
                <a:gd name="T34" fmla="*/ 981 w 2740"/>
                <a:gd name="T35" fmla="*/ 948 h 1410"/>
                <a:gd name="T36" fmla="*/ 1084 w 2740"/>
                <a:gd name="T37" fmla="*/ 825 h 1410"/>
                <a:gd name="T38" fmla="*/ 1189 w 2740"/>
                <a:gd name="T39" fmla="*/ 684 h 1410"/>
                <a:gd name="T40" fmla="*/ 1292 w 2740"/>
                <a:gd name="T41" fmla="*/ 543 h 1410"/>
                <a:gd name="T42" fmla="*/ 1392 w 2740"/>
                <a:gd name="T43" fmla="*/ 419 h 1410"/>
                <a:gd name="T44" fmla="*/ 1488 w 2740"/>
                <a:gd name="T45" fmla="*/ 327 h 1410"/>
                <a:gd name="T46" fmla="*/ 1576 w 2740"/>
                <a:gd name="T47" fmla="*/ 287 h 1410"/>
                <a:gd name="T48" fmla="*/ 1651 w 2740"/>
                <a:gd name="T49" fmla="*/ 314 h 1410"/>
                <a:gd name="T50" fmla="*/ 1692 w 2740"/>
                <a:gd name="T51" fmla="*/ 413 h 1410"/>
                <a:gd name="T52" fmla="*/ 1705 w 2740"/>
                <a:gd name="T53" fmla="*/ 563 h 1410"/>
                <a:gd name="T54" fmla="*/ 1702 w 2740"/>
                <a:gd name="T55" fmla="*/ 745 h 1410"/>
                <a:gd name="T56" fmla="*/ 1693 w 2740"/>
                <a:gd name="T57" fmla="*/ 938 h 1410"/>
                <a:gd name="T58" fmla="*/ 1690 w 2740"/>
                <a:gd name="T59" fmla="*/ 1122 h 1410"/>
                <a:gd name="T60" fmla="*/ 1704 w 2740"/>
                <a:gd name="T61" fmla="*/ 1275 h 1410"/>
                <a:gd name="T62" fmla="*/ 1748 w 2740"/>
                <a:gd name="T63" fmla="*/ 1378 h 1410"/>
                <a:gd name="T64" fmla="*/ 1827 w 2740"/>
                <a:gd name="T65" fmla="*/ 1409 h 1410"/>
                <a:gd name="T66" fmla="*/ 1920 w 2740"/>
                <a:gd name="T67" fmla="*/ 1371 h 1410"/>
                <a:gd name="T68" fmla="*/ 2022 w 2740"/>
                <a:gd name="T69" fmla="*/ 1281 h 1410"/>
                <a:gd name="T70" fmla="*/ 2132 w 2740"/>
                <a:gd name="T71" fmla="*/ 1157 h 1410"/>
                <a:gd name="T72" fmla="*/ 2244 w 2740"/>
                <a:gd name="T73" fmla="*/ 1021 h 1410"/>
                <a:gd name="T74" fmla="*/ 2356 w 2740"/>
                <a:gd name="T75" fmla="*/ 889 h 1410"/>
                <a:gd name="T76" fmla="*/ 2468 w 2740"/>
                <a:gd name="T77" fmla="*/ 779 h 1410"/>
                <a:gd name="T78" fmla="*/ 2578 w 2740"/>
                <a:gd name="T79" fmla="*/ 713 h 1410"/>
                <a:gd name="T80" fmla="*/ 2636 w 2740"/>
                <a:gd name="T81" fmla="*/ 703 h 1410"/>
                <a:gd name="T82" fmla="*/ 2651 w 2740"/>
                <a:gd name="T83" fmla="*/ 709 h 1410"/>
                <a:gd name="T84" fmla="*/ 2669 w 2740"/>
                <a:gd name="T85" fmla="*/ 719 h 1410"/>
                <a:gd name="T86" fmla="*/ 2688 w 2740"/>
                <a:gd name="T87" fmla="*/ 732 h 1410"/>
                <a:gd name="T88" fmla="*/ 2704 w 2740"/>
                <a:gd name="T89" fmla="*/ 745 h 1410"/>
                <a:gd name="T90" fmla="*/ 2719 w 2740"/>
                <a:gd name="T91" fmla="*/ 758 h 1410"/>
                <a:gd name="T92" fmla="*/ 2730 w 2740"/>
                <a:gd name="T93" fmla="*/ 768 h 1410"/>
                <a:gd name="T94" fmla="*/ 2738 w 2740"/>
                <a:gd name="T95" fmla="*/ 773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40" h="1410">
                  <a:moveTo>
                    <a:pt x="0" y="616"/>
                  </a:moveTo>
                  <a:lnTo>
                    <a:pt x="6" y="611"/>
                  </a:lnTo>
                  <a:lnTo>
                    <a:pt x="25" y="594"/>
                  </a:lnTo>
                  <a:lnTo>
                    <a:pt x="55" y="568"/>
                  </a:lnTo>
                  <a:lnTo>
                    <a:pt x="95" y="532"/>
                  </a:lnTo>
                  <a:lnTo>
                    <a:pt x="142" y="491"/>
                  </a:lnTo>
                  <a:lnTo>
                    <a:pt x="198" y="443"/>
                  </a:lnTo>
                  <a:lnTo>
                    <a:pt x="258" y="393"/>
                  </a:lnTo>
                  <a:lnTo>
                    <a:pt x="324" y="339"/>
                  </a:lnTo>
                  <a:lnTo>
                    <a:pt x="391" y="286"/>
                  </a:lnTo>
                  <a:lnTo>
                    <a:pt x="460" y="232"/>
                  </a:lnTo>
                  <a:lnTo>
                    <a:pt x="530" y="180"/>
                  </a:lnTo>
                  <a:lnTo>
                    <a:pt x="598" y="131"/>
                  </a:lnTo>
                  <a:lnTo>
                    <a:pt x="664" y="88"/>
                  </a:lnTo>
                  <a:lnTo>
                    <a:pt x="726" y="50"/>
                  </a:lnTo>
                  <a:lnTo>
                    <a:pt x="782" y="21"/>
                  </a:lnTo>
                  <a:lnTo>
                    <a:pt x="833" y="0"/>
                  </a:lnTo>
                  <a:lnTo>
                    <a:pt x="845" y="52"/>
                  </a:lnTo>
                  <a:lnTo>
                    <a:pt x="852" y="109"/>
                  </a:lnTo>
                  <a:lnTo>
                    <a:pt x="854" y="171"/>
                  </a:lnTo>
                  <a:lnTo>
                    <a:pt x="853" y="238"/>
                  </a:lnTo>
                  <a:lnTo>
                    <a:pt x="848" y="309"/>
                  </a:lnTo>
                  <a:lnTo>
                    <a:pt x="842" y="383"/>
                  </a:lnTo>
                  <a:lnTo>
                    <a:pt x="834" y="459"/>
                  </a:lnTo>
                  <a:lnTo>
                    <a:pt x="826" y="535"/>
                  </a:lnTo>
                  <a:lnTo>
                    <a:pt x="817" y="611"/>
                  </a:lnTo>
                  <a:lnTo>
                    <a:pt x="809" y="687"/>
                  </a:lnTo>
                  <a:lnTo>
                    <a:pt x="803" y="761"/>
                  </a:lnTo>
                  <a:lnTo>
                    <a:pt x="801" y="830"/>
                  </a:lnTo>
                  <a:lnTo>
                    <a:pt x="801" y="897"/>
                  </a:lnTo>
                  <a:lnTo>
                    <a:pt x="807" y="958"/>
                  </a:lnTo>
                  <a:lnTo>
                    <a:pt x="816" y="1015"/>
                  </a:lnTo>
                  <a:lnTo>
                    <a:pt x="833" y="1064"/>
                  </a:lnTo>
                  <a:lnTo>
                    <a:pt x="881" y="1037"/>
                  </a:lnTo>
                  <a:lnTo>
                    <a:pt x="930" y="998"/>
                  </a:lnTo>
                  <a:lnTo>
                    <a:pt x="981" y="948"/>
                  </a:lnTo>
                  <a:lnTo>
                    <a:pt x="1033" y="889"/>
                  </a:lnTo>
                  <a:lnTo>
                    <a:pt x="1084" y="825"/>
                  </a:lnTo>
                  <a:lnTo>
                    <a:pt x="1137" y="755"/>
                  </a:lnTo>
                  <a:lnTo>
                    <a:pt x="1189" y="684"/>
                  </a:lnTo>
                  <a:lnTo>
                    <a:pt x="1242" y="611"/>
                  </a:lnTo>
                  <a:lnTo>
                    <a:pt x="1292" y="543"/>
                  </a:lnTo>
                  <a:lnTo>
                    <a:pt x="1343" y="477"/>
                  </a:lnTo>
                  <a:lnTo>
                    <a:pt x="1392" y="419"/>
                  </a:lnTo>
                  <a:lnTo>
                    <a:pt x="1441" y="367"/>
                  </a:lnTo>
                  <a:lnTo>
                    <a:pt x="1488" y="327"/>
                  </a:lnTo>
                  <a:lnTo>
                    <a:pt x="1533" y="299"/>
                  </a:lnTo>
                  <a:lnTo>
                    <a:pt x="1576" y="287"/>
                  </a:lnTo>
                  <a:lnTo>
                    <a:pt x="1617" y="290"/>
                  </a:lnTo>
                  <a:lnTo>
                    <a:pt x="1651" y="314"/>
                  </a:lnTo>
                  <a:lnTo>
                    <a:pt x="1676" y="355"/>
                  </a:lnTo>
                  <a:lnTo>
                    <a:pt x="1692" y="413"/>
                  </a:lnTo>
                  <a:lnTo>
                    <a:pt x="1702" y="482"/>
                  </a:lnTo>
                  <a:lnTo>
                    <a:pt x="1705" y="563"/>
                  </a:lnTo>
                  <a:lnTo>
                    <a:pt x="1705" y="651"/>
                  </a:lnTo>
                  <a:lnTo>
                    <a:pt x="1702" y="745"/>
                  </a:lnTo>
                  <a:lnTo>
                    <a:pt x="1698" y="841"/>
                  </a:lnTo>
                  <a:lnTo>
                    <a:pt x="1693" y="938"/>
                  </a:lnTo>
                  <a:lnTo>
                    <a:pt x="1690" y="1033"/>
                  </a:lnTo>
                  <a:lnTo>
                    <a:pt x="1690" y="1122"/>
                  </a:lnTo>
                  <a:lnTo>
                    <a:pt x="1695" y="1203"/>
                  </a:lnTo>
                  <a:lnTo>
                    <a:pt x="1704" y="1275"/>
                  </a:lnTo>
                  <a:lnTo>
                    <a:pt x="1722" y="1334"/>
                  </a:lnTo>
                  <a:lnTo>
                    <a:pt x="1748" y="1378"/>
                  </a:lnTo>
                  <a:lnTo>
                    <a:pt x="1786" y="1403"/>
                  </a:lnTo>
                  <a:lnTo>
                    <a:pt x="1827" y="1409"/>
                  </a:lnTo>
                  <a:lnTo>
                    <a:pt x="1872" y="1397"/>
                  </a:lnTo>
                  <a:lnTo>
                    <a:pt x="1920" y="1371"/>
                  </a:lnTo>
                  <a:lnTo>
                    <a:pt x="1971" y="1331"/>
                  </a:lnTo>
                  <a:lnTo>
                    <a:pt x="2022" y="1281"/>
                  </a:lnTo>
                  <a:lnTo>
                    <a:pt x="2077" y="1222"/>
                  </a:lnTo>
                  <a:lnTo>
                    <a:pt x="2132" y="1157"/>
                  </a:lnTo>
                  <a:lnTo>
                    <a:pt x="2188" y="1089"/>
                  </a:lnTo>
                  <a:lnTo>
                    <a:pt x="2244" y="1021"/>
                  </a:lnTo>
                  <a:lnTo>
                    <a:pt x="2300" y="952"/>
                  </a:lnTo>
                  <a:lnTo>
                    <a:pt x="2356" y="889"/>
                  </a:lnTo>
                  <a:lnTo>
                    <a:pt x="2414" y="829"/>
                  </a:lnTo>
                  <a:lnTo>
                    <a:pt x="2468" y="779"/>
                  </a:lnTo>
                  <a:lnTo>
                    <a:pt x="2524" y="739"/>
                  </a:lnTo>
                  <a:lnTo>
                    <a:pt x="2578" y="713"/>
                  </a:lnTo>
                  <a:lnTo>
                    <a:pt x="2631" y="701"/>
                  </a:lnTo>
                  <a:lnTo>
                    <a:pt x="2636" y="703"/>
                  </a:lnTo>
                  <a:lnTo>
                    <a:pt x="2644" y="705"/>
                  </a:lnTo>
                  <a:lnTo>
                    <a:pt x="2651" y="709"/>
                  </a:lnTo>
                  <a:lnTo>
                    <a:pt x="2661" y="713"/>
                  </a:lnTo>
                  <a:lnTo>
                    <a:pt x="2669" y="719"/>
                  </a:lnTo>
                  <a:lnTo>
                    <a:pt x="2678" y="724"/>
                  </a:lnTo>
                  <a:lnTo>
                    <a:pt x="2688" y="732"/>
                  </a:lnTo>
                  <a:lnTo>
                    <a:pt x="2697" y="737"/>
                  </a:lnTo>
                  <a:lnTo>
                    <a:pt x="2704" y="745"/>
                  </a:lnTo>
                  <a:lnTo>
                    <a:pt x="2712" y="752"/>
                  </a:lnTo>
                  <a:lnTo>
                    <a:pt x="2719" y="758"/>
                  </a:lnTo>
                  <a:lnTo>
                    <a:pt x="2726" y="763"/>
                  </a:lnTo>
                  <a:lnTo>
                    <a:pt x="2730" y="768"/>
                  </a:lnTo>
                  <a:lnTo>
                    <a:pt x="2736" y="771"/>
                  </a:lnTo>
                  <a:lnTo>
                    <a:pt x="2738" y="773"/>
                  </a:lnTo>
                  <a:lnTo>
                    <a:pt x="2739" y="773"/>
                  </a:lnTo>
                </a:path>
              </a:pathLst>
            </a:custGeom>
            <a:noFill/>
            <a:ln w="47625" cap="flat" cmpd="sng">
              <a:solidFill>
                <a:srgbClr val="C2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Line 34"/>
            <p:cNvSpPr>
              <a:spLocks noChangeShapeType="1"/>
            </p:cNvSpPr>
            <p:nvPr/>
          </p:nvSpPr>
          <p:spPr bwMode="auto">
            <a:xfrm>
              <a:off x="582613" y="2898775"/>
              <a:ext cx="3551237" cy="1377950"/>
            </a:xfrm>
            <a:prstGeom prst="line">
              <a:avLst/>
            </a:prstGeom>
            <a:noFill/>
            <a:ln w="476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Freeform 35"/>
            <p:cNvSpPr>
              <a:spLocks/>
            </p:cNvSpPr>
            <p:nvPr/>
          </p:nvSpPr>
          <p:spPr bwMode="auto">
            <a:xfrm>
              <a:off x="4379913" y="3271838"/>
              <a:ext cx="158750" cy="963612"/>
            </a:xfrm>
            <a:custGeom>
              <a:avLst/>
              <a:gdLst>
                <a:gd name="T0" fmla="*/ 0 w 110"/>
                <a:gd name="T1" fmla="*/ 687 h 688"/>
                <a:gd name="T2" fmla="*/ 61 w 110"/>
                <a:gd name="T3" fmla="*/ 0 h 688"/>
                <a:gd name="T4" fmla="*/ 109 w 110"/>
                <a:gd name="T5" fmla="*/ 662 h 688"/>
              </a:gdLst>
              <a:ahLst/>
              <a:cxnLst>
                <a:cxn ang="0">
                  <a:pos x="T0" y="T1"/>
                </a:cxn>
                <a:cxn ang="0">
                  <a:pos x="T2" y="T3"/>
                </a:cxn>
                <a:cxn ang="0">
                  <a:pos x="T4" y="T5"/>
                </a:cxn>
              </a:cxnLst>
              <a:rect l="0" t="0" r="r" b="b"/>
              <a:pathLst>
                <a:path w="110" h="688">
                  <a:moveTo>
                    <a:pt x="0" y="687"/>
                  </a:moveTo>
                  <a:lnTo>
                    <a:pt x="61" y="0"/>
                  </a:lnTo>
                  <a:lnTo>
                    <a:pt x="109" y="662"/>
                  </a:lnTo>
                </a:path>
              </a:pathLst>
            </a:custGeom>
            <a:noFill/>
            <a:ln w="47625" cap="flat" cmpd="sng">
              <a:solidFill>
                <a:srgbClr val="C2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 name="Line 36"/>
            <p:cNvSpPr>
              <a:spLocks noChangeShapeType="1"/>
            </p:cNvSpPr>
            <p:nvPr/>
          </p:nvSpPr>
          <p:spPr bwMode="auto">
            <a:xfrm flipV="1">
              <a:off x="4187825" y="968375"/>
              <a:ext cx="17463" cy="3776663"/>
            </a:xfrm>
            <a:prstGeom prst="line">
              <a:avLst/>
            </a:prstGeom>
            <a:noFill/>
            <a:ln w="412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Text Box 37"/>
            <p:cNvSpPr txBox="1">
              <a:spLocks noChangeArrowheads="1"/>
            </p:cNvSpPr>
            <p:nvPr/>
          </p:nvSpPr>
          <p:spPr bwMode="auto">
            <a:xfrm>
              <a:off x="4187826" y="834608"/>
              <a:ext cx="1690687" cy="40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000" b="1" dirty="0">
                  <a:latin typeface="+mj-lt"/>
                </a:rPr>
                <a:t>Amplitude</a:t>
              </a:r>
              <a:endParaRPr lang="en-US" sz="2200" dirty="0">
                <a:latin typeface="+mj-lt"/>
              </a:endParaRPr>
            </a:p>
          </p:txBody>
        </p:sp>
        <p:sp>
          <p:nvSpPr>
            <p:cNvPr id="41" name="Text Box 38"/>
            <p:cNvSpPr txBox="1">
              <a:spLocks noChangeArrowheads="1"/>
            </p:cNvSpPr>
            <p:nvPr/>
          </p:nvSpPr>
          <p:spPr bwMode="auto">
            <a:xfrm rot="1105003">
              <a:off x="583175" y="3156743"/>
              <a:ext cx="973138" cy="73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000" b="1" dirty="0">
                  <a:latin typeface="Helvetica" charset="0"/>
                </a:rPr>
                <a:t>Time</a:t>
              </a:r>
              <a:endParaRPr lang="en-US" sz="2200" dirty="0"/>
            </a:p>
          </p:txBody>
        </p:sp>
        <p:sp>
          <p:nvSpPr>
            <p:cNvPr id="42" name="Text Box 39"/>
            <p:cNvSpPr txBox="1">
              <a:spLocks noChangeArrowheads="1"/>
            </p:cNvSpPr>
            <p:nvPr/>
          </p:nvSpPr>
          <p:spPr bwMode="auto">
            <a:xfrm rot="20846431">
              <a:off x="7612551" y="2709829"/>
              <a:ext cx="1711324" cy="47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lvl1pPr algn="l" defTabSz="409575">
                <a:defRPr sz="2400">
                  <a:solidFill>
                    <a:schemeClr val="tx1"/>
                  </a:solidFill>
                  <a:latin typeface="Times New Roman" charset="0"/>
                  <a:ea typeface="ＭＳ Ｐゴシック" charset="0"/>
                </a:defRPr>
              </a:lvl1pPr>
              <a:lvl2pPr marL="406400" indent="3175" algn="l" defTabSz="409575">
                <a:defRPr sz="2400">
                  <a:solidFill>
                    <a:schemeClr val="tx1"/>
                  </a:solidFill>
                  <a:latin typeface="Times New Roman" charset="0"/>
                  <a:ea typeface="ＭＳ Ｐゴシック" charset="0"/>
                </a:defRPr>
              </a:lvl2pPr>
              <a:lvl3pPr marL="742950" indent="7778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008280"/>
                </a:buClr>
                <a:buSzPct val="90000"/>
                <a:buFont typeface="Monotype Sorts" charset="0"/>
                <a:buNone/>
              </a:pPr>
              <a:r>
                <a:rPr lang="en-US" sz="2000" b="1" dirty="0">
                  <a:latin typeface="+mj-lt"/>
                </a:rPr>
                <a:t>Frequency</a:t>
              </a:r>
              <a:endParaRPr lang="en-US" sz="2200" dirty="0">
                <a:latin typeface="+mj-lt"/>
              </a:endParaRPr>
            </a:p>
          </p:txBody>
        </p:sp>
        <p:sp>
          <p:nvSpPr>
            <p:cNvPr id="43" name="Line 40"/>
            <p:cNvSpPr>
              <a:spLocks noChangeShapeType="1"/>
            </p:cNvSpPr>
            <p:nvPr/>
          </p:nvSpPr>
          <p:spPr bwMode="auto">
            <a:xfrm>
              <a:off x="582613" y="2898775"/>
              <a:ext cx="3551237" cy="1377950"/>
            </a:xfrm>
            <a:prstGeom prst="line">
              <a:avLst/>
            </a:prstGeom>
            <a:noFill/>
            <a:ln w="222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4732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000" b="1" dirty="0"/>
              <a:t>Vibration </a:t>
            </a:r>
            <a:r>
              <a:rPr lang="fr-FR" sz="3000" b="1" dirty="0" err="1"/>
              <a:t>Analysis</a:t>
            </a:r>
            <a:r>
              <a:rPr lang="fr-FR" sz="3000" b="1" dirty="0"/>
              <a:t> </a:t>
            </a:r>
            <a:r>
              <a:rPr lang="fr-FR" sz="3000" b="1" dirty="0" smtClean="0"/>
              <a:t>Technique</a:t>
            </a:r>
            <a:endParaRPr lang="fr-FR" sz="3000" b="1" dirty="0"/>
          </a:p>
        </p:txBody>
      </p:sp>
      <p:sp>
        <p:nvSpPr>
          <p:cNvPr id="3" name="Content Placeholder 2"/>
          <p:cNvSpPr>
            <a:spLocks noGrp="1"/>
          </p:cNvSpPr>
          <p:nvPr>
            <p:ph idx="1"/>
          </p:nvPr>
        </p:nvSpPr>
        <p:spPr>
          <a:xfrm>
            <a:off x="685667" y="1722922"/>
            <a:ext cx="7821662" cy="4678848"/>
          </a:xfrm>
        </p:spPr>
        <p:txBody>
          <a:bodyPr>
            <a:noAutofit/>
          </a:bodyPr>
          <a:lstStyle/>
          <a:p>
            <a:pPr algn="just">
              <a:spcBef>
                <a:spcPts val="1200"/>
              </a:spcBef>
            </a:pPr>
            <a:r>
              <a:rPr lang="en-US" sz="1800" b="1" dirty="0" smtClean="0"/>
              <a:t>Comparative </a:t>
            </a:r>
            <a:r>
              <a:rPr lang="en-US" sz="1800" b="1" dirty="0"/>
              <a:t>analysis </a:t>
            </a:r>
            <a:r>
              <a:rPr lang="en-US" sz="1800" dirty="0"/>
              <a:t>directly compares two or more data sets in order to detect changes in operating condition of </a:t>
            </a:r>
            <a:r>
              <a:rPr lang="en-US" sz="1800" dirty="0" smtClean="0"/>
              <a:t>machine.</a:t>
            </a:r>
          </a:p>
          <a:p>
            <a:pPr algn="just">
              <a:spcBef>
                <a:spcPts val="1200"/>
              </a:spcBef>
            </a:pPr>
            <a:r>
              <a:rPr lang="en-US" sz="1800" dirty="0" smtClean="0"/>
              <a:t>It is limited </a:t>
            </a:r>
            <a:r>
              <a:rPr lang="en-US" sz="1800" dirty="0"/>
              <a:t>to direct comparison of time-or frequency-domain signature generated by </a:t>
            </a:r>
            <a:r>
              <a:rPr lang="en-US" sz="1800" dirty="0" smtClean="0"/>
              <a:t>machine.</a:t>
            </a:r>
          </a:p>
          <a:p>
            <a:pPr algn="just">
              <a:spcBef>
                <a:spcPts val="1200"/>
              </a:spcBef>
            </a:pPr>
            <a:r>
              <a:rPr lang="en-US" sz="1800" dirty="0" smtClean="0"/>
              <a:t>Comparison </a:t>
            </a:r>
            <a:r>
              <a:rPr lang="en-US" sz="1800" dirty="0"/>
              <a:t>may be </a:t>
            </a:r>
            <a:r>
              <a:rPr lang="en-US" sz="1800" dirty="0" smtClean="0"/>
              <a:t>to machine </a:t>
            </a:r>
            <a:r>
              <a:rPr lang="en-US" sz="1800" dirty="0"/>
              <a:t>baseline or industry standards. </a:t>
            </a:r>
          </a:p>
          <a:p>
            <a:pPr algn="just">
              <a:spcBef>
                <a:spcPts val="1200"/>
              </a:spcBef>
            </a:pPr>
            <a:r>
              <a:rPr lang="en-US" sz="1800" b="1" dirty="0"/>
              <a:t>Baseline</a:t>
            </a:r>
            <a:r>
              <a:rPr lang="en-US" sz="1800" dirty="0"/>
              <a:t> must be updated after </a:t>
            </a:r>
            <a:r>
              <a:rPr lang="en-US" sz="1800" dirty="0" smtClean="0"/>
              <a:t>maintenance.</a:t>
            </a:r>
          </a:p>
          <a:p>
            <a:pPr algn="just">
              <a:spcBef>
                <a:spcPts val="1200"/>
              </a:spcBef>
            </a:pPr>
            <a:r>
              <a:rPr lang="en-US" sz="1800" dirty="0"/>
              <a:t>Key to using vibration </a:t>
            </a:r>
            <a:r>
              <a:rPr lang="en-US" sz="1800" dirty="0" smtClean="0"/>
              <a:t>analysis </a:t>
            </a:r>
            <a:r>
              <a:rPr lang="en-US" sz="1800" dirty="0"/>
              <a:t>for predictive maintenance is </a:t>
            </a:r>
            <a:r>
              <a:rPr lang="en-US" sz="1800" dirty="0" smtClean="0"/>
              <a:t>the ability </a:t>
            </a:r>
            <a:r>
              <a:rPr lang="en-US" sz="1800" dirty="0"/>
              <a:t>to differentiate between </a:t>
            </a:r>
            <a:r>
              <a:rPr lang="en-US" sz="1800" b="1" dirty="0"/>
              <a:t>normal</a:t>
            </a:r>
            <a:r>
              <a:rPr lang="en-US" sz="1800" dirty="0"/>
              <a:t> and </a:t>
            </a:r>
            <a:r>
              <a:rPr lang="en-US" sz="1800" b="1" dirty="0"/>
              <a:t>abnormal </a:t>
            </a:r>
            <a:r>
              <a:rPr lang="en-US" sz="1800" dirty="0"/>
              <a:t>vibration profiles.</a:t>
            </a:r>
          </a:p>
          <a:p>
            <a:pPr algn="just">
              <a:spcBef>
                <a:spcPts val="1200"/>
              </a:spcBef>
            </a:pPr>
            <a:r>
              <a:rPr lang="en-US" sz="1800" dirty="0"/>
              <a:t>Many vibrations are normal for rotating or moving machinery, e.g. normal rotation of shafts and other rotors, contact with bearings, gear-mesh etc.</a:t>
            </a:r>
          </a:p>
          <a:p>
            <a:pPr algn="just">
              <a:spcBef>
                <a:spcPts val="1200"/>
              </a:spcBef>
            </a:pPr>
            <a:r>
              <a:rPr lang="en-US" sz="1800" dirty="0"/>
              <a:t>Specific problems with machinery generate abnormal, yet identifiable, vibrations, e.g. loose bolts, misaligned shafts, worn bearings, leaks and incipient metal fatigue. </a:t>
            </a:r>
          </a:p>
          <a:p>
            <a:pPr marL="0" indent="0" algn="just">
              <a:spcBef>
                <a:spcPts val="1200"/>
              </a:spcBef>
              <a:buNone/>
            </a:pPr>
            <a:endParaRPr lang="en-US" sz="1800" dirty="0"/>
          </a:p>
          <a:p>
            <a:pPr algn="just">
              <a:spcBef>
                <a:spcPts val="1200"/>
              </a:spcBef>
            </a:pPr>
            <a:endParaRPr lang="en-US" sz="1800" dirty="0"/>
          </a:p>
          <a:p>
            <a:pPr algn="just">
              <a:spcBef>
                <a:spcPts val="1200"/>
              </a:spcBef>
            </a:pPr>
            <a:endParaRPr lang="en-US" sz="1800" dirty="0"/>
          </a:p>
          <a:p>
            <a:pPr algn="just">
              <a:spcBef>
                <a:spcPts val="1200"/>
              </a:spcBef>
            </a:pPr>
            <a:endParaRPr lang="en-US" sz="1800" dirty="0"/>
          </a:p>
          <a:p>
            <a:pPr algn="just">
              <a:spcBef>
                <a:spcPts val="1200"/>
              </a:spcBef>
            </a:pPr>
            <a:endParaRPr lang="en-US" sz="1800" dirty="0" smtClean="0"/>
          </a:p>
          <a:p>
            <a:pPr algn="just">
              <a:lnSpc>
                <a:spcPct val="90000"/>
              </a:lnSpc>
              <a:spcBef>
                <a:spcPts val="1200"/>
              </a:spcBef>
            </a:pPr>
            <a:endParaRPr lang="en-US" sz="1800" dirty="0" smtClean="0"/>
          </a:p>
          <a:p>
            <a:pPr algn="just">
              <a:lnSpc>
                <a:spcPct val="90000"/>
              </a:lnSpc>
              <a:spcBef>
                <a:spcPts val="1200"/>
              </a:spcBef>
            </a:pPr>
            <a:endParaRPr lang="en-US" sz="1800" dirty="0"/>
          </a:p>
          <a:p>
            <a:pPr algn="just">
              <a:lnSpc>
                <a:spcPct val="90000"/>
              </a:lnSpc>
              <a:spcBef>
                <a:spcPts val="1200"/>
              </a:spcBef>
            </a:pPr>
            <a:endParaRPr lang="en-US" sz="1800" dirty="0" smtClean="0"/>
          </a:p>
          <a:p>
            <a:pPr algn="just">
              <a:lnSpc>
                <a:spcPct val="90000"/>
              </a:lnSpc>
              <a:spcBef>
                <a:spcPts val="1200"/>
              </a:spcBef>
            </a:pPr>
            <a:endParaRPr lang="en-US" sz="18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22</a:t>
            </a:fld>
            <a:endParaRPr lang="en-US"/>
          </a:p>
        </p:txBody>
      </p:sp>
    </p:spTree>
    <p:extLst>
      <p:ext uri="{BB962C8B-B14F-4D97-AF65-F5344CB8AC3E}">
        <p14:creationId xmlns:p14="http://schemas.microsoft.com/office/powerpoint/2010/main" val="280243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000" b="1" dirty="0"/>
              <a:t>Vibration </a:t>
            </a:r>
            <a:r>
              <a:rPr lang="de-DE" sz="3000" b="1" dirty="0" smtClean="0"/>
              <a:t>Profiles of Rotating Machines</a:t>
            </a:r>
            <a:endParaRPr lang="en-US" sz="3000" b="1" dirty="0"/>
          </a:p>
        </p:txBody>
      </p:sp>
      <p:sp>
        <p:nvSpPr>
          <p:cNvPr id="3" name="Content Placeholder 2"/>
          <p:cNvSpPr>
            <a:spLocks noGrp="1"/>
          </p:cNvSpPr>
          <p:nvPr>
            <p:ph idx="1"/>
          </p:nvPr>
        </p:nvSpPr>
        <p:spPr>
          <a:xfrm>
            <a:off x="802951" y="1902864"/>
            <a:ext cx="7560000" cy="4345536"/>
          </a:xfrm>
        </p:spPr>
        <p:txBody>
          <a:bodyPr>
            <a:noAutofit/>
          </a:bodyPr>
          <a:lstStyle/>
          <a:p>
            <a:r>
              <a:rPr lang="en-US" sz="1800" dirty="0" smtClean="0"/>
              <a:t>A </a:t>
            </a:r>
            <a:r>
              <a:rPr lang="en-US" sz="1800" dirty="0"/>
              <a:t>rotating machine has one or more machine elements that turn with a shaft –e.g. rolling-element bearings, impellers and other rotors. </a:t>
            </a:r>
          </a:p>
          <a:p>
            <a:r>
              <a:rPr lang="en-US" sz="1800" dirty="0" smtClean="0"/>
              <a:t>In </a:t>
            </a:r>
            <a:r>
              <a:rPr lang="en-US" sz="1800" dirty="0"/>
              <a:t>a perfectly balanced machine, all rotors run on their true </a:t>
            </a:r>
            <a:r>
              <a:rPr lang="en-US" sz="1800" dirty="0" err="1"/>
              <a:t>centreline</a:t>
            </a:r>
            <a:r>
              <a:rPr lang="en-US" sz="1800" dirty="0"/>
              <a:t> and forces are equal.</a:t>
            </a:r>
          </a:p>
          <a:p>
            <a:r>
              <a:rPr lang="en-US" sz="1800" dirty="0" smtClean="0"/>
              <a:t>In </a:t>
            </a:r>
            <a:r>
              <a:rPr lang="en-US" sz="1800" dirty="0"/>
              <a:t>industrial machinery, rotors imbalance will generally be present due to uneven weight distribution or due to the imbalance between generated lift and gravity</a:t>
            </a:r>
            <a:r>
              <a:rPr lang="en-US" sz="1800" dirty="0" smtClean="0"/>
              <a:t>.</a:t>
            </a:r>
            <a:endParaRPr lang="en-US" sz="1800" dirty="0"/>
          </a:p>
          <a:p>
            <a:r>
              <a:rPr lang="en-US" sz="1800" dirty="0"/>
              <a:t>Pumps, fans, compressors will be subject to imbalance caused by turbulent or unbalanced media flow. </a:t>
            </a:r>
          </a:p>
          <a:p>
            <a:r>
              <a:rPr lang="en-US" sz="1800" dirty="0" smtClean="0"/>
              <a:t>Combination </a:t>
            </a:r>
            <a:r>
              <a:rPr lang="en-US" sz="1800" dirty="0"/>
              <a:t>of these forces with stiffness of rotor-support system will determine the vibration level.</a:t>
            </a:r>
          </a:p>
          <a:p>
            <a:endParaRPr lang="en-US" sz="1800" dirty="0"/>
          </a:p>
          <a:p>
            <a:endParaRPr lang="en-US" sz="1800" dirty="0"/>
          </a:p>
          <a:p>
            <a:endParaRPr lang="en-US" sz="1800" dirty="0"/>
          </a:p>
          <a:p>
            <a:endParaRPr lang="en-US" sz="1800" dirty="0"/>
          </a:p>
          <a:p>
            <a:endParaRPr lang="en-US" sz="1800" dirty="0"/>
          </a:p>
          <a:p>
            <a:endParaRPr lang="en-US" sz="1800" dirty="0" smtClean="0"/>
          </a:p>
          <a:p>
            <a:pPr>
              <a:lnSpc>
                <a:spcPct val="90000"/>
              </a:lnSpc>
            </a:pPr>
            <a:endParaRPr lang="en-US" sz="1800" dirty="0" smtClean="0"/>
          </a:p>
          <a:p>
            <a:pPr>
              <a:lnSpc>
                <a:spcPct val="90000"/>
              </a:lnSpc>
            </a:pPr>
            <a:endParaRPr lang="en-US" sz="1800" dirty="0"/>
          </a:p>
          <a:p>
            <a:pPr>
              <a:lnSpc>
                <a:spcPct val="90000"/>
              </a:lnSpc>
            </a:pPr>
            <a:endParaRPr lang="en-US" sz="1800" dirty="0" smtClean="0"/>
          </a:p>
          <a:p>
            <a:pPr>
              <a:lnSpc>
                <a:spcPct val="90000"/>
              </a:lnSpc>
            </a:pPr>
            <a:endParaRPr lang="en-US" sz="18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23</a:t>
            </a:fld>
            <a:endParaRPr lang="en-US"/>
          </a:p>
        </p:txBody>
      </p:sp>
    </p:spTree>
    <p:extLst>
      <p:ext uri="{BB962C8B-B14F-4D97-AF65-F5344CB8AC3E}">
        <p14:creationId xmlns:p14="http://schemas.microsoft.com/office/powerpoint/2010/main" val="150592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686" y="293283"/>
            <a:ext cx="8634040" cy="1143000"/>
          </a:xfrm>
        </p:spPr>
        <p:txBody>
          <a:bodyPr>
            <a:normAutofit/>
          </a:bodyPr>
          <a:lstStyle/>
          <a:p>
            <a:r>
              <a:rPr lang="en-US" sz="3000" b="1" dirty="0" smtClean="0">
                <a:solidFill>
                  <a:schemeClr val="tx1"/>
                </a:solidFill>
              </a:rPr>
              <a:t>Machinery </a:t>
            </a:r>
            <a:r>
              <a:rPr lang="en-US" sz="3000" b="1" dirty="0">
                <a:solidFill>
                  <a:schemeClr val="tx1"/>
                </a:solidFill>
              </a:rPr>
              <a:t>Fault </a:t>
            </a:r>
            <a:r>
              <a:rPr lang="en-US" sz="3000" b="1" dirty="0" smtClean="0">
                <a:solidFill>
                  <a:schemeClr val="tx1"/>
                </a:solidFill>
              </a:rPr>
              <a:t>Detection Using Vibration</a:t>
            </a:r>
            <a:endParaRPr lang="en-US" sz="3000" b="1" dirty="0">
              <a:solidFill>
                <a:schemeClr val="tx1"/>
              </a:solidFill>
            </a:endParaRPr>
          </a:p>
        </p:txBody>
      </p:sp>
      <p:sp>
        <p:nvSpPr>
          <p:cNvPr id="3" name="Content Placeholder 2"/>
          <p:cNvSpPr>
            <a:spLocks noGrp="1"/>
          </p:cNvSpPr>
          <p:nvPr>
            <p:ph idx="1"/>
          </p:nvPr>
        </p:nvSpPr>
        <p:spPr>
          <a:xfrm>
            <a:off x="218096" y="1731804"/>
            <a:ext cx="8326140" cy="4007224"/>
          </a:xfrm>
        </p:spPr>
        <p:txBody>
          <a:bodyPr>
            <a:noAutofit/>
          </a:bodyPr>
          <a:lstStyle/>
          <a:p>
            <a:pPr>
              <a:lnSpc>
                <a:spcPct val="90000"/>
              </a:lnSpc>
            </a:pPr>
            <a:endParaRPr lang="en-US" sz="1800" dirty="0" smtClean="0"/>
          </a:p>
          <a:p>
            <a:pPr>
              <a:lnSpc>
                <a:spcPct val="90000"/>
              </a:lnSpc>
            </a:pPr>
            <a:endParaRPr lang="en-US" sz="1800" dirty="0"/>
          </a:p>
          <a:p>
            <a:pPr>
              <a:lnSpc>
                <a:spcPct val="90000"/>
              </a:lnSpc>
            </a:pPr>
            <a:endParaRPr lang="en-US" sz="1800" dirty="0" smtClean="0"/>
          </a:p>
          <a:p>
            <a:pPr>
              <a:lnSpc>
                <a:spcPct val="90000"/>
              </a:lnSpc>
            </a:pPr>
            <a:endParaRPr lang="en-US" sz="18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24</a:t>
            </a:fld>
            <a:endParaRPr lang="en-US" dirty="0"/>
          </a:p>
        </p:txBody>
      </p:sp>
      <p:pic>
        <p:nvPicPr>
          <p:cNvPr id="9" name="Picture 8"/>
          <p:cNvPicPr>
            <a:picLocks noChangeAspect="1"/>
          </p:cNvPicPr>
          <p:nvPr/>
        </p:nvPicPr>
        <p:blipFill>
          <a:blip r:embed="rId2"/>
          <a:stretch>
            <a:fillRect/>
          </a:stretch>
        </p:blipFill>
        <p:spPr>
          <a:xfrm>
            <a:off x="1390288" y="4037428"/>
            <a:ext cx="6382112" cy="2028092"/>
          </a:xfrm>
          <a:prstGeom prst="rect">
            <a:avLst/>
          </a:prstGeom>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413" y="1979360"/>
            <a:ext cx="4041861" cy="1792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9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p:txBody>
          <a:bodyPr>
            <a:normAutofit/>
          </a:bodyPr>
          <a:lstStyle/>
          <a:p>
            <a:pPr>
              <a:buClr>
                <a:srgbClr val="C00000"/>
              </a:buClr>
            </a:pPr>
            <a:r>
              <a:rPr lang="fi-FI" sz="2800" dirty="0" smtClean="0"/>
              <a:t>General </a:t>
            </a:r>
            <a:r>
              <a:rPr lang="fi-FI" sz="2800" dirty="0" err="1"/>
              <a:t>Failure</a:t>
            </a:r>
            <a:r>
              <a:rPr lang="fi-FI" sz="2800" dirty="0"/>
              <a:t> </a:t>
            </a:r>
            <a:r>
              <a:rPr lang="fi-FI" sz="2800" dirty="0" err="1" smtClean="0"/>
              <a:t>Modes</a:t>
            </a:r>
            <a:endParaRPr lang="fi-FI" sz="2800" dirty="0"/>
          </a:p>
          <a:p>
            <a:pPr>
              <a:buClr>
                <a:srgbClr val="C00000"/>
              </a:buClr>
            </a:pPr>
            <a:r>
              <a:rPr lang="en-US" sz="2800" dirty="0" smtClean="0"/>
              <a:t>Machine</a:t>
            </a:r>
            <a:r>
              <a:rPr lang="en-US" sz="2800" dirty="0"/>
              <a:t>-Train Component Failure </a:t>
            </a:r>
            <a:r>
              <a:rPr lang="en-US" sz="2800" dirty="0" smtClean="0"/>
              <a:t>Modes</a:t>
            </a:r>
          </a:p>
          <a:p>
            <a:pPr marL="349250" lvl="1" indent="0">
              <a:buClr>
                <a:srgbClr val="C00000"/>
              </a:buClr>
              <a:buNone/>
            </a:pPr>
            <a:r>
              <a:rPr lang="en-US" sz="2800" dirty="0" smtClean="0"/>
              <a:t> -Bearing Failures</a:t>
            </a:r>
          </a:p>
          <a:p>
            <a:pPr marL="349250" lvl="1" indent="0">
              <a:buClr>
                <a:srgbClr val="C00000"/>
              </a:buClr>
              <a:buNone/>
            </a:pPr>
            <a:r>
              <a:rPr lang="en-US" sz="2800" dirty="0" smtClean="0"/>
              <a:t> -Gear Failures</a:t>
            </a:r>
          </a:p>
          <a:p>
            <a:pPr marL="349250" lvl="1" indent="0">
              <a:buClr>
                <a:srgbClr val="C00000"/>
              </a:buClr>
              <a:buNone/>
            </a:pPr>
            <a:r>
              <a:rPr lang="en-US" sz="2800" dirty="0" smtClean="0"/>
              <a:t> -Shaft Failure</a:t>
            </a:r>
            <a:endParaRPr lang="en-US" sz="2800" dirty="0"/>
          </a:p>
          <a:p>
            <a:pPr lvl="1">
              <a:buClr>
                <a:srgbClr val="C00000"/>
              </a:buClr>
            </a:pPr>
            <a:endParaRPr lang="en-US" sz="2800" dirty="0"/>
          </a:p>
          <a:p>
            <a:pPr lvl="1">
              <a:buClr>
                <a:srgbClr val="C00000"/>
              </a:buClr>
            </a:pPr>
            <a:endParaRPr lang="en-US" sz="2800" dirty="0"/>
          </a:p>
          <a:p>
            <a:pPr>
              <a:buClr>
                <a:srgbClr val="C00000"/>
              </a:buClr>
            </a:pPr>
            <a:endParaRPr lang="en-US" sz="28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25</a:t>
            </a:fld>
            <a:endParaRPr lang="en-US"/>
          </a:p>
        </p:txBody>
      </p:sp>
    </p:spTree>
    <p:extLst>
      <p:ext uri="{BB962C8B-B14F-4D97-AF65-F5344CB8AC3E}">
        <p14:creationId xmlns:p14="http://schemas.microsoft.com/office/powerpoint/2010/main" val="35234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000" b="1" dirty="0" err="1" smtClean="0"/>
              <a:t>Overall</a:t>
            </a:r>
            <a:r>
              <a:rPr lang="fi-FI" sz="3000" b="1" dirty="0" smtClean="0"/>
              <a:t> </a:t>
            </a:r>
            <a:r>
              <a:rPr lang="fi-FI" sz="3000" b="1" dirty="0" err="1" smtClean="0"/>
              <a:t>Vibration</a:t>
            </a:r>
            <a:r>
              <a:rPr lang="fi-FI" sz="3000" b="1" dirty="0" smtClean="0"/>
              <a:t> </a:t>
            </a:r>
            <a:r>
              <a:rPr lang="fi-FI" sz="3000" b="1" dirty="0" err="1" smtClean="0"/>
              <a:t>Criteria</a:t>
            </a:r>
            <a:endParaRPr lang="en-US" sz="3000" b="1" dirty="0"/>
          </a:p>
        </p:txBody>
      </p:sp>
      <p:sp>
        <p:nvSpPr>
          <p:cNvPr id="3" name="Content Placeholder 2"/>
          <p:cNvSpPr>
            <a:spLocks noGrp="1"/>
          </p:cNvSpPr>
          <p:nvPr>
            <p:ph idx="1"/>
          </p:nvPr>
        </p:nvSpPr>
        <p:spPr/>
        <p:txBody>
          <a:bodyPr>
            <a:normAutofit fontScale="92500" lnSpcReduction="10000"/>
          </a:bodyPr>
          <a:lstStyle/>
          <a:p>
            <a:pPr algn="just">
              <a:buClr>
                <a:srgbClr val="C00000"/>
              </a:buClr>
            </a:pPr>
            <a:r>
              <a:rPr lang="en-US" sz="2000" dirty="0"/>
              <a:t>The overall level is a single number</a:t>
            </a:r>
          </a:p>
          <a:p>
            <a:pPr algn="just">
              <a:buClr>
                <a:srgbClr val="C00000"/>
              </a:buClr>
            </a:pPr>
            <a:r>
              <a:rPr lang="en-US" sz="2000" dirty="0"/>
              <a:t>C</a:t>
            </a:r>
            <a:r>
              <a:rPr lang="en-US" sz="2000" dirty="0" smtClean="0"/>
              <a:t>alculation </a:t>
            </a:r>
            <a:r>
              <a:rPr lang="en-US" sz="2000" dirty="0"/>
              <a:t>of the unfiltered amplitude of </a:t>
            </a:r>
            <a:r>
              <a:rPr lang="en-US" sz="2000" dirty="0" smtClean="0"/>
              <a:t>a vibration </a:t>
            </a:r>
            <a:r>
              <a:rPr lang="en-US" sz="2000" dirty="0"/>
              <a:t>waveform</a:t>
            </a:r>
            <a:r>
              <a:rPr lang="en-US" sz="2000" dirty="0" smtClean="0"/>
              <a:t>.</a:t>
            </a:r>
            <a:endParaRPr lang="en-US" sz="2000" dirty="0"/>
          </a:p>
          <a:p>
            <a:pPr algn="just">
              <a:buClr>
                <a:srgbClr val="C00000"/>
              </a:buClr>
            </a:pPr>
            <a:r>
              <a:rPr lang="en-US" sz="2000" dirty="0"/>
              <a:t>In the analysis of the </a:t>
            </a:r>
            <a:r>
              <a:rPr lang="en-US" sz="2000" dirty="0" smtClean="0"/>
              <a:t>majority </a:t>
            </a:r>
            <a:r>
              <a:rPr lang="en-US" sz="2000" dirty="0"/>
              <a:t>of machinery vibration signatures, the absolute level of spectrum components </a:t>
            </a:r>
            <a:r>
              <a:rPr lang="en-US" sz="2000" dirty="0" smtClean="0"/>
              <a:t>is </a:t>
            </a:r>
            <a:r>
              <a:rPr lang="en-US" sz="2000" dirty="0"/>
              <a:t>not as valid an indicator of machine problems as is the rate of increase in level of the components</a:t>
            </a:r>
            <a:r>
              <a:rPr lang="en-US" sz="2000" dirty="0" smtClean="0"/>
              <a:t>.</a:t>
            </a:r>
          </a:p>
          <a:p>
            <a:pPr>
              <a:buClr>
                <a:srgbClr val="C00000"/>
              </a:buClr>
            </a:pPr>
            <a:r>
              <a:rPr lang="en-US" dirty="0" smtClean="0"/>
              <a:t>The </a:t>
            </a:r>
            <a:r>
              <a:rPr lang="en-US" dirty="0"/>
              <a:t>most common amplitude unit </a:t>
            </a:r>
            <a:r>
              <a:rPr lang="en-US" dirty="0" smtClean="0"/>
              <a:t>is </a:t>
            </a:r>
            <a:r>
              <a:rPr lang="en-US" dirty="0"/>
              <a:t>Velocity</a:t>
            </a:r>
            <a:r>
              <a:rPr lang="en-US" dirty="0" smtClean="0"/>
              <a:t>.</a:t>
            </a:r>
          </a:p>
          <a:p>
            <a:pPr>
              <a:buClr>
                <a:srgbClr val="C00000"/>
              </a:buClr>
            </a:pPr>
            <a:r>
              <a:rPr lang="en-US" dirty="0" smtClean="0"/>
              <a:t>Displacement </a:t>
            </a:r>
            <a:r>
              <a:rPr lang="en-US" dirty="0"/>
              <a:t>may be used when </a:t>
            </a:r>
            <a:r>
              <a:rPr lang="en-US" dirty="0" smtClean="0"/>
              <a:t>relative motion </a:t>
            </a:r>
            <a:r>
              <a:rPr lang="en-US" dirty="0"/>
              <a:t>or slow speed is a consideration. </a:t>
            </a:r>
            <a:endParaRPr lang="en-US" dirty="0" smtClean="0"/>
          </a:p>
          <a:p>
            <a:pPr>
              <a:buClr>
                <a:srgbClr val="C00000"/>
              </a:buClr>
            </a:pPr>
            <a:r>
              <a:rPr lang="en-US" dirty="0" smtClean="0"/>
              <a:t>Acceleration </a:t>
            </a:r>
            <a:r>
              <a:rPr lang="en-US" dirty="0"/>
              <a:t>is often used in </a:t>
            </a:r>
            <a:r>
              <a:rPr lang="en-US" dirty="0" smtClean="0"/>
              <a:t>gearbox and </a:t>
            </a:r>
            <a:r>
              <a:rPr lang="en-US" dirty="0"/>
              <a:t>high speed machinery as well as bearing troubleshooting.</a:t>
            </a:r>
          </a:p>
          <a:p>
            <a:pPr algn="just">
              <a:buClr>
                <a:srgbClr val="C00000"/>
              </a:buClr>
            </a:pPr>
            <a:endParaRPr lang="en-US" sz="20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26</a:t>
            </a:fld>
            <a:endParaRPr lang="en-US" dirty="0"/>
          </a:p>
        </p:txBody>
      </p:sp>
    </p:spTree>
    <p:extLst>
      <p:ext uri="{BB962C8B-B14F-4D97-AF65-F5344CB8AC3E}">
        <p14:creationId xmlns:p14="http://schemas.microsoft.com/office/powerpoint/2010/main" val="140115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sz="3000" b="1" dirty="0" smtClean="0"/>
              <a:t>ISO </a:t>
            </a:r>
            <a:r>
              <a:rPr kumimoji="1" lang="en-US" sz="3000" b="1" dirty="0"/>
              <a:t>Standard 2372 </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27</a:t>
            </a:fld>
            <a:endParaRPr lang="en-US" dirty="0"/>
          </a:p>
        </p:txBody>
      </p:sp>
      <p:pic>
        <p:nvPicPr>
          <p:cNvPr id="3" name="Picture 2"/>
          <p:cNvPicPr>
            <a:picLocks noChangeAspect="1"/>
          </p:cNvPicPr>
          <p:nvPr/>
        </p:nvPicPr>
        <p:blipFill>
          <a:blip r:embed="rId2"/>
          <a:stretch>
            <a:fillRect/>
          </a:stretch>
        </p:blipFill>
        <p:spPr>
          <a:xfrm>
            <a:off x="779463" y="1785704"/>
            <a:ext cx="5389880" cy="4556760"/>
          </a:xfrm>
          <a:prstGeom prst="rect">
            <a:avLst/>
          </a:prstGeom>
        </p:spPr>
      </p:pic>
      <p:sp>
        <p:nvSpPr>
          <p:cNvPr id="6" name="Rectangle 3"/>
          <p:cNvSpPr txBox="1">
            <a:spLocks noChangeArrowheads="1"/>
          </p:cNvSpPr>
          <p:nvPr/>
        </p:nvSpPr>
        <p:spPr>
          <a:xfrm>
            <a:off x="5399689" y="2269085"/>
            <a:ext cx="3231932" cy="907667"/>
          </a:xfrm>
          <a:prstGeom prst="rect">
            <a:avLst/>
          </a:prstGeom>
          <a:ln>
            <a:solidFill>
              <a:schemeClr val="accent2"/>
            </a:solidFill>
          </a:ln>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lgn="just">
              <a:lnSpc>
                <a:spcPct val="90000"/>
              </a:lnSpc>
              <a:spcBef>
                <a:spcPts val="1200"/>
              </a:spcBef>
            </a:pPr>
            <a:r>
              <a:rPr kumimoji="1" lang="en-US" sz="1100" b="1" dirty="0" smtClean="0">
                <a:solidFill>
                  <a:srgbClr val="C00000"/>
                </a:solidFill>
              </a:rPr>
              <a:t>The ISO standard 2372 provides vibration amplitude acceptance guidelines for rotating machinery operating between (10-1000 Hz)</a:t>
            </a:r>
          </a:p>
          <a:p>
            <a:pPr algn="just">
              <a:lnSpc>
                <a:spcPct val="90000"/>
              </a:lnSpc>
              <a:spcBef>
                <a:spcPts val="1200"/>
              </a:spcBef>
            </a:pPr>
            <a:r>
              <a:rPr kumimoji="1" lang="en-US" sz="1100" b="1" dirty="0" smtClean="0">
                <a:solidFill>
                  <a:srgbClr val="C00000"/>
                </a:solidFill>
              </a:rPr>
              <a:t>Limited in the high frequency range</a:t>
            </a:r>
          </a:p>
        </p:txBody>
      </p:sp>
    </p:spTree>
    <p:extLst>
      <p:ext uri="{BB962C8B-B14F-4D97-AF65-F5344CB8AC3E}">
        <p14:creationId xmlns:p14="http://schemas.microsoft.com/office/powerpoint/2010/main" val="268173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77" y="319752"/>
            <a:ext cx="7583488" cy="1143000"/>
          </a:xfrm>
        </p:spPr>
        <p:txBody>
          <a:bodyPr>
            <a:normAutofit/>
          </a:bodyPr>
          <a:lstStyle/>
          <a:p>
            <a:r>
              <a:rPr lang="fi-FI" sz="3000" b="1" dirty="0" smtClean="0"/>
              <a:t>Commercial </a:t>
            </a:r>
            <a:r>
              <a:rPr lang="fi-FI" sz="3000" b="1" dirty="0" err="1" smtClean="0"/>
              <a:t>Standards</a:t>
            </a:r>
            <a:r>
              <a:rPr lang="fi-FI" sz="3000" b="1" dirty="0" smtClean="0"/>
              <a:t/>
            </a:r>
            <a:br>
              <a:rPr lang="fi-FI" sz="3000" b="1" dirty="0" smtClean="0"/>
            </a:br>
            <a:r>
              <a:rPr lang="fi-FI" sz="3000" b="1" dirty="0" smtClean="0"/>
              <a:t>DLI </a:t>
            </a:r>
            <a:r>
              <a:rPr lang="fi-FI" sz="3000" b="1" dirty="0" err="1" smtClean="0"/>
              <a:t>Machinery</a:t>
            </a:r>
            <a:r>
              <a:rPr lang="fi-FI" sz="3000" b="1" dirty="0" smtClean="0"/>
              <a:t> </a:t>
            </a:r>
            <a:r>
              <a:rPr lang="fi-FI" sz="3000" b="1" dirty="0" err="1" smtClean="0"/>
              <a:t>Severity</a:t>
            </a:r>
            <a:r>
              <a:rPr lang="fi-FI" sz="3000" b="1" dirty="0" smtClean="0"/>
              <a:t> Chart</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28</a:t>
            </a:fld>
            <a:endParaRPr lang="en-US" dirty="0"/>
          </a:p>
        </p:txBody>
      </p:sp>
      <p:pic>
        <p:nvPicPr>
          <p:cNvPr id="6" name="Picture 5"/>
          <p:cNvPicPr>
            <a:picLocks noChangeAspect="1"/>
          </p:cNvPicPr>
          <p:nvPr/>
        </p:nvPicPr>
        <p:blipFill>
          <a:blip r:embed="rId2"/>
          <a:stretch>
            <a:fillRect/>
          </a:stretch>
        </p:blipFill>
        <p:spPr>
          <a:xfrm>
            <a:off x="625642" y="1706082"/>
            <a:ext cx="7940841" cy="4665980"/>
          </a:xfrm>
          <a:prstGeom prst="rect">
            <a:avLst/>
          </a:prstGeom>
        </p:spPr>
      </p:pic>
    </p:spTree>
    <p:extLst>
      <p:ext uri="{BB962C8B-B14F-4D97-AF65-F5344CB8AC3E}">
        <p14:creationId xmlns:p14="http://schemas.microsoft.com/office/powerpoint/2010/main" val="2872659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92" y="-15921"/>
            <a:ext cx="7583488" cy="1143000"/>
          </a:xfrm>
        </p:spPr>
        <p:txBody>
          <a:bodyPr>
            <a:normAutofit/>
          </a:bodyPr>
          <a:lstStyle/>
          <a:p>
            <a:r>
              <a:rPr lang="fi-FI" sz="3000" b="1" dirty="0" err="1" smtClean="0"/>
              <a:t>Overall</a:t>
            </a:r>
            <a:r>
              <a:rPr lang="fi-FI" sz="3000" b="1" dirty="0" smtClean="0"/>
              <a:t> </a:t>
            </a:r>
            <a:r>
              <a:rPr lang="fi-FI" sz="3000" b="1" dirty="0" err="1" smtClean="0"/>
              <a:t>Vibration</a:t>
            </a:r>
            <a:r>
              <a:rPr lang="fi-FI" sz="3000" b="1" dirty="0" smtClean="0"/>
              <a:t> </a:t>
            </a:r>
            <a:r>
              <a:rPr lang="fi-FI" sz="3000" b="1" dirty="0" err="1" smtClean="0"/>
              <a:t>Criteria</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29</a:t>
            </a:fld>
            <a:endParaRPr lang="en-US" dirty="0"/>
          </a:p>
        </p:txBody>
      </p:sp>
      <p:pic>
        <p:nvPicPr>
          <p:cNvPr id="6" name="Picture 5"/>
          <p:cNvPicPr>
            <a:picLocks noChangeAspect="1"/>
          </p:cNvPicPr>
          <p:nvPr/>
        </p:nvPicPr>
        <p:blipFill>
          <a:blip r:embed="rId2"/>
          <a:stretch>
            <a:fillRect/>
          </a:stretch>
        </p:blipFill>
        <p:spPr>
          <a:xfrm>
            <a:off x="1440416" y="895150"/>
            <a:ext cx="6279046" cy="5484256"/>
          </a:xfrm>
          <a:prstGeom prst="rect">
            <a:avLst/>
          </a:prstGeom>
        </p:spPr>
      </p:pic>
    </p:spTree>
    <p:extLst>
      <p:ext uri="{BB962C8B-B14F-4D97-AF65-F5344CB8AC3E}">
        <p14:creationId xmlns:p14="http://schemas.microsoft.com/office/powerpoint/2010/main" val="352602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Objectives</a:t>
            </a:r>
            <a:endParaRPr lang="en-US" sz="3000" b="1" dirty="0"/>
          </a:p>
        </p:txBody>
      </p:sp>
      <p:sp>
        <p:nvSpPr>
          <p:cNvPr id="3" name="Content Placeholder 2"/>
          <p:cNvSpPr>
            <a:spLocks noGrp="1"/>
          </p:cNvSpPr>
          <p:nvPr>
            <p:ph idx="1"/>
          </p:nvPr>
        </p:nvSpPr>
        <p:spPr/>
        <p:txBody>
          <a:bodyPr>
            <a:normAutofit fontScale="92500"/>
          </a:bodyPr>
          <a:lstStyle/>
          <a:p>
            <a:r>
              <a:rPr lang="en-US" dirty="0"/>
              <a:t>Maintenance is the management, control, execution and quality of those activities which </a:t>
            </a:r>
            <a:r>
              <a:rPr lang="en-US" dirty="0" smtClean="0"/>
              <a:t>will ensure </a:t>
            </a:r>
            <a:r>
              <a:rPr lang="en-US" dirty="0"/>
              <a:t>that optimum levels of availability and overall performance of plant are achieved, </a:t>
            </a:r>
            <a:r>
              <a:rPr lang="en-US" dirty="0" smtClean="0"/>
              <a:t>in order </a:t>
            </a:r>
            <a:r>
              <a:rPr lang="en-US" dirty="0"/>
              <a:t>to meet business objectives - The British Department of Trade &amp; Industry (DTI) (</a:t>
            </a:r>
            <a:r>
              <a:rPr lang="en-US" dirty="0" err="1"/>
              <a:t>Rao</a:t>
            </a:r>
            <a:r>
              <a:rPr lang="en-US" dirty="0" smtClean="0"/>
              <a:t>, B</a:t>
            </a:r>
            <a:r>
              <a:rPr lang="en-US" dirty="0"/>
              <a:t>.K.N.).</a:t>
            </a:r>
          </a:p>
          <a:p>
            <a:r>
              <a:rPr lang="en-US"/>
              <a:t>Maintenance </a:t>
            </a:r>
            <a:r>
              <a:rPr lang="en-US" smtClean="0"/>
              <a:t>activities </a:t>
            </a:r>
            <a:r>
              <a:rPr lang="en-US" dirty="0"/>
              <a:t>can be </a:t>
            </a:r>
            <a:r>
              <a:rPr lang="en-US" dirty="0" err="1" smtClean="0"/>
              <a:t>characterised</a:t>
            </a:r>
            <a:r>
              <a:rPr lang="en-US" dirty="0" smtClean="0"/>
              <a:t> as:</a:t>
            </a:r>
          </a:p>
          <a:p>
            <a:pPr marL="0" indent="0">
              <a:buNone/>
            </a:pPr>
            <a:r>
              <a:rPr lang="en-US" dirty="0" smtClean="0"/>
              <a:t>      </a:t>
            </a:r>
            <a:r>
              <a:rPr lang="en-US" dirty="0"/>
              <a:t>a) general purpose, b) essential and c) critical</a:t>
            </a: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a:t>
            </a:fld>
            <a:endParaRPr lang="en-US"/>
          </a:p>
        </p:txBody>
      </p:sp>
    </p:spTree>
    <p:extLst>
      <p:ext uri="{BB962C8B-B14F-4D97-AF65-F5344CB8AC3E}">
        <p14:creationId xmlns:p14="http://schemas.microsoft.com/office/powerpoint/2010/main" val="82882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02" y="0"/>
            <a:ext cx="8659698"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a:xfrm>
            <a:off x="1292193" y="4032986"/>
            <a:ext cx="6658274" cy="2215414"/>
          </a:xfrm>
        </p:spPr>
        <p:txBody>
          <a:bodyPr>
            <a:noAutofit/>
          </a:bodyPr>
          <a:lstStyle/>
          <a:p>
            <a:pPr>
              <a:spcBef>
                <a:spcPts val="800"/>
              </a:spcBef>
              <a:buClr>
                <a:srgbClr val="C00000"/>
              </a:buClr>
            </a:pPr>
            <a:r>
              <a:rPr lang="en-US" sz="1800" dirty="0">
                <a:latin typeface="+mj-lt"/>
              </a:rPr>
              <a:t>Which </a:t>
            </a:r>
            <a:r>
              <a:rPr lang="en-US" sz="1800" dirty="0" smtClean="0">
                <a:latin typeface="+mj-lt"/>
              </a:rPr>
              <a:t>frequencies exist?</a:t>
            </a:r>
          </a:p>
          <a:p>
            <a:pPr>
              <a:spcBef>
                <a:spcPts val="800"/>
              </a:spcBef>
              <a:buClr>
                <a:srgbClr val="C00000"/>
              </a:buClr>
            </a:pPr>
            <a:r>
              <a:rPr lang="en-US" sz="1800" dirty="0" smtClean="0">
                <a:latin typeface="+mj-lt"/>
              </a:rPr>
              <a:t> what </a:t>
            </a:r>
            <a:r>
              <a:rPr lang="en-US" sz="1800" dirty="0">
                <a:latin typeface="+mj-lt"/>
              </a:rPr>
              <a:t>are </a:t>
            </a:r>
            <a:r>
              <a:rPr lang="en-US" sz="1800" dirty="0" smtClean="0">
                <a:latin typeface="+mj-lt"/>
              </a:rPr>
              <a:t>their </a:t>
            </a:r>
            <a:r>
              <a:rPr lang="en-US" sz="1800" dirty="0">
                <a:latin typeface="+mj-lt"/>
              </a:rPr>
              <a:t>relationships to the fundamental exciting </a:t>
            </a:r>
            <a:r>
              <a:rPr lang="en-US" sz="1800" dirty="0" smtClean="0">
                <a:latin typeface="+mj-lt"/>
              </a:rPr>
              <a:t>frequencies?</a:t>
            </a:r>
            <a:endParaRPr lang="en-US" sz="1800" dirty="0">
              <a:latin typeface="+mj-lt"/>
            </a:endParaRPr>
          </a:p>
          <a:p>
            <a:pPr>
              <a:spcBef>
                <a:spcPts val="800"/>
              </a:spcBef>
              <a:buClr>
                <a:srgbClr val="C00000"/>
              </a:buClr>
            </a:pPr>
            <a:r>
              <a:rPr lang="en-US" sz="1800" dirty="0">
                <a:latin typeface="+mj-lt"/>
              </a:rPr>
              <a:t>What are the amplitudes of each </a:t>
            </a:r>
            <a:r>
              <a:rPr lang="en-US" sz="1800" dirty="0" smtClean="0">
                <a:latin typeface="+mj-lt"/>
              </a:rPr>
              <a:t>peak?</a:t>
            </a:r>
            <a:endParaRPr lang="en-US" sz="1800" dirty="0">
              <a:latin typeface="+mj-lt"/>
            </a:endParaRPr>
          </a:p>
          <a:p>
            <a:pPr>
              <a:spcBef>
                <a:spcPts val="800"/>
              </a:spcBef>
              <a:buClr>
                <a:srgbClr val="C00000"/>
              </a:buClr>
            </a:pPr>
            <a:r>
              <a:rPr lang="en-US" sz="1800" dirty="0">
                <a:latin typeface="+mj-lt"/>
              </a:rPr>
              <a:t>How do the peaks relate to each </a:t>
            </a:r>
            <a:r>
              <a:rPr lang="en-US" sz="1800" dirty="0" smtClean="0">
                <a:latin typeface="+mj-lt"/>
              </a:rPr>
              <a:t>other?</a:t>
            </a:r>
            <a:endParaRPr lang="en-US" sz="1800" dirty="0">
              <a:latin typeface="+mj-lt"/>
            </a:endParaRPr>
          </a:p>
          <a:p>
            <a:pPr>
              <a:spcBef>
                <a:spcPts val="800"/>
              </a:spcBef>
              <a:buClr>
                <a:srgbClr val="C00000"/>
              </a:buClr>
            </a:pPr>
            <a:r>
              <a:rPr lang="en-US" sz="1800" dirty="0">
                <a:latin typeface="+mj-lt"/>
              </a:rPr>
              <a:t>If there are significant peaks, what are their </a:t>
            </a:r>
            <a:r>
              <a:rPr lang="en-US" sz="1800" dirty="0" smtClean="0">
                <a:latin typeface="+mj-lt"/>
              </a:rPr>
              <a:t>source?</a:t>
            </a:r>
            <a:endParaRPr lang="en-US" sz="1800" dirty="0">
              <a:latin typeface="+mj-lt"/>
            </a:endParaRP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30</a:t>
            </a:fld>
            <a:endParaRPr lang="en-US" dirty="0"/>
          </a:p>
        </p:txBody>
      </p:sp>
      <p:graphicFrame>
        <p:nvGraphicFramePr>
          <p:cNvPr id="7" name="Object 4"/>
          <p:cNvGraphicFramePr>
            <a:graphicFrameLocks/>
          </p:cNvGraphicFramePr>
          <p:nvPr>
            <p:extLst>
              <p:ext uri="{D42A27DB-BD31-4B8C-83A1-F6EECF244321}">
                <p14:modId xmlns:p14="http://schemas.microsoft.com/office/powerpoint/2010/main" val="4048592772"/>
              </p:ext>
            </p:extLst>
          </p:nvPr>
        </p:nvGraphicFramePr>
        <p:xfrm>
          <a:off x="1417322" y="2019703"/>
          <a:ext cx="5775955" cy="1801526"/>
        </p:xfrm>
        <a:graphic>
          <a:graphicData uri="http://schemas.openxmlformats.org/presentationml/2006/ole">
            <mc:AlternateContent xmlns:mc="http://schemas.openxmlformats.org/markup-compatibility/2006">
              <mc:Choice xmlns:v="urn:schemas-microsoft-com:vml" Requires="v">
                <p:oleObj spid="_x0000_s22556" name="Bitmap Image" r:id="rId3" imgW="2522475" imgH="1447619" progId="PBrush">
                  <p:embed/>
                </p:oleObj>
              </mc:Choice>
              <mc:Fallback>
                <p:oleObj name="Bitmap Image" r:id="rId3" imgW="2522475" imgH="1447619" progId="PBrush">
                  <p:embed/>
                  <p:pic>
                    <p:nvPicPr>
                      <p:cNvPr id="0" name="Picture 15"/>
                      <p:cNvPicPr>
                        <a:picLocks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7322" y="2019703"/>
                        <a:ext cx="5775955" cy="18015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553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48" y="-34024"/>
            <a:ext cx="8659698"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a:xfrm>
            <a:off x="685134" y="1783064"/>
            <a:ext cx="7798501" cy="4007224"/>
          </a:xfrm>
        </p:spPr>
        <p:txBody>
          <a:bodyPr>
            <a:noAutofit/>
          </a:bodyPr>
          <a:lstStyle/>
          <a:p>
            <a:pPr marL="0" indent="0">
              <a:lnSpc>
                <a:spcPct val="80000"/>
              </a:lnSpc>
              <a:buNone/>
            </a:pPr>
            <a:r>
              <a:rPr lang="en-US" sz="2800" b="1" dirty="0" smtClean="0">
                <a:solidFill>
                  <a:schemeClr val="bg2">
                    <a:lumMod val="50000"/>
                  </a:schemeClr>
                </a:solidFill>
              </a:rPr>
              <a:t>Frequency Regions</a:t>
            </a:r>
          </a:p>
          <a:p>
            <a:pPr>
              <a:spcBef>
                <a:spcPts val="1000"/>
              </a:spcBef>
              <a:buClr>
                <a:srgbClr val="C00000"/>
              </a:buClr>
            </a:pPr>
            <a:r>
              <a:rPr lang="en-US" sz="2400" dirty="0" smtClean="0"/>
              <a:t>Synchronous: rotational frequency and its harmonics</a:t>
            </a:r>
          </a:p>
          <a:p>
            <a:pPr marL="0" indent="0">
              <a:spcBef>
                <a:spcPts val="1000"/>
              </a:spcBef>
              <a:buNone/>
            </a:pPr>
            <a:r>
              <a:rPr lang="en-US" sz="2400" dirty="0"/>
              <a:t>	</a:t>
            </a:r>
            <a:r>
              <a:rPr lang="en-US" sz="2400" dirty="0" smtClean="0"/>
              <a:t> N x RPM </a:t>
            </a:r>
          </a:p>
          <a:p>
            <a:pPr marL="0" indent="0">
              <a:spcBef>
                <a:spcPts val="1000"/>
              </a:spcBef>
              <a:buNone/>
            </a:pPr>
            <a:r>
              <a:rPr lang="en-US" sz="2400" dirty="0" smtClean="0"/>
              <a:t>where </a:t>
            </a:r>
            <a:r>
              <a:rPr lang="en-US" sz="2400" dirty="0"/>
              <a:t>N is an integer</a:t>
            </a:r>
          </a:p>
          <a:p>
            <a:pPr>
              <a:buClr>
                <a:srgbClr val="C00000"/>
              </a:buClr>
            </a:pPr>
            <a:r>
              <a:rPr lang="en-US" sz="2400" dirty="0"/>
              <a:t>Sub </a:t>
            </a:r>
            <a:r>
              <a:rPr lang="en-US" sz="2400" dirty="0" smtClean="0"/>
              <a:t>synchronous: </a:t>
            </a:r>
            <a:r>
              <a:rPr lang="fr-FR" sz="2400" dirty="0" smtClean="0"/>
              <a:t>&lt;</a:t>
            </a:r>
            <a:r>
              <a:rPr lang="fr-FR" sz="2400" dirty="0"/>
              <a:t>1 x </a:t>
            </a:r>
            <a:r>
              <a:rPr lang="fr-FR" sz="2400" dirty="0" smtClean="0"/>
              <a:t>RPM</a:t>
            </a:r>
          </a:p>
          <a:p>
            <a:pPr>
              <a:buClr>
                <a:srgbClr val="C00000"/>
              </a:buClr>
            </a:pPr>
            <a:r>
              <a:rPr lang="en-US" sz="2400" dirty="0" smtClean="0"/>
              <a:t>Non-synchronous: </a:t>
            </a:r>
          </a:p>
          <a:p>
            <a:pPr marL="0" indent="0">
              <a:spcBef>
                <a:spcPts val="1000"/>
              </a:spcBef>
              <a:buNone/>
            </a:pPr>
            <a:r>
              <a:rPr lang="en-US" sz="2400" dirty="0" smtClean="0"/>
              <a:t>	F </a:t>
            </a:r>
            <a:r>
              <a:rPr lang="en-US" sz="2400" dirty="0"/>
              <a:t>x RPM </a:t>
            </a:r>
            <a:endParaRPr lang="en-US" sz="2400" dirty="0" smtClean="0"/>
          </a:p>
          <a:p>
            <a:pPr marL="0" indent="0">
              <a:spcBef>
                <a:spcPts val="1000"/>
              </a:spcBef>
              <a:buNone/>
            </a:pPr>
            <a:r>
              <a:rPr lang="en-US" sz="2400" dirty="0" smtClean="0"/>
              <a:t>where </a:t>
            </a:r>
            <a:r>
              <a:rPr lang="en-US" sz="2400" dirty="0"/>
              <a:t>F is &gt;</a:t>
            </a:r>
            <a:r>
              <a:rPr lang="en-US" sz="2400" dirty="0" smtClean="0"/>
              <a:t>1 x </a:t>
            </a:r>
            <a:r>
              <a:rPr lang="en-US" sz="2400" dirty="0"/>
              <a:t>RPM but not </a:t>
            </a:r>
            <a:r>
              <a:rPr lang="en-US" sz="2400" dirty="0" smtClean="0"/>
              <a:t>an integer</a:t>
            </a:r>
            <a:endParaRPr lang="en-US" sz="24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31</a:t>
            </a:fld>
            <a:endParaRPr lang="en-US" dirty="0"/>
          </a:p>
        </p:txBody>
      </p:sp>
      <p:sp>
        <p:nvSpPr>
          <p:cNvPr id="6" name="TextBox 5"/>
          <p:cNvSpPr txBox="1"/>
          <p:nvPr/>
        </p:nvSpPr>
        <p:spPr>
          <a:xfrm>
            <a:off x="443468" y="2015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29445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261" y="295833"/>
            <a:ext cx="8659698"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a:xfrm>
            <a:off x="808261" y="1834376"/>
            <a:ext cx="8249164" cy="4007224"/>
          </a:xfrm>
        </p:spPr>
        <p:txBody>
          <a:bodyPr>
            <a:noAutofit/>
          </a:bodyPr>
          <a:lstStyle/>
          <a:p>
            <a:pPr marL="0" indent="0">
              <a:lnSpc>
                <a:spcPct val="80000"/>
              </a:lnSpc>
              <a:buNone/>
            </a:pPr>
            <a:r>
              <a:rPr lang="en-US" sz="2400" b="1" dirty="0" smtClean="0">
                <a:solidFill>
                  <a:schemeClr val="bg2">
                    <a:lumMod val="50000"/>
                  </a:schemeClr>
                </a:solidFill>
              </a:rPr>
              <a:t>Causes of Sub-synchronous Frequencies</a:t>
            </a:r>
            <a:endParaRPr lang="en-US" sz="2400" b="1" dirty="0">
              <a:solidFill>
                <a:schemeClr val="bg2">
                  <a:lumMod val="50000"/>
                </a:schemeClr>
              </a:solidFill>
            </a:endParaRPr>
          </a:p>
          <a:p>
            <a:pPr>
              <a:spcBef>
                <a:spcPts val="1000"/>
              </a:spcBef>
              <a:buClr>
                <a:srgbClr val="C00000"/>
              </a:buClr>
            </a:pPr>
            <a:r>
              <a:rPr lang="en-US" sz="2000" dirty="0"/>
              <a:t>Another component in the machine</a:t>
            </a:r>
          </a:p>
          <a:p>
            <a:pPr>
              <a:spcBef>
                <a:spcPts val="1000"/>
              </a:spcBef>
              <a:buClr>
                <a:srgbClr val="C00000"/>
              </a:buClr>
            </a:pPr>
            <a:r>
              <a:rPr lang="en-US" sz="2000" dirty="0"/>
              <a:t>Another machine</a:t>
            </a:r>
          </a:p>
          <a:p>
            <a:pPr>
              <a:spcBef>
                <a:spcPts val="1000"/>
              </a:spcBef>
              <a:buClr>
                <a:srgbClr val="C00000"/>
              </a:buClr>
            </a:pPr>
            <a:r>
              <a:rPr lang="en-US" sz="2000" dirty="0"/>
              <a:t>Belt drives</a:t>
            </a:r>
          </a:p>
          <a:p>
            <a:pPr>
              <a:spcBef>
                <a:spcPts val="1000"/>
              </a:spcBef>
              <a:buClr>
                <a:srgbClr val="C00000"/>
              </a:buClr>
            </a:pPr>
            <a:r>
              <a:rPr lang="en-US" sz="2000" dirty="0"/>
              <a:t>Hydraulic instability</a:t>
            </a:r>
          </a:p>
          <a:p>
            <a:pPr>
              <a:spcBef>
                <a:spcPts val="1000"/>
              </a:spcBef>
              <a:buClr>
                <a:srgbClr val="C00000"/>
              </a:buClr>
            </a:pPr>
            <a:r>
              <a:rPr lang="en-US" sz="2000" dirty="0"/>
              <a:t> Oil whirl, oil whip</a:t>
            </a:r>
          </a:p>
          <a:p>
            <a:pPr>
              <a:spcBef>
                <a:spcPts val="1000"/>
              </a:spcBef>
              <a:buClr>
                <a:srgbClr val="C00000"/>
              </a:buClr>
            </a:pPr>
            <a:r>
              <a:rPr lang="en-US" sz="2000" dirty="0"/>
              <a:t>Rubs</a:t>
            </a:r>
          </a:p>
          <a:p>
            <a:pPr>
              <a:spcBef>
                <a:spcPts val="1000"/>
              </a:spcBef>
              <a:buClr>
                <a:srgbClr val="C00000"/>
              </a:buClr>
            </a:pPr>
            <a:r>
              <a:rPr lang="en-US" sz="2000" dirty="0"/>
              <a:t> rotor, shaft, wheel</a:t>
            </a:r>
          </a:p>
          <a:p>
            <a:pPr>
              <a:spcBef>
                <a:spcPts val="1000"/>
              </a:spcBef>
              <a:buClr>
                <a:srgbClr val="C00000"/>
              </a:buClr>
            </a:pPr>
            <a:r>
              <a:rPr lang="en-US" sz="2000" dirty="0"/>
              <a:t>Cage</a:t>
            </a:r>
          </a:p>
          <a:p>
            <a:pPr>
              <a:spcBef>
                <a:spcPts val="1000"/>
              </a:spcBef>
              <a:buClr>
                <a:srgbClr val="C00000"/>
              </a:buClr>
            </a:pPr>
            <a:r>
              <a:rPr lang="en-US" sz="2000" dirty="0"/>
              <a:t> fundamental train - rolling element </a:t>
            </a:r>
            <a:r>
              <a:rPr lang="en-US" sz="2000" dirty="0" smtClean="0"/>
              <a:t>bearings</a:t>
            </a:r>
            <a:r>
              <a:rPr lang="en-US" sz="2000" dirty="0"/>
              <a:t>.</a:t>
            </a: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32</a:t>
            </a:fld>
            <a:endParaRPr lang="en-US" dirty="0"/>
          </a:p>
        </p:txBody>
      </p:sp>
    </p:spTree>
    <p:extLst>
      <p:ext uri="{BB962C8B-B14F-4D97-AF65-F5344CB8AC3E}">
        <p14:creationId xmlns:p14="http://schemas.microsoft.com/office/powerpoint/2010/main" val="177320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259" y="310127"/>
            <a:ext cx="8659698"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a:xfrm>
            <a:off x="731259" y="1834376"/>
            <a:ext cx="8249164" cy="4007224"/>
          </a:xfrm>
        </p:spPr>
        <p:txBody>
          <a:bodyPr>
            <a:noAutofit/>
          </a:bodyPr>
          <a:lstStyle/>
          <a:p>
            <a:pPr marL="0" indent="0">
              <a:lnSpc>
                <a:spcPct val="80000"/>
              </a:lnSpc>
              <a:buNone/>
            </a:pPr>
            <a:r>
              <a:rPr lang="en-US" sz="2400" b="1" dirty="0" smtClean="0">
                <a:solidFill>
                  <a:schemeClr val="bg2">
                    <a:lumMod val="50000"/>
                  </a:schemeClr>
                </a:solidFill>
              </a:rPr>
              <a:t>Synchronous Frequency Causes</a:t>
            </a:r>
            <a:endParaRPr lang="en-US" sz="2400" b="1" dirty="0">
              <a:solidFill>
                <a:schemeClr val="bg2">
                  <a:lumMod val="50000"/>
                </a:schemeClr>
              </a:solidFill>
            </a:endParaRPr>
          </a:p>
          <a:p>
            <a:pPr>
              <a:spcBef>
                <a:spcPts val="1000"/>
              </a:spcBef>
              <a:buClr>
                <a:srgbClr val="C00000"/>
              </a:buClr>
            </a:pPr>
            <a:r>
              <a:rPr lang="en-US" sz="2000" dirty="0"/>
              <a:t>Imbalance</a:t>
            </a:r>
          </a:p>
          <a:p>
            <a:pPr>
              <a:spcBef>
                <a:spcPts val="1000"/>
              </a:spcBef>
              <a:buClr>
                <a:srgbClr val="C00000"/>
              </a:buClr>
            </a:pPr>
            <a:r>
              <a:rPr lang="cs-CZ" sz="2000" dirty="0" err="1"/>
              <a:t>Pitch</a:t>
            </a:r>
            <a:r>
              <a:rPr lang="cs-CZ" sz="2000" dirty="0"/>
              <a:t> line run-</a:t>
            </a:r>
            <a:r>
              <a:rPr lang="cs-CZ" sz="2000" dirty="0" err="1"/>
              <a:t>out</a:t>
            </a:r>
            <a:endParaRPr lang="cs-CZ" sz="2000" dirty="0"/>
          </a:p>
          <a:p>
            <a:pPr>
              <a:spcBef>
                <a:spcPts val="1000"/>
              </a:spcBef>
              <a:buClr>
                <a:srgbClr val="C00000"/>
              </a:buClr>
            </a:pPr>
            <a:r>
              <a:rPr lang="en-US" sz="2000" dirty="0"/>
              <a:t>Misalignment</a:t>
            </a:r>
          </a:p>
          <a:p>
            <a:pPr>
              <a:spcBef>
                <a:spcPts val="1000"/>
              </a:spcBef>
              <a:buClr>
                <a:srgbClr val="C00000"/>
              </a:buClr>
            </a:pPr>
            <a:r>
              <a:rPr lang="da-DK" sz="2000" dirty="0"/>
              <a:t>Bent </a:t>
            </a:r>
            <a:r>
              <a:rPr lang="da-DK" sz="2000" dirty="0" err="1"/>
              <a:t>shaft</a:t>
            </a:r>
            <a:endParaRPr lang="da-DK" sz="2000" dirty="0"/>
          </a:p>
          <a:p>
            <a:pPr>
              <a:spcBef>
                <a:spcPts val="1000"/>
              </a:spcBef>
              <a:buClr>
                <a:srgbClr val="C00000"/>
              </a:buClr>
            </a:pPr>
            <a:r>
              <a:rPr lang="nl-NL" sz="2000" dirty="0" err="1"/>
              <a:t>Looseness</a:t>
            </a:r>
            <a:endParaRPr lang="nl-NL" sz="2000" dirty="0"/>
          </a:p>
          <a:p>
            <a:pPr>
              <a:spcBef>
                <a:spcPts val="1000"/>
              </a:spcBef>
              <a:buClr>
                <a:srgbClr val="C00000"/>
              </a:buClr>
            </a:pPr>
            <a:r>
              <a:rPr lang="nl-NL" sz="2000" dirty="0"/>
              <a:t>Blade / </a:t>
            </a:r>
            <a:r>
              <a:rPr lang="nl-NL" sz="2000" dirty="0" err="1"/>
              <a:t>vane</a:t>
            </a:r>
            <a:r>
              <a:rPr lang="nl-NL" sz="2000" dirty="0"/>
              <a:t> pass</a:t>
            </a:r>
          </a:p>
          <a:p>
            <a:pPr>
              <a:spcBef>
                <a:spcPts val="1000"/>
              </a:spcBef>
              <a:buClr>
                <a:srgbClr val="C00000"/>
              </a:buClr>
            </a:pPr>
            <a:r>
              <a:rPr lang="en-US" sz="2000" dirty="0"/>
              <a:t>Recips</a:t>
            </a:r>
          </a:p>
          <a:p>
            <a:pPr>
              <a:spcBef>
                <a:spcPts val="1000"/>
              </a:spcBef>
              <a:buClr>
                <a:srgbClr val="C00000"/>
              </a:buClr>
            </a:pPr>
            <a:r>
              <a:rPr lang="en-US" sz="2000" dirty="0"/>
              <a:t>Gears</a:t>
            </a:r>
          </a:p>
          <a:p>
            <a:pPr>
              <a:spcBef>
                <a:spcPts val="1000"/>
              </a:spcBef>
              <a:buClr>
                <a:srgbClr val="C00000"/>
              </a:buClr>
            </a:pPr>
            <a:r>
              <a:rPr lang="sk-SK" sz="2000" dirty="0"/>
              <a:t>Slot / Rotor Bar pass</a:t>
            </a:r>
            <a:endParaRPr lang="en-US" sz="20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33</a:t>
            </a:fld>
            <a:endParaRPr lang="en-US" dirty="0"/>
          </a:p>
        </p:txBody>
      </p:sp>
    </p:spTree>
    <p:extLst>
      <p:ext uri="{BB962C8B-B14F-4D97-AF65-F5344CB8AC3E}">
        <p14:creationId xmlns:p14="http://schemas.microsoft.com/office/powerpoint/2010/main" val="2478539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14" y="290877"/>
            <a:ext cx="8659698"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a:xfrm>
            <a:off x="878887" y="2103764"/>
            <a:ext cx="6161161" cy="4007224"/>
          </a:xfrm>
        </p:spPr>
        <p:txBody>
          <a:bodyPr>
            <a:noAutofit/>
          </a:bodyPr>
          <a:lstStyle/>
          <a:p>
            <a:pPr marL="0" indent="0">
              <a:lnSpc>
                <a:spcPct val="80000"/>
              </a:lnSpc>
              <a:buNone/>
            </a:pPr>
            <a:r>
              <a:rPr lang="en-US" sz="2400" b="1" dirty="0">
                <a:solidFill>
                  <a:schemeClr val="accent1">
                    <a:lumMod val="50000"/>
                  </a:schemeClr>
                </a:solidFill>
                <a:effectLst>
                  <a:outerShdw blurRad="38100" dist="38100" dir="2700000" algn="tl">
                    <a:srgbClr val="000000">
                      <a:alpha val="43137"/>
                    </a:srgbClr>
                  </a:outerShdw>
                </a:effectLst>
              </a:rPr>
              <a:t>N</a:t>
            </a:r>
            <a:r>
              <a:rPr lang="en-US" sz="2400" b="1" dirty="0" smtClean="0">
                <a:solidFill>
                  <a:schemeClr val="accent1">
                    <a:lumMod val="50000"/>
                  </a:schemeClr>
                </a:solidFill>
                <a:effectLst>
                  <a:outerShdw blurRad="38100" dist="38100" dir="2700000" algn="tl">
                    <a:srgbClr val="000000">
                      <a:alpha val="43137"/>
                    </a:srgbClr>
                  </a:outerShdw>
                </a:effectLst>
              </a:rPr>
              <a:t>on – synchronous Frequency Causes  </a:t>
            </a:r>
            <a:endParaRPr lang="en-US" sz="2400" b="1" dirty="0">
              <a:solidFill>
                <a:schemeClr val="accent1">
                  <a:lumMod val="50000"/>
                </a:schemeClr>
              </a:solidFill>
              <a:effectLst>
                <a:outerShdw blurRad="38100" dist="38100" dir="2700000" algn="tl">
                  <a:srgbClr val="000000">
                    <a:alpha val="43137"/>
                  </a:srgbClr>
                </a:outerShdw>
              </a:effectLst>
            </a:endParaRPr>
          </a:p>
          <a:p>
            <a:pPr>
              <a:spcBef>
                <a:spcPts val="1000"/>
              </a:spcBef>
            </a:pPr>
            <a:endParaRPr lang="en-US" sz="1200" dirty="0" smtClean="0"/>
          </a:p>
          <a:p>
            <a:pPr>
              <a:spcBef>
                <a:spcPts val="1000"/>
              </a:spcBef>
              <a:buClr>
                <a:srgbClr val="C00000"/>
              </a:buClr>
            </a:pPr>
            <a:r>
              <a:rPr lang="en-US" sz="1600" dirty="0" smtClean="0"/>
              <a:t>Another </a:t>
            </a:r>
            <a:r>
              <a:rPr lang="en-US" sz="1600" dirty="0"/>
              <a:t>machine</a:t>
            </a:r>
          </a:p>
          <a:p>
            <a:pPr>
              <a:spcBef>
                <a:spcPts val="1000"/>
              </a:spcBef>
              <a:buClr>
                <a:srgbClr val="C00000"/>
              </a:buClr>
            </a:pPr>
            <a:r>
              <a:rPr lang="ro-RO" sz="1600" dirty="0"/>
              <a:t>Belt multiples</a:t>
            </a:r>
          </a:p>
          <a:p>
            <a:pPr>
              <a:spcBef>
                <a:spcPts val="1000"/>
              </a:spcBef>
              <a:buClr>
                <a:srgbClr val="C00000"/>
              </a:buClr>
            </a:pPr>
            <a:r>
              <a:rPr lang="da-DK" sz="1600" dirty="0" err="1" smtClean="0"/>
              <a:t>Bearings</a:t>
            </a:r>
            <a:r>
              <a:rPr lang="da-DK" sz="1600" dirty="0"/>
              <a:t>.</a:t>
            </a:r>
          </a:p>
          <a:p>
            <a:pPr>
              <a:spcBef>
                <a:spcPts val="1000"/>
              </a:spcBef>
              <a:buClr>
                <a:srgbClr val="C00000"/>
              </a:buClr>
            </a:pPr>
            <a:r>
              <a:rPr lang="de-DE" sz="1600" dirty="0" err="1"/>
              <a:t>Resonance</a:t>
            </a:r>
            <a:endParaRPr lang="de-DE" sz="1600" dirty="0"/>
          </a:p>
          <a:p>
            <a:pPr>
              <a:spcBef>
                <a:spcPts val="1000"/>
              </a:spcBef>
              <a:buClr>
                <a:srgbClr val="C00000"/>
              </a:buClr>
            </a:pPr>
            <a:r>
              <a:rPr lang="en-US" sz="1600" dirty="0"/>
              <a:t>Electrical</a:t>
            </a:r>
          </a:p>
          <a:p>
            <a:pPr>
              <a:spcBef>
                <a:spcPts val="1000"/>
              </a:spcBef>
              <a:buClr>
                <a:srgbClr val="C00000"/>
              </a:buClr>
            </a:pPr>
            <a:r>
              <a:rPr lang="en-US" sz="1600" dirty="0" smtClean="0"/>
              <a:t>Chains</a:t>
            </a:r>
            <a:endParaRPr lang="en-US" sz="16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34</a:t>
            </a:fld>
            <a:endParaRPr lang="en-US" dirty="0"/>
          </a:p>
        </p:txBody>
      </p:sp>
      <p:sp>
        <p:nvSpPr>
          <p:cNvPr id="5" name="Content Placeholder 2"/>
          <p:cNvSpPr txBox="1">
            <a:spLocks/>
          </p:cNvSpPr>
          <p:nvPr/>
        </p:nvSpPr>
        <p:spPr>
          <a:xfrm>
            <a:off x="3773577" y="2450275"/>
            <a:ext cx="4107441" cy="4007224"/>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1000"/>
              </a:spcBef>
              <a:buClr>
                <a:srgbClr val="C00000"/>
              </a:buClr>
            </a:pPr>
            <a:endParaRPr lang="fr-FR" sz="1600" dirty="0" smtClean="0"/>
          </a:p>
          <a:p>
            <a:pPr>
              <a:spcBef>
                <a:spcPts val="1000"/>
              </a:spcBef>
              <a:buClr>
                <a:srgbClr val="C00000"/>
              </a:buClr>
            </a:pPr>
            <a:r>
              <a:rPr lang="fr-FR" sz="1600" dirty="0" err="1" smtClean="0"/>
              <a:t>Compressor</a:t>
            </a:r>
            <a:r>
              <a:rPr lang="fr-FR" sz="1600" dirty="0" smtClean="0"/>
              <a:t> </a:t>
            </a:r>
            <a:r>
              <a:rPr lang="fr-FR" sz="1600" dirty="0" err="1" smtClean="0"/>
              <a:t>surge</a:t>
            </a:r>
            <a:endParaRPr lang="fr-FR" sz="1600" dirty="0" smtClean="0"/>
          </a:p>
          <a:p>
            <a:pPr>
              <a:spcBef>
                <a:spcPts val="1000"/>
              </a:spcBef>
              <a:buClr>
                <a:srgbClr val="C00000"/>
              </a:buClr>
            </a:pPr>
            <a:r>
              <a:rPr lang="da-DK" sz="1600" dirty="0" smtClean="0"/>
              <a:t>Detonation</a:t>
            </a:r>
          </a:p>
          <a:p>
            <a:pPr>
              <a:spcBef>
                <a:spcPts val="1000"/>
              </a:spcBef>
              <a:buClr>
                <a:srgbClr val="C00000"/>
              </a:buClr>
            </a:pPr>
            <a:r>
              <a:rPr lang="en-US" sz="1600" dirty="0" smtClean="0"/>
              <a:t>Sliding surfaces</a:t>
            </a:r>
          </a:p>
          <a:p>
            <a:pPr>
              <a:spcBef>
                <a:spcPts val="1000"/>
              </a:spcBef>
              <a:buClr>
                <a:srgbClr val="C00000"/>
              </a:buClr>
            </a:pPr>
            <a:r>
              <a:rPr lang="pl-PL" sz="1600" dirty="0" smtClean="0"/>
              <a:t>Lube </a:t>
            </a:r>
            <a:r>
              <a:rPr lang="pl-PL" sz="1600" dirty="0" err="1" smtClean="0"/>
              <a:t>pumps</a:t>
            </a:r>
            <a:endParaRPr lang="pl-PL" sz="1600" dirty="0" smtClean="0"/>
          </a:p>
          <a:p>
            <a:pPr>
              <a:spcBef>
                <a:spcPts val="1000"/>
              </a:spcBef>
              <a:buClr>
                <a:srgbClr val="C00000"/>
              </a:buClr>
            </a:pPr>
            <a:r>
              <a:rPr lang="en-US" sz="1600" dirty="0" smtClean="0"/>
              <a:t>Centrifugal clutches</a:t>
            </a:r>
          </a:p>
          <a:p>
            <a:pPr>
              <a:spcBef>
                <a:spcPts val="1000"/>
              </a:spcBef>
              <a:buClr>
                <a:srgbClr val="C00000"/>
              </a:buClr>
            </a:pPr>
            <a:r>
              <a:rPr lang="fi-FI" sz="1600" dirty="0" err="1" smtClean="0"/>
              <a:t>U-joints</a:t>
            </a:r>
            <a:endParaRPr lang="en-US" sz="1600" dirty="0"/>
          </a:p>
        </p:txBody>
      </p:sp>
    </p:spTree>
    <p:extLst>
      <p:ext uri="{BB962C8B-B14F-4D97-AF65-F5344CB8AC3E}">
        <p14:creationId xmlns:p14="http://schemas.microsoft.com/office/powerpoint/2010/main" val="315441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67" y="0"/>
            <a:ext cx="8659698" cy="1143000"/>
          </a:xfrm>
        </p:spPr>
        <p:txBody>
          <a:bodyPr>
            <a:normAutofit/>
          </a:bodyPr>
          <a:lstStyle/>
          <a:p>
            <a:r>
              <a:rPr lang="fi-FI" sz="3000" b="1" dirty="0"/>
              <a:t>Machine Failure Mode </a:t>
            </a:r>
            <a:r>
              <a:rPr lang="fi-FI" sz="3000" b="1" dirty="0" smtClean="0"/>
              <a:t>Analysis</a:t>
            </a:r>
            <a:endParaRPr lang="en-US" sz="3000" b="1" dirty="0"/>
          </a:p>
        </p:txBody>
      </p:sp>
      <p:sp>
        <p:nvSpPr>
          <p:cNvPr id="6" name="Content Placeholder 5"/>
          <p:cNvSpPr>
            <a:spLocks noGrp="1"/>
          </p:cNvSpPr>
          <p:nvPr>
            <p:ph idx="1"/>
          </p:nvPr>
        </p:nvSpPr>
        <p:spPr>
          <a:xfrm>
            <a:off x="934754" y="2468078"/>
            <a:ext cx="7323714" cy="4007224"/>
          </a:xfrm>
        </p:spPr>
        <p:txBody>
          <a:bodyPr>
            <a:normAutofit/>
          </a:bodyPr>
          <a:lstStyle/>
          <a:p>
            <a:pPr algn="just">
              <a:buClr>
                <a:srgbClr val="C00000"/>
              </a:buClr>
            </a:pPr>
            <a:r>
              <a:rPr lang="en-US" sz="2000" dirty="0" smtClean="0"/>
              <a:t>Critical </a:t>
            </a:r>
            <a:r>
              <a:rPr lang="en-US" sz="2000" dirty="0"/>
              <a:t>speeds result due to the natural vibrating frequencies of the machine-train </a:t>
            </a:r>
            <a:r>
              <a:rPr lang="en-US" sz="2000" dirty="0" smtClean="0"/>
              <a:t>they </a:t>
            </a:r>
            <a:r>
              <a:rPr lang="en-US" sz="2000" dirty="0"/>
              <a:t>are functions of the mass and stiffness of the machine.</a:t>
            </a:r>
          </a:p>
          <a:p>
            <a:pPr algn="just">
              <a:buClr>
                <a:srgbClr val="C00000"/>
              </a:buClr>
            </a:pPr>
            <a:r>
              <a:rPr lang="en-US" sz="2000" dirty="0" smtClean="0"/>
              <a:t>When </a:t>
            </a:r>
            <a:r>
              <a:rPr lang="en-US" sz="2000" dirty="0"/>
              <a:t>the running speed coincides with one of the critical speeds excessive vibration occurs which is generally undesirable. </a:t>
            </a:r>
          </a:p>
          <a:p>
            <a:pPr algn="just">
              <a:buClr>
                <a:srgbClr val="C00000"/>
              </a:buClr>
            </a:pPr>
            <a:r>
              <a:rPr lang="en-US" sz="2000" dirty="0"/>
              <a:t>Best way to confirm a critical-speed problem is to change running speed </a:t>
            </a:r>
            <a:r>
              <a:rPr lang="en-US" sz="2000" dirty="0" smtClean="0"/>
              <a:t>- </a:t>
            </a:r>
            <a:r>
              <a:rPr lang="en-US" sz="2000" dirty="0"/>
              <a:t> </a:t>
            </a:r>
            <a:r>
              <a:rPr lang="en-US" sz="2000" dirty="0" smtClean="0"/>
              <a:t>amplitude </a:t>
            </a:r>
            <a:r>
              <a:rPr lang="en-US" sz="2000" dirty="0"/>
              <a:t>of vibration components (1x, 2x, 3x running speed) will immediately drop if problem is due to critical-speed.</a:t>
            </a:r>
          </a:p>
          <a:p>
            <a:pPr algn="just">
              <a:buClr>
                <a:srgbClr val="C00000"/>
              </a:buClr>
            </a:pPr>
            <a:endParaRPr lang="en-US" sz="2000" dirty="0"/>
          </a:p>
          <a:p>
            <a:pPr algn="just">
              <a:buClr>
                <a:srgbClr val="C00000"/>
              </a:buClr>
            </a:pPr>
            <a:endParaRPr lang="en-US" sz="2000" dirty="0"/>
          </a:p>
          <a:p>
            <a:pPr algn="just">
              <a:buClr>
                <a:srgbClr val="C00000"/>
              </a:buClr>
            </a:pPr>
            <a:endParaRPr lang="en-US" sz="2000" dirty="0"/>
          </a:p>
          <a:p>
            <a:pPr algn="just">
              <a:buClr>
                <a:srgbClr val="C00000"/>
              </a:buClr>
            </a:pPr>
            <a:endParaRPr lang="en-US" sz="20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35</a:t>
            </a:fld>
            <a:endParaRPr lang="en-US"/>
          </a:p>
        </p:txBody>
      </p:sp>
      <p:sp>
        <p:nvSpPr>
          <p:cNvPr id="3" name="Rectangle 2"/>
          <p:cNvSpPr/>
          <p:nvPr/>
        </p:nvSpPr>
        <p:spPr>
          <a:xfrm>
            <a:off x="1025166" y="1918109"/>
            <a:ext cx="3912595" cy="461665"/>
          </a:xfrm>
          <a:prstGeom prst="rect">
            <a:avLst/>
          </a:prstGeom>
        </p:spPr>
        <p:txBody>
          <a:bodyPr wrap="square">
            <a:spAutoFit/>
          </a:bodyPr>
          <a:lstStyle/>
          <a:p>
            <a:r>
              <a:rPr lang="fi-FI" sz="2400" b="1" dirty="0">
                <a:solidFill>
                  <a:schemeClr val="accent1">
                    <a:lumMod val="75000"/>
                  </a:schemeClr>
                </a:solidFill>
                <a:effectLst>
                  <a:outerShdw blurRad="38100" dist="38100" dir="2700000" algn="tl">
                    <a:srgbClr val="000000">
                      <a:alpha val="43137"/>
                    </a:srgbClr>
                  </a:outerShdw>
                </a:effectLst>
              </a:rPr>
              <a:t>Critical Speeds</a:t>
            </a:r>
            <a:endParaRPr lang="en-GB" sz="24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4294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99" y="0"/>
            <a:ext cx="8659698" cy="1143000"/>
          </a:xfrm>
        </p:spPr>
        <p:txBody>
          <a:bodyPr>
            <a:normAutofit/>
          </a:bodyPr>
          <a:lstStyle/>
          <a:p>
            <a:r>
              <a:rPr lang="fi-FI" sz="3000" b="1" dirty="0"/>
              <a:t>Machine Failure Mode </a:t>
            </a:r>
            <a:r>
              <a:rPr lang="fi-FI" sz="3000" b="1" dirty="0" smtClean="0"/>
              <a:t>Analysis</a:t>
            </a:r>
            <a:endParaRPr lang="en-US" sz="3000" b="1" dirty="0"/>
          </a:p>
        </p:txBody>
      </p:sp>
      <p:sp>
        <p:nvSpPr>
          <p:cNvPr id="6" name="Content Placeholder 5"/>
          <p:cNvSpPr>
            <a:spLocks noGrp="1"/>
          </p:cNvSpPr>
          <p:nvPr>
            <p:ph idx="1"/>
          </p:nvPr>
        </p:nvSpPr>
        <p:spPr>
          <a:xfrm>
            <a:off x="779463" y="2448826"/>
            <a:ext cx="7583488" cy="3480336"/>
          </a:xfrm>
        </p:spPr>
        <p:txBody>
          <a:bodyPr>
            <a:normAutofit/>
          </a:bodyPr>
          <a:lstStyle/>
          <a:p>
            <a:pPr algn="just">
              <a:buClr>
                <a:srgbClr val="C00000"/>
              </a:buClr>
            </a:pPr>
            <a:r>
              <a:rPr lang="en-US" sz="2400" dirty="0" smtClean="0"/>
              <a:t>Balance means </a:t>
            </a:r>
            <a:r>
              <a:rPr lang="en-US" sz="2400" dirty="0"/>
              <a:t>that all forces generated by rotating element of machine-train are in equilibrium. Any change in state of equilibrium creates an imbalance.</a:t>
            </a:r>
          </a:p>
          <a:p>
            <a:pPr algn="just">
              <a:buClr>
                <a:srgbClr val="C00000"/>
              </a:buClr>
            </a:pPr>
            <a:r>
              <a:rPr lang="en-US" sz="2400" i="1" dirty="0" smtClean="0"/>
              <a:t>Imbalance </a:t>
            </a:r>
            <a:r>
              <a:rPr lang="en-US" sz="2400" dirty="0" smtClean="0"/>
              <a:t>is </a:t>
            </a:r>
            <a:r>
              <a:rPr lang="en-US" sz="2400" dirty="0"/>
              <a:t>one of most common condition monitoring problems. All machines exhibit some level of imbalance. </a:t>
            </a:r>
          </a:p>
          <a:p>
            <a:pPr algn="just">
              <a:buClr>
                <a:srgbClr val="C00000"/>
              </a:buClr>
            </a:pPr>
            <a:r>
              <a:rPr lang="en-US" sz="2400" dirty="0" smtClean="0"/>
              <a:t>Dominant </a:t>
            </a:r>
            <a:r>
              <a:rPr lang="en-US" sz="2400" dirty="0"/>
              <a:t>frequency component is at running speed (1x) of shaft. Harmonics (2x</a:t>
            </a:r>
            <a:r>
              <a:rPr lang="en-US" sz="2400" dirty="0" smtClean="0"/>
              <a:t>, 3x</a:t>
            </a:r>
            <a:r>
              <a:rPr lang="en-US" sz="2400" dirty="0"/>
              <a:t>, </a:t>
            </a:r>
            <a:r>
              <a:rPr lang="en-US" sz="2400" dirty="0" smtClean="0"/>
              <a:t>etc...) </a:t>
            </a:r>
            <a:r>
              <a:rPr lang="en-US" sz="2400" dirty="0"/>
              <a:t>may be observed in multi-plane imbalance.</a:t>
            </a:r>
          </a:p>
          <a:p>
            <a:pPr algn="just">
              <a:buClr>
                <a:srgbClr val="C00000"/>
              </a:buClr>
            </a:pPr>
            <a:endParaRPr lang="en-US" dirty="0"/>
          </a:p>
          <a:p>
            <a:pPr algn="just">
              <a:buClr>
                <a:srgbClr val="C00000"/>
              </a:buClr>
            </a:pPr>
            <a:endParaRPr lang="en-US" dirty="0"/>
          </a:p>
          <a:p>
            <a:pPr algn="just">
              <a:buClr>
                <a:srgbClr val="C00000"/>
              </a:buClr>
            </a:pPr>
            <a:endParaRPr lang="en-US" dirty="0"/>
          </a:p>
          <a:p>
            <a:pPr algn="just">
              <a:buClr>
                <a:srgbClr val="C00000"/>
              </a:buClr>
            </a:pPr>
            <a:endParaRPr lang="en-US"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36</a:t>
            </a:fld>
            <a:endParaRPr lang="en-US"/>
          </a:p>
        </p:txBody>
      </p:sp>
      <p:sp>
        <p:nvSpPr>
          <p:cNvPr id="7" name="Rectangle 6"/>
          <p:cNvSpPr/>
          <p:nvPr/>
        </p:nvSpPr>
        <p:spPr>
          <a:xfrm>
            <a:off x="880917" y="1852407"/>
            <a:ext cx="1564852" cy="461665"/>
          </a:xfrm>
          <a:prstGeom prst="rect">
            <a:avLst/>
          </a:prstGeom>
        </p:spPr>
        <p:txBody>
          <a:bodyPr wrap="none">
            <a:spAutoFit/>
          </a:bodyPr>
          <a:lstStyle/>
          <a:p>
            <a:r>
              <a:rPr lang="fi-FI" sz="2400" b="1" dirty="0" smtClean="0">
                <a:solidFill>
                  <a:schemeClr val="accent1">
                    <a:lumMod val="75000"/>
                  </a:schemeClr>
                </a:solidFill>
                <a:effectLst>
                  <a:outerShdw blurRad="38100" dist="38100" dir="2700000" algn="tl">
                    <a:srgbClr val="000000">
                      <a:alpha val="43137"/>
                    </a:srgbClr>
                  </a:outerShdw>
                </a:effectLst>
              </a:rPr>
              <a:t>Looseness</a:t>
            </a:r>
            <a:endParaRPr lang="en-GB" sz="24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1990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5833"/>
            <a:ext cx="8659698" cy="1143000"/>
          </a:xfrm>
        </p:spPr>
        <p:txBody>
          <a:bodyPr>
            <a:normAutofit/>
          </a:bodyPr>
          <a:lstStyle/>
          <a:p>
            <a:r>
              <a:rPr lang="fi-FI" sz="3000" b="1" dirty="0"/>
              <a:t>Machine Failure Mode </a:t>
            </a:r>
            <a:r>
              <a:rPr lang="fi-FI" sz="3000" b="1" dirty="0" smtClean="0"/>
              <a:t>Analysis</a:t>
            </a:r>
            <a:endParaRPr lang="en-US" sz="3000" b="1" dirty="0"/>
          </a:p>
        </p:txBody>
      </p:sp>
      <p:sp>
        <p:nvSpPr>
          <p:cNvPr id="6" name="Content Placeholder 5"/>
          <p:cNvSpPr>
            <a:spLocks noGrp="1"/>
          </p:cNvSpPr>
          <p:nvPr>
            <p:ph idx="1"/>
          </p:nvPr>
        </p:nvSpPr>
        <p:spPr>
          <a:xfrm>
            <a:off x="827588" y="2452932"/>
            <a:ext cx="7583488" cy="4007224"/>
          </a:xfrm>
        </p:spPr>
        <p:txBody>
          <a:bodyPr>
            <a:normAutofit lnSpcReduction="10000"/>
          </a:bodyPr>
          <a:lstStyle/>
          <a:p>
            <a:pPr>
              <a:buClr>
                <a:srgbClr val="C00000"/>
              </a:buClr>
            </a:pPr>
            <a:r>
              <a:rPr lang="en-US" i="1" dirty="0" smtClean="0"/>
              <a:t>Mechanical </a:t>
            </a:r>
            <a:r>
              <a:rPr lang="en-US" i="1" dirty="0"/>
              <a:t>looseness </a:t>
            </a:r>
            <a:r>
              <a:rPr lang="en-US" dirty="0"/>
              <a:t>(e.g. poor bolting to foundations) can be present in vertical and horizontal planes and can create a variety of patterns in vibration signature.</a:t>
            </a:r>
          </a:p>
          <a:p>
            <a:pPr>
              <a:buClr>
                <a:srgbClr val="C00000"/>
              </a:buClr>
            </a:pPr>
            <a:r>
              <a:rPr lang="en-US" dirty="0" smtClean="0"/>
              <a:t>In </a:t>
            </a:r>
            <a:r>
              <a:rPr lang="en-US" dirty="0"/>
              <a:t>some cases only 1x frequency is excited but generally full and half multiples of the running speed are present in spectra (0.5x, 1x, 1.5x, 2x etc.) </a:t>
            </a:r>
          </a:p>
          <a:p>
            <a:pPr algn="just">
              <a:buClr>
                <a:srgbClr val="C00000"/>
              </a:buClr>
            </a:pPr>
            <a:endParaRPr lang="en-US" dirty="0"/>
          </a:p>
          <a:p>
            <a:pPr algn="just">
              <a:buClr>
                <a:srgbClr val="C00000"/>
              </a:buClr>
            </a:pPr>
            <a:endParaRPr lang="en-US" dirty="0"/>
          </a:p>
          <a:p>
            <a:pPr algn="just">
              <a:buClr>
                <a:srgbClr val="C00000"/>
              </a:buClr>
            </a:pPr>
            <a:endParaRPr lang="en-US" dirty="0"/>
          </a:p>
          <a:p>
            <a:pPr algn="just">
              <a:buClr>
                <a:srgbClr val="C00000"/>
              </a:buClr>
            </a:pPr>
            <a:endParaRPr lang="en-US"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37</a:t>
            </a:fld>
            <a:endParaRPr lang="en-US"/>
          </a:p>
        </p:txBody>
      </p:sp>
      <p:sp>
        <p:nvSpPr>
          <p:cNvPr id="5" name="Rectangle 4"/>
          <p:cNvSpPr/>
          <p:nvPr/>
        </p:nvSpPr>
        <p:spPr>
          <a:xfrm>
            <a:off x="880917" y="1852407"/>
            <a:ext cx="1564852" cy="461665"/>
          </a:xfrm>
          <a:prstGeom prst="rect">
            <a:avLst/>
          </a:prstGeom>
        </p:spPr>
        <p:txBody>
          <a:bodyPr wrap="none">
            <a:spAutoFit/>
          </a:bodyPr>
          <a:lstStyle/>
          <a:p>
            <a:r>
              <a:rPr lang="fi-FI" sz="2400" b="1" dirty="0" smtClean="0">
                <a:solidFill>
                  <a:schemeClr val="accent1">
                    <a:lumMod val="75000"/>
                  </a:schemeClr>
                </a:solidFill>
                <a:effectLst>
                  <a:outerShdw blurRad="38100" dist="38100" dir="2700000" algn="tl">
                    <a:srgbClr val="000000">
                      <a:alpha val="43137"/>
                    </a:srgbClr>
                  </a:outerShdw>
                </a:effectLst>
              </a:rPr>
              <a:t>Looseness</a:t>
            </a:r>
            <a:endParaRPr lang="en-GB" sz="24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005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110" y="0"/>
            <a:ext cx="8659698" cy="1143000"/>
          </a:xfrm>
        </p:spPr>
        <p:txBody>
          <a:bodyPr>
            <a:normAutofit/>
          </a:bodyPr>
          <a:lstStyle/>
          <a:p>
            <a:r>
              <a:rPr lang="fi-FI" sz="3000" b="1" dirty="0"/>
              <a:t>Machine Failure Mode </a:t>
            </a:r>
            <a:r>
              <a:rPr lang="fi-FI" sz="3000" b="1" dirty="0" smtClean="0"/>
              <a:t>Analysis</a:t>
            </a:r>
            <a:endParaRPr lang="en-US" sz="3000" b="1" dirty="0"/>
          </a:p>
        </p:txBody>
      </p:sp>
      <p:sp>
        <p:nvSpPr>
          <p:cNvPr id="6" name="Content Placeholder 5"/>
          <p:cNvSpPr>
            <a:spLocks noGrp="1"/>
          </p:cNvSpPr>
          <p:nvPr>
            <p:ph idx="1"/>
          </p:nvPr>
        </p:nvSpPr>
        <p:spPr>
          <a:xfrm>
            <a:off x="808338" y="2443306"/>
            <a:ext cx="7583488" cy="3052719"/>
          </a:xfrm>
        </p:spPr>
        <p:txBody>
          <a:bodyPr>
            <a:normAutofit fontScale="85000" lnSpcReduction="20000"/>
          </a:bodyPr>
          <a:lstStyle/>
          <a:p>
            <a:pPr algn="just"/>
            <a:r>
              <a:rPr lang="en-US" i="1" dirty="0" smtClean="0"/>
              <a:t>Misalignment </a:t>
            </a:r>
            <a:r>
              <a:rPr lang="en-US" dirty="0"/>
              <a:t>is virtually always present in </a:t>
            </a:r>
            <a:r>
              <a:rPr lang="en-US" dirty="0" smtClean="0"/>
              <a:t>machine</a:t>
            </a:r>
            <a:r>
              <a:rPr lang="en-US" dirty="0"/>
              <a:t> </a:t>
            </a:r>
            <a:r>
              <a:rPr lang="en-US" dirty="0" smtClean="0"/>
              <a:t>trains</a:t>
            </a:r>
            <a:r>
              <a:rPr lang="en-US" dirty="0"/>
              <a:t>. </a:t>
            </a:r>
          </a:p>
          <a:p>
            <a:pPr algn="just"/>
            <a:r>
              <a:rPr lang="en-US" dirty="0"/>
              <a:t>Three types of misalignment: internal, offset and angular. </a:t>
            </a:r>
          </a:p>
          <a:p>
            <a:pPr algn="just"/>
            <a:r>
              <a:rPr lang="en-US" dirty="0"/>
              <a:t>All three </a:t>
            </a:r>
            <a:r>
              <a:rPr lang="en-US" dirty="0" smtClean="0"/>
              <a:t>types </a:t>
            </a:r>
            <a:r>
              <a:rPr lang="en-US" dirty="0"/>
              <a:t>excite 1x frequency as they create an apparent imbalance in machine</a:t>
            </a:r>
            <a:r>
              <a:rPr lang="en-US" dirty="0" smtClean="0"/>
              <a:t>.</a:t>
            </a:r>
            <a:endParaRPr lang="en-US" dirty="0"/>
          </a:p>
          <a:p>
            <a:pPr algn="just"/>
            <a:r>
              <a:rPr lang="en-US" dirty="0"/>
              <a:t>Internal and offset also excite 2x frequency as shaft creates two </a:t>
            </a:r>
            <a:r>
              <a:rPr lang="en-US" dirty="0" smtClean="0"/>
              <a:t>high</a:t>
            </a:r>
            <a:r>
              <a:rPr lang="en-US" dirty="0"/>
              <a:t>-</a:t>
            </a:r>
            <a:r>
              <a:rPr lang="en-US" dirty="0" smtClean="0"/>
              <a:t>spots.</a:t>
            </a:r>
            <a:endParaRPr lang="en-US" dirty="0"/>
          </a:p>
          <a:p>
            <a:pPr algn="just"/>
            <a:endParaRPr lang="en-US" dirty="0"/>
          </a:p>
          <a:p>
            <a:pPr algn="just"/>
            <a:endParaRPr lang="en-US" dirty="0"/>
          </a:p>
          <a:p>
            <a:pPr marL="0" indent="0" algn="just">
              <a:buNone/>
            </a:pPr>
            <a:endParaRPr lang="en-US" dirty="0"/>
          </a:p>
          <a:p>
            <a:pPr marL="0" indent="0" algn="just">
              <a:buNone/>
            </a:pPr>
            <a:endParaRPr lang="en-US" dirty="0"/>
          </a:p>
          <a:p>
            <a:pPr algn="just"/>
            <a:endParaRPr lang="en-US" dirty="0"/>
          </a:p>
          <a:p>
            <a:pPr algn="just"/>
            <a:endParaRPr lang="en-US"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38</a:t>
            </a:fld>
            <a:endParaRPr lang="en-US"/>
          </a:p>
        </p:txBody>
      </p:sp>
      <p:sp>
        <p:nvSpPr>
          <p:cNvPr id="5" name="Rectangle 4"/>
          <p:cNvSpPr/>
          <p:nvPr/>
        </p:nvSpPr>
        <p:spPr>
          <a:xfrm>
            <a:off x="880917" y="1852407"/>
            <a:ext cx="2073003" cy="461665"/>
          </a:xfrm>
          <a:prstGeom prst="rect">
            <a:avLst/>
          </a:prstGeom>
        </p:spPr>
        <p:txBody>
          <a:bodyPr wrap="none">
            <a:spAutoFit/>
          </a:bodyPr>
          <a:lstStyle/>
          <a:p>
            <a:r>
              <a:rPr lang="en-US" sz="2400" b="1" dirty="0">
                <a:solidFill>
                  <a:schemeClr val="accent1">
                    <a:lumMod val="50000"/>
                  </a:schemeClr>
                </a:solidFill>
                <a:effectLst>
                  <a:outerShdw blurRad="38100" dist="38100" dir="2700000" algn="tl">
                    <a:srgbClr val="000000">
                      <a:alpha val="43137"/>
                    </a:srgbClr>
                  </a:outerShdw>
                </a:effectLst>
              </a:rPr>
              <a:t>Misalignment </a:t>
            </a:r>
            <a:endParaRPr lang="en-GB" sz="2400"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2069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91" y="0"/>
            <a:ext cx="8659698"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t>
            </a:r>
            <a:r>
              <a:rPr lang="fi-FI" sz="3000" b="1" dirty="0" smtClean="0"/>
              <a:t>Analysis</a:t>
            </a:r>
            <a:endParaRPr lang="en-US" sz="3000" b="1" dirty="0"/>
          </a:p>
        </p:txBody>
      </p:sp>
      <p:sp>
        <p:nvSpPr>
          <p:cNvPr id="3" name="Content Placeholder 2"/>
          <p:cNvSpPr>
            <a:spLocks noGrp="1"/>
          </p:cNvSpPr>
          <p:nvPr>
            <p:ph idx="1"/>
          </p:nvPr>
        </p:nvSpPr>
        <p:spPr>
          <a:xfrm>
            <a:off x="638377" y="1946693"/>
            <a:ext cx="7793354" cy="4007224"/>
          </a:xfrm>
        </p:spPr>
        <p:txBody>
          <a:bodyPr>
            <a:noAutofit/>
          </a:bodyPr>
          <a:lstStyle/>
          <a:p>
            <a:pPr marL="0" indent="0" algn="just">
              <a:lnSpc>
                <a:spcPct val="80000"/>
              </a:lnSpc>
              <a:buNone/>
            </a:pPr>
            <a:r>
              <a:rPr lang="en-US" sz="2400" b="1" dirty="0" smtClean="0">
                <a:solidFill>
                  <a:schemeClr val="accent1">
                    <a:lumMod val="50000"/>
                  </a:schemeClr>
                </a:solidFill>
                <a:effectLst>
                  <a:outerShdw blurRad="38100" dist="38100" dir="2700000" algn="tl">
                    <a:srgbClr val="000000">
                      <a:alpha val="43137"/>
                    </a:srgbClr>
                  </a:outerShdw>
                </a:effectLst>
                <a:latin typeface="+mj-lt"/>
              </a:rPr>
              <a:t>Modulations</a:t>
            </a:r>
          </a:p>
          <a:p>
            <a:pPr algn="just">
              <a:lnSpc>
                <a:spcPct val="80000"/>
              </a:lnSpc>
            </a:pPr>
            <a:r>
              <a:rPr lang="en-US" sz="2400" dirty="0" smtClean="0">
                <a:latin typeface="+mj-lt"/>
              </a:rPr>
              <a:t>These are </a:t>
            </a:r>
            <a:r>
              <a:rPr lang="en-US" sz="2400" b="1" dirty="0" smtClean="0">
                <a:latin typeface="+mj-lt"/>
              </a:rPr>
              <a:t>frequency </a:t>
            </a:r>
            <a:r>
              <a:rPr lang="en-US" sz="2400" b="1" dirty="0">
                <a:latin typeface="+mj-lt"/>
              </a:rPr>
              <a:t>components </a:t>
            </a:r>
            <a:r>
              <a:rPr lang="en-US" sz="2400" dirty="0">
                <a:latin typeface="+mj-lt"/>
              </a:rPr>
              <a:t>that appear in vibration </a:t>
            </a:r>
            <a:r>
              <a:rPr lang="en-US" sz="2400" dirty="0" smtClean="0">
                <a:latin typeface="+mj-lt"/>
              </a:rPr>
              <a:t>signal </a:t>
            </a:r>
            <a:r>
              <a:rPr lang="en-US" sz="2400" dirty="0">
                <a:latin typeface="+mj-lt"/>
              </a:rPr>
              <a:t>but cannot be attributed to any specific physical cause or forcing function</a:t>
            </a:r>
            <a:r>
              <a:rPr lang="en-US" sz="2400" dirty="0" smtClean="0">
                <a:latin typeface="+mj-lt"/>
              </a:rPr>
              <a:t>.</a:t>
            </a:r>
          </a:p>
          <a:p>
            <a:pPr algn="just">
              <a:lnSpc>
                <a:spcPct val="80000"/>
              </a:lnSpc>
            </a:pPr>
            <a:r>
              <a:rPr lang="en-US" sz="2400" dirty="0" smtClean="0">
                <a:latin typeface="+mj-lt"/>
              </a:rPr>
              <a:t>They can be viewed as “ghost” or </a:t>
            </a:r>
            <a:r>
              <a:rPr lang="en-US" sz="2400" dirty="0">
                <a:latin typeface="+mj-lt"/>
              </a:rPr>
              <a:t>artificial </a:t>
            </a:r>
            <a:r>
              <a:rPr lang="en-US" sz="2400" dirty="0" smtClean="0">
                <a:latin typeface="+mj-lt"/>
              </a:rPr>
              <a:t>frequencies</a:t>
            </a:r>
          </a:p>
          <a:p>
            <a:pPr algn="just">
              <a:lnSpc>
                <a:spcPct val="80000"/>
              </a:lnSpc>
            </a:pPr>
            <a:r>
              <a:rPr lang="en-US" sz="2400" dirty="0" smtClean="0">
                <a:latin typeface="+mj-lt"/>
              </a:rPr>
              <a:t> </a:t>
            </a:r>
            <a:r>
              <a:rPr lang="en-US" sz="2400" dirty="0">
                <a:latin typeface="+mj-lt"/>
              </a:rPr>
              <a:t>T</a:t>
            </a:r>
            <a:r>
              <a:rPr lang="en-US" sz="2400" dirty="0" smtClean="0">
                <a:latin typeface="+mj-lt"/>
              </a:rPr>
              <a:t>hey </a:t>
            </a:r>
            <a:r>
              <a:rPr lang="en-US" sz="2400" dirty="0">
                <a:latin typeface="+mj-lt"/>
              </a:rPr>
              <a:t>can result in significant machine-train damage.</a:t>
            </a:r>
          </a:p>
          <a:p>
            <a:pPr algn="just">
              <a:lnSpc>
                <a:spcPct val="80000"/>
              </a:lnSpc>
            </a:pPr>
            <a:r>
              <a:rPr lang="en-US" sz="2400" dirty="0" smtClean="0">
                <a:latin typeface="+mj-lt"/>
              </a:rPr>
              <a:t>Ghosts </a:t>
            </a:r>
            <a:r>
              <a:rPr lang="en-US" sz="2400" dirty="0">
                <a:latin typeface="+mj-lt"/>
              </a:rPr>
              <a:t>are caused when two or more frequencies combine to produce another frequency component.</a:t>
            </a:r>
          </a:p>
          <a:p>
            <a:pPr algn="just">
              <a:lnSpc>
                <a:spcPct val="80000"/>
              </a:lnSpc>
            </a:pPr>
            <a:r>
              <a:rPr lang="en-US" sz="2400" dirty="0" smtClean="0">
                <a:latin typeface="+mj-lt"/>
              </a:rPr>
              <a:t>Not </a:t>
            </a:r>
            <a:r>
              <a:rPr lang="en-US" sz="2400" dirty="0">
                <a:latin typeface="+mj-lt"/>
              </a:rPr>
              <a:t>an absolute indication of problem within machine-train but increased amplitude can amplify defects.</a:t>
            </a:r>
          </a:p>
          <a:p>
            <a:pPr marL="0" indent="0" algn="just">
              <a:lnSpc>
                <a:spcPct val="80000"/>
              </a:lnSpc>
              <a:buNone/>
            </a:pPr>
            <a:endParaRPr lang="en-US" dirty="0">
              <a:latin typeface="+mj-lt"/>
            </a:endParaRP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39</a:t>
            </a:fld>
            <a:endParaRPr lang="en-US"/>
          </a:p>
        </p:txBody>
      </p:sp>
    </p:spTree>
    <p:extLst>
      <p:ext uri="{BB962C8B-B14F-4D97-AF65-F5344CB8AC3E}">
        <p14:creationId xmlns:p14="http://schemas.microsoft.com/office/powerpoint/2010/main" val="1076333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385240" y="3176587"/>
            <a:ext cx="5119688"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000" b="1" dirty="0" smtClean="0"/>
              <a:t>Maintenance Strategies</a:t>
            </a:r>
            <a:endParaRPr lang="en-US" sz="3000" b="1" dirty="0"/>
          </a:p>
        </p:txBody>
      </p:sp>
      <p:sp>
        <p:nvSpPr>
          <p:cNvPr id="3" name="Content Placeholder 2"/>
          <p:cNvSpPr>
            <a:spLocks noGrp="1"/>
          </p:cNvSpPr>
          <p:nvPr>
            <p:ph idx="1"/>
          </p:nvPr>
        </p:nvSpPr>
        <p:spPr>
          <a:xfrm>
            <a:off x="622418" y="1808720"/>
            <a:ext cx="7583488" cy="4007224"/>
          </a:xfrm>
        </p:spPr>
        <p:txBody>
          <a:bodyPr>
            <a:normAutofit/>
          </a:bodyPr>
          <a:lstStyle/>
          <a:p>
            <a:pPr marL="0" indent="0">
              <a:buNone/>
            </a:pPr>
            <a:r>
              <a:rPr lang="en-US" sz="2400" dirty="0" smtClean="0"/>
              <a:t>There </a:t>
            </a:r>
            <a:r>
              <a:rPr lang="en-US" sz="2400" dirty="0"/>
              <a:t>are essentially three main approaches to maintenance of structures and </a:t>
            </a:r>
            <a:r>
              <a:rPr lang="en-US" sz="2400" dirty="0" smtClean="0"/>
              <a:t>machines</a:t>
            </a:r>
            <a:r>
              <a:rPr lang="en-US" sz="2400" dirty="0"/>
              <a:t>:</a:t>
            </a:r>
          </a:p>
          <a:p>
            <a:pPr>
              <a:spcBef>
                <a:spcPts val="600"/>
              </a:spcBef>
            </a:pPr>
            <a:r>
              <a:rPr lang="fr-FR" sz="2400" dirty="0" err="1"/>
              <a:t>Run</a:t>
            </a:r>
            <a:r>
              <a:rPr lang="fr-FR" sz="2400" dirty="0"/>
              <a:t>-to </a:t>
            </a:r>
            <a:r>
              <a:rPr lang="fr-FR" sz="2400" dirty="0" err="1"/>
              <a:t>failure</a:t>
            </a:r>
            <a:r>
              <a:rPr lang="fr-FR" sz="2400" dirty="0"/>
              <a:t> </a:t>
            </a:r>
            <a:r>
              <a:rPr lang="fr-FR" sz="2400" dirty="0" smtClean="0"/>
              <a:t>maintenance</a:t>
            </a:r>
            <a:endParaRPr lang="en-US" sz="2400" dirty="0"/>
          </a:p>
          <a:p>
            <a:pPr>
              <a:spcBef>
                <a:spcPts val="600"/>
              </a:spcBef>
            </a:pPr>
            <a:r>
              <a:rPr lang="en-US" sz="2400" dirty="0"/>
              <a:t>Preventive </a:t>
            </a:r>
            <a:r>
              <a:rPr lang="en-US" sz="2400" dirty="0" smtClean="0"/>
              <a:t>maintenance</a:t>
            </a:r>
            <a:endParaRPr lang="en-US" sz="2400" dirty="0"/>
          </a:p>
          <a:p>
            <a:pPr>
              <a:spcBef>
                <a:spcPts val="600"/>
              </a:spcBef>
            </a:pPr>
            <a:r>
              <a:rPr lang="en-US" sz="2400" dirty="0"/>
              <a:t>Predictive </a:t>
            </a:r>
            <a:r>
              <a:rPr lang="en-US" sz="2400" dirty="0" smtClean="0"/>
              <a:t>maintenance</a:t>
            </a:r>
            <a:endParaRPr lang="en-US" sz="2400" dirty="0"/>
          </a:p>
          <a:p>
            <a:endParaRPr lang="en-US" dirty="0"/>
          </a:p>
          <a:p>
            <a:endParaRPr lang="en-US" dirty="0"/>
          </a:p>
          <a:p>
            <a:endParaRPr lang="en-US" dirty="0"/>
          </a:p>
          <a:p>
            <a:endParaRPr lang="fr-FR" dirty="0"/>
          </a:p>
          <a:p>
            <a:endParaRPr lang="en-US" dirty="0"/>
          </a:p>
          <a:p>
            <a:pPr marL="0" indent="0">
              <a:buNone/>
            </a:pPr>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normAutofit/>
          </a:bodyPr>
          <a:lstStyle/>
          <a:p>
            <a:fld id="{5ED2179F-846E-694A-9A7E-562F73346125}" type="slidenum">
              <a:rPr lang="en-US" smtClean="0"/>
              <a:pPr/>
              <a:t>4</a:t>
            </a:fld>
            <a:endParaRPr lang="en-US" dirty="0"/>
          </a:p>
        </p:txBody>
      </p:sp>
    </p:spTree>
    <p:extLst>
      <p:ext uri="{BB962C8B-B14F-4D97-AF65-F5344CB8AC3E}">
        <p14:creationId xmlns:p14="http://schemas.microsoft.com/office/powerpoint/2010/main" val="3290464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Analysis</a:t>
            </a:r>
            <a:endParaRPr lang="en-US" sz="3000" b="1" dirty="0"/>
          </a:p>
        </p:txBody>
      </p:sp>
      <p:sp>
        <p:nvSpPr>
          <p:cNvPr id="3" name="Content Placeholder 2"/>
          <p:cNvSpPr>
            <a:spLocks noGrp="1"/>
          </p:cNvSpPr>
          <p:nvPr>
            <p:ph idx="1"/>
          </p:nvPr>
        </p:nvSpPr>
        <p:spPr/>
        <p:txBody>
          <a:bodyPr>
            <a:normAutofit lnSpcReduction="10000"/>
          </a:bodyPr>
          <a:lstStyle/>
          <a:p>
            <a:pPr marL="0" indent="0">
              <a:buNone/>
            </a:pPr>
            <a:r>
              <a:rPr lang="en-US" b="1" i="1" dirty="0" smtClean="0">
                <a:solidFill>
                  <a:schemeClr val="accent1">
                    <a:lumMod val="50000"/>
                  </a:schemeClr>
                </a:solidFill>
              </a:rPr>
              <a:t>Modulation example</a:t>
            </a:r>
            <a:endParaRPr lang="en-US" b="1" dirty="0">
              <a:solidFill>
                <a:schemeClr val="accent1">
                  <a:lumMod val="50000"/>
                </a:schemeClr>
              </a:solidFill>
            </a:endParaRPr>
          </a:p>
          <a:p>
            <a:r>
              <a:rPr lang="en-US" dirty="0" smtClean="0"/>
              <a:t> </a:t>
            </a:r>
            <a:r>
              <a:rPr lang="en-US" dirty="0"/>
              <a:t>Consider 10-tooth pinion gear rotating at </a:t>
            </a:r>
            <a:r>
              <a:rPr lang="en-US" dirty="0" smtClean="0"/>
              <a:t>10 rpm </a:t>
            </a:r>
            <a:r>
              <a:rPr lang="en-US" dirty="0"/>
              <a:t>whilst driving 20-tooth </a:t>
            </a:r>
            <a:r>
              <a:rPr lang="en-US" dirty="0" err="1" smtClean="0"/>
              <a:t>bullgear</a:t>
            </a:r>
            <a:r>
              <a:rPr lang="en-US" dirty="0" smtClean="0"/>
              <a:t> with an </a:t>
            </a:r>
            <a:r>
              <a:rPr lang="en-US" dirty="0"/>
              <a:t>output speed of </a:t>
            </a:r>
            <a:r>
              <a:rPr lang="en-US" dirty="0" smtClean="0"/>
              <a:t>5 rpm</a:t>
            </a:r>
            <a:r>
              <a:rPr lang="en-US" dirty="0"/>
              <a:t>. </a:t>
            </a:r>
            <a:endParaRPr lang="en-US" dirty="0" smtClean="0"/>
          </a:p>
          <a:p>
            <a:r>
              <a:rPr lang="en-US" dirty="0" smtClean="0"/>
              <a:t>Gear </a:t>
            </a:r>
            <a:r>
              <a:rPr lang="en-US" dirty="0"/>
              <a:t>generates frequency components at 5, 10 and 100rpm (i.e. 10 teeth x 10rpm)</a:t>
            </a:r>
            <a:r>
              <a:rPr lang="en-US" dirty="0" smtClean="0"/>
              <a:t>.</a:t>
            </a:r>
          </a:p>
          <a:p>
            <a:r>
              <a:rPr lang="en-US" dirty="0" smtClean="0"/>
              <a:t> </a:t>
            </a:r>
            <a:r>
              <a:rPr lang="en-US" dirty="0"/>
              <a:t>This set can generate ghost frequencies at 15rpm (10+5), 110rpm (100+10), 95rpm (100-5) etc.</a:t>
            </a:r>
          </a:p>
          <a:p>
            <a:endParaRPr lang="en-US"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40</a:t>
            </a:fld>
            <a:endParaRPr lang="en-US"/>
          </a:p>
        </p:txBody>
      </p:sp>
    </p:spTree>
    <p:extLst>
      <p:ext uri="{BB962C8B-B14F-4D97-AF65-F5344CB8AC3E}">
        <p14:creationId xmlns:p14="http://schemas.microsoft.com/office/powerpoint/2010/main" val="2295519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87" y="0"/>
            <a:ext cx="8229600" cy="1143000"/>
          </a:xfrm>
        </p:spPr>
        <p:txBody>
          <a:bodyPr>
            <a:normAutofit/>
          </a:bodyPr>
          <a:lstStyle/>
          <a:p>
            <a:r>
              <a:rPr lang="fi-FI" sz="3000" b="1" dirty="0"/>
              <a:t>Machine </a:t>
            </a:r>
            <a:r>
              <a:rPr lang="fi-FI" sz="3000" b="1" dirty="0" err="1"/>
              <a:t>Failure</a:t>
            </a:r>
            <a:r>
              <a:rPr lang="fi-FI" sz="3000" b="1" dirty="0"/>
              <a:t> </a:t>
            </a:r>
            <a:r>
              <a:rPr lang="fi-FI" sz="3000" b="1" dirty="0" err="1"/>
              <a:t>Mode</a:t>
            </a:r>
            <a:r>
              <a:rPr lang="fi-FI" sz="3000" b="1" dirty="0"/>
              <a:t> Analysis</a:t>
            </a:r>
            <a:endParaRPr lang="en-US" sz="3000" b="1" dirty="0"/>
          </a:p>
        </p:txBody>
      </p:sp>
      <p:sp>
        <p:nvSpPr>
          <p:cNvPr id="3" name="Content Placeholder 2"/>
          <p:cNvSpPr>
            <a:spLocks noGrp="1"/>
          </p:cNvSpPr>
          <p:nvPr>
            <p:ph idx="1"/>
          </p:nvPr>
        </p:nvSpPr>
        <p:spPr>
          <a:xfrm>
            <a:off x="779463" y="1949824"/>
            <a:ext cx="7583488" cy="2785805"/>
          </a:xfrm>
        </p:spPr>
        <p:txBody>
          <a:bodyPr>
            <a:normAutofit fontScale="85000" lnSpcReduction="10000"/>
          </a:bodyPr>
          <a:lstStyle/>
          <a:p>
            <a:pPr algn="just"/>
            <a:r>
              <a:rPr lang="en-US" i="1" dirty="0" smtClean="0"/>
              <a:t>Process </a:t>
            </a:r>
            <a:r>
              <a:rPr lang="en-US" i="1" dirty="0"/>
              <a:t>instability </a:t>
            </a:r>
            <a:r>
              <a:rPr lang="en-US" dirty="0"/>
              <a:t>is normally associated with bladed or </a:t>
            </a:r>
            <a:r>
              <a:rPr lang="en-US" dirty="0" err="1" smtClean="0"/>
              <a:t>vaned</a:t>
            </a:r>
            <a:r>
              <a:rPr lang="en-US" dirty="0" smtClean="0"/>
              <a:t> machinery </a:t>
            </a:r>
            <a:r>
              <a:rPr lang="en-US" dirty="0"/>
              <a:t>such as fans and pumps.</a:t>
            </a:r>
          </a:p>
          <a:p>
            <a:pPr algn="just"/>
            <a:r>
              <a:rPr lang="en-US" dirty="0" smtClean="0"/>
              <a:t>Process </a:t>
            </a:r>
            <a:r>
              <a:rPr lang="en-US" dirty="0"/>
              <a:t>instability creates an unbalanced condition within the machine which generally excites the fundamental (1x) frequency and the blade-pass/vane-pass frequency components.</a:t>
            </a: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41</a:t>
            </a:fld>
            <a:endParaRPr lang="en-US"/>
          </a:p>
        </p:txBody>
      </p:sp>
    </p:spTree>
    <p:extLst>
      <p:ext uri="{BB962C8B-B14F-4D97-AF65-F5344CB8AC3E}">
        <p14:creationId xmlns:p14="http://schemas.microsoft.com/office/powerpoint/2010/main" val="1551842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12380" y="801415"/>
            <a:ext cx="6611815" cy="647700"/>
          </a:xfrm>
        </p:spPr>
        <p:txBody>
          <a:bodyPr>
            <a:normAutofit/>
          </a:bodyPr>
          <a:lstStyle/>
          <a:p>
            <a:r>
              <a:rPr lang="en-US" sz="3000" b="1" dirty="0"/>
              <a:t>   Diagnosing Unbalance</a:t>
            </a:r>
          </a:p>
        </p:txBody>
      </p:sp>
      <p:sp>
        <p:nvSpPr>
          <p:cNvPr id="44035" name="Rectangle 3"/>
          <p:cNvSpPr>
            <a:spLocks noGrp="1" noChangeArrowheads="1"/>
          </p:cNvSpPr>
          <p:nvPr>
            <p:ph idx="1"/>
          </p:nvPr>
        </p:nvSpPr>
        <p:spPr>
          <a:xfrm>
            <a:off x="512380" y="1943100"/>
            <a:ext cx="4248806" cy="4343400"/>
          </a:xfrm>
          <a:noFill/>
        </p:spPr>
        <p:txBody>
          <a:bodyPr>
            <a:normAutofit/>
          </a:bodyPr>
          <a:lstStyle/>
          <a:p>
            <a:pPr algn="just">
              <a:buSzPct val="70000"/>
            </a:pPr>
            <a:r>
              <a:rPr lang="en-US" sz="1800" b="0" dirty="0">
                <a:latin typeface="+mj-lt"/>
              </a:rPr>
              <a:t>Vibration frequency  equals </a:t>
            </a:r>
            <a:r>
              <a:rPr lang="en-US" sz="1800" b="0" dirty="0" smtClean="0">
                <a:latin typeface="+mj-lt"/>
              </a:rPr>
              <a:t>rotor speed</a:t>
            </a:r>
            <a:r>
              <a:rPr lang="en-US" sz="1800" b="0" dirty="0">
                <a:latin typeface="+mj-lt"/>
              </a:rPr>
              <a:t>.</a:t>
            </a:r>
          </a:p>
          <a:p>
            <a:pPr algn="just">
              <a:buSzPct val="70000"/>
            </a:pPr>
            <a:r>
              <a:rPr lang="en-US" sz="1800" b="0" dirty="0">
                <a:latin typeface="+mj-lt"/>
              </a:rPr>
              <a:t>Vibration predominantly RADIAL in direction.</a:t>
            </a:r>
          </a:p>
          <a:p>
            <a:pPr algn="just">
              <a:buSzPct val="70000"/>
            </a:pPr>
            <a:r>
              <a:rPr lang="en-US" sz="1800" b="0" dirty="0">
                <a:latin typeface="+mj-lt"/>
              </a:rPr>
              <a:t>Stable vibration phase measurement.</a:t>
            </a:r>
          </a:p>
          <a:p>
            <a:pPr algn="just">
              <a:buSzPct val="70000"/>
            </a:pPr>
            <a:r>
              <a:rPr lang="en-US" sz="1800" b="0" dirty="0">
                <a:latin typeface="+mj-lt"/>
              </a:rPr>
              <a:t>Vibration increases as square of speed.</a:t>
            </a:r>
          </a:p>
          <a:p>
            <a:pPr algn="just">
              <a:buSzPct val="70000"/>
            </a:pPr>
            <a:r>
              <a:rPr lang="en-US" sz="1800" b="0" dirty="0">
                <a:latin typeface="+mj-lt"/>
              </a:rPr>
              <a:t>Vibration phase shifts in direct proportion to measurement direction.</a:t>
            </a:r>
          </a:p>
        </p:txBody>
      </p:sp>
      <p:sp>
        <p:nvSpPr>
          <p:cNvPr id="2" name="Slide Number Placeholder 1"/>
          <p:cNvSpPr>
            <a:spLocks noGrp="1"/>
          </p:cNvSpPr>
          <p:nvPr>
            <p:ph type="sldNum" sz="quarter" idx="12"/>
          </p:nvPr>
        </p:nvSpPr>
        <p:spPr/>
        <p:txBody>
          <a:bodyPr/>
          <a:lstStyle/>
          <a:p>
            <a:fld id="{5ED2179F-846E-694A-9A7E-562F73346125}" type="slidenum">
              <a:rPr lang="en-US" smtClean="0"/>
              <a:pPr/>
              <a:t>42</a:t>
            </a:fld>
            <a:endParaRPr lang="en-US"/>
          </a:p>
        </p:txBody>
      </p:sp>
      <p:grpSp>
        <p:nvGrpSpPr>
          <p:cNvPr id="44036" name="Group 14"/>
          <p:cNvGrpSpPr>
            <a:grpSpLocks/>
          </p:cNvGrpSpPr>
          <p:nvPr/>
        </p:nvGrpSpPr>
        <p:grpSpPr bwMode="auto">
          <a:xfrm>
            <a:off x="4558862" y="1790700"/>
            <a:ext cx="4267200" cy="4343400"/>
            <a:chOff x="3224" y="1008"/>
            <a:chExt cx="2912" cy="2736"/>
          </a:xfrm>
        </p:grpSpPr>
        <p:sp>
          <p:nvSpPr>
            <p:cNvPr id="44037" name="Rectangle 4"/>
            <p:cNvSpPr>
              <a:spLocks noChangeArrowheads="1"/>
            </p:cNvSpPr>
            <p:nvPr/>
          </p:nvSpPr>
          <p:spPr bwMode="auto">
            <a:xfrm>
              <a:off x="3224" y="1008"/>
              <a:ext cx="2912" cy="2736"/>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pic>
          <p:nvPicPr>
            <p:cNvPr id="44038" name="Picture 5"/>
            <p:cNvPicPr>
              <a:picLocks noChangeArrowheads="1"/>
            </p:cNvPicPr>
            <p:nvPr/>
          </p:nvPicPr>
          <p:blipFill>
            <a:blip r:embed="rId3">
              <a:extLst>
                <a:ext uri="{28A0092B-C50C-407E-A947-70E740481C1C}">
                  <a14:useLocalDpi xmlns:a14="http://schemas.microsoft.com/office/drawing/2010/main" val="0"/>
                </a:ext>
              </a:extLst>
            </a:blip>
            <a:srcRect l="1480" t="700" r="79921" b="73691"/>
            <a:stretch>
              <a:fillRect/>
            </a:stretch>
          </p:blipFill>
          <p:spPr bwMode="auto">
            <a:xfrm>
              <a:off x="3684" y="1245"/>
              <a:ext cx="2253" cy="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Line 6"/>
            <p:cNvSpPr>
              <a:spLocks noChangeShapeType="1"/>
            </p:cNvSpPr>
            <p:nvPr/>
          </p:nvSpPr>
          <p:spPr bwMode="auto">
            <a:xfrm>
              <a:off x="5096" y="2592"/>
              <a:ext cx="208" cy="0"/>
            </a:xfrm>
            <a:prstGeom prst="line">
              <a:avLst/>
            </a:prstGeom>
            <a:noFill/>
            <a:ln w="25400">
              <a:solidFill>
                <a:srgbClr val="114FF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7"/>
            <p:cNvSpPr>
              <a:spLocks noChangeShapeType="1"/>
            </p:cNvSpPr>
            <p:nvPr/>
          </p:nvSpPr>
          <p:spPr bwMode="auto">
            <a:xfrm flipV="1">
              <a:off x="5096" y="2400"/>
              <a:ext cx="0" cy="192"/>
            </a:xfrm>
            <a:prstGeom prst="line">
              <a:avLst/>
            </a:prstGeom>
            <a:noFill/>
            <a:ln w="25400">
              <a:solidFill>
                <a:srgbClr val="114FFB"/>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1" name="Arc 8"/>
            <p:cNvSpPr>
              <a:spLocks/>
            </p:cNvSpPr>
            <p:nvPr/>
          </p:nvSpPr>
          <p:spPr bwMode="auto">
            <a:xfrm>
              <a:off x="3433" y="1105"/>
              <a:ext cx="1612" cy="1584"/>
            </a:xfrm>
            <a:custGeom>
              <a:avLst/>
              <a:gdLst>
                <a:gd name="T0" fmla="*/ 0 w 21600"/>
                <a:gd name="T1" fmla="*/ 1584 h 21600"/>
                <a:gd name="T2" fmla="*/ 1611 w 21600"/>
                <a:gd name="T3" fmla="*/ 0 h 21600"/>
                <a:gd name="T4" fmla="*/ 1612 w 21600"/>
                <a:gd name="T5" fmla="*/ 158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5"/>
                    <a:pt x="9662" y="7"/>
                    <a:pt x="21587" y="0"/>
                  </a:cubicBezTo>
                </a:path>
                <a:path w="21600" h="21600" stroke="0" extrusionOk="0">
                  <a:moveTo>
                    <a:pt x="0" y="21600"/>
                  </a:moveTo>
                  <a:cubicBezTo>
                    <a:pt x="0" y="9675"/>
                    <a:pt x="9662" y="7"/>
                    <a:pt x="21587" y="0"/>
                  </a:cubicBezTo>
                  <a:lnTo>
                    <a:pt x="21600" y="21600"/>
                  </a:lnTo>
                  <a:close/>
                </a:path>
              </a:pathLst>
            </a:custGeom>
            <a:noFill/>
            <a:ln w="25400" cap="rnd">
              <a:solidFill>
                <a:srgbClr val="114FFB"/>
              </a:solidFill>
              <a:round/>
              <a:headEnd type="stealth" w="med" len="lg"/>
              <a:tailEnd type="stealth" w="med" len="lg"/>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4042" name="Rectangle 9"/>
            <p:cNvSpPr>
              <a:spLocks noChangeArrowheads="1"/>
            </p:cNvSpPr>
            <p:nvPr/>
          </p:nvSpPr>
          <p:spPr bwMode="auto">
            <a:xfrm>
              <a:off x="3738" y="1238"/>
              <a:ext cx="4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2400" b="1">
                  <a:solidFill>
                    <a:srgbClr val="114FFB"/>
                  </a:solidFill>
                </a:rPr>
                <a:t>90</a:t>
              </a:r>
              <a:r>
                <a:rPr lang="en-US" sz="2400" b="1" baseline="44000">
                  <a:solidFill>
                    <a:srgbClr val="114FFB"/>
                  </a:solidFill>
                </a:rPr>
                <a:t>0</a:t>
              </a:r>
            </a:p>
          </p:txBody>
        </p:sp>
        <p:sp>
          <p:nvSpPr>
            <p:cNvPr id="44043" name="Line 10"/>
            <p:cNvSpPr>
              <a:spLocks noChangeShapeType="1"/>
            </p:cNvSpPr>
            <p:nvPr/>
          </p:nvSpPr>
          <p:spPr bwMode="auto">
            <a:xfrm flipV="1">
              <a:off x="5096" y="2160"/>
              <a:ext cx="0" cy="192"/>
            </a:xfrm>
            <a:prstGeom prst="line">
              <a:avLst/>
            </a:prstGeom>
            <a:noFill/>
            <a:ln w="254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044" name="Line 11"/>
            <p:cNvSpPr>
              <a:spLocks noChangeShapeType="1"/>
            </p:cNvSpPr>
            <p:nvPr/>
          </p:nvSpPr>
          <p:spPr bwMode="auto">
            <a:xfrm>
              <a:off x="5408" y="2592"/>
              <a:ext cx="312" cy="0"/>
            </a:xfrm>
            <a:prstGeom prst="line">
              <a:avLst/>
            </a:prstGeom>
            <a:noFill/>
            <a:ln w="254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4045" name="Arc 12"/>
            <p:cNvSpPr>
              <a:spLocks/>
            </p:cNvSpPr>
            <p:nvPr/>
          </p:nvSpPr>
          <p:spPr bwMode="auto">
            <a:xfrm>
              <a:off x="5148" y="2161"/>
              <a:ext cx="416" cy="432"/>
            </a:xfrm>
            <a:custGeom>
              <a:avLst/>
              <a:gdLst>
                <a:gd name="T0" fmla="*/ 0 w 21600"/>
                <a:gd name="T1" fmla="*/ 0 h 21600"/>
                <a:gd name="T2" fmla="*/ 416 w 21600"/>
                <a:gd name="T3" fmla="*/ 432 h 21600"/>
                <a:gd name="T4" fmla="*/ 0 w 21600"/>
                <a:gd name="T5" fmla="*/ 43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rgbClr val="114FFB"/>
              </a:solidFill>
              <a:round/>
              <a:headEnd type="stealth" w="med" len="lg"/>
              <a:tailEnd type="stealth" w="med" len="lg"/>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44046" name="Rectangle 13"/>
            <p:cNvSpPr>
              <a:spLocks noChangeArrowheads="1"/>
            </p:cNvSpPr>
            <p:nvPr/>
          </p:nvSpPr>
          <p:spPr bwMode="auto">
            <a:xfrm>
              <a:off x="5402" y="2102"/>
              <a:ext cx="4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2400" b="1">
                  <a:solidFill>
                    <a:srgbClr val="114FFB"/>
                  </a:solidFill>
                </a:rPr>
                <a:t>90</a:t>
              </a:r>
              <a:r>
                <a:rPr lang="en-US" sz="2400" b="1" baseline="44000">
                  <a:solidFill>
                    <a:srgbClr val="114FFB"/>
                  </a:solidFill>
                </a:rPr>
                <a:t>0</a:t>
              </a:r>
            </a:p>
          </p:txBody>
        </p:sp>
      </p:grpSp>
    </p:spTree>
    <p:extLst>
      <p:ext uri="{BB962C8B-B14F-4D97-AF65-F5344CB8AC3E}">
        <p14:creationId xmlns:p14="http://schemas.microsoft.com/office/powerpoint/2010/main" val="2726452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224" y="295833"/>
            <a:ext cx="7583488" cy="1143000"/>
          </a:xfrm>
        </p:spPr>
        <p:txBody>
          <a:bodyPr>
            <a:normAutofit/>
          </a:bodyPr>
          <a:lstStyle/>
          <a:p>
            <a:r>
              <a:rPr lang="en-US" sz="3000" b="1" dirty="0" smtClean="0"/>
              <a:t>Unbalance</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43</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Lst>
          </a:blip>
          <a:stretch>
            <a:fillRect/>
          </a:stretch>
        </p:blipFill>
        <p:spPr>
          <a:xfrm>
            <a:off x="1070517" y="1699020"/>
            <a:ext cx="6953250" cy="4476750"/>
          </a:xfrm>
          <a:prstGeom prst="rect">
            <a:avLst/>
          </a:prstGeom>
        </p:spPr>
      </p:pic>
    </p:spTree>
    <p:extLst>
      <p:ext uri="{BB962C8B-B14F-4D97-AF65-F5344CB8AC3E}">
        <p14:creationId xmlns:p14="http://schemas.microsoft.com/office/powerpoint/2010/main" val="4247618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956" y="295833"/>
            <a:ext cx="7583488" cy="1143000"/>
          </a:xfrm>
        </p:spPr>
        <p:txBody>
          <a:bodyPr>
            <a:normAutofit/>
          </a:bodyPr>
          <a:lstStyle/>
          <a:p>
            <a:r>
              <a:rPr lang="en-US" sz="3000" b="1" dirty="0" smtClean="0"/>
              <a:t>Static Unbalance</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44</a:t>
            </a:fld>
            <a:endParaRPr lang="en-US"/>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699" y="2105682"/>
            <a:ext cx="7085013"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61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732" y="204249"/>
            <a:ext cx="7583488" cy="1143000"/>
          </a:xfrm>
        </p:spPr>
        <p:txBody>
          <a:bodyPr>
            <a:normAutofit/>
          </a:bodyPr>
          <a:lstStyle/>
          <a:p>
            <a:r>
              <a:rPr lang="en-US" sz="3000" b="1" dirty="0" smtClean="0"/>
              <a:t>Pure Couple Unbalance</a:t>
            </a:r>
            <a:endParaRPr lang="en-US" sz="3000" b="1" dirty="0"/>
          </a:p>
        </p:txBody>
      </p:sp>
      <p:sp>
        <p:nvSpPr>
          <p:cNvPr id="9" name="Content Placeholder 3"/>
          <p:cNvSpPr>
            <a:spLocks noGrp="1"/>
          </p:cNvSpPr>
          <p:nvPr>
            <p:ph idx="1"/>
          </p:nvPr>
        </p:nvSpPr>
        <p:spPr>
          <a:xfrm>
            <a:off x="4013895" y="4936819"/>
            <a:ext cx="4879428" cy="1072747"/>
          </a:xfrm>
        </p:spPr>
        <p:txBody>
          <a:bodyPr>
            <a:noAutofit/>
          </a:bodyPr>
          <a:lstStyle/>
          <a:p>
            <a:pPr algn="just">
              <a:spcBef>
                <a:spcPts val="0"/>
              </a:spcBef>
              <a:spcAft>
                <a:spcPts val="300"/>
              </a:spcAft>
              <a:buClr>
                <a:srgbClr val="C00000"/>
              </a:buClr>
            </a:pPr>
            <a:r>
              <a:rPr lang="en-US" sz="1400" dirty="0">
                <a:latin typeface="+mj-lt"/>
              </a:rPr>
              <a:t>180</a:t>
            </a:r>
            <a:r>
              <a:rPr lang="en-US" sz="1400" baseline="30000" dirty="0">
                <a:latin typeface="+mj-lt"/>
              </a:rPr>
              <a:t>0 </a:t>
            </a:r>
            <a:r>
              <a:rPr lang="en-US" sz="1400" dirty="0">
                <a:latin typeface="+mj-lt"/>
              </a:rPr>
              <a:t>out of phase on the same shaft</a:t>
            </a:r>
          </a:p>
          <a:p>
            <a:pPr algn="just">
              <a:spcBef>
                <a:spcPts val="0"/>
              </a:spcBef>
              <a:spcAft>
                <a:spcPts val="300"/>
              </a:spcAft>
              <a:buClr>
                <a:srgbClr val="C00000"/>
              </a:buClr>
            </a:pPr>
            <a:r>
              <a:rPr lang="en-US" sz="1400" dirty="0">
                <a:latin typeface="+mj-lt"/>
              </a:rPr>
              <a:t>1X RPM always present and normally dominates</a:t>
            </a:r>
          </a:p>
          <a:p>
            <a:pPr algn="just">
              <a:spcBef>
                <a:spcPts val="0"/>
              </a:spcBef>
              <a:spcAft>
                <a:spcPts val="300"/>
              </a:spcAft>
              <a:buClr>
                <a:srgbClr val="C00000"/>
              </a:buClr>
            </a:pPr>
            <a:r>
              <a:rPr lang="en-US" sz="1400" dirty="0">
                <a:latin typeface="+mj-lt"/>
              </a:rPr>
              <a:t>Amplitude varies with square of increasing speed</a:t>
            </a:r>
          </a:p>
          <a:p>
            <a:pPr algn="just">
              <a:spcBef>
                <a:spcPts val="0"/>
              </a:spcBef>
              <a:spcAft>
                <a:spcPts val="300"/>
              </a:spcAft>
              <a:buClr>
                <a:srgbClr val="C00000"/>
              </a:buClr>
            </a:pPr>
            <a:r>
              <a:rPr lang="en-US" sz="1400" dirty="0">
                <a:latin typeface="+mj-lt"/>
              </a:rPr>
              <a:t>Can cause high axial as well as radial amplitudes</a:t>
            </a:r>
          </a:p>
          <a:p>
            <a:pPr algn="just">
              <a:spcBef>
                <a:spcPts val="0"/>
              </a:spcBef>
              <a:spcAft>
                <a:spcPts val="300"/>
              </a:spcAft>
              <a:buClr>
                <a:srgbClr val="C00000"/>
              </a:buClr>
            </a:pPr>
            <a:r>
              <a:rPr lang="en-US" sz="1400" dirty="0">
                <a:latin typeface="+mj-lt"/>
              </a:rPr>
              <a:t>Balancing requires Correction in two planes at </a:t>
            </a:r>
            <a:r>
              <a:rPr lang="en-US" sz="1400" dirty="0" smtClean="0">
                <a:latin typeface="+mj-lt"/>
              </a:rPr>
              <a:t>180</a:t>
            </a:r>
            <a:r>
              <a:rPr lang="en-US" sz="1400" baseline="30000" dirty="0" smtClean="0">
                <a:latin typeface="+mj-lt"/>
              </a:rPr>
              <a:t>o</a:t>
            </a:r>
            <a:endParaRPr lang="en-US" sz="1400" dirty="0">
              <a:latin typeface="+mj-lt"/>
            </a:endParaRP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45</a:t>
            </a:fld>
            <a:endParaRPr lang="en-US"/>
          </a:p>
        </p:txBody>
      </p:sp>
      <p:pic>
        <p:nvPicPr>
          <p:cNvPr id="6964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155" y="1901637"/>
            <a:ext cx="7170737"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53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968" y="213875"/>
            <a:ext cx="7583488" cy="1143000"/>
          </a:xfrm>
        </p:spPr>
        <p:txBody>
          <a:bodyPr>
            <a:normAutofit/>
          </a:bodyPr>
          <a:lstStyle/>
          <a:p>
            <a:r>
              <a:rPr lang="en-US" sz="3000" b="1" dirty="0" smtClean="0"/>
              <a:t>Dynamic Unbalance</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46</a:t>
            </a:fld>
            <a:endParaRPr lang="en-US"/>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356" y="2122269"/>
            <a:ext cx="699928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50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842" y="257333"/>
            <a:ext cx="7583488" cy="1143000"/>
          </a:xfrm>
        </p:spPr>
        <p:txBody>
          <a:bodyPr>
            <a:normAutofit/>
          </a:bodyPr>
          <a:lstStyle/>
          <a:p>
            <a:r>
              <a:rPr lang="en-US" sz="3000" b="1" dirty="0" smtClean="0"/>
              <a:t>Balancing</a:t>
            </a:r>
            <a:endParaRPr lang="en-US" sz="3000" b="1"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47</a:t>
            </a:fld>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34000"/>
                    </a14:imgEffect>
                  </a14:imgLayer>
                </a14:imgProps>
              </a:ext>
            </a:extLst>
          </a:blip>
          <a:stretch>
            <a:fillRect/>
          </a:stretch>
        </p:blipFill>
        <p:spPr>
          <a:xfrm>
            <a:off x="813195" y="1792224"/>
            <a:ext cx="7426960" cy="4456176"/>
          </a:xfrm>
          <a:prstGeom prst="rect">
            <a:avLst/>
          </a:prstGeom>
        </p:spPr>
      </p:pic>
    </p:spTree>
    <p:extLst>
      <p:ext uri="{BB962C8B-B14F-4D97-AF65-F5344CB8AC3E}">
        <p14:creationId xmlns:p14="http://schemas.microsoft.com/office/powerpoint/2010/main" val="982901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81126" y="751975"/>
            <a:ext cx="7385538" cy="685800"/>
          </a:xfrm>
        </p:spPr>
        <p:txBody>
          <a:bodyPr>
            <a:normAutofit/>
          </a:bodyPr>
          <a:lstStyle/>
          <a:p>
            <a:r>
              <a:rPr lang="en-US" sz="3000" b="1" dirty="0" smtClean="0"/>
              <a:t>Overhung Rotor Unbalance</a:t>
            </a:r>
            <a:endParaRPr lang="en-US" sz="3000" b="1" dirty="0"/>
          </a:p>
        </p:txBody>
      </p:sp>
      <p:sp>
        <p:nvSpPr>
          <p:cNvPr id="38915" name="Rectangle 3"/>
          <p:cNvSpPr>
            <a:spLocks noGrp="1" noChangeArrowheads="1"/>
          </p:cNvSpPr>
          <p:nvPr>
            <p:ph idx="1"/>
          </p:nvPr>
        </p:nvSpPr>
        <p:spPr>
          <a:xfrm>
            <a:off x="879029" y="4064876"/>
            <a:ext cx="7523992" cy="1981200"/>
          </a:xfrm>
          <a:noFill/>
        </p:spPr>
        <p:txBody>
          <a:bodyPr>
            <a:normAutofit/>
          </a:bodyPr>
          <a:lstStyle/>
          <a:p>
            <a:pPr>
              <a:buClr>
                <a:srgbClr val="C00000"/>
              </a:buClr>
            </a:pPr>
            <a:r>
              <a:rPr lang="en-US" sz="2000" b="0" dirty="0">
                <a:latin typeface="+mj-lt"/>
              </a:rPr>
              <a:t>1X RPM present in radial and axial directions</a:t>
            </a:r>
          </a:p>
          <a:p>
            <a:pPr>
              <a:buClr>
                <a:srgbClr val="C00000"/>
              </a:buClr>
            </a:pPr>
            <a:r>
              <a:rPr lang="en-US" sz="2000" b="0" dirty="0">
                <a:latin typeface="+mj-lt"/>
              </a:rPr>
              <a:t>Axial readings tend to be in-phase but radial readings might be unsteady</a:t>
            </a:r>
          </a:p>
          <a:p>
            <a:pPr>
              <a:buClr>
                <a:srgbClr val="C00000"/>
              </a:buClr>
            </a:pPr>
            <a:r>
              <a:rPr lang="en-US" sz="2000" b="0" dirty="0">
                <a:latin typeface="+mj-lt"/>
              </a:rPr>
              <a:t>Overhung rotors often have both force and couple unbalance each of which may require correction</a:t>
            </a:r>
          </a:p>
        </p:txBody>
      </p:sp>
      <p:sp>
        <p:nvSpPr>
          <p:cNvPr id="2" name="Slide Number Placeholder 1"/>
          <p:cNvSpPr>
            <a:spLocks noGrp="1"/>
          </p:cNvSpPr>
          <p:nvPr>
            <p:ph type="sldNum" sz="quarter" idx="12"/>
          </p:nvPr>
        </p:nvSpPr>
        <p:spPr/>
        <p:txBody>
          <a:bodyPr/>
          <a:lstStyle/>
          <a:p>
            <a:fld id="{5ED2179F-846E-694A-9A7E-562F73346125}" type="slidenum">
              <a:rPr lang="en-US" smtClean="0"/>
              <a:pPr/>
              <a:t>48</a:t>
            </a:fld>
            <a:endParaRPr lang="en-US"/>
          </a:p>
        </p:txBody>
      </p:sp>
      <p:graphicFrame>
        <p:nvGraphicFramePr>
          <p:cNvPr id="3074" name="Object 4"/>
          <p:cNvGraphicFramePr>
            <a:graphicFrameLocks/>
          </p:cNvGraphicFramePr>
          <p:nvPr>
            <p:extLst>
              <p:ext uri="{D42A27DB-BD31-4B8C-83A1-F6EECF244321}">
                <p14:modId xmlns:p14="http://schemas.microsoft.com/office/powerpoint/2010/main" val="1853504988"/>
              </p:ext>
            </p:extLst>
          </p:nvPr>
        </p:nvGraphicFramePr>
        <p:xfrm>
          <a:off x="1152552" y="2066264"/>
          <a:ext cx="3044063" cy="1572085"/>
        </p:xfrm>
        <a:graphic>
          <a:graphicData uri="http://schemas.openxmlformats.org/presentationml/2006/ole">
            <mc:AlternateContent xmlns:mc="http://schemas.openxmlformats.org/markup-compatibility/2006">
              <mc:Choice xmlns:v="urn:schemas-microsoft-com:vml" Requires="v">
                <p:oleObj spid="_x0000_s23600" name="Bitmap Image" r:id="rId4" imgW="1522199" imgH="1207926" progId="PBrush">
                  <p:embed/>
                </p:oleObj>
              </mc:Choice>
              <mc:Fallback>
                <p:oleObj name="Bitmap Image" r:id="rId4" imgW="1522199" imgH="1207926" progId="PBrush">
                  <p:embed/>
                  <p:pic>
                    <p:nvPicPr>
                      <p:cNvPr id="0" name="Picture 2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552" y="2066264"/>
                        <a:ext cx="3044063" cy="15720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5"/>
          <p:cNvGraphicFramePr>
            <a:graphicFrameLocks/>
          </p:cNvGraphicFramePr>
          <p:nvPr>
            <p:extLst>
              <p:ext uri="{D42A27DB-BD31-4B8C-83A1-F6EECF244321}">
                <p14:modId xmlns:p14="http://schemas.microsoft.com/office/powerpoint/2010/main" val="1689854215"/>
              </p:ext>
            </p:extLst>
          </p:nvPr>
        </p:nvGraphicFramePr>
        <p:xfrm>
          <a:off x="4862753" y="1994338"/>
          <a:ext cx="3072911" cy="1740264"/>
        </p:xfrm>
        <a:graphic>
          <a:graphicData uri="http://schemas.openxmlformats.org/presentationml/2006/ole">
            <mc:AlternateContent xmlns:mc="http://schemas.openxmlformats.org/markup-compatibility/2006">
              <mc:Choice xmlns:v="urn:schemas-microsoft-com:vml" Requires="v">
                <p:oleObj spid="_x0000_s23601" name="Bitmap Image" r:id="rId6" imgW="2647619" imgH="1476190" progId="PBrush">
                  <p:embed/>
                </p:oleObj>
              </mc:Choice>
              <mc:Fallback>
                <p:oleObj name="Bitmap Image" r:id="rId6" imgW="2647619" imgH="1476190" progId="PBrush">
                  <p:embed/>
                  <p:pic>
                    <p:nvPicPr>
                      <p:cNvPr id="0" name="Picture 23"/>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2753" y="1994338"/>
                        <a:ext cx="3072911" cy="17402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5528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subTnLst>
                                    <p:animClr clrSpc="rgb" dir="cw">
                                      <p:cBhvr override="childStyle">
                                        <p:cTn dur="1" fill="hold" display="0" masterRel="nextClick" afterEffect="1"/>
                                        <p:tgtEl>
                                          <p:spTgt spid="38915">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ipe(left)">
                                      <p:cBhvr>
                                        <p:cTn id="12" dur="500"/>
                                        <p:tgtEl>
                                          <p:spTgt spid="38915">
                                            <p:txEl>
                                              <p:pRg st="1" end="1"/>
                                            </p:txEl>
                                          </p:spTgt>
                                        </p:tgtEl>
                                      </p:cBhvr>
                                    </p:animEffect>
                                  </p:childTnLst>
                                  <p:subTnLst>
                                    <p:animClr clrSpc="rgb" dir="cw">
                                      <p:cBhvr override="childStyle">
                                        <p:cTn dur="1" fill="hold" display="0" masterRel="nextClick" afterEffect="1"/>
                                        <p:tgtEl>
                                          <p:spTgt spid="38915">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left)">
                                      <p:cBhvr>
                                        <p:cTn id="17" dur="500"/>
                                        <p:tgtEl>
                                          <p:spTgt spid="38915">
                                            <p:txEl>
                                              <p:pRg st="2" end="2"/>
                                            </p:txEl>
                                          </p:spTgt>
                                        </p:tgtEl>
                                      </p:cBhvr>
                                    </p:animEffect>
                                  </p:childTnLst>
                                  <p:subTnLst>
                                    <p:animClr clrSpc="rgb" dir="cw">
                                      <p:cBhvr override="childStyle">
                                        <p:cTn dur="1" fill="hold" display="0" masterRel="nextClick" afterEffect="1"/>
                                        <p:tgtEl>
                                          <p:spTgt spid="38915">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11823" y="771225"/>
            <a:ext cx="5605096" cy="685800"/>
          </a:xfrm>
        </p:spPr>
        <p:txBody>
          <a:bodyPr>
            <a:normAutofit/>
          </a:bodyPr>
          <a:lstStyle/>
          <a:p>
            <a:r>
              <a:rPr lang="en-US" sz="3000" b="1" dirty="0" smtClean="0"/>
              <a:t>Eccentric Rotor</a:t>
            </a:r>
            <a:endParaRPr lang="en-US" sz="3000" b="1" dirty="0"/>
          </a:p>
        </p:txBody>
      </p:sp>
      <p:sp>
        <p:nvSpPr>
          <p:cNvPr id="45059" name="Rectangle 3"/>
          <p:cNvSpPr>
            <a:spLocks noGrp="1" noChangeArrowheads="1"/>
          </p:cNvSpPr>
          <p:nvPr>
            <p:ph idx="1"/>
          </p:nvPr>
        </p:nvSpPr>
        <p:spPr>
          <a:xfrm>
            <a:off x="849923" y="4007070"/>
            <a:ext cx="7244862" cy="2241330"/>
          </a:xfrm>
          <a:noFill/>
        </p:spPr>
        <p:txBody>
          <a:bodyPr>
            <a:normAutofit/>
          </a:bodyPr>
          <a:lstStyle/>
          <a:p>
            <a:pPr>
              <a:buClr>
                <a:srgbClr val="C00000"/>
              </a:buClr>
            </a:pPr>
            <a:r>
              <a:rPr lang="en-US" sz="1800" b="0" dirty="0">
                <a:latin typeface="+mj-lt"/>
              </a:rPr>
              <a:t>Largest vibration at 1X RPM in the direction of the centerline of the rotors</a:t>
            </a:r>
          </a:p>
          <a:p>
            <a:pPr>
              <a:buClr>
                <a:srgbClr val="C00000"/>
              </a:buClr>
            </a:pPr>
            <a:r>
              <a:rPr lang="en-US" sz="1800" b="0" dirty="0">
                <a:latin typeface="+mj-lt"/>
              </a:rPr>
              <a:t>Comparative phase readings differ by 0</a:t>
            </a:r>
            <a:r>
              <a:rPr lang="en-US" sz="1800" b="0" baseline="30000" dirty="0">
                <a:latin typeface="+mj-lt"/>
              </a:rPr>
              <a:t>0 </a:t>
            </a:r>
            <a:r>
              <a:rPr lang="en-US" sz="1800" b="0" dirty="0">
                <a:latin typeface="+mj-lt"/>
              </a:rPr>
              <a:t>or 180</a:t>
            </a:r>
            <a:r>
              <a:rPr lang="en-US" sz="1800" b="0" baseline="30000" dirty="0">
                <a:latin typeface="+mj-lt"/>
              </a:rPr>
              <a:t>0</a:t>
            </a:r>
          </a:p>
          <a:p>
            <a:pPr>
              <a:buClr>
                <a:srgbClr val="C00000"/>
              </a:buClr>
            </a:pPr>
            <a:r>
              <a:rPr lang="en-US" sz="1800" b="0" dirty="0">
                <a:latin typeface="+mj-lt"/>
              </a:rPr>
              <a:t>Attempts to balance will cause a decrease in amplitude in one direction but an increase may occur in the other direction</a:t>
            </a:r>
          </a:p>
        </p:txBody>
      </p:sp>
      <p:sp>
        <p:nvSpPr>
          <p:cNvPr id="2" name="Slide Number Placeholder 1"/>
          <p:cNvSpPr>
            <a:spLocks noGrp="1"/>
          </p:cNvSpPr>
          <p:nvPr>
            <p:ph type="sldNum" sz="quarter" idx="12"/>
          </p:nvPr>
        </p:nvSpPr>
        <p:spPr/>
        <p:txBody>
          <a:bodyPr/>
          <a:lstStyle/>
          <a:p>
            <a:fld id="{5ED2179F-846E-694A-9A7E-562F73346125}" type="slidenum">
              <a:rPr lang="en-US" smtClean="0"/>
              <a:pPr/>
              <a:t>49</a:t>
            </a:fld>
            <a:endParaRPr lang="en-US"/>
          </a:p>
        </p:txBody>
      </p:sp>
      <p:graphicFrame>
        <p:nvGraphicFramePr>
          <p:cNvPr id="4098" name="Object 1024"/>
          <p:cNvGraphicFramePr>
            <a:graphicFrameLocks/>
          </p:cNvGraphicFramePr>
          <p:nvPr>
            <p:extLst>
              <p:ext uri="{D42A27DB-BD31-4B8C-83A1-F6EECF244321}">
                <p14:modId xmlns:p14="http://schemas.microsoft.com/office/powerpoint/2010/main" val="296647437"/>
              </p:ext>
            </p:extLst>
          </p:nvPr>
        </p:nvGraphicFramePr>
        <p:xfrm>
          <a:off x="811823" y="1826172"/>
          <a:ext cx="2884278" cy="1677424"/>
        </p:xfrm>
        <a:graphic>
          <a:graphicData uri="http://schemas.openxmlformats.org/presentationml/2006/ole">
            <mc:AlternateContent xmlns:mc="http://schemas.openxmlformats.org/markup-compatibility/2006">
              <mc:Choice xmlns:v="urn:schemas-microsoft-com:vml" Requires="v">
                <p:oleObj spid="_x0000_s24624" name="Bitmap Image" r:id="rId4" imgW="2160190" imgH="1541226" progId="PBrush">
                  <p:embed/>
                </p:oleObj>
              </mc:Choice>
              <mc:Fallback>
                <p:oleObj name="Bitmap Image" r:id="rId4" imgW="2160190" imgH="1541226" progId="PBrush">
                  <p:embed/>
                  <p:pic>
                    <p:nvPicPr>
                      <p:cNvPr id="0" name="Picture 2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823" y="1826172"/>
                        <a:ext cx="2884278" cy="16774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1025"/>
          <p:cNvGraphicFramePr>
            <a:graphicFrameLocks/>
          </p:cNvGraphicFramePr>
          <p:nvPr>
            <p:extLst>
              <p:ext uri="{D42A27DB-BD31-4B8C-83A1-F6EECF244321}">
                <p14:modId xmlns:p14="http://schemas.microsoft.com/office/powerpoint/2010/main" val="3715367460"/>
              </p:ext>
            </p:extLst>
          </p:nvPr>
        </p:nvGraphicFramePr>
        <p:xfrm>
          <a:off x="4708029" y="1826172"/>
          <a:ext cx="3030684" cy="1898805"/>
        </p:xfrm>
        <a:graphic>
          <a:graphicData uri="http://schemas.openxmlformats.org/presentationml/2006/ole">
            <mc:AlternateContent xmlns:mc="http://schemas.openxmlformats.org/markup-compatibility/2006">
              <mc:Choice xmlns:v="urn:schemas-microsoft-com:vml" Requires="v">
                <p:oleObj spid="_x0000_s24625" name="Bitmap Image" r:id="rId6" imgW="2514286" imgH="1560254" progId="PBrush">
                  <p:embed/>
                </p:oleObj>
              </mc:Choice>
              <mc:Fallback>
                <p:oleObj name="Bitmap Image" r:id="rId6" imgW="2514286" imgH="1560254" progId="PBrush">
                  <p:embed/>
                  <p:pic>
                    <p:nvPicPr>
                      <p:cNvPr id="0" name="Picture 23"/>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8029" y="1826172"/>
                        <a:ext cx="3030684" cy="18988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90828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wipe(left)">
                                      <p:cBhvr>
                                        <p:cTn id="7" dur="500"/>
                                        <p:tgtEl>
                                          <p:spTgt spid="45059">
                                            <p:txEl>
                                              <p:pRg st="0" end="0"/>
                                            </p:txEl>
                                          </p:spTgt>
                                        </p:tgtEl>
                                      </p:cBhvr>
                                    </p:animEffect>
                                  </p:childTnLst>
                                  <p:subTnLst>
                                    <p:animClr clrSpc="rgb" dir="cw">
                                      <p:cBhvr override="childStyle">
                                        <p:cTn dur="1" fill="hold" display="0" masterRel="nextClick" afterEffect="1"/>
                                        <p:tgtEl>
                                          <p:spTgt spid="45059">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wipe(left)">
                                      <p:cBhvr>
                                        <p:cTn id="12" dur="500"/>
                                        <p:tgtEl>
                                          <p:spTgt spid="45059">
                                            <p:txEl>
                                              <p:pRg st="1" end="1"/>
                                            </p:txEl>
                                          </p:spTgt>
                                        </p:tgtEl>
                                      </p:cBhvr>
                                    </p:animEffect>
                                  </p:childTnLst>
                                  <p:subTnLst>
                                    <p:animClr clrSpc="rgb" dir="cw">
                                      <p:cBhvr override="childStyle">
                                        <p:cTn dur="1" fill="hold" display="0" masterRel="nextClick" afterEffect="1"/>
                                        <p:tgtEl>
                                          <p:spTgt spid="45059">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wipe(left)">
                                      <p:cBhvr>
                                        <p:cTn id="17" dur="500"/>
                                        <p:tgtEl>
                                          <p:spTgt spid="45059">
                                            <p:txEl>
                                              <p:pRg st="2" end="2"/>
                                            </p:txEl>
                                          </p:spTgt>
                                        </p:tgtEl>
                                      </p:cBhvr>
                                    </p:animEffect>
                                  </p:childTnLst>
                                  <p:subTnLst>
                                    <p:animClr clrSpc="rgb" dir="cw">
                                      <p:cBhvr override="childStyle">
                                        <p:cTn dur="1" fill="hold" display="0" masterRel="nextClick" afterEffect="1"/>
                                        <p:tgtEl>
                                          <p:spTgt spid="45059">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General </a:t>
            </a:r>
            <a:r>
              <a:rPr lang="en-US" sz="3000" b="1" dirty="0" smtClean="0"/>
              <a:t>Purpose Machines</a:t>
            </a:r>
            <a:endParaRPr lang="en-US" sz="3000" b="1" dirty="0"/>
          </a:p>
        </p:txBody>
      </p:sp>
      <p:sp>
        <p:nvSpPr>
          <p:cNvPr id="3" name="Content Placeholder 2"/>
          <p:cNvSpPr>
            <a:spLocks noGrp="1"/>
          </p:cNvSpPr>
          <p:nvPr>
            <p:ph idx="1"/>
          </p:nvPr>
        </p:nvSpPr>
        <p:spPr/>
        <p:txBody>
          <a:bodyPr>
            <a:normAutofit/>
          </a:bodyPr>
          <a:lstStyle/>
          <a:p>
            <a:r>
              <a:rPr lang="en-US" sz="2400" dirty="0" smtClean="0"/>
              <a:t>Failure </a:t>
            </a:r>
            <a:r>
              <a:rPr lang="en-US" sz="2400" dirty="0"/>
              <a:t>does not affect plant safety</a:t>
            </a:r>
          </a:p>
          <a:p>
            <a:r>
              <a:rPr lang="en-US" sz="2400" dirty="0" smtClean="0"/>
              <a:t>Not </a:t>
            </a:r>
            <a:r>
              <a:rPr lang="en-US" sz="2400" dirty="0"/>
              <a:t>critical to plant production</a:t>
            </a:r>
          </a:p>
          <a:p>
            <a:r>
              <a:rPr lang="en-US" sz="2400" dirty="0" smtClean="0"/>
              <a:t>Machine </a:t>
            </a:r>
            <a:r>
              <a:rPr lang="en-US" sz="2400" dirty="0"/>
              <a:t>has an installed spare or can operate on demand</a:t>
            </a:r>
          </a:p>
          <a:p>
            <a:r>
              <a:rPr lang="en-US" sz="2400" dirty="0" smtClean="0"/>
              <a:t>These </a:t>
            </a:r>
            <a:r>
              <a:rPr lang="en-US" sz="2400" dirty="0"/>
              <a:t>machines require low to moderate expenditure, expertise and time to </a:t>
            </a:r>
            <a:r>
              <a:rPr lang="en-US" sz="2400" dirty="0" smtClean="0"/>
              <a:t>repair</a:t>
            </a:r>
          </a:p>
          <a:p>
            <a:r>
              <a:rPr lang="en-US" sz="2400" dirty="0" smtClean="0"/>
              <a:t> </a:t>
            </a:r>
            <a:r>
              <a:rPr lang="en-US" sz="2400" dirty="0"/>
              <a:t>Secondary damage does not occur or is </a:t>
            </a:r>
            <a:r>
              <a:rPr lang="en-US" sz="2400" dirty="0" smtClean="0"/>
              <a:t>minimal</a:t>
            </a:r>
          </a:p>
          <a:p>
            <a:endParaRPr lang="en-US"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5</a:t>
            </a:fld>
            <a:endParaRPr lang="en-US"/>
          </a:p>
        </p:txBody>
      </p:sp>
    </p:spTree>
    <p:extLst>
      <p:ext uri="{BB962C8B-B14F-4D97-AF65-F5344CB8AC3E}">
        <p14:creationId xmlns:p14="http://schemas.microsoft.com/office/powerpoint/2010/main" val="1083746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76583"/>
            <a:ext cx="7583488" cy="1143000"/>
          </a:xfrm>
        </p:spPr>
        <p:txBody>
          <a:bodyPr>
            <a:normAutofit/>
          </a:bodyPr>
          <a:lstStyle/>
          <a:p>
            <a:r>
              <a:rPr lang="en-US" sz="3000" b="1" dirty="0" smtClean="0"/>
              <a:t>Misalignment</a:t>
            </a:r>
            <a:endParaRPr lang="en-US" sz="3000" b="1" dirty="0"/>
          </a:p>
        </p:txBody>
      </p:sp>
      <p:sp>
        <p:nvSpPr>
          <p:cNvPr id="3" name="Slide Number Placeholder 2"/>
          <p:cNvSpPr>
            <a:spLocks noGrp="1"/>
          </p:cNvSpPr>
          <p:nvPr>
            <p:ph type="sldNum" sz="quarter" idx="12"/>
          </p:nvPr>
        </p:nvSpPr>
        <p:spPr/>
        <p:txBody>
          <a:bodyPr>
            <a:normAutofit/>
          </a:bodyPr>
          <a:lstStyle/>
          <a:p>
            <a:fld id="{5ED2179F-846E-694A-9A7E-562F73346125}" type="slidenum">
              <a:rPr lang="en-US" smtClean="0"/>
              <a:pPr/>
              <a:t>50</a:t>
            </a:fld>
            <a:endParaRPr lang="en-US"/>
          </a:p>
        </p:txBody>
      </p:sp>
      <p:pic>
        <p:nvPicPr>
          <p:cNvPr id="7" name="Picture 6" descr="Picture 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66" y="1785620"/>
            <a:ext cx="7814310" cy="4462780"/>
          </a:xfrm>
          <a:prstGeom prst="rect">
            <a:avLst/>
          </a:prstGeom>
        </p:spPr>
      </p:pic>
    </p:spTree>
    <p:extLst>
      <p:ext uri="{BB962C8B-B14F-4D97-AF65-F5344CB8AC3E}">
        <p14:creationId xmlns:p14="http://schemas.microsoft.com/office/powerpoint/2010/main" val="180289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963" y="247708"/>
            <a:ext cx="7583488" cy="1143000"/>
          </a:xfrm>
        </p:spPr>
        <p:txBody>
          <a:bodyPr>
            <a:normAutofit/>
          </a:bodyPr>
          <a:lstStyle/>
          <a:p>
            <a:r>
              <a:rPr lang="en-US" sz="3000" b="1" dirty="0" smtClean="0"/>
              <a:t>Angular Misalignment</a:t>
            </a:r>
            <a:endParaRPr lang="en-US" sz="3000" b="1" dirty="0"/>
          </a:p>
        </p:txBody>
      </p:sp>
      <p:sp>
        <p:nvSpPr>
          <p:cNvPr id="3" name="Slide Number Placeholder 2"/>
          <p:cNvSpPr>
            <a:spLocks noGrp="1"/>
          </p:cNvSpPr>
          <p:nvPr>
            <p:ph type="sldNum" sz="quarter" idx="12"/>
          </p:nvPr>
        </p:nvSpPr>
        <p:spPr/>
        <p:txBody>
          <a:bodyPr>
            <a:normAutofit/>
          </a:bodyPr>
          <a:lstStyle/>
          <a:p>
            <a:fld id="{5ED2179F-846E-694A-9A7E-562F73346125}" type="slidenum">
              <a:rPr lang="en-US" smtClean="0"/>
              <a:pPr/>
              <a:t>51</a:t>
            </a:fld>
            <a:endParaRPr lang="en-US"/>
          </a:p>
        </p:txBody>
      </p:sp>
      <p:pic>
        <p:nvPicPr>
          <p:cNvPr id="69634" name="Picture 2" descr="C:\Users\zra1\Desktop\Picture1.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4000"/>
                    </a14:imgEffect>
                  </a14:imgLayer>
                </a14:imgProps>
              </a:ext>
              <a:ext uri="{28A0092B-C50C-407E-A947-70E740481C1C}">
                <a14:useLocalDpi xmlns:a14="http://schemas.microsoft.com/office/drawing/2010/main" val="0"/>
              </a:ext>
            </a:extLst>
          </a:blip>
          <a:srcRect/>
          <a:stretch>
            <a:fillRect/>
          </a:stretch>
        </p:blipFill>
        <p:spPr bwMode="auto">
          <a:xfrm>
            <a:off x="991607" y="1998232"/>
            <a:ext cx="7123810" cy="407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82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47708"/>
            <a:ext cx="7583488" cy="1143000"/>
          </a:xfrm>
        </p:spPr>
        <p:txBody>
          <a:bodyPr>
            <a:normAutofit/>
          </a:bodyPr>
          <a:lstStyle/>
          <a:p>
            <a:r>
              <a:rPr lang="en-US" sz="3000" b="1" dirty="0" smtClean="0"/>
              <a:t>Parallel Misalignment</a:t>
            </a:r>
            <a:endParaRPr lang="en-US" sz="3000" b="1" dirty="0"/>
          </a:p>
        </p:txBody>
      </p:sp>
      <p:sp>
        <p:nvSpPr>
          <p:cNvPr id="3" name="Slide Number Placeholder 2"/>
          <p:cNvSpPr>
            <a:spLocks noGrp="1"/>
          </p:cNvSpPr>
          <p:nvPr>
            <p:ph type="sldNum" sz="quarter" idx="12"/>
          </p:nvPr>
        </p:nvSpPr>
        <p:spPr/>
        <p:txBody>
          <a:bodyPr>
            <a:normAutofit/>
          </a:bodyPr>
          <a:lstStyle/>
          <a:p>
            <a:fld id="{5ED2179F-846E-694A-9A7E-562F73346125}" type="slidenum">
              <a:rPr lang="en-US" smtClean="0"/>
              <a:pPr/>
              <a:t>52</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2000"/>
                    </a14:imgEffect>
                  </a14:imgLayer>
                </a14:imgProps>
              </a:ext>
            </a:extLst>
          </a:blip>
          <a:stretch>
            <a:fillRect/>
          </a:stretch>
        </p:blipFill>
        <p:spPr>
          <a:xfrm>
            <a:off x="784114" y="1800860"/>
            <a:ext cx="7660132" cy="4447540"/>
          </a:xfrm>
          <a:prstGeom prst="rect">
            <a:avLst/>
          </a:prstGeom>
        </p:spPr>
      </p:pic>
    </p:spTree>
    <p:extLst>
      <p:ext uri="{BB962C8B-B14F-4D97-AF65-F5344CB8AC3E}">
        <p14:creationId xmlns:p14="http://schemas.microsoft.com/office/powerpoint/2010/main" val="1815431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70146" y="751373"/>
            <a:ext cx="5780942" cy="647700"/>
          </a:xfrm>
        </p:spPr>
        <p:txBody>
          <a:bodyPr>
            <a:normAutofit/>
          </a:bodyPr>
          <a:lstStyle/>
          <a:p>
            <a:r>
              <a:rPr lang="en-US" sz="3000" b="1" dirty="0" smtClean="0"/>
              <a:t>Bent Shaft</a:t>
            </a:r>
            <a:endParaRPr lang="en-US" sz="3000" b="1" dirty="0"/>
          </a:p>
        </p:txBody>
      </p:sp>
      <p:sp>
        <p:nvSpPr>
          <p:cNvPr id="55299" name="Rectangle 3"/>
          <p:cNvSpPr>
            <a:spLocks noGrp="1" noChangeArrowheads="1"/>
          </p:cNvSpPr>
          <p:nvPr>
            <p:ph idx="1"/>
          </p:nvPr>
        </p:nvSpPr>
        <p:spPr>
          <a:xfrm>
            <a:off x="622738" y="4550865"/>
            <a:ext cx="8103475" cy="1770994"/>
          </a:xfrm>
          <a:noFill/>
        </p:spPr>
        <p:txBody>
          <a:bodyPr>
            <a:normAutofit/>
          </a:bodyPr>
          <a:lstStyle/>
          <a:p>
            <a:pPr algn="just">
              <a:spcBef>
                <a:spcPts val="600"/>
              </a:spcBef>
              <a:buClr>
                <a:srgbClr val="C00000"/>
              </a:buClr>
            </a:pPr>
            <a:r>
              <a:rPr lang="en-US" sz="2000" b="0" dirty="0">
                <a:latin typeface="+mj-lt"/>
              </a:rPr>
              <a:t>Bent shaft problems cause high axial vibration</a:t>
            </a:r>
          </a:p>
          <a:p>
            <a:pPr algn="just">
              <a:spcBef>
                <a:spcPts val="600"/>
              </a:spcBef>
              <a:buClr>
                <a:srgbClr val="C00000"/>
              </a:buClr>
            </a:pPr>
            <a:r>
              <a:rPr lang="en-US" sz="2000" b="0" dirty="0">
                <a:latin typeface="+mj-lt"/>
              </a:rPr>
              <a:t>1X RPM dominant if bend is near shaft center</a:t>
            </a:r>
          </a:p>
          <a:p>
            <a:pPr algn="just">
              <a:spcBef>
                <a:spcPts val="600"/>
              </a:spcBef>
              <a:buClr>
                <a:srgbClr val="C00000"/>
              </a:buClr>
            </a:pPr>
            <a:r>
              <a:rPr lang="en-US" sz="2000" b="0" dirty="0">
                <a:latin typeface="+mj-lt"/>
              </a:rPr>
              <a:t>2X RPM dominant if bend is near shaft ends</a:t>
            </a:r>
          </a:p>
          <a:p>
            <a:pPr algn="just">
              <a:spcBef>
                <a:spcPts val="600"/>
              </a:spcBef>
              <a:buClr>
                <a:srgbClr val="C00000"/>
              </a:buClr>
            </a:pPr>
            <a:r>
              <a:rPr lang="en-US" sz="2000" b="0" dirty="0">
                <a:latin typeface="+mj-lt"/>
              </a:rPr>
              <a:t>Phase difference in the axial direction will tend towards 180</a:t>
            </a:r>
            <a:r>
              <a:rPr lang="en-US" sz="2000" b="0" baseline="30000" dirty="0">
                <a:latin typeface="+mj-lt"/>
              </a:rPr>
              <a:t>0</a:t>
            </a:r>
            <a:r>
              <a:rPr lang="en-US" sz="2000" b="0" dirty="0">
                <a:latin typeface="+mj-lt"/>
              </a:rPr>
              <a:t> difference</a:t>
            </a:r>
          </a:p>
        </p:txBody>
      </p:sp>
      <p:sp>
        <p:nvSpPr>
          <p:cNvPr id="3" name="Slide Number Placeholder 2"/>
          <p:cNvSpPr>
            <a:spLocks noGrp="1"/>
          </p:cNvSpPr>
          <p:nvPr>
            <p:ph type="sldNum" sz="quarter" idx="12"/>
          </p:nvPr>
        </p:nvSpPr>
        <p:spPr/>
        <p:txBody>
          <a:bodyPr/>
          <a:lstStyle/>
          <a:p>
            <a:fld id="{5ED2179F-846E-694A-9A7E-562F73346125}" type="slidenum">
              <a:rPr lang="en-US" smtClean="0"/>
              <a:pPr/>
              <a:t>53</a:t>
            </a:fld>
            <a:endParaRPr lang="en-US"/>
          </a:p>
        </p:txBody>
      </p:sp>
      <p:graphicFrame>
        <p:nvGraphicFramePr>
          <p:cNvPr id="7171" name="Object 5"/>
          <p:cNvGraphicFramePr>
            <a:graphicFrameLocks/>
          </p:cNvGraphicFramePr>
          <p:nvPr>
            <p:extLst>
              <p:ext uri="{D42A27DB-BD31-4B8C-83A1-F6EECF244321}">
                <p14:modId xmlns:p14="http://schemas.microsoft.com/office/powerpoint/2010/main" val="3307607870"/>
              </p:ext>
            </p:extLst>
          </p:nvPr>
        </p:nvGraphicFramePr>
        <p:xfrm>
          <a:off x="4599465" y="2069430"/>
          <a:ext cx="3476131" cy="2293190"/>
        </p:xfrm>
        <a:graphic>
          <a:graphicData uri="http://schemas.openxmlformats.org/presentationml/2006/ole">
            <mc:AlternateContent xmlns:mc="http://schemas.openxmlformats.org/markup-compatibility/2006">
              <mc:Choice xmlns:v="urn:schemas-microsoft-com:vml" Requires="v">
                <p:oleObj spid="_x0000_s25650" name="Bitmap Image" r:id="rId4" imgW="2447619" imgH="1455603" progId="PBrush">
                  <p:embed/>
                </p:oleObj>
              </mc:Choice>
              <mc:Fallback>
                <p:oleObj name="Bitmap Image" r:id="rId4" imgW="2447619" imgH="1455603" progId="PBrush">
                  <p:embed/>
                  <p:pic>
                    <p:nvPicPr>
                      <p:cNvPr id="0" name="Picture 24"/>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99465" y="2069430"/>
                        <a:ext cx="3476131" cy="2293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p:nvPr/>
        </p:nvGrpSpPr>
        <p:grpSpPr>
          <a:xfrm>
            <a:off x="678026" y="1857645"/>
            <a:ext cx="3374205" cy="2514600"/>
            <a:chOff x="514401" y="1799895"/>
            <a:chExt cx="3516923" cy="2514600"/>
          </a:xfrm>
        </p:grpSpPr>
        <p:graphicFrame>
          <p:nvGraphicFramePr>
            <p:cNvPr id="7170" name="Object 4"/>
            <p:cNvGraphicFramePr>
              <a:graphicFrameLocks/>
            </p:cNvGraphicFramePr>
            <p:nvPr>
              <p:extLst>
                <p:ext uri="{D42A27DB-BD31-4B8C-83A1-F6EECF244321}">
                  <p14:modId xmlns:p14="http://schemas.microsoft.com/office/powerpoint/2010/main" val="80020639"/>
                </p:ext>
              </p:extLst>
            </p:nvPr>
          </p:nvGraphicFramePr>
          <p:xfrm>
            <a:off x="514401" y="1799895"/>
            <a:ext cx="3516923" cy="2514600"/>
          </p:xfrm>
          <a:graphic>
            <a:graphicData uri="http://schemas.openxmlformats.org/presentationml/2006/ole">
              <mc:AlternateContent xmlns:mc="http://schemas.openxmlformats.org/markup-compatibility/2006">
                <mc:Choice xmlns:v="urn:schemas-microsoft-com:vml" Requires="v">
                  <p:oleObj spid="_x0000_s25651" name="Bitmap Image" r:id="rId6" imgW="2485714" imgH="855333" progId="PBrush">
                    <p:embed/>
                  </p:oleObj>
                </mc:Choice>
                <mc:Fallback>
                  <p:oleObj name="Bitmap Image" r:id="rId6" imgW="2485714" imgH="855333" progId="PBrush">
                    <p:embed/>
                    <p:pic>
                      <p:nvPicPr>
                        <p:cNvPr id="0" name="Picture 25"/>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401" y="1799895"/>
                          <a:ext cx="351692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174" name="Rectangle 6"/>
            <p:cNvSpPr>
              <a:spLocks noChangeArrowheads="1"/>
            </p:cNvSpPr>
            <p:nvPr/>
          </p:nvSpPr>
          <p:spPr bwMode="auto">
            <a:xfrm>
              <a:off x="1622812" y="2124185"/>
              <a:ext cx="1043354" cy="1206500"/>
            </a:xfrm>
            <a:prstGeom prst="rect">
              <a:avLst/>
            </a:prstGeom>
            <a:gradFill rotWithShape="0">
              <a:gsLst>
                <a:gs pos="0">
                  <a:srgbClr val="5E9EFF"/>
                </a:gs>
                <a:gs pos="39999">
                  <a:srgbClr val="85C2FF"/>
                </a:gs>
                <a:gs pos="70000">
                  <a:srgbClr val="C4D6EB"/>
                </a:gs>
                <a:gs pos="100000">
                  <a:srgbClr val="FFEBFA"/>
                </a:gs>
              </a:gsLst>
              <a:lin ang="5400000" scaled="0"/>
            </a:gradFill>
            <a:ln w="12700">
              <a:solidFill>
                <a:schemeClr val="tx1"/>
              </a:solidFill>
              <a:miter lim="800000"/>
              <a:headEnd/>
              <a:tailEnd/>
            </a:ln>
          </p:spPr>
          <p:txBody>
            <a:bodyPr wrap="none" anchor="ctr"/>
            <a:lstStyle/>
            <a:p>
              <a:endParaRPr lang="en-GB"/>
            </a:p>
          </p:txBody>
        </p:sp>
      </p:grpSp>
    </p:spTree>
    <p:extLst>
      <p:ext uri="{BB962C8B-B14F-4D97-AF65-F5344CB8AC3E}">
        <p14:creationId xmlns:p14="http://schemas.microsoft.com/office/powerpoint/2010/main" val="81696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wipe(left)">
                                      <p:cBhvr>
                                        <p:cTn id="7" dur="500"/>
                                        <p:tgtEl>
                                          <p:spTgt spid="55299">
                                            <p:txEl>
                                              <p:pRg st="0" end="0"/>
                                            </p:txEl>
                                          </p:spTgt>
                                        </p:tgtEl>
                                      </p:cBhvr>
                                    </p:animEffect>
                                  </p:childTnLst>
                                  <p:subTnLst>
                                    <p:animClr clrSpc="rgb" dir="cw">
                                      <p:cBhvr override="childStyle">
                                        <p:cTn dur="1" fill="hold" display="0" masterRel="nextClick" afterEffect="1"/>
                                        <p:tgtEl>
                                          <p:spTgt spid="55299">
                                            <p:txEl>
                                              <p:pRg st="0" end="0"/>
                                            </p:txEl>
                                          </p:spTgt>
                                        </p:tgtEl>
                                        <p:attrNameLst>
                                          <p:attrName>ppt_c</p:attrName>
                                        </p:attrNameLst>
                                      </p:cBhvr>
                                      <p:to>
                                        <a:schemeClr val="tx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wipe(left)">
                                      <p:cBhvr>
                                        <p:cTn id="12" dur="500"/>
                                        <p:tgtEl>
                                          <p:spTgt spid="55299">
                                            <p:txEl>
                                              <p:pRg st="1" end="1"/>
                                            </p:txEl>
                                          </p:spTgt>
                                        </p:tgtEl>
                                      </p:cBhvr>
                                    </p:animEffect>
                                  </p:childTnLst>
                                  <p:subTnLst>
                                    <p:animClr clrSpc="rgb" dir="cw">
                                      <p:cBhvr override="childStyle">
                                        <p:cTn dur="1" fill="hold" display="0" masterRel="nextClick" afterEffect="1"/>
                                        <p:tgtEl>
                                          <p:spTgt spid="55299">
                                            <p:txEl>
                                              <p:pRg st="1" end="1"/>
                                            </p:txEl>
                                          </p:spTgt>
                                        </p:tgtEl>
                                        <p:attrNameLst>
                                          <p:attrName>ppt_c</p:attrName>
                                        </p:attrNameLst>
                                      </p:cBhvr>
                                      <p:to>
                                        <a:schemeClr val="tx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wipe(left)">
                                      <p:cBhvr>
                                        <p:cTn id="17" dur="500"/>
                                        <p:tgtEl>
                                          <p:spTgt spid="55299">
                                            <p:txEl>
                                              <p:pRg st="2" end="2"/>
                                            </p:txEl>
                                          </p:spTgt>
                                        </p:tgtEl>
                                      </p:cBhvr>
                                    </p:animEffect>
                                  </p:childTnLst>
                                  <p:subTnLst>
                                    <p:animClr clrSpc="rgb" dir="cw">
                                      <p:cBhvr override="childStyle">
                                        <p:cTn dur="1" fill="hold" display="0" masterRel="nextClick" afterEffect="1"/>
                                        <p:tgtEl>
                                          <p:spTgt spid="55299">
                                            <p:txEl>
                                              <p:pRg st="2" end="2"/>
                                            </p:txEl>
                                          </p:spTgt>
                                        </p:tgtEl>
                                        <p:attrNameLst>
                                          <p:attrName>ppt_c</p:attrName>
                                        </p:attrNameLst>
                                      </p:cBhvr>
                                      <p:to>
                                        <a:schemeClr val="tx2"/>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wipe(left)">
                                      <p:cBhvr>
                                        <p:cTn id="22" dur="500"/>
                                        <p:tgtEl>
                                          <p:spTgt spid="55299">
                                            <p:txEl>
                                              <p:pRg st="3" end="3"/>
                                            </p:txEl>
                                          </p:spTgt>
                                        </p:tgtEl>
                                      </p:cBhvr>
                                    </p:animEffect>
                                  </p:childTnLst>
                                  <p:subTnLst>
                                    <p:animClr clrSpc="rgb" dir="cw">
                                      <p:cBhvr override="childStyle">
                                        <p:cTn dur="1" fill="hold" display="0" masterRel="nextClick" afterEffect="1"/>
                                        <p:tgtEl>
                                          <p:spTgt spid="55299">
                                            <p:txEl>
                                              <p:pRg st="3" end="3"/>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94972" y="780650"/>
            <a:ext cx="6611815" cy="647700"/>
          </a:xfrm>
        </p:spPr>
        <p:txBody>
          <a:bodyPr>
            <a:normAutofit/>
          </a:bodyPr>
          <a:lstStyle/>
          <a:p>
            <a:r>
              <a:rPr lang="en-US" sz="3000" b="1" dirty="0" smtClean="0"/>
              <a:t>Misaligned Bearing</a:t>
            </a:r>
            <a:endParaRPr lang="en-US" sz="3000" b="1" dirty="0"/>
          </a:p>
        </p:txBody>
      </p:sp>
      <p:sp>
        <p:nvSpPr>
          <p:cNvPr id="57347" name="Rectangle 3"/>
          <p:cNvSpPr>
            <a:spLocks noGrp="1" noChangeArrowheads="1"/>
          </p:cNvSpPr>
          <p:nvPr>
            <p:ph idx="1"/>
          </p:nvPr>
        </p:nvSpPr>
        <p:spPr>
          <a:xfrm>
            <a:off x="990600" y="4367047"/>
            <a:ext cx="7455877" cy="2091559"/>
          </a:xfrm>
          <a:noFill/>
        </p:spPr>
        <p:txBody>
          <a:bodyPr>
            <a:normAutofit/>
          </a:bodyPr>
          <a:lstStyle/>
          <a:p>
            <a:pPr>
              <a:buClr>
                <a:srgbClr val="C00000"/>
              </a:buClr>
            </a:pPr>
            <a:r>
              <a:rPr lang="en-US" sz="2000" b="0" dirty="0">
                <a:latin typeface="+mj-lt"/>
              </a:rPr>
              <a:t>Vibration symptoms similar to angular misalignment</a:t>
            </a:r>
          </a:p>
          <a:p>
            <a:pPr>
              <a:buClr>
                <a:srgbClr val="C00000"/>
              </a:buClr>
            </a:pPr>
            <a:r>
              <a:rPr lang="en-US" sz="2000" b="0" dirty="0">
                <a:latin typeface="+mj-lt"/>
              </a:rPr>
              <a:t>Attempts to realign coupling or balance the rotor will not alleviate the problem.</a:t>
            </a:r>
          </a:p>
          <a:p>
            <a:pPr>
              <a:buClr>
                <a:srgbClr val="C00000"/>
              </a:buClr>
            </a:pPr>
            <a:r>
              <a:rPr lang="en-US" sz="2000" b="0" dirty="0">
                <a:latin typeface="+mj-lt"/>
              </a:rPr>
              <a:t>Will cause a twisting motion with approximately 180</a:t>
            </a:r>
            <a:r>
              <a:rPr lang="en-US" sz="2000" b="0" baseline="30000" dirty="0">
                <a:latin typeface="+mj-lt"/>
              </a:rPr>
              <a:t>0</a:t>
            </a:r>
            <a:r>
              <a:rPr lang="en-US" sz="2000" b="0" dirty="0">
                <a:latin typeface="+mj-lt"/>
              </a:rPr>
              <a:t> phase shift side to side or top to bottom</a:t>
            </a:r>
            <a:r>
              <a:rPr lang="en-US" sz="2000" b="0" baseline="30000" dirty="0">
                <a:latin typeface="+mj-lt"/>
              </a:rPr>
              <a:t> </a:t>
            </a:r>
          </a:p>
        </p:txBody>
      </p:sp>
      <p:sp>
        <p:nvSpPr>
          <p:cNvPr id="2" name="Slide Number Placeholder 1"/>
          <p:cNvSpPr>
            <a:spLocks noGrp="1"/>
          </p:cNvSpPr>
          <p:nvPr>
            <p:ph type="sldNum" sz="quarter" idx="12"/>
          </p:nvPr>
        </p:nvSpPr>
        <p:spPr/>
        <p:txBody>
          <a:bodyPr/>
          <a:lstStyle/>
          <a:p>
            <a:fld id="{5ED2179F-846E-694A-9A7E-562F73346125}" type="slidenum">
              <a:rPr lang="en-US" smtClean="0"/>
              <a:pPr/>
              <a:t>54</a:t>
            </a:fld>
            <a:endParaRPr lang="en-US"/>
          </a:p>
        </p:txBody>
      </p:sp>
      <p:graphicFrame>
        <p:nvGraphicFramePr>
          <p:cNvPr id="8194" name="Object 1024"/>
          <p:cNvGraphicFramePr>
            <a:graphicFrameLocks/>
          </p:cNvGraphicFramePr>
          <p:nvPr>
            <p:extLst>
              <p:ext uri="{D42A27DB-BD31-4B8C-83A1-F6EECF244321}">
                <p14:modId xmlns:p14="http://schemas.microsoft.com/office/powerpoint/2010/main" val="980378609"/>
              </p:ext>
            </p:extLst>
          </p:nvPr>
        </p:nvGraphicFramePr>
        <p:xfrm>
          <a:off x="803588" y="1852448"/>
          <a:ext cx="3165231" cy="2286000"/>
        </p:xfrm>
        <a:graphic>
          <a:graphicData uri="http://schemas.openxmlformats.org/presentationml/2006/ole">
            <mc:AlternateContent xmlns:mc="http://schemas.openxmlformats.org/markup-compatibility/2006">
              <mc:Choice xmlns:v="urn:schemas-microsoft-com:vml" Requires="v">
                <p:oleObj spid="_x0000_s26672" name="Bitmap Image" r:id="rId4" imgW="1780952" imgH="1122029" progId="PBrush">
                  <p:embed/>
                </p:oleObj>
              </mc:Choice>
              <mc:Fallback>
                <p:oleObj name="Bitmap Image" r:id="rId4" imgW="1780952" imgH="1122029" progId="PBrush">
                  <p:embed/>
                  <p:pic>
                    <p:nvPicPr>
                      <p:cNvPr id="0" name="Picture 2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588" y="1852448"/>
                        <a:ext cx="316523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8195" name="Object 1025"/>
          <p:cNvGraphicFramePr>
            <a:graphicFrameLocks/>
          </p:cNvGraphicFramePr>
          <p:nvPr>
            <p:extLst>
              <p:ext uri="{D42A27DB-BD31-4B8C-83A1-F6EECF244321}">
                <p14:modId xmlns:p14="http://schemas.microsoft.com/office/powerpoint/2010/main" val="447411311"/>
              </p:ext>
            </p:extLst>
          </p:nvPr>
        </p:nvGraphicFramePr>
        <p:xfrm>
          <a:off x="4623946" y="1852448"/>
          <a:ext cx="3516923" cy="2286000"/>
        </p:xfrm>
        <a:graphic>
          <a:graphicData uri="http://schemas.openxmlformats.org/presentationml/2006/ole">
            <mc:AlternateContent xmlns:mc="http://schemas.openxmlformats.org/markup-compatibility/2006">
              <mc:Choice xmlns:v="urn:schemas-microsoft-com:vml" Requires="v">
                <p:oleObj spid="_x0000_s26673" name="Bitmap Image" r:id="rId6" imgW="2447619" imgH="1417173" progId="PBrush">
                  <p:embed/>
                </p:oleObj>
              </mc:Choice>
              <mc:Fallback>
                <p:oleObj name="Bitmap Image" r:id="rId6" imgW="2447619" imgH="1417173" progId="PBrush">
                  <p:embed/>
                  <p:pic>
                    <p:nvPicPr>
                      <p:cNvPr id="0" name="Picture 23"/>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23946" y="1852448"/>
                        <a:ext cx="351692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769557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left)">
                                      <p:cBhvr>
                                        <p:cTn id="7" dur="500"/>
                                        <p:tgtEl>
                                          <p:spTgt spid="57347">
                                            <p:txEl>
                                              <p:pRg st="0" end="0"/>
                                            </p:txEl>
                                          </p:spTgt>
                                        </p:tgtEl>
                                      </p:cBhvr>
                                    </p:animEffect>
                                  </p:childTnLst>
                                  <p:subTnLst>
                                    <p:animClr clrSpc="rgb" dir="cw">
                                      <p:cBhvr override="childStyle">
                                        <p:cTn dur="1" fill="hold" display="0" masterRel="nextClick" afterEffect="1"/>
                                        <p:tgtEl>
                                          <p:spTgt spid="57347">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wipe(left)">
                                      <p:cBhvr>
                                        <p:cTn id="12" dur="500"/>
                                        <p:tgtEl>
                                          <p:spTgt spid="57347">
                                            <p:txEl>
                                              <p:pRg st="1" end="1"/>
                                            </p:txEl>
                                          </p:spTgt>
                                        </p:tgtEl>
                                      </p:cBhvr>
                                    </p:animEffect>
                                  </p:childTnLst>
                                  <p:subTnLst>
                                    <p:animClr clrSpc="rgb" dir="cw">
                                      <p:cBhvr override="childStyle">
                                        <p:cTn dur="1" fill="hold" display="0" masterRel="nextClick" afterEffect="1"/>
                                        <p:tgtEl>
                                          <p:spTgt spid="57347">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wipe(left)">
                                      <p:cBhvr>
                                        <p:cTn id="17" dur="500"/>
                                        <p:tgtEl>
                                          <p:spTgt spid="57347">
                                            <p:txEl>
                                              <p:pRg st="2" end="2"/>
                                            </p:txEl>
                                          </p:spTgt>
                                        </p:tgtEl>
                                      </p:cBhvr>
                                    </p:animEffect>
                                  </p:childTnLst>
                                  <p:subTnLst>
                                    <p:animClr clrSpc="rgb" dir="cw">
                                      <p:cBhvr override="childStyle">
                                        <p:cTn dur="1" fill="hold" display="0" masterRel="nextClick" afterEffect="1"/>
                                        <p:tgtEl>
                                          <p:spTgt spid="57347">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907558" y="757187"/>
            <a:ext cx="6611815" cy="647700"/>
          </a:xfrm>
        </p:spPr>
        <p:txBody>
          <a:bodyPr>
            <a:normAutofit/>
          </a:bodyPr>
          <a:lstStyle/>
          <a:p>
            <a:r>
              <a:rPr lang="en-US" sz="3000" b="1" dirty="0" smtClean="0"/>
              <a:t>Looseness – Example 1</a:t>
            </a:r>
            <a:endParaRPr lang="en-US" sz="3000" b="1" dirty="0"/>
          </a:p>
        </p:txBody>
      </p:sp>
      <p:sp>
        <p:nvSpPr>
          <p:cNvPr id="62467" name="Rectangle 3"/>
          <p:cNvSpPr>
            <a:spLocks noGrp="1" noChangeArrowheads="1"/>
          </p:cNvSpPr>
          <p:nvPr>
            <p:ph idx="1"/>
          </p:nvPr>
        </p:nvSpPr>
        <p:spPr>
          <a:xfrm>
            <a:off x="1060939" y="4273397"/>
            <a:ext cx="7033846" cy="2057400"/>
          </a:xfrm>
          <a:noFill/>
        </p:spPr>
        <p:txBody>
          <a:bodyPr>
            <a:normAutofit/>
          </a:bodyPr>
          <a:lstStyle/>
          <a:p>
            <a:pPr>
              <a:buClr>
                <a:srgbClr val="C00000"/>
              </a:buClr>
            </a:pPr>
            <a:r>
              <a:rPr lang="en-US" sz="1800" b="0" dirty="0">
                <a:latin typeface="+mj-lt"/>
              </a:rPr>
              <a:t>Caused by structural looseness of machine feet</a:t>
            </a:r>
          </a:p>
          <a:p>
            <a:pPr>
              <a:buClr>
                <a:srgbClr val="C00000"/>
              </a:buClr>
            </a:pPr>
            <a:r>
              <a:rPr lang="en-US" sz="1800" b="0" dirty="0">
                <a:latin typeface="+mj-lt"/>
              </a:rPr>
              <a:t>Distortion of the base will cause  </a:t>
            </a:r>
            <a:r>
              <a:rPr lang="ja-JP" altLang="en-US" sz="1800" b="0" dirty="0">
                <a:latin typeface="+mj-lt"/>
              </a:rPr>
              <a:t>“</a:t>
            </a:r>
            <a:r>
              <a:rPr lang="en-US" sz="1800" b="0" dirty="0">
                <a:latin typeface="+mj-lt"/>
              </a:rPr>
              <a:t>soft foot</a:t>
            </a:r>
            <a:r>
              <a:rPr lang="ja-JP" altLang="en-US" sz="1800" b="0" dirty="0">
                <a:latin typeface="+mj-lt"/>
              </a:rPr>
              <a:t>”</a:t>
            </a:r>
            <a:r>
              <a:rPr lang="en-US" sz="1800" b="0" dirty="0">
                <a:latin typeface="+mj-lt"/>
              </a:rPr>
              <a:t> problems</a:t>
            </a:r>
          </a:p>
          <a:p>
            <a:pPr>
              <a:buClr>
                <a:srgbClr val="C00000"/>
              </a:buClr>
            </a:pPr>
            <a:r>
              <a:rPr lang="en-US" sz="1800" b="0" dirty="0">
                <a:latin typeface="+mj-lt"/>
              </a:rPr>
              <a:t>Phase analysis will reveal </a:t>
            </a:r>
            <a:r>
              <a:rPr lang="en-US" sz="1800" b="0" dirty="0" smtClean="0">
                <a:latin typeface="+mj-lt"/>
              </a:rPr>
              <a:t>approximately 180</a:t>
            </a:r>
            <a:r>
              <a:rPr lang="en-US" sz="1800" b="0" baseline="30000" dirty="0" smtClean="0">
                <a:latin typeface="+mj-lt"/>
              </a:rPr>
              <a:t>0</a:t>
            </a:r>
            <a:r>
              <a:rPr lang="en-US" sz="1800" b="0" dirty="0" smtClean="0">
                <a:latin typeface="+mj-lt"/>
              </a:rPr>
              <a:t> </a:t>
            </a:r>
            <a:r>
              <a:rPr lang="en-US" sz="1800" b="0" dirty="0">
                <a:latin typeface="+mj-lt"/>
              </a:rPr>
              <a:t>phase shift in the vertical direction between the baseplate components of the machine</a:t>
            </a:r>
          </a:p>
        </p:txBody>
      </p:sp>
      <p:sp>
        <p:nvSpPr>
          <p:cNvPr id="2" name="Slide Number Placeholder 1"/>
          <p:cNvSpPr>
            <a:spLocks noGrp="1"/>
          </p:cNvSpPr>
          <p:nvPr>
            <p:ph type="sldNum" sz="quarter" idx="12"/>
          </p:nvPr>
        </p:nvSpPr>
        <p:spPr/>
        <p:txBody>
          <a:bodyPr/>
          <a:lstStyle/>
          <a:p>
            <a:fld id="{5ED2179F-846E-694A-9A7E-562F73346125}" type="slidenum">
              <a:rPr lang="en-US" smtClean="0"/>
              <a:pPr/>
              <a:t>55</a:t>
            </a:fld>
            <a:endParaRPr lang="en-US"/>
          </a:p>
        </p:txBody>
      </p:sp>
      <p:graphicFrame>
        <p:nvGraphicFramePr>
          <p:cNvPr id="9218" name="Object 1024"/>
          <p:cNvGraphicFramePr>
            <a:graphicFrameLocks/>
          </p:cNvGraphicFramePr>
          <p:nvPr>
            <p:extLst>
              <p:ext uri="{D42A27DB-BD31-4B8C-83A1-F6EECF244321}">
                <p14:modId xmlns:p14="http://schemas.microsoft.com/office/powerpoint/2010/main" val="48858728"/>
              </p:ext>
            </p:extLst>
          </p:nvPr>
        </p:nvGraphicFramePr>
        <p:xfrm>
          <a:off x="1025403" y="1818289"/>
          <a:ext cx="2972309" cy="2201917"/>
        </p:xfrm>
        <a:graphic>
          <a:graphicData uri="http://schemas.openxmlformats.org/presentationml/2006/ole">
            <mc:AlternateContent xmlns:mc="http://schemas.openxmlformats.org/markup-compatibility/2006">
              <mc:Choice xmlns:v="urn:schemas-microsoft-com:vml" Requires="v">
                <p:oleObj spid="_x0000_s27696" name="Bitmap Image" r:id="rId4" imgW="2485714" imgH="1571429" progId="PBrush">
                  <p:embed/>
                </p:oleObj>
              </mc:Choice>
              <mc:Fallback>
                <p:oleObj name="Bitmap Image" r:id="rId4" imgW="2485714" imgH="1571429" progId="PBrush">
                  <p:embed/>
                  <p:pic>
                    <p:nvPicPr>
                      <p:cNvPr id="0" name="Picture 2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5403" y="1818289"/>
                        <a:ext cx="2972309" cy="22019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19" name="Object 1025"/>
          <p:cNvGraphicFramePr>
            <a:graphicFrameLocks/>
          </p:cNvGraphicFramePr>
          <p:nvPr>
            <p:extLst>
              <p:ext uri="{D42A27DB-BD31-4B8C-83A1-F6EECF244321}">
                <p14:modId xmlns:p14="http://schemas.microsoft.com/office/powerpoint/2010/main" val="3868111946"/>
              </p:ext>
            </p:extLst>
          </p:nvPr>
        </p:nvGraphicFramePr>
        <p:xfrm>
          <a:off x="4529594" y="2050181"/>
          <a:ext cx="3276494" cy="1970025"/>
        </p:xfrm>
        <a:graphic>
          <a:graphicData uri="http://schemas.openxmlformats.org/presentationml/2006/ole">
            <mc:AlternateContent xmlns:mc="http://schemas.openxmlformats.org/markup-compatibility/2006">
              <mc:Choice xmlns:v="urn:schemas-microsoft-com:vml" Requires="v">
                <p:oleObj spid="_x0000_s27697" name="Bitmap Image" r:id="rId6" imgW="2017446" imgH="1046235" progId="PBrush">
                  <p:embed/>
                </p:oleObj>
              </mc:Choice>
              <mc:Fallback>
                <p:oleObj name="Bitmap Image" r:id="rId6" imgW="2017446" imgH="1046235" progId="PBrush">
                  <p:embed/>
                  <p:pic>
                    <p:nvPicPr>
                      <p:cNvPr id="0" name="Picture 23"/>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9594" y="2050181"/>
                        <a:ext cx="3276494" cy="197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5956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wipe(left)">
                                      <p:cBhvr>
                                        <p:cTn id="7" dur="500"/>
                                        <p:tgtEl>
                                          <p:spTgt spid="62467">
                                            <p:txEl>
                                              <p:pRg st="0" end="0"/>
                                            </p:txEl>
                                          </p:spTgt>
                                        </p:tgtEl>
                                      </p:cBhvr>
                                    </p:animEffect>
                                  </p:childTnLst>
                                  <p:subTnLst>
                                    <p:animClr clrSpc="rgb" dir="cw">
                                      <p:cBhvr override="childStyle">
                                        <p:cTn dur="1" fill="hold" display="0" masterRel="nextClick" afterEffect="1"/>
                                        <p:tgtEl>
                                          <p:spTgt spid="62467">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wipe(left)">
                                      <p:cBhvr>
                                        <p:cTn id="12" dur="500"/>
                                        <p:tgtEl>
                                          <p:spTgt spid="62467">
                                            <p:txEl>
                                              <p:pRg st="1" end="1"/>
                                            </p:txEl>
                                          </p:spTgt>
                                        </p:tgtEl>
                                      </p:cBhvr>
                                    </p:animEffect>
                                  </p:childTnLst>
                                  <p:subTnLst>
                                    <p:animClr clrSpc="rgb" dir="cw">
                                      <p:cBhvr override="childStyle">
                                        <p:cTn dur="1" fill="hold" display="0" masterRel="nextClick" afterEffect="1"/>
                                        <p:tgtEl>
                                          <p:spTgt spid="62467">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wipe(left)">
                                      <p:cBhvr>
                                        <p:cTn id="17" dur="500"/>
                                        <p:tgtEl>
                                          <p:spTgt spid="62467">
                                            <p:txEl>
                                              <p:pRg st="2" end="2"/>
                                            </p:txEl>
                                          </p:spTgt>
                                        </p:tgtEl>
                                      </p:cBhvr>
                                    </p:animEffect>
                                  </p:childTnLst>
                                  <p:subTnLst>
                                    <p:animClr clrSpc="rgb" dir="cw">
                                      <p:cBhvr override="childStyle">
                                        <p:cTn dur="1" fill="hold" display="0" masterRel="nextClick" afterEffect="1"/>
                                        <p:tgtEl>
                                          <p:spTgt spid="62467">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1023951" y="4294500"/>
            <a:ext cx="7033846" cy="1676400"/>
          </a:xfrm>
          <a:noFill/>
        </p:spPr>
        <p:txBody>
          <a:bodyPr>
            <a:normAutofit/>
          </a:bodyPr>
          <a:lstStyle/>
          <a:p>
            <a:pPr>
              <a:buClr>
                <a:srgbClr val="C00000"/>
              </a:buClr>
            </a:pPr>
            <a:r>
              <a:rPr lang="en-US" sz="2000" b="0" dirty="0">
                <a:latin typeface="+mj-lt"/>
              </a:rPr>
              <a:t>Caused by loose </a:t>
            </a:r>
            <a:r>
              <a:rPr lang="en-US" sz="2000" b="0" dirty="0" err="1">
                <a:latin typeface="+mj-lt"/>
              </a:rPr>
              <a:t>pillowblock</a:t>
            </a:r>
            <a:r>
              <a:rPr lang="en-US" sz="2000" b="0" dirty="0">
                <a:latin typeface="+mj-lt"/>
              </a:rPr>
              <a:t> bolts</a:t>
            </a:r>
          </a:p>
          <a:p>
            <a:pPr>
              <a:buClr>
                <a:srgbClr val="C00000"/>
              </a:buClr>
            </a:pPr>
            <a:r>
              <a:rPr lang="en-US" sz="2000" b="0" dirty="0">
                <a:latin typeface="+mj-lt"/>
              </a:rPr>
              <a:t>Can cause 0.5, 1, 2 and 3X RPM</a:t>
            </a:r>
          </a:p>
          <a:p>
            <a:pPr>
              <a:buClr>
                <a:srgbClr val="C00000"/>
              </a:buClr>
            </a:pPr>
            <a:r>
              <a:rPr lang="en-US" sz="2000" b="0" dirty="0">
                <a:latin typeface="+mj-lt"/>
              </a:rPr>
              <a:t>Sometimes caused by cracked frame structure or bearing block</a:t>
            </a:r>
          </a:p>
        </p:txBody>
      </p:sp>
      <p:sp>
        <p:nvSpPr>
          <p:cNvPr id="2" name="Slide Number Placeholder 1"/>
          <p:cNvSpPr>
            <a:spLocks noGrp="1"/>
          </p:cNvSpPr>
          <p:nvPr>
            <p:ph type="sldNum" sz="quarter" idx="12"/>
          </p:nvPr>
        </p:nvSpPr>
        <p:spPr/>
        <p:txBody>
          <a:bodyPr/>
          <a:lstStyle/>
          <a:p>
            <a:fld id="{5ED2179F-846E-694A-9A7E-562F73346125}" type="slidenum">
              <a:rPr lang="en-US" smtClean="0"/>
              <a:pPr/>
              <a:t>56</a:t>
            </a:fld>
            <a:endParaRPr lang="en-US"/>
          </a:p>
        </p:txBody>
      </p:sp>
      <p:graphicFrame>
        <p:nvGraphicFramePr>
          <p:cNvPr id="10242" name="Object 1024"/>
          <p:cNvGraphicFramePr>
            <a:graphicFrameLocks/>
          </p:cNvGraphicFramePr>
          <p:nvPr>
            <p:extLst>
              <p:ext uri="{D42A27DB-BD31-4B8C-83A1-F6EECF244321}">
                <p14:modId xmlns:p14="http://schemas.microsoft.com/office/powerpoint/2010/main" val="3135758493"/>
              </p:ext>
            </p:extLst>
          </p:nvPr>
        </p:nvGraphicFramePr>
        <p:xfrm>
          <a:off x="1042383" y="2021304"/>
          <a:ext cx="3262917" cy="1788696"/>
        </p:xfrm>
        <a:graphic>
          <a:graphicData uri="http://schemas.openxmlformats.org/presentationml/2006/ole">
            <mc:AlternateContent xmlns:mc="http://schemas.openxmlformats.org/markup-compatibility/2006">
              <mc:Choice xmlns:v="urn:schemas-microsoft-com:vml" Requires="v">
                <p:oleObj spid="_x0000_s28720" name="Bitmap Image" r:id="rId4" imgW="2380952" imgH="1207926" progId="PBrush">
                  <p:embed/>
                </p:oleObj>
              </mc:Choice>
              <mc:Fallback>
                <p:oleObj name="Bitmap Image" r:id="rId4" imgW="2380952" imgH="1207926" progId="PBrush">
                  <p:embed/>
                  <p:pic>
                    <p:nvPicPr>
                      <p:cNvPr id="0" name="Picture 2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383" y="2021304"/>
                        <a:ext cx="3262917" cy="17886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3" name="Object 1025"/>
          <p:cNvGraphicFramePr>
            <a:graphicFrameLocks/>
          </p:cNvGraphicFramePr>
          <p:nvPr>
            <p:extLst>
              <p:ext uri="{D42A27DB-BD31-4B8C-83A1-F6EECF244321}">
                <p14:modId xmlns:p14="http://schemas.microsoft.com/office/powerpoint/2010/main" val="691695895"/>
              </p:ext>
            </p:extLst>
          </p:nvPr>
        </p:nvGraphicFramePr>
        <p:xfrm>
          <a:off x="4876800" y="2021304"/>
          <a:ext cx="3180997" cy="1788695"/>
        </p:xfrm>
        <a:graphic>
          <a:graphicData uri="http://schemas.openxmlformats.org/presentationml/2006/ole">
            <mc:AlternateContent xmlns:mc="http://schemas.openxmlformats.org/markup-compatibility/2006">
              <mc:Choice xmlns:v="urn:schemas-microsoft-com:vml" Requires="v">
                <p:oleObj spid="_x0000_s28721" name="Bitmap Image" r:id="rId6" imgW="2428571" imgH="1428571" progId="PBrush">
                  <p:embed/>
                </p:oleObj>
              </mc:Choice>
              <mc:Fallback>
                <p:oleObj name="Bitmap Image" r:id="rId6" imgW="2428571" imgH="1428571" progId="PBrush">
                  <p:embed/>
                  <p:pic>
                    <p:nvPicPr>
                      <p:cNvPr id="0" name="Picture 23"/>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2021304"/>
                        <a:ext cx="3180997" cy="17886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2"/>
          <p:cNvSpPr txBox="1">
            <a:spLocks noChangeArrowheads="1"/>
          </p:cNvSpPr>
          <p:nvPr/>
        </p:nvSpPr>
        <p:spPr>
          <a:xfrm>
            <a:off x="878682" y="752577"/>
            <a:ext cx="6611815" cy="6477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smtClean="0"/>
              <a:t>Looseness – </a:t>
            </a:r>
            <a:r>
              <a:rPr lang="en-US" sz="3000" b="1" dirty="0"/>
              <a:t>Example </a:t>
            </a:r>
            <a:r>
              <a:rPr lang="en-US" sz="3000" b="1" dirty="0" smtClean="0"/>
              <a:t>2</a:t>
            </a:r>
            <a:endParaRPr lang="en-US" sz="3000" b="1" dirty="0"/>
          </a:p>
        </p:txBody>
      </p:sp>
    </p:spTree>
    <p:extLst>
      <p:ext uri="{BB962C8B-B14F-4D97-AF65-F5344CB8AC3E}">
        <p14:creationId xmlns:p14="http://schemas.microsoft.com/office/powerpoint/2010/main" val="167598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wipe(left)">
                                      <p:cBhvr>
                                        <p:cTn id="7" dur="500"/>
                                        <p:tgtEl>
                                          <p:spTgt spid="66563">
                                            <p:txEl>
                                              <p:pRg st="0" end="0"/>
                                            </p:txEl>
                                          </p:spTgt>
                                        </p:tgtEl>
                                      </p:cBhvr>
                                    </p:animEffect>
                                  </p:childTnLst>
                                  <p:subTnLst>
                                    <p:animClr clrSpc="rgb" dir="cw">
                                      <p:cBhvr override="childStyle">
                                        <p:cTn dur="1" fill="hold" display="0" masterRel="nextClick" afterEffect="1"/>
                                        <p:tgtEl>
                                          <p:spTgt spid="66563">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wipe(left)">
                                      <p:cBhvr>
                                        <p:cTn id="12" dur="500"/>
                                        <p:tgtEl>
                                          <p:spTgt spid="66563">
                                            <p:txEl>
                                              <p:pRg st="1" end="1"/>
                                            </p:txEl>
                                          </p:spTgt>
                                        </p:tgtEl>
                                      </p:cBhvr>
                                    </p:animEffect>
                                  </p:childTnLst>
                                  <p:subTnLst>
                                    <p:animClr clrSpc="rgb" dir="cw">
                                      <p:cBhvr override="childStyle">
                                        <p:cTn dur="1" fill="hold" display="0" masterRel="nextClick" afterEffect="1"/>
                                        <p:tgtEl>
                                          <p:spTgt spid="66563">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wipe(left)">
                                      <p:cBhvr>
                                        <p:cTn id="17" dur="500"/>
                                        <p:tgtEl>
                                          <p:spTgt spid="66563">
                                            <p:txEl>
                                              <p:pRg st="2" end="2"/>
                                            </p:txEl>
                                          </p:spTgt>
                                        </p:tgtEl>
                                      </p:cBhvr>
                                    </p:animEffect>
                                  </p:childTnLst>
                                  <p:subTnLst>
                                    <p:animClr clrSpc="rgb" dir="cw">
                                      <p:cBhvr override="childStyle">
                                        <p:cTn dur="1" fill="hold" display="0" masterRel="nextClick" afterEffect="1"/>
                                        <p:tgtEl>
                                          <p:spTgt spid="66563">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65470" y="299987"/>
            <a:ext cx="8158655" cy="1143000"/>
          </a:xfrm>
        </p:spPr>
        <p:txBody>
          <a:bodyPr>
            <a:normAutofit/>
          </a:bodyPr>
          <a:lstStyle/>
          <a:p>
            <a:r>
              <a:rPr lang="en-US" sz="3000" b="1" dirty="0"/>
              <a:t>SLEEVE  </a:t>
            </a:r>
            <a:r>
              <a:rPr lang="en-US" sz="3000" b="1" dirty="0" smtClean="0"/>
              <a:t>BEARING- WEAR </a:t>
            </a:r>
            <a:r>
              <a:rPr lang="en-US" sz="3000" b="1" dirty="0"/>
              <a:t>/ </a:t>
            </a:r>
            <a:r>
              <a:rPr lang="en-US" sz="3000" b="1" dirty="0" smtClean="0"/>
              <a:t>CLEARANCE</a:t>
            </a:r>
            <a:endParaRPr lang="en-US" sz="3000" b="1" dirty="0"/>
          </a:p>
        </p:txBody>
      </p:sp>
      <p:sp>
        <p:nvSpPr>
          <p:cNvPr id="11268" name="Rectangle 3"/>
          <p:cNvSpPr>
            <a:spLocks noGrp="1" noChangeArrowheads="1"/>
          </p:cNvSpPr>
          <p:nvPr>
            <p:ph idx="1"/>
          </p:nvPr>
        </p:nvSpPr>
        <p:spPr>
          <a:xfrm>
            <a:off x="1033659" y="4279647"/>
            <a:ext cx="7033846" cy="2133600"/>
          </a:xfrm>
          <a:noFill/>
        </p:spPr>
        <p:txBody>
          <a:bodyPr/>
          <a:lstStyle/>
          <a:p>
            <a:pPr algn="just">
              <a:buClr>
                <a:srgbClr val="CF0E30"/>
              </a:buClr>
            </a:pPr>
            <a:r>
              <a:rPr lang="en-US" sz="2000" b="0" dirty="0">
                <a:latin typeface="+mj-lt"/>
              </a:rPr>
              <a:t>Later stages of sleeve bearing wear will give a large family of harmonics of running speed</a:t>
            </a:r>
          </a:p>
          <a:p>
            <a:pPr algn="just">
              <a:buClr>
                <a:srgbClr val="CF0E30"/>
              </a:buClr>
            </a:pPr>
            <a:r>
              <a:rPr lang="en-US" sz="2000" b="0" dirty="0">
                <a:latin typeface="+mj-lt"/>
              </a:rPr>
              <a:t>A minor unbalance or misalignment will cause high amplitudes when excessive bearing clearances are present</a:t>
            </a:r>
          </a:p>
        </p:txBody>
      </p:sp>
      <p:sp>
        <p:nvSpPr>
          <p:cNvPr id="2" name="Slide Number Placeholder 1"/>
          <p:cNvSpPr>
            <a:spLocks noGrp="1"/>
          </p:cNvSpPr>
          <p:nvPr>
            <p:ph type="sldNum" sz="quarter" idx="12"/>
          </p:nvPr>
        </p:nvSpPr>
        <p:spPr/>
        <p:txBody>
          <a:bodyPr/>
          <a:lstStyle/>
          <a:p>
            <a:fld id="{5ED2179F-846E-694A-9A7E-562F73346125}" type="slidenum">
              <a:rPr lang="en-US" smtClean="0"/>
              <a:pPr/>
              <a:t>57</a:t>
            </a:fld>
            <a:endParaRPr lang="en-US"/>
          </a:p>
        </p:txBody>
      </p:sp>
      <p:graphicFrame>
        <p:nvGraphicFramePr>
          <p:cNvPr id="11266" name="Object 1024"/>
          <p:cNvGraphicFramePr>
            <a:graphicFrameLocks/>
          </p:cNvGraphicFramePr>
          <p:nvPr>
            <p:extLst>
              <p:ext uri="{D42A27DB-BD31-4B8C-83A1-F6EECF244321}">
                <p14:modId xmlns:p14="http://schemas.microsoft.com/office/powerpoint/2010/main" val="2358088372"/>
              </p:ext>
            </p:extLst>
          </p:nvPr>
        </p:nvGraphicFramePr>
        <p:xfrm>
          <a:off x="2469128" y="2039975"/>
          <a:ext cx="4038701" cy="2044262"/>
        </p:xfrm>
        <a:graphic>
          <a:graphicData uri="http://schemas.openxmlformats.org/presentationml/2006/ole">
            <mc:AlternateContent xmlns:mc="http://schemas.openxmlformats.org/markup-compatibility/2006">
              <mc:Choice xmlns:v="urn:schemas-microsoft-com:vml" Requires="v">
                <p:oleObj spid="_x0000_s29721" name="Bitmap Image" r:id="rId4" imgW="2389212" imgH="1447619" progId="PBrush">
                  <p:embed/>
                </p:oleObj>
              </mc:Choice>
              <mc:Fallback>
                <p:oleObj name="Bitmap Image" r:id="rId4" imgW="2389212" imgH="1447619" progId="PBrush">
                  <p:embed/>
                  <p:pic>
                    <p:nvPicPr>
                      <p:cNvPr id="0" name="Picture 1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9128" y="2039975"/>
                        <a:ext cx="4038701" cy="2044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1729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000" b="1" dirty="0" smtClean="0"/>
              <a:t>Looseness</a:t>
            </a:r>
            <a:endParaRPr lang="en-GB" sz="3000" b="1" dirty="0"/>
          </a:p>
        </p:txBody>
      </p:sp>
      <p:sp>
        <p:nvSpPr>
          <p:cNvPr id="80899" name="Rectangle 3"/>
          <p:cNvSpPr>
            <a:spLocks noGrp="1" noChangeArrowheads="1"/>
          </p:cNvSpPr>
          <p:nvPr>
            <p:ph idx="1"/>
          </p:nvPr>
        </p:nvSpPr>
        <p:spPr>
          <a:xfrm>
            <a:off x="973116" y="4278789"/>
            <a:ext cx="7197768" cy="1600200"/>
          </a:xfrm>
          <a:noFill/>
        </p:spPr>
        <p:txBody>
          <a:bodyPr>
            <a:normAutofit/>
          </a:bodyPr>
          <a:lstStyle/>
          <a:p>
            <a:pPr>
              <a:buClr>
                <a:srgbClr val="C00000"/>
              </a:buClr>
            </a:pPr>
            <a:r>
              <a:rPr lang="en-US" sz="2000" b="0" dirty="0">
                <a:latin typeface="+mj-lt"/>
              </a:rPr>
              <a:t>Phase is often unstable</a:t>
            </a:r>
          </a:p>
          <a:p>
            <a:pPr>
              <a:buClr>
                <a:srgbClr val="C00000"/>
              </a:buClr>
            </a:pPr>
            <a:r>
              <a:rPr lang="en-US" sz="2000" b="0" dirty="0">
                <a:latin typeface="+mj-lt"/>
              </a:rPr>
              <a:t>Will have many harmonics</a:t>
            </a:r>
          </a:p>
          <a:p>
            <a:pPr>
              <a:buClr>
                <a:srgbClr val="C00000"/>
              </a:buClr>
            </a:pPr>
            <a:r>
              <a:rPr lang="en-US" sz="2000" b="0" dirty="0">
                <a:latin typeface="+mj-lt"/>
              </a:rPr>
              <a:t>Can be caused by a loose bearing liner, excessive bearing clearance or a loose impeller on a shaft</a:t>
            </a:r>
          </a:p>
        </p:txBody>
      </p:sp>
      <p:sp>
        <p:nvSpPr>
          <p:cNvPr id="3" name="Slide Number Placeholder 2"/>
          <p:cNvSpPr>
            <a:spLocks noGrp="1"/>
          </p:cNvSpPr>
          <p:nvPr>
            <p:ph type="sldNum" sz="quarter" idx="12"/>
          </p:nvPr>
        </p:nvSpPr>
        <p:spPr/>
        <p:txBody>
          <a:bodyPr/>
          <a:lstStyle/>
          <a:p>
            <a:fld id="{5ED2179F-846E-694A-9A7E-562F73346125}" type="slidenum">
              <a:rPr lang="en-US" smtClean="0"/>
              <a:pPr/>
              <a:t>58</a:t>
            </a:fld>
            <a:endParaRPr lang="en-US"/>
          </a:p>
        </p:txBody>
      </p:sp>
      <p:graphicFrame>
        <p:nvGraphicFramePr>
          <p:cNvPr id="12290" name="Object 1024"/>
          <p:cNvGraphicFramePr>
            <a:graphicFrameLocks/>
          </p:cNvGraphicFramePr>
          <p:nvPr>
            <p:extLst>
              <p:ext uri="{D42A27DB-BD31-4B8C-83A1-F6EECF244321}">
                <p14:modId xmlns:p14="http://schemas.microsoft.com/office/powerpoint/2010/main" val="1736185622"/>
              </p:ext>
            </p:extLst>
          </p:nvPr>
        </p:nvGraphicFramePr>
        <p:xfrm>
          <a:off x="4800600" y="1904999"/>
          <a:ext cx="3370284" cy="2162503"/>
        </p:xfrm>
        <a:graphic>
          <a:graphicData uri="http://schemas.openxmlformats.org/presentationml/2006/ole">
            <mc:AlternateContent xmlns:mc="http://schemas.openxmlformats.org/markup-compatibility/2006">
              <mc:Choice xmlns:v="urn:schemas-microsoft-com:vml" Requires="v">
                <p:oleObj spid="_x0000_s30768" name="Bitmap Image" r:id="rId4" imgW="2657143" imgH="1466667" progId="PBrush">
                  <p:embed/>
                </p:oleObj>
              </mc:Choice>
              <mc:Fallback>
                <p:oleObj name="Bitmap Image" r:id="rId4" imgW="2657143" imgH="1466667" progId="PBrush">
                  <p:embed/>
                  <p:pic>
                    <p:nvPicPr>
                      <p:cNvPr id="0" name="Picture 2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0" y="1904999"/>
                        <a:ext cx="3370284" cy="21625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1025"/>
          <p:cNvGraphicFramePr>
            <a:graphicFrameLocks/>
          </p:cNvGraphicFramePr>
          <p:nvPr>
            <p:extLst>
              <p:ext uri="{D42A27DB-BD31-4B8C-83A1-F6EECF244321}">
                <p14:modId xmlns:p14="http://schemas.microsoft.com/office/powerpoint/2010/main" val="1334793945"/>
              </p:ext>
            </p:extLst>
          </p:nvPr>
        </p:nvGraphicFramePr>
        <p:xfrm>
          <a:off x="1265486" y="2215054"/>
          <a:ext cx="2218694" cy="1749973"/>
        </p:xfrm>
        <a:graphic>
          <a:graphicData uri="http://schemas.openxmlformats.org/presentationml/2006/ole">
            <mc:AlternateContent xmlns:mc="http://schemas.openxmlformats.org/markup-compatibility/2006">
              <mc:Choice xmlns:v="urn:schemas-microsoft-com:vml" Requires="v">
                <p:oleObj spid="_x0000_s30769" name="Bitmap Image" r:id="rId6" imgW="1533333" imgH="1245971" progId="PBrush">
                  <p:embed/>
                </p:oleObj>
              </mc:Choice>
              <mc:Fallback>
                <p:oleObj name="Bitmap Image" r:id="rId6" imgW="1533333" imgH="1245971" progId="PBrush">
                  <p:embed/>
                  <p:pic>
                    <p:nvPicPr>
                      <p:cNvPr id="0" name="Picture 23"/>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486" y="2215054"/>
                        <a:ext cx="2218694" cy="17499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4797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wipe(left)">
                                      <p:cBhvr>
                                        <p:cTn id="7" dur="500"/>
                                        <p:tgtEl>
                                          <p:spTgt spid="80899">
                                            <p:txEl>
                                              <p:pRg st="0" end="0"/>
                                            </p:txEl>
                                          </p:spTgt>
                                        </p:tgtEl>
                                      </p:cBhvr>
                                    </p:animEffect>
                                  </p:childTnLst>
                                  <p:subTnLst>
                                    <p:animClr clrSpc="rgb" dir="cw">
                                      <p:cBhvr override="childStyle">
                                        <p:cTn dur="1" fill="hold" display="0" masterRel="nextClick" afterEffect="1"/>
                                        <p:tgtEl>
                                          <p:spTgt spid="80899">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wipe(left)">
                                      <p:cBhvr>
                                        <p:cTn id="12" dur="500"/>
                                        <p:tgtEl>
                                          <p:spTgt spid="80899">
                                            <p:txEl>
                                              <p:pRg st="1" end="1"/>
                                            </p:txEl>
                                          </p:spTgt>
                                        </p:tgtEl>
                                      </p:cBhvr>
                                    </p:animEffect>
                                  </p:childTnLst>
                                  <p:subTnLst>
                                    <p:animClr clrSpc="rgb" dir="cw">
                                      <p:cBhvr override="childStyle">
                                        <p:cTn dur="1" fill="hold" display="0" masterRel="nextClick" afterEffect="1"/>
                                        <p:tgtEl>
                                          <p:spTgt spid="80899">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wipe(left)">
                                      <p:cBhvr>
                                        <p:cTn id="17" dur="500"/>
                                        <p:tgtEl>
                                          <p:spTgt spid="80899">
                                            <p:txEl>
                                              <p:pRg st="2" end="2"/>
                                            </p:txEl>
                                          </p:spTgt>
                                        </p:tgtEl>
                                      </p:cBhvr>
                                    </p:animEffect>
                                  </p:childTnLst>
                                  <p:subTnLst>
                                    <p:animClr clrSpc="rgb" dir="cw">
                                      <p:cBhvr override="childStyle">
                                        <p:cTn dur="1" fill="hold" display="0" masterRel="nextClick" afterEffect="1"/>
                                        <p:tgtEl>
                                          <p:spTgt spid="80899">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72804" y="747562"/>
            <a:ext cx="6611815" cy="647700"/>
          </a:xfrm>
        </p:spPr>
        <p:txBody>
          <a:bodyPr>
            <a:normAutofit/>
          </a:bodyPr>
          <a:lstStyle/>
          <a:p>
            <a:r>
              <a:rPr lang="en-US" sz="3000" b="1" dirty="0"/>
              <a:t>RESONANCE</a:t>
            </a:r>
          </a:p>
        </p:txBody>
      </p:sp>
      <p:sp>
        <p:nvSpPr>
          <p:cNvPr id="86019" name="Rectangle 3"/>
          <p:cNvSpPr>
            <a:spLocks noGrp="1" noChangeArrowheads="1"/>
          </p:cNvSpPr>
          <p:nvPr>
            <p:ph idx="1"/>
          </p:nvPr>
        </p:nvSpPr>
        <p:spPr>
          <a:xfrm>
            <a:off x="940271" y="4407210"/>
            <a:ext cx="7726304" cy="1989082"/>
          </a:xfrm>
          <a:noFill/>
        </p:spPr>
        <p:txBody>
          <a:bodyPr>
            <a:normAutofit lnSpcReduction="10000"/>
          </a:bodyPr>
          <a:lstStyle/>
          <a:p>
            <a:pPr algn="just">
              <a:buClr>
                <a:srgbClr val="C00000"/>
              </a:buClr>
            </a:pPr>
            <a:r>
              <a:rPr lang="en-US" sz="2000" b="0" dirty="0">
                <a:latin typeface="+mj-lt"/>
              </a:rPr>
              <a:t>Resonance occurs when the Forcing Frequency coincides with a Natural Frequency</a:t>
            </a:r>
          </a:p>
          <a:p>
            <a:pPr algn="just">
              <a:buClr>
                <a:srgbClr val="C00000"/>
              </a:buClr>
            </a:pPr>
            <a:r>
              <a:rPr lang="en-US" sz="2000" b="0" dirty="0">
                <a:latin typeface="+mj-lt"/>
              </a:rPr>
              <a:t>180</a:t>
            </a:r>
            <a:r>
              <a:rPr lang="en-US" sz="2000" b="0" baseline="30000" dirty="0">
                <a:latin typeface="+mj-lt"/>
              </a:rPr>
              <a:t>0 </a:t>
            </a:r>
            <a:r>
              <a:rPr lang="en-US" sz="2000" b="0" dirty="0">
                <a:latin typeface="+mj-lt"/>
              </a:rPr>
              <a:t>phase change occurs when shaft speed passes through resonance</a:t>
            </a:r>
          </a:p>
          <a:p>
            <a:pPr algn="just">
              <a:buClr>
                <a:srgbClr val="C00000"/>
              </a:buClr>
            </a:pPr>
            <a:r>
              <a:rPr lang="en-US" sz="2000" b="0" dirty="0">
                <a:latin typeface="+mj-lt"/>
              </a:rPr>
              <a:t>High amplitudes of vibration will be present when a system is in resonance</a:t>
            </a:r>
          </a:p>
        </p:txBody>
      </p:sp>
      <p:sp>
        <p:nvSpPr>
          <p:cNvPr id="2" name="Slide Number Placeholder 1"/>
          <p:cNvSpPr>
            <a:spLocks noGrp="1"/>
          </p:cNvSpPr>
          <p:nvPr>
            <p:ph type="sldNum" sz="quarter" idx="12"/>
          </p:nvPr>
        </p:nvSpPr>
        <p:spPr/>
        <p:txBody>
          <a:bodyPr/>
          <a:lstStyle/>
          <a:p>
            <a:fld id="{5ED2179F-846E-694A-9A7E-562F73346125}" type="slidenum">
              <a:rPr lang="en-US" smtClean="0"/>
              <a:pPr/>
              <a:t>59</a:t>
            </a:fld>
            <a:endParaRPr lang="en-US"/>
          </a:p>
        </p:txBody>
      </p:sp>
      <p:graphicFrame>
        <p:nvGraphicFramePr>
          <p:cNvPr id="14338" name="Object 0"/>
          <p:cNvGraphicFramePr>
            <a:graphicFrameLocks/>
          </p:cNvGraphicFramePr>
          <p:nvPr>
            <p:extLst>
              <p:ext uri="{D42A27DB-BD31-4B8C-83A1-F6EECF244321}">
                <p14:modId xmlns:p14="http://schemas.microsoft.com/office/powerpoint/2010/main" val="2003548717"/>
              </p:ext>
            </p:extLst>
          </p:nvPr>
        </p:nvGraphicFramePr>
        <p:xfrm>
          <a:off x="940271" y="1815662"/>
          <a:ext cx="3466191" cy="2393073"/>
        </p:xfrm>
        <a:graphic>
          <a:graphicData uri="http://schemas.openxmlformats.org/presentationml/2006/ole">
            <mc:AlternateContent xmlns:mc="http://schemas.openxmlformats.org/markup-compatibility/2006">
              <mc:Choice xmlns:v="urn:schemas-microsoft-com:vml" Requires="v">
                <p:oleObj spid="_x0000_s31794" name="Bitmap Image" r:id="rId4" imgW="3103941" imgH="1436575" progId="PBrush">
                  <p:embed/>
                </p:oleObj>
              </mc:Choice>
              <mc:Fallback>
                <p:oleObj name="Bitmap Image" r:id="rId4" imgW="3103941" imgH="1436575" progId="PBrush">
                  <p:embed/>
                  <p:pic>
                    <p:nvPicPr>
                      <p:cNvPr id="0" name="Picture 24"/>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271" y="1815662"/>
                        <a:ext cx="3466191" cy="23930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9" name="Object 1"/>
          <p:cNvGraphicFramePr>
            <a:graphicFrameLocks/>
          </p:cNvGraphicFramePr>
          <p:nvPr>
            <p:extLst>
              <p:ext uri="{D42A27DB-BD31-4B8C-83A1-F6EECF244321}">
                <p14:modId xmlns:p14="http://schemas.microsoft.com/office/powerpoint/2010/main" val="3182881335"/>
              </p:ext>
            </p:extLst>
          </p:nvPr>
        </p:nvGraphicFramePr>
        <p:xfrm>
          <a:off x="4816669" y="1728952"/>
          <a:ext cx="3294689" cy="2393073"/>
        </p:xfrm>
        <a:graphic>
          <a:graphicData uri="http://schemas.openxmlformats.org/presentationml/2006/ole">
            <mc:AlternateContent xmlns:mc="http://schemas.openxmlformats.org/markup-compatibility/2006">
              <mc:Choice xmlns:v="urn:schemas-microsoft-com:vml" Requires="v">
                <p:oleObj spid="_x0000_s31795" name="Bitmap Image" r:id="rId6" imgW="2331483" imgH="998152" progId="PBrush">
                  <p:embed/>
                </p:oleObj>
              </mc:Choice>
              <mc:Fallback>
                <p:oleObj name="Bitmap Image" r:id="rId6" imgW="2331483" imgH="998152" progId="PBrush">
                  <p:embed/>
                  <p:pic>
                    <p:nvPicPr>
                      <p:cNvPr id="0" name="Picture 25"/>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6669" y="1728952"/>
                        <a:ext cx="3294689" cy="23930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06431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wipe(left)">
                                      <p:cBhvr>
                                        <p:cTn id="7" dur="500"/>
                                        <p:tgtEl>
                                          <p:spTgt spid="86019">
                                            <p:txEl>
                                              <p:pRg st="0" end="0"/>
                                            </p:txEl>
                                          </p:spTgt>
                                        </p:tgtEl>
                                      </p:cBhvr>
                                    </p:animEffect>
                                  </p:childTnLst>
                                  <p:subTnLst>
                                    <p:animClr clrSpc="rgb" dir="cw">
                                      <p:cBhvr override="childStyle">
                                        <p:cTn dur="1" fill="hold" display="0" masterRel="nextClick" afterEffect="1"/>
                                        <p:tgtEl>
                                          <p:spTgt spid="86019">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019">
                                            <p:txEl>
                                              <p:pRg st="1" end="1"/>
                                            </p:txEl>
                                          </p:spTgt>
                                        </p:tgtEl>
                                        <p:attrNameLst>
                                          <p:attrName>style.visibility</p:attrName>
                                        </p:attrNameLst>
                                      </p:cBhvr>
                                      <p:to>
                                        <p:strVal val="visible"/>
                                      </p:to>
                                    </p:set>
                                    <p:animEffect transition="in" filter="wipe(left)">
                                      <p:cBhvr>
                                        <p:cTn id="12" dur="500"/>
                                        <p:tgtEl>
                                          <p:spTgt spid="86019">
                                            <p:txEl>
                                              <p:pRg st="1" end="1"/>
                                            </p:txEl>
                                          </p:spTgt>
                                        </p:tgtEl>
                                      </p:cBhvr>
                                    </p:animEffect>
                                  </p:childTnLst>
                                  <p:subTnLst>
                                    <p:animClr clrSpc="rgb" dir="cw">
                                      <p:cBhvr override="childStyle">
                                        <p:cTn dur="1" fill="hold" display="0" masterRel="nextClick" afterEffect="1"/>
                                        <p:tgtEl>
                                          <p:spTgt spid="86019">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wipe(left)">
                                      <p:cBhvr>
                                        <p:cTn id="17" dur="500"/>
                                        <p:tgtEl>
                                          <p:spTgt spid="86019">
                                            <p:txEl>
                                              <p:pRg st="2" end="2"/>
                                            </p:txEl>
                                          </p:spTgt>
                                        </p:tgtEl>
                                      </p:cBhvr>
                                    </p:animEffect>
                                  </p:childTnLst>
                                  <p:subTnLst>
                                    <p:animClr clrSpc="rgb" dir="cw">
                                      <p:cBhvr override="childStyle">
                                        <p:cTn dur="1" fill="hold" display="0" masterRel="nextClick" afterEffect="1"/>
                                        <p:tgtEl>
                                          <p:spTgt spid="86019">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Essential Equipment</a:t>
            </a:r>
          </a:p>
        </p:txBody>
      </p:sp>
      <p:sp>
        <p:nvSpPr>
          <p:cNvPr id="3" name="Content Placeholder 2"/>
          <p:cNvSpPr>
            <a:spLocks noGrp="1"/>
          </p:cNvSpPr>
          <p:nvPr>
            <p:ph idx="1"/>
          </p:nvPr>
        </p:nvSpPr>
        <p:spPr/>
        <p:txBody>
          <a:bodyPr>
            <a:normAutofit fontScale="77500" lnSpcReduction="20000"/>
          </a:bodyPr>
          <a:lstStyle/>
          <a:p>
            <a:pPr algn="just"/>
            <a:r>
              <a:rPr lang="en-US" dirty="0" smtClean="0"/>
              <a:t>Machines whose failure </a:t>
            </a:r>
            <a:r>
              <a:rPr lang="en-US" dirty="0"/>
              <a:t>can affect plant safety</a:t>
            </a:r>
          </a:p>
          <a:p>
            <a:pPr algn="just"/>
            <a:r>
              <a:rPr lang="en-US" dirty="0" smtClean="0"/>
              <a:t>Machines that </a:t>
            </a:r>
            <a:r>
              <a:rPr lang="en-US" dirty="0"/>
              <a:t>are essential for plant operation and where shutdown will curtail a </a:t>
            </a:r>
            <a:r>
              <a:rPr lang="en-US" dirty="0" smtClean="0"/>
              <a:t>unit operation </a:t>
            </a:r>
            <a:r>
              <a:rPr lang="en-US" dirty="0"/>
              <a:t>or part of the process</a:t>
            </a:r>
          </a:p>
          <a:p>
            <a:pPr algn="just"/>
            <a:r>
              <a:rPr lang="en-US" dirty="0" smtClean="0"/>
              <a:t>Machines that </a:t>
            </a:r>
            <a:r>
              <a:rPr lang="en-US" dirty="0"/>
              <a:t>may or may not have an installed spare available</a:t>
            </a:r>
          </a:p>
          <a:p>
            <a:pPr algn="just"/>
            <a:r>
              <a:rPr lang="en-US" dirty="0" smtClean="0"/>
              <a:t>Shut-down </a:t>
            </a:r>
            <a:r>
              <a:rPr lang="en-US" dirty="0"/>
              <a:t>is possible but may affect production process</a:t>
            </a:r>
          </a:p>
          <a:p>
            <a:pPr algn="just"/>
            <a:r>
              <a:rPr lang="en-US" dirty="0" smtClean="0"/>
              <a:t>High </a:t>
            </a:r>
            <a:r>
              <a:rPr lang="en-US" dirty="0"/>
              <a:t>power and speed might not be running continuously</a:t>
            </a:r>
          </a:p>
          <a:p>
            <a:pPr algn="just"/>
            <a:r>
              <a:rPr lang="en-US" dirty="0" smtClean="0"/>
              <a:t>Some </a:t>
            </a:r>
            <a:r>
              <a:rPr lang="en-US" dirty="0"/>
              <a:t>machines that demand time-based maintenance</a:t>
            </a:r>
          </a:p>
          <a:p>
            <a:pPr algn="just"/>
            <a:r>
              <a:rPr lang="en-US" dirty="0" smtClean="0"/>
              <a:t>These </a:t>
            </a:r>
            <a:r>
              <a:rPr lang="en-US" dirty="0"/>
              <a:t>machines require moderate expenditure, expertise and time to repair</a:t>
            </a: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6</a:t>
            </a:fld>
            <a:endParaRPr lang="en-US"/>
          </a:p>
        </p:txBody>
      </p:sp>
    </p:spTree>
    <p:extLst>
      <p:ext uri="{BB962C8B-B14F-4D97-AF65-F5344CB8AC3E}">
        <p14:creationId xmlns:p14="http://schemas.microsoft.com/office/powerpoint/2010/main" val="3019538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1058037" y="4698761"/>
            <a:ext cx="7104185" cy="1524000"/>
          </a:xfrm>
          <a:noFill/>
          <a:effectLst>
            <a:outerShdw blurRad="63500" dist="17961" dir="2700000" algn="ctr" rotWithShape="0">
              <a:srgbClr val="FFFFFF"/>
            </a:outerShdw>
          </a:effectLst>
        </p:spPr>
        <p:txBody>
          <a:bodyPr>
            <a:normAutofit/>
          </a:bodyPr>
          <a:lstStyle/>
          <a:p>
            <a:pPr>
              <a:buClr>
                <a:srgbClr val="C00000"/>
              </a:buClr>
              <a:buSzPct val="120000"/>
              <a:buFont typeface="Corbel" pitchFamily="34" charset="0"/>
              <a:buChar char="+"/>
              <a:defRPr/>
            </a:pPr>
            <a:r>
              <a:rPr lang="en-US" sz="2000" b="0" dirty="0" smtClean="0">
                <a:ea typeface="+mn-ea"/>
              </a:rPr>
              <a:t>High amplitudes can be present if the belt natural frequency coincides with driver or driven RPM</a:t>
            </a:r>
          </a:p>
          <a:p>
            <a:pPr>
              <a:buClr>
                <a:srgbClr val="C00000"/>
              </a:buClr>
              <a:buSzPct val="120000"/>
              <a:buFont typeface="Corbel" pitchFamily="34" charset="0"/>
              <a:buChar char="+"/>
              <a:defRPr/>
            </a:pPr>
            <a:r>
              <a:rPr lang="en-US" sz="2000" b="0" dirty="0" smtClean="0">
                <a:ea typeface="+mn-ea"/>
              </a:rPr>
              <a:t>Belt natural frequency can be changed by altering the belt tension</a:t>
            </a:r>
          </a:p>
        </p:txBody>
      </p:sp>
      <p:sp>
        <p:nvSpPr>
          <p:cNvPr id="2" name="Slide Number Placeholder 1"/>
          <p:cNvSpPr>
            <a:spLocks noGrp="1"/>
          </p:cNvSpPr>
          <p:nvPr>
            <p:ph type="sldNum" sz="quarter" idx="12"/>
          </p:nvPr>
        </p:nvSpPr>
        <p:spPr/>
        <p:txBody>
          <a:bodyPr/>
          <a:lstStyle/>
          <a:p>
            <a:fld id="{5ED2179F-846E-694A-9A7E-562F73346125}" type="slidenum">
              <a:rPr lang="en-US" smtClean="0"/>
              <a:pPr/>
              <a:t>60</a:t>
            </a:fld>
            <a:endParaRPr lang="en-US"/>
          </a:p>
        </p:txBody>
      </p:sp>
      <p:graphicFrame>
        <p:nvGraphicFramePr>
          <p:cNvPr id="15362" name="Object 4"/>
          <p:cNvGraphicFramePr>
            <a:graphicFrameLocks/>
          </p:cNvGraphicFramePr>
          <p:nvPr>
            <p:extLst>
              <p:ext uri="{D42A27DB-BD31-4B8C-83A1-F6EECF244321}">
                <p14:modId xmlns:p14="http://schemas.microsoft.com/office/powerpoint/2010/main" val="3381915682"/>
              </p:ext>
            </p:extLst>
          </p:nvPr>
        </p:nvGraphicFramePr>
        <p:xfrm>
          <a:off x="946430" y="2554126"/>
          <a:ext cx="3550041" cy="1532894"/>
        </p:xfrm>
        <a:graphic>
          <a:graphicData uri="http://schemas.openxmlformats.org/presentationml/2006/ole">
            <mc:AlternateContent xmlns:mc="http://schemas.openxmlformats.org/markup-compatibility/2006">
              <mc:Choice xmlns:v="urn:schemas-microsoft-com:vml" Requires="v">
                <p:oleObj spid="_x0000_s32818" name="Bitmap Image" r:id="rId4" imgW="2808038" imgH="1226948" progId="PBrush">
                  <p:embed/>
                </p:oleObj>
              </mc:Choice>
              <mc:Fallback>
                <p:oleObj name="Bitmap Image" r:id="rId4" imgW="2808038" imgH="1226948" progId="PBrush">
                  <p:embed/>
                  <p:pic>
                    <p:nvPicPr>
                      <p:cNvPr id="0" name="Picture 24"/>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430" y="2554126"/>
                        <a:ext cx="3550041" cy="15328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367" name="Group 10"/>
          <p:cNvGrpSpPr>
            <a:grpSpLocks/>
          </p:cNvGrpSpPr>
          <p:nvPr/>
        </p:nvGrpSpPr>
        <p:grpSpPr bwMode="auto">
          <a:xfrm>
            <a:off x="4744916" y="2135826"/>
            <a:ext cx="3541835" cy="2166665"/>
            <a:chOff x="3513" y="1053"/>
            <a:chExt cx="2417" cy="1536"/>
          </a:xfrm>
        </p:grpSpPr>
        <p:graphicFrame>
          <p:nvGraphicFramePr>
            <p:cNvPr id="15363" name="Object 6"/>
            <p:cNvGraphicFramePr>
              <a:graphicFrameLocks/>
            </p:cNvGraphicFramePr>
            <p:nvPr>
              <p:extLst>
                <p:ext uri="{D42A27DB-BD31-4B8C-83A1-F6EECF244321}">
                  <p14:modId xmlns:p14="http://schemas.microsoft.com/office/powerpoint/2010/main" val="4188846100"/>
                </p:ext>
              </p:extLst>
            </p:nvPr>
          </p:nvGraphicFramePr>
          <p:xfrm>
            <a:off x="3513" y="1053"/>
            <a:ext cx="2400" cy="1536"/>
          </p:xfrm>
          <a:graphic>
            <a:graphicData uri="http://schemas.openxmlformats.org/presentationml/2006/ole">
              <mc:AlternateContent xmlns:mc="http://schemas.openxmlformats.org/markup-compatibility/2006">
                <mc:Choice xmlns:v="urn:schemas-microsoft-com:vml" Requires="v">
                  <p:oleObj spid="_x0000_s32819" name="Bitmap Image" r:id="rId6" imgW="2455843" imgH="1455603" progId="PBrush">
                    <p:embed/>
                  </p:oleObj>
                </mc:Choice>
                <mc:Fallback>
                  <p:oleObj name="Bitmap Image" r:id="rId6" imgW="2455843" imgH="1455603" progId="PBrush">
                    <p:embed/>
                    <p:pic>
                      <p:nvPicPr>
                        <p:cNvPr id="0" name="Picture 25"/>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3" y="1053"/>
                          <a:ext cx="2400"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5368" name="Rectangle 7"/>
            <p:cNvSpPr>
              <a:spLocks noChangeArrowheads="1"/>
            </p:cNvSpPr>
            <p:nvPr/>
          </p:nvSpPr>
          <p:spPr bwMode="auto">
            <a:xfrm>
              <a:off x="5110" y="1242"/>
              <a:ext cx="6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dirty="0">
                  <a:solidFill>
                    <a:srgbClr val="C00000"/>
                  </a:solidFill>
                </a:rPr>
                <a:t>RADIAL</a:t>
              </a:r>
            </a:p>
          </p:txBody>
        </p:sp>
        <p:sp>
          <p:nvSpPr>
            <p:cNvPr id="15369" name="Rectangle 8"/>
            <p:cNvSpPr>
              <a:spLocks noChangeArrowheads="1"/>
            </p:cNvSpPr>
            <p:nvPr/>
          </p:nvSpPr>
          <p:spPr bwMode="auto">
            <a:xfrm>
              <a:off x="4242" y="1316"/>
              <a:ext cx="602"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dirty="0">
                  <a:solidFill>
                    <a:srgbClr val="000000"/>
                  </a:solidFill>
                </a:rPr>
                <a:t>1X RPM</a:t>
              </a:r>
            </a:p>
          </p:txBody>
        </p:sp>
        <p:sp>
          <p:nvSpPr>
            <p:cNvPr id="15370" name="Rectangle 9"/>
            <p:cNvSpPr>
              <a:spLocks noChangeArrowheads="1"/>
            </p:cNvSpPr>
            <p:nvPr/>
          </p:nvSpPr>
          <p:spPr bwMode="auto">
            <a:xfrm>
              <a:off x="4626" y="1821"/>
              <a:ext cx="130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a:solidFill>
                    <a:srgbClr val="000000"/>
                  </a:solidFill>
                </a:rPr>
                <a:t>BELT RESONANCE</a:t>
              </a:r>
            </a:p>
          </p:txBody>
        </p:sp>
      </p:grpSp>
      <p:sp>
        <p:nvSpPr>
          <p:cNvPr id="13" name="Title 1"/>
          <p:cNvSpPr txBox="1">
            <a:spLocks/>
          </p:cNvSpPr>
          <p:nvPr/>
        </p:nvSpPr>
        <p:spPr>
          <a:xfrm>
            <a:off x="698260" y="693873"/>
            <a:ext cx="3682564" cy="76831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smtClean="0"/>
              <a:t> Belt Problems</a:t>
            </a:r>
            <a:endParaRPr lang="en-GB" sz="3000" dirty="0"/>
          </a:p>
        </p:txBody>
      </p:sp>
      <p:sp>
        <p:nvSpPr>
          <p:cNvPr id="14" name="Rectangle 13"/>
          <p:cNvSpPr/>
          <p:nvPr/>
        </p:nvSpPr>
        <p:spPr>
          <a:xfrm>
            <a:off x="830721" y="1719796"/>
            <a:ext cx="7331501" cy="461665"/>
          </a:xfrm>
          <a:prstGeom prst="rect">
            <a:avLst/>
          </a:prstGeom>
        </p:spPr>
        <p:txBody>
          <a:bodyPr wrap="square">
            <a:spAutoFit/>
          </a:bodyPr>
          <a:lstStyle/>
          <a:p>
            <a:r>
              <a:rPr lang="en-US" sz="2400" b="1" dirty="0" smtClean="0">
                <a:solidFill>
                  <a:srgbClr val="C00000"/>
                </a:solidFill>
                <a:effectLst>
                  <a:outerShdw blurRad="38100" dist="38100" dir="2700000" algn="tl">
                    <a:srgbClr val="000000">
                      <a:alpha val="43137"/>
                    </a:srgbClr>
                  </a:outerShdw>
                </a:effectLst>
              </a:rPr>
              <a:t>RESONANCE</a:t>
            </a:r>
            <a:endParaRPr lang="en-GB" sz="2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647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Effect transition="in" filter="wipe(left)">
                                      <p:cBhvr>
                                        <p:cTn id="7" dur="500"/>
                                        <p:tgtEl>
                                          <p:spTgt spid="91139">
                                            <p:txEl>
                                              <p:pRg st="0" end="0"/>
                                            </p:txEl>
                                          </p:spTgt>
                                        </p:tgtEl>
                                      </p:cBhvr>
                                    </p:animEffect>
                                  </p:childTnLst>
                                  <p:subTnLst>
                                    <p:animClr clrSpc="rgb" dir="cw">
                                      <p:cBhvr override="childStyle">
                                        <p:cTn dur="1" fill="hold" display="0" masterRel="nextClick" afterEffect="1"/>
                                        <p:tgtEl>
                                          <p:spTgt spid="91139">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139">
                                            <p:txEl>
                                              <p:pRg st="1" end="1"/>
                                            </p:txEl>
                                          </p:spTgt>
                                        </p:tgtEl>
                                        <p:attrNameLst>
                                          <p:attrName>style.visibility</p:attrName>
                                        </p:attrNameLst>
                                      </p:cBhvr>
                                      <p:to>
                                        <p:strVal val="visible"/>
                                      </p:to>
                                    </p:set>
                                    <p:animEffect transition="in" filter="wipe(left)">
                                      <p:cBhvr>
                                        <p:cTn id="12" dur="500"/>
                                        <p:tgtEl>
                                          <p:spTgt spid="91139">
                                            <p:txEl>
                                              <p:pRg st="1" end="1"/>
                                            </p:txEl>
                                          </p:spTgt>
                                        </p:tgtEl>
                                      </p:cBhvr>
                                    </p:animEffect>
                                  </p:childTnLst>
                                  <p:subTnLst>
                                    <p:animClr clrSpc="rgb" dir="cw">
                                      <p:cBhvr override="childStyle">
                                        <p:cTn dur="1" fill="hold" display="0" masterRel="nextClick" afterEffect="1"/>
                                        <p:tgtEl>
                                          <p:spTgt spid="91139">
                                            <p:txEl>
                                              <p:pRg st="1" end="1"/>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996282" y="4586439"/>
            <a:ext cx="7331500" cy="1673993"/>
          </a:xfrm>
          <a:noFill/>
          <a:effectLst>
            <a:outerShdw blurRad="63500" dist="17961" dir="2700000" algn="ctr" rotWithShape="0">
              <a:srgbClr val="FFFFFF"/>
            </a:outerShdw>
          </a:effectLst>
        </p:spPr>
        <p:txBody>
          <a:bodyPr>
            <a:noAutofit/>
          </a:bodyPr>
          <a:lstStyle/>
          <a:p>
            <a:pPr>
              <a:spcBef>
                <a:spcPts val="0"/>
              </a:spcBef>
              <a:spcAft>
                <a:spcPts val="400"/>
              </a:spcAft>
              <a:buClr>
                <a:srgbClr val="C00000"/>
              </a:buClr>
              <a:buSzPct val="200000"/>
              <a:buFont typeface="Corbel" pitchFamily="34" charset="0"/>
              <a:buChar char="₊"/>
              <a:defRPr/>
            </a:pPr>
            <a:r>
              <a:rPr lang="en-US" sz="1600" b="0" dirty="0" smtClean="0">
                <a:ea typeface="+mn-ea"/>
              </a:rPr>
              <a:t>Often 2X RPM is dominant</a:t>
            </a:r>
          </a:p>
          <a:p>
            <a:pPr>
              <a:spcBef>
                <a:spcPts val="0"/>
              </a:spcBef>
              <a:spcAft>
                <a:spcPts val="400"/>
              </a:spcAft>
              <a:buClr>
                <a:srgbClr val="C00000"/>
              </a:buClr>
              <a:buSzPct val="200000"/>
              <a:buFont typeface="Corbel" pitchFamily="34" charset="0"/>
              <a:buChar char="₊"/>
              <a:defRPr/>
            </a:pPr>
            <a:r>
              <a:rPr lang="en-US" sz="1600" b="0" dirty="0" smtClean="0">
                <a:ea typeface="+mn-ea"/>
              </a:rPr>
              <a:t>Amplitudes are normally unsteady, sometimes pulsing with either driver or driven RPM</a:t>
            </a:r>
          </a:p>
          <a:p>
            <a:pPr>
              <a:spcBef>
                <a:spcPts val="0"/>
              </a:spcBef>
              <a:spcAft>
                <a:spcPts val="400"/>
              </a:spcAft>
              <a:buClr>
                <a:srgbClr val="C00000"/>
              </a:buClr>
              <a:buSzPct val="200000"/>
              <a:buFont typeface="Corbel" pitchFamily="34" charset="0"/>
              <a:buChar char="₊"/>
              <a:defRPr/>
            </a:pPr>
            <a:r>
              <a:rPr lang="en-US" sz="1600" b="0" dirty="0" smtClean="0">
                <a:ea typeface="+mn-ea"/>
              </a:rPr>
              <a:t>Wear or misalignment in timing belt drives will give high amplitudes at the timing belt frequency</a:t>
            </a:r>
          </a:p>
          <a:p>
            <a:pPr>
              <a:spcBef>
                <a:spcPts val="0"/>
              </a:spcBef>
              <a:spcAft>
                <a:spcPts val="400"/>
              </a:spcAft>
              <a:buClr>
                <a:srgbClr val="C00000"/>
              </a:buClr>
              <a:buSzPct val="200000"/>
              <a:buFont typeface="Corbel" pitchFamily="34" charset="0"/>
              <a:buChar char="₊"/>
              <a:defRPr/>
            </a:pPr>
            <a:r>
              <a:rPr lang="en-US" sz="1600" b="0" dirty="0" smtClean="0">
                <a:ea typeface="+mn-ea"/>
              </a:rPr>
              <a:t>Belt frequencies are below the RPM of either the driver or the driven</a:t>
            </a:r>
          </a:p>
        </p:txBody>
      </p:sp>
      <p:sp>
        <p:nvSpPr>
          <p:cNvPr id="2" name="Slide Number Placeholder 1"/>
          <p:cNvSpPr>
            <a:spLocks noGrp="1"/>
          </p:cNvSpPr>
          <p:nvPr>
            <p:ph type="sldNum" sz="quarter" idx="12"/>
          </p:nvPr>
        </p:nvSpPr>
        <p:spPr/>
        <p:txBody>
          <a:bodyPr/>
          <a:lstStyle/>
          <a:p>
            <a:fld id="{5ED2179F-846E-694A-9A7E-562F73346125}" type="slidenum">
              <a:rPr lang="en-US" smtClean="0"/>
              <a:pPr/>
              <a:t>61</a:t>
            </a:fld>
            <a:endParaRPr lang="en-US"/>
          </a:p>
        </p:txBody>
      </p:sp>
      <p:graphicFrame>
        <p:nvGraphicFramePr>
          <p:cNvPr id="16386" name="Object 1024"/>
          <p:cNvGraphicFramePr>
            <a:graphicFrameLocks/>
          </p:cNvGraphicFramePr>
          <p:nvPr>
            <p:extLst>
              <p:ext uri="{D42A27DB-BD31-4B8C-83A1-F6EECF244321}">
                <p14:modId xmlns:p14="http://schemas.microsoft.com/office/powerpoint/2010/main" val="3426713781"/>
              </p:ext>
            </p:extLst>
          </p:nvPr>
        </p:nvGraphicFramePr>
        <p:xfrm>
          <a:off x="1175505" y="2314089"/>
          <a:ext cx="2602761" cy="2065283"/>
        </p:xfrm>
        <a:graphic>
          <a:graphicData uri="http://schemas.openxmlformats.org/presentationml/2006/ole">
            <mc:AlternateContent xmlns:mc="http://schemas.openxmlformats.org/markup-compatibility/2006">
              <mc:Choice xmlns:v="urn:schemas-microsoft-com:vml" Requires="v">
                <p:oleObj spid="_x0000_s33844" name="Bitmap Image" r:id="rId4" imgW="2350515" imgH="1560254" progId="PBrush">
                  <p:embed/>
                </p:oleObj>
              </mc:Choice>
              <mc:Fallback>
                <p:oleObj name="Bitmap Image" r:id="rId4" imgW="2350515" imgH="1560254" progId="PBrush">
                  <p:embed/>
                  <p:pic>
                    <p:nvPicPr>
                      <p:cNvPr id="0" name="Picture 26"/>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5505" y="2314089"/>
                        <a:ext cx="2602761" cy="20652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391" name="Group 8"/>
          <p:cNvGrpSpPr>
            <a:grpSpLocks/>
          </p:cNvGrpSpPr>
          <p:nvPr/>
        </p:nvGrpSpPr>
        <p:grpSpPr bwMode="auto">
          <a:xfrm>
            <a:off x="4601638" y="2390820"/>
            <a:ext cx="3726144" cy="2065283"/>
            <a:chOff x="3130" y="1008"/>
            <a:chExt cx="3161" cy="1440"/>
          </a:xfrm>
        </p:grpSpPr>
        <p:graphicFrame>
          <p:nvGraphicFramePr>
            <p:cNvPr id="16387" name="Object 1025"/>
            <p:cNvGraphicFramePr>
              <a:graphicFrameLocks/>
            </p:cNvGraphicFramePr>
            <p:nvPr/>
          </p:nvGraphicFramePr>
          <p:xfrm>
            <a:off x="3130" y="1008"/>
            <a:ext cx="2736" cy="1440"/>
          </p:xfrm>
          <a:graphic>
            <a:graphicData uri="http://schemas.openxmlformats.org/presentationml/2006/ole">
              <mc:AlternateContent xmlns:mc="http://schemas.openxmlformats.org/markup-compatibility/2006">
                <mc:Choice xmlns:v="urn:schemas-microsoft-com:vml" Requires="v">
                  <p:oleObj spid="_x0000_s33845" name="Bitmap Image" r:id="rId6" imgW="2370175" imgH="1417173" progId="PBrush">
                    <p:embed/>
                  </p:oleObj>
                </mc:Choice>
                <mc:Fallback>
                  <p:oleObj name="Bitmap Image" r:id="rId6" imgW="2370175" imgH="1417173" progId="PBrush">
                    <p:embed/>
                    <p:pic>
                      <p:nvPicPr>
                        <p:cNvPr id="0" name="Picture 27"/>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 y="1008"/>
                          <a:ext cx="2736" cy="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6392" name="Rectangle 7"/>
            <p:cNvSpPr>
              <a:spLocks noChangeArrowheads="1"/>
            </p:cNvSpPr>
            <p:nvPr/>
          </p:nvSpPr>
          <p:spPr bwMode="auto">
            <a:xfrm>
              <a:off x="3369" y="1524"/>
              <a:ext cx="2922"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l"/>
              <a:r>
                <a:rPr lang="en-US" sz="1100" b="1" dirty="0">
                  <a:solidFill>
                    <a:srgbClr val="C00000"/>
                  </a:solidFill>
                </a:rPr>
                <a:t>BELT FREQUENCY</a:t>
              </a:r>
            </a:p>
            <a:p>
              <a:pPr algn="l"/>
              <a:r>
                <a:rPr lang="en-US" sz="1100" b="1" dirty="0">
                  <a:solidFill>
                    <a:srgbClr val="C00000"/>
                  </a:solidFill>
                </a:rPr>
                <a:t>HARMONICS</a:t>
              </a:r>
            </a:p>
          </p:txBody>
        </p:sp>
      </p:grpSp>
      <p:sp>
        <p:nvSpPr>
          <p:cNvPr id="4" name="Rectangle 3"/>
          <p:cNvSpPr/>
          <p:nvPr/>
        </p:nvSpPr>
        <p:spPr>
          <a:xfrm>
            <a:off x="830721" y="1681296"/>
            <a:ext cx="7331501" cy="461665"/>
          </a:xfrm>
          <a:prstGeom prst="rect">
            <a:avLst/>
          </a:prstGeom>
        </p:spPr>
        <p:txBody>
          <a:bodyPr wrap="square">
            <a:spAutoFit/>
          </a:bodyPr>
          <a:lstStyle/>
          <a:p>
            <a:r>
              <a:rPr lang="en-US" sz="2400" b="1" dirty="0" smtClean="0">
                <a:solidFill>
                  <a:srgbClr val="C00000"/>
                </a:solidFill>
                <a:effectLst>
                  <a:outerShdw blurRad="38100" dist="38100" dir="2700000" algn="tl">
                    <a:srgbClr val="000000">
                      <a:alpha val="43137"/>
                    </a:srgbClr>
                  </a:outerShdw>
                </a:effectLst>
              </a:rPr>
              <a:t>WORN</a:t>
            </a:r>
            <a:r>
              <a:rPr lang="en-US" sz="2400" b="1" dirty="0">
                <a:solidFill>
                  <a:srgbClr val="C00000"/>
                </a:solidFill>
                <a:effectLst>
                  <a:outerShdw blurRad="38100" dist="38100" dir="2700000" algn="tl">
                    <a:srgbClr val="000000">
                      <a:alpha val="43137"/>
                    </a:srgbClr>
                  </a:outerShdw>
                </a:effectLst>
              </a:rPr>
              <a:t>, LOOSE, OR MISMATCHED BELTS</a:t>
            </a:r>
            <a:endParaRPr lang="en-GB" sz="2400" dirty="0">
              <a:solidFill>
                <a:srgbClr val="C00000"/>
              </a:solidFill>
              <a:effectLst>
                <a:outerShdw blurRad="38100" dist="38100" dir="2700000" algn="tl">
                  <a:srgbClr val="000000">
                    <a:alpha val="43137"/>
                  </a:srgbClr>
                </a:outerShdw>
              </a:effectLst>
            </a:endParaRPr>
          </a:p>
        </p:txBody>
      </p:sp>
      <p:sp>
        <p:nvSpPr>
          <p:cNvPr id="11" name="Title 1"/>
          <p:cNvSpPr txBox="1">
            <a:spLocks/>
          </p:cNvSpPr>
          <p:nvPr/>
        </p:nvSpPr>
        <p:spPr>
          <a:xfrm>
            <a:off x="698260" y="693873"/>
            <a:ext cx="3682564" cy="76831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smtClean="0"/>
              <a:t> Belt Problems</a:t>
            </a:r>
            <a:endParaRPr lang="en-GB" sz="3000" dirty="0"/>
          </a:p>
        </p:txBody>
      </p:sp>
    </p:spTree>
    <p:extLst>
      <p:ext uri="{BB962C8B-B14F-4D97-AF65-F5344CB8AC3E}">
        <p14:creationId xmlns:p14="http://schemas.microsoft.com/office/powerpoint/2010/main" val="239914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wipe(left)">
                                      <p:cBhvr>
                                        <p:cTn id="7" dur="500"/>
                                        <p:tgtEl>
                                          <p:spTgt spid="93187">
                                            <p:txEl>
                                              <p:pRg st="0" end="0"/>
                                            </p:txEl>
                                          </p:spTgt>
                                        </p:tgtEl>
                                      </p:cBhvr>
                                    </p:animEffect>
                                  </p:childTnLst>
                                  <p:subTnLst>
                                    <p:animClr clrSpc="rgb" dir="cw">
                                      <p:cBhvr override="childStyle">
                                        <p:cTn dur="1" fill="hold" display="0" masterRel="nextClick" afterEffect="1"/>
                                        <p:tgtEl>
                                          <p:spTgt spid="93187">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3187">
                                            <p:txEl>
                                              <p:pRg st="1" end="1"/>
                                            </p:txEl>
                                          </p:spTgt>
                                        </p:tgtEl>
                                        <p:attrNameLst>
                                          <p:attrName>style.visibility</p:attrName>
                                        </p:attrNameLst>
                                      </p:cBhvr>
                                      <p:to>
                                        <p:strVal val="visible"/>
                                      </p:to>
                                    </p:set>
                                    <p:animEffect transition="in" filter="wipe(left)">
                                      <p:cBhvr>
                                        <p:cTn id="12" dur="500"/>
                                        <p:tgtEl>
                                          <p:spTgt spid="93187">
                                            <p:txEl>
                                              <p:pRg st="1" end="1"/>
                                            </p:txEl>
                                          </p:spTgt>
                                        </p:tgtEl>
                                      </p:cBhvr>
                                    </p:animEffect>
                                  </p:childTnLst>
                                  <p:subTnLst>
                                    <p:animClr clrSpc="rgb" dir="cw">
                                      <p:cBhvr override="childStyle">
                                        <p:cTn dur="1" fill="hold" display="0" masterRel="nextClick" afterEffect="1"/>
                                        <p:tgtEl>
                                          <p:spTgt spid="93187">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3187">
                                            <p:txEl>
                                              <p:pRg st="2" end="2"/>
                                            </p:txEl>
                                          </p:spTgt>
                                        </p:tgtEl>
                                        <p:attrNameLst>
                                          <p:attrName>style.visibility</p:attrName>
                                        </p:attrNameLst>
                                      </p:cBhvr>
                                      <p:to>
                                        <p:strVal val="visible"/>
                                      </p:to>
                                    </p:set>
                                    <p:animEffect transition="in" filter="wipe(left)">
                                      <p:cBhvr>
                                        <p:cTn id="17" dur="500"/>
                                        <p:tgtEl>
                                          <p:spTgt spid="93187">
                                            <p:txEl>
                                              <p:pRg st="2" end="2"/>
                                            </p:txEl>
                                          </p:spTgt>
                                        </p:tgtEl>
                                      </p:cBhvr>
                                    </p:animEffect>
                                  </p:childTnLst>
                                  <p:subTnLst>
                                    <p:animClr clrSpc="rgb" dir="cw">
                                      <p:cBhvr override="childStyle">
                                        <p:cTn dur="1" fill="hold" display="0" masterRel="nextClick" afterEffect="1"/>
                                        <p:tgtEl>
                                          <p:spTgt spid="93187">
                                            <p:txEl>
                                              <p:pRg st="2" end="2"/>
                                            </p:txEl>
                                          </p:spTgt>
                                        </p:tgtEl>
                                        <p:attrNameLst>
                                          <p:attrName>ppt_c</p:attrName>
                                        </p:attrNameLst>
                                      </p:cBhvr>
                                      <p:to>
                                        <a:srgbClr val="FAFD00"/>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3187">
                                            <p:txEl>
                                              <p:pRg st="3" end="3"/>
                                            </p:txEl>
                                          </p:spTgt>
                                        </p:tgtEl>
                                        <p:attrNameLst>
                                          <p:attrName>style.visibility</p:attrName>
                                        </p:attrNameLst>
                                      </p:cBhvr>
                                      <p:to>
                                        <p:strVal val="visible"/>
                                      </p:to>
                                    </p:set>
                                    <p:animEffect transition="in" filter="wipe(left)">
                                      <p:cBhvr>
                                        <p:cTn id="22" dur="500"/>
                                        <p:tgtEl>
                                          <p:spTgt spid="93187">
                                            <p:txEl>
                                              <p:pRg st="3" end="3"/>
                                            </p:txEl>
                                          </p:spTgt>
                                        </p:tgtEl>
                                      </p:cBhvr>
                                    </p:animEffect>
                                  </p:childTnLst>
                                  <p:subTnLst>
                                    <p:animClr clrSpc="rgb" dir="cw">
                                      <p:cBhvr override="childStyle">
                                        <p:cTn dur="1" fill="hold" display="0" masterRel="nextClick" afterEffect="1"/>
                                        <p:tgtEl>
                                          <p:spTgt spid="93187">
                                            <p:txEl>
                                              <p:pRg st="3" end="3"/>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5" name="Rectangle 3"/>
          <p:cNvSpPr>
            <a:spLocks noGrp="1" noChangeArrowheads="1"/>
          </p:cNvSpPr>
          <p:nvPr>
            <p:ph idx="1"/>
          </p:nvPr>
        </p:nvSpPr>
        <p:spPr>
          <a:xfrm>
            <a:off x="779585" y="4419600"/>
            <a:ext cx="7033846" cy="1752600"/>
          </a:xfrm>
          <a:noFill/>
          <a:effectLst>
            <a:outerShdw blurRad="63500" dist="17961" dir="2700000" algn="ctr" rotWithShape="0">
              <a:srgbClr val="FFFFFF"/>
            </a:outerShdw>
          </a:effectLst>
        </p:spPr>
        <p:txBody>
          <a:bodyPr>
            <a:normAutofit/>
          </a:bodyPr>
          <a:lstStyle/>
          <a:p>
            <a:pPr>
              <a:buClr>
                <a:srgbClr val="C00000"/>
              </a:buClr>
              <a:buSzPct val="120000"/>
              <a:buFont typeface="Corbel" pitchFamily="34" charset="0"/>
              <a:buChar char="+"/>
              <a:defRPr/>
            </a:pPr>
            <a:r>
              <a:rPr lang="en-US" sz="2000" b="0" dirty="0" smtClean="0">
                <a:solidFill>
                  <a:schemeClr val="tx1"/>
                </a:solidFill>
                <a:ea typeface="+mn-ea"/>
              </a:rPr>
              <a:t>Eccentric or unbalanced pulleys will give a high 1X RPM of the pulley</a:t>
            </a:r>
          </a:p>
          <a:p>
            <a:pPr>
              <a:buClr>
                <a:srgbClr val="C00000"/>
              </a:buClr>
              <a:buSzPct val="120000"/>
              <a:buFont typeface="Corbel" pitchFamily="34" charset="0"/>
              <a:buChar char="+"/>
              <a:defRPr/>
            </a:pPr>
            <a:r>
              <a:rPr lang="en-US" sz="2000" b="0" dirty="0" smtClean="0">
                <a:solidFill>
                  <a:schemeClr val="tx1"/>
                </a:solidFill>
                <a:ea typeface="+mn-ea"/>
              </a:rPr>
              <a:t>The amplitude will be highest in line with the belts</a:t>
            </a:r>
          </a:p>
          <a:p>
            <a:pPr>
              <a:buClr>
                <a:srgbClr val="C00000"/>
              </a:buClr>
              <a:buSzPct val="120000"/>
              <a:buFont typeface="Corbel" pitchFamily="34" charset="0"/>
              <a:buChar char="+"/>
              <a:defRPr/>
            </a:pPr>
            <a:r>
              <a:rPr lang="en-US" sz="2000" b="0" dirty="0" smtClean="0">
                <a:solidFill>
                  <a:schemeClr val="tx1"/>
                </a:solidFill>
                <a:ea typeface="+mn-ea"/>
              </a:rPr>
              <a:t>Beware of trying to balance eccentric pulleys </a:t>
            </a:r>
          </a:p>
        </p:txBody>
      </p:sp>
      <p:sp>
        <p:nvSpPr>
          <p:cNvPr id="3" name="Slide Number Placeholder 2"/>
          <p:cNvSpPr>
            <a:spLocks noGrp="1"/>
          </p:cNvSpPr>
          <p:nvPr>
            <p:ph type="sldNum" sz="quarter" idx="12"/>
          </p:nvPr>
        </p:nvSpPr>
        <p:spPr/>
        <p:txBody>
          <a:bodyPr/>
          <a:lstStyle/>
          <a:p>
            <a:fld id="{5ED2179F-846E-694A-9A7E-562F73346125}" type="slidenum">
              <a:rPr lang="en-US" smtClean="0"/>
              <a:pPr/>
              <a:t>62</a:t>
            </a:fld>
            <a:endParaRPr lang="en-US"/>
          </a:p>
        </p:txBody>
      </p:sp>
      <p:grpSp>
        <p:nvGrpSpPr>
          <p:cNvPr id="17414" name="Group 7"/>
          <p:cNvGrpSpPr>
            <a:grpSpLocks/>
          </p:cNvGrpSpPr>
          <p:nvPr/>
        </p:nvGrpSpPr>
        <p:grpSpPr bwMode="auto">
          <a:xfrm>
            <a:off x="4959317" y="2147036"/>
            <a:ext cx="2921930" cy="2167791"/>
            <a:chOff x="3610" y="1104"/>
            <a:chExt cx="2325" cy="1644"/>
          </a:xfrm>
        </p:grpSpPr>
        <p:graphicFrame>
          <p:nvGraphicFramePr>
            <p:cNvPr id="17411" name="Object 1025"/>
            <p:cNvGraphicFramePr>
              <a:graphicFrameLocks/>
            </p:cNvGraphicFramePr>
            <p:nvPr/>
          </p:nvGraphicFramePr>
          <p:xfrm>
            <a:off x="3610" y="1104"/>
            <a:ext cx="2325" cy="1644"/>
          </p:xfrm>
          <a:graphic>
            <a:graphicData uri="http://schemas.openxmlformats.org/presentationml/2006/ole">
              <mc:AlternateContent xmlns:mc="http://schemas.openxmlformats.org/markup-compatibility/2006">
                <mc:Choice xmlns:v="urn:schemas-microsoft-com:vml" Requires="v">
                  <p:oleObj spid="_x0000_s34868" name="Bitmap Image" r:id="rId4" imgW="2504762" imgH="1428571" progId="PBrush">
                    <p:embed/>
                  </p:oleObj>
                </mc:Choice>
                <mc:Fallback>
                  <p:oleObj name="Bitmap Image" r:id="rId4" imgW="2504762" imgH="1428571" progId="PBrush">
                    <p:embed/>
                    <p:pic>
                      <p:nvPicPr>
                        <p:cNvPr id="0" name="Picture 26"/>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0" y="1104"/>
                          <a:ext cx="2325" cy="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16" name="Rectangle 5"/>
            <p:cNvSpPr>
              <a:spLocks noChangeArrowheads="1"/>
            </p:cNvSpPr>
            <p:nvPr/>
          </p:nvSpPr>
          <p:spPr bwMode="auto">
            <a:xfrm>
              <a:off x="5181" y="1352"/>
              <a:ext cx="60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dirty="0">
                  <a:solidFill>
                    <a:srgbClr val="C00000"/>
                  </a:solidFill>
                </a:rPr>
                <a:t>RADIAL</a:t>
              </a:r>
            </a:p>
          </p:txBody>
        </p:sp>
        <p:sp>
          <p:nvSpPr>
            <p:cNvPr id="17417" name="Rectangle 6"/>
            <p:cNvSpPr>
              <a:spLocks noChangeArrowheads="1"/>
            </p:cNvSpPr>
            <p:nvPr/>
          </p:nvSpPr>
          <p:spPr bwMode="auto">
            <a:xfrm>
              <a:off x="4050" y="1199"/>
              <a:ext cx="863"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dirty="0">
                  <a:solidFill>
                    <a:srgbClr val="000000"/>
                  </a:solidFill>
                </a:rPr>
                <a:t>1X RPM OF</a:t>
              </a:r>
            </a:p>
            <a:p>
              <a:pPr algn="l"/>
              <a:r>
                <a:rPr lang="en-US" sz="1600" b="1" dirty="0">
                  <a:solidFill>
                    <a:srgbClr val="000000"/>
                  </a:solidFill>
                </a:rPr>
                <a:t>ECCENTRIC</a:t>
              </a:r>
            </a:p>
            <a:p>
              <a:pPr algn="l"/>
              <a:r>
                <a:rPr lang="en-US" sz="1600" b="1" dirty="0">
                  <a:solidFill>
                    <a:srgbClr val="000000"/>
                  </a:solidFill>
                </a:rPr>
                <a:t>PULLEY</a:t>
              </a:r>
            </a:p>
          </p:txBody>
        </p:sp>
      </p:grpSp>
      <p:graphicFrame>
        <p:nvGraphicFramePr>
          <p:cNvPr id="17410" name="Object 1024"/>
          <p:cNvGraphicFramePr>
            <a:graphicFrameLocks/>
          </p:cNvGraphicFramePr>
          <p:nvPr>
            <p:extLst>
              <p:ext uri="{D42A27DB-BD31-4B8C-83A1-F6EECF244321}">
                <p14:modId xmlns:p14="http://schemas.microsoft.com/office/powerpoint/2010/main" val="4216983993"/>
              </p:ext>
            </p:extLst>
          </p:nvPr>
        </p:nvGraphicFramePr>
        <p:xfrm>
          <a:off x="970085" y="2272304"/>
          <a:ext cx="3868615" cy="1828800"/>
        </p:xfrm>
        <a:graphic>
          <a:graphicData uri="http://schemas.openxmlformats.org/presentationml/2006/ole">
            <mc:AlternateContent xmlns:mc="http://schemas.openxmlformats.org/markup-compatibility/2006">
              <mc:Choice xmlns:v="urn:schemas-microsoft-com:vml" Requires="v">
                <p:oleObj spid="_x0000_s34869" name="Bitmap Image" r:id="rId6" imgW="2742857" imgH="1188590" progId="PBrush">
                  <p:embed/>
                </p:oleObj>
              </mc:Choice>
              <mc:Fallback>
                <p:oleObj name="Bitmap Image" r:id="rId6" imgW="2742857" imgH="1188590" progId="PBrush">
                  <p:embed/>
                  <p:pic>
                    <p:nvPicPr>
                      <p:cNvPr id="0" name="Picture 27"/>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0085" y="2272304"/>
                        <a:ext cx="386861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5" name="Rectangle 4"/>
          <p:cNvSpPr/>
          <p:nvPr/>
        </p:nvSpPr>
        <p:spPr>
          <a:xfrm>
            <a:off x="830429" y="1747624"/>
            <a:ext cx="3091103" cy="461665"/>
          </a:xfrm>
          <a:prstGeom prst="rect">
            <a:avLst/>
          </a:prstGeom>
        </p:spPr>
        <p:txBody>
          <a:bodyPr wrap="none">
            <a:spAutoFit/>
          </a:bodyPr>
          <a:lstStyle/>
          <a:p>
            <a:r>
              <a:rPr lang="en-US" sz="2400" b="1" dirty="0">
                <a:solidFill>
                  <a:srgbClr val="C00000"/>
                </a:solidFill>
                <a:effectLst>
                  <a:outerShdw blurRad="38100" dist="38100" dir="2700000" algn="tl">
                    <a:srgbClr val="000000">
                      <a:alpha val="43137"/>
                    </a:srgbClr>
                  </a:outerShdw>
                </a:effectLst>
              </a:rPr>
              <a:t>ECCENTRIC PULLEYS</a:t>
            </a:r>
            <a:endParaRPr lang="en-GB" sz="2400" dirty="0">
              <a:solidFill>
                <a:srgbClr val="C00000"/>
              </a:solidFill>
              <a:effectLst>
                <a:outerShdw blurRad="38100" dist="38100" dir="2700000" algn="tl">
                  <a:srgbClr val="000000">
                    <a:alpha val="43137"/>
                  </a:srgbClr>
                </a:outerShdw>
              </a:effectLst>
            </a:endParaRPr>
          </a:p>
        </p:txBody>
      </p:sp>
      <p:sp>
        <p:nvSpPr>
          <p:cNvPr id="13" name="Title 1"/>
          <p:cNvSpPr txBox="1">
            <a:spLocks/>
          </p:cNvSpPr>
          <p:nvPr/>
        </p:nvSpPr>
        <p:spPr>
          <a:xfrm>
            <a:off x="698260" y="693873"/>
            <a:ext cx="3682564" cy="76831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smtClean="0"/>
              <a:t> Belt Problems</a:t>
            </a:r>
            <a:endParaRPr lang="en-GB" sz="3000" dirty="0"/>
          </a:p>
        </p:txBody>
      </p:sp>
    </p:spTree>
    <p:extLst>
      <p:ext uri="{BB962C8B-B14F-4D97-AF65-F5344CB8AC3E}">
        <p14:creationId xmlns:p14="http://schemas.microsoft.com/office/powerpoint/2010/main" val="589776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wipe(left)">
                                      <p:cBhvr>
                                        <p:cTn id="7" dur="500"/>
                                        <p:tgtEl>
                                          <p:spTgt spid="95235">
                                            <p:txEl>
                                              <p:pRg st="0" end="0"/>
                                            </p:txEl>
                                          </p:spTgt>
                                        </p:tgtEl>
                                      </p:cBhvr>
                                    </p:animEffect>
                                  </p:childTnLst>
                                  <p:subTnLst>
                                    <p:animClr clrSpc="rgb" dir="cw">
                                      <p:cBhvr override="childStyle">
                                        <p:cTn dur="1" fill="hold" display="0" masterRel="nextClick" afterEffect="1"/>
                                        <p:tgtEl>
                                          <p:spTgt spid="95235">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5">
                                            <p:txEl>
                                              <p:pRg st="1" end="1"/>
                                            </p:txEl>
                                          </p:spTgt>
                                        </p:tgtEl>
                                        <p:attrNameLst>
                                          <p:attrName>style.visibility</p:attrName>
                                        </p:attrNameLst>
                                      </p:cBhvr>
                                      <p:to>
                                        <p:strVal val="visible"/>
                                      </p:to>
                                    </p:set>
                                    <p:animEffect transition="in" filter="wipe(left)">
                                      <p:cBhvr>
                                        <p:cTn id="12" dur="500"/>
                                        <p:tgtEl>
                                          <p:spTgt spid="95235">
                                            <p:txEl>
                                              <p:pRg st="1" end="1"/>
                                            </p:txEl>
                                          </p:spTgt>
                                        </p:tgtEl>
                                      </p:cBhvr>
                                    </p:animEffect>
                                  </p:childTnLst>
                                  <p:subTnLst>
                                    <p:animClr clrSpc="rgb" dir="cw">
                                      <p:cBhvr override="childStyle">
                                        <p:cTn dur="1" fill="hold" display="0" masterRel="nextClick" afterEffect="1"/>
                                        <p:tgtEl>
                                          <p:spTgt spid="95235">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5">
                                            <p:txEl>
                                              <p:pRg st="2" end="2"/>
                                            </p:txEl>
                                          </p:spTgt>
                                        </p:tgtEl>
                                        <p:attrNameLst>
                                          <p:attrName>style.visibility</p:attrName>
                                        </p:attrNameLst>
                                      </p:cBhvr>
                                      <p:to>
                                        <p:strVal val="visible"/>
                                      </p:to>
                                    </p:set>
                                    <p:animEffect transition="in" filter="wipe(left)">
                                      <p:cBhvr>
                                        <p:cTn id="17" dur="500"/>
                                        <p:tgtEl>
                                          <p:spTgt spid="95235">
                                            <p:txEl>
                                              <p:pRg st="2" end="2"/>
                                            </p:txEl>
                                          </p:spTgt>
                                        </p:tgtEl>
                                      </p:cBhvr>
                                    </p:animEffect>
                                  </p:childTnLst>
                                  <p:subTnLst>
                                    <p:animClr clrSpc="rgb" dir="cw">
                                      <p:cBhvr override="childStyle">
                                        <p:cTn dur="1" fill="hold" display="0" masterRel="nextClick" afterEffect="1"/>
                                        <p:tgtEl>
                                          <p:spTgt spid="95235">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1060116" y="5004502"/>
            <a:ext cx="6736348" cy="895784"/>
          </a:xfrm>
          <a:noFill/>
          <a:effectLst>
            <a:outerShdw blurRad="63500" dist="17961" dir="2700000" algn="ctr" rotWithShape="0">
              <a:srgbClr val="FFFFFF"/>
            </a:outerShdw>
          </a:effectLst>
        </p:spPr>
        <p:txBody>
          <a:bodyPr>
            <a:normAutofit/>
          </a:bodyPr>
          <a:lstStyle/>
          <a:p>
            <a:pPr>
              <a:buClr>
                <a:srgbClr val="C00000"/>
              </a:buClr>
              <a:buSzPct val="120000"/>
              <a:buFont typeface="Corbel" pitchFamily="34" charset="0"/>
              <a:buChar char="+"/>
              <a:defRPr/>
            </a:pPr>
            <a:r>
              <a:rPr lang="en-US" sz="1800" b="0" dirty="0" smtClean="0">
                <a:ea typeface="+mn-ea"/>
              </a:rPr>
              <a:t>Pulley misalignment will produce high axial vibration at 1X RPM</a:t>
            </a:r>
          </a:p>
          <a:p>
            <a:pPr>
              <a:buClr>
                <a:srgbClr val="C00000"/>
              </a:buClr>
              <a:buSzPct val="120000"/>
              <a:buFont typeface="Corbel" pitchFamily="34" charset="0"/>
              <a:buChar char="+"/>
              <a:defRPr/>
            </a:pPr>
            <a:r>
              <a:rPr lang="en-US" sz="1800" b="0" dirty="0" smtClean="0">
                <a:ea typeface="+mn-ea"/>
              </a:rPr>
              <a:t>Often the highest amplitude on the motor will be at the fan RPM</a:t>
            </a:r>
          </a:p>
        </p:txBody>
      </p:sp>
      <p:sp>
        <p:nvSpPr>
          <p:cNvPr id="2" name="Slide Number Placeholder 1"/>
          <p:cNvSpPr>
            <a:spLocks noGrp="1"/>
          </p:cNvSpPr>
          <p:nvPr>
            <p:ph type="sldNum" sz="quarter" idx="12"/>
          </p:nvPr>
        </p:nvSpPr>
        <p:spPr/>
        <p:txBody>
          <a:bodyPr/>
          <a:lstStyle/>
          <a:p>
            <a:fld id="{5ED2179F-846E-694A-9A7E-562F73346125}" type="slidenum">
              <a:rPr lang="en-US" smtClean="0"/>
              <a:pPr/>
              <a:t>63</a:t>
            </a:fld>
            <a:endParaRPr lang="en-US"/>
          </a:p>
        </p:txBody>
      </p:sp>
      <p:graphicFrame>
        <p:nvGraphicFramePr>
          <p:cNvPr id="18434" name="Object 1024"/>
          <p:cNvGraphicFramePr>
            <a:graphicFrameLocks/>
          </p:cNvGraphicFramePr>
          <p:nvPr>
            <p:extLst>
              <p:ext uri="{D42A27DB-BD31-4B8C-83A1-F6EECF244321}">
                <p14:modId xmlns:p14="http://schemas.microsoft.com/office/powerpoint/2010/main" val="4282871175"/>
              </p:ext>
            </p:extLst>
          </p:nvPr>
        </p:nvGraphicFramePr>
        <p:xfrm>
          <a:off x="1128915" y="2608446"/>
          <a:ext cx="3038823" cy="2119772"/>
        </p:xfrm>
        <a:graphic>
          <a:graphicData uri="http://schemas.openxmlformats.org/presentationml/2006/ole">
            <mc:AlternateContent xmlns:mc="http://schemas.openxmlformats.org/markup-compatibility/2006">
              <mc:Choice xmlns:v="urn:schemas-microsoft-com:vml" Requires="v">
                <p:oleObj spid="_x0000_s35890" name="Bitmap Image" r:id="rId4" imgW="2466667" imgH="1600000" progId="PBrush">
                  <p:embed/>
                </p:oleObj>
              </mc:Choice>
              <mc:Fallback>
                <p:oleObj name="Bitmap Image" r:id="rId4" imgW="2466667" imgH="1600000" progId="PBrush">
                  <p:embed/>
                  <p:pic>
                    <p:nvPicPr>
                      <p:cNvPr id="0" name="Picture 24"/>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915" y="2608446"/>
                        <a:ext cx="3038823" cy="2119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5" name="Object 1025"/>
          <p:cNvGraphicFramePr>
            <a:graphicFrameLocks/>
          </p:cNvGraphicFramePr>
          <p:nvPr>
            <p:extLst>
              <p:ext uri="{D42A27DB-BD31-4B8C-83A1-F6EECF244321}">
                <p14:modId xmlns:p14="http://schemas.microsoft.com/office/powerpoint/2010/main" val="3800214813"/>
              </p:ext>
            </p:extLst>
          </p:nvPr>
        </p:nvGraphicFramePr>
        <p:xfrm>
          <a:off x="4729654" y="2791326"/>
          <a:ext cx="2912805" cy="1936892"/>
        </p:xfrm>
        <a:graphic>
          <a:graphicData uri="http://schemas.openxmlformats.org/presentationml/2006/ole">
            <mc:AlternateContent xmlns:mc="http://schemas.openxmlformats.org/markup-compatibility/2006">
              <mc:Choice xmlns:v="urn:schemas-microsoft-com:vml" Requires="v">
                <p:oleObj spid="_x0000_s35891" name="Bitmap Image" r:id="rId6" imgW="2504762" imgH="1428571" progId="PBrush">
                  <p:embed/>
                </p:oleObj>
              </mc:Choice>
              <mc:Fallback>
                <p:oleObj name="Bitmap Image" r:id="rId6" imgW="2504762" imgH="1428571" progId="PBrush">
                  <p:embed/>
                  <p:pic>
                    <p:nvPicPr>
                      <p:cNvPr id="0" name="Picture 25"/>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9654" y="2791326"/>
                        <a:ext cx="2912805" cy="19368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Rectangle 6"/>
          <p:cNvSpPr>
            <a:spLocks noChangeArrowheads="1"/>
          </p:cNvSpPr>
          <p:nvPr/>
        </p:nvSpPr>
        <p:spPr bwMode="auto">
          <a:xfrm>
            <a:off x="5965581" y="2608446"/>
            <a:ext cx="1231206"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dirty="0">
                <a:solidFill>
                  <a:srgbClr val="C00000"/>
                </a:solidFill>
              </a:rPr>
              <a:t>1X DRIVER</a:t>
            </a:r>
          </a:p>
          <a:p>
            <a:pPr algn="l"/>
            <a:r>
              <a:rPr lang="en-US" sz="1600" b="1" dirty="0">
                <a:solidFill>
                  <a:srgbClr val="C00000"/>
                </a:solidFill>
              </a:rPr>
              <a:t>OR DRIVEN</a:t>
            </a:r>
          </a:p>
        </p:txBody>
      </p:sp>
      <p:sp>
        <p:nvSpPr>
          <p:cNvPr id="9" name="Title 1"/>
          <p:cNvSpPr txBox="1">
            <a:spLocks/>
          </p:cNvSpPr>
          <p:nvPr/>
        </p:nvSpPr>
        <p:spPr>
          <a:xfrm>
            <a:off x="698260" y="693873"/>
            <a:ext cx="3682564" cy="768314"/>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smtClean="0"/>
              <a:t> Belt Problems</a:t>
            </a:r>
            <a:endParaRPr lang="en-GB" sz="3000" dirty="0"/>
          </a:p>
        </p:txBody>
      </p:sp>
      <p:sp>
        <p:nvSpPr>
          <p:cNvPr id="3" name="Rectangle 2"/>
          <p:cNvSpPr/>
          <p:nvPr/>
        </p:nvSpPr>
        <p:spPr>
          <a:xfrm>
            <a:off x="809982" y="1839045"/>
            <a:ext cx="4342151" cy="461665"/>
          </a:xfrm>
          <a:prstGeom prst="rect">
            <a:avLst/>
          </a:prstGeom>
        </p:spPr>
        <p:txBody>
          <a:bodyPr wrap="none">
            <a:spAutoFit/>
          </a:bodyPr>
          <a:lstStyle/>
          <a:p>
            <a:r>
              <a:rPr lang="en-US" sz="2400" b="1" dirty="0">
                <a:solidFill>
                  <a:srgbClr val="C00000"/>
                </a:solidFill>
                <a:effectLst>
                  <a:outerShdw blurRad="38100" dist="38100" dir="2700000" algn="tl">
                    <a:srgbClr val="000000">
                      <a:alpha val="43137"/>
                    </a:srgbClr>
                  </a:outerShdw>
                </a:effectLst>
              </a:rPr>
              <a:t>BELT/PULLEY MISALIGNMENT</a:t>
            </a:r>
            <a:endParaRPr lang="en-GB" sz="2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392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wipe(left)">
                                      <p:cBhvr>
                                        <p:cTn id="7" dur="500"/>
                                        <p:tgtEl>
                                          <p:spTgt spid="97283">
                                            <p:txEl>
                                              <p:pRg st="0" end="0"/>
                                            </p:txEl>
                                          </p:spTgt>
                                        </p:tgtEl>
                                      </p:cBhvr>
                                    </p:animEffect>
                                  </p:childTnLst>
                                  <p:subTnLst>
                                    <p:animClr clrSpc="rgb" dir="cw">
                                      <p:cBhvr override="childStyle">
                                        <p:cTn dur="1" fill="hold" display="0" masterRel="nextClick" afterEffect="1"/>
                                        <p:tgtEl>
                                          <p:spTgt spid="97283">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283">
                                            <p:txEl>
                                              <p:pRg st="1" end="1"/>
                                            </p:txEl>
                                          </p:spTgt>
                                        </p:tgtEl>
                                        <p:attrNameLst>
                                          <p:attrName>style.visibility</p:attrName>
                                        </p:attrNameLst>
                                      </p:cBhvr>
                                      <p:to>
                                        <p:strVal val="visible"/>
                                      </p:to>
                                    </p:set>
                                    <p:animEffect transition="in" filter="wipe(left)">
                                      <p:cBhvr>
                                        <p:cTn id="12" dur="500"/>
                                        <p:tgtEl>
                                          <p:spTgt spid="97283">
                                            <p:txEl>
                                              <p:pRg st="1" end="1"/>
                                            </p:txEl>
                                          </p:spTgt>
                                        </p:tgtEl>
                                      </p:cBhvr>
                                    </p:animEffect>
                                  </p:childTnLst>
                                  <p:subTnLst>
                                    <p:animClr clrSpc="rgb" dir="cw">
                                      <p:cBhvr override="childStyle">
                                        <p:cTn dur="1" fill="hold" display="0" masterRel="nextClick" afterEffect="1"/>
                                        <p:tgtEl>
                                          <p:spTgt spid="97283">
                                            <p:txEl>
                                              <p:pRg st="1" end="1"/>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23463" y="381000"/>
            <a:ext cx="4009292" cy="1066800"/>
          </a:xfrm>
        </p:spPr>
        <p:txBody>
          <a:bodyPr>
            <a:normAutofit/>
          </a:bodyPr>
          <a:lstStyle/>
          <a:p>
            <a:r>
              <a:rPr lang="en-US" sz="3000" b="1" dirty="0" smtClean="0"/>
              <a:t>Beat Vibration</a:t>
            </a:r>
            <a:endParaRPr lang="en-US" sz="3000" b="1" dirty="0"/>
          </a:p>
        </p:txBody>
      </p:sp>
      <p:sp>
        <p:nvSpPr>
          <p:cNvPr id="105475" name="Rectangle 3"/>
          <p:cNvSpPr>
            <a:spLocks noGrp="1" noChangeArrowheads="1"/>
          </p:cNvSpPr>
          <p:nvPr>
            <p:ph idx="1"/>
          </p:nvPr>
        </p:nvSpPr>
        <p:spPr>
          <a:xfrm>
            <a:off x="828602" y="4501107"/>
            <a:ext cx="7796050" cy="1689543"/>
          </a:xfrm>
          <a:noFill/>
          <a:effectLst>
            <a:outerShdw blurRad="63500" dist="17961" dir="2700000" algn="ctr" rotWithShape="0">
              <a:srgbClr val="FFFFFF"/>
            </a:outerShdw>
          </a:effectLst>
        </p:spPr>
        <p:txBody>
          <a:bodyPr>
            <a:normAutofit lnSpcReduction="10000"/>
          </a:bodyPr>
          <a:lstStyle/>
          <a:p>
            <a:pPr algn="just">
              <a:spcBef>
                <a:spcPts val="1000"/>
              </a:spcBef>
              <a:buClr>
                <a:srgbClr val="C00000"/>
              </a:buClr>
              <a:buSzPct val="120000"/>
              <a:buFont typeface="Corbel" pitchFamily="34" charset="0"/>
              <a:buChar char="+"/>
              <a:defRPr/>
            </a:pPr>
            <a:r>
              <a:rPr lang="en-US" sz="1800" b="0" dirty="0" smtClean="0">
                <a:ea typeface="+mn-ea"/>
              </a:rPr>
              <a:t>A beat is the result of two closely spaced frequencies going into and out of phase</a:t>
            </a:r>
          </a:p>
          <a:p>
            <a:pPr algn="just">
              <a:spcBef>
                <a:spcPts val="1000"/>
              </a:spcBef>
              <a:buClr>
                <a:srgbClr val="C00000"/>
              </a:buClr>
              <a:buSzPct val="120000"/>
              <a:buFont typeface="Corbel" pitchFamily="34" charset="0"/>
              <a:buChar char="+"/>
              <a:defRPr/>
            </a:pPr>
            <a:r>
              <a:rPr lang="en-US" sz="1800" b="0" dirty="0" smtClean="0">
                <a:ea typeface="+mn-ea"/>
              </a:rPr>
              <a:t>The wideband spectrum will show one peak pulsating up and down</a:t>
            </a:r>
          </a:p>
          <a:p>
            <a:pPr algn="just">
              <a:spcBef>
                <a:spcPts val="1000"/>
              </a:spcBef>
              <a:buClr>
                <a:srgbClr val="C00000"/>
              </a:buClr>
              <a:buSzPct val="120000"/>
              <a:buFont typeface="Corbel" pitchFamily="34" charset="0"/>
              <a:buChar char="+"/>
              <a:defRPr/>
            </a:pPr>
            <a:r>
              <a:rPr lang="en-US" sz="1800" b="0" dirty="0" smtClean="0">
                <a:ea typeface="+mn-ea"/>
              </a:rPr>
              <a:t>The difference between the peaks is the beat frequency which itself will be present in the wideband spectrum</a:t>
            </a:r>
          </a:p>
        </p:txBody>
      </p:sp>
      <p:sp>
        <p:nvSpPr>
          <p:cNvPr id="2" name="Slide Number Placeholder 1"/>
          <p:cNvSpPr>
            <a:spLocks noGrp="1"/>
          </p:cNvSpPr>
          <p:nvPr>
            <p:ph type="sldNum" sz="quarter" idx="12"/>
          </p:nvPr>
        </p:nvSpPr>
        <p:spPr/>
        <p:txBody>
          <a:bodyPr/>
          <a:lstStyle/>
          <a:p>
            <a:fld id="{5ED2179F-846E-694A-9A7E-562F73346125}" type="slidenum">
              <a:rPr lang="en-US" smtClean="0"/>
              <a:pPr/>
              <a:t>64</a:t>
            </a:fld>
            <a:endParaRPr lang="en-US"/>
          </a:p>
        </p:txBody>
      </p:sp>
      <p:graphicFrame>
        <p:nvGraphicFramePr>
          <p:cNvPr id="22530" name="Object 4"/>
          <p:cNvGraphicFramePr>
            <a:graphicFrameLocks/>
          </p:cNvGraphicFramePr>
          <p:nvPr>
            <p:extLst>
              <p:ext uri="{D42A27DB-BD31-4B8C-83A1-F6EECF244321}">
                <p14:modId xmlns:p14="http://schemas.microsoft.com/office/powerpoint/2010/main" val="968839013"/>
              </p:ext>
            </p:extLst>
          </p:nvPr>
        </p:nvGraphicFramePr>
        <p:xfrm>
          <a:off x="972899" y="2127183"/>
          <a:ext cx="3060088" cy="1906299"/>
        </p:xfrm>
        <a:graphic>
          <a:graphicData uri="http://schemas.openxmlformats.org/presentationml/2006/ole">
            <mc:AlternateContent xmlns:mc="http://schemas.openxmlformats.org/markup-compatibility/2006">
              <mc:Choice xmlns:v="urn:schemas-microsoft-com:vml" Requires="v">
                <p:oleObj spid="_x0000_s36914" name="Bitmap Image" r:id="rId4" imgW="2466667" imgH="1428571" progId="PBrush">
                  <p:embed/>
                </p:oleObj>
              </mc:Choice>
              <mc:Fallback>
                <p:oleObj name="Bitmap Image" r:id="rId4" imgW="2466667" imgH="1428571" progId="PBrush">
                  <p:embed/>
                  <p:pic>
                    <p:nvPicPr>
                      <p:cNvPr id="0" name="Picture 24"/>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899" y="2127183"/>
                        <a:ext cx="3060088" cy="1906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534" name="Group 5"/>
          <p:cNvGrpSpPr>
            <a:grpSpLocks/>
          </p:cNvGrpSpPr>
          <p:nvPr/>
        </p:nvGrpSpPr>
        <p:grpSpPr bwMode="auto">
          <a:xfrm>
            <a:off x="4755678" y="1938908"/>
            <a:ext cx="3541135" cy="2341563"/>
            <a:chOff x="3414" y="829"/>
            <a:chExt cx="2532" cy="1683"/>
          </a:xfrm>
        </p:grpSpPr>
        <p:graphicFrame>
          <p:nvGraphicFramePr>
            <p:cNvPr id="22531" name="Object 6"/>
            <p:cNvGraphicFramePr>
              <a:graphicFrameLocks/>
            </p:cNvGraphicFramePr>
            <p:nvPr>
              <p:extLst>
                <p:ext uri="{D42A27DB-BD31-4B8C-83A1-F6EECF244321}">
                  <p14:modId xmlns:p14="http://schemas.microsoft.com/office/powerpoint/2010/main" val="2484177942"/>
                </p:ext>
              </p:extLst>
            </p:nvPr>
          </p:nvGraphicFramePr>
          <p:xfrm>
            <a:off x="3414" y="829"/>
            <a:ext cx="2532" cy="1683"/>
          </p:xfrm>
          <a:graphic>
            <a:graphicData uri="http://schemas.openxmlformats.org/presentationml/2006/ole">
              <mc:AlternateContent xmlns:mc="http://schemas.openxmlformats.org/markup-compatibility/2006">
                <mc:Choice xmlns:v="urn:schemas-microsoft-com:vml" Requires="v">
                  <p:oleObj spid="_x0000_s36915" name="Bitmap Image" r:id="rId6" imgW="2552381" imgH="2160190" progId="PBrush">
                    <p:embed/>
                  </p:oleObj>
                </mc:Choice>
                <mc:Fallback>
                  <p:oleObj name="Bitmap Image" r:id="rId6" imgW="2552381" imgH="2160190" progId="PBrush">
                    <p:embed/>
                    <p:pic>
                      <p:nvPicPr>
                        <p:cNvPr id="0" name="Picture 25"/>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 y="829"/>
                          <a:ext cx="2532" cy="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2535" name="Rectangle 7"/>
            <p:cNvSpPr>
              <a:spLocks noChangeArrowheads="1"/>
            </p:cNvSpPr>
            <p:nvPr/>
          </p:nvSpPr>
          <p:spPr bwMode="auto">
            <a:xfrm>
              <a:off x="4414" y="926"/>
              <a:ext cx="139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400" b="1">
                  <a:solidFill>
                    <a:srgbClr val="000000"/>
                  </a:solidFill>
                </a:rPr>
                <a:t>WIDEBAND SPECTRUM</a:t>
              </a:r>
            </a:p>
          </p:txBody>
        </p:sp>
        <p:sp>
          <p:nvSpPr>
            <p:cNvPr id="22537" name="Rectangle 9"/>
            <p:cNvSpPr>
              <a:spLocks noChangeArrowheads="1"/>
            </p:cNvSpPr>
            <p:nvPr/>
          </p:nvSpPr>
          <p:spPr bwMode="auto">
            <a:xfrm>
              <a:off x="4102" y="1775"/>
              <a:ext cx="529"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1600" b="1">
                  <a:solidFill>
                    <a:srgbClr val="000000"/>
                  </a:solidFill>
                </a:rPr>
                <a:t>F1    F2</a:t>
              </a:r>
            </a:p>
          </p:txBody>
        </p:sp>
      </p:grpSp>
    </p:spTree>
    <p:extLst>
      <p:ext uri="{BB962C8B-B14F-4D97-AF65-F5344CB8AC3E}">
        <p14:creationId xmlns:p14="http://schemas.microsoft.com/office/powerpoint/2010/main" val="129942878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wipe(left)">
                                      <p:cBhvr>
                                        <p:cTn id="7" dur="500"/>
                                        <p:tgtEl>
                                          <p:spTgt spid="105475">
                                            <p:txEl>
                                              <p:pRg st="0" end="0"/>
                                            </p:txEl>
                                          </p:spTgt>
                                        </p:tgtEl>
                                      </p:cBhvr>
                                    </p:animEffect>
                                  </p:childTnLst>
                                  <p:subTnLst>
                                    <p:animClr clrSpc="rgb" dir="cw">
                                      <p:cBhvr override="childStyle">
                                        <p:cTn dur="1" fill="hold" display="0" masterRel="nextClick" afterEffect="1"/>
                                        <p:tgtEl>
                                          <p:spTgt spid="105475">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wipe(left)">
                                      <p:cBhvr>
                                        <p:cTn id="12" dur="500"/>
                                        <p:tgtEl>
                                          <p:spTgt spid="105475">
                                            <p:txEl>
                                              <p:pRg st="1" end="1"/>
                                            </p:txEl>
                                          </p:spTgt>
                                        </p:tgtEl>
                                      </p:cBhvr>
                                    </p:animEffect>
                                  </p:childTnLst>
                                  <p:subTnLst>
                                    <p:animClr clrSpc="rgb" dir="cw">
                                      <p:cBhvr override="childStyle">
                                        <p:cTn dur="1" fill="hold" display="0" masterRel="nextClick" afterEffect="1"/>
                                        <p:tgtEl>
                                          <p:spTgt spid="105475">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475">
                                            <p:txEl>
                                              <p:pRg st="2" end="2"/>
                                            </p:txEl>
                                          </p:spTgt>
                                        </p:tgtEl>
                                        <p:attrNameLst>
                                          <p:attrName>style.visibility</p:attrName>
                                        </p:attrNameLst>
                                      </p:cBhvr>
                                      <p:to>
                                        <p:strVal val="visible"/>
                                      </p:to>
                                    </p:set>
                                    <p:animEffect transition="in" filter="wipe(left)">
                                      <p:cBhvr>
                                        <p:cTn id="17" dur="500"/>
                                        <p:tgtEl>
                                          <p:spTgt spid="105475">
                                            <p:txEl>
                                              <p:pRg st="2" end="2"/>
                                            </p:txEl>
                                          </p:spTgt>
                                        </p:tgtEl>
                                      </p:cBhvr>
                                    </p:animEffect>
                                  </p:childTnLst>
                                  <p:subTnLst>
                                    <p:animClr clrSpc="rgb" dir="cw">
                                      <p:cBhvr override="childStyle">
                                        <p:cTn dur="1" fill="hold" display="0" masterRel="nextClick" afterEffect="1"/>
                                        <p:tgtEl>
                                          <p:spTgt spid="105475">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779585" y="4623335"/>
            <a:ext cx="7788974" cy="1625065"/>
          </a:xfrm>
          <a:noFill/>
          <a:effectLst>
            <a:outerShdw blurRad="63500" dist="17961" dir="2700000" algn="ctr" rotWithShape="0">
              <a:srgbClr val="FFFFFF"/>
            </a:outerShdw>
          </a:effectLst>
        </p:spPr>
        <p:txBody>
          <a:bodyPr>
            <a:normAutofit/>
          </a:bodyPr>
          <a:lstStyle/>
          <a:p>
            <a:pPr algn="just">
              <a:spcBef>
                <a:spcPts val="1000"/>
              </a:spcBef>
              <a:buClr>
                <a:srgbClr val="C00000"/>
              </a:buClr>
              <a:buSzPct val="120000"/>
              <a:buFont typeface="Corbel" pitchFamily="34" charset="0"/>
              <a:buChar char="⁺"/>
              <a:defRPr/>
            </a:pPr>
            <a:r>
              <a:rPr lang="en-US" sz="1800" b="0" dirty="0" smtClean="0"/>
              <a:t>If gap between vanes and casing is not equal, Blade Pass Frequency may have high amplitude</a:t>
            </a:r>
          </a:p>
          <a:p>
            <a:pPr algn="just">
              <a:spcBef>
                <a:spcPts val="1000"/>
              </a:spcBef>
              <a:buClr>
                <a:srgbClr val="C00000"/>
              </a:buClr>
              <a:buSzPct val="120000"/>
              <a:buFont typeface="Corbel" pitchFamily="34" charset="0"/>
              <a:buChar char="⁺"/>
              <a:defRPr/>
            </a:pPr>
            <a:r>
              <a:rPr lang="en-US" sz="1800" b="0" dirty="0" smtClean="0"/>
              <a:t>High BPF may be present if impeller wear ring seizes on shaft</a:t>
            </a:r>
          </a:p>
          <a:p>
            <a:pPr algn="just">
              <a:spcBef>
                <a:spcPts val="1000"/>
              </a:spcBef>
              <a:buClr>
                <a:srgbClr val="C00000"/>
              </a:buClr>
              <a:buSzPct val="120000"/>
              <a:buFont typeface="Corbel" pitchFamily="34" charset="0"/>
              <a:buChar char="⁺"/>
              <a:defRPr/>
            </a:pPr>
            <a:r>
              <a:rPr lang="en-US" sz="1800" b="0" dirty="0" smtClean="0"/>
              <a:t>Eccentric rotor can cause amplitude at BPF to be excessive</a:t>
            </a:r>
          </a:p>
        </p:txBody>
      </p:sp>
      <p:sp>
        <p:nvSpPr>
          <p:cNvPr id="4" name="Slide Number Placeholder 3"/>
          <p:cNvSpPr>
            <a:spLocks noGrp="1"/>
          </p:cNvSpPr>
          <p:nvPr>
            <p:ph type="sldNum" sz="quarter" idx="12"/>
          </p:nvPr>
        </p:nvSpPr>
        <p:spPr/>
        <p:txBody>
          <a:bodyPr/>
          <a:lstStyle/>
          <a:p>
            <a:fld id="{5ED2179F-846E-694A-9A7E-562F73346125}" type="slidenum">
              <a:rPr lang="en-US" smtClean="0"/>
              <a:pPr/>
              <a:t>65</a:t>
            </a:fld>
            <a:endParaRPr lang="en-US"/>
          </a:p>
        </p:txBody>
      </p:sp>
      <p:graphicFrame>
        <p:nvGraphicFramePr>
          <p:cNvPr id="19458" name="Object 0"/>
          <p:cNvGraphicFramePr>
            <a:graphicFrameLocks/>
          </p:cNvGraphicFramePr>
          <p:nvPr>
            <p:extLst>
              <p:ext uri="{D42A27DB-BD31-4B8C-83A1-F6EECF244321}">
                <p14:modId xmlns:p14="http://schemas.microsoft.com/office/powerpoint/2010/main" val="1021433176"/>
              </p:ext>
            </p:extLst>
          </p:nvPr>
        </p:nvGraphicFramePr>
        <p:xfrm>
          <a:off x="4454533" y="2124513"/>
          <a:ext cx="3107222" cy="2163708"/>
        </p:xfrm>
        <a:graphic>
          <a:graphicData uri="http://schemas.openxmlformats.org/presentationml/2006/ole">
            <mc:AlternateContent xmlns:mc="http://schemas.openxmlformats.org/markup-compatibility/2006">
              <mc:Choice xmlns:v="urn:schemas-microsoft-com:vml" Requires="v">
                <p:oleObj spid="_x0000_s37938" name="Bitmap Image" r:id="rId4" imgW="2541512" imgH="1455603" progId="PBrush">
                  <p:embed/>
                </p:oleObj>
              </mc:Choice>
              <mc:Fallback>
                <p:oleObj name="Bitmap Image" r:id="rId4" imgW="2541512" imgH="1455603" progId="PBrush">
                  <p:embed/>
                  <p:pic>
                    <p:nvPicPr>
                      <p:cNvPr id="0" name="Picture 24"/>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4533" y="2124513"/>
                        <a:ext cx="3107222" cy="21637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462" name="Group 5"/>
          <p:cNvGrpSpPr>
            <a:grpSpLocks/>
          </p:cNvGrpSpPr>
          <p:nvPr/>
        </p:nvGrpSpPr>
        <p:grpSpPr bwMode="auto">
          <a:xfrm>
            <a:off x="904141" y="1800225"/>
            <a:ext cx="2696313" cy="2667000"/>
            <a:chOff x="617" y="1090"/>
            <a:chExt cx="1840" cy="1680"/>
          </a:xfrm>
        </p:grpSpPr>
        <p:graphicFrame>
          <p:nvGraphicFramePr>
            <p:cNvPr id="19459" name="Object 1"/>
            <p:cNvGraphicFramePr>
              <a:graphicFrameLocks/>
            </p:cNvGraphicFramePr>
            <p:nvPr>
              <p:extLst>
                <p:ext uri="{D42A27DB-BD31-4B8C-83A1-F6EECF244321}">
                  <p14:modId xmlns:p14="http://schemas.microsoft.com/office/powerpoint/2010/main" val="3711814620"/>
                </p:ext>
              </p:extLst>
            </p:nvPr>
          </p:nvGraphicFramePr>
          <p:xfrm>
            <a:off x="890" y="1090"/>
            <a:ext cx="1567" cy="1680"/>
          </p:xfrm>
          <a:graphic>
            <a:graphicData uri="http://schemas.openxmlformats.org/presentationml/2006/ole">
              <mc:AlternateContent xmlns:mc="http://schemas.openxmlformats.org/markup-compatibility/2006">
                <mc:Choice xmlns:v="urn:schemas-microsoft-com:vml" Requires="v">
                  <p:oleObj spid="_x0000_s37939" name="Bitmap Image" r:id="rId6" imgW="2264869" imgH="2493919" progId="PBrush">
                    <p:embed/>
                  </p:oleObj>
                </mc:Choice>
                <mc:Fallback>
                  <p:oleObj name="Bitmap Image" r:id="rId6" imgW="2264869" imgH="2493919" progId="PBrush">
                    <p:embed/>
                    <p:pic>
                      <p:nvPicPr>
                        <p:cNvPr id="0" name="Picture 25"/>
                        <p:cNvPicPr>
                          <a:picLocks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 y="1090"/>
                          <a:ext cx="1567"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9463" name="Rectangle 7"/>
            <p:cNvSpPr>
              <a:spLocks noChangeArrowheads="1"/>
            </p:cNvSpPr>
            <p:nvPr/>
          </p:nvSpPr>
          <p:spPr bwMode="auto">
            <a:xfrm>
              <a:off x="617" y="1104"/>
              <a:ext cx="1707"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l"/>
              <a:r>
                <a:rPr lang="en-US" sz="1200" b="1" dirty="0">
                  <a:solidFill>
                    <a:srgbClr val="C00000"/>
                  </a:solidFill>
                </a:rPr>
                <a:t>BPF = BLADE </a:t>
              </a:r>
              <a:r>
                <a:rPr lang="en-US" sz="1200" b="1" dirty="0" smtClean="0">
                  <a:solidFill>
                    <a:srgbClr val="C00000"/>
                  </a:solidFill>
                </a:rPr>
                <a:t>PASS FREQUENCY</a:t>
              </a:r>
              <a:endParaRPr lang="en-US" sz="1200" b="1" dirty="0">
                <a:solidFill>
                  <a:srgbClr val="C00000"/>
                </a:solidFill>
              </a:endParaRPr>
            </a:p>
          </p:txBody>
        </p:sp>
      </p:grpSp>
      <p:sp>
        <p:nvSpPr>
          <p:cNvPr id="9" name="Title 1"/>
          <p:cNvSpPr txBox="1">
            <a:spLocks/>
          </p:cNvSpPr>
          <p:nvPr/>
        </p:nvSpPr>
        <p:spPr>
          <a:xfrm>
            <a:off x="631277" y="306272"/>
            <a:ext cx="7937282"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a:t>Hydraulic &amp; Aerodynamic Forces</a:t>
            </a:r>
            <a:endParaRPr lang="en-GB" sz="3000" b="1" dirty="0"/>
          </a:p>
        </p:txBody>
      </p:sp>
    </p:spTree>
    <p:extLst>
      <p:ext uri="{BB962C8B-B14F-4D97-AF65-F5344CB8AC3E}">
        <p14:creationId xmlns:p14="http://schemas.microsoft.com/office/powerpoint/2010/main" val="37656429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wipe(left)">
                                      <p:cBhvr>
                                        <p:cTn id="7" dur="500"/>
                                        <p:tgtEl>
                                          <p:spTgt spid="99331">
                                            <p:txEl>
                                              <p:pRg st="0" end="0"/>
                                            </p:txEl>
                                          </p:spTgt>
                                        </p:tgtEl>
                                      </p:cBhvr>
                                    </p:animEffect>
                                  </p:childTnLst>
                                  <p:subTnLst>
                                    <p:animClr clrSpc="rgb" dir="cw">
                                      <p:cBhvr override="childStyle">
                                        <p:cTn dur="1" fill="hold" display="0" masterRel="nextClick" afterEffect="1"/>
                                        <p:tgtEl>
                                          <p:spTgt spid="99331">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9331">
                                            <p:txEl>
                                              <p:pRg st="1" end="1"/>
                                            </p:txEl>
                                          </p:spTgt>
                                        </p:tgtEl>
                                        <p:attrNameLst>
                                          <p:attrName>style.visibility</p:attrName>
                                        </p:attrNameLst>
                                      </p:cBhvr>
                                      <p:to>
                                        <p:strVal val="visible"/>
                                      </p:to>
                                    </p:set>
                                    <p:animEffect transition="in" filter="wipe(left)">
                                      <p:cBhvr>
                                        <p:cTn id="12" dur="500"/>
                                        <p:tgtEl>
                                          <p:spTgt spid="99331">
                                            <p:txEl>
                                              <p:pRg st="1" end="1"/>
                                            </p:txEl>
                                          </p:spTgt>
                                        </p:tgtEl>
                                      </p:cBhvr>
                                    </p:animEffect>
                                  </p:childTnLst>
                                  <p:subTnLst>
                                    <p:animClr clrSpc="rgb" dir="cw">
                                      <p:cBhvr override="childStyle">
                                        <p:cTn dur="1" fill="hold" display="0" masterRel="nextClick" afterEffect="1"/>
                                        <p:tgtEl>
                                          <p:spTgt spid="99331">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9331">
                                            <p:txEl>
                                              <p:pRg st="2" end="2"/>
                                            </p:txEl>
                                          </p:spTgt>
                                        </p:tgtEl>
                                        <p:attrNameLst>
                                          <p:attrName>style.visibility</p:attrName>
                                        </p:attrNameLst>
                                      </p:cBhvr>
                                      <p:to>
                                        <p:strVal val="visible"/>
                                      </p:to>
                                    </p:set>
                                    <p:animEffect transition="in" filter="wipe(left)">
                                      <p:cBhvr>
                                        <p:cTn id="17" dur="500"/>
                                        <p:tgtEl>
                                          <p:spTgt spid="99331">
                                            <p:txEl>
                                              <p:pRg st="2" end="2"/>
                                            </p:txEl>
                                          </p:spTgt>
                                        </p:tgtEl>
                                      </p:cBhvr>
                                    </p:animEffect>
                                  </p:childTnLst>
                                  <p:subTnLst>
                                    <p:animClr clrSpc="rgb" dir="cw">
                                      <p:cBhvr override="childStyle">
                                        <p:cTn dur="1" fill="hold" display="0" masterRel="nextClick" afterEffect="1"/>
                                        <p:tgtEl>
                                          <p:spTgt spid="99331">
                                            <p:txEl>
                                              <p:pRg st="2" end="2"/>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9" name="Rectangle 3"/>
          <p:cNvSpPr>
            <a:spLocks noGrp="1" noChangeArrowheads="1"/>
          </p:cNvSpPr>
          <p:nvPr>
            <p:ph idx="1"/>
          </p:nvPr>
        </p:nvSpPr>
        <p:spPr>
          <a:xfrm>
            <a:off x="1172206" y="4627179"/>
            <a:ext cx="6895535" cy="1504114"/>
          </a:xfrm>
          <a:noFill/>
          <a:effectLst>
            <a:outerShdw blurRad="63500" dist="17961" dir="2700000" algn="ctr" rotWithShape="0">
              <a:srgbClr val="FFFFFF"/>
            </a:outerShdw>
          </a:effectLst>
        </p:spPr>
        <p:txBody>
          <a:bodyPr>
            <a:normAutofit/>
          </a:bodyPr>
          <a:lstStyle/>
          <a:p>
            <a:pPr>
              <a:buClr>
                <a:srgbClr val="C00000"/>
              </a:buClr>
              <a:buSzPct val="120000"/>
              <a:buFont typeface="Corbel" pitchFamily="34" charset="0"/>
              <a:buChar char="+"/>
              <a:defRPr/>
            </a:pPr>
            <a:r>
              <a:rPr lang="en-US" sz="2000" b="0" dirty="0" smtClean="0">
                <a:ea typeface="+mn-ea"/>
              </a:rPr>
              <a:t>Flow turbulence often occurs in blowers due to variations in pressure or velocity of air in ducts</a:t>
            </a:r>
          </a:p>
          <a:p>
            <a:pPr>
              <a:buClr>
                <a:srgbClr val="C00000"/>
              </a:buClr>
              <a:buSzPct val="120000"/>
              <a:buFont typeface="Corbel" pitchFamily="34" charset="0"/>
              <a:buChar char="+"/>
              <a:defRPr/>
            </a:pPr>
            <a:r>
              <a:rPr lang="en-US" sz="2000" b="0" dirty="0" smtClean="0">
                <a:ea typeface="+mn-ea"/>
              </a:rPr>
              <a:t>Random low frequency vibration will be generated, possibly in the 50 - 2000 CPM range</a:t>
            </a:r>
          </a:p>
        </p:txBody>
      </p:sp>
      <p:sp>
        <p:nvSpPr>
          <p:cNvPr id="2" name="Slide Number Placeholder 1"/>
          <p:cNvSpPr>
            <a:spLocks noGrp="1"/>
          </p:cNvSpPr>
          <p:nvPr>
            <p:ph type="sldNum" sz="quarter" idx="12"/>
          </p:nvPr>
        </p:nvSpPr>
        <p:spPr/>
        <p:txBody>
          <a:bodyPr/>
          <a:lstStyle/>
          <a:p>
            <a:fld id="{5ED2179F-846E-694A-9A7E-562F73346125}" type="slidenum">
              <a:rPr lang="en-US" smtClean="0"/>
              <a:pPr/>
              <a:t>66</a:t>
            </a:fld>
            <a:endParaRPr lang="en-US"/>
          </a:p>
        </p:txBody>
      </p:sp>
      <p:graphicFrame>
        <p:nvGraphicFramePr>
          <p:cNvPr id="20482" name="Object 4"/>
          <p:cNvGraphicFramePr>
            <a:graphicFrameLocks/>
          </p:cNvGraphicFramePr>
          <p:nvPr>
            <p:extLst>
              <p:ext uri="{D42A27DB-BD31-4B8C-83A1-F6EECF244321}">
                <p14:modId xmlns:p14="http://schemas.microsoft.com/office/powerpoint/2010/main" val="3720621841"/>
              </p:ext>
            </p:extLst>
          </p:nvPr>
        </p:nvGraphicFramePr>
        <p:xfrm>
          <a:off x="2837117" y="2540963"/>
          <a:ext cx="3398374" cy="1979306"/>
        </p:xfrm>
        <a:graphic>
          <a:graphicData uri="http://schemas.openxmlformats.org/presentationml/2006/ole">
            <mc:AlternateContent xmlns:mc="http://schemas.openxmlformats.org/markup-compatibility/2006">
              <mc:Choice xmlns:v="urn:schemas-microsoft-com:vml" Requires="v">
                <p:oleObj spid="_x0000_s38938" name="Bitmap Image" r:id="rId4" imgW="2646219" imgH="1466667" progId="PBrush">
                  <p:embed/>
                </p:oleObj>
              </mc:Choice>
              <mc:Fallback>
                <p:oleObj name="Bitmap Image" r:id="rId4" imgW="2646219" imgH="1466667" progId="PBrush">
                  <p:embed/>
                  <p:pic>
                    <p:nvPicPr>
                      <p:cNvPr id="0" name="Picture 13"/>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7117" y="2540963"/>
                        <a:ext cx="3398374" cy="1979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381" name="Rectangle 5"/>
          <p:cNvSpPr>
            <a:spLocks noChangeArrowheads="1"/>
          </p:cNvSpPr>
          <p:nvPr/>
        </p:nvSpPr>
        <p:spPr bwMode="auto">
          <a:xfrm>
            <a:off x="709246" y="1866900"/>
            <a:ext cx="2959721" cy="462307"/>
          </a:xfrm>
          <a:prstGeom prst="rect">
            <a:avLst/>
          </a:prstGeom>
          <a:noFill/>
          <a:ln w="9525">
            <a:noFill/>
            <a:miter lim="800000"/>
            <a:headEnd/>
            <a:tailEnd/>
          </a:ln>
          <a:effectLst/>
        </p:spPr>
        <p:txBody>
          <a:bodyPr wrap="none" lIns="92075" tIns="46038" rIns="92075" bIns="46038">
            <a:spAutoFit/>
          </a:bodyPr>
          <a:lstStyle/>
          <a:p>
            <a:pPr algn="l"/>
            <a:r>
              <a:rPr lang="en-US" sz="2400" b="1" dirty="0">
                <a:solidFill>
                  <a:srgbClr val="C00000"/>
                </a:solidFill>
                <a:effectLst>
                  <a:outerShdw blurRad="38100" dist="38100" dir="2700000" algn="tl">
                    <a:srgbClr val="DDDDDD"/>
                  </a:outerShdw>
                </a:effectLst>
              </a:rPr>
              <a:t>FLOW TURBULENCE</a:t>
            </a:r>
          </a:p>
        </p:txBody>
      </p:sp>
      <p:sp>
        <p:nvSpPr>
          <p:cNvPr id="6" name="Title 1"/>
          <p:cNvSpPr txBox="1">
            <a:spLocks/>
          </p:cNvSpPr>
          <p:nvPr/>
        </p:nvSpPr>
        <p:spPr>
          <a:xfrm>
            <a:off x="651333" y="327594"/>
            <a:ext cx="7937282"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smtClean="0"/>
              <a:t>Hydraulic &amp; Aerodynamic Forces</a:t>
            </a:r>
            <a:endParaRPr lang="en-GB" sz="3000" b="1" dirty="0"/>
          </a:p>
        </p:txBody>
      </p:sp>
    </p:spTree>
    <p:extLst>
      <p:ext uri="{BB962C8B-B14F-4D97-AF65-F5344CB8AC3E}">
        <p14:creationId xmlns:p14="http://schemas.microsoft.com/office/powerpoint/2010/main" val="325307005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wipe(left)">
                                      <p:cBhvr>
                                        <p:cTn id="7" dur="500"/>
                                        <p:tgtEl>
                                          <p:spTgt spid="101379">
                                            <p:txEl>
                                              <p:pRg st="0" end="0"/>
                                            </p:txEl>
                                          </p:spTgt>
                                        </p:tgtEl>
                                      </p:cBhvr>
                                    </p:animEffect>
                                  </p:childTnLst>
                                  <p:subTnLst>
                                    <p:animClr clrSpc="rgb" dir="cw">
                                      <p:cBhvr override="childStyle">
                                        <p:cTn dur="1" fill="hold" display="0" masterRel="nextClick" afterEffect="1"/>
                                        <p:tgtEl>
                                          <p:spTgt spid="101379">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Effect transition="in" filter="wipe(left)">
                                      <p:cBhvr>
                                        <p:cTn id="12" dur="500"/>
                                        <p:tgtEl>
                                          <p:spTgt spid="101379">
                                            <p:txEl>
                                              <p:pRg st="1" end="1"/>
                                            </p:txEl>
                                          </p:spTgt>
                                        </p:tgtEl>
                                      </p:cBhvr>
                                    </p:animEffect>
                                  </p:childTnLst>
                                  <p:subTnLst>
                                    <p:animClr clrSpc="rgb" dir="cw">
                                      <p:cBhvr override="childStyle">
                                        <p:cTn dur="1" fill="hold" display="0" masterRel="nextClick" afterEffect="1"/>
                                        <p:tgtEl>
                                          <p:spTgt spid="101379">
                                            <p:txEl>
                                              <p:pRg st="1" end="1"/>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997916" y="4467024"/>
            <a:ext cx="7212434" cy="1781376"/>
          </a:xfrm>
          <a:noFill/>
          <a:effectLst>
            <a:outerShdw blurRad="63500" dist="17961" dir="2700000" algn="ctr" rotWithShape="0">
              <a:srgbClr val="FFFFFF"/>
            </a:outerShdw>
          </a:effectLst>
        </p:spPr>
        <p:txBody>
          <a:bodyPr>
            <a:normAutofit fontScale="92500" lnSpcReduction="10000"/>
          </a:bodyPr>
          <a:lstStyle/>
          <a:p>
            <a:pPr algn="just">
              <a:spcBef>
                <a:spcPts val="1200"/>
              </a:spcBef>
              <a:buClr>
                <a:srgbClr val="C00000"/>
              </a:buClr>
              <a:buSzPct val="120000"/>
              <a:buFont typeface="Corbel" pitchFamily="34" charset="0"/>
              <a:buChar char="+"/>
              <a:defRPr/>
            </a:pPr>
            <a:r>
              <a:rPr lang="en-US" sz="1800" b="0" dirty="0" smtClean="0">
                <a:ea typeface="+mn-ea"/>
              </a:rPr>
              <a:t>Cavitation will generate random, high frequency broadband energy superimposed with BPF harmonics</a:t>
            </a:r>
          </a:p>
          <a:p>
            <a:pPr algn="just">
              <a:spcBef>
                <a:spcPts val="1200"/>
              </a:spcBef>
              <a:buClr>
                <a:srgbClr val="C00000"/>
              </a:buClr>
              <a:buSzPct val="120000"/>
              <a:buFont typeface="Corbel" pitchFamily="34" charset="0"/>
              <a:buChar char="+"/>
              <a:defRPr/>
            </a:pPr>
            <a:r>
              <a:rPr lang="en-US" sz="1800" b="0" dirty="0" smtClean="0">
                <a:ea typeface="+mn-ea"/>
              </a:rPr>
              <a:t>Normally indicates inadequate suction pressure</a:t>
            </a:r>
          </a:p>
          <a:p>
            <a:pPr algn="just">
              <a:spcBef>
                <a:spcPts val="1200"/>
              </a:spcBef>
              <a:buClr>
                <a:srgbClr val="C00000"/>
              </a:buClr>
              <a:buSzPct val="120000"/>
              <a:buFont typeface="Corbel" pitchFamily="34" charset="0"/>
              <a:buChar char="+"/>
              <a:defRPr/>
            </a:pPr>
            <a:r>
              <a:rPr lang="en-US" sz="1800" b="0" dirty="0" smtClean="0">
                <a:ea typeface="+mn-ea"/>
              </a:rPr>
              <a:t>Erosion of impeller vanes and pump casings may occur if left unchecked</a:t>
            </a:r>
          </a:p>
          <a:p>
            <a:pPr algn="just">
              <a:spcBef>
                <a:spcPts val="1200"/>
              </a:spcBef>
              <a:buClr>
                <a:srgbClr val="C00000"/>
              </a:buClr>
              <a:buSzPct val="120000"/>
              <a:buFont typeface="Corbel" pitchFamily="34" charset="0"/>
              <a:buChar char="+"/>
              <a:defRPr/>
            </a:pPr>
            <a:r>
              <a:rPr lang="en-US" sz="1800" b="0" dirty="0" smtClean="0">
                <a:ea typeface="+mn-ea"/>
              </a:rPr>
              <a:t>Sounds like gravel passing through pump</a:t>
            </a:r>
          </a:p>
        </p:txBody>
      </p:sp>
      <p:sp>
        <p:nvSpPr>
          <p:cNvPr id="2" name="Slide Number Placeholder 1"/>
          <p:cNvSpPr>
            <a:spLocks noGrp="1"/>
          </p:cNvSpPr>
          <p:nvPr>
            <p:ph type="sldNum" sz="quarter" idx="12"/>
          </p:nvPr>
        </p:nvSpPr>
        <p:spPr/>
        <p:txBody>
          <a:bodyPr/>
          <a:lstStyle/>
          <a:p>
            <a:fld id="{5ED2179F-846E-694A-9A7E-562F73346125}" type="slidenum">
              <a:rPr lang="en-US" smtClean="0"/>
              <a:pPr/>
              <a:t>67</a:t>
            </a:fld>
            <a:endParaRPr lang="en-US"/>
          </a:p>
        </p:txBody>
      </p:sp>
      <p:sp>
        <p:nvSpPr>
          <p:cNvPr id="103428" name="Rectangle 4"/>
          <p:cNvSpPr>
            <a:spLocks noChangeArrowheads="1"/>
          </p:cNvSpPr>
          <p:nvPr/>
        </p:nvSpPr>
        <p:spPr bwMode="auto">
          <a:xfrm>
            <a:off x="921145" y="1785281"/>
            <a:ext cx="1888402" cy="462307"/>
          </a:xfrm>
          <a:prstGeom prst="rect">
            <a:avLst/>
          </a:prstGeom>
          <a:noFill/>
          <a:ln w="9525">
            <a:noFill/>
            <a:miter lim="800000"/>
            <a:headEnd/>
            <a:tailEnd/>
          </a:ln>
          <a:effectLst/>
        </p:spPr>
        <p:txBody>
          <a:bodyPr wrap="none" lIns="92075" tIns="46038" rIns="92075" bIns="46038">
            <a:spAutoFit/>
          </a:bodyPr>
          <a:lstStyle/>
          <a:p>
            <a:pPr algn="l"/>
            <a:r>
              <a:rPr lang="en-US" sz="2400" b="1" dirty="0">
                <a:solidFill>
                  <a:srgbClr val="C00000"/>
                </a:solidFill>
                <a:effectLst>
                  <a:outerShdw blurRad="38100" dist="38100" dir="2700000" algn="tl">
                    <a:srgbClr val="DDDDDD"/>
                  </a:outerShdw>
                </a:effectLst>
              </a:rPr>
              <a:t>CAVITATION</a:t>
            </a:r>
          </a:p>
        </p:txBody>
      </p:sp>
      <p:graphicFrame>
        <p:nvGraphicFramePr>
          <p:cNvPr id="21506" name="Object 0"/>
          <p:cNvGraphicFramePr>
            <a:graphicFrameLocks/>
          </p:cNvGraphicFramePr>
          <p:nvPr>
            <p:extLst>
              <p:ext uri="{D42A27DB-BD31-4B8C-83A1-F6EECF244321}">
                <p14:modId xmlns:p14="http://schemas.microsoft.com/office/powerpoint/2010/main" val="842845006"/>
              </p:ext>
            </p:extLst>
          </p:nvPr>
        </p:nvGraphicFramePr>
        <p:xfrm>
          <a:off x="2876398" y="2305849"/>
          <a:ext cx="3380022" cy="2007464"/>
        </p:xfrm>
        <a:graphic>
          <a:graphicData uri="http://schemas.openxmlformats.org/presentationml/2006/ole">
            <mc:AlternateContent xmlns:mc="http://schemas.openxmlformats.org/markup-compatibility/2006">
              <mc:Choice xmlns:v="urn:schemas-microsoft-com:vml" Requires="v">
                <p:oleObj spid="_x0000_s39962" name="Bitmap Image" r:id="rId4" imgW="2646219" imgH="1436575" progId="PBrush">
                  <p:embed/>
                </p:oleObj>
              </mc:Choice>
              <mc:Fallback>
                <p:oleObj name="Bitmap Image" r:id="rId4" imgW="2646219" imgH="1436575" progId="PBrush">
                  <p:embed/>
                  <p:pic>
                    <p:nvPicPr>
                      <p:cNvPr id="0" name="Picture 13"/>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6398" y="2305849"/>
                        <a:ext cx="3380022" cy="20074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itle 1"/>
          <p:cNvSpPr txBox="1">
            <a:spLocks/>
          </p:cNvSpPr>
          <p:nvPr/>
        </p:nvSpPr>
        <p:spPr>
          <a:xfrm>
            <a:off x="640996" y="327594"/>
            <a:ext cx="7937282" cy="11430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3000" b="1" dirty="0"/>
              <a:t>Hydraulic &amp; Aerodynamic Forces</a:t>
            </a:r>
            <a:endParaRPr lang="en-GB" sz="3000" b="1" dirty="0"/>
          </a:p>
        </p:txBody>
      </p:sp>
    </p:spTree>
    <p:extLst>
      <p:ext uri="{BB962C8B-B14F-4D97-AF65-F5344CB8AC3E}">
        <p14:creationId xmlns:p14="http://schemas.microsoft.com/office/powerpoint/2010/main" val="218883290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Effect transition="in" filter="wipe(left)">
                                      <p:cBhvr>
                                        <p:cTn id="7" dur="500"/>
                                        <p:tgtEl>
                                          <p:spTgt spid="103427">
                                            <p:txEl>
                                              <p:pRg st="0" end="0"/>
                                            </p:txEl>
                                          </p:spTgt>
                                        </p:tgtEl>
                                      </p:cBhvr>
                                    </p:animEffect>
                                  </p:childTnLst>
                                  <p:subTnLst>
                                    <p:animClr clrSpc="rgb" dir="cw">
                                      <p:cBhvr override="childStyle">
                                        <p:cTn dur="1" fill="hold" display="0" masterRel="nextClick" afterEffect="1"/>
                                        <p:tgtEl>
                                          <p:spTgt spid="103427">
                                            <p:txEl>
                                              <p:pRg st="0" end="0"/>
                                            </p:txEl>
                                          </p:spTgt>
                                        </p:tgtEl>
                                        <p:attrNameLst>
                                          <p:attrName>ppt_c</p:attrName>
                                        </p:attrNameLst>
                                      </p:cBhvr>
                                      <p:to>
                                        <a:srgbClr val="FAFD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427">
                                            <p:txEl>
                                              <p:pRg st="1" end="1"/>
                                            </p:txEl>
                                          </p:spTgt>
                                        </p:tgtEl>
                                        <p:attrNameLst>
                                          <p:attrName>style.visibility</p:attrName>
                                        </p:attrNameLst>
                                      </p:cBhvr>
                                      <p:to>
                                        <p:strVal val="visible"/>
                                      </p:to>
                                    </p:set>
                                    <p:animEffect transition="in" filter="wipe(left)">
                                      <p:cBhvr>
                                        <p:cTn id="12" dur="500"/>
                                        <p:tgtEl>
                                          <p:spTgt spid="103427">
                                            <p:txEl>
                                              <p:pRg st="1" end="1"/>
                                            </p:txEl>
                                          </p:spTgt>
                                        </p:tgtEl>
                                      </p:cBhvr>
                                    </p:animEffect>
                                  </p:childTnLst>
                                  <p:subTnLst>
                                    <p:animClr clrSpc="rgb" dir="cw">
                                      <p:cBhvr override="childStyle">
                                        <p:cTn dur="1" fill="hold" display="0" masterRel="nextClick" afterEffect="1"/>
                                        <p:tgtEl>
                                          <p:spTgt spid="103427">
                                            <p:txEl>
                                              <p:pRg st="1" end="1"/>
                                            </p:txEl>
                                          </p:spTgt>
                                        </p:tgtEl>
                                        <p:attrNameLst>
                                          <p:attrName>ppt_c</p:attrName>
                                        </p:attrNameLst>
                                      </p:cBhvr>
                                      <p:to>
                                        <a:srgbClr val="FAFD00"/>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3427">
                                            <p:txEl>
                                              <p:pRg st="2" end="2"/>
                                            </p:txEl>
                                          </p:spTgt>
                                        </p:tgtEl>
                                        <p:attrNameLst>
                                          <p:attrName>style.visibility</p:attrName>
                                        </p:attrNameLst>
                                      </p:cBhvr>
                                      <p:to>
                                        <p:strVal val="visible"/>
                                      </p:to>
                                    </p:set>
                                    <p:animEffect transition="in" filter="wipe(left)">
                                      <p:cBhvr>
                                        <p:cTn id="17" dur="500"/>
                                        <p:tgtEl>
                                          <p:spTgt spid="103427">
                                            <p:txEl>
                                              <p:pRg st="2" end="2"/>
                                            </p:txEl>
                                          </p:spTgt>
                                        </p:tgtEl>
                                      </p:cBhvr>
                                    </p:animEffect>
                                  </p:childTnLst>
                                  <p:subTnLst>
                                    <p:animClr clrSpc="rgb" dir="cw">
                                      <p:cBhvr override="childStyle">
                                        <p:cTn dur="1" fill="hold" display="0" masterRel="nextClick" afterEffect="1"/>
                                        <p:tgtEl>
                                          <p:spTgt spid="103427">
                                            <p:txEl>
                                              <p:pRg st="2" end="2"/>
                                            </p:txEl>
                                          </p:spTgt>
                                        </p:tgtEl>
                                        <p:attrNameLst>
                                          <p:attrName>ppt_c</p:attrName>
                                        </p:attrNameLst>
                                      </p:cBhvr>
                                      <p:to>
                                        <a:srgbClr val="FAFD00"/>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3427">
                                            <p:txEl>
                                              <p:pRg st="3" end="3"/>
                                            </p:txEl>
                                          </p:spTgt>
                                        </p:tgtEl>
                                        <p:attrNameLst>
                                          <p:attrName>style.visibility</p:attrName>
                                        </p:attrNameLst>
                                      </p:cBhvr>
                                      <p:to>
                                        <p:strVal val="visible"/>
                                      </p:to>
                                    </p:set>
                                    <p:animEffect transition="in" filter="wipe(left)">
                                      <p:cBhvr>
                                        <p:cTn id="22" dur="500"/>
                                        <p:tgtEl>
                                          <p:spTgt spid="103427">
                                            <p:txEl>
                                              <p:pRg st="3" end="3"/>
                                            </p:txEl>
                                          </p:spTgt>
                                        </p:tgtEl>
                                      </p:cBhvr>
                                    </p:animEffect>
                                  </p:childTnLst>
                                  <p:subTnLst>
                                    <p:animClr clrSpc="rgb" dir="cw">
                                      <p:cBhvr override="childStyle">
                                        <p:cTn dur="1" fill="hold" display="0" masterRel="nextClick" afterEffect="1"/>
                                        <p:tgtEl>
                                          <p:spTgt spid="103427">
                                            <p:txEl>
                                              <p:pRg st="3" end="3"/>
                                            </p:txEl>
                                          </p:spTgt>
                                        </p:tgtEl>
                                        <p:attrNameLst>
                                          <p:attrName>ppt_c</p:attrName>
                                        </p:attrNameLst>
                                      </p:cBhvr>
                                      <p:to>
                                        <a:srgbClr val="FAFD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b="1" dirty="0" smtClean="0"/>
              <a:t>Fluid Bearings</a:t>
            </a:r>
            <a:endParaRPr lang="en-US" sz="3000" b="1" dirty="0"/>
          </a:p>
        </p:txBody>
      </p:sp>
      <p:sp>
        <p:nvSpPr>
          <p:cNvPr id="2" name="Content Placeholder 1"/>
          <p:cNvSpPr>
            <a:spLocks noGrp="1"/>
          </p:cNvSpPr>
          <p:nvPr>
            <p:ph idx="1"/>
          </p:nvPr>
        </p:nvSpPr>
        <p:spPr>
          <a:xfrm>
            <a:off x="628630" y="1936995"/>
            <a:ext cx="7734321" cy="2076739"/>
          </a:xfrm>
        </p:spPr>
        <p:txBody>
          <a:bodyPr>
            <a:noAutofit/>
          </a:bodyPr>
          <a:lstStyle/>
          <a:p>
            <a:pPr algn="just">
              <a:spcBef>
                <a:spcPts val="1000"/>
              </a:spcBef>
              <a:buClr>
                <a:srgbClr val="C00000"/>
              </a:buClr>
            </a:pPr>
            <a:r>
              <a:rPr lang="en-US" sz="1600" dirty="0" smtClean="0"/>
              <a:t>Fluid </a:t>
            </a:r>
            <a:r>
              <a:rPr lang="en-US" sz="1600" dirty="0"/>
              <a:t>bearings are bearings which solely support the bearing's loads on a thin layer of liquid or gas.</a:t>
            </a:r>
          </a:p>
          <a:p>
            <a:pPr algn="just">
              <a:spcBef>
                <a:spcPts val="1000"/>
              </a:spcBef>
              <a:buClr>
                <a:srgbClr val="C00000"/>
              </a:buClr>
            </a:pPr>
            <a:r>
              <a:rPr lang="en-US" sz="1600" dirty="0" smtClean="0"/>
              <a:t>Frequently </a:t>
            </a:r>
            <a:r>
              <a:rPr lang="en-US" sz="1600" dirty="0"/>
              <a:t>used in high load, high speed or high precision applications where rolling-element bearings have short life or high noise and vibration. Also used increasingly to reduce cost. </a:t>
            </a:r>
          </a:p>
          <a:p>
            <a:pPr algn="just">
              <a:spcBef>
                <a:spcPts val="1000"/>
              </a:spcBef>
              <a:buClr>
                <a:srgbClr val="C00000"/>
              </a:buClr>
            </a:pPr>
            <a:r>
              <a:rPr lang="en-US" sz="1600" dirty="0"/>
              <a:t>Bearing rotation sucks the fluid on to the inner surface of the bearing, forming a lubricating wedge under or around the shaft</a:t>
            </a:r>
            <a:r>
              <a:rPr lang="en-US" sz="1600" dirty="0" smtClean="0"/>
              <a:t>.</a:t>
            </a:r>
            <a:endParaRPr lang="en-US" sz="1600" dirty="0"/>
          </a:p>
          <a:p>
            <a:pPr algn="just">
              <a:lnSpc>
                <a:spcPct val="80000"/>
              </a:lnSpc>
              <a:spcBef>
                <a:spcPts val="1000"/>
              </a:spcBef>
              <a:buClr>
                <a:srgbClr val="C00000"/>
              </a:buClr>
            </a:pPr>
            <a:endParaRPr lang="en-US" sz="1600" dirty="0"/>
          </a:p>
          <a:p>
            <a:pPr algn="just">
              <a:lnSpc>
                <a:spcPct val="80000"/>
              </a:lnSpc>
              <a:spcBef>
                <a:spcPts val="1000"/>
              </a:spcBef>
              <a:buClr>
                <a:srgbClr val="C00000"/>
              </a:buClr>
            </a:pPr>
            <a:endParaRPr lang="en-US" sz="1600" dirty="0"/>
          </a:p>
          <a:p>
            <a:pPr algn="just">
              <a:lnSpc>
                <a:spcPct val="80000"/>
              </a:lnSpc>
              <a:spcBef>
                <a:spcPts val="1000"/>
              </a:spcBef>
              <a:buClr>
                <a:srgbClr val="C00000"/>
              </a:buClr>
            </a:pPr>
            <a:endParaRPr lang="en-US" sz="1600" dirty="0"/>
          </a:p>
          <a:p>
            <a:pPr algn="just">
              <a:lnSpc>
                <a:spcPct val="80000"/>
              </a:lnSpc>
              <a:spcBef>
                <a:spcPts val="1000"/>
              </a:spcBef>
              <a:buClr>
                <a:srgbClr val="C00000"/>
              </a:buClr>
            </a:pPr>
            <a:endParaRPr lang="en-GB" sz="16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68</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056451880"/>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0986" name="Equation" r:id="rId3" imgW="100440" imgH="155160" progId="Equation.3">
                  <p:embed/>
                </p:oleObj>
              </mc:Choice>
              <mc:Fallback>
                <p:oleObj name="Equation" r:id="rId3" imgW="100440" imgH="155160" progId="Equation.3">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5"/>
          <a:stretch>
            <a:fillRect/>
          </a:stretch>
        </p:blipFill>
        <p:spPr>
          <a:xfrm>
            <a:off x="2812333" y="4203340"/>
            <a:ext cx="4953000" cy="2087880"/>
          </a:xfrm>
          <a:prstGeom prst="rect">
            <a:avLst/>
          </a:prstGeom>
        </p:spPr>
      </p:pic>
    </p:spTree>
    <p:extLst>
      <p:ext uri="{BB962C8B-B14F-4D97-AF65-F5344CB8AC3E}">
        <p14:creationId xmlns:p14="http://schemas.microsoft.com/office/powerpoint/2010/main" val="401594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b="1" dirty="0" smtClean="0"/>
              <a:t>Fluid Bearings</a:t>
            </a:r>
            <a:endParaRPr lang="en-US" sz="3000" b="1" dirty="0"/>
          </a:p>
        </p:txBody>
      </p:sp>
      <p:sp>
        <p:nvSpPr>
          <p:cNvPr id="2" name="Content Placeholder 1"/>
          <p:cNvSpPr>
            <a:spLocks noGrp="1"/>
          </p:cNvSpPr>
          <p:nvPr>
            <p:ph idx="1"/>
          </p:nvPr>
        </p:nvSpPr>
        <p:spPr>
          <a:xfrm>
            <a:off x="628630" y="2091000"/>
            <a:ext cx="5444911" cy="4007224"/>
          </a:xfrm>
        </p:spPr>
        <p:txBody>
          <a:bodyPr>
            <a:normAutofit/>
          </a:bodyPr>
          <a:lstStyle/>
          <a:p>
            <a:pPr>
              <a:buClr>
                <a:srgbClr val="C00000"/>
              </a:buClr>
            </a:pPr>
            <a:r>
              <a:rPr lang="en-US" sz="2000" b="1" dirty="0" smtClean="0"/>
              <a:t>Lubricating</a:t>
            </a:r>
            <a:r>
              <a:rPr lang="en-US" sz="2000" b="1" dirty="0"/>
              <a:t>-film instability </a:t>
            </a:r>
            <a:r>
              <a:rPr lang="en-US" sz="2000" b="1" dirty="0" smtClean="0"/>
              <a:t>(OIL WHIRL) </a:t>
            </a:r>
            <a:r>
              <a:rPr lang="en-US" sz="2000" dirty="0" smtClean="0"/>
              <a:t>is </a:t>
            </a:r>
            <a:r>
              <a:rPr lang="en-US" sz="2000" dirty="0"/>
              <a:t>dominant failure mode for fluid bearings. </a:t>
            </a:r>
            <a:endParaRPr lang="en-US" sz="2000" dirty="0" smtClean="0"/>
          </a:p>
          <a:p>
            <a:pPr>
              <a:buClr>
                <a:srgbClr val="C00000"/>
              </a:buClr>
            </a:pPr>
            <a:r>
              <a:rPr lang="en-US" sz="2000" dirty="0" smtClean="0"/>
              <a:t>Typically </a:t>
            </a:r>
            <a:r>
              <a:rPr lang="en-US" sz="2000" dirty="0"/>
              <a:t>caused by eccentric rotation of shaft resulting from imbalance, misalignment or other machine-related problem or improperly designed bearing. </a:t>
            </a:r>
          </a:p>
          <a:p>
            <a:pPr>
              <a:buClr>
                <a:srgbClr val="C00000"/>
              </a:buClr>
            </a:pPr>
            <a:r>
              <a:rPr lang="en-US" sz="2000" dirty="0"/>
              <a:t>Rotor is prevented from creating a stable lubricating wedge on which to ride. Oil film can drive the shaft ahead of it in whirling path with the bearing clearance.</a:t>
            </a:r>
          </a:p>
          <a:p>
            <a:pPr algn="just">
              <a:lnSpc>
                <a:spcPct val="80000"/>
              </a:lnSpc>
              <a:buClr>
                <a:srgbClr val="C00000"/>
              </a:buClr>
            </a:pPr>
            <a:endParaRPr lang="en-US" sz="2000" dirty="0"/>
          </a:p>
          <a:p>
            <a:pPr algn="just">
              <a:lnSpc>
                <a:spcPct val="80000"/>
              </a:lnSpc>
              <a:buClr>
                <a:srgbClr val="C00000"/>
              </a:buClr>
            </a:pPr>
            <a:endParaRPr lang="en-US" sz="2000" dirty="0"/>
          </a:p>
          <a:p>
            <a:pPr algn="just">
              <a:lnSpc>
                <a:spcPct val="80000"/>
              </a:lnSpc>
              <a:buClr>
                <a:srgbClr val="C00000"/>
              </a:buClr>
            </a:pPr>
            <a:endParaRPr lang="en-US" sz="2000" dirty="0"/>
          </a:p>
          <a:p>
            <a:pPr algn="just">
              <a:lnSpc>
                <a:spcPct val="80000"/>
              </a:lnSpc>
              <a:buClr>
                <a:srgbClr val="C00000"/>
              </a:buClr>
            </a:pPr>
            <a:endParaRPr lang="en-GB" sz="20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69</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014475293"/>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2010" name="Equation" r:id="rId3" imgW="100440" imgH="155160" progId="Equation.3">
                  <p:embed/>
                </p:oleObj>
              </mc:Choice>
              <mc:Fallback>
                <p:oleObj name="Equation" r:id="rId3" imgW="100440" imgH="155160" progId="Equation.3">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87" name="Picture 23" descr="A:\fet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1" y="2804512"/>
            <a:ext cx="2171700" cy="287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5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 Critical Equipment</a:t>
            </a:r>
          </a:p>
        </p:txBody>
      </p:sp>
      <p:sp>
        <p:nvSpPr>
          <p:cNvPr id="3" name="Content Placeholder 2"/>
          <p:cNvSpPr>
            <a:spLocks noGrp="1"/>
          </p:cNvSpPr>
          <p:nvPr>
            <p:ph idx="1"/>
          </p:nvPr>
        </p:nvSpPr>
        <p:spPr/>
        <p:txBody>
          <a:bodyPr>
            <a:normAutofit lnSpcReduction="10000"/>
          </a:bodyPr>
          <a:lstStyle/>
          <a:p>
            <a:r>
              <a:rPr lang="en-US" dirty="0"/>
              <a:t> Machines whose failure can affect plant safety</a:t>
            </a:r>
          </a:p>
          <a:p>
            <a:r>
              <a:rPr lang="en-US" dirty="0" smtClean="0"/>
              <a:t> </a:t>
            </a:r>
            <a:r>
              <a:rPr lang="en-US" dirty="0"/>
              <a:t>Machines that are essential for plant operation and where a shut-down will curtail </a:t>
            </a:r>
            <a:r>
              <a:rPr lang="en-US" dirty="0" smtClean="0"/>
              <a:t>the </a:t>
            </a:r>
            <a:r>
              <a:rPr lang="fr-FR" dirty="0" smtClean="0"/>
              <a:t>production </a:t>
            </a:r>
            <a:r>
              <a:rPr lang="fr-FR" dirty="0" err="1"/>
              <a:t>process</a:t>
            </a:r>
            <a:endParaRPr lang="fr-FR" dirty="0"/>
          </a:p>
          <a:p>
            <a:r>
              <a:rPr lang="en-US" dirty="0" smtClean="0"/>
              <a:t>Machines </a:t>
            </a:r>
            <a:r>
              <a:rPr lang="en-US" dirty="0"/>
              <a:t>which do not have spare </a:t>
            </a:r>
            <a:r>
              <a:rPr lang="en-US" dirty="0" smtClean="0"/>
              <a:t>parts</a:t>
            </a:r>
          </a:p>
          <a:p>
            <a:r>
              <a:rPr lang="en-US" dirty="0" smtClean="0"/>
              <a:t>Machines that have </a:t>
            </a:r>
            <a:r>
              <a:rPr lang="en-US" dirty="0"/>
              <a:t>high capital cost, </a:t>
            </a:r>
            <a:r>
              <a:rPr lang="en-US" dirty="0" smtClean="0"/>
              <a:t>are </a:t>
            </a:r>
            <a:r>
              <a:rPr lang="en-US" dirty="0"/>
              <a:t>very expensive to </a:t>
            </a:r>
            <a:r>
              <a:rPr lang="en-US" dirty="0" smtClean="0"/>
              <a:t>repair, </a:t>
            </a:r>
            <a:r>
              <a:rPr lang="en-US" dirty="0"/>
              <a:t>or take </a:t>
            </a:r>
            <a:r>
              <a:rPr lang="en-US" dirty="0" smtClean="0"/>
              <a:t>a long </a:t>
            </a:r>
            <a:r>
              <a:rPr lang="en-US" dirty="0"/>
              <a:t>time to repair</a:t>
            </a: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7</a:t>
            </a:fld>
            <a:endParaRPr lang="en-US"/>
          </a:p>
        </p:txBody>
      </p:sp>
    </p:spTree>
    <p:extLst>
      <p:ext uri="{BB962C8B-B14F-4D97-AF65-F5344CB8AC3E}">
        <p14:creationId xmlns:p14="http://schemas.microsoft.com/office/powerpoint/2010/main" val="118466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b="1" dirty="0" smtClean="0"/>
              <a:t>Fluid Bearings</a:t>
            </a:r>
            <a:endParaRPr lang="en-US" sz="3000" b="1" dirty="0"/>
          </a:p>
        </p:txBody>
      </p:sp>
      <p:sp>
        <p:nvSpPr>
          <p:cNvPr id="2" name="Content Placeholder 1"/>
          <p:cNvSpPr>
            <a:spLocks noGrp="1"/>
          </p:cNvSpPr>
          <p:nvPr>
            <p:ph idx="1"/>
          </p:nvPr>
        </p:nvSpPr>
        <p:spPr>
          <a:xfrm>
            <a:off x="744130" y="1936996"/>
            <a:ext cx="5378031" cy="4007224"/>
          </a:xfrm>
        </p:spPr>
        <p:txBody>
          <a:bodyPr>
            <a:noAutofit/>
          </a:bodyPr>
          <a:lstStyle/>
          <a:p>
            <a:pPr algn="just">
              <a:spcBef>
                <a:spcPts val="1200"/>
              </a:spcBef>
              <a:buClr>
                <a:srgbClr val="C00000"/>
              </a:buClr>
            </a:pPr>
            <a:r>
              <a:rPr lang="en-US" sz="1800" b="1" dirty="0" smtClean="0"/>
              <a:t>Oil </a:t>
            </a:r>
            <a:r>
              <a:rPr lang="en-US" sz="1800" b="1" dirty="0"/>
              <a:t>whirl </a:t>
            </a:r>
            <a:r>
              <a:rPr lang="en-US" sz="1800" dirty="0"/>
              <a:t>is easy to </a:t>
            </a:r>
            <a:r>
              <a:rPr lang="en-US" sz="1800" dirty="0" err="1"/>
              <a:t>recognise</a:t>
            </a:r>
            <a:r>
              <a:rPr lang="en-US" sz="1800" dirty="0"/>
              <a:t> by its unusual vibration frequency of between 40% and 48% of shaft speed</a:t>
            </a:r>
            <a:r>
              <a:rPr lang="en-US" sz="1800" dirty="0" smtClean="0"/>
              <a:t>.</a:t>
            </a:r>
          </a:p>
          <a:p>
            <a:pPr algn="just">
              <a:spcBef>
                <a:spcPts val="1200"/>
              </a:spcBef>
              <a:buClr>
                <a:srgbClr val="C00000"/>
              </a:buClr>
            </a:pPr>
            <a:r>
              <a:rPr lang="en-US" sz="1800" dirty="0"/>
              <a:t>Vibration amplitudes are sometimes </a:t>
            </a:r>
            <a:r>
              <a:rPr lang="en-US" sz="1800" dirty="0" smtClean="0"/>
              <a:t>severe</a:t>
            </a:r>
          </a:p>
          <a:p>
            <a:pPr algn="just">
              <a:spcBef>
                <a:spcPts val="1200"/>
              </a:spcBef>
              <a:buClr>
                <a:srgbClr val="C00000"/>
              </a:buClr>
            </a:pPr>
            <a:r>
              <a:rPr lang="en-US" sz="1800" dirty="0"/>
              <a:t>Whirl is inherently unstable, since it increases centrifugal forces therefore increasing whirl </a:t>
            </a:r>
            <a:r>
              <a:rPr lang="en-US" sz="1800" dirty="0" smtClean="0"/>
              <a:t>forces</a:t>
            </a:r>
            <a:endParaRPr lang="en-US" sz="1800" dirty="0"/>
          </a:p>
          <a:p>
            <a:pPr algn="just">
              <a:spcBef>
                <a:spcPts val="1200"/>
              </a:spcBef>
              <a:buClr>
                <a:srgbClr val="C00000"/>
              </a:buClr>
            </a:pPr>
            <a:r>
              <a:rPr lang="en-US" sz="1800" b="1" dirty="0"/>
              <a:t>Oil whip </a:t>
            </a:r>
            <a:r>
              <a:rPr lang="en-US" sz="1800" dirty="0"/>
              <a:t>can occur when oil whirl frequency coincides with and becomes locked to a natural frequency of system</a:t>
            </a:r>
            <a:r>
              <a:rPr lang="en-US" sz="1800" dirty="0" smtClean="0"/>
              <a:t>.</a:t>
            </a:r>
            <a:endParaRPr lang="en-US" sz="1800" dirty="0"/>
          </a:p>
          <a:p>
            <a:pPr algn="just">
              <a:spcBef>
                <a:spcPts val="1200"/>
              </a:spcBef>
              <a:buClr>
                <a:srgbClr val="C00000"/>
              </a:buClr>
            </a:pPr>
            <a:r>
              <a:rPr lang="en-US" sz="1800" dirty="0"/>
              <a:t>Left uncorrected, oil whip may cause destructive vibration resulting in catastrophic failure </a:t>
            </a:r>
            <a:r>
              <a:rPr lang="en-US" sz="1800" dirty="0" smtClean="0"/>
              <a:t>- often </a:t>
            </a:r>
            <a:r>
              <a:rPr lang="en-US" sz="1800" dirty="0"/>
              <a:t>in a relatively short period of time.</a:t>
            </a:r>
          </a:p>
          <a:p>
            <a:pPr algn="just">
              <a:spcBef>
                <a:spcPts val="1200"/>
              </a:spcBef>
              <a:buClr>
                <a:srgbClr val="C00000"/>
              </a:buClr>
            </a:pPr>
            <a:endParaRPr lang="en-US" sz="1800" dirty="0"/>
          </a:p>
          <a:p>
            <a:pPr algn="just">
              <a:spcBef>
                <a:spcPts val="1200"/>
              </a:spcBef>
              <a:buClr>
                <a:srgbClr val="C00000"/>
              </a:buClr>
            </a:pPr>
            <a:endParaRPr lang="en-US" sz="1800" dirty="0"/>
          </a:p>
          <a:p>
            <a:pPr algn="just">
              <a:lnSpc>
                <a:spcPct val="80000"/>
              </a:lnSpc>
              <a:spcBef>
                <a:spcPts val="1200"/>
              </a:spcBef>
              <a:buClr>
                <a:srgbClr val="C00000"/>
              </a:buClr>
            </a:pPr>
            <a:endParaRPr lang="en-US" sz="1800" dirty="0"/>
          </a:p>
          <a:p>
            <a:pPr algn="just">
              <a:lnSpc>
                <a:spcPct val="80000"/>
              </a:lnSpc>
              <a:spcBef>
                <a:spcPts val="1200"/>
              </a:spcBef>
              <a:buClr>
                <a:srgbClr val="C00000"/>
              </a:buClr>
            </a:pPr>
            <a:endParaRPr lang="en-US" sz="1800" dirty="0"/>
          </a:p>
          <a:p>
            <a:pPr algn="just">
              <a:lnSpc>
                <a:spcPct val="80000"/>
              </a:lnSpc>
              <a:spcBef>
                <a:spcPts val="1200"/>
              </a:spcBef>
              <a:buClr>
                <a:srgbClr val="C00000"/>
              </a:buClr>
            </a:pPr>
            <a:endParaRPr lang="en-US" sz="1800" dirty="0"/>
          </a:p>
          <a:p>
            <a:pPr algn="just">
              <a:lnSpc>
                <a:spcPct val="80000"/>
              </a:lnSpc>
              <a:spcBef>
                <a:spcPts val="1200"/>
              </a:spcBef>
              <a:buClr>
                <a:srgbClr val="C00000"/>
              </a:buClr>
            </a:pPr>
            <a:endParaRPr lang="en-GB" sz="18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70</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917358002"/>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43058" name="Equation" r:id="rId3" imgW="100440" imgH="155160" progId="Equation.3">
                  <p:embed/>
                </p:oleObj>
              </mc:Choice>
              <mc:Fallback>
                <p:oleObj name="Equation" r:id="rId3" imgW="100440" imgH="155160" progId="Equation.3">
                  <p:embed/>
                  <p:pic>
                    <p:nvPicPr>
                      <p:cNvPr id="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p:cNvGraphicFramePr>
          <p:nvPr>
            <p:extLst>
              <p:ext uri="{D42A27DB-BD31-4B8C-83A1-F6EECF244321}">
                <p14:modId xmlns:p14="http://schemas.microsoft.com/office/powerpoint/2010/main" val="4254182593"/>
              </p:ext>
            </p:extLst>
          </p:nvPr>
        </p:nvGraphicFramePr>
        <p:xfrm>
          <a:off x="5997032" y="4081153"/>
          <a:ext cx="2624957" cy="1863067"/>
        </p:xfrm>
        <a:graphic>
          <a:graphicData uri="http://schemas.openxmlformats.org/presentationml/2006/ole">
            <mc:AlternateContent xmlns:mc="http://schemas.openxmlformats.org/markup-compatibility/2006">
              <mc:Choice xmlns:v="urn:schemas-microsoft-com:vml" Requires="v">
                <p:oleObj spid="_x0000_s43059" name="Bitmap Image" r:id="rId5" imgW="2238095" imgH="1780952" progId="PBrush">
                  <p:embed/>
                </p:oleObj>
              </mc:Choice>
              <mc:Fallback>
                <p:oleObj name="Bitmap Image" r:id="rId5" imgW="2238095" imgH="1780952" progId="PBrush">
                  <p:embed/>
                  <p:pic>
                    <p:nvPicPr>
                      <p:cNvPr id="0" name="Picture 25"/>
                      <p:cNvPicPr>
                        <a:picLocks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7032" y="4081153"/>
                        <a:ext cx="2624957" cy="18630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7706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95098" y="712789"/>
            <a:ext cx="6611815" cy="723900"/>
          </a:xfrm>
        </p:spPr>
        <p:txBody>
          <a:bodyPr>
            <a:normAutofit/>
          </a:bodyPr>
          <a:lstStyle/>
          <a:p>
            <a:r>
              <a:rPr lang="en-US" sz="3000" b="1" dirty="0" smtClean="0"/>
              <a:t>Oil Whip Instability </a:t>
            </a:r>
            <a:endParaRPr lang="en-US" sz="3000" b="1" dirty="0"/>
          </a:p>
        </p:txBody>
      </p:sp>
      <p:sp>
        <p:nvSpPr>
          <p:cNvPr id="40964" name="Rectangle 3"/>
          <p:cNvSpPr>
            <a:spLocks noGrp="1" noChangeArrowheads="1"/>
          </p:cNvSpPr>
          <p:nvPr>
            <p:ph idx="1"/>
          </p:nvPr>
        </p:nvSpPr>
        <p:spPr>
          <a:xfrm>
            <a:off x="952904" y="4170938"/>
            <a:ext cx="7306558" cy="2307022"/>
          </a:xfrm>
          <a:noFill/>
        </p:spPr>
        <p:txBody>
          <a:bodyPr>
            <a:normAutofit/>
          </a:bodyPr>
          <a:lstStyle/>
          <a:p>
            <a:pPr>
              <a:spcBef>
                <a:spcPts val="1200"/>
              </a:spcBef>
              <a:buClr>
                <a:srgbClr val="CF0E30"/>
              </a:buClr>
            </a:pPr>
            <a:r>
              <a:rPr lang="en-US" sz="1800" b="0" dirty="0">
                <a:latin typeface="+mj-lt"/>
              </a:rPr>
              <a:t>Oil whip may occur if a machine is operated at 2X  the rotor critical frequency.</a:t>
            </a:r>
          </a:p>
          <a:p>
            <a:pPr>
              <a:spcBef>
                <a:spcPts val="1200"/>
              </a:spcBef>
              <a:buClr>
                <a:srgbClr val="CF0E30"/>
              </a:buClr>
            </a:pPr>
            <a:r>
              <a:rPr lang="en-US" sz="1800" b="0" dirty="0">
                <a:latin typeface="+mj-lt"/>
              </a:rPr>
              <a:t>When the rotor drives up to 2X critical, whirl is close to critical and excessive vibration will stop the oil film from supporting the shaft.</a:t>
            </a:r>
          </a:p>
          <a:p>
            <a:pPr>
              <a:spcBef>
                <a:spcPts val="1200"/>
              </a:spcBef>
              <a:buClr>
                <a:srgbClr val="CF0E30"/>
              </a:buClr>
            </a:pPr>
            <a:r>
              <a:rPr lang="en-US" sz="1800" b="0" dirty="0">
                <a:latin typeface="+mj-lt"/>
              </a:rPr>
              <a:t>Whirl speed will lock onto rotor critical.  If the speed is increased the whip frequency will not increase.</a:t>
            </a:r>
            <a:r>
              <a:rPr lang="en-US" sz="1800" dirty="0">
                <a:latin typeface="+mj-lt"/>
              </a:rPr>
              <a:t> </a:t>
            </a:r>
          </a:p>
        </p:txBody>
      </p:sp>
      <p:sp>
        <p:nvSpPr>
          <p:cNvPr id="2" name="Slide Number Placeholder 1"/>
          <p:cNvSpPr>
            <a:spLocks noGrp="1"/>
          </p:cNvSpPr>
          <p:nvPr>
            <p:ph type="sldNum" sz="quarter" idx="12"/>
          </p:nvPr>
        </p:nvSpPr>
        <p:spPr/>
        <p:txBody>
          <a:bodyPr/>
          <a:lstStyle/>
          <a:p>
            <a:fld id="{5ED2179F-846E-694A-9A7E-562F73346125}" type="slidenum">
              <a:rPr lang="en-US" smtClean="0"/>
              <a:pPr/>
              <a:t>71</a:t>
            </a:fld>
            <a:endParaRPr lang="en-US"/>
          </a:p>
        </p:txBody>
      </p:sp>
      <p:grpSp>
        <p:nvGrpSpPr>
          <p:cNvPr id="40965" name="Group 4"/>
          <p:cNvGrpSpPr>
            <a:grpSpLocks/>
          </p:cNvGrpSpPr>
          <p:nvPr/>
        </p:nvGrpSpPr>
        <p:grpSpPr bwMode="auto">
          <a:xfrm>
            <a:off x="1020279" y="1935816"/>
            <a:ext cx="7113069" cy="2113209"/>
            <a:chOff x="1296" y="576"/>
            <a:chExt cx="3552" cy="1575"/>
          </a:xfrm>
        </p:grpSpPr>
        <p:graphicFrame>
          <p:nvGraphicFramePr>
            <p:cNvPr id="40962" name="Object 5"/>
            <p:cNvGraphicFramePr>
              <a:graphicFrameLocks/>
            </p:cNvGraphicFramePr>
            <p:nvPr/>
          </p:nvGraphicFramePr>
          <p:xfrm>
            <a:off x="1296" y="576"/>
            <a:ext cx="3552" cy="1575"/>
          </p:xfrm>
          <a:graphic>
            <a:graphicData uri="http://schemas.openxmlformats.org/presentationml/2006/ole">
              <mc:AlternateContent xmlns:mc="http://schemas.openxmlformats.org/markup-compatibility/2006">
                <mc:Choice xmlns:v="urn:schemas-microsoft-com:vml" Requires="v">
                  <p:oleObj spid="_x0000_s44058" name="Bitmap Image" r:id="rId4" imgW="3780952" imgH="1514286" progId="PBrush">
                    <p:embed/>
                  </p:oleObj>
                </mc:Choice>
                <mc:Fallback>
                  <p:oleObj name="Bitmap Image" r:id="rId4" imgW="3780952" imgH="1514286" progId="PBrush">
                    <p:embed/>
                    <p:pic>
                      <p:nvPicPr>
                        <p:cNvPr id="0" name="Picture 13"/>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6" y="576"/>
                          <a:ext cx="3552" cy="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40966" name="Rectangle 6"/>
            <p:cNvSpPr>
              <a:spLocks noChangeArrowheads="1"/>
            </p:cNvSpPr>
            <p:nvPr/>
          </p:nvSpPr>
          <p:spPr bwMode="auto">
            <a:xfrm>
              <a:off x="1402" y="1350"/>
              <a:ext cx="618"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2400" b="1" dirty="0">
                  <a:solidFill>
                    <a:srgbClr val="0070C0"/>
                  </a:solidFill>
                </a:rPr>
                <a:t>oil whirl</a:t>
              </a:r>
            </a:p>
          </p:txBody>
        </p:sp>
        <p:sp>
          <p:nvSpPr>
            <p:cNvPr id="40967" name="Rectangle 7"/>
            <p:cNvSpPr>
              <a:spLocks noChangeArrowheads="1"/>
            </p:cNvSpPr>
            <p:nvPr/>
          </p:nvSpPr>
          <p:spPr bwMode="auto">
            <a:xfrm>
              <a:off x="1830" y="707"/>
              <a:ext cx="611"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a:r>
                <a:rPr lang="en-US" sz="2400" b="1" dirty="0">
                  <a:solidFill>
                    <a:srgbClr val="0070C0"/>
                  </a:solidFill>
                </a:rPr>
                <a:t>oil whip</a:t>
              </a:r>
            </a:p>
          </p:txBody>
        </p:sp>
      </p:grpSp>
    </p:spTree>
    <p:extLst>
      <p:ext uri="{BB962C8B-B14F-4D97-AF65-F5344CB8AC3E}">
        <p14:creationId xmlns:p14="http://schemas.microsoft.com/office/powerpoint/2010/main" val="186088419"/>
      </p:ext>
    </p:extLst>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02463" y="295833"/>
            <a:ext cx="7583488" cy="1143000"/>
          </a:xfrm>
        </p:spPr>
        <p:txBody>
          <a:bodyPr>
            <a:normAutofit/>
          </a:bodyPr>
          <a:lstStyle/>
          <a:p>
            <a:r>
              <a:rPr lang="fi-FI" sz="3000" b="1" dirty="0" smtClean="0">
                <a:solidFill>
                  <a:schemeClr val="tx1"/>
                </a:solidFill>
              </a:rPr>
              <a:t>Failure </a:t>
            </a:r>
            <a:r>
              <a:rPr lang="fi-FI" sz="3000" b="1" dirty="0">
                <a:solidFill>
                  <a:schemeClr val="tx1"/>
                </a:solidFill>
              </a:rPr>
              <a:t>Mode </a:t>
            </a:r>
            <a:r>
              <a:rPr lang="fi-FI" sz="3000" b="1" dirty="0" smtClean="0">
                <a:solidFill>
                  <a:schemeClr val="tx1"/>
                </a:solidFill>
              </a:rPr>
              <a:t>Analysis - Conclusion</a:t>
            </a:r>
            <a:endParaRPr lang="fi-FI" sz="3000" b="1" dirty="0">
              <a:solidFill>
                <a:schemeClr val="tx1"/>
              </a:solidFill>
            </a:endParaRPr>
          </a:p>
        </p:txBody>
      </p:sp>
      <p:sp>
        <p:nvSpPr>
          <p:cNvPr id="3" name="Content Placeholder 2"/>
          <p:cNvSpPr>
            <a:spLocks noGrp="1"/>
          </p:cNvSpPr>
          <p:nvPr>
            <p:ph idx="1"/>
          </p:nvPr>
        </p:nvSpPr>
        <p:spPr>
          <a:xfrm>
            <a:off x="667190" y="1907697"/>
            <a:ext cx="7560000" cy="4007224"/>
          </a:xfrm>
        </p:spPr>
        <p:txBody>
          <a:bodyPr>
            <a:noAutofit/>
          </a:bodyPr>
          <a:lstStyle/>
          <a:p>
            <a:pPr marL="0" indent="0" algn="just">
              <a:buNone/>
            </a:pPr>
            <a:r>
              <a:rPr lang="en-US" sz="1800" dirty="0" smtClean="0"/>
              <a:t>Predictive </a:t>
            </a:r>
            <a:r>
              <a:rPr lang="en-US" sz="1800" dirty="0"/>
              <a:t>maintenance using vibration </a:t>
            </a:r>
            <a:r>
              <a:rPr lang="en-US" sz="1800" dirty="0" smtClean="0"/>
              <a:t>analysis </a:t>
            </a:r>
            <a:r>
              <a:rPr lang="en-US" sz="1800" dirty="0"/>
              <a:t>is based on the following</a:t>
            </a:r>
            <a:r>
              <a:rPr lang="en-US" sz="1800" dirty="0" smtClean="0"/>
              <a:t>:</a:t>
            </a:r>
          </a:p>
          <a:p>
            <a:pPr algn="just"/>
            <a:r>
              <a:rPr lang="en-US" sz="1800" dirty="0" smtClean="0"/>
              <a:t>All </a:t>
            </a:r>
            <a:r>
              <a:rPr lang="en-US" sz="1800" dirty="0"/>
              <a:t>common machinery problems and failure modes have distinct vibration frequency components that can be isolated and identified.</a:t>
            </a:r>
          </a:p>
          <a:p>
            <a:pPr algn="just"/>
            <a:r>
              <a:rPr lang="en-US" sz="1800" dirty="0"/>
              <a:t>Frequency-domain signature is generally used because it contains </a:t>
            </a:r>
            <a:r>
              <a:rPr lang="en-US" sz="1800" b="1" dirty="0"/>
              <a:t>discrete peaks</a:t>
            </a:r>
            <a:r>
              <a:rPr lang="en-US" sz="1800" dirty="0"/>
              <a:t>, each representing specific vibration source.</a:t>
            </a:r>
          </a:p>
          <a:p>
            <a:pPr algn="just"/>
            <a:r>
              <a:rPr lang="en-US" sz="1800" dirty="0"/>
              <a:t>There is a cause for each frequency component.</a:t>
            </a:r>
          </a:p>
          <a:p>
            <a:pPr algn="just"/>
            <a:r>
              <a:rPr lang="en-US" sz="1800" dirty="0"/>
              <a:t>When the machine signature is compared over time, it will repeat until some event changes the vibration pattern. </a:t>
            </a:r>
          </a:p>
          <a:p>
            <a:pPr algn="just"/>
            <a:endParaRPr lang="en-US" sz="1800" dirty="0"/>
          </a:p>
          <a:p>
            <a:pPr algn="just"/>
            <a:endParaRPr lang="en-US" sz="1800" dirty="0"/>
          </a:p>
          <a:p>
            <a:pPr algn="just"/>
            <a:endParaRPr lang="en-US" sz="1800" dirty="0"/>
          </a:p>
          <a:p>
            <a:pPr algn="just"/>
            <a:endParaRPr lang="en-US" sz="1800" dirty="0"/>
          </a:p>
          <a:p>
            <a:pPr algn="just"/>
            <a:endParaRPr lang="en-US" sz="1800" dirty="0" smtClean="0"/>
          </a:p>
          <a:p>
            <a:pPr algn="just">
              <a:lnSpc>
                <a:spcPct val="90000"/>
              </a:lnSpc>
            </a:pPr>
            <a:endParaRPr lang="en-US" sz="1800" dirty="0" smtClean="0"/>
          </a:p>
          <a:p>
            <a:pPr algn="just">
              <a:lnSpc>
                <a:spcPct val="90000"/>
              </a:lnSpc>
            </a:pPr>
            <a:endParaRPr lang="en-US" sz="1800" dirty="0"/>
          </a:p>
          <a:p>
            <a:pPr algn="just">
              <a:lnSpc>
                <a:spcPct val="90000"/>
              </a:lnSpc>
            </a:pPr>
            <a:endParaRPr lang="en-US" sz="1800" dirty="0" smtClean="0"/>
          </a:p>
          <a:p>
            <a:pPr algn="just">
              <a:lnSpc>
                <a:spcPct val="90000"/>
              </a:lnSpc>
            </a:pPr>
            <a:endParaRPr lang="en-US" sz="1800" dirty="0" smtClean="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72</a:t>
            </a:fld>
            <a:endParaRPr lang="en-US"/>
          </a:p>
        </p:txBody>
      </p:sp>
    </p:spTree>
    <p:extLst>
      <p:ext uri="{BB962C8B-B14F-4D97-AF65-F5344CB8AC3E}">
        <p14:creationId xmlns:p14="http://schemas.microsoft.com/office/powerpoint/2010/main" val="1233748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3000" b="1" dirty="0" smtClean="0"/>
              <a:t>Failure </a:t>
            </a:r>
            <a:r>
              <a:rPr lang="fi-FI" sz="3000" b="1" dirty="0"/>
              <a:t>Mode </a:t>
            </a:r>
            <a:r>
              <a:rPr lang="fi-FI" sz="3000" b="1" dirty="0" smtClean="0"/>
              <a:t>Analysis - Conclusion</a:t>
            </a:r>
            <a:endParaRPr lang="fi-FI" sz="3000" b="1" dirty="0"/>
          </a:p>
        </p:txBody>
      </p:sp>
      <p:sp>
        <p:nvSpPr>
          <p:cNvPr id="5" name="Vertical Text Placeholder 4"/>
          <p:cNvSpPr>
            <a:spLocks noGrp="1"/>
          </p:cNvSpPr>
          <p:nvPr>
            <p:ph type="body" orient="vert" idx="1"/>
          </p:nvPr>
        </p:nvSpPr>
        <p:spPr>
          <a:xfrm rot="16200000">
            <a:off x="2641095" y="-174295"/>
            <a:ext cx="4097798" cy="7993615"/>
          </a:xfrm>
        </p:spPr>
        <p:txBody>
          <a:bodyPr/>
          <a:lstStyle/>
          <a:p>
            <a:pPr algn="just"/>
            <a:r>
              <a:rPr lang="en-US" sz="2400" dirty="0" smtClean="0"/>
              <a:t>Several </a:t>
            </a:r>
            <a:r>
              <a:rPr lang="en-US" sz="2400" dirty="0"/>
              <a:t>failure-mode charts available but 60 to 70% of the total vibration energy is contained in the frequency component corresponding to the running speed of the machine.</a:t>
            </a:r>
          </a:p>
          <a:p>
            <a:pPr algn="just"/>
            <a:r>
              <a:rPr lang="en-US" sz="2400" dirty="0"/>
              <a:t>Many common causes of failure in machinery components can be identified by understanding relationship to running speed of shaft.</a:t>
            </a:r>
          </a:p>
          <a:p>
            <a:pPr algn="just"/>
            <a:r>
              <a:rPr lang="en-US" sz="2400" dirty="0"/>
              <a:t>Common machine-train failure modes include critical speeds, imbalance, mechanical looseness, misalignment, modulations and process instability</a:t>
            </a:r>
            <a:r>
              <a:rPr lang="en-US" sz="2400" dirty="0" smtClean="0"/>
              <a:t>.</a:t>
            </a:r>
            <a:endParaRPr lang="en-US" dirty="0"/>
          </a:p>
        </p:txBody>
      </p:sp>
      <p:sp>
        <p:nvSpPr>
          <p:cNvPr id="3" name="Slide Number Placeholder 2"/>
          <p:cNvSpPr>
            <a:spLocks noGrp="1"/>
          </p:cNvSpPr>
          <p:nvPr>
            <p:ph type="sldNum" sz="quarter" idx="12"/>
          </p:nvPr>
        </p:nvSpPr>
        <p:spPr/>
        <p:txBody>
          <a:bodyPr/>
          <a:lstStyle/>
          <a:p>
            <a:fld id="{5ED2179F-846E-694A-9A7E-562F73346125}" type="slidenum">
              <a:rPr lang="en-US" smtClean="0"/>
              <a:pPr/>
              <a:t>73</a:t>
            </a:fld>
            <a:endParaRPr lang="en-US"/>
          </a:p>
        </p:txBody>
      </p:sp>
    </p:spTree>
    <p:extLst>
      <p:ext uri="{BB962C8B-B14F-4D97-AF65-F5344CB8AC3E}">
        <p14:creationId xmlns:p14="http://schemas.microsoft.com/office/powerpoint/2010/main" val="429335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119" y="315253"/>
            <a:ext cx="8634040" cy="1143000"/>
          </a:xfrm>
        </p:spPr>
        <p:txBody>
          <a:bodyPr>
            <a:normAutofit/>
          </a:bodyPr>
          <a:lstStyle/>
          <a:p>
            <a:pPr defTabSz="457200"/>
            <a:r>
              <a:rPr lang="en-US" sz="3000" b="1" dirty="0">
                <a:solidFill>
                  <a:schemeClr val="tx1"/>
                </a:solidFill>
              </a:rPr>
              <a:t>Predefined Spectrum Analysis Bands</a:t>
            </a:r>
          </a:p>
        </p:txBody>
      </p:sp>
      <p:sp>
        <p:nvSpPr>
          <p:cNvPr id="4" name="Slide Number Placeholder 3"/>
          <p:cNvSpPr>
            <a:spLocks noGrp="1"/>
          </p:cNvSpPr>
          <p:nvPr>
            <p:ph type="sldNum" sz="quarter" idx="12"/>
          </p:nvPr>
        </p:nvSpPr>
        <p:spPr/>
        <p:txBody>
          <a:bodyPr/>
          <a:lstStyle/>
          <a:p>
            <a:fld id="{5ED2179F-846E-694A-9A7E-562F73346125}" type="slidenum">
              <a:rPr lang="en-US" smtClean="0"/>
              <a:pPr/>
              <a:t>74</a:t>
            </a:fld>
            <a:endParaRPr lang="en-US" dirty="0"/>
          </a:p>
        </p:txBody>
      </p:sp>
      <p:grpSp>
        <p:nvGrpSpPr>
          <p:cNvPr id="119" name="Group 3"/>
          <p:cNvGrpSpPr>
            <a:grpSpLocks/>
          </p:cNvGrpSpPr>
          <p:nvPr/>
        </p:nvGrpSpPr>
        <p:grpSpPr bwMode="auto">
          <a:xfrm>
            <a:off x="609600" y="1789322"/>
            <a:ext cx="7940210" cy="4288285"/>
            <a:chOff x="480" y="816"/>
            <a:chExt cx="5092" cy="2923"/>
          </a:xfrm>
        </p:grpSpPr>
        <p:sp>
          <p:nvSpPr>
            <p:cNvPr id="120" name="Text Box 4"/>
            <p:cNvSpPr txBox="1">
              <a:spLocks noChangeArrowheads="1"/>
            </p:cNvSpPr>
            <p:nvPr/>
          </p:nvSpPr>
          <p:spPr bwMode="auto">
            <a:xfrm>
              <a:off x="5061" y="3187"/>
              <a:ext cx="511"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dirty="0">
                  <a:solidFill>
                    <a:srgbClr val="000000"/>
                  </a:solidFill>
                  <a:latin typeface="+mj-lt"/>
                </a:rPr>
                <a:t>20000</a:t>
              </a:r>
              <a:endParaRPr lang="en-US" sz="2200" dirty="0">
                <a:latin typeface="+mj-lt"/>
              </a:endParaRPr>
            </a:p>
          </p:txBody>
        </p:sp>
        <p:sp>
          <p:nvSpPr>
            <p:cNvPr id="121" name="Freeform 5"/>
            <p:cNvSpPr>
              <a:spLocks/>
            </p:cNvSpPr>
            <p:nvPr/>
          </p:nvSpPr>
          <p:spPr bwMode="auto">
            <a:xfrm>
              <a:off x="1007" y="1150"/>
              <a:ext cx="236" cy="1795"/>
            </a:xfrm>
            <a:custGeom>
              <a:avLst/>
              <a:gdLst>
                <a:gd name="T0" fmla="*/ 0 w 275"/>
                <a:gd name="T1" fmla="*/ 0 h 1363"/>
                <a:gd name="T2" fmla="*/ 274 w 275"/>
                <a:gd name="T3" fmla="*/ 0 h 1363"/>
                <a:gd name="T4" fmla="*/ 274 w 275"/>
                <a:gd name="T5" fmla="*/ 1362 h 1363"/>
                <a:gd name="T6" fmla="*/ 0 w 275"/>
                <a:gd name="T7" fmla="*/ 1362 h 1363"/>
                <a:gd name="T8" fmla="*/ 0 w 275"/>
                <a:gd name="T9" fmla="*/ 0 h 1363"/>
                <a:gd name="T10" fmla="*/ 0 w 275"/>
                <a:gd name="T11" fmla="*/ 0 h 1363"/>
                <a:gd name="T12" fmla="*/ 0 w 275"/>
                <a:gd name="T13" fmla="*/ 0 h 1363"/>
              </a:gdLst>
              <a:ahLst/>
              <a:cxnLst>
                <a:cxn ang="0">
                  <a:pos x="T0" y="T1"/>
                </a:cxn>
                <a:cxn ang="0">
                  <a:pos x="T2" y="T3"/>
                </a:cxn>
                <a:cxn ang="0">
                  <a:pos x="T4" y="T5"/>
                </a:cxn>
                <a:cxn ang="0">
                  <a:pos x="T6" y="T7"/>
                </a:cxn>
                <a:cxn ang="0">
                  <a:pos x="T8" y="T9"/>
                </a:cxn>
                <a:cxn ang="0">
                  <a:pos x="T10" y="T11"/>
                </a:cxn>
                <a:cxn ang="0">
                  <a:pos x="T12" y="T13"/>
                </a:cxn>
              </a:cxnLst>
              <a:rect l="0" t="0" r="r" b="b"/>
              <a:pathLst>
                <a:path w="275" h="1363">
                  <a:moveTo>
                    <a:pt x="0" y="0"/>
                  </a:moveTo>
                  <a:lnTo>
                    <a:pt x="274" y="0"/>
                  </a:lnTo>
                  <a:lnTo>
                    <a:pt x="274" y="1362"/>
                  </a:lnTo>
                  <a:lnTo>
                    <a:pt x="0" y="1362"/>
                  </a:lnTo>
                  <a:lnTo>
                    <a:pt x="0" y="0"/>
                  </a:lnTo>
                  <a:lnTo>
                    <a:pt x="0" y="0"/>
                  </a:lnTo>
                  <a:lnTo>
                    <a:pt x="0" y="0"/>
                  </a:lnTo>
                </a:path>
              </a:pathLst>
            </a:custGeom>
            <a:solidFill>
              <a:srgbClr val="D2D2D2"/>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22" name="Line 6"/>
            <p:cNvSpPr>
              <a:spLocks noChangeShapeType="1"/>
            </p:cNvSpPr>
            <p:nvPr/>
          </p:nvSpPr>
          <p:spPr bwMode="auto">
            <a:xfrm flipV="1">
              <a:off x="843" y="2944"/>
              <a:ext cx="4579" cy="1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3" name="Line 7"/>
            <p:cNvSpPr>
              <a:spLocks noChangeShapeType="1"/>
            </p:cNvSpPr>
            <p:nvPr/>
          </p:nvSpPr>
          <p:spPr bwMode="auto">
            <a:xfrm>
              <a:off x="833" y="1058"/>
              <a:ext cx="10" cy="1896"/>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24" name="Freeform 8"/>
            <p:cNvSpPr>
              <a:spLocks/>
            </p:cNvSpPr>
            <p:nvPr/>
          </p:nvSpPr>
          <p:spPr bwMode="auto">
            <a:xfrm>
              <a:off x="869" y="1270"/>
              <a:ext cx="2311" cy="1650"/>
            </a:xfrm>
            <a:custGeom>
              <a:avLst/>
              <a:gdLst>
                <a:gd name="T0" fmla="*/ 0 w 2689"/>
                <a:gd name="T1" fmla="*/ 1218 h 1254"/>
                <a:gd name="T2" fmla="*/ 87 w 2689"/>
                <a:gd name="T3" fmla="*/ 1164 h 1254"/>
                <a:gd name="T4" fmla="*/ 161 w 2689"/>
                <a:gd name="T5" fmla="*/ 1218 h 1254"/>
                <a:gd name="T6" fmla="*/ 261 w 2689"/>
                <a:gd name="T7" fmla="*/ 1200 h 1254"/>
                <a:gd name="T8" fmla="*/ 334 w 2689"/>
                <a:gd name="T9" fmla="*/ 0 h 1254"/>
                <a:gd name="T10" fmla="*/ 347 w 2689"/>
                <a:gd name="T11" fmla="*/ 1200 h 1254"/>
                <a:gd name="T12" fmla="*/ 435 w 2689"/>
                <a:gd name="T13" fmla="*/ 1200 h 1254"/>
                <a:gd name="T14" fmla="*/ 550 w 2689"/>
                <a:gd name="T15" fmla="*/ 1145 h 1254"/>
                <a:gd name="T16" fmla="*/ 593 w 2689"/>
                <a:gd name="T17" fmla="*/ 419 h 1254"/>
                <a:gd name="T18" fmla="*/ 651 w 2689"/>
                <a:gd name="T19" fmla="*/ 1164 h 1254"/>
                <a:gd name="T20" fmla="*/ 766 w 2689"/>
                <a:gd name="T21" fmla="*/ 1200 h 1254"/>
                <a:gd name="T22" fmla="*/ 853 w 2689"/>
                <a:gd name="T23" fmla="*/ 1145 h 1254"/>
                <a:gd name="T24" fmla="*/ 896 w 2689"/>
                <a:gd name="T25" fmla="*/ 710 h 1254"/>
                <a:gd name="T26" fmla="*/ 925 w 2689"/>
                <a:gd name="T27" fmla="*/ 1164 h 1254"/>
                <a:gd name="T28" fmla="*/ 1056 w 2689"/>
                <a:gd name="T29" fmla="*/ 1126 h 1254"/>
                <a:gd name="T30" fmla="*/ 1172 w 2689"/>
                <a:gd name="T31" fmla="*/ 1164 h 1254"/>
                <a:gd name="T32" fmla="*/ 1228 w 2689"/>
                <a:gd name="T33" fmla="*/ 1090 h 1254"/>
                <a:gd name="T34" fmla="*/ 1315 w 2689"/>
                <a:gd name="T35" fmla="*/ 1164 h 1254"/>
                <a:gd name="T36" fmla="*/ 1416 w 2689"/>
                <a:gd name="T37" fmla="*/ 1108 h 1254"/>
                <a:gd name="T38" fmla="*/ 1503 w 2689"/>
                <a:gd name="T39" fmla="*/ 1182 h 1254"/>
                <a:gd name="T40" fmla="*/ 1663 w 2689"/>
                <a:gd name="T41" fmla="*/ 1200 h 1254"/>
                <a:gd name="T42" fmla="*/ 1792 w 2689"/>
                <a:gd name="T43" fmla="*/ 1218 h 1254"/>
                <a:gd name="T44" fmla="*/ 1894 w 2689"/>
                <a:gd name="T45" fmla="*/ 1182 h 1254"/>
                <a:gd name="T46" fmla="*/ 2053 w 2689"/>
                <a:gd name="T47" fmla="*/ 1253 h 1254"/>
                <a:gd name="T48" fmla="*/ 2169 w 2689"/>
                <a:gd name="T49" fmla="*/ 1218 h 1254"/>
                <a:gd name="T50" fmla="*/ 2298 w 2689"/>
                <a:gd name="T51" fmla="*/ 1236 h 1254"/>
                <a:gd name="T52" fmla="*/ 2529 w 2689"/>
                <a:gd name="T53" fmla="*/ 1253 h 1254"/>
                <a:gd name="T54" fmla="*/ 2629 w 2689"/>
                <a:gd name="T55" fmla="*/ 1182 h 1254"/>
                <a:gd name="T56" fmla="*/ 2688 w 2689"/>
                <a:gd name="T57" fmla="*/ 1253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89" h="1254">
                  <a:moveTo>
                    <a:pt x="0" y="1218"/>
                  </a:moveTo>
                  <a:lnTo>
                    <a:pt x="87" y="1164"/>
                  </a:lnTo>
                  <a:lnTo>
                    <a:pt x="161" y="1218"/>
                  </a:lnTo>
                  <a:lnTo>
                    <a:pt x="261" y="1200"/>
                  </a:lnTo>
                  <a:lnTo>
                    <a:pt x="334" y="0"/>
                  </a:lnTo>
                  <a:lnTo>
                    <a:pt x="347" y="1200"/>
                  </a:lnTo>
                  <a:lnTo>
                    <a:pt x="435" y="1200"/>
                  </a:lnTo>
                  <a:lnTo>
                    <a:pt x="550" y="1145"/>
                  </a:lnTo>
                  <a:lnTo>
                    <a:pt x="593" y="419"/>
                  </a:lnTo>
                  <a:lnTo>
                    <a:pt x="651" y="1164"/>
                  </a:lnTo>
                  <a:lnTo>
                    <a:pt x="766" y="1200"/>
                  </a:lnTo>
                  <a:lnTo>
                    <a:pt x="853" y="1145"/>
                  </a:lnTo>
                  <a:lnTo>
                    <a:pt x="896" y="710"/>
                  </a:lnTo>
                  <a:lnTo>
                    <a:pt x="925" y="1164"/>
                  </a:lnTo>
                  <a:lnTo>
                    <a:pt x="1056" y="1126"/>
                  </a:lnTo>
                  <a:lnTo>
                    <a:pt x="1172" y="1164"/>
                  </a:lnTo>
                  <a:lnTo>
                    <a:pt x="1228" y="1090"/>
                  </a:lnTo>
                  <a:lnTo>
                    <a:pt x="1315" y="1164"/>
                  </a:lnTo>
                  <a:lnTo>
                    <a:pt x="1416" y="1108"/>
                  </a:lnTo>
                  <a:lnTo>
                    <a:pt x="1503" y="1182"/>
                  </a:lnTo>
                  <a:lnTo>
                    <a:pt x="1663" y="1200"/>
                  </a:lnTo>
                  <a:lnTo>
                    <a:pt x="1792" y="1218"/>
                  </a:lnTo>
                  <a:lnTo>
                    <a:pt x="1894" y="1182"/>
                  </a:lnTo>
                  <a:lnTo>
                    <a:pt x="2053" y="1253"/>
                  </a:lnTo>
                  <a:lnTo>
                    <a:pt x="2169" y="1218"/>
                  </a:lnTo>
                  <a:lnTo>
                    <a:pt x="2298" y="1236"/>
                  </a:lnTo>
                  <a:lnTo>
                    <a:pt x="2529" y="1253"/>
                  </a:lnTo>
                  <a:lnTo>
                    <a:pt x="2629" y="1182"/>
                  </a:lnTo>
                  <a:lnTo>
                    <a:pt x="2688" y="1253"/>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25" name="Freeform 9"/>
            <p:cNvSpPr>
              <a:spLocks/>
            </p:cNvSpPr>
            <p:nvPr/>
          </p:nvSpPr>
          <p:spPr bwMode="auto">
            <a:xfrm>
              <a:off x="869" y="2659"/>
              <a:ext cx="139" cy="286"/>
            </a:xfrm>
            <a:custGeom>
              <a:avLst/>
              <a:gdLst>
                <a:gd name="T0" fmla="*/ 0 w 162"/>
                <a:gd name="T1" fmla="*/ 0 h 217"/>
                <a:gd name="T2" fmla="*/ 161 w 162"/>
                <a:gd name="T3" fmla="*/ 0 h 217"/>
                <a:gd name="T4" fmla="*/ 161 w 162"/>
                <a:gd name="T5" fmla="*/ 216 h 217"/>
                <a:gd name="T6" fmla="*/ 0 w 162"/>
                <a:gd name="T7" fmla="*/ 216 h 217"/>
                <a:gd name="T8" fmla="*/ 0 w 162"/>
                <a:gd name="T9" fmla="*/ 0 h 217"/>
                <a:gd name="T10" fmla="*/ 0 w 162"/>
                <a:gd name="T11" fmla="*/ 0 h 217"/>
              </a:gdLst>
              <a:ahLst/>
              <a:cxnLst>
                <a:cxn ang="0">
                  <a:pos x="T0" y="T1"/>
                </a:cxn>
                <a:cxn ang="0">
                  <a:pos x="T2" y="T3"/>
                </a:cxn>
                <a:cxn ang="0">
                  <a:pos x="T4" y="T5"/>
                </a:cxn>
                <a:cxn ang="0">
                  <a:pos x="T6" y="T7"/>
                </a:cxn>
                <a:cxn ang="0">
                  <a:pos x="T8" y="T9"/>
                </a:cxn>
                <a:cxn ang="0">
                  <a:pos x="T10" y="T11"/>
                </a:cxn>
              </a:cxnLst>
              <a:rect l="0" t="0" r="r" b="b"/>
              <a:pathLst>
                <a:path w="162" h="217">
                  <a:moveTo>
                    <a:pt x="0" y="0"/>
                  </a:moveTo>
                  <a:lnTo>
                    <a:pt x="161" y="0"/>
                  </a:lnTo>
                  <a:lnTo>
                    <a:pt x="161" y="216"/>
                  </a:lnTo>
                  <a:lnTo>
                    <a:pt x="0" y="216"/>
                  </a:lnTo>
                  <a:lnTo>
                    <a:pt x="0" y="0"/>
                  </a:lnTo>
                  <a:lnTo>
                    <a:pt x="0" y="0"/>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26" name="Freeform 10"/>
            <p:cNvSpPr>
              <a:spLocks/>
            </p:cNvSpPr>
            <p:nvPr/>
          </p:nvSpPr>
          <p:spPr bwMode="auto">
            <a:xfrm>
              <a:off x="1242" y="1701"/>
              <a:ext cx="274" cy="1244"/>
            </a:xfrm>
            <a:custGeom>
              <a:avLst/>
              <a:gdLst>
                <a:gd name="T0" fmla="*/ 0 w 318"/>
                <a:gd name="T1" fmla="*/ 0 h 945"/>
                <a:gd name="T2" fmla="*/ 317 w 318"/>
                <a:gd name="T3" fmla="*/ 0 h 945"/>
                <a:gd name="T4" fmla="*/ 317 w 318"/>
                <a:gd name="T5" fmla="*/ 944 h 945"/>
                <a:gd name="T6" fmla="*/ 0 w 318"/>
                <a:gd name="T7" fmla="*/ 944 h 945"/>
                <a:gd name="T8" fmla="*/ 0 w 318"/>
                <a:gd name="T9" fmla="*/ 0 h 945"/>
                <a:gd name="T10" fmla="*/ 0 w 318"/>
                <a:gd name="T11" fmla="*/ 0 h 945"/>
              </a:gdLst>
              <a:ahLst/>
              <a:cxnLst>
                <a:cxn ang="0">
                  <a:pos x="T0" y="T1"/>
                </a:cxn>
                <a:cxn ang="0">
                  <a:pos x="T2" y="T3"/>
                </a:cxn>
                <a:cxn ang="0">
                  <a:pos x="T4" y="T5"/>
                </a:cxn>
                <a:cxn ang="0">
                  <a:pos x="T6" y="T7"/>
                </a:cxn>
                <a:cxn ang="0">
                  <a:pos x="T8" y="T9"/>
                </a:cxn>
                <a:cxn ang="0">
                  <a:pos x="T10" y="T11"/>
                </a:cxn>
              </a:cxnLst>
              <a:rect l="0" t="0" r="r" b="b"/>
              <a:pathLst>
                <a:path w="318" h="945">
                  <a:moveTo>
                    <a:pt x="0" y="0"/>
                  </a:moveTo>
                  <a:lnTo>
                    <a:pt x="317" y="0"/>
                  </a:lnTo>
                  <a:lnTo>
                    <a:pt x="317" y="944"/>
                  </a:lnTo>
                  <a:lnTo>
                    <a:pt x="0" y="944"/>
                  </a:lnTo>
                  <a:lnTo>
                    <a:pt x="0" y="0"/>
                  </a:lnTo>
                  <a:lnTo>
                    <a:pt x="0" y="0"/>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27" name="Freeform 11"/>
            <p:cNvSpPr>
              <a:spLocks/>
            </p:cNvSpPr>
            <p:nvPr/>
          </p:nvSpPr>
          <p:spPr bwMode="auto">
            <a:xfrm>
              <a:off x="1512" y="2560"/>
              <a:ext cx="857" cy="385"/>
            </a:xfrm>
            <a:custGeom>
              <a:avLst/>
              <a:gdLst>
                <a:gd name="T0" fmla="*/ 0 w 997"/>
                <a:gd name="T1" fmla="*/ 0 h 292"/>
                <a:gd name="T2" fmla="*/ 996 w 997"/>
                <a:gd name="T3" fmla="*/ 0 h 292"/>
                <a:gd name="T4" fmla="*/ 996 w 997"/>
                <a:gd name="T5" fmla="*/ 291 h 292"/>
                <a:gd name="T6" fmla="*/ 0 w 997"/>
                <a:gd name="T7" fmla="*/ 291 h 292"/>
                <a:gd name="T8" fmla="*/ 0 w 997"/>
                <a:gd name="T9" fmla="*/ 0 h 292"/>
                <a:gd name="T10" fmla="*/ 0 w 997"/>
                <a:gd name="T11" fmla="*/ 0 h 292"/>
              </a:gdLst>
              <a:ahLst/>
              <a:cxnLst>
                <a:cxn ang="0">
                  <a:pos x="T0" y="T1"/>
                </a:cxn>
                <a:cxn ang="0">
                  <a:pos x="T2" y="T3"/>
                </a:cxn>
                <a:cxn ang="0">
                  <a:pos x="T4" y="T5"/>
                </a:cxn>
                <a:cxn ang="0">
                  <a:pos x="T6" y="T7"/>
                </a:cxn>
                <a:cxn ang="0">
                  <a:pos x="T8" y="T9"/>
                </a:cxn>
                <a:cxn ang="0">
                  <a:pos x="T10" y="T11"/>
                </a:cxn>
              </a:cxnLst>
              <a:rect l="0" t="0" r="r" b="b"/>
              <a:pathLst>
                <a:path w="997" h="292">
                  <a:moveTo>
                    <a:pt x="0" y="0"/>
                  </a:moveTo>
                  <a:lnTo>
                    <a:pt x="996" y="0"/>
                  </a:lnTo>
                  <a:lnTo>
                    <a:pt x="996" y="291"/>
                  </a:lnTo>
                  <a:lnTo>
                    <a:pt x="0" y="291"/>
                  </a:lnTo>
                  <a:lnTo>
                    <a:pt x="0" y="0"/>
                  </a:lnTo>
                  <a:lnTo>
                    <a:pt x="0" y="0"/>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28" name="Freeform 12"/>
            <p:cNvSpPr>
              <a:spLocks/>
            </p:cNvSpPr>
            <p:nvPr/>
          </p:nvSpPr>
          <p:spPr bwMode="auto">
            <a:xfrm>
              <a:off x="2367" y="2727"/>
              <a:ext cx="1412" cy="218"/>
            </a:xfrm>
            <a:custGeom>
              <a:avLst/>
              <a:gdLst>
                <a:gd name="T0" fmla="*/ 0 w 1642"/>
                <a:gd name="T1" fmla="*/ 0 h 165"/>
                <a:gd name="T2" fmla="*/ 1641 w 1642"/>
                <a:gd name="T3" fmla="*/ 0 h 165"/>
                <a:gd name="T4" fmla="*/ 1641 w 1642"/>
                <a:gd name="T5" fmla="*/ 164 h 165"/>
                <a:gd name="T6" fmla="*/ 0 w 1642"/>
                <a:gd name="T7" fmla="*/ 164 h 165"/>
                <a:gd name="T8" fmla="*/ 0 w 1642"/>
                <a:gd name="T9" fmla="*/ 0 h 165"/>
                <a:gd name="T10" fmla="*/ 0 w 1642"/>
                <a:gd name="T11" fmla="*/ 0 h 165"/>
              </a:gdLst>
              <a:ahLst/>
              <a:cxnLst>
                <a:cxn ang="0">
                  <a:pos x="T0" y="T1"/>
                </a:cxn>
                <a:cxn ang="0">
                  <a:pos x="T2" y="T3"/>
                </a:cxn>
                <a:cxn ang="0">
                  <a:pos x="T4" y="T5"/>
                </a:cxn>
                <a:cxn ang="0">
                  <a:pos x="T6" y="T7"/>
                </a:cxn>
                <a:cxn ang="0">
                  <a:pos x="T8" y="T9"/>
                </a:cxn>
                <a:cxn ang="0">
                  <a:pos x="T10" y="T11"/>
                </a:cxn>
              </a:cxnLst>
              <a:rect l="0" t="0" r="r" b="b"/>
              <a:pathLst>
                <a:path w="1642" h="165">
                  <a:moveTo>
                    <a:pt x="0" y="0"/>
                  </a:moveTo>
                  <a:lnTo>
                    <a:pt x="1641" y="0"/>
                  </a:lnTo>
                  <a:lnTo>
                    <a:pt x="1641" y="164"/>
                  </a:lnTo>
                  <a:lnTo>
                    <a:pt x="0" y="164"/>
                  </a:lnTo>
                  <a:lnTo>
                    <a:pt x="0" y="0"/>
                  </a:lnTo>
                  <a:lnTo>
                    <a:pt x="0" y="0"/>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mj-lt"/>
              </a:endParaRPr>
            </a:p>
          </p:txBody>
        </p:sp>
        <p:sp>
          <p:nvSpPr>
            <p:cNvPr id="129" name="Line 13"/>
            <p:cNvSpPr>
              <a:spLocks noChangeShapeType="1"/>
            </p:cNvSpPr>
            <p:nvPr/>
          </p:nvSpPr>
          <p:spPr bwMode="auto">
            <a:xfrm>
              <a:off x="1516" y="2933"/>
              <a:ext cx="0" cy="2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0" name="Line 14"/>
            <p:cNvSpPr>
              <a:spLocks noChangeShapeType="1"/>
            </p:cNvSpPr>
            <p:nvPr/>
          </p:nvSpPr>
          <p:spPr bwMode="auto">
            <a:xfrm>
              <a:off x="2367" y="2974"/>
              <a:ext cx="0" cy="2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1" name="Line 15"/>
            <p:cNvSpPr>
              <a:spLocks noChangeShapeType="1"/>
            </p:cNvSpPr>
            <p:nvPr/>
          </p:nvSpPr>
          <p:spPr bwMode="auto">
            <a:xfrm>
              <a:off x="3770" y="2949"/>
              <a:ext cx="0" cy="2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2" name="Line 16"/>
            <p:cNvSpPr>
              <a:spLocks noChangeShapeType="1"/>
            </p:cNvSpPr>
            <p:nvPr/>
          </p:nvSpPr>
          <p:spPr bwMode="auto">
            <a:xfrm>
              <a:off x="5312" y="2954"/>
              <a:ext cx="0" cy="2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33" name="Text Box 17"/>
            <p:cNvSpPr txBox="1">
              <a:spLocks noChangeArrowheads="1"/>
            </p:cNvSpPr>
            <p:nvPr/>
          </p:nvSpPr>
          <p:spPr bwMode="auto">
            <a:xfrm>
              <a:off x="550" y="2535"/>
              <a:ext cx="293"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0.3</a:t>
              </a:r>
              <a:endParaRPr lang="en-US" sz="2200">
                <a:latin typeface="+mj-lt"/>
              </a:endParaRPr>
            </a:p>
          </p:txBody>
        </p:sp>
        <p:sp>
          <p:nvSpPr>
            <p:cNvPr id="134" name="Text Box 18"/>
            <p:cNvSpPr txBox="1">
              <a:spLocks noChangeArrowheads="1"/>
            </p:cNvSpPr>
            <p:nvPr/>
          </p:nvSpPr>
          <p:spPr bwMode="auto">
            <a:xfrm>
              <a:off x="525" y="2309"/>
              <a:ext cx="248"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0.6</a:t>
              </a:r>
              <a:endParaRPr lang="en-US" sz="2200">
                <a:latin typeface="+mj-lt"/>
              </a:endParaRPr>
            </a:p>
          </p:txBody>
        </p:sp>
        <p:sp>
          <p:nvSpPr>
            <p:cNvPr id="135" name="Text Box 19"/>
            <p:cNvSpPr txBox="1">
              <a:spLocks noChangeArrowheads="1"/>
            </p:cNvSpPr>
            <p:nvPr/>
          </p:nvSpPr>
          <p:spPr bwMode="auto">
            <a:xfrm>
              <a:off x="525" y="1951"/>
              <a:ext cx="294"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0.9</a:t>
              </a:r>
              <a:endParaRPr lang="en-US" sz="2200">
                <a:latin typeface="+mj-lt"/>
              </a:endParaRPr>
            </a:p>
          </p:txBody>
        </p:sp>
        <p:sp>
          <p:nvSpPr>
            <p:cNvPr id="136" name="Text Box 20"/>
            <p:cNvSpPr txBox="1">
              <a:spLocks noChangeArrowheads="1"/>
            </p:cNvSpPr>
            <p:nvPr/>
          </p:nvSpPr>
          <p:spPr bwMode="auto">
            <a:xfrm>
              <a:off x="480" y="1593"/>
              <a:ext cx="339"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1.2</a:t>
              </a:r>
              <a:endParaRPr lang="en-US" sz="2200">
                <a:latin typeface="+mj-lt"/>
              </a:endParaRPr>
            </a:p>
          </p:txBody>
        </p:sp>
        <p:sp>
          <p:nvSpPr>
            <p:cNvPr id="137" name="Text Box 21"/>
            <p:cNvSpPr txBox="1">
              <a:spLocks noChangeArrowheads="1"/>
            </p:cNvSpPr>
            <p:nvPr/>
          </p:nvSpPr>
          <p:spPr bwMode="auto">
            <a:xfrm>
              <a:off x="480" y="1307"/>
              <a:ext cx="339"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1.5</a:t>
              </a:r>
              <a:endParaRPr lang="en-US" sz="2200">
                <a:latin typeface="+mj-lt"/>
              </a:endParaRPr>
            </a:p>
          </p:txBody>
        </p:sp>
        <p:sp>
          <p:nvSpPr>
            <p:cNvPr id="138" name="Text Box 22"/>
            <p:cNvSpPr txBox="1">
              <a:spLocks noChangeArrowheads="1"/>
            </p:cNvSpPr>
            <p:nvPr/>
          </p:nvSpPr>
          <p:spPr bwMode="auto">
            <a:xfrm>
              <a:off x="480" y="949"/>
              <a:ext cx="293"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1.8</a:t>
              </a:r>
              <a:endParaRPr lang="en-US" sz="2200">
                <a:latin typeface="+mj-lt"/>
              </a:endParaRPr>
            </a:p>
          </p:txBody>
        </p:sp>
        <p:sp>
          <p:nvSpPr>
            <p:cNvPr id="139" name="Line 23"/>
            <p:cNvSpPr>
              <a:spLocks noChangeShapeType="1"/>
            </p:cNvSpPr>
            <p:nvPr/>
          </p:nvSpPr>
          <p:spPr bwMode="auto">
            <a:xfrm>
              <a:off x="776" y="2751"/>
              <a:ext cx="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0" name="Line 24"/>
            <p:cNvSpPr>
              <a:spLocks noChangeShapeType="1"/>
            </p:cNvSpPr>
            <p:nvPr/>
          </p:nvSpPr>
          <p:spPr bwMode="auto">
            <a:xfrm>
              <a:off x="776" y="2427"/>
              <a:ext cx="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1" name="Line 25"/>
            <p:cNvSpPr>
              <a:spLocks noChangeShapeType="1"/>
            </p:cNvSpPr>
            <p:nvPr/>
          </p:nvSpPr>
          <p:spPr bwMode="auto">
            <a:xfrm>
              <a:off x="776" y="2104"/>
              <a:ext cx="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2" name="Line 26"/>
            <p:cNvSpPr>
              <a:spLocks noChangeShapeType="1"/>
            </p:cNvSpPr>
            <p:nvPr/>
          </p:nvSpPr>
          <p:spPr bwMode="auto">
            <a:xfrm>
              <a:off x="776" y="1780"/>
              <a:ext cx="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3" name="Line 27"/>
            <p:cNvSpPr>
              <a:spLocks noChangeShapeType="1"/>
            </p:cNvSpPr>
            <p:nvPr/>
          </p:nvSpPr>
          <p:spPr bwMode="auto">
            <a:xfrm>
              <a:off x="776" y="1452"/>
              <a:ext cx="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4" name="Line 28"/>
            <p:cNvSpPr>
              <a:spLocks noChangeShapeType="1"/>
            </p:cNvSpPr>
            <p:nvPr/>
          </p:nvSpPr>
          <p:spPr bwMode="auto">
            <a:xfrm>
              <a:off x="776" y="1126"/>
              <a:ext cx="75"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45" name="Text Box 29"/>
            <p:cNvSpPr txBox="1">
              <a:spLocks noChangeArrowheads="1"/>
            </p:cNvSpPr>
            <p:nvPr/>
          </p:nvSpPr>
          <p:spPr bwMode="auto">
            <a:xfrm>
              <a:off x="912" y="816"/>
              <a:ext cx="214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1xRPM - BALANCE</a:t>
              </a:r>
              <a:endParaRPr lang="en-US" sz="2200">
                <a:latin typeface="+mj-lt"/>
              </a:endParaRPr>
            </a:p>
          </p:txBody>
        </p:sp>
        <p:sp>
          <p:nvSpPr>
            <p:cNvPr id="146" name="Text Box 30"/>
            <p:cNvSpPr txBox="1">
              <a:spLocks noChangeArrowheads="1"/>
            </p:cNvSpPr>
            <p:nvPr/>
          </p:nvSpPr>
          <p:spPr bwMode="auto">
            <a:xfrm>
              <a:off x="1318" y="1126"/>
              <a:ext cx="1659" cy="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2xRPM - ALIGNMENT</a:t>
              </a:r>
              <a:endParaRPr lang="en-US" sz="2200">
                <a:latin typeface="+mj-lt"/>
              </a:endParaRPr>
            </a:p>
          </p:txBody>
        </p:sp>
        <p:sp>
          <p:nvSpPr>
            <p:cNvPr id="147" name="Text Box 31"/>
            <p:cNvSpPr txBox="1">
              <a:spLocks noChangeArrowheads="1"/>
            </p:cNvSpPr>
            <p:nvPr/>
          </p:nvSpPr>
          <p:spPr bwMode="auto">
            <a:xfrm>
              <a:off x="1607" y="1620"/>
              <a:ext cx="2063" cy="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3-5xRPM - LOOSENESS</a:t>
              </a:r>
              <a:endParaRPr lang="en-US" sz="2200">
                <a:latin typeface="+mj-lt"/>
              </a:endParaRPr>
            </a:p>
          </p:txBody>
        </p:sp>
        <p:sp>
          <p:nvSpPr>
            <p:cNvPr id="148" name="Text Box 32"/>
            <p:cNvSpPr txBox="1">
              <a:spLocks noChangeArrowheads="1"/>
            </p:cNvSpPr>
            <p:nvPr/>
          </p:nvSpPr>
          <p:spPr bwMode="auto">
            <a:xfrm>
              <a:off x="1379" y="3039"/>
              <a:ext cx="502"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dirty="0">
                  <a:solidFill>
                    <a:srgbClr val="000000"/>
                  </a:solidFill>
                  <a:latin typeface="+mj-lt"/>
                </a:rPr>
                <a:t>5000</a:t>
              </a:r>
              <a:endParaRPr lang="en-US" sz="2200" dirty="0">
                <a:latin typeface="+mj-lt"/>
              </a:endParaRPr>
            </a:p>
          </p:txBody>
        </p:sp>
        <p:sp>
          <p:nvSpPr>
            <p:cNvPr id="149" name="Text Box 33"/>
            <p:cNvSpPr txBox="1">
              <a:spLocks noChangeArrowheads="1"/>
            </p:cNvSpPr>
            <p:nvPr/>
          </p:nvSpPr>
          <p:spPr bwMode="auto">
            <a:xfrm>
              <a:off x="2135" y="3045"/>
              <a:ext cx="585"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dirty="0">
                  <a:solidFill>
                    <a:srgbClr val="000000"/>
                  </a:solidFill>
                  <a:latin typeface="+mj-lt"/>
                </a:rPr>
                <a:t>10000</a:t>
              </a:r>
              <a:endParaRPr lang="en-US" sz="2200" dirty="0">
                <a:latin typeface="+mj-lt"/>
              </a:endParaRPr>
            </a:p>
          </p:txBody>
        </p:sp>
        <p:sp>
          <p:nvSpPr>
            <p:cNvPr id="150" name="Text Box 34"/>
            <p:cNvSpPr txBox="1">
              <a:spLocks noChangeArrowheads="1"/>
            </p:cNvSpPr>
            <p:nvPr/>
          </p:nvSpPr>
          <p:spPr bwMode="auto">
            <a:xfrm>
              <a:off x="3550" y="3055"/>
              <a:ext cx="63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dirty="0">
                  <a:solidFill>
                    <a:srgbClr val="000000"/>
                  </a:solidFill>
                  <a:latin typeface="+mj-lt"/>
                </a:rPr>
                <a:t>15000</a:t>
              </a:r>
              <a:endParaRPr lang="en-US" sz="2200" dirty="0">
                <a:latin typeface="+mj-lt"/>
              </a:endParaRPr>
            </a:p>
          </p:txBody>
        </p:sp>
        <p:sp>
          <p:nvSpPr>
            <p:cNvPr id="151" name="Text Box 35"/>
            <p:cNvSpPr txBox="1">
              <a:spLocks noChangeArrowheads="1"/>
            </p:cNvSpPr>
            <p:nvPr/>
          </p:nvSpPr>
          <p:spPr bwMode="auto">
            <a:xfrm>
              <a:off x="1943" y="3441"/>
              <a:ext cx="2303"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104160"/>
                </a:buClr>
                <a:buSzPct val="90000"/>
                <a:buFont typeface="Monotype Sorts" charset="0"/>
                <a:buNone/>
              </a:pPr>
              <a:r>
                <a:rPr lang="en-US" sz="1900" b="1" dirty="0">
                  <a:solidFill>
                    <a:srgbClr val="000000"/>
                  </a:solidFill>
                  <a:latin typeface="+mj-lt"/>
                </a:rPr>
                <a:t>Frequency </a:t>
              </a:r>
              <a:r>
                <a:rPr lang="en-US" sz="1900" b="1" dirty="0" smtClean="0">
                  <a:solidFill>
                    <a:srgbClr val="000000"/>
                  </a:solidFill>
                  <a:latin typeface="+mj-lt"/>
                </a:rPr>
                <a:t>(Hz)</a:t>
              </a:r>
              <a:endParaRPr lang="en-US" sz="2200" b="1" dirty="0">
                <a:latin typeface="+mj-lt"/>
              </a:endParaRPr>
            </a:p>
          </p:txBody>
        </p:sp>
        <p:sp>
          <p:nvSpPr>
            <p:cNvPr id="152" name="Text Box 36"/>
            <p:cNvSpPr txBox="1">
              <a:spLocks noChangeArrowheads="1"/>
            </p:cNvSpPr>
            <p:nvPr/>
          </p:nvSpPr>
          <p:spPr bwMode="auto">
            <a:xfrm>
              <a:off x="2694" y="2456"/>
              <a:ext cx="761"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5-25xRPM</a:t>
              </a:r>
              <a:endParaRPr lang="en-US" sz="2200">
                <a:latin typeface="+mj-lt"/>
              </a:endParaRPr>
            </a:p>
          </p:txBody>
        </p:sp>
        <p:sp>
          <p:nvSpPr>
            <p:cNvPr id="153" name="AutoShape 37"/>
            <p:cNvSpPr>
              <a:spLocks noChangeArrowheads="1"/>
            </p:cNvSpPr>
            <p:nvPr/>
          </p:nvSpPr>
          <p:spPr bwMode="auto">
            <a:xfrm flipV="1">
              <a:off x="3783" y="2776"/>
              <a:ext cx="1537" cy="170"/>
            </a:xfrm>
            <a:prstGeom prst="roundRect">
              <a:avLst>
                <a:gd name="adj" fmla="val 0"/>
              </a:avLst>
            </a:prstGeom>
            <a:noFill/>
            <a:ln w="190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mj-lt"/>
              </a:endParaRPr>
            </a:p>
          </p:txBody>
        </p:sp>
        <p:sp>
          <p:nvSpPr>
            <p:cNvPr id="154" name="Text Box 38"/>
            <p:cNvSpPr txBox="1">
              <a:spLocks noChangeArrowheads="1"/>
            </p:cNvSpPr>
            <p:nvPr/>
          </p:nvSpPr>
          <p:spPr bwMode="auto">
            <a:xfrm>
              <a:off x="4102" y="2524"/>
              <a:ext cx="850"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dirty="0">
                  <a:solidFill>
                    <a:srgbClr val="000000"/>
                  </a:solidFill>
                  <a:latin typeface="+mj-lt"/>
                </a:rPr>
                <a:t>25-65xRPM</a:t>
              </a:r>
              <a:endParaRPr lang="en-US" sz="2200" dirty="0">
                <a:latin typeface="+mj-lt"/>
              </a:endParaRPr>
            </a:p>
          </p:txBody>
        </p:sp>
        <p:sp>
          <p:nvSpPr>
            <p:cNvPr id="155" name="Text Box 39"/>
            <p:cNvSpPr txBox="1">
              <a:spLocks noChangeArrowheads="1"/>
            </p:cNvSpPr>
            <p:nvPr/>
          </p:nvSpPr>
          <p:spPr bwMode="auto">
            <a:xfrm>
              <a:off x="2448" y="2160"/>
              <a:ext cx="3120"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900">
                  <a:solidFill>
                    <a:srgbClr val="000000"/>
                  </a:solidFill>
                  <a:latin typeface="+mj-lt"/>
                </a:rPr>
                <a:t>ANTI-FRICTION BEARINGS &amp; GEARMESH</a:t>
              </a:r>
              <a:endParaRPr lang="en-US" sz="2200">
                <a:latin typeface="+mj-lt"/>
              </a:endParaRPr>
            </a:p>
          </p:txBody>
        </p:sp>
      </p:grpSp>
    </p:spTree>
    <p:extLst>
      <p:ext uri="{BB962C8B-B14F-4D97-AF65-F5344CB8AC3E}">
        <p14:creationId xmlns:p14="http://schemas.microsoft.com/office/powerpoint/2010/main" val="37015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2"/>
          <p:cNvSpPr txBox="1">
            <a:spLocks noChangeArrowheads="1"/>
          </p:cNvSpPr>
          <p:nvPr/>
        </p:nvSpPr>
        <p:spPr>
          <a:xfrm>
            <a:off x="609600" y="228600"/>
            <a:ext cx="7778750" cy="744538"/>
          </a:xfrm>
          <a:prstGeom prst="rect">
            <a:avLst/>
          </a:prstGeom>
          <a:noFill/>
          <a:ln/>
        </p:spPr>
        <p:txBody>
          <a:bodyPr vert="horz" lIns="0" tIns="0" rIns="0" bIns="0" rtlCol="0" anchor="b">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defTabSz="457200">
              <a:spcBef>
                <a:spcPct val="0"/>
              </a:spcBef>
              <a:buClr>
                <a:srgbClr val="008280"/>
              </a:buClr>
              <a:buFont typeface="Monotype Sorts" charset="0"/>
              <a:buNone/>
            </a:pPr>
            <a:endParaRPr lang="en-US" sz="3200" b="1" i="1" dirty="0">
              <a:solidFill>
                <a:schemeClr val="tx1"/>
              </a:solidFill>
              <a:effectLst>
                <a:outerShdw blurRad="38100" dist="38100" dir="2700000" algn="tl">
                  <a:srgbClr val="DDDDDD"/>
                </a:outerShdw>
              </a:effectLst>
            </a:endParaRPr>
          </a:p>
        </p:txBody>
      </p:sp>
      <p:sp>
        <p:nvSpPr>
          <p:cNvPr id="3" name="Title 2"/>
          <p:cNvSpPr>
            <a:spLocks noGrp="1"/>
          </p:cNvSpPr>
          <p:nvPr>
            <p:ph type="title"/>
          </p:nvPr>
        </p:nvSpPr>
        <p:spPr>
          <a:xfrm>
            <a:off x="779462" y="295833"/>
            <a:ext cx="8111161" cy="1143000"/>
          </a:xfrm>
        </p:spPr>
        <p:txBody>
          <a:bodyPr>
            <a:normAutofit/>
          </a:bodyPr>
          <a:lstStyle/>
          <a:p>
            <a:pPr defTabSz="457200"/>
            <a:r>
              <a:rPr lang="en-US" sz="3000" b="1" dirty="0">
                <a:solidFill>
                  <a:schemeClr val="tx1"/>
                </a:solidFill>
              </a:rPr>
              <a:t>Frequency Band Alarming and Trending</a:t>
            </a:r>
          </a:p>
        </p:txBody>
      </p:sp>
      <p:sp>
        <p:nvSpPr>
          <p:cNvPr id="2" name="Slide Number Placeholder 1"/>
          <p:cNvSpPr>
            <a:spLocks noGrp="1"/>
          </p:cNvSpPr>
          <p:nvPr>
            <p:ph type="sldNum" sz="quarter" idx="12"/>
          </p:nvPr>
        </p:nvSpPr>
        <p:spPr/>
        <p:txBody>
          <a:bodyPr/>
          <a:lstStyle/>
          <a:p>
            <a:fld id="{5ED2179F-846E-694A-9A7E-562F73346125}" type="slidenum">
              <a:rPr lang="en-US" smtClean="0"/>
              <a:pPr/>
              <a:t>75</a:t>
            </a:fld>
            <a:endParaRPr lang="en-US"/>
          </a:p>
        </p:txBody>
      </p:sp>
      <p:sp>
        <p:nvSpPr>
          <p:cNvPr id="8" name="Text Box 3"/>
          <p:cNvSpPr txBox="1">
            <a:spLocks noChangeArrowheads="1"/>
          </p:cNvSpPr>
          <p:nvPr/>
        </p:nvSpPr>
        <p:spPr bwMode="auto">
          <a:xfrm>
            <a:off x="7690643" y="5225787"/>
            <a:ext cx="8937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500" dirty="0"/>
              <a:t>Alarm</a:t>
            </a:r>
          </a:p>
        </p:txBody>
      </p:sp>
      <p:grpSp>
        <p:nvGrpSpPr>
          <p:cNvPr id="9" name="Group 4"/>
          <p:cNvGrpSpPr>
            <a:grpSpLocks/>
          </p:cNvGrpSpPr>
          <p:nvPr/>
        </p:nvGrpSpPr>
        <p:grpSpPr bwMode="auto">
          <a:xfrm>
            <a:off x="451644" y="1669577"/>
            <a:ext cx="8035925" cy="4741862"/>
            <a:chOff x="441" y="725"/>
            <a:chExt cx="5062" cy="2987"/>
          </a:xfrm>
        </p:grpSpPr>
        <p:sp>
          <p:nvSpPr>
            <p:cNvPr id="10" name="Freeform 5"/>
            <p:cNvSpPr>
              <a:spLocks/>
            </p:cNvSpPr>
            <p:nvPr/>
          </p:nvSpPr>
          <p:spPr bwMode="auto">
            <a:xfrm>
              <a:off x="3360" y="2094"/>
              <a:ext cx="1549" cy="667"/>
            </a:xfrm>
            <a:custGeom>
              <a:avLst/>
              <a:gdLst>
                <a:gd name="T0" fmla="*/ 1094 w 1597"/>
                <a:gd name="T1" fmla="*/ 0 h 658"/>
                <a:gd name="T2" fmla="*/ 0 w 1597"/>
                <a:gd name="T3" fmla="*/ 644 h 658"/>
                <a:gd name="T4" fmla="*/ 1506 w 1597"/>
                <a:gd name="T5" fmla="*/ 657 h 658"/>
                <a:gd name="T6" fmla="*/ 1596 w 1597"/>
                <a:gd name="T7" fmla="*/ 0 h 658"/>
                <a:gd name="T8" fmla="*/ 1094 w 1597"/>
                <a:gd name="T9" fmla="*/ 0 h 658"/>
                <a:gd name="T10" fmla="*/ 1094 w 1597"/>
                <a:gd name="T11" fmla="*/ 0 h 658"/>
              </a:gdLst>
              <a:ahLst/>
              <a:cxnLst>
                <a:cxn ang="0">
                  <a:pos x="T0" y="T1"/>
                </a:cxn>
                <a:cxn ang="0">
                  <a:pos x="T2" y="T3"/>
                </a:cxn>
                <a:cxn ang="0">
                  <a:pos x="T4" y="T5"/>
                </a:cxn>
                <a:cxn ang="0">
                  <a:pos x="T6" y="T7"/>
                </a:cxn>
                <a:cxn ang="0">
                  <a:pos x="T8" y="T9"/>
                </a:cxn>
                <a:cxn ang="0">
                  <a:pos x="T10" y="T11"/>
                </a:cxn>
              </a:cxnLst>
              <a:rect l="0" t="0" r="r" b="b"/>
              <a:pathLst>
                <a:path w="1597" h="658">
                  <a:moveTo>
                    <a:pt x="1094" y="0"/>
                  </a:moveTo>
                  <a:lnTo>
                    <a:pt x="0" y="644"/>
                  </a:lnTo>
                  <a:lnTo>
                    <a:pt x="1506" y="657"/>
                  </a:lnTo>
                  <a:lnTo>
                    <a:pt x="1596" y="0"/>
                  </a:lnTo>
                  <a:lnTo>
                    <a:pt x="1094" y="0"/>
                  </a:lnTo>
                  <a:lnTo>
                    <a:pt x="1094" y="0"/>
                  </a:lnTo>
                </a:path>
              </a:pathLst>
            </a:custGeom>
            <a:solidFill>
              <a:schemeClr val="tx2">
                <a:lumMod val="20000"/>
                <a:lumOff val="80000"/>
              </a:schemeClr>
            </a:solidFill>
            <a:ln w="19050" cap="flat" cmpd="sng">
              <a:solidFill>
                <a:srgbClr val="E1E1E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1" name="Freeform 6"/>
            <p:cNvSpPr>
              <a:spLocks/>
            </p:cNvSpPr>
            <p:nvPr/>
          </p:nvSpPr>
          <p:spPr bwMode="auto">
            <a:xfrm>
              <a:off x="773" y="2108"/>
              <a:ext cx="1615" cy="677"/>
            </a:xfrm>
            <a:custGeom>
              <a:avLst/>
              <a:gdLst>
                <a:gd name="T0" fmla="*/ 984 w 1665"/>
                <a:gd name="T1" fmla="*/ 0 h 667"/>
                <a:gd name="T2" fmla="*/ 499 w 1665"/>
                <a:gd name="T3" fmla="*/ 0 h 667"/>
                <a:gd name="T4" fmla="*/ 0 w 1665"/>
                <a:gd name="T5" fmla="*/ 666 h 667"/>
                <a:gd name="T6" fmla="*/ 1664 w 1665"/>
                <a:gd name="T7" fmla="*/ 666 h 667"/>
                <a:gd name="T8" fmla="*/ 976 w 1665"/>
                <a:gd name="T9" fmla="*/ 0 h 667"/>
                <a:gd name="T10" fmla="*/ 984 w 1665"/>
                <a:gd name="T11" fmla="*/ 14 h 667"/>
                <a:gd name="T12" fmla="*/ 984 w 1665"/>
                <a:gd name="T13" fmla="*/ 0 h 667"/>
                <a:gd name="T14" fmla="*/ 984 w 1665"/>
                <a:gd name="T15" fmla="*/ 0 h 6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5" h="667">
                  <a:moveTo>
                    <a:pt x="984" y="0"/>
                  </a:moveTo>
                  <a:lnTo>
                    <a:pt x="499" y="0"/>
                  </a:lnTo>
                  <a:lnTo>
                    <a:pt x="0" y="666"/>
                  </a:lnTo>
                  <a:lnTo>
                    <a:pt x="1664" y="666"/>
                  </a:lnTo>
                  <a:lnTo>
                    <a:pt x="976" y="0"/>
                  </a:lnTo>
                  <a:lnTo>
                    <a:pt x="984" y="14"/>
                  </a:lnTo>
                  <a:lnTo>
                    <a:pt x="984" y="0"/>
                  </a:lnTo>
                  <a:lnTo>
                    <a:pt x="984" y="0"/>
                  </a:lnTo>
                </a:path>
              </a:pathLst>
            </a:custGeom>
            <a:solidFill>
              <a:srgbClr val="CCFF99"/>
            </a:solidFill>
            <a:ln w="19050" cap="flat" cmpd="sng">
              <a:solidFill>
                <a:srgbClr val="E1E1E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Text Box 7"/>
            <p:cNvSpPr txBox="1">
              <a:spLocks noChangeArrowheads="1"/>
            </p:cNvSpPr>
            <p:nvPr/>
          </p:nvSpPr>
          <p:spPr bwMode="auto">
            <a:xfrm>
              <a:off x="1248" y="2352"/>
              <a:ext cx="1023"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b="1">
                  <a:solidFill>
                    <a:srgbClr val="000000"/>
                  </a:solidFill>
                  <a:latin typeface="Arial" charset="0"/>
                </a:rPr>
                <a:t>Trend of</a:t>
              </a:r>
            </a:p>
            <a:p>
              <a:pPr>
                <a:buClr>
                  <a:srgbClr val="104160"/>
                </a:buClr>
                <a:buSzPct val="90000"/>
                <a:buFont typeface="Monotype Sorts" charset="0"/>
                <a:buNone/>
              </a:pPr>
              <a:r>
                <a:rPr lang="en-US" sz="1500" b="1">
                  <a:solidFill>
                    <a:srgbClr val="000000"/>
                  </a:solidFill>
                  <a:latin typeface="Arial" charset="0"/>
                </a:rPr>
                <a:t>Balance</a:t>
              </a:r>
              <a:endParaRPr lang="en-US" sz="2200">
                <a:latin typeface="Times" charset="0"/>
              </a:endParaRPr>
            </a:p>
          </p:txBody>
        </p:sp>
        <p:sp>
          <p:nvSpPr>
            <p:cNvPr id="13" name="Line 8"/>
            <p:cNvSpPr>
              <a:spLocks noChangeShapeType="1"/>
            </p:cNvSpPr>
            <p:nvPr/>
          </p:nvSpPr>
          <p:spPr bwMode="auto">
            <a:xfrm flipV="1">
              <a:off x="816" y="3578"/>
              <a:ext cx="1570" cy="2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9"/>
            <p:cNvSpPr>
              <a:spLocks noChangeShapeType="1"/>
            </p:cNvSpPr>
            <p:nvPr/>
          </p:nvSpPr>
          <p:spPr bwMode="auto">
            <a:xfrm flipH="1">
              <a:off x="799" y="2826"/>
              <a:ext cx="20" cy="7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10"/>
            <p:cNvSpPr>
              <a:spLocks noChangeShapeType="1"/>
            </p:cNvSpPr>
            <p:nvPr/>
          </p:nvSpPr>
          <p:spPr bwMode="auto">
            <a:xfrm>
              <a:off x="810" y="3215"/>
              <a:ext cx="573" cy="0"/>
            </a:xfrm>
            <a:prstGeom prst="line">
              <a:avLst/>
            </a:prstGeom>
            <a:noFill/>
            <a:ln w="476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Freeform 11"/>
            <p:cNvSpPr>
              <a:spLocks/>
            </p:cNvSpPr>
            <p:nvPr/>
          </p:nvSpPr>
          <p:spPr bwMode="auto">
            <a:xfrm>
              <a:off x="1711" y="2894"/>
              <a:ext cx="302" cy="183"/>
            </a:xfrm>
            <a:custGeom>
              <a:avLst/>
              <a:gdLst>
                <a:gd name="T0" fmla="*/ 0 w 592"/>
                <a:gd name="T1" fmla="*/ 28 h 29"/>
                <a:gd name="T2" fmla="*/ 13 w 592"/>
                <a:gd name="T3" fmla="*/ 28 h 29"/>
                <a:gd name="T4" fmla="*/ 35 w 592"/>
                <a:gd name="T5" fmla="*/ 28 h 29"/>
                <a:gd name="T6" fmla="*/ 65 w 592"/>
                <a:gd name="T7" fmla="*/ 28 h 29"/>
                <a:gd name="T8" fmla="*/ 102 w 592"/>
                <a:gd name="T9" fmla="*/ 26 h 29"/>
                <a:gd name="T10" fmla="*/ 143 w 592"/>
                <a:gd name="T11" fmla="*/ 24 h 29"/>
                <a:gd name="T12" fmla="*/ 190 w 592"/>
                <a:gd name="T13" fmla="*/ 21 h 29"/>
                <a:gd name="T14" fmla="*/ 239 w 592"/>
                <a:gd name="T15" fmla="*/ 20 h 29"/>
                <a:gd name="T16" fmla="*/ 290 w 592"/>
                <a:gd name="T17" fmla="*/ 16 h 29"/>
                <a:gd name="T18" fmla="*/ 339 w 592"/>
                <a:gd name="T19" fmla="*/ 14 h 29"/>
                <a:gd name="T20" fmla="*/ 389 w 592"/>
                <a:gd name="T21" fmla="*/ 11 h 29"/>
                <a:gd name="T22" fmla="*/ 436 w 592"/>
                <a:gd name="T23" fmla="*/ 9 h 29"/>
                <a:gd name="T24" fmla="*/ 480 w 592"/>
                <a:gd name="T25" fmla="*/ 6 h 29"/>
                <a:gd name="T26" fmla="*/ 518 w 592"/>
                <a:gd name="T27" fmla="*/ 4 h 29"/>
                <a:gd name="T28" fmla="*/ 550 w 592"/>
                <a:gd name="T29" fmla="*/ 2 h 29"/>
                <a:gd name="T30" fmla="*/ 574 w 592"/>
                <a:gd name="T31" fmla="*/ 2 h 29"/>
                <a:gd name="T32" fmla="*/ 591 w 592"/>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2" h="29">
                  <a:moveTo>
                    <a:pt x="0" y="28"/>
                  </a:moveTo>
                  <a:lnTo>
                    <a:pt x="13" y="28"/>
                  </a:lnTo>
                  <a:lnTo>
                    <a:pt x="35" y="28"/>
                  </a:lnTo>
                  <a:lnTo>
                    <a:pt x="65" y="28"/>
                  </a:lnTo>
                  <a:lnTo>
                    <a:pt x="102" y="26"/>
                  </a:lnTo>
                  <a:lnTo>
                    <a:pt x="143" y="24"/>
                  </a:lnTo>
                  <a:lnTo>
                    <a:pt x="190" y="21"/>
                  </a:lnTo>
                  <a:lnTo>
                    <a:pt x="239" y="20"/>
                  </a:lnTo>
                  <a:lnTo>
                    <a:pt x="290" y="16"/>
                  </a:lnTo>
                  <a:lnTo>
                    <a:pt x="339" y="14"/>
                  </a:lnTo>
                  <a:lnTo>
                    <a:pt x="389" y="11"/>
                  </a:lnTo>
                  <a:lnTo>
                    <a:pt x="436" y="9"/>
                  </a:lnTo>
                  <a:lnTo>
                    <a:pt x="480" y="6"/>
                  </a:lnTo>
                  <a:lnTo>
                    <a:pt x="518" y="4"/>
                  </a:lnTo>
                  <a:lnTo>
                    <a:pt x="550" y="2"/>
                  </a:lnTo>
                  <a:lnTo>
                    <a:pt x="574" y="2"/>
                  </a:lnTo>
                  <a:lnTo>
                    <a:pt x="591" y="0"/>
                  </a:lnTo>
                </a:path>
              </a:pathLst>
            </a:custGeom>
            <a:noFill/>
            <a:ln w="4762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 name="Freeform 12"/>
            <p:cNvSpPr>
              <a:spLocks/>
            </p:cNvSpPr>
            <p:nvPr/>
          </p:nvSpPr>
          <p:spPr bwMode="auto">
            <a:xfrm flipV="1">
              <a:off x="1987" y="2829"/>
              <a:ext cx="283" cy="65"/>
            </a:xfrm>
            <a:custGeom>
              <a:avLst/>
              <a:gdLst>
                <a:gd name="T0" fmla="*/ 0 w 274"/>
                <a:gd name="T1" fmla="*/ 0 h 25"/>
                <a:gd name="T2" fmla="*/ 19 w 274"/>
                <a:gd name="T3" fmla="*/ 2 h 25"/>
                <a:gd name="T4" fmla="*/ 38 w 274"/>
                <a:gd name="T5" fmla="*/ 2 h 25"/>
                <a:gd name="T6" fmla="*/ 55 w 274"/>
                <a:gd name="T7" fmla="*/ 4 h 25"/>
                <a:gd name="T8" fmla="*/ 72 w 274"/>
                <a:gd name="T9" fmla="*/ 6 h 25"/>
                <a:gd name="T10" fmla="*/ 88 w 274"/>
                <a:gd name="T11" fmla="*/ 10 h 25"/>
                <a:gd name="T12" fmla="*/ 104 w 274"/>
                <a:gd name="T13" fmla="*/ 12 h 25"/>
                <a:gd name="T14" fmla="*/ 119 w 274"/>
                <a:gd name="T15" fmla="*/ 14 h 25"/>
                <a:gd name="T16" fmla="*/ 136 w 274"/>
                <a:gd name="T17" fmla="*/ 16 h 25"/>
                <a:gd name="T18" fmla="*/ 151 w 274"/>
                <a:gd name="T19" fmla="*/ 20 h 25"/>
                <a:gd name="T20" fmla="*/ 167 w 274"/>
                <a:gd name="T21" fmla="*/ 22 h 25"/>
                <a:gd name="T22" fmla="*/ 183 w 274"/>
                <a:gd name="T23" fmla="*/ 24 h 25"/>
                <a:gd name="T24" fmla="*/ 200 w 274"/>
                <a:gd name="T25" fmla="*/ 24 h 25"/>
                <a:gd name="T26" fmla="*/ 216 w 274"/>
                <a:gd name="T27" fmla="*/ 24 h 25"/>
                <a:gd name="T28" fmla="*/ 234 w 274"/>
                <a:gd name="T29" fmla="*/ 24 h 25"/>
                <a:gd name="T30" fmla="*/ 253 w 274"/>
                <a:gd name="T31" fmla="*/ 22 h 25"/>
                <a:gd name="T32" fmla="*/ 273 w 274"/>
                <a:gd name="T33"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25">
                  <a:moveTo>
                    <a:pt x="0" y="0"/>
                  </a:moveTo>
                  <a:lnTo>
                    <a:pt x="19" y="2"/>
                  </a:lnTo>
                  <a:lnTo>
                    <a:pt x="38" y="2"/>
                  </a:lnTo>
                  <a:lnTo>
                    <a:pt x="55" y="4"/>
                  </a:lnTo>
                  <a:lnTo>
                    <a:pt x="72" y="6"/>
                  </a:lnTo>
                  <a:lnTo>
                    <a:pt x="88" y="10"/>
                  </a:lnTo>
                  <a:lnTo>
                    <a:pt x="104" y="12"/>
                  </a:lnTo>
                  <a:lnTo>
                    <a:pt x="119" y="14"/>
                  </a:lnTo>
                  <a:lnTo>
                    <a:pt x="136" y="16"/>
                  </a:lnTo>
                  <a:lnTo>
                    <a:pt x="151" y="20"/>
                  </a:lnTo>
                  <a:lnTo>
                    <a:pt x="167" y="22"/>
                  </a:lnTo>
                  <a:lnTo>
                    <a:pt x="183" y="24"/>
                  </a:lnTo>
                  <a:lnTo>
                    <a:pt x="200" y="24"/>
                  </a:lnTo>
                  <a:lnTo>
                    <a:pt x="216" y="24"/>
                  </a:lnTo>
                  <a:lnTo>
                    <a:pt x="234" y="24"/>
                  </a:lnTo>
                  <a:lnTo>
                    <a:pt x="253" y="22"/>
                  </a:lnTo>
                  <a:lnTo>
                    <a:pt x="273" y="19"/>
                  </a:lnTo>
                </a:path>
              </a:pathLst>
            </a:custGeom>
            <a:noFill/>
            <a:ln w="476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13"/>
            <p:cNvSpPr>
              <a:spLocks noChangeShapeType="1"/>
            </p:cNvSpPr>
            <p:nvPr/>
          </p:nvSpPr>
          <p:spPr bwMode="auto">
            <a:xfrm>
              <a:off x="919"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14"/>
            <p:cNvSpPr>
              <a:spLocks noChangeShapeType="1"/>
            </p:cNvSpPr>
            <p:nvPr/>
          </p:nvSpPr>
          <p:spPr bwMode="auto">
            <a:xfrm>
              <a:off x="10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Line 15"/>
            <p:cNvSpPr>
              <a:spLocks noChangeShapeType="1"/>
            </p:cNvSpPr>
            <p:nvPr/>
          </p:nvSpPr>
          <p:spPr bwMode="auto">
            <a:xfrm>
              <a:off x="11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Line 16"/>
            <p:cNvSpPr>
              <a:spLocks noChangeShapeType="1"/>
            </p:cNvSpPr>
            <p:nvPr/>
          </p:nvSpPr>
          <p:spPr bwMode="auto">
            <a:xfrm>
              <a:off x="1219"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17"/>
            <p:cNvSpPr>
              <a:spLocks noChangeShapeType="1"/>
            </p:cNvSpPr>
            <p:nvPr/>
          </p:nvSpPr>
          <p:spPr bwMode="auto">
            <a:xfrm>
              <a:off x="13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18"/>
            <p:cNvSpPr>
              <a:spLocks noChangeShapeType="1"/>
            </p:cNvSpPr>
            <p:nvPr/>
          </p:nvSpPr>
          <p:spPr bwMode="auto">
            <a:xfrm>
              <a:off x="14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19"/>
            <p:cNvSpPr>
              <a:spLocks noChangeShapeType="1"/>
            </p:cNvSpPr>
            <p:nvPr/>
          </p:nvSpPr>
          <p:spPr bwMode="auto">
            <a:xfrm>
              <a:off x="15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Line 20"/>
            <p:cNvSpPr>
              <a:spLocks noChangeShapeType="1"/>
            </p:cNvSpPr>
            <p:nvPr/>
          </p:nvSpPr>
          <p:spPr bwMode="auto">
            <a:xfrm>
              <a:off x="16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Line 21"/>
            <p:cNvSpPr>
              <a:spLocks noChangeShapeType="1"/>
            </p:cNvSpPr>
            <p:nvPr/>
          </p:nvSpPr>
          <p:spPr bwMode="auto">
            <a:xfrm>
              <a:off x="17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Line 22"/>
            <p:cNvSpPr>
              <a:spLocks noChangeShapeType="1"/>
            </p:cNvSpPr>
            <p:nvPr/>
          </p:nvSpPr>
          <p:spPr bwMode="auto">
            <a:xfrm>
              <a:off x="1822"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Line 23"/>
            <p:cNvSpPr>
              <a:spLocks noChangeShapeType="1"/>
            </p:cNvSpPr>
            <p:nvPr/>
          </p:nvSpPr>
          <p:spPr bwMode="auto">
            <a:xfrm>
              <a:off x="1920"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Line 24"/>
            <p:cNvSpPr>
              <a:spLocks noChangeShapeType="1"/>
            </p:cNvSpPr>
            <p:nvPr/>
          </p:nvSpPr>
          <p:spPr bwMode="auto">
            <a:xfrm>
              <a:off x="2021"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Line 25"/>
            <p:cNvSpPr>
              <a:spLocks noChangeShapeType="1"/>
            </p:cNvSpPr>
            <p:nvPr/>
          </p:nvSpPr>
          <p:spPr bwMode="auto">
            <a:xfrm>
              <a:off x="2122"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Text Box 26"/>
            <p:cNvSpPr txBox="1">
              <a:spLocks noChangeArrowheads="1"/>
            </p:cNvSpPr>
            <p:nvPr/>
          </p:nvSpPr>
          <p:spPr bwMode="auto">
            <a:xfrm>
              <a:off x="4214" y="2344"/>
              <a:ext cx="76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b="1">
                  <a:solidFill>
                    <a:srgbClr val="000000"/>
                  </a:solidFill>
                  <a:latin typeface="Arial" charset="0"/>
                </a:rPr>
                <a:t>Trend of Bearings</a:t>
              </a:r>
              <a:endParaRPr lang="en-US" sz="2200">
                <a:latin typeface="Times" charset="0"/>
              </a:endParaRPr>
            </a:p>
          </p:txBody>
        </p:sp>
        <p:sp>
          <p:nvSpPr>
            <p:cNvPr id="32" name="Line 27"/>
            <p:cNvSpPr>
              <a:spLocks noChangeShapeType="1"/>
            </p:cNvSpPr>
            <p:nvPr/>
          </p:nvSpPr>
          <p:spPr bwMode="auto">
            <a:xfrm>
              <a:off x="3055" y="3578"/>
              <a:ext cx="177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Line 28"/>
            <p:cNvSpPr>
              <a:spLocks noChangeShapeType="1"/>
            </p:cNvSpPr>
            <p:nvPr/>
          </p:nvSpPr>
          <p:spPr bwMode="auto">
            <a:xfrm flipH="1">
              <a:off x="3247" y="2826"/>
              <a:ext cx="19" cy="7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Line 29"/>
            <p:cNvSpPr>
              <a:spLocks noChangeShapeType="1"/>
            </p:cNvSpPr>
            <p:nvPr/>
          </p:nvSpPr>
          <p:spPr bwMode="auto">
            <a:xfrm>
              <a:off x="3365"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Line 30"/>
            <p:cNvSpPr>
              <a:spLocks noChangeShapeType="1"/>
            </p:cNvSpPr>
            <p:nvPr/>
          </p:nvSpPr>
          <p:spPr bwMode="auto">
            <a:xfrm>
              <a:off x="3466"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31"/>
            <p:cNvSpPr>
              <a:spLocks noChangeShapeType="1"/>
            </p:cNvSpPr>
            <p:nvPr/>
          </p:nvSpPr>
          <p:spPr bwMode="auto">
            <a:xfrm>
              <a:off x="3566"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Line 32"/>
            <p:cNvSpPr>
              <a:spLocks noChangeShapeType="1"/>
            </p:cNvSpPr>
            <p:nvPr/>
          </p:nvSpPr>
          <p:spPr bwMode="auto">
            <a:xfrm>
              <a:off x="3665"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Line 33"/>
            <p:cNvSpPr>
              <a:spLocks noChangeShapeType="1"/>
            </p:cNvSpPr>
            <p:nvPr/>
          </p:nvSpPr>
          <p:spPr bwMode="auto">
            <a:xfrm>
              <a:off x="3766"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34"/>
            <p:cNvSpPr>
              <a:spLocks noChangeShapeType="1"/>
            </p:cNvSpPr>
            <p:nvPr/>
          </p:nvSpPr>
          <p:spPr bwMode="auto">
            <a:xfrm>
              <a:off x="3866"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35"/>
            <p:cNvSpPr>
              <a:spLocks noChangeShapeType="1"/>
            </p:cNvSpPr>
            <p:nvPr/>
          </p:nvSpPr>
          <p:spPr bwMode="auto">
            <a:xfrm>
              <a:off x="3967"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36"/>
            <p:cNvSpPr>
              <a:spLocks noChangeShapeType="1"/>
            </p:cNvSpPr>
            <p:nvPr/>
          </p:nvSpPr>
          <p:spPr bwMode="auto">
            <a:xfrm>
              <a:off x="4066"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37"/>
            <p:cNvSpPr>
              <a:spLocks noChangeShapeType="1"/>
            </p:cNvSpPr>
            <p:nvPr/>
          </p:nvSpPr>
          <p:spPr bwMode="auto">
            <a:xfrm>
              <a:off x="4167"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Line 38"/>
            <p:cNvSpPr>
              <a:spLocks noChangeShapeType="1"/>
            </p:cNvSpPr>
            <p:nvPr/>
          </p:nvSpPr>
          <p:spPr bwMode="auto">
            <a:xfrm>
              <a:off x="4266"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Line 39"/>
            <p:cNvSpPr>
              <a:spLocks noChangeShapeType="1"/>
            </p:cNvSpPr>
            <p:nvPr/>
          </p:nvSpPr>
          <p:spPr bwMode="auto">
            <a:xfrm>
              <a:off x="4367"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Line 40"/>
            <p:cNvSpPr>
              <a:spLocks noChangeShapeType="1"/>
            </p:cNvSpPr>
            <p:nvPr/>
          </p:nvSpPr>
          <p:spPr bwMode="auto">
            <a:xfrm>
              <a:off x="4467"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Line 41"/>
            <p:cNvSpPr>
              <a:spLocks noChangeShapeType="1"/>
            </p:cNvSpPr>
            <p:nvPr/>
          </p:nvSpPr>
          <p:spPr bwMode="auto">
            <a:xfrm>
              <a:off x="4567" y="3598"/>
              <a:ext cx="0" cy="6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Line 42"/>
            <p:cNvSpPr>
              <a:spLocks noChangeShapeType="1"/>
            </p:cNvSpPr>
            <p:nvPr/>
          </p:nvSpPr>
          <p:spPr bwMode="auto">
            <a:xfrm>
              <a:off x="3295" y="3173"/>
              <a:ext cx="1484"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Text Box 43"/>
            <p:cNvSpPr txBox="1">
              <a:spLocks noChangeArrowheads="1"/>
            </p:cNvSpPr>
            <p:nvPr/>
          </p:nvSpPr>
          <p:spPr bwMode="auto">
            <a:xfrm>
              <a:off x="2345" y="2718"/>
              <a:ext cx="38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Alarm</a:t>
              </a:r>
            </a:p>
          </p:txBody>
        </p:sp>
        <p:sp>
          <p:nvSpPr>
            <p:cNvPr id="50" name="Line 44"/>
            <p:cNvSpPr>
              <a:spLocks noChangeShapeType="1"/>
            </p:cNvSpPr>
            <p:nvPr/>
          </p:nvSpPr>
          <p:spPr bwMode="auto">
            <a:xfrm>
              <a:off x="1251" y="1032"/>
              <a:ext cx="3"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Line 45"/>
            <p:cNvSpPr>
              <a:spLocks noChangeShapeType="1"/>
            </p:cNvSpPr>
            <p:nvPr/>
          </p:nvSpPr>
          <p:spPr bwMode="auto">
            <a:xfrm>
              <a:off x="1588" y="1023"/>
              <a:ext cx="2" cy="948"/>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Line 46"/>
            <p:cNvSpPr>
              <a:spLocks noChangeShapeType="1"/>
            </p:cNvSpPr>
            <p:nvPr/>
          </p:nvSpPr>
          <p:spPr bwMode="auto">
            <a:xfrm>
              <a:off x="2341" y="1041"/>
              <a:ext cx="2"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Line 47"/>
            <p:cNvSpPr>
              <a:spLocks noChangeShapeType="1"/>
            </p:cNvSpPr>
            <p:nvPr/>
          </p:nvSpPr>
          <p:spPr bwMode="auto">
            <a:xfrm>
              <a:off x="2801" y="1032"/>
              <a:ext cx="2"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Line 48"/>
            <p:cNvSpPr>
              <a:spLocks noChangeShapeType="1"/>
            </p:cNvSpPr>
            <p:nvPr/>
          </p:nvSpPr>
          <p:spPr bwMode="auto">
            <a:xfrm>
              <a:off x="3337" y="1032"/>
              <a:ext cx="2"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Line 49"/>
            <p:cNvSpPr>
              <a:spLocks noChangeShapeType="1"/>
            </p:cNvSpPr>
            <p:nvPr/>
          </p:nvSpPr>
          <p:spPr bwMode="auto">
            <a:xfrm>
              <a:off x="3874" y="1032"/>
              <a:ext cx="3"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Line 50"/>
            <p:cNvSpPr>
              <a:spLocks noChangeShapeType="1"/>
            </p:cNvSpPr>
            <p:nvPr/>
          </p:nvSpPr>
          <p:spPr bwMode="auto">
            <a:xfrm>
              <a:off x="4411" y="1032"/>
              <a:ext cx="3"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Freeform 51"/>
            <p:cNvSpPr>
              <a:spLocks/>
            </p:cNvSpPr>
            <p:nvPr/>
          </p:nvSpPr>
          <p:spPr bwMode="auto">
            <a:xfrm>
              <a:off x="656" y="2001"/>
              <a:ext cx="4568" cy="141"/>
            </a:xfrm>
            <a:custGeom>
              <a:avLst/>
              <a:gdLst>
                <a:gd name="T0" fmla="*/ 0 w 4712"/>
                <a:gd name="T1" fmla="*/ 75 h 139"/>
                <a:gd name="T2" fmla="*/ 2709 w 4712"/>
                <a:gd name="T3" fmla="*/ 75 h 139"/>
                <a:gd name="T4" fmla="*/ 2798 w 4712"/>
                <a:gd name="T5" fmla="*/ 0 h 139"/>
                <a:gd name="T6" fmla="*/ 2848 w 4712"/>
                <a:gd name="T7" fmla="*/ 138 h 139"/>
                <a:gd name="T8" fmla="*/ 2923 w 4712"/>
                <a:gd name="T9" fmla="*/ 75 h 139"/>
                <a:gd name="T10" fmla="*/ 4711 w 4712"/>
                <a:gd name="T11" fmla="*/ 75 h 139"/>
              </a:gdLst>
              <a:ahLst/>
              <a:cxnLst>
                <a:cxn ang="0">
                  <a:pos x="T0" y="T1"/>
                </a:cxn>
                <a:cxn ang="0">
                  <a:pos x="T2" y="T3"/>
                </a:cxn>
                <a:cxn ang="0">
                  <a:pos x="T4" y="T5"/>
                </a:cxn>
                <a:cxn ang="0">
                  <a:pos x="T6" y="T7"/>
                </a:cxn>
                <a:cxn ang="0">
                  <a:pos x="T8" y="T9"/>
                </a:cxn>
                <a:cxn ang="0">
                  <a:pos x="T10" y="T11"/>
                </a:cxn>
              </a:cxnLst>
              <a:rect l="0" t="0" r="r" b="b"/>
              <a:pathLst>
                <a:path w="4712" h="139">
                  <a:moveTo>
                    <a:pt x="0" y="75"/>
                  </a:moveTo>
                  <a:lnTo>
                    <a:pt x="2709" y="75"/>
                  </a:lnTo>
                  <a:lnTo>
                    <a:pt x="2798" y="0"/>
                  </a:lnTo>
                  <a:lnTo>
                    <a:pt x="2848" y="138"/>
                  </a:lnTo>
                  <a:lnTo>
                    <a:pt x="2923" y="75"/>
                  </a:lnTo>
                  <a:lnTo>
                    <a:pt x="4711" y="75"/>
                  </a:lnTo>
                </a:path>
              </a:pathLst>
            </a:custGeom>
            <a:noFill/>
            <a:ln w="317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8" name="Text Box 52"/>
            <p:cNvSpPr txBox="1">
              <a:spLocks noChangeArrowheads="1"/>
            </p:cNvSpPr>
            <p:nvPr/>
          </p:nvSpPr>
          <p:spPr bwMode="auto">
            <a:xfrm rot="16200000">
              <a:off x="62" y="1388"/>
              <a:ext cx="915" cy="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b="1">
                  <a:solidFill>
                    <a:srgbClr val="000000"/>
                  </a:solidFill>
                  <a:latin typeface="Arial" charset="0"/>
                </a:rPr>
                <a:t>Amplitude</a:t>
              </a:r>
              <a:endParaRPr lang="en-US" sz="2200">
                <a:latin typeface="Times" charset="0"/>
              </a:endParaRPr>
            </a:p>
          </p:txBody>
        </p:sp>
        <p:sp>
          <p:nvSpPr>
            <p:cNvPr id="59" name="Line 53"/>
            <p:cNvSpPr>
              <a:spLocks noChangeShapeType="1"/>
            </p:cNvSpPr>
            <p:nvPr/>
          </p:nvSpPr>
          <p:spPr bwMode="auto">
            <a:xfrm>
              <a:off x="651" y="725"/>
              <a:ext cx="5" cy="1332"/>
            </a:xfrm>
            <a:prstGeom prst="line">
              <a:avLst/>
            </a:prstGeom>
            <a:noFill/>
            <a:ln w="317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Freeform 54"/>
            <p:cNvSpPr>
              <a:spLocks/>
            </p:cNvSpPr>
            <p:nvPr/>
          </p:nvSpPr>
          <p:spPr bwMode="auto">
            <a:xfrm>
              <a:off x="704" y="1151"/>
              <a:ext cx="4186" cy="857"/>
            </a:xfrm>
            <a:custGeom>
              <a:avLst/>
              <a:gdLst>
                <a:gd name="T0" fmla="*/ 0 w 4318"/>
                <a:gd name="T1" fmla="*/ 831 h 845"/>
                <a:gd name="T2" fmla="*/ 75 w 4318"/>
                <a:gd name="T3" fmla="*/ 844 h 845"/>
                <a:gd name="T4" fmla="*/ 163 w 4318"/>
                <a:gd name="T5" fmla="*/ 793 h 845"/>
                <a:gd name="T6" fmla="*/ 251 w 4318"/>
                <a:gd name="T7" fmla="*/ 831 h 845"/>
                <a:gd name="T8" fmla="*/ 327 w 4318"/>
                <a:gd name="T9" fmla="*/ 743 h 845"/>
                <a:gd name="T10" fmla="*/ 427 w 4318"/>
                <a:gd name="T11" fmla="*/ 806 h 845"/>
                <a:gd name="T12" fmla="*/ 529 w 4318"/>
                <a:gd name="T13" fmla="*/ 730 h 845"/>
                <a:gd name="T14" fmla="*/ 629 w 4318"/>
                <a:gd name="T15" fmla="*/ 806 h 845"/>
                <a:gd name="T16" fmla="*/ 743 w 4318"/>
                <a:gd name="T17" fmla="*/ 38 h 845"/>
                <a:gd name="T18" fmla="*/ 755 w 4318"/>
                <a:gd name="T19" fmla="*/ 227 h 845"/>
                <a:gd name="T20" fmla="*/ 780 w 4318"/>
                <a:gd name="T21" fmla="*/ 780 h 845"/>
                <a:gd name="T22" fmla="*/ 919 w 4318"/>
                <a:gd name="T23" fmla="*/ 755 h 845"/>
                <a:gd name="T24" fmla="*/ 1019 w 4318"/>
                <a:gd name="T25" fmla="*/ 831 h 845"/>
                <a:gd name="T26" fmla="*/ 1133 w 4318"/>
                <a:gd name="T27" fmla="*/ 718 h 845"/>
                <a:gd name="T28" fmla="*/ 1233 w 4318"/>
                <a:gd name="T29" fmla="*/ 793 h 845"/>
                <a:gd name="T30" fmla="*/ 1347 w 4318"/>
                <a:gd name="T31" fmla="*/ 730 h 845"/>
                <a:gd name="T32" fmla="*/ 1410 w 4318"/>
                <a:gd name="T33" fmla="*/ 767 h 845"/>
                <a:gd name="T34" fmla="*/ 1497 w 4318"/>
                <a:gd name="T35" fmla="*/ 793 h 845"/>
                <a:gd name="T36" fmla="*/ 1535 w 4318"/>
                <a:gd name="T37" fmla="*/ 215 h 845"/>
                <a:gd name="T38" fmla="*/ 1574 w 4318"/>
                <a:gd name="T39" fmla="*/ 755 h 845"/>
                <a:gd name="T40" fmla="*/ 1712 w 4318"/>
                <a:gd name="T41" fmla="*/ 705 h 845"/>
                <a:gd name="T42" fmla="*/ 1813 w 4318"/>
                <a:gd name="T43" fmla="*/ 743 h 845"/>
                <a:gd name="T44" fmla="*/ 1901 w 4318"/>
                <a:gd name="T45" fmla="*/ 806 h 845"/>
                <a:gd name="T46" fmla="*/ 1964 w 4318"/>
                <a:gd name="T47" fmla="*/ 767 h 845"/>
                <a:gd name="T48" fmla="*/ 2040 w 4318"/>
                <a:gd name="T49" fmla="*/ 793 h 845"/>
                <a:gd name="T50" fmla="*/ 2089 w 4318"/>
                <a:gd name="T51" fmla="*/ 743 h 845"/>
                <a:gd name="T52" fmla="*/ 2177 w 4318"/>
                <a:gd name="T53" fmla="*/ 755 h 845"/>
                <a:gd name="T54" fmla="*/ 2316 w 4318"/>
                <a:gd name="T55" fmla="*/ 793 h 845"/>
                <a:gd name="T56" fmla="*/ 2403 w 4318"/>
                <a:gd name="T57" fmla="*/ 730 h 845"/>
                <a:gd name="T58" fmla="*/ 2518 w 4318"/>
                <a:gd name="T59" fmla="*/ 755 h 845"/>
                <a:gd name="T60" fmla="*/ 2593 w 4318"/>
                <a:gd name="T61" fmla="*/ 654 h 845"/>
                <a:gd name="T62" fmla="*/ 2618 w 4318"/>
                <a:gd name="T63" fmla="*/ 566 h 845"/>
                <a:gd name="T64" fmla="*/ 2644 w 4318"/>
                <a:gd name="T65" fmla="*/ 767 h 845"/>
                <a:gd name="T66" fmla="*/ 2719 w 4318"/>
                <a:gd name="T67" fmla="*/ 730 h 845"/>
                <a:gd name="T68" fmla="*/ 2832 w 4318"/>
                <a:gd name="T69" fmla="*/ 693 h 845"/>
                <a:gd name="T70" fmla="*/ 2947 w 4318"/>
                <a:gd name="T71" fmla="*/ 679 h 845"/>
                <a:gd name="T72" fmla="*/ 2983 w 4318"/>
                <a:gd name="T73" fmla="*/ 743 h 845"/>
                <a:gd name="T74" fmla="*/ 3059 w 4318"/>
                <a:gd name="T75" fmla="*/ 605 h 845"/>
                <a:gd name="T76" fmla="*/ 3123 w 4318"/>
                <a:gd name="T77" fmla="*/ 743 h 845"/>
                <a:gd name="T78" fmla="*/ 3298 w 4318"/>
                <a:gd name="T79" fmla="*/ 730 h 845"/>
                <a:gd name="T80" fmla="*/ 3487 w 4318"/>
                <a:gd name="T81" fmla="*/ 679 h 845"/>
                <a:gd name="T82" fmla="*/ 3537 w 4318"/>
                <a:gd name="T83" fmla="*/ 0 h 845"/>
                <a:gd name="T84" fmla="*/ 3575 w 4318"/>
                <a:gd name="T85" fmla="*/ 705 h 845"/>
                <a:gd name="T86" fmla="*/ 3726 w 4318"/>
                <a:gd name="T87" fmla="*/ 642 h 845"/>
                <a:gd name="T88" fmla="*/ 3790 w 4318"/>
                <a:gd name="T89" fmla="*/ 793 h 845"/>
                <a:gd name="T90" fmla="*/ 3877 w 4318"/>
                <a:gd name="T91" fmla="*/ 718 h 845"/>
                <a:gd name="T92" fmla="*/ 3953 w 4318"/>
                <a:gd name="T93" fmla="*/ 743 h 845"/>
                <a:gd name="T94" fmla="*/ 4078 w 4318"/>
                <a:gd name="T95" fmla="*/ 679 h 845"/>
                <a:gd name="T96" fmla="*/ 4155 w 4318"/>
                <a:gd name="T97" fmla="*/ 767 h 845"/>
                <a:gd name="T98" fmla="*/ 4317 w 4318"/>
                <a:gd name="T99" fmla="*/ 70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18" h="845">
                  <a:moveTo>
                    <a:pt x="0" y="831"/>
                  </a:moveTo>
                  <a:lnTo>
                    <a:pt x="75" y="844"/>
                  </a:lnTo>
                  <a:lnTo>
                    <a:pt x="163" y="793"/>
                  </a:lnTo>
                  <a:lnTo>
                    <a:pt x="251" y="831"/>
                  </a:lnTo>
                  <a:lnTo>
                    <a:pt x="327" y="743"/>
                  </a:lnTo>
                  <a:lnTo>
                    <a:pt x="427" y="806"/>
                  </a:lnTo>
                  <a:lnTo>
                    <a:pt x="529" y="730"/>
                  </a:lnTo>
                  <a:lnTo>
                    <a:pt x="629" y="806"/>
                  </a:lnTo>
                  <a:lnTo>
                    <a:pt x="743" y="38"/>
                  </a:lnTo>
                  <a:lnTo>
                    <a:pt x="755" y="227"/>
                  </a:lnTo>
                  <a:lnTo>
                    <a:pt x="780" y="780"/>
                  </a:lnTo>
                  <a:lnTo>
                    <a:pt x="919" y="755"/>
                  </a:lnTo>
                  <a:lnTo>
                    <a:pt x="1019" y="831"/>
                  </a:lnTo>
                  <a:lnTo>
                    <a:pt x="1133" y="718"/>
                  </a:lnTo>
                  <a:lnTo>
                    <a:pt x="1233" y="793"/>
                  </a:lnTo>
                  <a:lnTo>
                    <a:pt x="1347" y="730"/>
                  </a:lnTo>
                  <a:lnTo>
                    <a:pt x="1410" y="767"/>
                  </a:lnTo>
                  <a:lnTo>
                    <a:pt x="1497" y="793"/>
                  </a:lnTo>
                  <a:lnTo>
                    <a:pt x="1535" y="215"/>
                  </a:lnTo>
                  <a:lnTo>
                    <a:pt x="1574" y="755"/>
                  </a:lnTo>
                  <a:lnTo>
                    <a:pt x="1712" y="705"/>
                  </a:lnTo>
                  <a:lnTo>
                    <a:pt x="1813" y="743"/>
                  </a:lnTo>
                  <a:lnTo>
                    <a:pt x="1901" y="806"/>
                  </a:lnTo>
                  <a:lnTo>
                    <a:pt x="1964" y="767"/>
                  </a:lnTo>
                  <a:lnTo>
                    <a:pt x="2040" y="793"/>
                  </a:lnTo>
                  <a:lnTo>
                    <a:pt x="2089" y="743"/>
                  </a:lnTo>
                  <a:lnTo>
                    <a:pt x="2177" y="755"/>
                  </a:lnTo>
                  <a:lnTo>
                    <a:pt x="2316" y="793"/>
                  </a:lnTo>
                  <a:lnTo>
                    <a:pt x="2403" y="730"/>
                  </a:lnTo>
                  <a:lnTo>
                    <a:pt x="2518" y="755"/>
                  </a:lnTo>
                  <a:lnTo>
                    <a:pt x="2593" y="654"/>
                  </a:lnTo>
                  <a:lnTo>
                    <a:pt x="2618" y="566"/>
                  </a:lnTo>
                  <a:lnTo>
                    <a:pt x="2644" y="767"/>
                  </a:lnTo>
                  <a:lnTo>
                    <a:pt x="2719" y="730"/>
                  </a:lnTo>
                  <a:lnTo>
                    <a:pt x="2832" y="693"/>
                  </a:lnTo>
                  <a:lnTo>
                    <a:pt x="2947" y="679"/>
                  </a:lnTo>
                  <a:lnTo>
                    <a:pt x="2983" y="743"/>
                  </a:lnTo>
                  <a:lnTo>
                    <a:pt x="3059" y="605"/>
                  </a:lnTo>
                  <a:lnTo>
                    <a:pt x="3123" y="743"/>
                  </a:lnTo>
                  <a:lnTo>
                    <a:pt x="3298" y="730"/>
                  </a:lnTo>
                  <a:lnTo>
                    <a:pt x="3487" y="679"/>
                  </a:lnTo>
                  <a:lnTo>
                    <a:pt x="3537" y="0"/>
                  </a:lnTo>
                  <a:lnTo>
                    <a:pt x="3575" y="705"/>
                  </a:lnTo>
                  <a:lnTo>
                    <a:pt x="3726" y="642"/>
                  </a:lnTo>
                  <a:lnTo>
                    <a:pt x="3790" y="793"/>
                  </a:lnTo>
                  <a:lnTo>
                    <a:pt x="3877" y="718"/>
                  </a:lnTo>
                  <a:lnTo>
                    <a:pt x="3953" y="743"/>
                  </a:lnTo>
                  <a:lnTo>
                    <a:pt x="4078" y="679"/>
                  </a:lnTo>
                  <a:lnTo>
                    <a:pt x="4155" y="767"/>
                  </a:lnTo>
                  <a:lnTo>
                    <a:pt x="4317" y="705"/>
                  </a:lnTo>
                </a:path>
              </a:pathLst>
            </a:custGeom>
            <a:noFill/>
            <a:ln w="9525"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1" name="Text Box 55"/>
            <p:cNvSpPr txBox="1">
              <a:spLocks noChangeArrowheads="1"/>
            </p:cNvSpPr>
            <p:nvPr/>
          </p:nvSpPr>
          <p:spPr bwMode="auto">
            <a:xfrm>
              <a:off x="803" y="800"/>
              <a:ext cx="417"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Sub-</a:t>
              </a:r>
              <a:endParaRPr lang="en-US" sz="2200">
                <a:latin typeface="Times" charset="0"/>
              </a:endParaRPr>
            </a:p>
          </p:txBody>
        </p:sp>
        <p:sp>
          <p:nvSpPr>
            <p:cNvPr id="62" name="Text Box 56"/>
            <p:cNvSpPr txBox="1">
              <a:spLocks noChangeArrowheads="1"/>
            </p:cNvSpPr>
            <p:nvPr/>
          </p:nvSpPr>
          <p:spPr bwMode="auto">
            <a:xfrm>
              <a:off x="685" y="913"/>
              <a:ext cx="31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Har</a:t>
              </a:r>
              <a:endParaRPr lang="en-US" sz="2200">
                <a:latin typeface="Times" charset="0"/>
              </a:endParaRPr>
            </a:p>
          </p:txBody>
        </p:sp>
        <p:sp>
          <p:nvSpPr>
            <p:cNvPr id="63" name="Text Box 57"/>
            <p:cNvSpPr txBox="1">
              <a:spLocks noChangeArrowheads="1"/>
            </p:cNvSpPr>
            <p:nvPr/>
          </p:nvSpPr>
          <p:spPr bwMode="auto">
            <a:xfrm>
              <a:off x="860" y="913"/>
              <a:ext cx="527"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monic</a:t>
              </a:r>
              <a:endParaRPr lang="en-US" sz="2200">
                <a:latin typeface="Times" charset="0"/>
              </a:endParaRPr>
            </a:p>
          </p:txBody>
        </p:sp>
        <p:sp>
          <p:nvSpPr>
            <p:cNvPr id="64" name="Text Box 58"/>
            <p:cNvSpPr txBox="1">
              <a:spLocks noChangeArrowheads="1"/>
            </p:cNvSpPr>
            <p:nvPr/>
          </p:nvSpPr>
          <p:spPr bwMode="auto">
            <a:xfrm>
              <a:off x="1319" y="903"/>
              <a:ext cx="238"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1X</a:t>
              </a:r>
              <a:endParaRPr lang="en-US" sz="2200">
                <a:latin typeface="Times" charset="0"/>
              </a:endParaRPr>
            </a:p>
          </p:txBody>
        </p:sp>
        <p:sp>
          <p:nvSpPr>
            <p:cNvPr id="65" name="Text Box 59"/>
            <p:cNvSpPr txBox="1">
              <a:spLocks noChangeArrowheads="1"/>
            </p:cNvSpPr>
            <p:nvPr/>
          </p:nvSpPr>
          <p:spPr bwMode="auto">
            <a:xfrm>
              <a:off x="2089" y="940"/>
              <a:ext cx="237"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2X</a:t>
              </a:r>
              <a:endParaRPr lang="en-US" sz="2200">
                <a:latin typeface="Times" charset="0"/>
              </a:endParaRPr>
            </a:p>
          </p:txBody>
        </p:sp>
        <p:sp>
          <p:nvSpPr>
            <p:cNvPr id="66" name="Text Box 60"/>
            <p:cNvSpPr txBox="1">
              <a:spLocks noChangeArrowheads="1"/>
            </p:cNvSpPr>
            <p:nvPr/>
          </p:nvSpPr>
          <p:spPr bwMode="auto">
            <a:xfrm>
              <a:off x="2826" y="913"/>
              <a:ext cx="682"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Bearing</a:t>
              </a:r>
              <a:endParaRPr lang="en-US" sz="2200">
                <a:latin typeface="Times" charset="0"/>
              </a:endParaRPr>
            </a:p>
          </p:txBody>
        </p:sp>
        <p:sp>
          <p:nvSpPr>
            <p:cNvPr id="67" name="Text Box 61"/>
            <p:cNvSpPr txBox="1">
              <a:spLocks noChangeArrowheads="1"/>
            </p:cNvSpPr>
            <p:nvPr/>
          </p:nvSpPr>
          <p:spPr bwMode="auto">
            <a:xfrm>
              <a:off x="3365" y="913"/>
              <a:ext cx="679"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Bearing</a:t>
              </a:r>
              <a:endParaRPr lang="en-US" sz="2200">
                <a:latin typeface="Times" charset="0"/>
              </a:endParaRPr>
            </a:p>
          </p:txBody>
        </p:sp>
        <p:sp>
          <p:nvSpPr>
            <p:cNvPr id="68" name="Text Box 62"/>
            <p:cNvSpPr txBox="1">
              <a:spLocks noChangeArrowheads="1"/>
            </p:cNvSpPr>
            <p:nvPr/>
          </p:nvSpPr>
          <p:spPr bwMode="auto">
            <a:xfrm>
              <a:off x="3952" y="913"/>
              <a:ext cx="536"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Gears</a:t>
              </a:r>
              <a:endParaRPr lang="en-US" sz="2200">
                <a:latin typeface="Times" charset="0"/>
              </a:endParaRPr>
            </a:p>
          </p:txBody>
        </p:sp>
        <p:sp>
          <p:nvSpPr>
            <p:cNvPr id="69" name="Text Box 63"/>
            <p:cNvSpPr txBox="1">
              <a:spLocks noChangeArrowheads="1"/>
            </p:cNvSpPr>
            <p:nvPr/>
          </p:nvSpPr>
          <p:spPr bwMode="auto">
            <a:xfrm>
              <a:off x="4466" y="913"/>
              <a:ext cx="681"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Bearing</a:t>
              </a:r>
              <a:endParaRPr lang="en-US" sz="2200">
                <a:latin typeface="Times" charset="0"/>
              </a:endParaRPr>
            </a:p>
          </p:txBody>
        </p:sp>
        <p:sp>
          <p:nvSpPr>
            <p:cNvPr id="70" name="Line 64"/>
            <p:cNvSpPr>
              <a:spLocks noChangeShapeType="1"/>
            </p:cNvSpPr>
            <p:nvPr/>
          </p:nvSpPr>
          <p:spPr bwMode="auto">
            <a:xfrm>
              <a:off x="1398" y="2096"/>
              <a:ext cx="0" cy="8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Line 65"/>
            <p:cNvSpPr>
              <a:spLocks noChangeShapeType="1"/>
            </p:cNvSpPr>
            <p:nvPr/>
          </p:nvSpPr>
          <p:spPr bwMode="auto">
            <a:xfrm>
              <a:off x="2192" y="2096"/>
              <a:ext cx="0" cy="8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Text Box 66"/>
            <p:cNvSpPr txBox="1">
              <a:spLocks noChangeArrowheads="1"/>
            </p:cNvSpPr>
            <p:nvPr/>
          </p:nvSpPr>
          <p:spPr bwMode="auto">
            <a:xfrm>
              <a:off x="1366" y="2153"/>
              <a:ext cx="206"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1x</a:t>
              </a:r>
              <a:endParaRPr lang="en-US" sz="2200">
                <a:latin typeface="Times" charset="0"/>
              </a:endParaRPr>
            </a:p>
          </p:txBody>
        </p:sp>
        <p:sp>
          <p:nvSpPr>
            <p:cNvPr id="73" name="Text Box 67"/>
            <p:cNvSpPr txBox="1">
              <a:spLocks noChangeArrowheads="1"/>
            </p:cNvSpPr>
            <p:nvPr/>
          </p:nvSpPr>
          <p:spPr bwMode="auto">
            <a:xfrm>
              <a:off x="2160" y="2153"/>
              <a:ext cx="207"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2x</a:t>
              </a:r>
              <a:endParaRPr lang="en-US" sz="2200">
                <a:latin typeface="Times" charset="0"/>
              </a:endParaRPr>
            </a:p>
          </p:txBody>
        </p:sp>
        <p:grpSp>
          <p:nvGrpSpPr>
            <p:cNvPr id="74" name="Group 68"/>
            <p:cNvGrpSpPr>
              <a:grpSpLocks/>
            </p:cNvGrpSpPr>
            <p:nvPr/>
          </p:nvGrpSpPr>
          <p:grpSpPr bwMode="auto">
            <a:xfrm>
              <a:off x="4342" y="2057"/>
              <a:ext cx="570" cy="272"/>
              <a:chOff x="5024" y="3018"/>
              <a:chExt cx="324" cy="269"/>
            </a:xfrm>
          </p:grpSpPr>
          <p:sp>
            <p:nvSpPr>
              <p:cNvPr id="106" name="Line 69"/>
              <p:cNvSpPr>
                <a:spLocks noChangeShapeType="1"/>
              </p:cNvSpPr>
              <p:nvPr/>
            </p:nvSpPr>
            <p:spPr bwMode="auto">
              <a:xfrm>
                <a:off x="5106" y="3018"/>
                <a:ext cx="0" cy="8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endParaRPr lang="en-US"/>
              </a:p>
            </p:txBody>
          </p:sp>
          <p:sp>
            <p:nvSpPr>
              <p:cNvPr id="107" name="Text Box 70"/>
              <p:cNvSpPr txBox="1">
                <a:spLocks noChangeArrowheads="1"/>
              </p:cNvSpPr>
              <p:nvPr/>
            </p:nvSpPr>
            <p:spPr bwMode="auto">
              <a:xfrm>
                <a:off x="5024" y="3074"/>
                <a:ext cx="3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25-60 x</a:t>
                </a:r>
                <a:endParaRPr lang="en-US" sz="2200">
                  <a:latin typeface="Times" charset="0"/>
                </a:endParaRPr>
              </a:p>
            </p:txBody>
          </p:sp>
        </p:grpSp>
        <p:sp>
          <p:nvSpPr>
            <p:cNvPr id="75" name="Text Box 71"/>
            <p:cNvSpPr txBox="1">
              <a:spLocks noChangeArrowheads="1"/>
            </p:cNvSpPr>
            <p:nvPr/>
          </p:nvSpPr>
          <p:spPr bwMode="auto">
            <a:xfrm>
              <a:off x="511" y="2810"/>
              <a:ext cx="12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.5</a:t>
              </a:r>
              <a:endParaRPr lang="en-US" sz="2200">
                <a:latin typeface="Times" charset="0"/>
              </a:endParaRPr>
            </a:p>
          </p:txBody>
        </p:sp>
        <p:sp>
          <p:nvSpPr>
            <p:cNvPr id="76" name="Text Box 72"/>
            <p:cNvSpPr txBox="1">
              <a:spLocks noChangeArrowheads="1"/>
            </p:cNvSpPr>
            <p:nvPr/>
          </p:nvSpPr>
          <p:spPr bwMode="auto">
            <a:xfrm>
              <a:off x="480" y="2976"/>
              <a:ext cx="35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in/sec</a:t>
              </a:r>
              <a:endParaRPr lang="en-US" sz="2200">
                <a:latin typeface="Times" charset="0"/>
              </a:endParaRPr>
            </a:p>
          </p:txBody>
        </p:sp>
        <p:sp>
          <p:nvSpPr>
            <p:cNvPr id="77" name="Line 73"/>
            <p:cNvSpPr>
              <a:spLocks noChangeShapeType="1"/>
            </p:cNvSpPr>
            <p:nvPr/>
          </p:nvSpPr>
          <p:spPr bwMode="auto">
            <a:xfrm>
              <a:off x="734" y="2931"/>
              <a:ext cx="6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Line 74"/>
            <p:cNvSpPr>
              <a:spLocks noChangeShapeType="1"/>
            </p:cNvSpPr>
            <p:nvPr/>
          </p:nvSpPr>
          <p:spPr bwMode="auto">
            <a:xfrm>
              <a:off x="3175" y="3162"/>
              <a:ext cx="6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Text Box 75"/>
            <p:cNvSpPr txBox="1">
              <a:spLocks noChangeArrowheads="1"/>
            </p:cNvSpPr>
            <p:nvPr/>
          </p:nvSpPr>
          <p:spPr bwMode="auto">
            <a:xfrm>
              <a:off x="2937" y="3076"/>
              <a:ext cx="12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.1</a:t>
              </a:r>
              <a:endParaRPr lang="en-US" sz="2200">
                <a:latin typeface="Times" charset="0"/>
              </a:endParaRPr>
            </a:p>
          </p:txBody>
        </p:sp>
        <p:sp>
          <p:nvSpPr>
            <p:cNvPr id="80" name="Text Box 76"/>
            <p:cNvSpPr txBox="1">
              <a:spLocks noChangeArrowheads="1"/>
            </p:cNvSpPr>
            <p:nvPr/>
          </p:nvSpPr>
          <p:spPr bwMode="auto">
            <a:xfrm>
              <a:off x="2928" y="3264"/>
              <a:ext cx="315"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buClr>
                  <a:srgbClr val="104160"/>
                </a:buClr>
                <a:buSzPct val="90000"/>
                <a:buFont typeface="Monotype Sorts" charset="0"/>
                <a:buNone/>
              </a:pPr>
              <a:r>
                <a:rPr lang="en-US" sz="1500">
                  <a:solidFill>
                    <a:srgbClr val="000000"/>
                  </a:solidFill>
                  <a:latin typeface="Arial" charset="0"/>
                </a:rPr>
                <a:t>in/sec</a:t>
              </a:r>
              <a:endParaRPr lang="en-US" sz="2200">
                <a:latin typeface="Times" charset="0"/>
              </a:endParaRPr>
            </a:p>
          </p:txBody>
        </p:sp>
        <p:sp>
          <p:nvSpPr>
            <p:cNvPr id="81" name="Text Box 77"/>
            <p:cNvSpPr txBox="1">
              <a:spLocks noChangeArrowheads="1"/>
            </p:cNvSpPr>
            <p:nvPr/>
          </p:nvSpPr>
          <p:spPr bwMode="auto">
            <a:xfrm>
              <a:off x="2095" y="3365"/>
              <a:ext cx="682"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104160"/>
                </a:buClr>
                <a:buSzPct val="90000"/>
                <a:buFont typeface="Monotype Sorts" charset="0"/>
                <a:buNone/>
              </a:pPr>
              <a:r>
                <a:rPr lang="en-US" sz="1500">
                  <a:solidFill>
                    <a:srgbClr val="000000"/>
                  </a:solidFill>
                  <a:latin typeface="Arial" charset="0"/>
                </a:rPr>
                <a:t>Time</a:t>
              </a:r>
            </a:p>
            <a:p>
              <a:pPr algn="ctr">
                <a:buClr>
                  <a:srgbClr val="104160"/>
                </a:buClr>
                <a:buSzPct val="90000"/>
                <a:buFont typeface="Monotype Sorts" charset="0"/>
                <a:buNone/>
              </a:pPr>
              <a:r>
                <a:rPr lang="en-US" sz="1500">
                  <a:solidFill>
                    <a:srgbClr val="000000"/>
                  </a:solidFill>
                  <a:latin typeface="Arial" charset="0"/>
                </a:rPr>
                <a:t>(Days)</a:t>
              </a:r>
              <a:endParaRPr lang="en-US" sz="2200">
                <a:latin typeface="Times" charset="0"/>
              </a:endParaRPr>
            </a:p>
          </p:txBody>
        </p:sp>
        <p:sp>
          <p:nvSpPr>
            <p:cNvPr id="82" name="Text Box 78"/>
            <p:cNvSpPr txBox="1">
              <a:spLocks noChangeArrowheads="1"/>
            </p:cNvSpPr>
            <p:nvPr/>
          </p:nvSpPr>
          <p:spPr bwMode="auto">
            <a:xfrm>
              <a:off x="4495" y="3365"/>
              <a:ext cx="681"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lvl1pPr algn="l" defTabSz="409575">
                <a:defRPr sz="2400">
                  <a:solidFill>
                    <a:schemeClr val="tx1"/>
                  </a:solidFill>
                  <a:latin typeface="Times New Roman" charset="0"/>
                  <a:ea typeface="ＭＳ Ｐゴシック" charset="0"/>
                </a:defRPr>
              </a:lvl1pPr>
              <a:lvl2pPr marL="409575" algn="l" defTabSz="409575">
                <a:defRPr sz="2400">
                  <a:solidFill>
                    <a:schemeClr val="tx1"/>
                  </a:solidFill>
                  <a:latin typeface="Times New Roman" charset="0"/>
                  <a:ea typeface="ＭＳ Ｐゴシック" charset="0"/>
                </a:defRPr>
              </a:lvl2pPr>
              <a:lvl3pPr marL="820738" algn="l" defTabSz="409575">
                <a:defRPr sz="2400">
                  <a:solidFill>
                    <a:schemeClr val="tx1"/>
                  </a:solidFill>
                  <a:latin typeface="Times New Roman" charset="0"/>
                  <a:ea typeface="ＭＳ Ｐゴシック" charset="0"/>
                </a:defRPr>
              </a:lvl3pPr>
              <a:lvl4pPr marL="1230313" algn="l" defTabSz="409575">
                <a:defRPr sz="2400">
                  <a:solidFill>
                    <a:schemeClr val="tx1"/>
                  </a:solidFill>
                  <a:latin typeface="Times New Roman" charset="0"/>
                  <a:ea typeface="ＭＳ Ｐゴシック" charset="0"/>
                </a:defRPr>
              </a:lvl4pPr>
              <a:lvl5pPr marL="1641475" algn="l" defTabSz="409575">
                <a:defRPr sz="2400">
                  <a:solidFill>
                    <a:schemeClr val="tx1"/>
                  </a:solidFill>
                  <a:latin typeface="Times New Roman" charset="0"/>
                  <a:ea typeface="ＭＳ Ｐゴシック" charset="0"/>
                </a:defRPr>
              </a:lvl5pPr>
              <a:lvl6pPr marL="2098675" defTabSz="409575" eaLnBrk="0" fontAlgn="base" hangingPunct="0">
                <a:spcBef>
                  <a:spcPct val="0"/>
                </a:spcBef>
                <a:spcAft>
                  <a:spcPct val="0"/>
                </a:spcAft>
                <a:defRPr sz="2400">
                  <a:solidFill>
                    <a:schemeClr val="tx1"/>
                  </a:solidFill>
                  <a:latin typeface="Times New Roman" charset="0"/>
                  <a:ea typeface="ＭＳ Ｐゴシック" charset="0"/>
                </a:defRPr>
              </a:lvl6pPr>
              <a:lvl7pPr marL="2555875" defTabSz="409575" eaLnBrk="0" fontAlgn="base" hangingPunct="0">
                <a:spcBef>
                  <a:spcPct val="0"/>
                </a:spcBef>
                <a:spcAft>
                  <a:spcPct val="0"/>
                </a:spcAft>
                <a:defRPr sz="2400">
                  <a:solidFill>
                    <a:schemeClr val="tx1"/>
                  </a:solidFill>
                  <a:latin typeface="Times New Roman" charset="0"/>
                  <a:ea typeface="ＭＳ Ｐゴシック" charset="0"/>
                </a:defRPr>
              </a:lvl7pPr>
              <a:lvl8pPr marL="3013075" defTabSz="409575" eaLnBrk="0" fontAlgn="base" hangingPunct="0">
                <a:spcBef>
                  <a:spcPct val="0"/>
                </a:spcBef>
                <a:spcAft>
                  <a:spcPct val="0"/>
                </a:spcAft>
                <a:defRPr sz="2400">
                  <a:solidFill>
                    <a:schemeClr val="tx1"/>
                  </a:solidFill>
                  <a:latin typeface="Times New Roman" charset="0"/>
                  <a:ea typeface="ＭＳ Ｐゴシック" charset="0"/>
                </a:defRPr>
              </a:lvl8pPr>
              <a:lvl9pPr marL="3470275" defTabSz="409575" eaLnBrk="0" fontAlgn="base" hangingPunct="0">
                <a:spcBef>
                  <a:spcPct val="0"/>
                </a:spcBef>
                <a:spcAft>
                  <a:spcPct val="0"/>
                </a:spcAft>
                <a:defRPr sz="2400">
                  <a:solidFill>
                    <a:schemeClr val="tx1"/>
                  </a:solidFill>
                  <a:latin typeface="Times New Roman" charset="0"/>
                  <a:ea typeface="ＭＳ Ｐゴシック" charset="0"/>
                </a:defRPr>
              </a:lvl9pPr>
            </a:lstStyle>
            <a:p>
              <a:pPr algn="ctr">
                <a:buClr>
                  <a:srgbClr val="104160"/>
                </a:buClr>
                <a:buSzPct val="90000"/>
                <a:buFont typeface="Monotype Sorts" charset="0"/>
                <a:buNone/>
              </a:pPr>
              <a:r>
                <a:rPr lang="en-US" sz="1500">
                  <a:solidFill>
                    <a:srgbClr val="000000"/>
                  </a:solidFill>
                  <a:latin typeface="Arial" charset="0"/>
                </a:rPr>
                <a:t>Time</a:t>
              </a:r>
            </a:p>
            <a:p>
              <a:pPr algn="ctr">
                <a:buClr>
                  <a:srgbClr val="104160"/>
                </a:buClr>
                <a:buSzPct val="90000"/>
                <a:buFont typeface="Monotype Sorts" charset="0"/>
                <a:buNone/>
              </a:pPr>
              <a:r>
                <a:rPr lang="en-US" sz="1500">
                  <a:solidFill>
                    <a:srgbClr val="000000"/>
                  </a:solidFill>
                  <a:latin typeface="Arial" charset="0"/>
                </a:rPr>
                <a:t>(Days)</a:t>
              </a:r>
              <a:endParaRPr lang="en-US" sz="2200">
                <a:latin typeface="Times" charset="0"/>
              </a:endParaRPr>
            </a:p>
          </p:txBody>
        </p:sp>
        <p:sp>
          <p:nvSpPr>
            <p:cNvPr id="83" name="Line 79"/>
            <p:cNvSpPr>
              <a:spLocks noChangeShapeType="1"/>
            </p:cNvSpPr>
            <p:nvPr/>
          </p:nvSpPr>
          <p:spPr bwMode="auto">
            <a:xfrm>
              <a:off x="2030" y="1017"/>
              <a:ext cx="3" cy="949"/>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Line 80"/>
            <p:cNvSpPr>
              <a:spLocks noChangeShapeType="1"/>
            </p:cNvSpPr>
            <p:nvPr/>
          </p:nvSpPr>
          <p:spPr bwMode="auto">
            <a:xfrm>
              <a:off x="649" y="1481"/>
              <a:ext cx="598"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Line 81"/>
            <p:cNvSpPr>
              <a:spLocks noChangeShapeType="1"/>
            </p:cNvSpPr>
            <p:nvPr/>
          </p:nvSpPr>
          <p:spPr bwMode="auto">
            <a:xfrm>
              <a:off x="649" y="1320"/>
              <a:ext cx="598" cy="0"/>
            </a:xfrm>
            <a:prstGeom prst="line">
              <a:avLst/>
            </a:prstGeom>
            <a:noFill/>
            <a:ln w="47625">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Line 82"/>
            <p:cNvSpPr>
              <a:spLocks noChangeShapeType="1"/>
            </p:cNvSpPr>
            <p:nvPr/>
          </p:nvSpPr>
          <p:spPr bwMode="auto">
            <a:xfrm>
              <a:off x="1247" y="1406"/>
              <a:ext cx="340"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Line 83"/>
            <p:cNvSpPr>
              <a:spLocks noChangeShapeType="1"/>
            </p:cNvSpPr>
            <p:nvPr/>
          </p:nvSpPr>
          <p:spPr bwMode="auto">
            <a:xfrm>
              <a:off x="1247" y="1148"/>
              <a:ext cx="340" cy="0"/>
            </a:xfrm>
            <a:prstGeom prst="line">
              <a:avLst/>
            </a:prstGeom>
            <a:noFill/>
            <a:ln w="47625">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Line 84"/>
            <p:cNvSpPr>
              <a:spLocks noChangeShapeType="1"/>
            </p:cNvSpPr>
            <p:nvPr/>
          </p:nvSpPr>
          <p:spPr bwMode="auto">
            <a:xfrm>
              <a:off x="2033" y="1543"/>
              <a:ext cx="305"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Line 85"/>
            <p:cNvSpPr>
              <a:spLocks noChangeShapeType="1"/>
            </p:cNvSpPr>
            <p:nvPr/>
          </p:nvSpPr>
          <p:spPr bwMode="auto">
            <a:xfrm>
              <a:off x="2033" y="1296"/>
              <a:ext cx="305" cy="0"/>
            </a:xfrm>
            <a:prstGeom prst="line">
              <a:avLst/>
            </a:prstGeom>
            <a:noFill/>
            <a:ln w="47625">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0" name="Line 86"/>
            <p:cNvSpPr>
              <a:spLocks noChangeShapeType="1"/>
            </p:cNvSpPr>
            <p:nvPr/>
          </p:nvSpPr>
          <p:spPr bwMode="auto">
            <a:xfrm>
              <a:off x="2807" y="1861"/>
              <a:ext cx="529"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Line 87"/>
            <p:cNvSpPr>
              <a:spLocks noChangeShapeType="1"/>
            </p:cNvSpPr>
            <p:nvPr/>
          </p:nvSpPr>
          <p:spPr bwMode="auto">
            <a:xfrm flipV="1">
              <a:off x="3336" y="1861"/>
              <a:ext cx="538" cy="13"/>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Line 88"/>
            <p:cNvSpPr>
              <a:spLocks noChangeShapeType="1"/>
            </p:cNvSpPr>
            <p:nvPr/>
          </p:nvSpPr>
          <p:spPr bwMode="auto">
            <a:xfrm>
              <a:off x="2807" y="1762"/>
              <a:ext cx="1067" cy="0"/>
            </a:xfrm>
            <a:prstGeom prst="line">
              <a:avLst/>
            </a:prstGeom>
            <a:noFill/>
            <a:ln w="47625">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Line 89"/>
            <p:cNvSpPr>
              <a:spLocks noChangeShapeType="1"/>
            </p:cNvSpPr>
            <p:nvPr/>
          </p:nvSpPr>
          <p:spPr bwMode="auto">
            <a:xfrm>
              <a:off x="3874" y="1248"/>
              <a:ext cx="541"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Line 90"/>
            <p:cNvSpPr>
              <a:spLocks noChangeShapeType="1"/>
            </p:cNvSpPr>
            <p:nvPr/>
          </p:nvSpPr>
          <p:spPr bwMode="auto">
            <a:xfrm>
              <a:off x="3874" y="1162"/>
              <a:ext cx="541" cy="0"/>
            </a:xfrm>
            <a:prstGeom prst="line">
              <a:avLst/>
            </a:prstGeom>
            <a:noFill/>
            <a:ln w="47625">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Line 91"/>
            <p:cNvSpPr>
              <a:spLocks noChangeShapeType="1"/>
            </p:cNvSpPr>
            <p:nvPr/>
          </p:nvSpPr>
          <p:spPr bwMode="auto">
            <a:xfrm>
              <a:off x="4415" y="1849"/>
              <a:ext cx="528" cy="0"/>
            </a:xfrm>
            <a:prstGeom prst="line">
              <a:avLst/>
            </a:prstGeom>
            <a:noFill/>
            <a:ln w="476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Line 92"/>
            <p:cNvSpPr>
              <a:spLocks noChangeShapeType="1"/>
            </p:cNvSpPr>
            <p:nvPr/>
          </p:nvSpPr>
          <p:spPr bwMode="auto">
            <a:xfrm>
              <a:off x="4415" y="1762"/>
              <a:ext cx="528" cy="0"/>
            </a:xfrm>
            <a:prstGeom prst="line">
              <a:avLst/>
            </a:prstGeom>
            <a:noFill/>
            <a:ln w="47625">
              <a:solidFill>
                <a:srgbClr val="C2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Freeform 93"/>
            <p:cNvSpPr>
              <a:spLocks/>
            </p:cNvSpPr>
            <p:nvPr/>
          </p:nvSpPr>
          <p:spPr bwMode="auto">
            <a:xfrm>
              <a:off x="3277" y="3151"/>
              <a:ext cx="940" cy="308"/>
            </a:xfrm>
            <a:custGeom>
              <a:avLst/>
              <a:gdLst>
                <a:gd name="T0" fmla="*/ 0 w 969"/>
                <a:gd name="T1" fmla="*/ 303 h 304"/>
                <a:gd name="T2" fmla="*/ 60 w 969"/>
                <a:gd name="T3" fmla="*/ 303 h 304"/>
                <a:gd name="T4" fmla="*/ 60 w 969"/>
                <a:gd name="T5" fmla="*/ 278 h 304"/>
                <a:gd name="T6" fmla="*/ 72 w 969"/>
                <a:gd name="T7" fmla="*/ 278 h 304"/>
                <a:gd name="T8" fmla="*/ 72 w 969"/>
                <a:gd name="T9" fmla="*/ 266 h 304"/>
                <a:gd name="T10" fmla="*/ 302 w 969"/>
                <a:gd name="T11" fmla="*/ 266 h 304"/>
                <a:gd name="T12" fmla="*/ 314 w 969"/>
                <a:gd name="T13" fmla="*/ 254 h 304"/>
                <a:gd name="T14" fmla="*/ 338 w 969"/>
                <a:gd name="T15" fmla="*/ 242 h 304"/>
                <a:gd name="T16" fmla="*/ 350 w 969"/>
                <a:gd name="T17" fmla="*/ 230 h 304"/>
                <a:gd name="T18" fmla="*/ 362 w 969"/>
                <a:gd name="T19" fmla="*/ 230 h 304"/>
                <a:gd name="T20" fmla="*/ 374 w 969"/>
                <a:gd name="T21" fmla="*/ 218 h 304"/>
                <a:gd name="T22" fmla="*/ 374 w 969"/>
                <a:gd name="T23" fmla="*/ 206 h 304"/>
                <a:gd name="T24" fmla="*/ 496 w 969"/>
                <a:gd name="T25" fmla="*/ 206 h 304"/>
                <a:gd name="T26" fmla="*/ 496 w 969"/>
                <a:gd name="T27" fmla="*/ 194 h 304"/>
                <a:gd name="T28" fmla="*/ 508 w 969"/>
                <a:gd name="T29" fmla="*/ 181 h 304"/>
                <a:gd name="T30" fmla="*/ 520 w 969"/>
                <a:gd name="T31" fmla="*/ 181 h 304"/>
                <a:gd name="T32" fmla="*/ 520 w 969"/>
                <a:gd name="T33" fmla="*/ 169 h 304"/>
                <a:gd name="T34" fmla="*/ 568 w 969"/>
                <a:gd name="T35" fmla="*/ 169 h 304"/>
                <a:gd name="T36" fmla="*/ 580 w 969"/>
                <a:gd name="T37" fmla="*/ 157 h 304"/>
                <a:gd name="T38" fmla="*/ 580 w 969"/>
                <a:gd name="T39" fmla="*/ 109 h 304"/>
                <a:gd name="T40" fmla="*/ 774 w 969"/>
                <a:gd name="T41" fmla="*/ 109 h 304"/>
                <a:gd name="T42" fmla="*/ 774 w 969"/>
                <a:gd name="T43" fmla="*/ 96 h 304"/>
                <a:gd name="T44" fmla="*/ 883 w 969"/>
                <a:gd name="T45" fmla="*/ 96 h 304"/>
                <a:gd name="T46" fmla="*/ 907 w 969"/>
                <a:gd name="T47" fmla="*/ 84 h 304"/>
                <a:gd name="T48" fmla="*/ 944 w 969"/>
                <a:gd name="T49" fmla="*/ 84 h 304"/>
                <a:gd name="T50" fmla="*/ 944 w 969"/>
                <a:gd name="T51" fmla="*/ 36 h 304"/>
                <a:gd name="T52" fmla="*/ 968 w 969"/>
                <a:gd name="T53" fmla="*/ 36 h 304"/>
                <a:gd name="T54" fmla="*/ 968 w 969"/>
                <a:gd name="T55" fmla="*/ 12 h 304"/>
                <a:gd name="T56" fmla="*/ 968 w 969"/>
                <a:gd name="T57" fmla="*/ 24 h 304"/>
                <a:gd name="T58" fmla="*/ 968 w 969"/>
                <a:gd name="T59" fmla="*/ 12 h 304"/>
                <a:gd name="T60" fmla="*/ 968 w 969"/>
                <a:gd name="T61" fmla="*/ 24 h 304"/>
                <a:gd name="T62" fmla="*/ 968 w 969"/>
                <a:gd name="T63" fmla="*/ 0 h 304"/>
                <a:gd name="T64" fmla="*/ 968 w 969"/>
                <a:gd name="T65" fmla="*/ 24 h 304"/>
                <a:gd name="T66" fmla="*/ 968 w 969"/>
                <a:gd name="T67" fmla="*/ 1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9" h="304">
                  <a:moveTo>
                    <a:pt x="0" y="303"/>
                  </a:moveTo>
                  <a:lnTo>
                    <a:pt x="60" y="303"/>
                  </a:lnTo>
                  <a:lnTo>
                    <a:pt x="60" y="278"/>
                  </a:lnTo>
                  <a:lnTo>
                    <a:pt x="72" y="278"/>
                  </a:lnTo>
                  <a:lnTo>
                    <a:pt x="72" y="266"/>
                  </a:lnTo>
                  <a:lnTo>
                    <a:pt x="302" y="266"/>
                  </a:lnTo>
                  <a:lnTo>
                    <a:pt x="314" y="254"/>
                  </a:lnTo>
                  <a:lnTo>
                    <a:pt x="338" y="242"/>
                  </a:lnTo>
                  <a:lnTo>
                    <a:pt x="350" y="230"/>
                  </a:lnTo>
                  <a:lnTo>
                    <a:pt x="362" y="230"/>
                  </a:lnTo>
                  <a:lnTo>
                    <a:pt x="374" y="218"/>
                  </a:lnTo>
                  <a:lnTo>
                    <a:pt x="374" y="206"/>
                  </a:lnTo>
                  <a:lnTo>
                    <a:pt x="496" y="206"/>
                  </a:lnTo>
                  <a:lnTo>
                    <a:pt x="496" y="194"/>
                  </a:lnTo>
                  <a:lnTo>
                    <a:pt x="508" y="181"/>
                  </a:lnTo>
                  <a:lnTo>
                    <a:pt x="520" y="181"/>
                  </a:lnTo>
                  <a:lnTo>
                    <a:pt x="520" y="169"/>
                  </a:lnTo>
                  <a:lnTo>
                    <a:pt x="568" y="169"/>
                  </a:lnTo>
                  <a:lnTo>
                    <a:pt x="580" y="157"/>
                  </a:lnTo>
                  <a:lnTo>
                    <a:pt x="580" y="109"/>
                  </a:lnTo>
                  <a:lnTo>
                    <a:pt x="774" y="109"/>
                  </a:lnTo>
                  <a:lnTo>
                    <a:pt x="774" y="96"/>
                  </a:lnTo>
                  <a:lnTo>
                    <a:pt x="883" y="96"/>
                  </a:lnTo>
                  <a:lnTo>
                    <a:pt x="907" y="84"/>
                  </a:lnTo>
                  <a:lnTo>
                    <a:pt x="944" y="84"/>
                  </a:lnTo>
                  <a:lnTo>
                    <a:pt x="944" y="36"/>
                  </a:lnTo>
                  <a:lnTo>
                    <a:pt x="968" y="36"/>
                  </a:lnTo>
                  <a:lnTo>
                    <a:pt x="968" y="12"/>
                  </a:lnTo>
                  <a:lnTo>
                    <a:pt x="968" y="24"/>
                  </a:lnTo>
                  <a:lnTo>
                    <a:pt x="968" y="12"/>
                  </a:lnTo>
                  <a:lnTo>
                    <a:pt x="968" y="24"/>
                  </a:lnTo>
                  <a:lnTo>
                    <a:pt x="968" y="0"/>
                  </a:lnTo>
                  <a:lnTo>
                    <a:pt x="968" y="24"/>
                  </a:lnTo>
                  <a:lnTo>
                    <a:pt x="968" y="12"/>
                  </a:lnTo>
                </a:path>
              </a:pathLst>
            </a:custGeom>
            <a:noFill/>
            <a:ln w="4762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8" name="Freeform 94"/>
            <p:cNvSpPr>
              <a:spLocks/>
            </p:cNvSpPr>
            <p:nvPr/>
          </p:nvSpPr>
          <p:spPr bwMode="auto">
            <a:xfrm>
              <a:off x="4495" y="2789"/>
              <a:ext cx="432" cy="192"/>
            </a:xfrm>
            <a:custGeom>
              <a:avLst/>
              <a:gdLst>
                <a:gd name="T0" fmla="*/ 0 w 449"/>
                <a:gd name="T1" fmla="*/ 218 h 219"/>
                <a:gd name="T2" fmla="*/ 24 w 449"/>
                <a:gd name="T3" fmla="*/ 218 h 219"/>
                <a:gd name="T4" fmla="*/ 24 w 449"/>
                <a:gd name="T5" fmla="*/ 206 h 219"/>
                <a:gd name="T6" fmla="*/ 36 w 449"/>
                <a:gd name="T7" fmla="*/ 206 h 219"/>
                <a:gd name="T8" fmla="*/ 36 w 449"/>
                <a:gd name="T9" fmla="*/ 193 h 219"/>
                <a:gd name="T10" fmla="*/ 48 w 449"/>
                <a:gd name="T11" fmla="*/ 193 h 219"/>
                <a:gd name="T12" fmla="*/ 48 w 449"/>
                <a:gd name="T13" fmla="*/ 181 h 219"/>
                <a:gd name="T14" fmla="*/ 60 w 449"/>
                <a:gd name="T15" fmla="*/ 169 h 219"/>
                <a:gd name="T16" fmla="*/ 60 w 449"/>
                <a:gd name="T17" fmla="*/ 157 h 219"/>
                <a:gd name="T18" fmla="*/ 121 w 449"/>
                <a:gd name="T19" fmla="*/ 157 h 219"/>
                <a:gd name="T20" fmla="*/ 121 w 449"/>
                <a:gd name="T21" fmla="*/ 121 h 219"/>
                <a:gd name="T22" fmla="*/ 133 w 449"/>
                <a:gd name="T23" fmla="*/ 121 h 219"/>
                <a:gd name="T24" fmla="*/ 145 w 449"/>
                <a:gd name="T25" fmla="*/ 108 h 219"/>
                <a:gd name="T26" fmla="*/ 157 w 449"/>
                <a:gd name="T27" fmla="*/ 108 h 219"/>
                <a:gd name="T28" fmla="*/ 157 w 449"/>
                <a:gd name="T29" fmla="*/ 96 h 219"/>
                <a:gd name="T30" fmla="*/ 169 w 449"/>
                <a:gd name="T31" fmla="*/ 96 h 219"/>
                <a:gd name="T32" fmla="*/ 169 w 449"/>
                <a:gd name="T33" fmla="*/ 72 h 219"/>
                <a:gd name="T34" fmla="*/ 266 w 449"/>
                <a:gd name="T35" fmla="*/ 72 h 219"/>
                <a:gd name="T36" fmla="*/ 278 w 449"/>
                <a:gd name="T37" fmla="*/ 60 h 219"/>
                <a:gd name="T38" fmla="*/ 327 w 449"/>
                <a:gd name="T39" fmla="*/ 60 h 219"/>
                <a:gd name="T40" fmla="*/ 327 w 449"/>
                <a:gd name="T41" fmla="*/ 48 h 219"/>
                <a:gd name="T42" fmla="*/ 350 w 449"/>
                <a:gd name="T43" fmla="*/ 48 h 219"/>
                <a:gd name="T44" fmla="*/ 363 w 449"/>
                <a:gd name="T45" fmla="*/ 36 h 219"/>
                <a:gd name="T46" fmla="*/ 375 w 449"/>
                <a:gd name="T47" fmla="*/ 36 h 219"/>
                <a:gd name="T48" fmla="*/ 375 w 449"/>
                <a:gd name="T49" fmla="*/ 12 h 219"/>
                <a:gd name="T50" fmla="*/ 424 w 449"/>
                <a:gd name="T51" fmla="*/ 12 h 219"/>
                <a:gd name="T52" fmla="*/ 424 w 449"/>
                <a:gd name="T53" fmla="*/ 0 h 219"/>
                <a:gd name="T54" fmla="*/ 448 w 449"/>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9" h="219">
                  <a:moveTo>
                    <a:pt x="0" y="218"/>
                  </a:moveTo>
                  <a:lnTo>
                    <a:pt x="24" y="218"/>
                  </a:lnTo>
                  <a:lnTo>
                    <a:pt x="24" y="206"/>
                  </a:lnTo>
                  <a:lnTo>
                    <a:pt x="36" y="206"/>
                  </a:lnTo>
                  <a:lnTo>
                    <a:pt x="36" y="193"/>
                  </a:lnTo>
                  <a:lnTo>
                    <a:pt x="48" y="193"/>
                  </a:lnTo>
                  <a:lnTo>
                    <a:pt x="48" y="181"/>
                  </a:lnTo>
                  <a:lnTo>
                    <a:pt x="60" y="169"/>
                  </a:lnTo>
                  <a:lnTo>
                    <a:pt x="60" y="157"/>
                  </a:lnTo>
                  <a:lnTo>
                    <a:pt x="121" y="157"/>
                  </a:lnTo>
                  <a:lnTo>
                    <a:pt x="121" y="121"/>
                  </a:lnTo>
                  <a:lnTo>
                    <a:pt x="133" y="121"/>
                  </a:lnTo>
                  <a:lnTo>
                    <a:pt x="145" y="108"/>
                  </a:lnTo>
                  <a:lnTo>
                    <a:pt x="157" y="108"/>
                  </a:lnTo>
                  <a:lnTo>
                    <a:pt x="157" y="96"/>
                  </a:lnTo>
                  <a:lnTo>
                    <a:pt x="169" y="96"/>
                  </a:lnTo>
                  <a:lnTo>
                    <a:pt x="169" y="72"/>
                  </a:lnTo>
                  <a:lnTo>
                    <a:pt x="266" y="72"/>
                  </a:lnTo>
                  <a:lnTo>
                    <a:pt x="278" y="60"/>
                  </a:lnTo>
                  <a:lnTo>
                    <a:pt x="327" y="60"/>
                  </a:lnTo>
                  <a:lnTo>
                    <a:pt x="327" y="48"/>
                  </a:lnTo>
                  <a:lnTo>
                    <a:pt x="350" y="48"/>
                  </a:lnTo>
                  <a:lnTo>
                    <a:pt x="363" y="36"/>
                  </a:lnTo>
                  <a:lnTo>
                    <a:pt x="375" y="36"/>
                  </a:lnTo>
                  <a:lnTo>
                    <a:pt x="375" y="12"/>
                  </a:lnTo>
                  <a:lnTo>
                    <a:pt x="424" y="12"/>
                  </a:lnTo>
                  <a:lnTo>
                    <a:pt x="424" y="0"/>
                  </a:lnTo>
                  <a:lnTo>
                    <a:pt x="448" y="0"/>
                  </a:lnTo>
                </a:path>
              </a:pathLst>
            </a:custGeom>
            <a:noFill/>
            <a:ln w="476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9" name="Line 95"/>
            <p:cNvSpPr>
              <a:spLocks noChangeShapeType="1"/>
            </p:cNvSpPr>
            <p:nvPr/>
          </p:nvSpPr>
          <p:spPr bwMode="auto">
            <a:xfrm>
              <a:off x="847" y="3077"/>
              <a:ext cx="1689"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Line 96"/>
            <p:cNvSpPr>
              <a:spLocks noChangeShapeType="1"/>
            </p:cNvSpPr>
            <p:nvPr/>
          </p:nvSpPr>
          <p:spPr bwMode="auto">
            <a:xfrm>
              <a:off x="847" y="2933"/>
              <a:ext cx="1689"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Freeform 97"/>
            <p:cNvSpPr>
              <a:spLocks/>
            </p:cNvSpPr>
            <p:nvPr/>
          </p:nvSpPr>
          <p:spPr bwMode="auto">
            <a:xfrm>
              <a:off x="1373" y="3077"/>
              <a:ext cx="338" cy="138"/>
            </a:xfrm>
            <a:custGeom>
              <a:avLst/>
              <a:gdLst>
                <a:gd name="T0" fmla="*/ 0 w 592"/>
                <a:gd name="T1" fmla="*/ 28 h 29"/>
                <a:gd name="T2" fmla="*/ 13 w 592"/>
                <a:gd name="T3" fmla="*/ 28 h 29"/>
                <a:gd name="T4" fmla="*/ 35 w 592"/>
                <a:gd name="T5" fmla="*/ 28 h 29"/>
                <a:gd name="T6" fmla="*/ 65 w 592"/>
                <a:gd name="T7" fmla="*/ 28 h 29"/>
                <a:gd name="T8" fmla="*/ 102 w 592"/>
                <a:gd name="T9" fmla="*/ 26 h 29"/>
                <a:gd name="T10" fmla="*/ 143 w 592"/>
                <a:gd name="T11" fmla="*/ 24 h 29"/>
                <a:gd name="T12" fmla="*/ 190 w 592"/>
                <a:gd name="T13" fmla="*/ 21 h 29"/>
                <a:gd name="T14" fmla="*/ 239 w 592"/>
                <a:gd name="T15" fmla="*/ 20 h 29"/>
                <a:gd name="T16" fmla="*/ 290 w 592"/>
                <a:gd name="T17" fmla="*/ 16 h 29"/>
                <a:gd name="T18" fmla="*/ 339 w 592"/>
                <a:gd name="T19" fmla="*/ 14 h 29"/>
                <a:gd name="T20" fmla="*/ 389 w 592"/>
                <a:gd name="T21" fmla="*/ 11 h 29"/>
                <a:gd name="T22" fmla="*/ 436 w 592"/>
                <a:gd name="T23" fmla="*/ 9 h 29"/>
                <a:gd name="T24" fmla="*/ 480 w 592"/>
                <a:gd name="T25" fmla="*/ 6 h 29"/>
                <a:gd name="T26" fmla="*/ 518 w 592"/>
                <a:gd name="T27" fmla="*/ 4 h 29"/>
                <a:gd name="T28" fmla="*/ 550 w 592"/>
                <a:gd name="T29" fmla="*/ 2 h 29"/>
                <a:gd name="T30" fmla="*/ 574 w 592"/>
                <a:gd name="T31" fmla="*/ 2 h 29"/>
                <a:gd name="T32" fmla="*/ 591 w 592"/>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2" h="29">
                  <a:moveTo>
                    <a:pt x="0" y="28"/>
                  </a:moveTo>
                  <a:lnTo>
                    <a:pt x="13" y="28"/>
                  </a:lnTo>
                  <a:lnTo>
                    <a:pt x="35" y="28"/>
                  </a:lnTo>
                  <a:lnTo>
                    <a:pt x="65" y="28"/>
                  </a:lnTo>
                  <a:lnTo>
                    <a:pt x="102" y="26"/>
                  </a:lnTo>
                  <a:lnTo>
                    <a:pt x="143" y="24"/>
                  </a:lnTo>
                  <a:lnTo>
                    <a:pt x="190" y="21"/>
                  </a:lnTo>
                  <a:lnTo>
                    <a:pt x="239" y="20"/>
                  </a:lnTo>
                  <a:lnTo>
                    <a:pt x="290" y="16"/>
                  </a:lnTo>
                  <a:lnTo>
                    <a:pt x="339" y="14"/>
                  </a:lnTo>
                  <a:lnTo>
                    <a:pt x="389" y="11"/>
                  </a:lnTo>
                  <a:lnTo>
                    <a:pt x="436" y="9"/>
                  </a:lnTo>
                  <a:lnTo>
                    <a:pt x="480" y="6"/>
                  </a:lnTo>
                  <a:lnTo>
                    <a:pt x="518" y="4"/>
                  </a:lnTo>
                  <a:lnTo>
                    <a:pt x="550" y="2"/>
                  </a:lnTo>
                  <a:lnTo>
                    <a:pt x="574" y="2"/>
                  </a:lnTo>
                  <a:lnTo>
                    <a:pt x="591" y="0"/>
                  </a:lnTo>
                </a:path>
              </a:pathLst>
            </a:custGeom>
            <a:noFill/>
            <a:ln w="47625" cap="flat" cmpd="sng">
              <a:solidFill>
                <a:srgbClr val="008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 name="Freeform 98"/>
            <p:cNvSpPr>
              <a:spLocks/>
            </p:cNvSpPr>
            <p:nvPr/>
          </p:nvSpPr>
          <p:spPr bwMode="auto">
            <a:xfrm>
              <a:off x="4216" y="2981"/>
              <a:ext cx="279" cy="172"/>
            </a:xfrm>
            <a:custGeom>
              <a:avLst/>
              <a:gdLst>
                <a:gd name="T0" fmla="*/ 0 w 449"/>
                <a:gd name="T1" fmla="*/ 218 h 219"/>
                <a:gd name="T2" fmla="*/ 24 w 449"/>
                <a:gd name="T3" fmla="*/ 218 h 219"/>
                <a:gd name="T4" fmla="*/ 24 w 449"/>
                <a:gd name="T5" fmla="*/ 206 h 219"/>
                <a:gd name="T6" fmla="*/ 36 w 449"/>
                <a:gd name="T7" fmla="*/ 206 h 219"/>
                <a:gd name="T8" fmla="*/ 36 w 449"/>
                <a:gd name="T9" fmla="*/ 193 h 219"/>
                <a:gd name="T10" fmla="*/ 48 w 449"/>
                <a:gd name="T11" fmla="*/ 193 h 219"/>
                <a:gd name="T12" fmla="*/ 48 w 449"/>
                <a:gd name="T13" fmla="*/ 181 h 219"/>
                <a:gd name="T14" fmla="*/ 60 w 449"/>
                <a:gd name="T15" fmla="*/ 169 h 219"/>
                <a:gd name="T16" fmla="*/ 60 w 449"/>
                <a:gd name="T17" fmla="*/ 157 h 219"/>
                <a:gd name="T18" fmla="*/ 121 w 449"/>
                <a:gd name="T19" fmla="*/ 157 h 219"/>
                <a:gd name="T20" fmla="*/ 121 w 449"/>
                <a:gd name="T21" fmla="*/ 121 h 219"/>
                <a:gd name="T22" fmla="*/ 133 w 449"/>
                <a:gd name="T23" fmla="*/ 121 h 219"/>
                <a:gd name="T24" fmla="*/ 145 w 449"/>
                <a:gd name="T25" fmla="*/ 108 h 219"/>
                <a:gd name="T26" fmla="*/ 157 w 449"/>
                <a:gd name="T27" fmla="*/ 108 h 219"/>
                <a:gd name="T28" fmla="*/ 157 w 449"/>
                <a:gd name="T29" fmla="*/ 96 h 219"/>
                <a:gd name="T30" fmla="*/ 169 w 449"/>
                <a:gd name="T31" fmla="*/ 96 h 219"/>
                <a:gd name="T32" fmla="*/ 169 w 449"/>
                <a:gd name="T33" fmla="*/ 72 h 219"/>
                <a:gd name="T34" fmla="*/ 266 w 449"/>
                <a:gd name="T35" fmla="*/ 72 h 219"/>
                <a:gd name="T36" fmla="*/ 278 w 449"/>
                <a:gd name="T37" fmla="*/ 60 h 219"/>
                <a:gd name="T38" fmla="*/ 327 w 449"/>
                <a:gd name="T39" fmla="*/ 60 h 219"/>
                <a:gd name="T40" fmla="*/ 327 w 449"/>
                <a:gd name="T41" fmla="*/ 48 h 219"/>
                <a:gd name="T42" fmla="*/ 350 w 449"/>
                <a:gd name="T43" fmla="*/ 48 h 219"/>
                <a:gd name="T44" fmla="*/ 363 w 449"/>
                <a:gd name="T45" fmla="*/ 36 h 219"/>
                <a:gd name="T46" fmla="*/ 375 w 449"/>
                <a:gd name="T47" fmla="*/ 36 h 219"/>
                <a:gd name="T48" fmla="*/ 375 w 449"/>
                <a:gd name="T49" fmla="*/ 12 h 219"/>
                <a:gd name="T50" fmla="*/ 424 w 449"/>
                <a:gd name="T51" fmla="*/ 12 h 219"/>
                <a:gd name="T52" fmla="*/ 424 w 449"/>
                <a:gd name="T53" fmla="*/ 0 h 219"/>
                <a:gd name="T54" fmla="*/ 448 w 449"/>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9" h="219">
                  <a:moveTo>
                    <a:pt x="0" y="218"/>
                  </a:moveTo>
                  <a:lnTo>
                    <a:pt x="24" y="218"/>
                  </a:lnTo>
                  <a:lnTo>
                    <a:pt x="24" y="206"/>
                  </a:lnTo>
                  <a:lnTo>
                    <a:pt x="36" y="206"/>
                  </a:lnTo>
                  <a:lnTo>
                    <a:pt x="36" y="193"/>
                  </a:lnTo>
                  <a:lnTo>
                    <a:pt x="48" y="193"/>
                  </a:lnTo>
                  <a:lnTo>
                    <a:pt x="48" y="181"/>
                  </a:lnTo>
                  <a:lnTo>
                    <a:pt x="60" y="169"/>
                  </a:lnTo>
                  <a:lnTo>
                    <a:pt x="60" y="157"/>
                  </a:lnTo>
                  <a:lnTo>
                    <a:pt x="121" y="157"/>
                  </a:lnTo>
                  <a:lnTo>
                    <a:pt x="121" y="121"/>
                  </a:lnTo>
                  <a:lnTo>
                    <a:pt x="133" y="121"/>
                  </a:lnTo>
                  <a:lnTo>
                    <a:pt x="145" y="108"/>
                  </a:lnTo>
                  <a:lnTo>
                    <a:pt x="157" y="108"/>
                  </a:lnTo>
                  <a:lnTo>
                    <a:pt x="157" y="96"/>
                  </a:lnTo>
                  <a:lnTo>
                    <a:pt x="169" y="96"/>
                  </a:lnTo>
                  <a:lnTo>
                    <a:pt x="169" y="72"/>
                  </a:lnTo>
                  <a:lnTo>
                    <a:pt x="266" y="72"/>
                  </a:lnTo>
                  <a:lnTo>
                    <a:pt x="278" y="60"/>
                  </a:lnTo>
                  <a:lnTo>
                    <a:pt x="327" y="60"/>
                  </a:lnTo>
                  <a:lnTo>
                    <a:pt x="327" y="48"/>
                  </a:lnTo>
                  <a:lnTo>
                    <a:pt x="350" y="48"/>
                  </a:lnTo>
                  <a:lnTo>
                    <a:pt x="363" y="36"/>
                  </a:lnTo>
                  <a:lnTo>
                    <a:pt x="375" y="36"/>
                  </a:lnTo>
                  <a:lnTo>
                    <a:pt x="375" y="12"/>
                  </a:lnTo>
                  <a:lnTo>
                    <a:pt x="424" y="12"/>
                  </a:lnTo>
                  <a:lnTo>
                    <a:pt x="424" y="0"/>
                  </a:lnTo>
                  <a:lnTo>
                    <a:pt x="448" y="0"/>
                  </a:lnTo>
                </a:path>
              </a:pathLst>
            </a:custGeom>
            <a:noFill/>
            <a:ln w="4762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3" name="Line 99"/>
            <p:cNvSpPr>
              <a:spLocks noChangeShapeType="1"/>
            </p:cNvSpPr>
            <p:nvPr/>
          </p:nvSpPr>
          <p:spPr bwMode="auto">
            <a:xfrm>
              <a:off x="3295" y="2981"/>
              <a:ext cx="1689"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Text Box 100"/>
            <p:cNvSpPr txBox="1">
              <a:spLocks noChangeArrowheads="1"/>
            </p:cNvSpPr>
            <p:nvPr/>
          </p:nvSpPr>
          <p:spPr bwMode="auto">
            <a:xfrm>
              <a:off x="4831" y="3125"/>
              <a:ext cx="672"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500" dirty="0"/>
                <a:t>Warning</a:t>
              </a:r>
            </a:p>
          </p:txBody>
        </p:sp>
        <p:sp>
          <p:nvSpPr>
            <p:cNvPr id="105" name="Text Box 101"/>
            <p:cNvSpPr txBox="1">
              <a:spLocks noChangeArrowheads="1"/>
            </p:cNvSpPr>
            <p:nvPr/>
          </p:nvSpPr>
          <p:spPr bwMode="auto">
            <a:xfrm>
              <a:off x="2064" y="3072"/>
              <a:ext cx="672"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1500"/>
                <a:t>Warning</a:t>
              </a:r>
            </a:p>
          </p:txBody>
        </p:sp>
      </p:grpSp>
    </p:spTree>
    <p:extLst>
      <p:ext uri="{BB962C8B-B14F-4D97-AF65-F5344CB8AC3E}">
        <p14:creationId xmlns:p14="http://schemas.microsoft.com/office/powerpoint/2010/main" val="53724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5040" y="1963554"/>
            <a:ext cx="6420853" cy="1470025"/>
          </a:xfrm>
        </p:spPr>
        <p:txBody>
          <a:bodyPr>
            <a:noAutofit/>
          </a:bodyPr>
          <a:lstStyle/>
          <a:p>
            <a:r>
              <a:rPr lang="en-US" sz="3200" b="1" dirty="0" smtClean="0">
                <a:solidFill>
                  <a:srgbClr val="0D1A1D"/>
                </a:solidFill>
              </a:rPr>
              <a:t>Mechanical Condition Monitoring</a:t>
            </a:r>
            <a:br>
              <a:rPr lang="en-US" sz="3200" b="1" dirty="0" smtClean="0">
                <a:solidFill>
                  <a:srgbClr val="0D1A1D"/>
                </a:solidFill>
              </a:rPr>
            </a:br>
            <a:r>
              <a:rPr lang="en-US" sz="3200" b="1" dirty="0">
                <a:solidFill>
                  <a:srgbClr val="0D1A1D"/>
                </a:solidFill>
              </a:rPr>
              <a:t>Rolling Element Bearing</a:t>
            </a:r>
            <a:br>
              <a:rPr lang="en-US" sz="3200" b="1" dirty="0">
                <a:solidFill>
                  <a:srgbClr val="0D1A1D"/>
                </a:solidFill>
              </a:rPr>
            </a:br>
            <a:r>
              <a:rPr lang="en-US" sz="3200" b="1" dirty="0">
                <a:solidFill>
                  <a:srgbClr val="0D1A1D"/>
                </a:solidFill>
              </a:rPr>
              <a:t>Lecture </a:t>
            </a:r>
            <a:r>
              <a:rPr lang="en-US" sz="3200" b="1" dirty="0" smtClean="0">
                <a:solidFill>
                  <a:srgbClr val="0D1A1D"/>
                </a:solidFill>
              </a:rPr>
              <a:t>3 </a:t>
            </a:r>
            <a:endParaRPr lang="en-US" sz="3200" b="1" dirty="0">
              <a:solidFill>
                <a:srgbClr val="0D1A1D"/>
              </a:solidFill>
            </a:endParaRPr>
          </a:p>
        </p:txBody>
      </p:sp>
      <p:sp>
        <p:nvSpPr>
          <p:cNvPr id="3" name="Subtitle 2"/>
          <p:cNvSpPr>
            <a:spLocks noGrp="1"/>
          </p:cNvSpPr>
          <p:nvPr>
            <p:ph type="subTitle" idx="1"/>
          </p:nvPr>
        </p:nvSpPr>
        <p:spPr>
          <a:xfrm>
            <a:off x="948100" y="5396753"/>
            <a:ext cx="5867400" cy="573741"/>
          </a:xfrm>
        </p:spPr>
        <p:txBody>
          <a:bodyPr>
            <a:normAutofit/>
          </a:bodyPr>
          <a:lstStyle/>
          <a:p>
            <a:endParaRPr lang="en-US" sz="1800" b="1" dirty="0"/>
          </a:p>
        </p:txBody>
      </p:sp>
    </p:spTree>
    <p:extLst>
      <p:ext uri="{BB962C8B-B14F-4D97-AF65-F5344CB8AC3E}">
        <p14:creationId xmlns:p14="http://schemas.microsoft.com/office/powerpoint/2010/main" val="21327317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chemeClr val="bg2">
                    <a:lumMod val="10000"/>
                  </a:schemeClr>
                </a:solidFill>
              </a:rPr>
              <a:t>Outline</a:t>
            </a:r>
            <a:endParaRPr lang="en-GB" b="1" dirty="0">
              <a:solidFill>
                <a:schemeClr val="bg2">
                  <a:lumMod val="10000"/>
                </a:schemeClr>
              </a:solidFill>
            </a:endParaRPr>
          </a:p>
        </p:txBody>
      </p:sp>
      <p:sp>
        <p:nvSpPr>
          <p:cNvPr id="6" name="Content Placeholder 5"/>
          <p:cNvSpPr>
            <a:spLocks noGrp="1"/>
          </p:cNvSpPr>
          <p:nvPr>
            <p:ph idx="1"/>
          </p:nvPr>
        </p:nvSpPr>
        <p:spPr>
          <a:xfrm>
            <a:off x="750761" y="2044568"/>
            <a:ext cx="3609473" cy="4007224"/>
          </a:xfrm>
        </p:spPr>
        <p:txBody>
          <a:bodyPr>
            <a:noAutofit/>
          </a:bodyPr>
          <a:lstStyle/>
          <a:p>
            <a:pPr>
              <a:spcBef>
                <a:spcPts val="1000"/>
              </a:spcBef>
            </a:pPr>
            <a:r>
              <a:rPr lang="en-GB" sz="2400" dirty="0">
                <a:solidFill>
                  <a:schemeClr val="bg2">
                    <a:lumMod val="10000"/>
                  </a:schemeClr>
                </a:solidFill>
              </a:rPr>
              <a:t>Bearing </a:t>
            </a:r>
            <a:r>
              <a:rPr lang="en-GB" sz="2400" dirty="0" smtClean="0">
                <a:solidFill>
                  <a:schemeClr val="bg2">
                    <a:lumMod val="10000"/>
                  </a:schemeClr>
                </a:solidFill>
              </a:rPr>
              <a:t>Basics</a:t>
            </a:r>
          </a:p>
          <a:p>
            <a:pPr>
              <a:spcBef>
                <a:spcPts val="1000"/>
              </a:spcBef>
            </a:pPr>
            <a:r>
              <a:rPr lang="en-GB" sz="2400" dirty="0" smtClean="0">
                <a:solidFill>
                  <a:schemeClr val="bg2">
                    <a:lumMod val="10000"/>
                  </a:schemeClr>
                </a:solidFill>
              </a:rPr>
              <a:t>Bearing types</a:t>
            </a:r>
            <a:endParaRPr lang="en-GB" sz="2400" dirty="0">
              <a:solidFill>
                <a:schemeClr val="bg2">
                  <a:lumMod val="10000"/>
                </a:schemeClr>
              </a:solidFill>
            </a:endParaRPr>
          </a:p>
          <a:p>
            <a:pPr>
              <a:spcBef>
                <a:spcPts val="1000"/>
              </a:spcBef>
            </a:pPr>
            <a:r>
              <a:rPr lang="en-GB" sz="2400" dirty="0">
                <a:solidFill>
                  <a:schemeClr val="bg2">
                    <a:lumMod val="10000"/>
                  </a:schemeClr>
                </a:solidFill>
              </a:rPr>
              <a:t>Bearing failure </a:t>
            </a:r>
            <a:r>
              <a:rPr lang="en-GB" sz="2400" dirty="0" smtClean="0">
                <a:solidFill>
                  <a:schemeClr val="bg2">
                    <a:lumMod val="10000"/>
                  </a:schemeClr>
                </a:solidFill>
              </a:rPr>
              <a:t>causes</a:t>
            </a:r>
          </a:p>
          <a:p>
            <a:pPr>
              <a:spcBef>
                <a:spcPts val="1000"/>
              </a:spcBef>
            </a:pPr>
            <a:r>
              <a:rPr lang="en-GB" sz="2400" dirty="0" smtClean="0">
                <a:solidFill>
                  <a:schemeClr val="bg2">
                    <a:lumMod val="10000"/>
                  </a:schemeClr>
                </a:solidFill>
              </a:rPr>
              <a:t>Bearing </a:t>
            </a:r>
            <a:r>
              <a:rPr lang="en-GB" sz="2400" dirty="0">
                <a:solidFill>
                  <a:schemeClr val="bg2">
                    <a:lumMod val="10000"/>
                  </a:schemeClr>
                </a:solidFill>
              </a:rPr>
              <a:t>life </a:t>
            </a:r>
            <a:r>
              <a:rPr lang="en-GB" sz="2400" dirty="0" smtClean="0">
                <a:solidFill>
                  <a:schemeClr val="bg2">
                    <a:lumMod val="10000"/>
                  </a:schemeClr>
                </a:solidFill>
              </a:rPr>
              <a:t>expectancy</a:t>
            </a:r>
          </a:p>
          <a:p>
            <a:pPr>
              <a:spcBef>
                <a:spcPts val="1000"/>
              </a:spcBef>
            </a:pPr>
            <a:r>
              <a:rPr lang="en-GB" sz="2400" dirty="0" smtClean="0">
                <a:solidFill>
                  <a:schemeClr val="bg2">
                    <a:lumMod val="10000"/>
                  </a:schemeClr>
                </a:solidFill>
              </a:rPr>
              <a:t>Vibration Profile</a:t>
            </a:r>
          </a:p>
          <a:p>
            <a:pPr>
              <a:spcBef>
                <a:spcPts val="1000"/>
              </a:spcBef>
            </a:pPr>
            <a:r>
              <a:rPr lang="en-GB" sz="2400" dirty="0" smtClean="0">
                <a:solidFill>
                  <a:schemeClr val="bg2">
                    <a:lumMod val="10000"/>
                  </a:schemeClr>
                </a:solidFill>
              </a:rPr>
              <a:t>Demodulation</a:t>
            </a:r>
          </a:p>
          <a:p>
            <a:pPr>
              <a:spcBef>
                <a:spcPts val="1000"/>
              </a:spcBef>
            </a:pPr>
            <a:r>
              <a:rPr lang="en-GB" sz="2400" dirty="0" smtClean="0">
                <a:solidFill>
                  <a:schemeClr val="bg2">
                    <a:lumMod val="10000"/>
                  </a:schemeClr>
                </a:solidFill>
              </a:rPr>
              <a:t>Examples</a:t>
            </a:r>
            <a:endParaRPr lang="en-GB" sz="2400" dirty="0">
              <a:solidFill>
                <a:schemeClr val="bg2">
                  <a:lumMod val="10000"/>
                </a:schemeClr>
              </a:solidFill>
            </a:endParaRPr>
          </a:p>
          <a:p>
            <a:pPr>
              <a:spcBef>
                <a:spcPts val="1000"/>
              </a:spcBef>
            </a:pPr>
            <a:endParaRPr lang="en-GB" sz="2400" dirty="0">
              <a:solidFill>
                <a:schemeClr val="bg2">
                  <a:lumMod val="10000"/>
                </a:schemeClr>
              </a:solidFill>
            </a:endParaRPr>
          </a:p>
          <a:p>
            <a:pPr>
              <a:spcBef>
                <a:spcPts val="1000"/>
              </a:spcBef>
            </a:pPr>
            <a:endParaRPr lang="en-GB" sz="2400" dirty="0" smtClean="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77</a:t>
            </a:fld>
            <a:endParaRPr lang="en-US"/>
          </a:p>
        </p:txBody>
      </p:sp>
    </p:spTree>
    <p:extLst>
      <p:ext uri="{BB962C8B-B14F-4D97-AF65-F5344CB8AC3E}">
        <p14:creationId xmlns:p14="http://schemas.microsoft.com/office/powerpoint/2010/main" val="306144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Purpose of a </a:t>
            </a:r>
            <a:r>
              <a:rPr lang="en-GB" b="1" dirty="0" smtClean="0">
                <a:solidFill>
                  <a:schemeClr val="bg2">
                    <a:lumMod val="10000"/>
                  </a:schemeClr>
                </a:solidFill>
              </a:rPr>
              <a:t>bearing</a:t>
            </a:r>
            <a:endParaRPr lang="en-GB" dirty="0">
              <a:solidFill>
                <a:schemeClr val="bg2">
                  <a:lumMod val="10000"/>
                </a:schemeClr>
              </a:solidFill>
            </a:endParaRPr>
          </a:p>
        </p:txBody>
      </p:sp>
      <p:sp>
        <p:nvSpPr>
          <p:cNvPr id="3" name="Content Placeholder 2"/>
          <p:cNvSpPr>
            <a:spLocks noGrp="1"/>
          </p:cNvSpPr>
          <p:nvPr>
            <p:ph idx="1"/>
          </p:nvPr>
        </p:nvSpPr>
        <p:spPr>
          <a:xfrm>
            <a:off x="779463" y="2046077"/>
            <a:ext cx="7583488" cy="4007224"/>
          </a:xfrm>
        </p:spPr>
        <p:txBody>
          <a:bodyPr>
            <a:normAutofit fontScale="85000" lnSpcReduction="10000"/>
          </a:bodyPr>
          <a:lstStyle/>
          <a:p>
            <a:r>
              <a:rPr lang="en-GB" dirty="0">
                <a:solidFill>
                  <a:schemeClr val="bg2">
                    <a:lumMod val="10000"/>
                  </a:schemeClr>
                </a:solidFill>
              </a:rPr>
              <a:t>To provide low friction rotation </a:t>
            </a:r>
            <a:r>
              <a:rPr lang="en-GB" dirty="0" smtClean="0">
                <a:solidFill>
                  <a:schemeClr val="bg2">
                    <a:lumMod val="10000"/>
                  </a:schemeClr>
                </a:solidFill>
              </a:rPr>
              <a:t>of machine parts</a:t>
            </a:r>
            <a:endParaRPr lang="en-GB" dirty="0">
              <a:solidFill>
                <a:schemeClr val="bg2">
                  <a:lumMod val="10000"/>
                </a:schemeClr>
              </a:solidFill>
            </a:endParaRPr>
          </a:p>
          <a:p>
            <a:r>
              <a:rPr lang="en-GB" dirty="0" smtClean="0">
                <a:solidFill>
                  <a:schemeClr val="bg2">
                    <a:lumMod val="10000"/>
                  </a:schemeClr>
                </a:solidFill>
              </a:rPr>
              <a:t>To </a:t>
            </a:r>
            <a:r>
              <a:rPr lang="en-GB" dirty="0">
                <a:solidFill>
                  <a:schemeClr val="bg2">
                    <a:lumMod val="10000"/>
                  </a:schemeClr>
                </a:solidFill>
              </a:rPr>
              <a:t>support and locate </a:t>
            </a:r>
            <a:r>
              <a:rPr lang="en-GB" dirty="0" smtClean="0">
                <a:solidFill>
                  <a:schemeClr val="bg2">
                    <a:lumMod val="10000"/>
                  </a:schemeClr>
                </a:solidFill>
              </a:rPr>
              <a:t>rotating equipment</a:t>
            </a:r>
            <a:endParaRPr lang="en-GB" dirty="0">
              <a:solidFill>
                <a:schemeClr val="bg2">
                  <a:lumMod val="10000"/>
                </a:schemeClr>
              </a:solidFill>
            </a:endParaRPr>
          </a:p>
          <a:p>
            <a:r>
              <a:rPr lang="en-GB" dirty="0">
                <a:solidFill>
                  <a:schemeClr val="bg2">
                    <a:lumMod val="10000"/>
                  </a:schemeClr>
                </a:solidFill>
              </a:rPr>
              <a:t>Resistance to motion which occurs when </a:t>
            </a:r>
            <a:r>
              <a:rPr lang="en-GB" dirty="0" smtClean="0">
                <a:solidFill>
                  <a:schemeClr val="bg2">
                    <a:lumMod val="10000"/>
                  </a:schemeClr>
                </a:solidFill>
              </a:rPr>
              <a:t>one object </a:t>
            </a:r>
            <a:r>
              <a:rPr lang="en-GB" dirty="0">
                <a:solidFill>
                  <a:schemeClr val="bg2">
                    <a:lumMod val="10000"/>
                  </a:schemeClr>
                </a:solidFill>
              </a:rPr>
              <a:t>slides or rubs against another object.</a:t>
            </a:r>
          </a:p>
          <a:p>
            <a:r>
              <a:rPr lang="en-GB" dirty="0">
                <a:solidFill>
                  <a:schemeClr val="bg2">
                    <a:lumMod val="10000"/>
                  </a:schemeClr>
                </a:solidFill>
              </a:rPr>
              <a:t>If not controlled, friction will result in:</a:t>
            </a:r>
          </a:p>
          <a:p>
            <a:pPr lvl="1"/>
            <a:r>
              <a:rPr lang="en-GB" dirty="0" smtClean="0">
                <a:solidFill>
                  <a:schemeClr val="bg2">
                    <a:lumMod val="10000"/>
                  </a:schemeClr>
                </a:solidFill>
              </a:rPr>
              <a:t>Heat generation</a:t>
            </a:r>
          </a:p>
          <a:p>
            <a:pPr lvl="1"/>
            <a:r>
              <a:rPr lang="en-GB" dirty="0" smtClean="0">
                <a:solidFill>
                  <a:schemeClr val="bg2">
                    <a:lumMod val="10000"/>
                  </a:schemeClr>
                </a:solidFill>
              </a:rPr>
              <a:t>Increased </a:t>
            </a:r>
            <a:r>
              <a:rPr lang="en-GB" dirty="0">
                <a:solidFill>
                  <a:schemeClr val="bg2">
                    <a:lumMod val="10000"/>
                  </a:schemeClr>
                </a:solidFill>
              </a:rPr>
              <a:t>wear</a:t>
            </a:r>
          </a:p>
          <a:p>
            <a:pPr lvl="1"/>
            <a:r>
              <a:rPr lang="en-GB" dirty="0" smtClean="0">
                <a:solidFill>
                  <a:schemeClr val="bg2">
                    <a:lumMod val="10000"/>
                  </a:schemeClr>
                </a:solidFill>
              </a:rPr>
              <a:t>Increased </a:t>
            </a:r>
            <a:r>
              <a:rPr lang="en-GB" dirty="0">
                <a:solidFill>
                  <a:schemeClr val="bg2">
                    <a:lumMod val="10000"/>
                  </a:schemeClr>
                </a:solidFill>
              </a:rPr>
              <a:t>noise </a:t>
            </a:r>
            <a:endParaRPr lang="en-GB" dirty="0" smtClean="0">
              <a:solidFill>
                <a:schemeClr val="bg2">
                  <a:lumMod val="10000"/>
                </a:schemeClr>
              </a:solidFill>
            </a:endParaRPr>
          </a:p>
          <a:p>
            <a:pPr lvl="1"/>
            <a:r>
              <a:rPr lang="en-GB" dirty="0" smtClean="0">
                <a:solidFill>
                  <a:schemeClr val="bg2">
                    <a:lumMod val="10000"/>
                  </a:schemeClr>
                </a:solidFill>
              </a:rPr>
              <a:t>Loss </a:t>
            </a:r>
            <a:r>
              <a:rPr lang="en-GB" dirty="0">
                <a:solidFill>
                  <a:schemeClr val="bg2">
                    <a:lumMod val="10000"/>
                  </a:schemeClr>
                </a:solidFill>
              </a:rPr>
              <a:t>of power</a:t>
            </a:r>
          </a:p>
        </p:txBody>
      </p:sp>
      <p:sp>
        <p:nvSpPr>
          <p:cNvPr id="4" name="Slide Number Placeholder 3"/>
          <p:cNvSpPr>
            <a:spLocks noGrp="1"/>
          </p:cNvSpPr>
          <p:nvPr>
            <p:ph type="sldNum" sz="quarter" idx="12"/>
          </p:nvPr>
        </p:nvSpPr>
        <p:spPr/>
        <p:txBody>
          <a:bodyPr/>
          <a:lstStyle/>
          <a:p>
            <a:fld id="{5ED2179F-846E-694A-9A7E-562F73346125}" type="slidenum">
              <a:rPr lang="en-US" smtClean="0"/>
              <a:pPr/>
              <a:t>78</a:t>
            </a:fld>
            <a:endParaRPr lang="en-US"/>
          </a:p>
        </p:txBody>
      </p:sp>
    </p:spTree>
    <p:extLst>
      <p:ext uri="{BB962C8B-B14F-4D97-AF65-F5344CB8AC3E}">
        <p14:creationId xmlns:p14="http://schemas.microsoft.com/office/powerpoint/2010/main" val="33616109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Roles of a bearing</a:t>
            </a:r>
            <a:endParaRPr lang="en-GB" dirty="0">
              <a:solidFill>
                <a:schemeClr val="bg2">
                  <a:lumMod val="10000"/>
                </a:schemeClr>
              </a:solidFill>
            </a:endParaRPr>
          </a:p>
        </p:txBody>
      </p:sp>
      <p:sp>
        <p:nvSpPr>
          <p:cNvPr id="3" name="Content Placeholder 2"/>
          <p:cNvSpPr>
            <a:spLocks noGrp="1"/>
          </p:cNvSpPr>
          <p:nvPr>
            <p:ph idx="1"/>
          </p:nvPr>
        </p:nvSpPr>
        <p:spPr>
          <a:xfrm>
            <a:off x="779463" y="2290813"/>
            <a:ext cx="3203810" cy="3147461"/>
          </a:xfrm>
        </p:spPr>
        <p:txBody>
          <a:bodyPr/>
          <a:lstStyle/>
          <a:p>
            <a:r>
              <a:rPr lang="en-GB" dirty="0">
                <a:solidFill>
                  <a:schemeClr val="bg2">
                    <a:lumMod val="10000"/>
                  </a:schemeClr>
                </a:solidFill>
              </a:rPr>
              <a:t>Reduce friction</a:t>
            </a:r>
          </a:p>
          <a:p>
            <a:r>
              <a:rPr lang="en-GB" dirty="0" smtClean="0">
                <a:solidFill>
                  <a:schemeClr val="bg2">
                    <a:lumMod val="10000"/>
                  </a:schemeClr>
                </a:solidFill>
              </a:rPr>
              <a:t>Transmit </a:t>
            </a:r>
            <a:r>
              <a:rPr lang="en-GB" dirty="0">
                <a:solidFill>
                  <a:schemeClr val="bg2">
                    <a:lumMod val="10000"/>
                  </a:schemeClr>
                </a:solidFill>
              </a:rPr>
              <a:t>loads</a:t>
            </a:r>
          </a:p>
          <a:p>
            <a:r>
              <a:rPr lang="en-GB" dirty="0" smtClean="0">
                <a:solidFill>
                  <a:schemeClr val="bg2">
                    <a:lumMod val="10000"/>
                  </a:schemeClr>
                </a:solidFill>
              </a:rPr>
              <a:t>Support </a:t>
            </a:r>
            <a:r>
              <a:rPr lang="en-GB" dirty="0">
                <a:solidFill>
                  <a:schemeClr val="bg2">
                    <a:lumMod val="10000"/>
                  </a:schemeClr>
                </a:solidFill>
              </a:rPr>
              <a:t>the shaft</a:t>
            </a:r>
          </a:p>
          <a:p>
            <a:r>
              <a:rPr lang="en-GB" dirty="0" smtClean="0">
                <a:solidFill>
                  <a:schemeClr val="bg2">
                    <a:lumMod val="10000"/>
                  </a:schemeClr>
                </a:solidFill>
              </a:rPr>
              <a:t>Locate </a:t>
            </a:r>
            <a:r>
              <a:rPr lang="en-GB" dirty="0">
                <a:solidFill>
                  <a:schemeClr val="bg2">
                    <a:lumMod val="10000"/>
                  </a:schemeClr>
                </a:solidFill>
              </a:rPr>
              <a:t>the shaft</a:t>
            </a:r>
          </a:p>
        </p:txBody>
      </p:sp>
      <p:sp>
        <p:nvSpPr>
          <p:cNvPr id="4" name="Slide Number Placeholder 3"/>
          <p:cNvSpPr>
            <a:spLocks noGrp="1"/>
          </p:cNvSpPr>
          <p:nvPr>
            <p:ph type="sldNum" sz="quarter" idx="12"/>
          </p:nvPr>
        </p:nvSpPr>
        <p:spPr/>
        <p:txBody>
          <a:bodyPr/>
          <a:lstStyle/>
          <a:p>
            <a:fld id="{5ED2179F-846E-694A-9A7E-562F73346125}" type="slidenum">
              <a:rPr lang="en-US" smtClean="0"/>
              <a:pPr/>
              <a:t>79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044" y="2749669"/>
            <a:ext cx="3729038" cy="1681163"/>
          </a:xfrm>
          <a:prstGeom prst="rect">
            <a:avLst/>
          </a:prstGeom>
          <a:noFill/>
          <a:ln>
            <a:noFill/>
          </a:ln>
          <a:effectLst/>
        </p:spPr>
      </p:pic>
    </p:spTree>
    <p:extLst>
      <p:ext uri="{BB962C8B-B14F-4D97-AF65-F5344CB8AC3E}">
        <p14:creationId xmlns:p14="http://schemas.microsoft.com/office/powerpoint/2010/main" val="579826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806" y="286292"/>
            <a:ext cx="7583488" cy="1143000"/>
          </a:xfrm>
        </p:spPr>
        <p:txBody>
          <a:bodyPr>
            <a:normAutofit/>
          </a:bodyPr>
          <a:lstStyle/>
          <a:p>
            <a:r>
              <a:rPr lang="en-US" sz="3000" b="1" dirty="0" smtClean="0">
                <a:solidFill>
                  <a:schemeClr val="tx1"/>
                </a:solidFill>
              </a:rPr>
              <a:t>Condition Monitoring Techniques</a:t>
            </a:r>
            <a:endParaRPr lang="en-US" sz="3000" b="1" dirty="0">
              <a:solidFill>
                <a:schemeClr val="tx1"/>
              </a:solidFill>
            </a:endParaRPr>
          </a:p>
        </p:txBody>
      </p:sp>
      <p:sp>
        <p:nvSpPr>
          <p:cNvPr id="3" name="Content Placeholder 2"/>
          <p:cNvSpPr>
            <a:spLocks noGrp="1"/>
          </p:cNvSpPr>
          <p:nvPr>
            <p:ph idx="1"/>
          </p:nvPr>
        </p:nvSpPr>
        <p:spPr>
          <a:xfrm>
            <a:off x="513557" y="2315584"/>
            <a:ext cx="3791743" cy="3344071"/>
          </a:xfrm>
        </p:spPr>
        <p:txBody>
          <a:bodyPr>
            <a:noAutofit/>
          </a:bodyPr>
          <a:lstStyle/>
          <a:p>
            <a:pPr algn="just"/>
            <a:r>
              <a:rPr lang="en-US" sz="1800" dirty="0"/>
              <a:t>Condition monitoring attempts to detect symptoms of eminent failure and approximates time of a functional failure</a:t>
            </a:r>
            <a:r>
              <a:rPr lang="en-US" sz="1800" dirty="0" smtClean="0"/>
              <a:t>.</a:t>
            </a:r>
          </a:p>
          <a:p>
            <a:pPr algn="just"/>
            <a:r>
              <a:rPr lang="en-US" sz="1800" dirty="0" smtClean="0"/>
              <a:t>It </a:t>
            </a:r>
            <a:r>
              <a:rPr lang="en-US" sz="1800" dirty="0" err="1"/>
              <a:t>utilises</a:t>
            </a:r>
            <a:r>
              <a:rPr lang="en-US" sz="1800" dirty="0"/>
              <a:t> a combination of techniques to obtain the actual operating condition of the machines based on collected data. </a:t>
            </a:r>
          </a:p>
          <a:p>
            <a:pPr algn="just"/>
            <a:r>
              <a:rPr lang="en-US" sz="1800" dirty="0" smtClean="0"/>
              <a:t>It can operate online or offline</a:t>
            </a:r>
            <a:endParaRPr lang="en-US" sz="1800" dirty="0"/>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8</a:t>
            </a:fld>
            <a:endParaRPr lang="en-US"/>
          </a:p>
        </p:txBody>
      </p:sp>
      <p:pic>
        <p:nvPicPr>
          <p:cNvPr id="5" name="Picture 3" descr="A:\cache_28649788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1" y="2107912"/>
            <a:ext cx="3657600" cy="3497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21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Bearing components</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80</a:t>
            </a:fld>
            <a:endParaRPr lang="en-US"/>
          </a:p>
        </p:txBody>
      </p:sp>
      <p:pic>
        <p:nvPicPr>
          <p:cNvPr id="1027" name="Picture 3"/>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4000" contrast="1000"/>
                    </a14:imgEffect>
                  </a14:imgLayer>
                </a14:imgProps>
              </a:ext>
              <a:ext uri="{28A0092B-C50C-407E-A947-70E740481C1C}">
                <a14:useLocalDpi xmlns:a14="http://schemas.microsoft.com/office/drawing/2010/main" val="0"/>
              </a:ext>
            </a:extLst>
          </a:blip>
          <a:srcRect/>
          <a:stretch>
            <a:fillRect/>
          </a:stretch>
        </p:blipFill>
        <p:spPr bwMode="auto">
          <a:xfrm>
            <a:off x="861512" y="2031632"/>
            <a:ext cx="7322820" cy="413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88754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158" y="2987992"/>
            <a:ext cx="6867525" cy="326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b="1" dirty="0">
                <a:solidFill>
                  <a:schemeClr val="bg2">
                    <a:lumMod val="10000"/>
                  </a:schemeClr>
                </a:solidFill>
              </a:rPr>
              <a:t>Types of </a:t>
            </a:r>
            <a:r>
              <a:rPr lang="en-GB" b="1" dirty="0" smtClean="0">
                <a:solidFill>
                  <a:schemeClr val="bg2">
                    <a:lumMod val="10000"/>
                  </a:schemeClr>
                </a:solidFill>
              </a:rPr>
              <a:t>static bearing </a:t>
            </a:r>
            <a:r>
              <a:rPr lang="en-GB" b="1" dirty="0">
                <a:solidFill>
                  <a:schemeClr val="bg2">
                    <a:lumMod val="10000"/>
                  </a:schemeClr>
                </a:solidFill>
              </a:rPr>
              <a:t>loads</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81</a:t>
            </a:fld>
            <a:endParaRPr lang="en-US"/>
          </a:p>
        </p:txBody>
      </p:sp>
      <p:pic>
        <p:nvPicPr>
          <p:cNvPr id="5" name="Picture 4"/>
          <p:cNvPicPr>
            <a:picLocks noChangeAspect="1"/>
          </p:cNvPicPr>
          <p:nvPr/>
        </p:nvPicPr>
        <p:blipFill>
          <a:blip r:embed="rId3"/>
          <a:stretch>
            <a:fillRect/>
          </a:stretch>
        </p:blipFill>
        <p:spPr>
          <a:xfrm>
            <a:off x="779463" y="1795462"/>
            <a:ext cx="2058921" cy="2050413"/>
          </a:xfrm>
          <a:prstGeom prst="rect">
            <a:avLst/>
          </a:prstGeom>
        </p:spPr>
      </p:pic>
    </p:spTree>
    <p:extLst>
      <p:ext uri="{BB962C8B-B14F-4D97-AF65-F5344CB8AC3E}">
        <p14:creationId xmlns:p14="http://schemas.microsoft.com/office/powerpoint/2010/main" val="7488522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Types of rolling elements</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82</a:t>
            </a:fld>
            <a:endParaRPr lang="en-US"/>
          </a:p>
        </p:txBody>
      </p:sp>
      <p:pic>
        <p:nvPicPr>
          <p:cNvPr id="5124" name="Picture 4"/>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63956" y="2949639"/>
            <a:ext cx="4932045" cy="321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958139" y="2233489"/>
            <a:ext cx="2748915" cy="188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57691" y="1755757"/>
            <a:ext cx="2349810" cy="369332"/>
          </a:xfrm>
          <a:prstGeom prst="rect">
            <a:avLst/>
          </a:prstGeom>
        </p:spPr>
        <p:txBody>
          <a:bodyPr wrap="none">
            <a:spAutoFit/>
          </a:bodyPr>
          <a:lstStyle/>
          <a:p>
            <a:r>
              <a:rPr lang="en-GB" b="1" dirty="0">
                <a:solidFill>
                  <a:schemeClr val="bg2">
                    <a:lumMod val="10000"/>
                  </a:schemeClr>
                </a:solidFill>
              </a:rPr>
              <a:t>Point and line contact</a:t>
            </a:r>
            <a:endParaRPr lang="en-GB" dirty="0">
              <a:solidFill>
                <a:schemeClr val="bg2">
                  <a:lumMod val="10000"/>
                </a:schemeClr>
              </a:solidFill>
            </a:endParaRPr>
          </a:p>
        </p:txBody>
      </p:sp>
    </p:spTree>
    <p:extLst>
      <p:ext uri="{BB962C8B-B14F-4D97-AF65-F5344CB8AC3E}">
        <p14:creationId xmlns:p14="http://schemas.microsoft.com/office/powerpoint/2010/main" val="19642494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41374" y="1827942"/>
            <a:ext cx="7315699" cy="467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b="1" dirty="0"/>
              <a:t>Types of ball bearings</a:t>
            </a:r>
            <a:endParaRPr lang="en-GB" dirty="0"/>
          </a:p>
        </p:txBody>
      </p:sp>
      <p:sp>
        <p:nvSpPr>
          <p:cNvPr id="4" name="Slide Number Placeholder 3"/>
          <p:cNvSpPr>
            <a:spLocks noGrp="1"/>
          </p:cNvSpPr>
          <p:nvPr>
            <p:ph type="sldNum" sz="quarter" idx="12"/>
          </p:nvPr>
        </p:nvSpPr>
        <p:spPr/>
        <p:txBody>
          <a:bodyPr/>
          <a:lstStyle/>
          <a:p>
            <a:fld id="{5ED2179F-846E-694A-9A7E-562F73346125}" type="slidenum">
              <a:rPr lang="en-US" smtClean="0"/>
              <a:pPr/>
              <a:t>83</a:t>
            </a:fld>
            <a:endParaRPr lang="en-US"/>
          </a:p>
        </p:txBody>
      </p:sp>
    </p:spTree>
    <p:extLst>
      <p:ext uri="{BB962C8B-B14F-4D97-AF65-F5344CB8AC3E}">
        <p14:creationId xmlns:p14="http://schemas.microsoft.com/office/powerpoint/2010/main" val="17225197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Types of roller bearings</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84</a:t>
            </a:fld>
            <a:endParaRPr lang="en-US" dirty="0"/>
          </a:p>
        </p:txBody>
      </p:sp>
      <p:pic>
        <p:nvPicPr>
          <p:cNvPr id="7171" name="Picture 3"/>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58000"/>
                    </a14:imgEffect>
                    <a14:imgEffect>
                      <a14:saturation sat="0"/>
                    </a14:imgEffect>
                    <a14:imgEffect>
                      <a14:brightnessContrast bright="10000" contrast="-17000"/>
                    </a14:imgEffect>
                  </a14:imgLayer>
                </a14:imgProps>
              </a:ext>
              <a:ext uri="{28A0092B-C50C-407E-A947-70E740481C1C}">
                <a14:useLocalDpi xmlns:a14="http://schemas.microsoft.com/office/drawing/2010/main" val="0"/>
              </a:ext>
            </a:extLst>
          </a:blip>
          <a:srcRect/>
          <a:stretch>
            <a:fillRect/>
          </a:stretch>
        </p:blipFill>
        <p:spPr bwMode="auto">
          <a:xfrm>
            <a:off x="567891" y="3018458"/>
            <a:ext cx="3847610" cy="270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517937" y="1948781"/>
            <a:ext cx="3827775" cy="201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38700" y="4770906"/>
            <a:ext cx="3176520" cy="830997"/>
          </a:xfrm>
          <a:prstGeom prst="rect">
            <a:avLst/>
          </a:prstGeom>
        </p:spPr>
        <p:txBody>
          <a:bodyPr wrap="square">
            <a:spAutoFit/>
          </a:bodyPr>
          <a:lstStyle/>
          <a:p>
            <a:pPr algn="just"/>
            <a:r>
              <a:rPr lang="en-GB" sz="1600" b="1" dirty="0">
                <a:solidFill>
                  <a:schemeClr val="bg2">
                    <a:lumMod val="50000"/>
                  </a:schemeClr>
                </a:solidFill>
              </a:rPr>
              <a:t>Load carrying </a:t>
            </a:r>
            <a:r>
              <a:rPr lang="en-GB" sz="1600" b="1" dirty="0" smtClean="0">
                <a:solidFill>
                  <a:schemeClr val="bg2">
                    <a:lumMod val="50000"/>
                  </a:schemeClr>
                </a:solidFill>
              </a:rPr>
              <a:t>capacity is </a:t>
            </a:r>
            <a:r>
              <a:rPr lang="en-GB" sz="1600" b="1" dirty="0">
                <a:solidFill>
                  <a:schemeClr val="bg2">
                    <a:lumMod val="50000"/>
                  </a:schemeClr>
                </a:solidFill>
              </a:rPr>
              <a:t>expressed as </a:t>
            </a:r>
            <a:r>
              <a:rPr lang="en-GB" sz="1600" b="1" dirty="0" smtClean="0">
                <a:solidFill>
                  <a:schemeClr val="bg2">
                    <a:lumMod val="50000"/>
                  </a:schemeClr>
                </a:solidFill>
              </a:rPr>
              <a:t>the ‘basic </a:t>
            </a:r>
            <a:r>
              <a:rPr lang="en-GB" sz="1600" b="1" dirty="0">
                <a:solidFill>
                  <a:schemeClr val="bg2">
                    <a:lumMod val="50000"/>
                  </a:schemeClr>
                </a:solidFill>
              </a:rPr>
              <a:t>dynamic load </a:t>
            </a:r>
            <a:r>
              <a:rPr lang="en-GB" sz="1600" b="1" dirty="0" smtClean="0">
                <a:solidFill>
                  <a:schemeClr val="bg2">
                    <a:lumMod val="50000"/>
                  </a:schemeClr>
                </a:solidFill>
              </a:rPr>
              <a:t>rating’ or ‘C’ in catalogues</a:t>
            </a:r>
            <a:endParaRPr lang="en-GB" sz="1600" b="1" dirty="0">
              <a:solidFill>
                <a:schemeClr val="bg2">
                  <a:lumMod val="50000"/>
                </a:schemeClr>
              </a:solidFill>
            </a:endParaRPr>
          </a:p>
        </p:txBody>
      </p:sp>
    </p:spTree>
    <p:extLst>
      <p:ext uri="{BB962C8B-B14F-4D97-AF65-F5344CB8AC3E}">
        <p14:creationId xmlns:p14="http://schemas.microsoft.com/office/powerpoint/2010/main" val="10804526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Contact angle</a:t>
            </a:r>
            <a:endParaRPr lang="en-GB" dirty="0">
              <a:solidFill>
                <a:schemeClr val="bg2">
                  <a:lumMod val="10000"/>
                </a:schemeClr>
              </a:solidFill>
            </a:endParaRPr>
          </a:p>
        </p:txBody>
      </p:sp>
      <p:sp>
        <p:nvSpPr>
          <p:cNvPr id="3" name="Content Placeholder 2"/>
          <p:cNvSpPr>
            <a:spLocks noGrp="1"/>
          </p:cNvSpPr>
          <p:nvPr>
            <p:ph idx="1"/>
          </p:nvPr>
        </p:nvSpPr>
        <p:spPr>
          <a:xfrm>
            <a:off x="787076" y="5513295"/>
            <a:ext cx="7583488" cy="1056799"/>
          </a:xfrm>
        </p:spPr>
        <p:txBody>
          <a:bodyPr>
            <a:normAutofit fontScale="62500" lnSpcReduction="20000"/>
          </a:bodyPr>
          <a:lstStyle/>
          <a:p>
            <a:pPr>
              <a:spcBef>
                <a:spcPts val="900"/>
              </a:spcBef>
            </a:pPr>
            <a:r>
              <a:rPr lang="en-GB" dirty="0">
                <a:solidFill>
                  <a:schemeClr val="bg2">
                    <a:lumMod val="10000"/>
                  </a:schemeClr>
                </a:solidFill>
              </a:rPr>
              <a:t>The lower the contact angle, the higher the radial load capacity</a:t>
            </a:r>
          </a:p>
          <a:p>
            <a:pPr>
              <a:spcBef>
                <a:spcPts val="900"/>
              </a:spcBef>
            </a:pPr>
            <a:r>
              <a:rPr lang="en-GB" dirty="0" smtClean="0">
                <a:solidFill>
                  <a:schemeClr val="bg2">
                    <a:lumMod val="10000"/>
                  </a:schemeClr>
                </a:solidFill>
              </a:rPr>
              <a:t>The </a:t>
            </a:r>
            <a:r>
              <a:rPr lang="en-GB" dirty="0">
                <a:solidFill>
                  <a:schemeClr val="bg2">
                    <a:lumMod val="10000"/>
                  </a:schemeClr>
                </a:solidFill>
              </a:rPr>
              <a:t>higher the contact angle, the higher the thrust load </a:t>
            </a:r>
            <a:r>
              <a:rPr lang="en-GB" dirty="0" smtClean="0">
                <a:solidFill>
                  <a:schemeClr val="bg2">
                    <a:lumMod val="10000"/>
                  </a:schemeClr>
                </a:solidFill>
              </a:rPr>
              <a:t>capacity          </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85</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696" y="1842746"/>
            <a:ext cx="6607493" cy="361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567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Bearings and contact angles</a:t>
            </a:r>
            <a:endParaRPr lang="en-GB" dirty="0">
              <a:solidFill>
                <a:schemeClr val="bg2">
                  <a:lumMod val="10000"/>
                </a:schemeClr>
              </a:solidFill>
            </a:endParaRPr>
          </a:p>
        </p:txBody>
      </p:sp>
      <p:sp>
        <p:nvSpPr>
          <p:cNvPr id="3" name="Slide Number Placeholder 2"/>
          <p:cNvSpPr>
            <a:spLocks noGrp="1"/>
          </p:cNvSpPr>
          <p:nvPr>
            <p:ph type="sldNum" sz="quarter" idx="12"/>
          </p:nvPr>
        </p:nvSpPr>
        <p:spPr/>
        <p:txBody>
          <a:bodyPr/>
          <a:lstStyle/>
          <a:p>
            <a:fld id="{5ED2179F-846E-694A-9A7E-562F73346125}" type="slidenum">
              <a:rPr lang="en-US" smtClean="0"/>
              <a:pPr/>
              <a:t>86</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469" y="2508632"/>
            <a:ext cx="4953953" cy="368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73342" y="2209073"/>
            <a:ext cx="3889610" cy="830997"/>
          </a:xfrm>
          <a:prstGeom prst="rect">
            <a:avLst/>
          </a:prstGeom>
        </p:spPr>
        <p:txBody>
          <a:bodyPr wrap="square">
            <a:spAutoFit/>
          </a:bodyPr>
          <a:lstStyle/>
          <a:p>
            <a:pPr algn="just"/>
            <a:r>
              <a:rPr lang="en-GB" sz="1600" dirty="0">
                <a:solidFill>
                  <a:schemeClr val="accent1"/>
                </a:solidFill>
              </a:rPr>
              <a:t>As </a:t>
            </a:r>
            <a:r>
              <a:rPr lang="en-GB" sz="1600" dirty="0" smtClean="0">
                <a:solidFill>
                  <a:schemeClr val="accent1"/>
                </a:solidFill>
              </a:rPr>
              <a:t>the contact angle increases</a:t>
            </a:r>
            <a:r>
              <a:rPr lang="en-GB" sz="1600" dirty="0">
                <a:solidFill>
                  <a:schemeClr val="accent1"/>
                </a:solidFill>
              </a:rPr>
              <a:t>, </a:t>
            </a:r>
            <a:r>
              <a:rPr lang="en-GB" sz="1600" dirty="0" smtClean="0">
                <a:solidFill>
                  <a:schemeClr val="accent1"/>
                </a:solidFill>
              </a:rPr>
              <a:t>radial load capacity </a:t>
            </a:r>
            <a:r>
              <a:rPr lang="en-GB" sz="1600" dirty="0">
                <a:solidFill>
                  <a:schemeClr val="accent1"/>
                </a:solidFill>
              </a:rPr>
              <a:t>decreases; </a:t>
            </a:r>
            <a:r>
              <a:rPr lang="en-GB" sz="1600" dirty="0" smtClean="0">
                <a:solidFill>
                  <a:schemeClr val="accent1"/>
                </a:solidFill>
              </a:rPr>
              <a:t>while the axial </a:t>
            </a:r>
            <a:r>
              <a:rPr lang="en-GB" sz="1600" dirty="0">
                <a:solidFill>
                  <a:schemeClr val="accent1"/>
                </a:solidFill>
              </a:rPr>
              <a:t>load (i.e. </a:t>
            </a:r>
            <a:r>
              <a:rPr lang="en-GB" sz="1600" dirty="0" smtClean="0">
                <a:solidFill>
                  <a:schemeClr val="accent1"/>
                </a:solidFill>
              </a:rPr>
              <a:t>thrust) capacity increases</a:t>
            </a:r>
            <a:r>
              <a:rPr lang="en-GB" sz="1600" dirty="0">
                <a:solidFill>
                  <a:schemeClr val="accent1"/>
                </a:solidFill>
              </a:rPr>
              <a:t>.</a:t>
            </a:r>
          </a:p>
        </p:txBody>
      </p:sp>
    </p:spTree>
    <p:extLst>
      <p:ext uri="{BB962C8B-B14F-4D97-AF65-F5344CB8AC3E}">
        <p14:creationId xmlns:p14="http://schemas.microsoft.com/office/powerpoint/2010/main" val="21744431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Bearing life expectancy</a:t>
            </a:r>
            <a:endParaRPr lang="en-GB" dirty="0">
              <a:solidFill>
                <a:schemeClr val="bg2">
                  <a:lumMod val="10000"/>
                </a:schemeClr>
              </a:solidFill>
            </a:endParaRPr>
          </a:p>
        </p:txBody>
      </p:sp>
      <p:sp>
        <p:nvSpPr>
          <p:cNvPr id="3" name="Content Placeholder 2"/>
          <p:cNvSpPr>
            <a:spLocks noGrp="1"/>
          </p:cNvSpPr>
          <p:nvPr>
            <p:ph idx="1"/>
          </p:nvPr>
        </p:nvSpPr>
        <p:spPr>
          <a:xfrm>
            <a:off x="779463" y="1949824"/>
            <a:ext cx="7286508" cy="4007224"/>
          </a:xfrm>
        </p:spPr>
        <p:txBody>
          <a:bodyPr>
            <a:normAutofit fontScale="85000" lnSpcReduction="10000"/>
          </a:bodyPr>
          <a:lstStyle/>
          <a:p>
            <a:pPr marL="0" indent="0" algn="just">
              <a:buNone/>
            </a:pPr>
            <a:r>
              <a:rPr lang="en-GB" dirty="0">
                <a:solidFill>
                  <a:schemeClr val="bg2">
                    <a:lumMod val="10000"/>
                  </a:schemeClr>
                </a:solidFill>
              </a:rPr>
              <a:t>Based upon five </a:t>
            </a:r>
            <a:r>
              <a:rPr lang="en-GB" dirty="0" smtClean="0">
                <a:solidFill>
                  <a:schemeClr val="bg2">
                    <a:lumMod val="10000"/>
                  </a:schemeClr>
                </a:solidFill>
              </a:rPr>
              <a:t>assumptions:</a:t>
            </a:r>
            <a:endParaRPr lang="en-GB" dirty="0">
              <a:solidFill>
                <a:schemeClr val="bg2">
                  <a:lumMod val="10000"/>
                </a:schemeClr>
              </a:solidFill>
            </a:endParaRPr>
          </a:p>
          <a:p>
            <a:pPr algn="just"/>
            <a:r>
              <a:rPr lang="en-GB" dirty="0" smtClean="0">
                <a:solidFill>
                  <a:schemeClr val="bg2">
                    <a:lumMod val="10000"/>
                  </a:schemeClr>
                </a:solidFill>
              </a:rPr>
              <a:t>The </a:t>
            </a:r>
            <a:r>
              <a:rPr lang="en-GB" dirty="0">
                <a:solidFill>
                  <a:schemeClr val="bg2">
                    <a:lumMod val="10000"/>
                  </a:schemeClr>
                </a:solidFill>
              </a:rPr>
              <a:t>bearing is defect free.</a:t>
            </a:r>
          </a:p>
          <a:p>
            <a:pPr algn="just"/>
            <a:r>
              <a:rPr lang="en-GB" dirty="0" smtClean="0">
                <a:solidFill>
                  <a:schemeClr val="bg2">
                    <a:lumMod val="10000"/>
                  </a:schemeClr>
                </a:solidFill>
              </a:rPr>
              <a:t>The </a:t>
            </a:r>
            <a:r>
              <a:rPr lang="en-GB" dirty="0">
                <a:solidFill>
                  <a:schemeClr val="bg2">
                    <a:lumMod val="10000"/>
                  </a:schemeClr>
                </a:solidFill>
              </a:rPr>
              <a:t>correct bearing type and size is selected for </a:t>
            </a:r>
            <a:r>
              <a:rPr lang="en-GB" dirty="0" smtClean="0">
                <a:solidFill>
                  <a:schemeClr val="bg2">
                    <a:lumMod val="10000"/>
                  </a:schemeClr>
                </a:solidFill>
              </a:rPr>
              <a:t>the application</a:t>
            </a:r>
            <a:r>
              <a:rPr lang="en-GB" dirty="0">
                <a:solidFill>
                  <a:schemeClr val="bg2">
                    <a:lumMod val="10000"/>
                  </a:schemeClr>
                </a:solidFill>
              </a:rPr>
              <a:t>.</a:t>
            </a:r>
          </a:p>
          <a:p>
            <a:pPr algn="just"/>
            <a:r>
              <a:rPr lang="en-GB" dirty="0" smtClean="0">
                <a:solidFill>
                  <a:schemeClr val="bg2">
                    <a:lumMod val="10000"/>
                  </a:schemeClr>
                </a:solidFill>
              </a:rPr>
              <a:t>Dimensions </a:t>
            </a:r>
            <a:r>
              <a:rPr lang="en-GB" dirty="0">
                <a:solidFill>
                  <a:schemeClr val="bg2">
                    <a:lumMod val="10000"/>
                  </a:schemeClr>
                </a:solidFill>
              </a:rPr>
              <a:t>of the bearing mating parts are correct.</a:t>
            </a:r>
          </a:p>
          <a:p>
            <a:pPr algn="just"/>
            <a:r>
              <a:rPr lang="en-GB" dirty="0" smtClean="0">
                <a:solidFill>
                  <a:schemeClr val="bg2">
                    <a:lumMod val="10000"/>
                  </a:schemeClr>
                </a:solidFill>
              </a:rPr>
              <a:t>The </a:t>
            </a:r>
            <a:r>
              <a:rPr lang="en-GB" dirty="0">
                <a:solidFill>
                  <a:schemeClr val="bg2">
                    <a:lumMod val="10000"/>
                  </a:schemeClr>
                </a:solidFill>
              </a:rPr>
              <a:t>bearing will be mounted without damage.</a:t>
            </a:r>
          </a:p>
          <a:p>
            <a:pPr algn="just"/>
            <a:r>
              <a:rPr lang="en-GB" dirty="0" smtClean="0">
                <a:solidFill>
                  <a:schemeClr val="bg2">
                    <a:lumMod val="10000"/>
                  </a:schemeClr>
                </a:solidFill>
              </a:rPr>
              <a:t>Good </a:t>
            </a:r>
            <a:r>
              <a:rPr lang="en-GB" dirty="0">
                <a:solidFill>
                  <a:schemeClr val="bg2">
                    <a:lumMod val="10000"/>
                  </a:schemeClr>
                </a:solidFill>
              </a:rPr>
              <a:t>lubrication in the correct quantity will always </a:t>
            </a:r>
            <a:r>
              <a:rPr lang="en-GB" dirty="0" smtClean="0">
                <a:solidFill>
                  <a:schemeClr val="bg2">
                    <a:lumMod val="10000"/>
                  </a:schemeClr>
                </a:solidFill>
              </a:rPr>
              <a:t>be available </a:t>
            </a:r>
            <a:r>
              <a:rPr lang="en-GB" dirty="0">
                <a:solidFill>
                  <a:schemeClr val="bg2">
                    <a:lumMod val="10000"/>
                  </a:schemeClr>
                </a:solidFill>
              </a:rPr>
              <a:t>to the bearing.</a:t>
            </a:r>
          </a:p>
        </p:txBody>
      </p:sp>
      <p:sp>
        <p:nvSpPr>
          <p:cNvPr id="4" name="Slide Number Placeholder 3"/>
          <p:cNvSpPr>
            <a:spLocks noGrp="1"/>
          </p:cNvSpPr>
          <p:nvPr>
            <p:ph type="sldNum" sz="quarter" idx="12"/>
          </p:nvPr>
        </p:nvSpPr>
        <p:spPr/>
        <p:txBody>
          <a:bodyPr/>
          <a:lstStyle/>
          <a:p>
            <a:fld id="{5ED2179F-846E-694A-9A7E-562F73346125}" type="slidenum">
              <a:rPr lang="en-US" smtClean="0"/>
              <a:pPr/>
              <a:t>87</a:t>
            </a:fld>
            <a:endParaRPr lang="en-US" dirty="0"/>
          </a:p>
        </p:txBody>
      </p:sp>
    </p:spTree>
    <p:extLst>
      <p:ext uri="{BB962C8B-B14F-4D97-AF65-F5344CB8AC3E}">
        <p14:creationId xmlns:p14="http://schemas.microsoft.com/office/powerpoint/2010/main" val="31969496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2">
                    <a:lumMod val="10000"/>
                  </a:schemeClr>
                </a:solidFill>
              </a:rPr>
              <a:t>Causes of bearings’ failure</a:t>
            </a:r>
            <a:endParaRPr lang="en-GB" dirty="0">
              <a:solidFill>
                <a:schemeClr val="bg2">
                  <a:lumMod val="10000"/>
                </a:schemeClr>
              </a:solidFill>
            </a:endParaRPr>
          </a:p>
        </p:txBody>
      </p:sp>
      <p:sp>
        <p:nvSpPr>
          <p:cNvPr id="3" name="Content Placeholder 2"/>
          <p:cNvSpPr>
            <a:spLocks noGrp="1"/>
          </p:cNvSpPr>
          <p:nvPr>
            <p:ph idx="1"/>
          </p:nvPr>
        </p:nvSpPr>
        <p:spPr>
          <a:xfrm>
            <a:off x="683394" y="1771048"/>
            <a:ext cx="7045692" cy="4186000"/>
          </a:xfrm>
        </p:spPr>
        <p:txBody>
          <a:bodyPr>
            <a:normAutofit fontScale="92500" lnSpcReduction="20000"/>
          </a:bodyPr>
          <a:lstStyle/>
          <a:p>
            <a:pPr marL="0" indent="0">
              <a:spcBef>
                <a:spcPts val="1200"/>
              </a:spcBef>
              <a:buNone/>
            </a:pPr>
            <a:r>
              <a:rPr lang="en-GB" dirty="0">
                <a:solidFill>
                  <a:schemeClr val="bg2">
                    <a:lumMod val="10000"/>
                  </a:schemeClr>
                </a:solidFill>
              </a:rPr>
              <a:t>Four </a:t>
            </a:r>
            <a:r>
              <a:rPr lang="en-GB" dirty="0" smtClean="0">
                <a:solidFill>
                  <a:schemeClr val="bg2">
                    <a:lumMod val="10000"/>
                  </a:schemeClr>
                </a:solidFill>
              </a:rPr>
              <a:t>predominant causes </a:t>
            </a:r>
            <a:r>
              <a:rPr lang="en-GB" dirty="0">
                <a:solidFill>
                  <a:schemeClr val="bg2">
                    <a:lumMod val="10000"/>
                  </a:schemeClr>
                </a:solidFill>
              </a:rPr>
              <a:t>of </a:t>
            </a:r>
            <a:r>
              <a:rPr lang="en-GB" dirty="0" smtClean="0">
                <a:solidFill>
                  <a:schemeClr val="bg2">
                    <a:lumMod val="10000"/>
                  </a:schemeClr>
                </a:solidFill>
              </a:rPr>
              <a:t>premature bearing failure:</a:t>
            </a:r>
            <a:endParaRPr lang="en-GB" dirty="0">
              <a:solidFill>
                <a:schemeClr val="bg2">
                  <a:lumMod val="10000"/>
                </a:schemeClr>
              </a:solidFill>
            </a:endParaRPr>
          </a:p>
          <a:p>
            <a:r>
              <a:rPr lang="en-GB" dirty="0" smtClean="0">
                <a:solidFill>
                  <a:schemeClr val="bg2">
                    <a:lumMod val="10000"/>
                  </a:schemeClr>
                </a:solidFill>
              </a:rPr>
              <a:t> </a:t>
            </a:r>
            <a:r>
              <a:rPr lang="en-GB" dirty="0">
                <a:solidFill>
                  <a:schemeClr val="bg2">
                    <a:lumMod val="10000"/>
                  </a:schemeClr>
                </a:solidFill>
              </a:rPr>
              <a:t>Improper </a:t>
            </a:r>
            <a:r>
              <a:rPr lang="en-GB" dirty="0" smtClean="0">
                <a:solidFill>
                  <a:schemeClr val="bg2">
                    <a:lumMod val="10000"/>
                  </a:schemeClr>
                </a:solidFill>
              </a:rPr>
              <a:t>loading</a:t>
            </a:r>
          </a:p>
          <a:p>
            <a:pPr>
              <a:lnSpc>
                <a:spcPct val="150000"/>
              </a:lnSpc>
            </a:pPr>
            <a:r>
              <a:rPr lang="en-GB" dirty="0">
                <a:solidFill>
                  <a:schemeClr val="bg2">
                    <a:lumMod val="10000"/>
                  </a:schemeClr>
                </a:solidFill>
              </a:rPr>
              <a:t>16% Poor </a:t>
            </a:r>
            <a:r>
              <a:rPr lang="en-GB" dirty="0" smtClean="0">
                <a:solidFill>
                  <a:schemeClr val="bg2">
                    <a:lumMod val="10000"/>
                  </a:schemeClr>
                </a:solidFill>
              </a:rPr>
              <a:t>Installation</a:t>
            </a:r>
            <a:endParaRPr lang="en-GB" dirty="0">
              <a:solidFill>
                <a:schemeClr val="bg2">
                  <a:lumMod val="10000"/>
                </a:schemeClr>
              </a:solidFill>
            </a:endParaRPr>
          </a:p>
          <a:p>
            <a:pPr>
              <a:lnSpc>
                <a:spcPct val="150000"/>
              </a:lnSpc>
            </a:pPr>
            <a:r>
              <a:rPr lang="en-GB" dirty="0">
                <a:solidFill>
                  <a:schemeClr val="bg2">
                    <a:lumMod val="10000"/>
                  </a:schemeClr>
                </a:solidFill>
              </a:rPr>
              <a:t>36% Poor </a:t>
            </a:r>
            <a:r>
              <a:rPr lang="en-GB" dirty="0" smtClean="0">
                <a:solidFill>
                  <a:schemeClr val="bg2">
                    <a:lumMod val="10000"/>
                  </a:schemeClr>
                </a:solidFill>
              </a:rPr>
              <a:t>Lubrication</a:t>
            </a:r>
            <a:endParaRPr lang="en-GB" dirty="0">
              <a:solidFill>
                <a:schemeClr val="bg2">
                  <a:lumMod val="10000"/>
                </a:schemeClr>
              </a:solidFill>
            </a:endParaRPr>
          </a:p>
          <a:p>
            <a:pPr>
              <a:lnSpc>
                <a:spcPct val="150000"/>
              </a:lnSpc>
            </a:pPr>
            <a:r>
              <a:rPr lang="en-GB" dirty="0">
                <a:solidFill>
                  <a:schemeClr val="bg2">
                    <a:lumMod val="10000"/>
                  </a:schemeClr>
                </a:solidFill>
              </a:rPr>
              <a:t>14% </a:t>
            </a:r>
            <a:r>
              <a:rPr lang="en-GB" dirty="0" smtClean="0">
                <a:solidFill>
                  <a:schemeClr val="bg2">
                    <a:lumMod val="10000"/>
                  </a:schemeClr>
                </a:solidFill>
              </a:rPr>
              <a:t>Contamination</a:t>
            </a:r>
            <a:endParaRPr lang="en-GB" dirty="0">
              <a:solidFill>
                <a:schemeClr val="bg2">
                  <a:lumMod val="10000"/>
                </a:schemeClr>
              </a:solidFill>
            </a:endParaRPr>
          </a:p>
          <a:p>
            <a:pPr>
              <a:lnSpc>
                <a:spcPct val="150000"/>
              </a:lnSpc>
            </a:pPr>
            <a:r>
              <a:rPr lang="en-GB" dirty="0">
                <a:solidFill>
                  <a:schemeClr val="bg2">
                    <a:lumMod val="10000"/>
                  </a:schemeClr>
                </a:solidFill>
              </a:rPr>
              <a:t>34% Fatigue</a:t>
            </a:r>
          </a:p>
          <a:p>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88</a:t>
            </a:fld>
            <a:endParaRPr lang="en-US"/>
          </a:p>
        </p:txBody>
      </p:sp>
      <p:pic>
        <p:nvPicPr>
          <p:cNvPr id="1024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990551" y="2301240"/>
            <a:ext cx="1020127" cy="394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2301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2">
                    <a:lumMod val="10000"/>
                  </a:schemeClr>
                </a:solidFill>
              </a:rPr>
              <a:t>Operational damage mode causes</a:t>
            </a:r>
            <a:endParaRPr lang="en-GB" dirty="0">
              <a:solidFill>
                <a:schemeClr val="bg2">
                  <a:lumMod val="10000"/>
                </a:schemeClr>
              </a:solidFill>
            </a:endParaRPr>
          </a:p>
        </p:txBody>
      </p:sp>
      <p:sp>
        <p:nvSpPr>
          <p:cNvPr id="3" name="Content Placeholder 2"/>
          <p:cNvSpPr>
            <a:spLocks noGrp="1"/>
          </p:cNvSpPr>
          <p:nvPr>
            <p:ph idx="1"/>
          </p:nvPr>
        </p:nvSpPr>
        <p:spPr/>
        <p:txBody>
          <a:bodyPr/>
          <a:lstStyle/>
          <a:p>
            <a:r>
              <a:rPr lang="en-GB" dirty="0">
                <a:solidFill>
                  <a:schemeClr val="bg2">
                    <a:lumMod val="10000"/>
                  </a:schemeClr>
                </a:solidFill>
              </a:rPr>
              <a:t>Static vibration</a:t>
            </a:r>
          </a:p>
          <a:p>
            <a:r>
              <a:rPr lang="en-GB" dirty="0" smtClean="0">
                <a:solidFill>
                  <a:schemeClr val="bg2">
                    <a:lumMod val="10000"/>
                  </a:schemeClr>
                </a:solidFill>
              </a:rPr>
              <a:t>Operational </a:t>
            </a:r>
            <a:r>
              <a:rPr lang="en-GB" dirty="0">
                <a:solidFill>
                  <a:schemeClr val="bg2">
                    <a:lumMod val="10000"/>
                  </a:schemeClr>
                </a:solidFill>
              </a:rPr>
              <a:t>misalignment</a:t>
            </a:r>
          </a:p>
          <a:p>
            <a:r>
              <a:rPr lang="en-GB" dirty="0" smtClean="0">
                <a:solidFill>
                  <a:schemeClr val="bg2">
                    <a:lumMod val="10000"/>
                  </a:schemeClr>
                </a:solidFill>
              </a:rPr>
              <a:t>Ineffective </a:t>
            </a:r>
            <a:r>
              <a:rPr lang="en-GB" dirty="0">
                <a:solidFill>
                  <a:schemeClr val="bg2">
                    <a:lumMod val="10000"/>
                  </a:schemeClr>
                </a:solidFill>
              </a:rPr>
              <a:t>sealing</a:t>
            </a:r>
          </a:p>
          <a:p>
            <a:r>
              <a:rPr lang="en-GB" dirty="0" smtClean="0">
                <a:solidFill>
                  <a:schemeClr val="bg2">
                    <a:lumMod val="10000"/>
                  </a:schemeClr>
                </a:solidFill>
              </a:rPr>
              <a:t>Ineffective </a:t>
            </a:r>
            <a:r>
              <a:rPr lang="en-GB" dirty="0">
                <a:solidFill>
                  <a:schemeClr val="bg2">
                    <a:lumMod val="10000"/>
                  </a:schemeClr>
                </a:solidFill>
              </a:rPr>
              <a:t>or inadequate lubrication</a:t>
            </a:r>
          </a:p>
          <a:p>
            <a:r>
              <a:rPr lang="en-GB" dirty="0" smtClean="0">
                <a:solidFill>
                  <a:schemeClr val="bg2">
                    <a:lumMod val="10000"/>
                  </a:schemeClr>
                </a:solidFill>
              </a:rPr>
              <a:t>Passage </a:t>
            </a:r>
            <a:r>
              <a:rPr lang="en-GB" dirty="0">
                <a:solidFill>
                  <a:schemeClr val="bg2">
                    <a:lumMod val="10000"/>
                  </a:schemeClr>
                </a:solidFill>
              </a:rPr>
              <a:t>of electric current through the bearing</a:t>
            </a:r>
          </a:p>
          <a:p>
            <a:r>
              <a:rPr lang="en-GB" dirty="0" smtClean="0">
                <a:solidFill>
                  <a:schemeClr val="bg2">
                    <a:lumMod val="10000"/>
                  </a:schemeClr>
                </a:solidFill>
              </a:rPr>
              <a:t>Excessive </a:t>
            </a:r>
            <a:r>
              <a:rPr lang="en-GB" dirty="0">
                <a:solidFill>
                  <a:schemeClr val="bg2">
                    <a:lumMod val="10000"/>
                  </a:schemeClr>
                </a:solidFill>
              </a:rPr>
              <a:t>loading</a:t>
            </a:r>
          </a:p>
        </p:txBody>
      </p:sp>
      <p:sp>
        <p:nvSpPr>
          <p:cNvPr id="4" name="Slide Number Placeholder 3"/>
          <p:cNvSpPr>
            <a:spLocks noGrp="1"/>
          </p:cNvSpPr>
          <p:nvPr>
            <p:ph type="sldNum" sz="quarter" idx="12"/>
          </p:nvPr>
        </p:nvSpPr>
        <p:spPr/>
        <p:txBody>
          <a:bodyPr/>
          <a:lstStyle/>
          <a:p>
            <a:fld id="{5ED2179F-846E-694A-9A7E-562F73346125}" type="slidenum">
              <a:rPr lang="en-US" smtClean="0"/>
              <a:pPr/>
              <a:t>89</a:t>
            </a:fld>
            <a:endParaRPr lang="en-US"/>
          </a:p>
        </p:txBody>
      </p:sp>
    </p:spTree>
    <p:extLst>
      <p:ext uri="{BB962C8B-B14F-4D97-AF65-F5344CB8AC3E}">
        <p14:creationId xmlns:p14="http://schemas.microsoft.com/office/powerpoint/2010/main" val="3870609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931" y="304371"/>
            <a:ext cx="7583488" cy="1143000"/>
          </a:xfrm>
        </p:spPr>
        <p:txBody>
          <a:bodyPr>
            <a:normAutofit/>
          </a:bodyPr>
          <a:lstStyle/>
          <a:p>
            <a:r>
              <a:rPr lang="en-US" sz="3000" b="1" dirty="0" smtClean="0"/>
              <a:t>Condition Monitoring Techniques</a:t>
            </a:r>
            <a:endParaRPr lang="en-US" sz="3000" b="1" dirty="0"/>
          </a:p>
        </p:txBody>
      </p:sp>
      <p:sp>
        <p:nvSpPr>
          <p:cNvPr id="3" name="Content Placeholder 2"/>
          <p:cNvSpPr>
            <a:spLocks noGrp="1"/>
          </p:cNvSpPr>
          <p:nvPr>
            <p:ph idx="1"/>
          </p:nvPr>
        </p:nvSpPr>
        <p:spPr>
          <a:xfrm>
            <a:off x="676347" y="1795942"/>
            <a:ext cx="7257906" cy="4894583"/>
          </a:xfrm>
        </p:spPr>
        <p:txBody>
          <a:bodyPr>
            <a:noAutofit/>
          </a:bodyPr>
          <a:lstStyle/>
          <a:p>
            <a:pPr marL="0" indent="0" algn="just">
              <a:lnSpc>
                <a:spcPct val="90000"/>
              </a:lnSpc>
              <a:spcBef>
                <a:spcPts val="1000"/>
              </a:spcBef>
              <a:spcAft>
                <a:spcPts val="600"/>
              </a:spcAft>
              <a:buNone/>
            </a:pPr>
            <a:r>
              <a:rPr lang="en-US" sz="1800" dirty="0" smtClean="0"/>
              <a:t>The </a:t>
            </a:r>
            <a:r>
              <a:rPr lang="en-US" sz="1800" dirty="0"/>
              <a:t>specific </a:t>
            </a:r>
            <a:r>
              <a:rPr lang="en-US" sz="1800" dirty="0" smtClean="0"/>
              <a:t>techniques used </a:t>
            </a:r>
            <a:r>
              <a:rPr lang="en-US" sz="1800" dirty="0"/>
              <a:t>depend on the type and operation of the </a:t>
            </a:r>
            <a:r>
              <a:rPr lang="en-US" sz="1800" dirty="0" smtClean="0"/>
              <a:t>machines:</a:t>
            </a:r>
            <a:endParaRPr lang="en-US" sz="1800" dirty="0"/>
          </a:p>
          <a:p>
            <a:pPr algn="just">
              <a:lnSpc>
                <a:spcPct val="90000"/>
              </a:lnSpc>
              <a:spcBef>
                <a:spcPts val="1000"/>
              </a:spcBef>
            </a:pPr>
            <a:r>
              <a:rPr lang="en-US" sz="1800" b="1" dirty="0" smtClean="0"/>
              <a:t>Vibration </a:t>
            </a:r>
            <a:r>
              <a:rPr lang="en-US" sz="1800" b="1" dirty="0"/>
              <a:t>monitoring </a:t>
            </a:r>
            <a:r>
              <a:rPr lang="en-US" sz="1800" dirty="0"/>
              <a:t>– this is the most commonly used and effective technique </a:t>
            </a:r>
            <a:r>
              <a:rPr lang="en-US" sz="1800" dirty="0" smtClean="0"/>
              <a:t>to detect </a:t>
            </a:r>
            <a:r>
              <a:rPr lang="en-US" sz="1800" dirty="0"/>
              <a:t>internal defects in rotating machinery.</a:t>
            </a:r>
          </a:p>
          <a:p>
            <a:pPr algn="just">
              <a:lnSpc>
                <a:spcPct val="90000"/>
              </a:lnSpc>
              <a:spcBef>
                <a:spcPts val="1000"/>
              </a:spcBef>
            </a:pPr>
            <a:r>
              <a:rPr lang="en-US" sz="1800" b="1" dirty="0" smtClean="0"/>
              <a:t>Acoustic </a:t>
            </a:r>
            <a:r>
              <a:rPr lang="en-US" sz="1800" b="1" dirty="0"/>
              <a:t>emission monitoring </a:t>
            </a:r>
            <a:r>
              <a:rPr lang="en-US" sz="1800" dirty="0"/>
              <a:t>– this involves detection and location of cracks </a:t>
            </a:r>
            <a:r>
              <a:rPr lang="en-US" sz="1800" dirty="0" smtClean="0"/>
              <a:t>in bearings</a:t>
            </a:r>
            <a:r>
              <a:rPr lang="en-US" sz="1800" dirty="0"/>
              <a:t>, structures, pressure vessels and pipelines.</a:t>
            </a:r>
          </a:p>
          <a:p>
            <a:pPr algn="just">
              <a:lnSpc>
                <a:spcPct val="90000"/>
              </a:lnSpc>
              <a:spcBef>
                <a:spcPts val="1000"/>
              </a:spcBef>
            </a:pPr>
            <a:r>
              <a:rPr lang="en-US" sz="1800" b="1" dirty="0" smtClean="0"/>
              <a:t>Oil </a:t>
            </a:r>
            <a:r>
              <a:rPr lang="en-US" sz="1800" b="1" dirty="0"/>
              <a:t>analysis </a:t>
            </a:r>
            <a:r>
              <a:rPr lang="en-US" sz="1800" dirty="0"/>
              <a:t>– lubrication oil is </a:t>
            </a:r>
            <a:r>
              <a:rPr lang="en-US" sz="1800" dirty="0" err="1"/>
              <a:t>analysed</a:t>
            </a:r>
            <a:r>
              <a:rPr lang="en-US" sz="1800" dirty="0"/>
              <a:t> and the occurrence of </a:t>
            </a:r>
            <a:r>
              <a:rPr lang="en-US" sz="1800" dirty="0" smtClean="0"/>
              <a:t>certain microscopic </a:t>
            </a:r>
            <a:r>
              <a:rPr lang="en-US" sz="1800" dirty="0"/>
              <a:t>particles in it can be connected to the condition of bearings and gears.</a:t>
            </a:r>
          </a:p>
          <a:p>
            <a:pPr algn="just">
              <a:lnSpc>
                <a:spcPct val="90000"/>
              </a:lnSpc>
              <a:spcBef>
                <a:spcPts val="1000"/>
              </a:spcBef>
            </a:pPr>
            <a:r>
              <a:rPr lang="en-US" sz="1800" b="1" dirty="0" smtClean="0"/>
              <a:t>Particle </a:t>
            </a:r>
            <a:r>
              <a:rPr lang="en-US" sz="1800" b="1" dirty="0"/>
              <a:t>analysis </a:t>
            </a:r>
            <a:r>
              <a:rPr lang="en-US" sz="1800" dirty="0"/>
              <a:t>– worn machinery components, whether in </a:t>
            </a:r>
            <a:r>
              <a:rPr lang="en-US" sz="1800" dirty="0" smtClean="0"/>
              <a:t>reciprocating machinery</a:t>
            </a:r>
            <a:r>
              <a:rPr lang="en-US" sz="1800" dirty="0"/>
              <a:t>, gearboxes or hydraulic systems, release debris. Collection </a:t>
            </a:r>
            <a:r>
              <a:rPr lang="en-US" sz="1800" dirty="0" smtClean="0"/>
              <a:t>and analysis </a:t>
            </a:r>
            <a:r>
              <a:rPr lang="en-US" sz="1800" dirty="0"/>
              <a:t>of this debris provides vital information on the deterioration of </a:t>
            </a:r>
            <a:r>
              <a:rPr lang="en-US" sz="1800" dirty="0" smtClean="0"/>
              <a:t>these components</a:t>
            </a:r>
            <a:r>
              <a:rPr lang="en-US" sz="1800" dirty="0"/>
              <a:t>.</a:t>
            </a:r>
          </a:p>
          <a:p>
            <a:pPr algn="just">
              <a:lnSpc>
                <a:spcPct val="90000"/>
              </a:lnSpc>
              <a:spcBef>
                <a:spcPts val="1000"/>
              </a:spcBef>
            </a:pPr>
            <a:r>
              <a:rPr lang="en-US" sz="1800" b="1" dirty="0" smtClean="0"/>
              <a:t>Ultrasonic </a:t>
            </a:r>
            <a:r>
              <a:rPr lang="en-US" sz="1800" b="1" dirty="0"/>
              <a:t>monitoring </a:t>
            </a:r>
            <a:r>
              <a:rPr lang="en-US" sz="1800" dirty="0"/>
              <a:t>– this is used to measure thickness of corrosion or crack </a:t>
            </a:r>
            <a:r>
              <a:rPr lang="en-US" sz="1800" dirty="0" smtClean="0"/>
              <a:t>on pipelines</a:t>
            </a:r>
            <a:r>
              <a:rPr lang="en-US" sz="1800" dirty="0"/>
              <a:t>, offshore structures, pressure vessels.</a:t>
            </a:r>
          </a:p>
        </p:txBody>
      </p:sp>
      <p:sp>
        <p:nvSpPr>
          <p:cNvPr id="4" name="Slide Number Placeholder 3"/>
          <p:cNvSpPr>
            <a:spLocks noGrp="1"/>
          </p:cNvSpPr>
          <p:nvPr>
            <p:ph type="sldNum" sz="quarter" idx="12"/>
          </p:nvPr>
        </p:nvSpPr>
        <p:spPr/>
        <p:txBody>
          <a:bodyPr>
            <a:normAutofit/>
          </a:bodyPr>
          <a:lstStyle/>
          <a:p>
            <a:fld id="{5ED2179F-846E-694A-9A7E-562F73346125}" type="slidenum">
              <a:rPr lang="en-US" smtClean="0"/>
              <a:pPr/>
              <a:t>9</a:t>
            </a:fld>
            <a:endParaRPr lang="en-US"/>
          </a:p>
        </p:txBody>
      </p:sp>
    </p:spTree>
    <p:extLst>
      <p:ext uri="{BB962C8B-B14F-4D97-AF65-F5344CB8AC3E}">
        <p14:creationId xmlns:p14="http://schemas.microsoft.com/office/powerpoint/2010/main" val="378074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chemeClr val="bg2">
                    <a:lumMod val="10000"/>
                  </a:schemeClr>
                </a:solidFill>
              </a:rPr>
              <a:t>Loading </a:t>
            </a:r>
            <a:r>
              <a:rPr lang="en-GB" b="1" dirty="0">
                <a:solidFill>
                  <a:schemeClr val="bg2">
                    <a:lumMod val="10000"/>
                  </a:schemeClr>
                </a:solidFill>
              </a:rPr>
              <a:t>patterns: </a:t>
            </a:r>
            <a:r>
              <a:rPr lang="en-GB" b="1" dirty="0" smtClean="0">
                <a:solidFill>
                  <a:schemeClr val="bg2">
                    <a:lumMod val="10000"/>
                  </a:schemeClr>
                </a:solidFill>
              </a:rPr>
              <a:t>Inner Ring </a:t>
            </a:r>
            <a:r>
              <a:rPr lang="en-GB" b="1" dirty="0">
                <a:solidFill>
                  <a:schemeClr val="bg2">
                    <a:lumMod val="10000"/>
                  </a:schemeClr>
                </a:solidFill>
              </a:rPr>
              <a:t>R</a:t>
            </a:r>
            <a:r>
              <a:rPr lang="en-GB" b="1" dirty="0" smtClean="0">
                <a:solidFill>
                  <a:schemeClr val="bg2">
                    <a:lumMod val="10000"/>
                  </a:schemeClr>
                </a:solidFill>
              </a:rPr>
              <a:t>otation</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90</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46" y="1994535"/>
            <a:ext cx="7260908" cy="425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7849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chemeClr val="bg2">
                    <a:lumMod val="10000"/>
                  </a:schemeClr>
                </a:solidFill>
              </a:rPr>
              <a:t>Loading </a:t>
            </a:r>
            <a:r>
              <a:rPr lang="en-GB" b="1" dirty="0">
                <a:solidFill>
                  <a:schemeClr val="bg2">
                    <a:lumMod val="10000"/>
                  </a:schemeClr>
                </a:solidFill>
              </a:rPr>
              <a:t>patterns: </a:t>
            </a:r>
            <a:r>
              <a:rPr lang="en-GB" b="1" dirty="0" smtClean="0">
                <a:solidFill>
                  <a:schemeClr val="bg2">
                    <a:lumMod val="10000"/>
                  </a:schemeClr>
                </a:solidFill>
              </a:rPr>
              <a:t>Outer Ring </a:t>
            </a:r>
            <a:r>
              <a:rPr lang="en-GB" b="1" dirty="0">
                <a:solidFill>
                  <a:schemeClr val="bg2">
                    <a:lumMod val="10000"/>
                  </a:schemeClr>
                </a:solidFill>
              </a:rPr>
              <a:t>R</a:t>
            </a:r>
            <a:r>
              <a:rPr lang="en-GB" b="1" dirty="0" smtClean="0">
                <a:solidFill>
                  <a:schemeClr val="bg2">
                    <a:lumMod val="10000"/>
                  </a:schemeClr>
                </a:solidFill>
              </a:rPr>
              <a:t>otation</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91</a:t>
            </a:fld>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718" y="1874520"/>
            <a:ext cx="7207568" cy="437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2435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34" y="353583"/>
            <a:ext cx="8566484" cy="1143000"/>
          </a:xfrm>
        </p:spPr>
        <p:txBody>
          <a:bodyPr>
            <a:normAutofit/>
          </a:bodyPr>
          <a:lstStyle/>
          <a:p>
            <a:r>
              <a:rPr lang="en-GB" sz="2800" b="1" dirty="0" smtClean="0">
                <a:solidFill>
                  <a:schemeClr val="bg2">
                    <a:lumMod val="10000"/>
                  </a:schemeClr>
                </a:solidFill>
              </a:rPr>
              <a:t>Load Zones: </a:t>
            </a:r>
            <a:br>
              <a:rPr lang="en-GB" sz="2800" b="1" dirty="0" smtClean="0">
                <a:solidFill>
                  <a:schemeClr val="bg2">
                    <a:lumMod val="10000"/>
                  </a:schemeClr>
                </a:solidFill>
              </a:rPr>
            </a:br>
            <a:r>
              <a:rPr lang="en-GB" sz="2800" b="1" dirty="0" smtClean="0">
                <a:solidFill>
                  <a:schemeClr val="bg2">
                    <a:lumMod val="10000"/>
                  </a:schemeClr>
                </a:solidFill>
              </a:rPr>
              <a:t>Thrust load, Radial load, &amp; combined </a:t>
            </a:r>
            <a:r>
              <a:rPr lang="en-GB" sz="2800" b="1" dirty="0">
                <a:solidFill>
                  <a:schemeClr val="bg2">
                    <a:lumMod val="10000"/>
                  </a:schemeClr>
                </a:solidFill>
              </a:rPr>
              <a:t>loads</a:t>
            </a:r>
            <a:endParaRPr lang="en-GB" sz="2800"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92</a:t>
            </a:fld>
            <a:endParaRPr lang="en-US"/>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82455" y="2437247"/>
            <a:ext cx="7650480" cy="360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4729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solidFill>
                  <a:schemeClr val="bg2">
                    <a:lumMod val="10000"/>
                  </a:schemeClr>
                </a:solidFill>
              </a:rPr>
              <a:t>Bearing </a:t>
            </a:r>
            <a:r>
              <a:rPr lang="en-GB" sz="3200" b="1" dirty="0" smtClean="0">
                <a:solidFill>
                  <a:schemeClr val="bg2">
                    <a:lumMod val="10000"/>
                  </a:schemeClr>
                </a:solidFill>
              </a:rPr>
              <a:t>damage analysis</a:t>
            </a:r>
            <a:endParaRPr lang="en-GB" sz="3200" b="1"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93</a:t>
            </a:fld>
            <a:endParaRPr lang="en-US"/>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537134" y="1835217"/>
            <a:ext cx="6014085"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9974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2">
                    <a:lumMod val="10000"/>
                  </a:schemeClr>
                </a:solidFill>
              </a:rPr>
              <a:t>Fatigue: subsurface fatigue</a:t>
            </a:r>
            <a:endParaRPr lang="en-GB" dirty="0">
              <a:solidFill>
                <a:schemeClr val="bg2">
                  <a:lumMod val="10000"/>
                </a:schemeClr>
              </a:solidFill>
            </a:endParaRPr>
          </a:p>
        </p:txBody>
      </p:sp>
      <p:sp>
        <p:nvSpPr>
          <p:cNvPr id="3" name="Content Placeholder 2"/>
          <p:cNvSpPr>
            <a:spLocks noGrp="1"/>
          </p:cNvSpPr>
          <p:nvPr>
            <p:ph idx="1"/>
          </p:nvPr>
        </p:nvSpPr>
        <p:spPr>
          <a:xfrm>
            <a:off x="614625" y="2101360"/>
            <a:ext cx="4601058" cy="2980676"/>
          </a:xfrm>
        </p:spPr>
        <p:txBody>
          <a:bodyPr>
            <a:normAutofit fontScale="85000" lnSpcReduction="10000"/>
          </a:bodyPr>
          <a:lstStyle/>
          <a:p>
            <a:pPr>
              <a:spcBef>
                <a:spcPts val="600"/>
              </a:spcBef>
            </a:pPr>
            <a:r>
              <a:rPr lang="en-GB" dirty="0">
                <a:solidFill>
                  <a:schemeClr val="bg2">
                    <a:lumMod val="10000"/>
                  </a:schemeClr>
                </a:solidFill>
              </a:rPr>
              <a:t>Repeated stress </a:t>
            </a:r>
            <a:r>
              <a:rPr lang="en-GB" dirty="0" smtClean="0">
                <a:solidFill>
                  <a:schemeClr val="bg2">
                    <a:lumMod val="10000"/>
                  </a:schemeClr>
                </a:solidFill>
              </a:rPr>
              <a:t>changes</a:t>
            </a:r>
          </a:p>
          <a:p>
            <a:pPr>
              <a:spcBef>
                <a:spcPts val="600"/>
              </a:spcBef>
            </a:pPr>
            <a:r>
              <a:rPr lang="en-GB" dirty="0" smtClean="0">
                <a:solidFill>
                  <a:schemeClr val="bg2">
                    <a:lumMod val="10000"/>
                  </a:schemeClr>
                </a:solidFill>
              </a:rPr>
              <a:t>Material structural changes</a:t>
            </a:r>
          </a:p>
          <a:p>
            <a:pPr>
              <a:spcBef>
                <a:spcPts val="600"/>
              </a:spcBef>
            </a:pPr>
            <a:r>
              <a:rPr lang="en-GB" dirty="0" smtClean="0">
                <a:solidFill>
                  <a:schemeClr val="bg2">
                    <a:lumMod val="10000"/>
                  </a:schemeClr>
                </a:solidFill>
              </a:rPr>
              <a:t>Micro-cracks </a:t>
            </a:r>
            <a:r>
              <a:rPr lang="en-GB" dirty="0">
                <a:solidFill>
                  <a:schemeClr val="bg2">
                    <a:lumMod val="10000"/>
                  </a:schemeClr>
                </a:solidFill>
              </a:rPr>
              <a:t>under </a:t>
            </a:r>
            <a:r>
              <a:rPr lang="en-GB" dirty="0" smtClean="0">
                <a:solidFill>
                  <a:schemeClr val="bg2">
                    <a:lumMod val="10000"/>
                  </a:schemeClr>
                </a:solidFill>
              </a:rPr>
              <a:t>the surface</a:t>
            </a:r>
            <a:endParaRPr lang="en-GB" dirty="0">
              <a:solidFill>
                <a:schemeClr val="bg2">
                  <a:lumMod val="10000"/>
                </a:schemeClr>
              </a:solidFill>
            </a:endParaRPr>
          </a:p>
          <a:p>
            <a:pPr>
              <a:spcBef>
                <a:spcPts val="600"/>
              </a:spcBef>
            </a:pPr>
            <a:r>
              <a:rPr lang="en-GB" dirty="0" smtClean="0">
                <a:solidFill>
                  <a:schemeClr val="bg2">
                    <a:lumMod val="10000"/>
                  </a:schemeClr>
                </a:solidFill>
              </a:rPr>
              <a:t>Crack </a:t>
            </a:r>
            <a:r>
              <a:rPr lang="en-GB" dirty="0">
                <a:solidFill>
                  <a:schemeClr val="bg2">
                    <a:lumMod val="10000"/>
                  </a:schemeClr>
                </a:solidFill>
              </a:rPr>
              <a:t>propagation</a:t>
            </a:r>
          </a:p>
          <a:p>
            <a:pPr>
              <a:spcBef>
                <a:spcPts val="600"/>
              </a:spcBef>
            </a:pPr>
            <a:r>
              <a:rPr lang="en-GB" dirty="0" smtClean="0">
                <a:solidFill>
                  <a:schemeClr val="bg2">
                    <a:lumMod val="10000"/>
                  </a:schemeClr>
                </a:solidFill>
              </a:rPr>
              <a:t>Flaking</a:t>
            </a:r>
            <a:r>
              <a:rPr lang="en-GB" dirty="0">
                <a:solidFill>
                  <a:schemeClr val="bg2">
                    <a:lumMod val="10000"/>
                  </a:schemeClr>
                </a:solidFill>
              </a:rPr>
              <a:t>, </a:t>
            </a:r>
            <a:r>
              <a:rPr lang="en-GB" dirty="0" err="1" smtClean="0">
                <a:solidFill>
                  <a:schemeClr val="bg2">
                    <a:lumMod val="10000"/>
                  </a:schemeClr>
                </a:solidFill>
              </a:rPr>
              <a:t>spalling</a:t>
            </a:r>
            <a:r>
              <a:rPr lang="en-GB" dirty="0" smtClean="0">
                <a:solidFill>
                  <a:schemeClr val="bg2">
                    <a:lumMod val="10000"/>
                  </a:schemeClr>
                </a:solidFill>
              </a:rPr>
              <a:t>, and peeling</a:t>
            </a:r>
            <a:endParaRPr lang="en-GB"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94</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300" y="2253260"/>
            <a:ext cx="185547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300" y="4230501"/>
            <a:ext cx="341376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8232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bg2">
                    <a:lumMod val="10000"/>
                  </a:schemeClr>
                </a:solidFill>
              </a:rPr>
              <a:t>Fatigue: subsurface fatigue</a:t>
            </a:r>
            <a:endParaRPr lang="en-GB" dirty="0">
              <a:solidFill>
                <a:schemeClr val="bg2">
                  <a:lumMod val="10000"/>
                </a:schemeClr>
              </a:solidFill>
            </a:endParaRPr>
          </a:p>
        </p:txBody>
      </p:sp>
      <p:sp>
        <p:nvSpPr>
          <p:cNvPr id="3" name="Content Placeholder 2"/>
          <p:cNvSpPr>
            <a:spLocks noGrp="1"/>
          </p:cNvSpPr>
          <p:nvPr>
            <p:ph idx="1"/>
          </p:nvPr>
        </p:nvSpPr>
        <p:spPr>
          <a:xfrm>
            <a:off x="0" y="1706724"/>
            <a:ext cx="4601058" cy="2980676"/>
          </a:xfrm>
        </p:spPr>
        <p:txBody>
          <a:bodyPr>
            <a:normAutofit/>
          </a:bodyPr>
          <a:lstStyle/>
          <a:p>
            <a:pPr marL="0" indent="0">
              <a:spcBef>
                <a:spcPts val="600"/>
              </a:spcBef>
              <a:buNone/>
            </a:pPr>
            <a:r>
              <a:rPr lang="en-GB" sz="2400" b="1" dirty="0" smtClean="0">
                <a:solidFill>
                  <a:schemeClr val="bg2">
                    <a:lumMod val="10000"/>
                  </a:schemeClr>
                </a:solidFill>
              </a:rPr>
              <a:t>	Hydrogen </a:t>
            </a:r>
            <a:r>
              <a:rPr lang="en-GB" sz="2400" b="1" dirty="0">
                <a:solidFill>
                  <a:schemeClr val="bg2">
                    <a:lumMod val="10000"/>
                  </a:schemeClr>
                </a:solidFill>
              </a:rPr>
              <a:t>Embrittlement</a:t>
            </a:r>
            <a:endParaRPr lang="en-GB" sz="2400" dirty="0">
              <a:solidFill>
                <a:schemeClr val="bg2">
                  <a:lumMod val="10000"/>
                </a:schemeClr>
              </a:solidFill>
            </a:endParaRPr>
          </a:p>
        </p:txBody>
      </p:sp>
      <p:sp>
        <p:nvSpPr>
          <p:cNvPr id="4" name="Slide Number Placeholder 3"/>
          <p:cNvSpPr>
            <a:spLocks noGrp="1"/>
          </p:cNvSpPr>
          <p:nvPr>
            <p:ph type="sldNum" sz="quarter" idx="12"/>
          </p:nvPr>
        </p:nvSpPr>
        <p:spPr/>
        <p:txBody>
          <a:bodyPr/>
          <a:lstStyle/>
          <a:p>
            <a:fld id="{5ED2179F-846E-694A-9A7E-562F73346125}" type="slidenum">
              <a:rPr lang="en-US" smtClean="0"/>
              <a:pPr/>
              <a:t>95</a:t>
            </a:fld>
            <a:endParaRPr lang="en-US" dirty="0"/>
          </a:p>
        </p:txBody>
      </p:sp>
      <p:pic>
        <p:nvPicPr>
          <p:cNvPr id="18435" name="Picture 3"/>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73925" y="2216718"/>
            <a:ext cx="7454265" cy="414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1077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solidFill>
                  <a:schemeClr val="bg2">
                    <a:lumMod val="10000"/>
                  </a:schemeClr>
                </a:solidFill>
              </a:rPr>
              <a:t>Fatigue</a:t>
            </a:r>
            <a:r>
              <a:rPr lang="en-GB" b="1" dirty="0">
                <a:solidFill>
                  <a:schemeClr val="bg2">
                    <a:lumMod val="10000"/>
                  </a:schemeClr>
                </a:solidFill>
              </a:rPr>
              <a:t>: surface initiated fatigue</a:t>
            </a:r>
            <a:endParaRPr lang="en-GB" dirty="0">
              <a:solidFill>
                <a:schemeClr val="bg2">
                  <a:lumMod val="10000"/>
                </a:schemeClr>
              </a:solidFill>
            </a:endParaRPr>
          </a:p>
        </p:txBody>
      </p:sp>
      <p:sp>
        <p:nvSpPr>
          <p:cNvPr id="3" name="Content Placeholder 2"/>
          <p:cNvSpPr>
            <a:spLocks noGrp="1"/>
          </p:cNvSpPr>
          <p:nvPr>
            <p:ph idx="1"/>
          </p:nvPr>
        </p:nvSpPr>
        <p:spPr>
          <a:xfrm>
            <a:off x="779463" y="1966756"/>
            <a:ext cx="4601058" cy="2980676"/>
          </a:xfrm>
        </p:spPr>
        <p:txBody>
          <a:bodyPr>
            <a:normAutofit fontScale="85000" lnSpcReduction="10000"/>
          </a:bodyPr>
          <a:lstStyle/>
          <a:p>
            <a:r>
              <a:rPr lang="en-GB" dirty="0">
                <a:solidFill>
                  <a:schemeClr val="bg2">
                    <a:lumMod val="10000"/>
                  </a:schemeClr>
                </a:solidFill>
              </a:rPr>
              <a:t>Surface distress</a:t>
            </a:r>
          </a:p>
          <a:p>
            <a:r>
              <a:rPr lang="en-GB" dirty="0" smtClean="0">
                <a:solidFill>
                  <a:schemeClr val="bg2">
                    <a:lumMod val="10000"/>
                  </a:schemeClr>
                </a:solidFill>
              </a:rPr>
              <a:t>Reduced lubrication regime</a:t>
            </a:r>
            <a:endParaRPr lang="en-GB" dirty="0">
              <a:solidFill>
                <a:schemeClr val="bg2">
                  <a:lumMod val="10000"/>
                </a:schemeClr>
              </a:solidFill>
            </a:endParaRPr>
          </a:p>
          <a:p>
            <a:r>
              <a:rPr lang="en-GB" dirty="0" smtClean="0">
                <a:solidFill>
                  <a:schemeClr val="bg2">
                    <a:lumMod val="10000"/>
                  </a:schemeClr>
                </a:solidFill>
              </a:rPr>
              <a:t>Sliding </a:t>
            </a:r>
            <a:r>
              <a:rPr lang="en-GB" dirty="0">
                <a:solidFill>
                  <a:schemeClr val="bg2">
                    <a:lumMod val="10000"/>
                  </a:schemeClr>
                </a:solidFill>
              </a:rPr>
              <a:t>motion</a:t>
            </a:r>
          </a:p>
          <a:p>
            <a:r>
              <a:rPr lang="en-GB" dirty="0" smtClean="0">
                <a:solidFill>
                  <a:schemeClr val="bg2">
                    <a:lumMod val="10000"/>
                  </a:schemeClr>
                </a:solidFill>
              </a:rPr>
              <a:t>Burnishing</a:t>
            </a:r>
            <a:r>
              <a:rPr lang="en-GB" dirty="0">
                <a:solidFill>
                  <a:schemeClr val="bg2">
                    <a:lumMod val="10000"/>
                  </a:schemeClr>
                </a:solidFill>
              </a:rPr>
              <a:t>, glazing</a:t>
            </a:r>
          </a:p>
          <a:p>
            <a:r>
              <a:rPr lang="en-GB" dirty="0" smtClean="0">
                <a:solidFill>
                  <a:schemeClr val="bg2">
                    <a:lumMod val="10000"/>
                  </a:schemeClr>
                </a:solidFill>
              </a:rPr>
              <a:t>Asperity </a:t>
            </a:r>
            <a:r>
              <a:rPr lang="en-GB" dirty="0">
                <a:solidFill>
                  <a:schemeClr val="bg2">
                    <a:lumMod val="10000"/>
                  </a:schemeClr>
                </a:solidFill>
              </a:rPr>
              <a:t>micro-cracks</a:t>
            </a:r>
          </a:p>
          <a:p>
            <a:r>
              <a:rPr lang="en-GB" dirty="0" smtClean="0">
                <a:solidFill>
                  <a:schemeClr val="bg2">
                    <a:lumMod val="10000"/>
                  </a:schemeClr>
                </a:solidFill>
              </a:rPr>
              <a:t>Asperity </a:t>
            </a:r>
            <a:r>
              <a:rPr lang="en-GB" dirty="0">
                <a:solidFill>
                  <a:schemeClr val="bg2">
                    <a:lumMod val="10000"/>
                  </a:schemeClr>
                </a:solidFill>
              </a:rPr>
              <a:t>micro-spalls</a:t>
            </a:r>
          </a:p>
        </p:txBody>
      </p:sp>
      <p:sp>
        <p:nvSpPr>
          <p:cNvPr id="4" name="Slide Number Placeholder 3"/>
          <p:cNvSpPr>
            <a:spLocks noGrp="1"/>
          </p:cNvSpPr>
          <p:nvPr>
            <p:ph type="sldNum" sz="quarter" idx="12"/>
          </p:nvPr>
        </p:nvSpPr>
        <p:spPr/>
        <p:txBody>
          <a:bodyPr/>
          <a:lstStyle/>
          <a:p>
            <a:fld id="{5ED2179F-846E-694A-9A7E-562F73346125}" type="slidenum">
              <a:rPr lang="en-US" smtClean="0"/>
              <a:pPr/>
              <a:t>96</a:t>
            </a:fld>
            <a:endParaRPr lang="en-US" dirty="0"/>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42" y="3962099"/>
            <a:ext cx="3554730" cy="244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564463" y="1787327"/>
            <a:ext cx="3798488" cy="202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28610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bg2">
                    <a:lumMod val="10000"/>
                  </a:schemeClr>
                </a:solidFill>
              </a:rPr>
              <a:t>Wear: abrasive wear</a:t>
            </a:r>
            <a:endParaRPr lang="en-GB" dirty="0">
              <a:solidFill>
                <a:schemeClr val="bg2">
                  <a:lumMod val="10000"/>
                </a:schemeClr>
              </a:solidFill>
            </a:endParaRPr>
          </a:p>
        </p:txBody>
      </p:sp>
      <p:sp>
        <p:nvSpPr>
          <p:cNvPr id="14" name="Content Placeholder 2"/>
          <p:cNvSpPr>
            <a:spLocks noGrp="1"/>
          </p:cNvSpPr>
          <p:nvPr>
            <p:ph idx="1"/>
          </p:nvPr>
        </p:nvSpPr>
        <p:spPr>
          <a:xfrm>
            <a:off x="583875" y="1984435"/>
            <a:ext cx="4601058" cy="2980676"/>
          </a:xfrm>
        </p:spPr>
        <p:txBody>
          <a:bodyPr>
            <a:normAutofit/>
          </a:bodyPr>
          <a:lstStyle/>
          <a:p>
            <a:r>
              <a:rPr lang="en-GB" dirty="0">
                <a:solidFill>
                  <a:schemeClr val="bg2">
                    <a:lumMod val="10000"/>
                  </a:schemeClr>
                </a:solidFill>
              </a:rPr>
              <a:t>Progressive removal </a:t>
            </a:r>
            <a:r>
              <a:rPr lang="en-GB" dirty="0" smtClean="0">
                <a:solidFill>
                  <a:schemeClr val="bg2">
                    <a:lumMod val="10000"/>
                  </a:schemeClr>
                </a:solidFill>
              </a:rPr>
              <a:t>of material</a:t>
            </a:r>
            <a:endParaRPr lang="en-GB" dirty="0">
              <a:solidFill>
                <a:schemeClr val="bg2">
                  <a:lumMod val="10000"/>
                </a:schemeClr>
              </a:solidFill>
            </a:endParaRPr>
          </a:p>
          <a:p>
            <a:r>
              <a:rPr lang="en-GB" dirty="0" smtClean="0">
                <a:solidFill>
                  <a:schemeClr val="bg2">
                    <a:lumMod val="10000"/>
                  </a:schemeClr>
                </a:solidFill>
              </a:rPr>
              <a:t>Ingress </a:t>
            </a:r>
            <a:r>
              <a:rPr lang="en-GB" dirty="0">
                <a:solidFill>
                  <a:schemeClr val="bg2">
                    <a:lumMod val="10000"/>
                  </a:schemeClr>
                </a:solidFill>
              </a:rPr>
              <a:t>of dirt particles</a:t>
            </a:r>
          </a:p>
          <a:p>
            <a:r>
              <a:rPr lang="en-GB" dirty="0" smtClean="0">
                <a:solidFill>
                  <a:schemeClr val="bg2">
                    <a:lumMod val="10000"/>
                  </a:schemeClr>
                </a:solidFill>
              </a:rPr>
              <a:t>Accelerating </a:t>
            </a:r>
            <a:r>
              <a:rPr lang="en-GB" dirty="0">
                <a:solidFill>
                  <a:schemeClr val="bg2">
                    <a:lumMod val="10000"/>
                  </a:schemeClr>
                </a:solidFill>
              </a:rPr>
              <a:t>process</a:t>
            </a:r>
          </a:p>
          <a:p>
            <a:r>
              <a:rPr lang="en-GB" dirty="0" smtClean="0">
                <a:solidFill>
                  <a:schemeClr val="bg2">
                    <a:lumMod val="10000"/>
                  </a:schemeClr>
                </a:solidFill>
              </a:rPr>
              <a:t>Dull </a:t>
            </a:r>
            <a:r>
              <a:rPr lang="en-GB" dirty="0">
                <a:solidFill>
                  <a:schemeClr val="bg2">
                    <a:lumMod val="10000"/>
                  </a:schemeClr>
                </a:solidFill>
              </a:rPr>
              <a:t>surfaces</a:t>
            </a:r>
          </a:p>
        </p:txBody>
      </p:sp>
      <p:sp>
        <p:nvSpPr>
          <p:cNvPr id="4" name="Slide Number Placeholder 3"/>
          <p:cNvSpPr>
            <a:spLocks noGrp="1"/>
          </p:cNvSpPr>
          <p:nvPr>
            <p:ph type="sldNum" sz="quarter" idx="12"/>
          </p:nvPr>
        </p:nvSpPr>
        <p:spPr/>
        <p:txBody>
          <a:bodyPr/>
          <a:lstStyle/>
          <a:p>
            <a:fld id="{5ED2179F-846E-694A-9A7E-562F73346125}" type="slidenum">
              <a:rPr lang="en-US" smtClean="0"/>
              <a:pPr/>
              <a:t>97</a:t>
            </a:fld>
            <a:endParaRPr lang="en-US" dirty="0"/>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285" y="4826155"/>
            <a:ext cx="2857500" cy="161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933" y="3759041"/>
            <a:ext cx="2895851" cy="81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4933" y="1984435"/>
            <a:ext cx="2923223" cy="138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9852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2">
                    <a:lumMod val="10000"/>
                  </a:schemeClr>
                </a:solidFill>
              </a:rPr>
              <a:t>Wear: </a:t>
            </a:r>
            <a:r>
              <a:rPr lang="en-GB" sz="3600" b="1" dirty="0" smtClean="0">
                <a:solidFill>
                  <a:schemeClr val="bg2">
                    <a:lumMod val="10000"/>
                  </a:schemeClr>
                </a:solidFill>
              </a:rPr>
              <a:t>adhesive </a:t>
            </a:r>
            <a:r>
              <a:rPr lang="en-GB" sz="3600" b="1" dirty="0">
                <a:solidFill>
                  <a:schemeClr val="bg2">
                    <a:lumMod val="10000"/>
                  </a:schemeClr>
                </a:solidFill>
              </a:rPr>
              <a:t>wear</a:t>
            </a:r>
            <a:endParaRPr lang="en-GB" sz="3600" dirty="0">
              <a:solidFill>
                <a:schemeClr val="bg2">
                  <a:lumMod val="10000"/>
                </a:schemeClr>
              </a:solidFill>
            </a:endParaRPr>
          </a:p>
        </p:txBody>
      </p:sp>
      <p:sp>
        <p:nvSpPr>
          <p:cNvPr id="14" name="Content Placeholder 2"/>
          <p:cNvSpPr>
            <a:spLocks noGrp="1"/>
          </p:cNvSpPr>
          <p:nvPr>
            <p:ph idx="1"/>
          </p:nvPr>
        </p:nvSpPr>
        <p:spPr>
          <a:xfrm>
            <a:off x="631999" y="1994060"/>
            <a:ext cx="7905607" cy="2308432"/>
          </a:xfrm>
        </p:spPr>
        <p:txBody>
          <a:bodyPr>
            <a:normAutofit fontScale="77500" lnSpcReduction="20000"/>
          </a:bodyPr>
          <a:lstStyle/>
          <a:p>
            <a:pPr>
              <a:spcBef>
                <a:spcPts val="600"/>
              </a:spcBef>
            </a:pPr>
            <a:r>
              <a:rPr lang="en-GB" dirty="0">
                <a:solidFill>
                  <a:schemeClr val="bg2">
                    <a:lumMod val="10000"/>
                  </a:schemeClr>
                </a:solidFill>
              </a:rPr>
              <a:t>Low loads</a:t>
            </a:r>
          </a:p>
          <a:p>
            <a:pPr>
              <a:spcBef>
                <a:spcPts val="600"/>
              </a:spcBef>
            </a:pPr>
            <a:r>
              <a:rPr lang="en-GB" dirty="0" smtClean="0">
                <a:solidFill>
                  <a:schemeClr val="bg2">
                    <a:lumMod val="10000"/>
                  </a:schemeClr>
                </a:solidFill>
              </a:rPr>
              <a:t>Accelerations</a:t>
            </a:r>
            <a:endParaRPr lang="en-GB" dirty="0">
              <a:solidFill>
                <a:schemeClr val="bg2">
                  <a:lumMod val="10000"/>
                </a:schemeClr>
              </a:solidFill>
            </a:endParaRPr>
          </a:p>
          <a:p>
            <a:pPr>
              <a:spcBef>
                <a:spcPts val="600"/>
              </a:spcBef>
            </a:pPr>
            <a:r>
              <a:rPr lang="en-GB" dirty="0" smtClean="0">
                <a:solidFill>
                  <a:schemeClr val="bg2">
                    <a:lumMod val="10000"/>
                  </a:schemeClr>
                </a:solidFill>
              </a:rPr>
              <a:t>Smearing </a:t>
            </a:r>
            <a:r>
              <a:rPr lang="en-GB" dirty="0">
                <a:solidFill>
                  <a:schemeClr val="bg2">
                    <a:lumMod val="10000"/>
                  </a:schemeClr>
                </a:solidFill>
              </a:rPr>
              <a:t>/ skidding / galling</a:t>
            </a:r>
          </a:p>
          <a:p>
            <a:pPr>
              <a:spcBef>
                <a:spcPts val="600"/>
              </a:spcBef>
            </a:pPr>
            <a:r>
              <a:rPr lang="en-GB" dirty="0" smtClean="0">
                <a:solidFill>
                  <a:schemeClr val="bg2">
                    <a:lumMod val="10000"/>
                  </a:schemeClr>
                </a:solidFill>
              </a:rPr>
              <a:t>Material </a:t>
            </a:r>
            <a:r>
              <a:rPr lang="en-GB" dirty="0">
                <a:solidFill>
                  <a:schemeClr val="bg2">
                    <a:lumMod val="10000"/>
                  </a:schemeClr>
                </a:solidFill>
              </a:rPr>
              <a:t>transfer / friction heat</a:t>
            </a:r>
          </a:p>
          <a:p>
            <a:pPr>
              <a:spcBef>
                <a:spcPts val="600"/>
              </a:spcBef>
            </a:pPr>
            <a:r>
              <a:rPr lang="en-GB" dirty="0" smtClean="0">
                <a:solidFill>
                  <a:schemeClr val="bg2">
                    <a:lumMod val="10000"/>
                  </a:schemeClr>
                </a:solidFill>
              </a:rPr>
              <a:t>Tempering </a:t>
            </a:r>
            <a:r>
              <a:rPr lang="en-GB" dirty="0">
                <a:solidFill>
                  <a:schemeClr val="bg2">
                    <a:lumMod val="10000"/>
                  </a:schemeClr>
                </a:solidFill>
              </a:rPr>
              <a:t>/ re-hardening</a:t>
            </a:r>
          </a:p>
          <a:p>
            <a:pPr>
              <a:spcBef>
                <a:spcPts val="600"/>
              </a:spcBef>
            </a:pPr>
            <a:r>
              <a:rPr lang="en-GB" dirty="0" smtClean="0">
                <a:solidFill>
                  <a:schemeClr val="bg2">
                    <a:lumMod val="10000"/>
                  </a:schemeClr>
                </a:solidFill>
              </a:rPr>
              <a:t>With </a:t>
            </a:r>
            <a:r>
              <a:rPr lang="en-GB" dirty="0">
                <a:solidFill>
                  <a:schemeClr val="bg2">
                    <a:lumMod val="10000"/>
                  </a:schemeClr>
                </a:solidFill>
              </a:rPr>
              <a:t>stress concentrations </a:t>
            </a:r>
            <a:r>
              <a:rPr lang="en-GB" dirty="0" smtClean="0">
                <a:solidFill>
                  <a:schemeClr val="bg2">
                    <a:lumMod val="10000"/>
                  </a:schemeClr>
                </a:solidFill>
              </a:rPr>
              <a:t>and cracking </a:t>
            </a:r>
            <a:r>
              <a:rPr lang="en-GB" dirty="0">
                <a:solidFill>
                  <a:schemeClr val="bg2">
                    <a:lumMod val="10000"/>
                  </a:schemeClr>
                </a:solidFill>
              </a:rPr>
              <a:t>or flaking</a:t>
            </a:r>
          </a:p>
        </p:txBody>
      </p:sp>
      <p:sp>
        <p:nvSpPr>
          <p:cNvPr id="4" name="Slide Number Placeholder 3"/>
          <p:cNvSpPr>
            <a:spLocks noGrp="1"/>
          </p:cNvSpPr>
          <p:nvPr>
            <p:ph type="sldNum" sz="quarter" idx="12"/>
          </p:nvPr>
        </p:nvSpPr>
        <p:spPr/>
        <p:txBody>
          <a:bodyPr/>
          <a:lstStyle/>
          <a:p>
            <a:fld id="{5ED2179F-846E-694A-9A7E-562F73346125}" type="slidenum">
              <a:rPr lang="en-US" smtClean="0"/>
              <a:pPr/>
              <a:t>98</a:t>
            </a:fld>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460" y="1417638"/>
            <a:ext cx="162401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25273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2">
                    <a:lumMod val="10000"/>
                  </a:schemeClr>
                </a:solidFill>
              </a:rPr>
              <a:t>Corrosion: moisture corrosion</a:t>
            </a:r>
            <a:endParaRPr lang="en-GB" sz="3600" dirty="0">
              <a:solidFill>
                <a:schemeClr val="bg2">
                  <a:lumMod val="10000"/>
                </a:schemeClr>
              </a:solidFill>
            </a:endParaRPr>
          </a:p>
        </p:txBody>
      </p:sp>
      <p:sp>
        <p:nvSpPr>
          <p:cNvPr id="14" name="Content Placeholder 2"/>
          <p:cNvSpPr>
            <a:spLocks noGrp="1"/>
          </p:cNvSpPr>
          <p:nvPr>
            <p:ph idx="1"/>
          </p:nvPr>
        </p:nvSpPr>
        <p:spPr>
          <a:xfrm>
            <a:off x="583874" y="1917058"/>
            <a:ext cx="7905607" cy="2308432"/>
          </a:xfrm>
        </p:spPr>
        <p:txBody>
          <a:bodyPr>
            <a:normAutofit/>
          </a:bodyPr>
          <a:lstStyle/>
          <a:p>
            <a:pPr>
              <a:spcBef>
                <a:spcPts val="600"/>
              </a:spcBef>
            </a:pPr>
            <a:r>
              <a:rPr lang="en-GB" dirty="0">
                <a:solidFill>
                  <a:schemeClr val="bg2">
                    <a:lumMod val="10000"/>
                  </a:schemeClr>
                </a:solidFill>
              </a:rPr>
              <a:t>Oxidation / rust</a:t>
            </a:r>
          </a:p>
          <a:p>
            <a:pPr>
              <a:spcBef>
                <a:spcPts val="600"/>
              </a:spcBef>
            </a:pPr>
            <a:r>
              <a:rPr lang="en-GB" dirty="0" smtClean="0">
                <a:solidFill>
                  <a:schemeClr val="bg2">
                    <a:lumMod val="10000"/>
                  </a:schemeClr>
                </a:solidFill>
              </a:rPr>
              <a:t>Chemical </a:t>
            </a:r>
            <a:r>
              <a:rPr lang="en-GB" dirty="0">
                <a:solidFill>
                  <a:schemeClr val="bg2">
                    <a:lumMod val="10000"/>
                  </a:schemeClr>
                </a:solidFill>
              </a:rPr>
              <a:t>reaction</a:t>
            </a:r>
          </a:p>
          <a:p>
            <a:pPr>
              <a:spcBef>
                <a:spcPts val="600"/>
              </a:spcBef>
            </a:pPr>
            <a:r>
              <a:rPr lang="en-GB" dirty="0" smtClean="0">
                <a:solidFill>
                  <a:schemeClr val="bg2">
                    <a:lumMod val="10000"/>
                  </a:schemeClr>
                </a:solidFill>
              </a:rPr>
              <a:t>Corrosion </a:t>
            </a:r>
            <a:r>
              <a:rPr lang="en-GB" dirty="0">
                <a:solidFill>
                  <a:schemeClr val="bg2">
                    <a:lumMod val="10000"/>
                  </a:schemeClr>
                </a:solidFill>
              </a:rPr>
              <a:t>pits / </a:t>
            </a:r>
            <a:r>
              <a:rPr lang="en-GB" dirty="0" smtClean="0">
                <a:solidFill>
                  <a:schemeClr val="bg2">
                    <a:lumMod val="10000"/>
                  </a:schemeClr>
                </a:solidFill>
              </a:rPr>
              <a:t>flaking</a:t>
            </a:r>
          </a:p>
          <a:p>
            <a:pPr>
              <a:spcBef>
                <a:spcPts val="600"/>
              </a:spcBef>
            </a:pPr>
            <a:r>
              <a:rPr lang="en-GB" dirty="0" smtClean="0">
                <a:solidFill>
                  <a:schemeClr val="bg2">
                    <a:lumMod val="10000"/>
                  </a:schemeClr>
                </a:solidFill>
              </a:rPr>
              <a:t> Etching (water/oil </a:t>
            </a:r>
            <a:r>
              <a:rPr lang="en-GB" dirty="0">
                <a:solidFill>
                  <a:schemeClr val="bg2">
                    <a:lumMod val="10000"/>
                  </a:schemeClr>
                </a:solidFill>
              </a:rPr>
              <a:t>mixture)</a:t>
            </a:r>
          </a:p>
        </p:txBody>
      </p:sp>
      <p:sp>
        <p:nvSpPr>
          <p:cNvPr id="4" name="Slide Number Placeholder 3"/>
          <p:cNvSpPr>
            <a:spLocks noGrp="1"/>
          </p:cNvSpPr>
          <p:nvPr>
            <p:ph type="sldNum" sz="quarter" idx="12"/>
          </p:nvPr>
        </p:nvSpPr>
        <p:spPr/>
        <p:txBody>
          <a:bodyPr/>
          <a:lstStyle/>
          <a:p>
            <a:fld id="{5ED2179F-846E-694A-9A7E-562F73346125}" type="slidenum">
              <a:rPr lang="en-US" smtClean="0"/>
              <a:pPr/>
              <a:t>99</a:t>
            </a:fld>
            <a:endParaRPr lang="en-US" dirty="0"/>
          </a:p>
        </p:txBody>
      </p:sp>
      <p:pic>
        <p:nvPicPr>
          <p:cNvPr id="20482"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118357" y="1882225"/>
            <a:ext cx="1609725"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03446" y="3825996"/>
            <a:ext cx="4000500" cy="218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3825995"/>
            <a:ext cx="286226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264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2370</TotalTime>
  <Words>6203</Words>
  <Application>Microsoft Office PowerPoint</Application>
  <PresentationFormat>On-screen Show (4:3)</PresentationFormat>
  <Paragraphs>1141</Paragraphs>
  <Slides>153</Slides>
  <Notes>25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153</vt:i4>
      </vt:variant>
    </vt:vector>
  </HeadingPairs>
  <TitlesOfParts>
    <vt:vector size="156" baseType="lpstr">
      <vt:lpstr>Office Theme</vt:lpstr>
      <vt:lpstr>Bitmap Image</vt:lpstr>
      <vt:lpstr>Equation</vt:lpstr>
      <vt:lpstr>Mechanical Condition Monitoring Vibration Analysis Lecture 2 </vt:lpstr>
      <vt:lpstr>Outline</vt:lpstr>
      <vt:lpstr>Objectives</vt:lpstr>
      <vt:lpstr>Maintenance Strategies</vt:lpstr>
      <vt:lpstr>General Purpose Machines</vt:lpstr>
      <vt:lpstr>Essential Equipment</vt:lpstr>
      <vt:lpstr> Critical Equipment</vt:lpstr>
      <vt:lpstr>Condition Monitoring Techniques</vt:lpstr>
      <vt:lpstr>Condition Monitoring Techniques</vt:lpstr>
      <vt:lpstr>Vibration Monitoring</vt:lpstr>
      <vt:lpstr>Characteristics of a Measured Vibration Signal</vt:lpstr>
      <vt:lpstr>Characteristics of a Measured Vibration Signal</vt:lpstr>
      <vt:lpstr>Information contained in a time waveform</vt:lpstr>
      <vt:lpstr>Information contained in a time waveform</vt:lpstr>
      <vt:lpstr>Information contained in a time waveform</vt:lpstr>
      <vt:lpstr>Vibration Profiles</vt:lpstr>
      <vt:lpstr>Information contained in a time waveform</vt:lpstr>
      <vt:lpstr>Information contained in a system time waveform</vt:lpstr>
      <vt:lpstr>Complex/system time waveform</vt:lpstr>
      <vt:lpstr>Time domain to frequency domain</vt:lpstr>
      <vt:lpstr>Time domain to frequency domain</vt:lpstr>
      <vt:lpstr>Vibration Analysis Technique</vt:lpstr>
      <vt:lpstr>Vibration Profiles of Rotating Machines</vt:lpstr>
      <vt:lpstr>Machinery Fault Detection Using Vibration</vt:lpstr>
      <vt:lpstr>Machine Failure Mode Analysis</vt:lpstr>
      <vt:lpstr>Overall Vibration Criteria</vt:lpstr>
      <vt:lpstr>ISO Standard 2372 </vt:lpstr>
      <vt:lpstr>Commercial Standards DLI Machinery Severity Chart</vt:lpstr>
      <vt:lpstr>Overall Vibration Criteria</vt:lpstr>
      <vt:lpstr>Machine Failure Mode Analysis</vt:lpstr>
      <vt:lpstr>Machine Failure Mode Analysis</vt:lpstr>
      <vt:lpstr>Machine Failure Mode Analysis</vt:lpstr>
      <vt:lpstr>Machine Failure Mode Analysis</vt:lpstr>
      <vt:lpstr>Machine Failure Mode Analysis</vt:lpstr>
      <vt:lpstr>Machine Failure Mode Analysis</vt:lpstr>
      <vt:lpstr>Machine Failure Mode Analysis</vt:lpstr>
      <vt:lpstr>Machine Failure Mode Analysis</vt:lpstr>
      <vt:lpstr>Machine Failure Mode Analysis</vt:lpstr>
      <vt:lpstr>Machine Failure Mode Analysis</vt:lpstr>
      <vt:lpstr>Machine Failure Mode Analysis</vt:lpstr>
      <vt:lpstr>Machine Failure Mode Analysis</vt:lpstr>
      <vt:lpstr>   Diagnosing Unbalance</vt:lpstr>
      <vt:lpstr>Unbalance</vt:lpstr>
      <vt:lpstr>Static Unbalance</vt:lpstr>
      <vt:lpstr>Pure Couple Unbalance</vt:lpstr>
      <vt:lpstr>Dynamic Unbalance</vt:lpstr>
      <vt:lpstr>Balancing</vt:lpstr>
      <vt:lpstr>Overhung Rotor Unbalance</vt:lpstr>
      <vt:lpstr>Eccentric Rotor</vt:lpstr>
      <vt:lpstr>Misalignment</vt:lpstr>
      <vt:lpstr>Angular Misalignment</vt:lpstr>
      <vt:lpstr>Parallel Misalignment</vt:lpstr>
      <vt:lpstr>Bent Shaft</vt:lpstr>
      <vt:lpstr>Misaligned Bearing</vt:lpstr>
      <vt:lpstr>Looseness – Example 1</vt:lpstr>
      <vt:lpstr>PowerPoint Presentation</vt:lpstr>
      <vt:lpstr>SLEEVE  BEARING- WEAR / CLEARANCE</vt:lpstr>
      <vt:lpstr>Looseness</vt:lpstr>
      <vt:lpstr>RESONANCE</vt:lpstr>
      <vt:lpstr>PowerPoint Presentation</vt:lpstr>
      <vt:lpstr>PowerPoint Presentation</vt:lpstr>
      <vt:lpstr>PowerPoint Presentation</vt:lpstr>
      <vt:lpstr>PowerPoint Presentation</vt:lpstr>
      <vt:lpstr>Beat Vibration</vt:lpstr>
      <vt:lpstr>PowerPoint Presentation</vt:lpstr>
      <vt:lpstr>PowerPoint Presentation</vt:lpstr>
      <vt:lpstr>PowerPoint Presentation</vt:lpstr>
      <vt:lpstr>Fluid Bearings</vt:lpstr>
      <vt:lpstr>Fluid Bearings</vt:lpstr>
      <vt:lpstr>Fluid Bearings</vt:lpstr>
      <vt:lpstr>Oil Whip Instability </vt:lpstr>
      <vt:lpstr>Failure Mode Analysis - Conclusion</vt:lpstr>
      <vt:lpstr>Failure Mode Analysis - Conclusion</vt:lpstr>
      <vt:lpstr>Predefined Spectrum Analysis Bands</vt:lpstr>
      <vt:lpstr>Frequency Band Alarming and Trending</vt:lpstr>
      <vt:lpstr>Mechanical Condition Monitoring Rolling Element Bearing Lecture 3 </vt:lpstr>
      <vt:lpstr>Outline</vt:lpstr>
      <vt:lpstr>Purpose of a bearing</vt:lpstr>
      <vt:lpstr>Roles of a bearing</vt:lpstr>
      <vt:lpstr>Bearing components</vt:lpstr>
      <vt:lpstr>Types of static bearing loads</vt:lpstr>
      <vt:lpstr>Types of rolling elements</vt:lpstr>
      <vt:lpstr>Types of ball bearings</vt:lpstr>
      <vt:lpstr>Types of roller bearings</vt:lpstr>
      <vt:lpstr>Contact angle</vt:lpstr>
      <vt:lpstr>Bearings and contact angles</vt:lpstr>
      <vt:lpstr>Bearing life expectancy</vt:lpstr>
      <vt:lpstr>Causes of bearings’ failure</vt:lpstr>
      <vt:lpstr>Operational damage mode causes</vt:lpstr>
      <vt:lpstr>Loading patterns: Inner Ring Rotation</vt:lpstr>
      <vt:lpstr>Loading patterns: Outer Ring Rotation</vt:lpstr>
      <vt:lpstr>Load Zones:  Thrust load, Radial load, &amp; combined loads</vt:lpstr>
      <vt:lpstr>Bearing damage analysis</vt:lpstr>
      <vt:lpstr>Fatigue: subsurface fatigue</vt:lpstr>
      <vt:lpstr>Fatigue: subsurface fatigue</vt:lpstr>
      <vt:lpstr>Fatigue: surface initiated fatigue</vt:lpstr>
      <vt:lpstr>Wear: abrasive wear</vt:lpstr>
      <vt:lpstr>Wear: adhesive wear</vt:lpstr>
      <vt:lpstr>Corrosion: moisture corrosion</vt:lpstr>
      <vt:lpstr>Corrosion: frictional corrosion - fretting</vt:lpstr>
      <vt:lpstr>   Corrosion: frictional corrosion - false brinelling</vt:lpstr>
      <vt:lpstr>Electrical erosion: excessive voltage</vt:lpstr>
      <vt:lpstr>Electrical erosion: current leakage</vt:lpstr>
      <vt:lpstr>Plastic deformation: overload</vt:lpstr>
      <vt:lpstr>Plastic deformation: indentation from debris</vt:lpstr>
      <vt:lpstr>Plastic deformation: indentation from handling</vt:lpstr>
      <vt:lpstr>Fracture: forced fracture</vt:lpstr>
      <vt:lpstr>Fracture: fatigue fracture</vt:lpstr>
      <vt:lpstr>Fracture: thermal cracking</vt:lpstr>
      <vt:lpstr>Bearing Life</vt:lpstr>
      <vt:lpstr>Bearing Life, L10</vt:lpstr>
      <vt:lpstr>The Detection Technologies</vt:lpstr>
      <vt:lpstr>Vibration Sources </vt:lpstr>
      <vt:lpstr>Vibration Profile</vt:lpstr>
      <vt:lpstr>Rotational Frequencies</vt:lpstr>
      <vt:lpstr>Rotational Frequencies  Fundamental train frequency (FTF) </vt:lpstr>
      <vt:lpstr>Rotational Frequencies  Ball-pass outer race (BPFO)</vt:lpstr>
      <vt:lpstr>Rotational Frequencies  Ball-pass inner race (BPFI)</vt:lpstr>
      <vt:lpstr>Rotational Frequencies  Ball-pass outer race (BPFO)</vt:lpstr>
      <vt:lpstr>Defect Frequencies</vt:lpstr>
      <vt:lpstr>Defect Frequencies</vt:lpstr>
      <vt:lpstr>Example 1</vt:lpstr>
      <vt:lpstr>Example 2</vt:lpstr>
      <vt:lpstr>Basic Frequency Spectrum Patterns</vt:lpstr>
      <vt:lpstr>Demodulation</vt:lpstr>
      <vt:lpstr>Amplitude Modulation</vt:lpstr>
      <vt:lpstr>Signal Processing</vt:lpstr>
      <vt:lpstr>Mechanical Condition Monitoring Fault Diagnostics of Gears Lecture 4 </vt:lpstr>
      <vt:lpstr>Outline</vt:lpstr>
      <vt:lpstr>Gears Types</vt:lpstr>
      <vt:lpstr>Gears Types</vt:lpstr>
      <vt:lpstr>Gears</vt:lpstr>
      <vt:lpstr>Gear Meshing </vt:lpstr>
      <vt:lpstr>Basic Gear Relations</vt:lpstr>
      <vt:lpstr>Gears</vt:lpstr>
      <vt:lpstr>Gear Meshing (GMF)</vt:lpstr>
      <vt:lpstr>Normal Vibration Profile  - E.g. GMF calculation</vt:lpstr>
      <vt:lpstr>Normal Vibration Profile  - Example GMF calculation</vt:lpstr>
      <vt:lpstr>Normal Vibration Profile </vt:lpstr>
      <vt:lpstr>Normal Vibration Profile – GMF Frequency</vt:lpstr>
      <vt:lpstr>Normal Vibration Profile – Effect of Load </vt:lpstr>
      <vt:lpstr>Fault Diagnostics</vt:lpstr>
      <vt:lpstr>PowerPoint Presentation</vt:lpstr>
      <vt:lpstr>Fault Diagnostics - Chipped/Broken tooth Effect on GMF</vt:lpstr>
      <vt:lpstr>PowerPoint Presentation</vt:lpstr>
      <vt:lpstr>Fault Diagnostics – Tooth Wear</vt:lpstr>
      <vt:lpstr>PowerPoint Presentation</vt:lpstr>
      <vt:lpstr>PowerPoint Presentation</vt:lpstr>
      <vt:lpstr>Fault Diagnostics – Eccentricity and Backlash</vt:lpstr>
      <vt:lpstr>PowerPoint Presentation</vt:lpstr>
      <vt:lpstr>Gear Hunting Problem </vt:lpstr>
      <vt:lpstr>Gear Hunting frequency - FHT</vt:lpstr>
      <vt:lpstr>Hunting Tooth Symptoms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Condition Monitoring</dc:title>
  <dc:creator>Jumanji</dc:creator>
  <cp:lastModifiedBy>setup</cp:lastModifiedBy>
  <cp:revision>195</cp:revision>
  <cp:lastPrinted>2013-01-14T09:19:16Z</cp:lastPrinted>
  <dcterms:created xsi:type="dcterms:W3CDTF">2013-01-12T13:52:31Z</dcterms:created>
  <dcterms:modified xsi:type="dcterms:W3CDTF">2018-01-25T13:15:43Z</dcterms:modified>
</cp:coreProperties>
</file>