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1" r:id="rId1"/>
    <p:sldMasterId id="2147483711" r:id="rId2"/>
    <p:sldMasterId id="2147483682" r:id="rId3"/>
  </p:sldMasterIdLst>
  <p:notesMasterIdLst>
    <p:notesMasterId r:id="rId23"/>
  </p:notesMasterIdLst>
  <p:handoutMasterIdLst>
    <p:handoutMasterId r:id="rId24"/>
  </p:handoutMasterIdLst>
  <p:sldIdLst>
    <p:sldId id="278" r:id="rId4"/>
    <p:sldId id="259" r:id="rId5"/>
    <p:sldId id="301" r:id="rId6"/>
    <p:sldId id="302" r:id="rId7"/>
    <p:sldId id="308" r:id="rId8"/>
    <p:sldId id="307" r:id="rId9"/>
    <p:sldId id="309" r:id="rId10"/>
    <p:sldId id="310" r:id="rId11"/>
    <p:sldId id="311" r:id="rId12"/>
    <p:sldId id="303" r:id="rId13"/>
    <p:sldId id="315" r:id="rId14"/>
    <p:sldId id="304" r:id="rId15"/>
    <p:sldId id="305" r:id="rId16"/>
    <p:sldId id="306" r:id="rId17"/>
    <p:sldId id="297" r:id="rId18"/>
    <p:sldId id="300" r:id="rId19"/>
    <p:sldId id="313" r:id="rId20"/>
    <p:sldId id="312" r:id="rId21"/>
    <p:sldId id="285" r:id="rId22"/>
  </p:sldIdLst>
  <p:sldSz cx="9144000" cy="6858000" type="screen4x3"/>
  <p:notesSz cx="9144000" cy="6858000"/>
  <p:custDataLst>
    <p:tags r:id="rId2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Slide" id="{885F766A-7AEC-455B-BCF9-E8B6C269F7BA}">
          <p14:sldIdLst>
            <p14:sldId id="278"/>
          </p14:sldIdLst>
        </p14:section>
        <p14:section name="Section Dividers" id="{82575F4C-A2F0-4EE9-9AE0-39F65A27CD48}">
          <p14:sldIdLst>
            <p14:sldId id="259"/>
          </p14:sldIdLst>
        </p14:section>
        <p14:section name="Generic Slides" id="{CEC8951E-5280-470D-9367-390EE319EB8C}">
          <p14:sldIdLst>
            <p14:sldId id="301"/>
            <p14:sldId id="302"/>
            <p14:sldId id="308"/>
            <p14:sldId id="307"/>
            <p14:sldId id="309"/>
            <p14:sldId id="310"/>
            <p14:sldId id="311"/>
            <p14:sldId id="303"/>
            <p14:sldId id="315"/>
            <p14:sldId id="304"/>
            <p14:sldId id="305"/>
            <p14:sldId id="306"/>
            <p14:sldId id="297"/>
            <p14:sldId id="300"/>
            <p14:sldId id="313"/>
            <p14:sldId id="312"/>
          </p14:sldIdLst>
        </p14:section>
        <p14:section name="Closing Slide" id="{18BF6BD7-647C-4898-8490-009901F6A820}">
          <p14:sldIdLst>
            <p14:sldId id="28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98E"/>
    <a:srgbClr val="00B398"/>
    <a:srgbClr val="AF1685"/>
    <a:srgbClr val="97D700"/>
    <a:srgbClr val="753BBD"/>
    <a:srgbClr val="006CB4"/>
    <a:srgbClr val="009681"/>
    <a:srgbClr val="EFEEED"/>
    <a:srgbClr val="C6003D"/>
    <a:srgbClr val="6847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5" autoAdjust="0"/>
    <p:restoredTop sz="94648" autoAdjust="0"/>
  </p:normalViewPr>
  <p:slideViewPr>
    <p:cSldViewPr snapToObjects="1">
      <p:cViewPr varScale="1">
        <p:scale>
          <a:sx n="103" d="100"/>
          <a:sy n="103" d="100"/>
        </p:scale>
        <p:origin x="-168" y="-96"/>
      </p:cViewPr>
      <p:guideLst>
        <p:guide orient="horz" pos="2161"/>
        <p:guide orient="horz" pos="4201"/>
        <p:guide orient="horz" pos="119"/>
        <p:guide orient="horz" pos="232"/>
        <p:guide orient="horz" pos="4088"/>
        <p:guide orient="horz" pos="5"/>
        <p:guide pos="2880"/>
        <p:guide pos="159"/>
        <p:guide pos="5603"/>
        <p:guide pos="2993"/>
        <p:guide pos="2767"/>
        <p:guide pos="272"/>
        <p:guide pos="5488"/>
      </p:guideLst>
    </p:cSldViewPr>
  </p:slideViewPr>
  <p:outlineViewPr>
    <p:cViewPr>
      <p:scale>
        <a:sx n="33" d="100"/>
        <a:sy n="33" d="100"/>
      </p:scale>
      <p:origin x="0" y="6144"/>
    </p:cViewPr>
  </p:outlineViewPr>
  <p:notesTextViewPr>
    <p:cViewPr>
      <p:scale>
        <a:sx n="100" d="100"/>
        <a:sy n="100" d="100"/>
      </p:scale>
      <p:origin x="0" y="0"/>
    </p:cViewPr>
  </p:notesTextViewPr>
  <p:sorterViewPr>
    <p:cViewPr>
      <p:scale>
        <a:sx n="100" d="100"/>
        <a:sy n="100" d="100"/>
      </p:scale>
      <p:origin x="0" y="0"/>
    </p:cViewPr>
  </p:sorterViewPr>
  <p:notesViewPr>
    <p:cSldViewPr snapToObjects="1" showGuides="1">
      <p:cViewPr varScale="1">
        <p:scale>
          <a:sx n="125" d="100"/>
          <a:sy n="125" d="100"/>
        </p:scale>
        <p:origin x="-966" y="-90"/>
      </p:cViewPr>
      <p:guideLst>
        <p:guide orient="horz" pos="2160"/>
        <p:guide orient="horz" pos="4201"/>
        <p:guide orient="horz" pos="119"/>
        <p:guide pos="2880"/>
        <p:guide pos="5601"/>
        <p:guide pos="158"/>
        <p:guide pos="2993"/>
        <p:guide pos="2767"/>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EF5259-0CEB-4F67-8D2F-B74CF0E010E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3EBB4948-CBE0-403C-AE40-BE5C31956711}">
      <dgm:prSet custT="1"/>
      <dgm:spPr/>
      <dgm:t>
        <a:bodyPr/>
        <a:lstStyle/>
        <a:p>
          <a:pPr rtl="0"/>
          <a:r>
            <a:rPr lang="en-GB" sz="2000" baseline="0" dirty="0" smtClean="0"/>
            <a:t>Open Educational Resources (OERs) are: </a:t>
          </a:r>
          <a:endParaRPr lang="en-GB" sz="2000" dirty="0"/>
        </a:p>
      </dgm:t>
    </dgm:pt>
    <dgm:pt modelId="{25E18B63-A786-48C4-BD28-75B867B3206C}" type="parTrans" cxnId="{46AAACE4-4B4E-48EA-99BA-034015BC6DFB}">
      <dgm:prSet/>
      <dgm:spPr/>
      <dgm:t>
        <a:bodyPr/>
        <a:lstStyle/>
        <a:p>
          <a:endParaRPr lang="en-GB"/>
        </a:p>
      </dgm:t>
    </dgm:pt>
    <dgm:pt modelId="{053FD4B3-946F-4FAB-A0F8-18B750D24357}" type="sibTrans" cxnId="{46AAACE4-4B4E-48EA-99BA-034015BC6DFB}">
      <dgm:prSet/>
      <dgm:spPr/>
      <dgm:t>
        <a:bodyPr/>
        <a:lstStyle/>
        <a:p>
          <a:endParaRPr lang="en-GB"/>
        </a:p>
      </dgm:t>
    </dgm:pt>
    <dgm:pt modelId="{53B8109D-FE7C-4DFC-9FE0-631FE25BE0C6}">
      <dgm:prSet custT="1"/>
      <dgm:spPr/>
      <dgm:t>
        <a:bodyPr/>
        <a:lstStyle/>
        <a:p>
          <a:pPr rtl="0"/>
          <a:r>
            <a:rPr lang="en-GB" sz="2000" dirty="0" smtClean="0"/>
            <a:t>Digital educational materials such as images, audio, video, animations, content modules, and other digital resources.</a:t>
          </a:r>
          <a:endParaRPr lang="en-GB" sz="2000" dirty="0"/>
        </a:p>
      </dgm:t>
    </dgm:pt>
    <dgm:pt modelId="{CA932B7F-B1F3-41BB-917F-9A3C68AE7A8D}" type="parTrans" cxnId="{5B25AB99-FA17-443F-93CD-6987AC0AEA09}">
      <dgm:prSet/>
      <dgm:spPr/>
      <dgm:t>
        <a:bodyPr/>
        <a:lstStyle/>
        <a:p>
          <a:endParaRPr lang="en-GB"/>
        </a:p>
      </dgm:t>
    </dgm:pt>
    <dgm:pt modelId="{80D85D1C-79DF-4A85-8124-394940A56BBC}" type="sibTrans" cxnId="{5B25AB99-FA17-443F-93CD-6987AC0AEA09}">
      <dgm:prSet/>
      <dgm:spPr/>
      <dgm:t>
        <a:bodyPr/>
        <a:lstStyle/>
        <a:p>
          <a:endParaRPr lang="en-GB"/>
        </a:p>
      </dgm:t>
    </dgm:pt>
    <dgm:pt modelId="{88F9CEA2-91C1-4038-BD6A-A081C5190F89}">
      <dgm:prSet custT="1"/>
      <dgm:spPr/>
      <dgm:t>
        <a:bodyPr/>
        <a:lstStyle/>
        <a:p>
          <a:pPr rtl="0"/>
          <a:r>
            <a:rPr lang="en-GB" sz="2000" baseline="0" dirty="0" smtClean="0"/>
            <a:t>To guarantee you stay legal when reusing content follow these three simple steps:</a:t>
          </a:r>
          <a:endParaRPr lang="en-GB" sz="2000" dirty="0"/>
        </a:p>
      </dgm:t>
    </dgm:pt>
    <dgm:pt modelId="{DF398999-0EC6-4508-ADC2-4F0FAAC710BC}" type="parTrans" cxnId="{D55367A3-4F4F-4E7D-802D-EF711CEF6866}">
      <dgm:prSet/>
      <dgm:spPr/>
      <dgm:t>
        <a:bodyPr/>
        <a:lstStyle/>
        <a:p>
          <a:endParaRPr lang="en-GB"/>
        </a:p>
      </dgm:t>
    </dgm:pt>
    <dgm:pt modelId="{0B363362-94D5-4C46-8AA3-8868D237C464}" type="sibTrans" cxnId="{D55367A3-4F4F-4E7D-802D-EF711CEF6866}">
      <dgm:prSet/>
      <dgm:spPr/>
      <dgm:t>
        <a:bodyPr/>
        <a:lstStyle/>
        <a:p>
          <a:endParaRPr lang="en-GB"/>
        </a:p>
      </dgm:t>
    </dgm:pt>
    <dgm:pt modelId="{801AB5DB-8E7E-4C65-95A0-85ABA750CAC5}">
      <dgm:prSet custT="1"/>
      <dgm:spPr/>
      <dgm:t>
        <a:bodyPr/>
        <a:lstStyle/>
        <a:p>
          <a:pPr rtl="0"/>
          <a:r>
            <a:rPr lang="en-GB" sz="2000" dirty="0" smtClean="0"/>
            <a:t>Reuse only licensed content e.g. Creative Commons;</a:t>
          </a:r>
          <a:endParaRPr lang="en-GB" sz="2000" dirty="0"/>
        </a:p>
      </dgm:t>
    </dgm:pt>
    <dgm:pt modelId="{A9D00617-2A00-496E-9537-0B9FF7EF5C86}" type="parTrans" cxnId="{E19A0ED2-1260-49FF-A7CE-B4497C94A2D2}">
      <dgm:prSet/>
      <dgm:spPr/>
      <dgm:t>
        <a:bodyPr/>
        <a:lstStyle/>
        <a:p>
          <a:endParaRPr lang="en-GB"/>
        </a:p>
      </dgm:t>
    </dgm:pt>
    <dgm:pt modelId="{43D03170-58EE-4C3F-8F5D-31E477BABE8E}" type="sibTrans" cxnId="{E19A0ED2-1260-49FF-A7CE-B4497C94A2D2}">
      <dgm:prSet/>
      <dgm:spPr/>
      <dgm:t>
        <a:bodyPr/>
        <a:lstStyle/>
        <a:p>
          <a:endParaRPr lang="en-GB"/>
        </a:p>
      </dgm:t>
    </dgm:pt>
    <dgm:pt modelId="{CDA26DA4-7F54-4D1C-AA65-7F8D1C6213FE}">
      <dgm:prSet custT="1"/>
      <dgm:spPr/>
      <dgm:t>
        <a:bodyPr/>
        <a:lstStyle/>
        <a:p>
          <a:pPr rtl="0"/>
          <a:r>
            <a:rPr lang="en-GB" sz="2000" dirty="0" smtClean="0"/>
            <a:t>Adhere to the terms of the licence;</a:t>
          </a:r>
          <a:endParaRPr lang="en-GB" sz="2000" dirty="0"/>
        </a:p>
      </dgm:t>
    </dgm:pt>
    <dgm:pt modelId="{15E90046-D1F5-4B79-9D22-AFA8BABD4C1E}" type="parTrans" cxnId="{37A5A346-0806-4B5F-BB88-AE7E68E052BC}">
      <dgm:prSet/>
      <dgm:spPr/>
      <dgm:t>
        <a:bodyPr/>
        <a:lstStyle/>
        <a:p>
          <a:endParaRPr lang="en-GB"/>
        </a:p>
      </dgm:t>
    </dgm:pt>
    <dgm:pt modelId="{F5FFC636-1D7A-4321-81A7-F3563AB7A434}" type="sibTrans" cxnId="{37A5A346-0806-4B5F-BB88-AE7E68E052BC}">
      <dgm:prSet/>
      <dgm:spPr/>
      <dgm:t>
        <a:bodyPr/>
        <a:lstStyle/>
        <a:p>
          <a:endParaRPr lang="en-GB"/>
        </a:p>
      </dgm:t>
    </dgm:pt>
    <dgm:pt modelId="{D35F3640-089E-4B2C-9AF8-B584A89A968D}">
      <dgm:prSet custT="1"/>
      <dgm:spPr/>
      <dgm:t>
        <a:bodyPr/>
        <a:lstStyle/>
        <a:p>
          <a:pPr rtl="0"/>
          <a:r>
            <a:rPr lang="en-GB" sz="2000" dirty="0" smtClean="0"/>
            <a:t>Cite the content you use.</a:t>
          </a:r>
          <a:endParaRPr lang="en-GB" sz="2000" dirty="0"/>
        </a:p>
      </dgm:t>
    </dgm:pt>
    <dgm:pt modelId="{67B138D2-F7F7-4B4D-BA34-BC82E425FE21}" type="parTrans" cxnId="{626B9615-9F55-4D1C-B430-5083085F7B15}">
      <dgm:prSet/>
      <dgm:spPr/>
      <dgm:t>
        <a:bodyPr/>
        <a:lstStyle/>
        <a:p>
          <a:endParaRPr lang="en-GB"/>
        </a:p>
      </dgm:t>
    </dgm:pt>
    <dgm:pt modelId="{90F9B28D-3290-43B9-829A-3CFE7E4807DE}" type="sibTrans" cxnId="{626B9615-9F55-4D1C-B430-5083085F7B15}">
      <dgm:prSet/>
      <dgm:spPr/>
      <dgm:t>
        <a:bodyPr/>
        <a:lstStyle/>
        <a:p>
          <a:endParaRPr lang="en-GB"/>
        </a:p>
      </dgm:t>
    </dgm:pt>
    <dgm:pt modelId="{395A252A-2F2C-46CA-93F3-265856D84A87}" type="pres">
      <dgm:prSet presAssocID="{A9EF5259-0CEB-4F67-8D2F-B74CF0E010ED}" presName="Name0" presStyleCnt="0">
        <dgm:presLayoutVars>
          <dgm:dir/>
          <dgm:animLvl val="lvl"/>
          <dgm:resizeHandles val="exact"/>
        </dgm:presLayoutVars>
      </dgm:prSet>
      <dgm:spPr/>
      <dgm:t>
        <a:bodyPr/>
        <a:lstStyle/>
        <a:p>
          <a:endParaRPr lang="en-GB"/>
        </a:p>
      </dgm:t>
    </dgm:pt>
    <dgm:pt modelId="{CFAA43E9-17CF-4C75-B7EF-81FF5BC2B750}" type="pres">
      <dgm:prSet presAssocID="{3EBB4948-CBE0-403C-AE40-BE5C31956711}" presName="linNode" presStyleCnt="0"/>
      <dgm:spPr/>
    </dgm:pt>
    <dgm:pt modelId="{2B2999C6-43FE-40C6-9031-044542726011}" type="pres">
      <dgm:prSet presAssocID="{3EBB4948-CBE0-403C-AE40-BE5C31956711}" presName="parentText" presStyleLbl="node1" presStyleIdx="0" presStyleCnt="2">
        <dgm:presLayoutVars>
          <dgm:chMax val="1"/>
          <dgm:bulletEnabled val="1"/>
        </dgm:presLayoutVars>
      </dgm:prSet>
      <dgm:spPr/>
      <dgm:t>
        <a:bodyPr/>
        <a:lstStyle/>
        <a:p>
          <a:endParaRPr lang="en-GB"/>
        </a:p>
      </dgm:t>
    </dgm:pt>
    <dgm:pt modelId="{642BDBC7-36FF-4990-890D-E7B9FF64216C}" type="pres">
      <dgm:prSet presAssocID="{3EBB4948-CBE0-403C-AE40-BE5C31956711}" presName="descendantText" presStyleLbl="alignAccFollowNode1" presStyleIdx="0" presStyleCnt="2">
        <dgm:presLayoutVars>
          <dgm:bulletEnabled val="1"/>
        </dgm:presLayoutVars>
      </dgm:prSet>
      <dgm:spPr/>
      <dgm:t>
        <a:bodyPr/>
        <a:lstStyle/>
        <a:p>
          <a:endParaRPr lang="en-GB"/>
        </a:p>
      </dgm:t>
    </dgm:pt>
    <dgm:pt modelId="{88088884-6111-4FC9-8FFB-878D1F9993BC}" type="pres">
      <dgm:prSet presAssocID="{053FD4B3-946F-4FAB-A0F8-18B750D24357}" presName="sp" presStyleCnt="0"/>
      <dgm:spPr/>
    </dgm:pt>
    <dgm:pt modelId="{994F3611-5F78-419D-8B73-4C6335983F88}" type="pres">
      <dgm:prSet presAssocID="{88F9CEA2-91C1-4038-BD6A-A081C5190F89}" presName="linNode" presStyleCnt="0"/>
      <dgm:spPr/>
    </dgm:pt>
    <dgm:pt modelId="{1BDBEDC1-DC35-419C-B06A-8DA2CB5AB31B}" type="pres">
      <dgm:prSet presAssocID="{88F9CEA2-91C1-4038-BD6A-A081C5190F89}" presName="parentText" presStyleLbl="node1" presStyleIdx="1" presStyleCnt="2">
        <dgm:presLayoutVars>
          <dgm:chMax val="1"/>
          <dgm:bulletEnabled val="1"/>
        </dgm:presLayoutVars>
      </dgm:prSet>
      <dgm:spPr/>
      <dgm:t>
        <a:bodyPr/>
        <a:lstStyle/>
        <a:p>
          <a:endParaRPr lang="en-GB"/>
        </a:p>
      </dgm:t>
    </dgm:pt>
    <dgm:pt modelId="{5ADC2FF7-B957-474A-9B69-4354BE9F4C47}" type="pres">
      <dgm:prSet presAssocID="{88F9CEA2-91C1-4038-BD6A-A081C5190F89}" presName="descendantText" presStyleLbl="alignAccFollowNode1" presStyleIdx="1" presStyleCnt="2">
        <dgm:presLayoutVars>
          <dgm:bulletEnabled val="1"/>
        </dgm:presLayoutVars>
      </dgm:prSet>
      <dgm:spPr/>
      <dgm:t>
        <a:bodyPr/>
        <a:lstStyle/>
        <a:p>
          <a:endParaRPr lang="en-GB"/>
        </a:p>
      </dgm:t>
    </dgm:pt>
  </dgm:ptLst>
  <dgm:cxnLst>
    <dgm:cxn modelId="{46AAACE4-4B4E-48EA-99BA-034015BC6DFB}" srcId="{A9EF5259-0CEB-4F67-8D2F-B74CF0E010ED}" destId="{3EBB4948-CBE0-403C-AE40-BE5C31956711}" srcOrd="0" destOrd="0" parTransId="{25E18B63-A786-48C4-BD28-75B867B3206C}" sibTransId="{053FD4B3-946F-4FAB-A0F8-18B750D24357}"/>
    <dgm:cxn modelId="{50017E4B-89AE-4D9B-B961-BC4056653710}" type="presOf" srcId="{53B8109D-FE7C-4DFC-9FE0-631FE25BE0C6}" destId="{642BDBC7-36FF-4990-890D-E7B9FF64216C}" srcOrd="0" destOrd="0" presId="urn:microsoft.com/office/officeart/2005/8/layout/vList5"/>
    <dgm:cxn modelId="{D55367A3-4F4F-4E7D-802D-EF711CEF6866}" srcId="{A9EF5259-0CEB-4F67-8D2F-B74CF0E010ED}" destId="{88F9CEA2-91C1-4038-BD6A-A081C5190F89}" srcOrd="1" destOrd="0" parTransId="{DF398999-0EC6-4508-ADC2-4F0FAAC710BC}" sibTransId="{0B363362-94D5-4C46-8AA3-8868D237C464}"/>
    <dgm:cxn modelId="{5B25AB99-FA17-443F-93CD-6987AC0AEA09}" srcId="{3EBB4948-CBE0-403C-AE40-BE5C31956711}" destId="{53B8109D-FE7C-4DFC-9FE0-631FE25BE0C6}" srcOrd="0" destOrd="0" parTransId="{CA932B7F-B1F3-41BB-917F-9A3C68AE7A8D}" sibTransId="{80D85D1C-79DF-4A85-8124-394940A56BBC}"/>
    <dgm:cxn modelId="{37A5A346-0806-4B5F-BB88-AE7E68E052BC}" srcId="{88F9CEA2-91C1-4038-BD6A-A081C5190F89}" destId="{CDA26DA4-7F54-4D1C-AA65-7F8D1C6213FE}" srcOrd="1" destOrd="0" parTransId="{15E90046-D1F5-4B79-9D22-AFA8BABD4C1E}" sibTransId="{F5FFC636-1D7A-4321-81A7-F3563AB7A434}"/>
    <dgm:cxn modelId="{626B9615-9F55-4D1C-B430-5083085F7B15}" srcId="{88F9CEA2-91C1-4038-BD6A-A081C5190F89}" destId="{D35F3640-089E-4B2C-9AF8-B584A89A968D}" srcOrd="2" destOrd="0" parTransId="{67B138D2-F7F7-4B4D-BA34-BC82E425FE21}" sibTransId="{90F9B28D-3290-43B9-829A-3CFE7E4807DE}"/>
    <dgm:cxn modelId="{69ADFF4A-AA68-479D-8E5A-1D73EAAC766D}" type="presOf" srcId="{CDA26DA4-7F54-4D1C-AA65-7F8D1C6213FE}" destId="{5ADC2FF7-B957-474A-9B69-4354BE9F4C47}" srcOrd="0" destOrd="1" presId="urn:microsoft.com/office/officeart/2005/8/layout/vList5"/>
    <dgm:cxn modelId="{693D6124-67C9-4F8D-BA55-7ACF02634244}" type="presOf" srcId="{3EBB4948-CBE0-403C-AE40-BE5C31956711}" destId="{2B2999C6-43FE-40C6-9031-044542726011}" srcOrd="0" destOrd="0" presId="urn:microsoft.com/office/officeart/2005/8/layout/vList5"/>
    <dgm:cxn modelId="{0E504AB2-EEC8-4B17-8350-6AB6B5957735}" type="presOf" srcId="{801AB5DB-8E7E-4C65-95A0-85ABA750CAC5}" destId="{5ADC2FF7-B957-474A-9B69-4354BE9F4C47}" srcOrd="0" destOrd="0" presId="urn:microsoft.com/office/officeart/2005/8/layout/vList5"/>
    <dgm:cxn modelId="{7B38102E-BD41-48D9-8877-6BC929A6B29E}" type="presOf" srcId="{D35F3640-089E-4B2C-9AF8-B584A89A968D}" destId="{5ADC2FF7-B957-474A-9B69-4354BE9F4C47}" srcOrd="0" destOrd="2" presId="urn:microsoft.com/office/officeart/2005/8/layout/vList5"/>
    <dgm:cxn modelId="{E19A0ED2-1260-49FF-A7CE-B4497C94A2D2}" srcId="{88F9CEA2-91C1-4038-BD6A-A081C5190F89}" destId="{801AB5DB-8E7E-4C65-95A0-85ABA750CAC5}" srcOrd="0" destOrd="0" parTransId="{A9D00617-2A00-496E-9537-0B9FF7EF5C86}" sibTransId="{43D03170-58EE-4C3F-8F5D-31E477BABE8E}"/>
    <dgm:cxn modelId="{1E8F33BD-CB5C-4CC6-BE29-667A0C4E9E1A}" type="presOf" srcId="{A9EF5259-0CEB-4F67-8D2F-B74CF0E010ED}" destId="{395A252A-2F2C-46CA-93F3-265856D84A87}" srcOrd="0" destOrd="0" presId="urn:microsoft.com/office/officeart/2005/8/layout/vList5"/>
    <dgm:cxn modelId="{5CC3D677-22FF-4BB4-B771-FA6D85262E3B}" type="presOf" srcId="{88F9CEA2-91C1-4038-BD6A-A081C5190F89}" destId="{1BDBEDC1-DC35-419C-B06A-8DA2CB5AB31B}" srcOrd="0" destOrd="0" presId="urn:microsoft.com/office/officeart/2005/8/layout/vList5"/>
    <dgm:cxn modelId="{DAC12002-AA1C-4239-928F-88979750C085}" type="presParOf" srcId="{395A252A-2F2C-46CA-93F3-265856D84A87}" destId="{CFAA43E9-17CF-4C75-B7EF-81FF5BC2B750}" srcOrd="0" destOrd="0" presId="urn:microsoft.com/office/officeart/2005/8/layout/vList5"/>
    <dgm:cxn modelId="{F8886DB6-135A-4FBB-9E5A-1EEB577A8460}" type="presParOf" srcId="{CFAA43E9-17CF-4C75-B7EF-81FF5BC2B750}" destId="{2B2999C6-43FE-40C6-9031-044542726011}" srcOrd="0" destOrd="0" presId="urn:microsoft.com/office/officeart/2005/8/layout/vList5"/>
    <dgm:cxn modelId="{5E4CB22E-1421-4EC0-881E-8B0AA54BC8C5}" type="presParOf" srcId="{CFAA43E9-17CF-4C75-B7EF-81FF5BC2B750}" destId="{642BDBC7-36FF-4990-890D-E7B9FF64216C}" srcOrd="1" destOrd="0" presId="urn:microsoft.com/office/officeart/2005/8/layout/vList5"/>
    <dgm:cxn modelId="{09F48D51-2A05-437E-A70D-D06B5117CC78}" type="presParOf" srcId="{395A252A-2F2C-46CA-93F3-265856D84A87}" destId="{88088884-6111-4FC9-8FFB-878D1F9993BC}" srcOrd="1" destOrd="0" presId="urn:microsoft.com/office/officeart/2005/8/layout/vList5"/>
    <dgm:cxn modelId="{04C5CBA8-8C45-4A33-8818-EBEDFDEB757E}" type="presParOf" srcId="{395A252A-2F2C-46CA-93F3-265856D84A87}" destId="{994F3611-5F78-419D-8B73-4C6335983F88}" srcOrd="2" destOrd="0" presId="urn:microsoft.com/office/officeart/2005/8/layout/vList5"/>
    <dgm:cxn modelId="{9E7E63F1-1792-4E09-B218-78B169B5FF3B}" type="presParOf" srcId="{994F3611-5F78-419D-8B73-4C6335983F88}" destId="{1BDBEDC1-DC35-419C-B06A-8DA2CB5AB31B}" srcOrd="0" destOrd="0" presId="urn:microsoft.com/office/officeart/2005/8/layout/vList5"/>
    <dgm:cxn modelId="{CF6B724E-68DA-436D-A498-3A2F251E763A}" type="presParOf" srcId="{994F3611-5F78-419D-8B73-4C6335983F88}" destId="{5ADC2FF7-B957-474A-9B69-4354BE9F4C4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2BDBC7-36FF-4990-890D-E7B9FF64216C}">
      <dsp:nvSpPr>
        <dsp:cNvPr id="0" name=""/>
        <dsp:cNvSpPr/>
      </dsp:nvSpPr>
      <dsp:spPr>
        <a:xfrm rot="5400000">
          <a:off x="4752527" y="-1551992"/>
          <a:ext cx="1756288" cy="529945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GB" sz="2000" kern="1200" dirty="0" smtClean="0"/>
            <a:t>Digital educational materials such as images, audio, video, animations, content modules, and other digital resources.</a:t>
          </a:r>
          <a:endParaRPr lang="en-GB" sz="2000" kern="1200" dirty="0"/>
        </a:p>
      </dsp:txBody>
      <dsp:txXfrm rot="-5400000">
        <a:off x="2980944" y="305326"/>
        <a:ext cx="5213721" cy="1584818"/>
      </dsp:txXfrm>
    </dsp:sp>
    <dsp:sp modelId="{2B2999C6-43FE-40C6-9031-044542726011}">
      <dsp:nvSpPr>
        <dsp:cNvPr id="0" name=""/>
        <dsp:cNvSpPr/>
      </dsp:nvSpPr>
      <dsp:spPr>
        <a:xfrm>
          <a:off x="0" y="54"/>
          <a:ext cx="2980944" cy="219536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Open Educational Resources (OERs) are: </a:t>
          </a:r>
          <a:endParaRPr lang="en-GB" sz="2000" kern="1200" dirty="0"/>
        </a:p>
      </dsp:txBody>
      <dsp:txXfrm>
        <a:off x="107169" y="107223"/>
        <a:ext cx="2766606" cy="1981023"/>
      </dsp:txXfrm>
    </dsp:sp>
    <dsp:sp modelId="{5ADC2FF7-B957-474A-9B69-4354BE9F4C47}">
      <dsp:nvSpPr>
        <dsp:cNvPr id="0" name=""/>
        <dsp:cNvSpPr/>
      </dsp:nvSpPr>
      <dsp:spPr>
        <a:xfrm rot="5400000">
          <a:off x="4752527" y="753136"/>
          <a:ext cx="1756288" cy="529945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GB" sz="2000" kern="1200" dirty="0" smtClean="0"/>
            <a:t>Reuse only licensed content e.g. Creative Commons;</a:t>
          </a:r>
          <a:endParaRPr lang="en-GB" sz="2000" kern="1200" dirty="0"/>
        </a:p>
        <a:p>
          <a:pPr marL="228600" lvl="1" indent="-228600" algn="l" defTabSz="889000" rtl="0">
            <a:lnSpc>
              <a:spcPct val="90000"/>
            </a:lnSpc>
            <a:spcBef>
              <a:spcPct val="0"/>
            </a:spcBef>
            <a:spcAft>
              <a:spcPct val="15000"/>
            </a:spcAft>
            <a:buChar char="••"/>
          </a:pPr>
          <a:r>
            <a:rPr lang="en-GB" sz="2000" kern="1200" dirty="0" smtClean="0"/>
            <a:t>Adhere to the terms of the licence;</a:t>
          </a:r>
          <a:endParaRPr lang="en-GB" sz="2000" kern="1200" dirty="0"/>
        </a:p>
        <a:p>
          <a:pPr marL="228600" lvl="1" indent="-228600" algn="l" defTabSz="889000" rtl="0">
            <a:lnSpc>
              <a:spcPct val="90000"/>
            </a:lnSpc>
            <a:spcBef>
              <a:spcPct val="0"/>
            </a:spcBef>
            <a:spcAft>
              <a:spcPct val="15000"/>
            </a:spcAft>
            <a:buChar char="••"/>
          </a:pPr>
          <a:r>
            <a:rPr lang="en-GB" sz="2000" kern="1200" dirty="0" smtClean="0"/>
            <a:t>Cite the content you use.</a:t>
          </a:r>
          <a:endParaRPr lang="en-GB" sz="2000" kern="1200" dirty="0"/>
        </a:p>
      </dsp:txBody>
      <dsp:txXfrm rot="-5400000">
        <a:off x="2980944" y="2610455"/>
        <a:ext cx="5213721" cy="1584818"/>
      </dsp:txXfrm>
    </dsp:sp>
    <dsp:sp modelId="{1BDBEDC1-DC35-419C-B06A-8DA2CB5AB31B}">
      <dsp:nvSpPr>
        <dsp:cNvPr id="0" name=""/>
        <dsp:cNvSpPr/>
      </dsp:nvSpPr>
      <dsp:spPr>
        <a:xfrm>
          <a:off x="0" y="2305184"/>
          <a:ext cx="2980944" cy="219536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To guarantee you stay legal when reusing content follow these three simple steps:</a:t>
          </a:r>
          <a:endParaRPr lang="en-GB" sz="2000" kern="1200" dirty="0"/>
        </a:p>
      </dsp:txBody>
      <dsp:txXfrm>
        <a:off x="107169" y="2412353"/>
        <a:ext cx="2766606" cy="198102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4752024" y="188913"/>
            <a:ext cx="4141151" cy="246221"/>
          </a:xfrm>
          <a:prstGeom prst="rect">
            <a:avLst/>
          </a:prstGeom>
        </p:spPr>
        <p:txBody>
          <a:bodyPr vert="horz" wrap="square" lIns="91440" tIns="45720" rIns="91440" bIns="45720" rtlCol="0">
            <a:spAutoFit/>
          </a:bodyPr>
          <a:lstStyle>
            <a:lvl1pPr algn="r">
              <a:defRPr sz="1200"/>
            </a:lvl1pPr>
          </a:lstStyle>
          <a:p>
            <a:fld id="{F6D8AFBE-B7CA-4D46-A31C-75EC41E50D85}" type="datetimeFigureOut">
              <a:rPr lang="en-GB" sz="1000" smtClean="0">
                <a:latin typeface="Arial" panose="020B0604020202020204" pitchFamily="34" charset="0"/>
                <a:cs typeface="Arial" panose="020B0604020202020204" pitchFamily="34" charset="0"/>
              </a:rPr>
              <a:pPr/>
              <a:t>17/01/2017</a:t>
            </a:fld>
            <a:endParaRPr lang="en-GB" sz="10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4752024" y="6411676"/>
            <a:ext cx="4139564" cy="246221"/>
          </a:xfrm>
          <a:prstGeom prst="rect">
            <a:avLst/>
          </a:prstGeom>
        </p:spPr>
        <p:txBody>
          <a:bodyPr vert="horz" wrap="square" lIns="91440" tIns="45720" rIns="91440" bIns="45720" rtlCol="0" anchor="b">
            <a:spAutoFit/>
          </a:bodyPr>
          <a:lstStyle>
            <a:lvl1pPr algn="r">
              <a:defRPr sz="1200"/>
            </a:lvl1pPr>
          </a:lstStyle>
          <a:p>
            <a:fld id="{7BFE86A2-DB0B-48E3-B43C-FE4600C96B70}" type="slidenum">
              <a:rPr lang="en-GB" sz="1000" smtClean="0">
                <a:latin typeface="Arial" panose="020B0604020202020204" pitchFamily="34" charset="0"/>
                <a:cs typeface="Arial" panose="020B0604020202020204" pitchFamily="34" charset="0"/>
              </a:rPr>
              <a:pPr/>
              <a:t>‹#›</a:t>
            </a:fld>
            <a:endParaRPr lang="en-GB" sz="1000" dirty="0">
              <a:latin typeface="Arial" panose="020B0604020202020204" pitchFamily="34" charset="0"/>
              <a:cs typeface="Arial" panose="020B0604020202020204" pitchFamily="34" charset="0"/>
            </a:endParaRPr>
          </a:p>
        </p:txBody>
      </p:sp>
      <p:sp>
        <p:nvSpPr>
          <p:cNvPr id="7" name="Header Placeholder 6"/>
          <p:cNvSpPr>
            <a:spLocks noGrp="1"/>
          </p:cNvSpPr>
          <p:nvPr>
            <p:ph type="hdr" sz="quarter"/>
          </p:nvPr>
        </p:nvSpPr>
        <p:spPr>
          <a:xfrm>
            <a:off x="259080" y="190500"/>
            <a:ext cx="4132896" cy="246221"/>
          </a:xfrm>
          <a:prstGeom prst="rect">
            <a:avLst/>
          </a:prstGeom>
        </p:spPr>
        <p:txBody>
          <a:bodyPr vert="horz" wrap="square" lIns="91440" tIns="45720" rIns="91440" bIns="45720" rtlCol="0">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
        <p:nvSpPr>
          <p:cNvPr id="8" name="Footer Placeholder 7"/>
          <p:cNvSpPr>
            <a:spLocks noGrp="1"/>
          </p:cNvSpPr>
          <p:nvPr>
            <p:ph type="ftr" sz="quarter" idx="2"/>
          </p:nvPr>
        </p:nvSpPr>
        <p:spPr>
          <a:xfrm>
            <a:off x="259080" y="6411675"/>
            <a:ext cx="4132896" cy="246221"/>
          </a:xfrm>
          <a:prstGeom prst="rect">
            <a:avLst/>
          </a:prstGeom>
        </p:spPr>
        <p:txBody>
          <a:bodyPr vert="horz" wrap="square" lIns="91440" tIns="45720" rIns="91440" bIns="45720" rtlCol="0" anchor="b">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6714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0825" y="183675"/>
            <a:ext cx="4141150" cy="246220"/>
          </a:xfrm>
          <a:prstGeom prst="rect">
            <a:avLst/>
          </a:prstGeom>
        </p:spPr>
        <p:txBody>
          <a:bodyPr vert="horz" wrap="square" lIns="91440" tIns="45720" rIns="91440" bIns="45720" rtlCol="0">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4752024" y="183674"/>
            <a:ext cx="4139564" cy="246221"/>
          </a:xfrm>
          <a:prstGeom prst="rect">
            <a:avLst/>
          </a:prstGeom>
        </p:spPr>
        <p:txBody>
          <a:bodyPr vert="horz" wrap="square" lIns="91440" tIns="45720" rIns="91440" bIns="45720" rtlCol="0">
            <a:spAutoFit/>
          </a:bodyPr>
          <a:lstStyle>
            <a:lvl1pPr algn="r">
              <a:defRPr sz="1000">
                <a:latin typeface="Arial" panose="020B0604020202020204" pitchFamily="34" charset="0"/>
                <a:cs typeface="Arial" panose="020B0604020202020204" pitchFamily="34" charset="0"/>
              </a:defRPr>
            </a:lvl1pPr>
          </a:lstStyle>
          <a:p>
            <a:fld id="{9BA9ED64-0ADF-46CE-9E4F-53EDBA1EDEC4}" type="datetimeFigureOut">
              <a:rPr lang="en-GB" smtClean="0"/>
              <a:pPr/>
              <a:t>17/01/2017</a:t>
            </a:fld>
            <a:endParaRPr lang="en-GB"/>
          </a:p>
        </p:txBody>
      </p:sp>
      <p:sp>
        <p:nvSpPr>
          <p:cNvPr id="6" name="Footer Placeholder 5"/>
          <p:cNvSpPr>
            <a:spLocks noGrp="1"/>
          </p:cNvSpPr>
          <p:nvPr>
            <p:ph type="ftr" sz="quarter" idx="4"/>
          </p:nvPr>
        </p:nvSpPr>
        <p:spPr>
          <a:xfrm>
            <a:off x="250825" y="6420090"/>
            <a:ext cx="4141150" cy="246221"/>
          </a:xfrm>
          <a:prstGeom prst="rect">
            <a:avLst/>
          </a:prstGeom>
        </p:spPr>
        <p:txBody>
          <a:bodyPr vert="horz" wrap="square" lIns="91440" tIns="45720" rIns="91440" bIns="45720" rtlCol="0" anchor="b">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4752024" y="6422867"/>
            <a:ext cx="4139564" cy="246221"/>
          </a:xfrm>
          <a:prstGeom prst="rect">
            <a:avLst/>
          </a:prstGeom>
        </p:spPr>
        <p:txBody>
          <a:bodyPr vert="horz" wrap="square" lIns="91440" tIns="45720" rIns="91440" bIns="45720" rtlCol="0" anchor="b">
            <a:spAutoFit/>
          </a:bodyPr>
          <a:lstStyle>
            <a:lvl1pPr algn="r">
              <a:defRPr sz="1000">
                <a:latin typeface="Arial" panose="020B0604020202020204" pitchFamily="34" charset="0"/>
                <a:cs typeface="Arial" panose="020B0604020202020204" pitchFamily="34" charset="0"/>
              </a:defRPr>
            </a:lvl1pPr>
          </a:lstStyle>
          <a:p>
            <a:fld id="{8A478A9A-ADE8-49A2-AF0A-1FE9A88297B5}" type="slidenum">
              <a:rPr lang="en-GB" smtClean="0"/>
              <a:pPr/>
              <a:t>‹#›</a:t>
            </a:fld>
            <a:endParaRPr lang="en-GB"/>
          </a:p>
        </p:txBody>
      </p:sp>
      <p:sp>
        <p:nvSpPr>
          <p:cNvPr id="9" name="Notes Placeholder 8"/>
          <p:cNvSpPr>
            <a:spLocks noGrp="1"/>
          </p:cNvSpPr>
          <p:nvPr>
            <p:ph type="body" sz="quarter" idx="3"/>
          </p:nvPr>
        </p:nvSpPr>
        <p:spPr>
          <a:xfrm>
            <a:off x="4752024" y="548616"/>
            <a:ext cx="4139564" cy="576076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Image Placeholder 3"/>
          <p:cNvSpPr>
            <a:spLocks noGrp="1" noRot="1" noChangeAspect="1"/>
          </p:cNvSpPr>
          <p:nvPr>
            <p:ph type="sldImg" idx="2"/>
          </p:nvPr>
        </p:nvSpPr>
        <p:spPr>
          <a:xfrm>
            <a:off x="249852" y="548616"/>
            <a:ext cx="4142123" cy="3106592"/>
          </a:xfrm>
          <a:prstGeom prst="rect">
            <a:avLst/>
          </a:prstGeom>
          <a:noFill/>
          <a:ln w="12700">
            <a:solidFill>
              <a:prstClr val="black"/>
            </a:solidFill>
          </a:ln>
        </p:spPr>
        <p:txBody>
          <a:bodyPr vert="horz" lIns="91440" tIns="45720" rIns="91440" bIns="45720" rtlCol="0" anchor="ctr"/>
          <a:lstStyle/>
          <a:p>
            <a:endParaRPr lang="en-GB"/>
          </a:p>
        </p:txBody>
      </p:sp>
    </p:spTree>
    <p:extLst>
      <p:ext uri="{BB962C8B-B14F-4D97-AF65-F5344CB8AC3E}">
        <p14:creationId xmlns:p14="http://schemas.microsoft.com/office/powerpoint/2010/main" val="4122332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2</a:t>
            </a:fld>
            <a:endParaRPr lang="en-GB"/>
          </a:p>
        </p:txBody>
      </p:sp>
    </p:spTree>
    <p:extLst>
      <p:ext uri="{BB962C8B-B14F-4D97-AF65-F5344CB8AC3E}">
        <p14:creationId xmlns:p14="http://schemas.microsoft.com/office/powerpoint/2010/main" val="397145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19</a:t>
            </a:fld>
            <a:endParaRPr lang="en-GB"/>
          </a:p>
        </p:txBody>
      </p:sp>
    </p:spTree>
    <p:extLst>
      <p:ext uri="{BB962C8B-B14F-4D97-AF65-F5344CB8AC3E}">
        <p14:creationId xmlns:p14="http://schemas.microsoft.com/office/powerpoint/2010/main" val="3971453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smtClean="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smtClean="0"/>
              <a:t>Presentation Title (click to edit)</a:t>
            </a:r>
            <a:endParaRPr lang="en-GB" dirty="0"/>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58983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15651373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61673361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Tree>
    <p:extLst>
      <p:ext uri="{BB962C8B-B14F-4D97-AF65-F5344CB8AC3E}">
        <p14:creationId xmlns:p14="http://schemas.microsoft.com/office/powerpoint/2010/main" val="39889920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Tree>
    <p:extLst>
      <p:ext uri="{BB962C8B-B14F-4D97-AF65-F5344CB8AC3E}">
        <p14:creationId xmlns:p14="http://schemas.microsoft.com/office/powerpoint/2010/main" val="17820269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smtClean="0">
                <a:latin typeface="Arial" pitchFamily="34" charset="0"/>
                <a:cs typeface="Arial" pitchFamily="34" charset="0"/>
              </a:rPr>
              <a:t>Subtitle (click to edit)</a:t>
            </a:r>
            <a:endParaRPr lang="en-GB" sz="2400" b="1" dirty="0" smtClean="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80011021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smtClean="0"/>
              <a:t>Subtitle (click to edit)</a:t>
            </a:r>
            <a:endParaRPr lang="en-GB" dirty="0"/>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14152562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77991465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smtClean="0"/>
              <a:t>Object (Click an icon below)</a:t>
            </a:r>
            <a:endParaRPr lang="en-GB" dirty="0"/>
          </a:p>
        </p:txBody>
      </p:sp>
    </p:spTree>
    <p:extLst>
      <p:ext uri="{BB962C8B-B14F-4D97-AF65-F5344CB8AC3E}">
        <p14:creationId xmlns:p14="http://schemas.microsoft.com/office/powerpoint/2010/main" val="51847351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375530964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9373938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smtClean="0"/>
              <a:t>Thank you note (click to edit)</a:t>
            </a:r>
            <a:endParaRPr lang="en-GB" dirty="0"/>
          </a:p>
        </p:txBody>
      </p:sp>
    </p:spTree>
    <p:extLst>
      <p:ext uri="{BB962C8B-B14F-4D97-AF65-F5344CB8AC3E}">
        <p14:creationId xmlns:p14="http://schemas.microsoft.com/office/powerpoint/2010/main" val="67740973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3433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3" name="Rectangle 2"/>
          <p:cNvSpPr/>
          <p:nvPr userDrawn="1"/>
        </p:nvSpPr>
        <p:spPr>
          <a:xfrm>
            <a:off x="250825" y="190500"/>
            <a:ext cx="8642349"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sp>
        <p:nvSpPr>
          <p:cNvPr id="8"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694315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urple">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753B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18057932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Green">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0B39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28707729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Red">
    <p:spTree>
      <p:nvGrpSpPr>
        <p:cNvPr id="1" name=""/>
        <p:cNvGrpSpPr/>
        <p:nvPr/>
      </p:nvGrpSpPr>
      <p:grpSpPr>
        <a:xfrm>
          <a:off x="0" y="0"/>
          <a:ext cx="0" cy="0"/>
          <a:chOff x="0" y="0"/>
          <a:chExt cx="0" cy="0"/>
        </a:xfrm>
      </p:grpSpPr>
      <p:sp>
        <p:nvSpPr>
          <p:cNvPr id="3" name="Rectangle 2"/>
          <p:cNvSpPr/>
          <p:nvPr userDrawn="1"/>
        </p:nvSpPr>
        <p:spPr>
          <a:xfrm>
            <a:off x="250826" y="188587"/>
            <a:ext cx="8642351" cy="6480501"/>
          </a:xfrm>
          <a:prstGeom prst="rect">
            <a:avLst/>
          </a:prstGeom>
          <a:solidFill>
            <a:srgbClr val="AF16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814932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Transparent">
    <p:spTree>
      <p:nvGrpSpPr>
        <p:cNvPr id="1" name=""/>
        <p:cNvGrpSpPr/>
        <p:nvPr/>
      </p:nvGrpSpPr>
      <p:grpSpPr>
        <a:xfrm>
          <a:off x="0" y="0"/>
          <a:ext cx="0" cy="0"/>
          <a:chOff x="0" y="0"/>
          <a:chExt cx="0" cy="0"/>
        </a:xfrm>
      </p:grpSpPr>
      <p:sp>
        <p:nvSpPr>
          <p:cNvPr id="5"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tx1"/>
                </a:solidFill>
                <a:latin typeface="Arial" pitchFamily="34" charset="0"/>
                <a:cs typeface="Arial" pitchFamily="34" charset="0"/>
              </a:defRPr>
            </a:lvl1pPr>
          </a:lstStyle>
          <a:p>
            <a:pPr lvl="0"/>
            <a:r>
              <a:rPr lang="en-GB" dirty="0" smtClean="0"/>
              <a:t>Section Divider Title (click to edit)</a:t>
            </a:r>
          </a:p>
        </p:txBody>
      </p:sp>
      <p:sp>
        <p:nvSpPr>
          <p:cNvPr id="6"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39999"/>
          </a:xfrm>
          <a:prstGeom prst="rect">
            <a:avLst/>
          </a:prstGeom>
        </p:spPr>
      </p:pic>
    </p:spTree>
    <p:extLst>
      <p:ext uri="{BB962C8B-B14F-4D97-AF65-F5344CB8AC3E}">
        <p14:creationId xmlns:p14="http://schemas.microsoft.com/office/powerpoint/2010/main" val="12420747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19521594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2300996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7.emf"/><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2453088881"/>
      </p:ext>
    </p:extLst>
  </p:cSld>
  <p:clrMap bg1="lt1" tx1="dk1" bg2="lt2" tx2="dk2" accent1="accent1" accent2="accent2" accent3="accent3" accent4="accent4" accent5="accent5" accent6="accent6" hlink="hlink" folHlink="folHlink"/>
  <p:sldLayoutIdLst>
    <p:sldLayoutId id="2147483720" r:id="rId1"/>
    <p:sldLayoutId id="2147483680" r:id="rId2"/>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31801" y="5949700"/>
            <a:ext cx="957659" cy="540000"/>
          </a:xfrm>
          <a:prstGeom prst="rect">
            <a:avLst/>
          </a:prstGeom>
        </p:spPr>
      </p:pic>
    </p:spTree>
    <p:extLst>
      <p:ext uri="{BB962C8B-B14F-4D97-AF65-F5344CB8AC3E}">
        <p14:creationId xmlns:p14="http://schemas.microsoft.com/office/powerpoint/2010/main" val="37705618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714" r:id="rId5"/>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a:fld id="{268E1414-5F24-4E3F-ACA1-76792B015177}" type="slidenum">
              <a:rPr lang="en-GB" sz="800" smtClean="0">
                <a:latin typeface="+mn-lt"/>
              </a:rPr>
              <a:pPr algn="r"/>
              <a:t>‹#›</a:t>
            </a:fld>
            <a:endParaRPr lang="en-GB" sz="800" dirty="0">
              <a:latin typeface="+mn-lt"/>
            </a:endParaRPr>
          </a:p>
        </p:txBody>
      </p:sp>
    </p:spTree>
    <p:extLst>
      <p:ext uri="{BB962C8B-B14F-4D97-AF65-F5344CB8AC3E}">
        <p14:creationId xmlns:p14="http://schemas.microsoft.com/office/powerpoint/2010/main" val="2490096690"/>
      </p:ext>
    </p:extLst>
  </p:cSld>
  <p:clrMap bg1="lt1" tx1="dk1" bg2="lt2" tx2="dk2" accent1="accent1" accent2="accent2" accent3="accent3" accent4="accent4" accent5="accent5" accent6="accent6" hlink="hlink" folHlink="folHlink"/>
  <p:sldLayoutIdLst>
    <p:sldLayoutId id="2147483689" r:id="rId1"/>
    <p:sldLayoutId id="2147483691" r:id="rId2"/>
    <p:sldLayoutId id="2147483693" r:id="rId3"/>
    <p:sldLayoutId id="2147483690" r:id="rId4"/>
    <p:sldLayoutId id="2147483692" r:id="rId5"/>
    <p:sldLayoutId id="2147483694" r:id="rId6"/>
    <p:sldLayoutId id="2147483697" r:id="rId7"/>
    <p:sldLayoutId id="2147483698" r:id="rId8"/>
    <p:sldLayoutId id="2147483699" r:id="rId9"/>
    <p:sldLayoutId id="2147483700" r:id="rId10"/>
    <p:sldLayoutId id="2147483701" r:id="rId11"/>
    <p:sldLayoutId id="2147483703" r:id="rId12"/>
    <p:sldLayoutId id="2147483710" r:id="rId13"/>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hyperlink" Target="mailto:copyright@gcu.ac.u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smtClean="0"/>
              <a:t>Marion Kelt</a:t>
            </a:r>
          </a:p>
        </p:txBody>
      </p:sp>
      <p:sp>
        <p:nvSpPr>
          <p:cNvPr id="3" name="Text Placeholder 2"/>
          <p:cNvSpPr>
            <a:spLocks noGrp="1"/>
          </p:cNvSpPr>
          <p:nvPr>
            <p:ph type="body" sz="quarter" idx="11"/>
          </p:nvPr>
        </p:nvSpPr>
        <p:spPr>
          <a:xfrm>
            <a:off x="431412" y="2348856"/>
            <a:ext cx="7020972" cy="646331"/>
          </a:xfrm>
        </p:spPr>
        <p:txBody>
          <a:bodyPr/>
          <a:lstStyle/>
          <a:p>
            <a:r>
              <a:rPr lang="en-GB" sz="3600" dirty="0" smtClean="0"/>
              <a:t>Copyright and your thesis</a:t>
            </a:r>
          </a:p>
        </p:txBody>
      </p:sp>
    </p:spTree>
    <p:extLst>
      <p:ext uri="{BB962C8B-B14F-4D97-AF65-F5344CB8AC3E}">
        <p14:creationId xmlns:p14="http://schemas.microsoft.com/office/powerpoint/2010/main" val="3341535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T</a:t>
            </a:r>
            <a:r>
              <a:rPr lang="en-GB" dirty="0" smtClean="0"/>
              <a:t>hird party content and open access</a:t>
            </a:r>
            <a:endParaRPr lang="en-GB" dirty="0"/>
          </a:p>
        </p:txBody>
      </p:sp>
      <p:sp>
        <p:nvSpPr>
          <p:cNvPr id="3" name="Rectangle 2"/>
          <p:cNvSpPr/>
          <p:nvPr/>
        </p:nvSpPr>
        <p:spPr>
          <a:xfrm>
            <a:off x="429680" y="1358900"/>
            <a:ext cx="8280400" cy="4680448"/>
          </a:xfrm>
          <a:prstGeom prst="rect">
            <a:avLst/>
          </a:prstGeom>
        </p:spPr>
        <p:txBody>
          <a:bodyPr/>
          <a:lstStyle/>
          <a:p>
            <a:pPr marL="342900" lvl="0" indent="-342900" rtl="0">
              <a:buFont typeface="Arial" panose="020B0604020202020204" pitchFamily="34" charset="0"/>
              <a:buChar char="•"/>
            </a:pPr>
            <a:r>
              <a:rPr lang="en-GB" sz="2000" dirty="0" smtClean="0"/>
              <a:t>Third party content is content that you may use in your thesis which comes from other sources. It could be:</a:t>
            </a:r>
          </a:p>
          <a:p>
            <a:pPr marL="800100" lvl="1" indent="-342900">
              <a:buFont typeface="Arial" panose="020B0604020202020204" pitchFamily="34" charset="0"/>
              <a:buChar char="•"/>
            </a:pPr>
            <a:r>
              <a:rPr lang="en-GB" sz="2000" baseline="0" dirty="0" smtClean="0"/>
              <a:t>Quotations</a:t>
            </a:r>
          </a:p>
          <a:p>
            <a:pPr marL="800100" lvl="1" indent="-342900">
              <a:buFont typeface="Arial" panose="020B0604020202020204" pitchFamily="34" charset="0"/>
              <a:buChar char="•"/>
            </a:pPr>
            <a:r>
              <a:rPr lang="en-GB" sz="2000" dirty="0" smtClean="0"/>
              <a:t>Data</a:t>
            </a:r>
          </a:p>
          <a:p>
            <a:pPr marL="800100" lvl="1" indent="-342900">
              <a:buFont typeface="Arial" panose="020B0604020202020204" pitchFamily="34" charset="0"/>
              <a:buChar char="•"/>
            </a:pPr>
            <a:r>
              <a:rPr lang="en-GB" sz="2000" baseline="0" dirty="0" smtClean="0"/>
              <a:t>Images, </a:t>
            </a:r>
            <a:r>
              <a:rPr lang="en-GB" sz="2000" dirty="0" smtClean="0"/>
              <a:t>Charts or </a:t>
            </a:r>
            <a:r>
              <a:rPr lang="en-GB" sz="2000" baseline="0" dirty="0" smtClean="0"/>
              <a:t>Graphs </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You need to use judgement over whether your use falls under what is considered “fair” in copyright law.</a:t>
            </a:r>
          </a:p>
          <a:p>
            <a:pPr marL="342900" lvl="0" indent="-342900">
              <a:buFont typeface="Arial" panose="020B0604020202020204" pitchFamily="34" charset="0"/>
              <a:buChar char="•"/>
            </a:pPr>
            <a:r>
              <a:rPr lang="en-GB" sz="2000" dirty="0" smtClean="0"/>
              <a:t>Substantial </a:t>
            </a:r>
            <a:r>
              <a:rPr lang="en-GB" sz="2000" dirty="0"/>
              <a:t>use </a:t>
            </a:r>
            <a:r>
              <a:rPr lang="en-GB" sz="2000" dirty="0" smtClean="0"/>
              <a:t>will </a:t>
            </a:r>
            <a:r>
              <a:rPr lang="en-GB" sz="2000" dirty="0"/>
              <a:t>require permission </a:t>
            </a:r>
            <a:r>
              <a:rPr lang="en-GB" sz="2000" dirty="0" smtClean="0"/>
              <a:t>from the copyright owner unless </a:t>
            </a:r>
            <a:r>
              <a:rPr lang="en-GB" sz="2000" dirty="0"/>
              <a:t>there is a clear statement on the original work saying it can be reused</a:t>
            </a:r>
            <a:r>
              <a:rPr lang="en-GB" sz="2000" dirty="0" smtClean="0"/>
              <a:t>.</a:t>
            </a:r>
          </a:p>
          <a:p>
            <a:pPr marL="342900" lvl="0" indent="-342900">
              <a:buFont typeface="Arial" panose="020B0604020202020204" pitchFamily="34" charset="0"/>
              <a:buChar char="•"/>
            </a:pPr>
            <a:r>
              <a:rPr lang="en-GB" sz="2000" baseline="0" dirty="0" smtClean="0"/>
              <a:t>More</a:t>
            </a:r>
            <a:r>
              <a:rPr lang="en-GB" sz="2000" dirty="0" smtClean="0"/>
              <a:t> information on the Copyright </a:t>
            </a:r>
            <a:r>
              <a:rPr lang="en-GB" sz="2000" dirty="0"/>
              <a:t>U</a:t>
            </a:r>
            <a:r>
              <a:rPr lang="en-GB" sz="2000" dirty="0" smtClean="0"/>
              <a:t>ser website.</a:t>
            </a:r>
            <a:r>
              <a:rPr lang="en-GB" sz="2000" baseline="0" dirty="0" smtClean="0"/>
              <a:t/>
            </a:r>
            <a:br>
              <a:rPr lang="en-GB" sz="2000" baseline="0" dirty="0" smtClean="0"/>
            </a:br>
            <a:endParaRPr lang="en-GB" sz="2000" dirty="0"/>
          </a:p>
        </p:txBody>
      </p:sp>
    </p:spTree>
    <p:extLst>
      <p:ext uri="{BB962C8B-B14F-4D97-AF65-F5344CB8AC3E}">
        <p14:creationId xmlns:p14="http://schemas.microsoft.com/office/powerpoint/2010/main" val="239095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Other issues with Open Access publication</a:t>
            </a:r>
            <a:endParaRPr lang="en-GB" dirty="0"/>
          </a:p>
        </p:txBody>
      </p:sp>
      <p:sp>
        <p:nvSpPr>
          <p:cNvPr id="3" name="Rectangle 2"/>
          <p:cNvSpPr/>
          <p:nvPr/>
        </p:nvSpPr>
        <p:spPr>
          <a:xfrm>
            <a:off x="429680" y="1538748"/>
            <a:ext cx="8280400" cy="4410588"/>
          </a:xfrm>
          <a:prstGeom prst="rect">
            <a:avLst/>
          </a:prstGeom>
        </p:spPr>
        <p:txBody>
          <a:bodyPr/>
          <a:lstStyle/>
          <a:p>
            <a:pPr marL="342900" indent="-342900">
              <a:buFont typeface="Arial" panose="020B0604020202020204" pitchFamily="34" charset="0"/>
              <a:buChar char="•"/>
            </a:pPr>
            <a:r>
              <a:rPr lang="en-GB" sz="2000" dirty="0" smtClean="0"/>
              <a:t>Intent to publish:</a:t>
            </a:r>
          </a:p>
          <a:p>
            <a:pPr marL="800100" lvl="1" indent="-342900">
              <a:buFont typeface="Arial" panose="020B0604020202020204" pitchFamily="34" charset="0"/>
              <a:buChar char="•"/>
            </a:pPr>
            <a:r>
              <a:rPr lang="en-GB" sz="2000" dirty="0" smtClean="0"/>
              <a:t>You should check your agreement with the publisher, they may wish to place an embargo on your thesis.</a:t>
            </a:r>
          </a:p>
          <a:p>
            <a:pPr marL="800100" lvl="1" indent="-342900">
              <a:buFont typeface="Arial" panose="020B0604020202020204" pitchFamily="34" charset="0"/>
              <a:buChar char="•"/>
            </a:pPr>
            <a:r>
              <a:rPr lang="en-GB" sz="2000" dirty="0" smtClean="0"/>
              <a:t>A standard embargo applies for up to three years from the date of award.</a:t>
            </a:r>
            <a:br>
              <a:rPr lang="en-GB" sz="2000" dirty="0" smtClean="0"/>
            </a:br>
            <a:endParaRPr lang="en-GB" sz="2000" dirty="0" smtClean="0"/>
          </a:p>
          <a:p>
            <a:pPr marL="342900" lvl="0" indent="-342900" rtl="0">
              <a:buFont typeface="Arial" panose="020B0604020202020204" pitchFamily="34" charset="0"/>
              <a:buChar char="•"/>
            </a:pPr>
            <a:r>
              <a:rPr lang="en-GB" sz="2000" dirty="0" smtClean="0"/>
              <a:t>Commercially sensitive, confidentiality or endangerment:</a:t>
            </a:r>
          </a:p>
          <a:p>
            <a:pPr marL="800100" lvl="1" indent="-342900">
              <a:buFont typeface="Arial" panose="020B0604020202020204" pitchFamily="34" charset="0"/>
              <a:buChar char="•"/>
            </a:pPr>
            <a:r>
              <a:rPr lang="en-GB" sz="2000" dirty="0" smtClean="0"/>
              <a:t>This </a:t>
            </a:r>
            <a:r>
              <a:rPr lang="en-GB" sz="2000" dirty="0"/>
              <a:t>should be dealt with when planning your </a:t>
            </a:r>
            <a:r>
              <a:rPr lang="en-GB" sz="2000" dirty="0" smtClean="0"/>
              <a:t>research.</a:t>
            </a:r>
          </a:p>
          <a:p>
            <a:pPr marL="800100" lvl="1" indent="-342900">
              <a:buFont typeface="Arial" panose="020B0604020202020204" pitchFamily="34" charset="0"/>
              <a:buChar char="•"/>
            </a:pPr>
            <a:r>
              <a:rPr lang="en-GB" sz="2000" dirty="0" smtClean="0"/>
              <a:t>Your thesis can </a:t>
            </a:r>
            <a:r>
              <a:rPr lang="en-GB" sz="2000" dirty="0"/>
              <a:t>be </a:t>
            </a:r>
            <a:r>
              <a:rPr lang="en-GB" sz="2000" dirty="0" smtClean="0"/>
              <a:t>embargoed, redacted or restricted as necessary.</a:t>
            </a:r>
            <a:endParaRPr lang="en-GB" sz="2000" dirty="0"/>
          </a:p>
          <a:p>
            <a:pPr marL="800100" lvl="1" indent="-342900">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233626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How do I get permissions? </a:t>
            </a:r>
            <a:r>
              <a:rPr lang="en-GB" dirty="0"/>
              <a:t>-</a:t>
            </a:r>
            <a:r>
              <a:rPr lang="en-GB" dirty="0" smtClean="0"/>
              <a:t> identify the owner.</a:t>
            </a:r>
            <a:endParaRPr lang="en-GB" dirty="0"/>
          </a:p>
        </p:txBody>
      </p:sp>
      <p:sp>
        <p:nvSpPr>
          <p:cNvPr id="3" name="Rectangle 2"/>
          <p:cNvSpPr/>
          <p:nvPr/>
        </p:nvSpPr>
        <p:spPr>
          <a:xfrm>
            <a:off x="429680" y="2078820"/>
            <a:ext cx="8280400" cy="3330444"/>
          </a:xfrm>
          <a:prstGeom prst="rect">
            <a:avLst/>
          </a:prstGeom>
        </p:spPr>
        <p:txBody>
          <a:bodyPr/>
          <a:lstStyle/>
          <a:p>
            <a:pPr marL="342900" lvl="0" indent="-342900" rtl="0">
              <a:buFont typeface="Arial" panose="020B0604020202020204" pitchFamily="34" charset="0"/>
              <a:buChar char="•"/>
            </a:pPr>
            <a:r>
              <a:rPr lang="en-GB" sz="2000" dirty="0" smtClean="0"/>
              <a:t>First you need to identify who owns the work you want to use. Is it the author, photographer or publisher? </a:t>
            </a:r>
          </a:p>
          <a:p>
            <a:pPr marL="342900" lvl="0" indent="-342900" rtl="0">
              <a:buFont typeface="Arial" panose="020B0604020202020204" pitchFamily="34" charset="0"/>
              <a:buChar char="•"/>
            </a:pPr>
            <a:r>
              <a:rPr lang="en-GB" sz="2000" baseline="0" dirty="0" smtClean="0"/>
              <a:t>Material</a:t>
            </a:r>
            <a:r>
              <a:rPr lang="en-GB" sz="2000" dirty="0" smtClean="0"/>
              <a:t> on a website may have a section on copyright or terms and conditions of use.</a:t>
            </a:r>
          </a:p>
          <a:p>
            <a:pPr marL="342900" lvl="0" indent="-342900">
              <a:buFont typeface="Arial" panose="020B0604020202020204" pitchFamily="34" charset="0"/>
              <a:buChar char="•"/>
            </a:pPr>
            <a:r>
              <a:rPr lang="en-GB" sz="2000" dirty="0"/>
              <a:t>The time it takes for rights owners to respond will vary</a:t>
            </a:r>
            <a:r>
              <a:rPr lang="en-GB" sz="2000" dirty="0" smtClean="0"/>
              <a:t>.</a:t>
            </a:r>
            <a:endParaRPr lang="en-GB" sz="2000" dirty="0"/>
          </a:p>
          <a:p>
            <a:pPr marL="342900" lvl="0" indent="-342900">
              <a:buFont typeface="Arial" panose="020B0604020202020204" pitchFamily="34" charset="0"/>
              <a:buChar char="•"/>
            </a:pPr>
            <a:r>
              <a:rPr lang="en-GB" sz="2000" dirty="0"/>
              <a:t>Some rights owners may ask for a fee - you should never pay this</a:t>
            </a:r>
            <a:r>
              <a:rPr lang="en-GB" sz="2000" dirty="0" smtClean="0"/>
              <a:t>.</a:t>
            </a:r>
            <a:endParaRPr lang="en-GB" sz="2000" dirty="0"/>
          </a:p>
          <a:p>
            <a:pPr marL="342900" lvl="0" indent="-342900">
              <a:buFont typeface="Arial" panose="020B0604020202020204" pitchFamily="34" charset="0"/>
              <a:buChar char="•"/>
            </a:pPr>
            <a:r>
              <a:rPr lang="en-GB" sz="2000" dirty="0"/>
              <a:t>Never assume that the owner has granted permission if they don’t respond</a:t>
            </a:r>
            <a:r>
              <a:rPr lang="en-GB" sz="2000" dirty="0" smtClean="0"/>
              <a:t>.</a:t>
            </a:r>
            <a:endParaRPr lang="en-GB" sz="2000" dirty="0"/>
          </a:p>
          <a:p>
            <a:pPr marL="342900" lvl="0" indent="-342900">
              <a:buFont typeface="Arial" panose="020B0604020202020204" pitchFamily="34" charset="0"/>
              <a:buChar char="•"/>
            </a:pPr>
            <a:r>
              <a:rPr lang="en-GB" sz="2000" dirty="0"/>
              <a:t>It is best to start this process as early as possible</a:t>
            </a:r>
            <a:r>
              <a:rPr lang="en-GB" sz="2000" dirty="0" smtClean="0"/>
              <a:t>.</a:t>
            </a:r>
            <a:endParaRPr lang="en-GB" sz="2000" dirty="0"/>
          </a:p>
          <a:p>
            <a:pPr marL="342900" lvl="0" indent="-342900">
              <a:buFont typeface="Arial" panose="020B0604020202020204" pitchFamily="34" charset="0"/>
              <a:buChar char="•"/>
            </a:pPr>
            <a:r>
              <a:rPr lang="en-GB" sz="2000" dirty="0"/>
              <a:t>More help available from copyright@gcu.ac.uk</a:t>
            </a:r>
          </a:p>
        </p:txBody>
      </p:sp>
    </p:spTree>
    <p:extLst>
      <p:ext uri="{BB962C8B-B14F-4D97-AF65-F5344CB8AC3E}">
        <p14:creationId xmlns:p14="http://schemas.microsoft.com/office/powerpoint/2010/main" val="254567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if I can’t get permissions?</a:t>
            </a:r>
            <a:endParaRPr lang="en-GB" dirty="0"/>
          </a:p>
        </p:txBody>
      </p:sp>
      <p:sp>
        <p:nvSpPr>
          <p:cNvPr id="3" name="Rectangle 2"/>
          <p:cNvSpPr/>
          <p:nvPr/>
        </p:nvSpPr>
        <p:spPr>
          <a:xfrm>
            <a:off x="431132" y="2708904"/>
            <a:ext cx="8280400" cy="3060408"/>
          </a:xfrm>
          <a:prstGeom prst="rect">
            <a:avLst/>
          </a:prstGeom>
        </p:spPr>
        <p:txBody>
          <a:bodyPr/>
          <a:lstStyle/>
          <a:p>
            <a:pPr marL="342900" lvl="0" indent="-342900" rtl="0">
              <a:buFont typeface="Arial" panose="020B0604020202020204" pitchFamily="34" charset="0"/>
              <a:buChar char="•"/>
            </a:pPr>
            <a:r>
              <a:rPr lang="en-GB" sz="2000" dirty="0" smtClean="0"/>
              <a:t>If the material is essential to the argument of your work then you should include it regardless of whether you have obtained permission or not.</a:t>
            </a:r>
            <a:br>
              <a:rPr lang="en-GB" sz="2000" dirty="0" smtClean="0"/>
            </a:br>
            <a:endParaRPr lang="en-GB" sz="2000" dirty="0" smtClean="0"/>
          </a:p>
          <a:p>
            <a:pPr marL="342900" lvl="0" indent="-342900" rtl="0">
              <a:buFont typeface="Arial" panose="020B0604020202020204" pitchFamily="34" charset="0"/>
              <a:buChar char="•"/>
            </a:pPr>
            <a:r>
              <a:rPr lang="en-GB" sz="2000" dirty="0" smtClean="0"/>
              <a:t>If your thesis is digitised this material will be redacted before your work is put online.</a:t>
            </a:r>
            <a:br>
              <a:rPr lang="en-GB" sz="2000" dirty="0" smtClean="0"/>
            </a:br>
            <a:endParaRPr lang="en-GB" sz="2000" dirty="0" smtClean="0"/>
          </a:p>
          <a:p>
            <a:pPr marL="342900" lvl="0" indent="-342900" rtl="0">
              <a:buFont typeface="Arial" panose="020B0604020202020204" pitchFamily="34" charset="0"/>
              <a:buChar char="•"/>
            </a:pPr>
            <a:r>
              <a:rPr lang="en-GB" sz="2000" dirty="0" smtClean="0"/>
              <a:t>Any redaction will be clearly identified on a coversheet added to the online version.</a:t>
            </a:r>
            <a:r>
              <a:rPr lang="en-GB" sz="2000" baseline="0" dirty="0" smtClean="0"/>
              <a:t/>
            </a:r>
            <a:br>
              <a:rPr lang="en-GB" sz="2000" baseline="0" dirty="0" smtClean="0"/>
            </a:br>
            <a:r>
              <a:rPr lang="en-GB" sz="2000" baseline="0" dirty="0" smtClean="0"/>
              <a:t/>
            </a:r>
            <a:br>
              <a:rPr lang="en-GB" sz="2000" baseline="0" dirty="0" smtClean="0"/>
            </a:br>
            <a:endParaRPr lang="en-GB" sz="2000" dirty="0"/>
          </a:p>
        </p:txBody>
      </p:sp>
    </p:spTree>
    <p:extLst>
      <p:ext uri="{BB962C8B-B14F-4D97-AF65-F5344CB8AC3E}">
        <p14:creationId xmlns:p14="http://schemas.microsoft.com/office/powerpoint/2010/main" val="250482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Using your own published work in your thesis </a:t>
            </a:r>
            <a:endParaRPr lang="en-GB" dirty="0"/>
          </a:p>
        </p:txBody>
      </p:sp>
      <p:sp>
        <p:nvSpPr>
          <p:cNvPr id="3" name="Rectangle 2"/>
          <p:cNvSpPr/>
          <p:nvPr/>
        </p:nvSpPr>
        <p:spPr>
          <a:xfrm>
            <a:off x="429680" y="1898796"/>
            <a:ext cx="8280400" cy="3600480"/>
          </a:xfrm>
          <a:prstGeom prst="rect">
            <a:avLst/>
          </a:prstGeom>
        </p:spPr>
        <p:txBody>
          <a:bodyPr/>
          <a:lstStyle/>
          <a:p>
            <a:pPr marL="342900" lvl="0" indent="-342900" rtl="0">
              <a:buFont typeface="Arial" panose="020B0604020202020204" pitchFamily="34" charset="0"/>
              <a:buChar char="•"/>
            </a:pPr>
            <a:r>
              <a:rPr lang="en-GB" sz="2000" dirty="0" smtClean="0"/>
              <a:t>If you have published work as part of your research then you may wish to include it in your thesis.</a:t>
            </a:r>
          </a:p>
          <a:p>
            <a:pPr marL="342900" lvl="0" indent="-342900" rtl="0">
              <a:buFont typeface="Arial" panose="020B0604020202020204" pitchFamily="34" charset="0"/>
              <a:buChar char="•"/>
            </a:pPr>
            <a:r>
              <a:rPr lang="en-GB" sz="2000" dirty="0" smtClean="0"/>
              <a:t>This should be included as an appendix and prefixed by a contents page listing the works included.</a:t>
            </a:r>
          </a:p>
          <a:p>
            <a:pPr marL="342900" lvl="0" indent="-342900" rtl="0">
              <a:buFont typeface="Arial" panose="020B0604020202020204" pitchFamily="34" charset="0"/>
              <a:buChar char="•"/>
            </a:pPr>
            <a:r>
              <a:rPr lang="en-GB" sz="2000" dirty="0" smtClean="0"/>
              <a:t>The published works will be redacted from a digitised version.</a:t>
            </a:r>
          </a:p>
          <a:p>
            <a:pPr lvl="0" rtl="0"/>
            <a:endParaRPr lang="en-GB" sz="2000" dirty="0" smtClean="0"/>
          </a:p>
          <a:p>
            <a:pPr marL="342900" lvl="0" indent="-342900" rtl="0">
              <a:buFont typeface="Arial" panose="020B0604020202020204" pitchFamily="34" charset="0"/>
              <a:buChar char="•"/>
            </a:pPr>
            <a:r>
              <a:rPr lang="en-GB" sz="2000" dirty="0" smtClean="0"/>
              <a:t>If you are completing a PhD by Previous </a:t>
            </a:r>
            <a:r>
              <a:rPr lang="en-GB" sz="2000" dirty="0"/>
              <a:t>P</a:t>
            </a:r>
            <a:r>
              <a:rPr lang="en-GB" sz="2000" dirty="0" smtClean="0"/>
              <a:t>ublished Works you should include full reference to your published works on the contents page.</a:t>
            </a:r>
          </a:p>
          <a:p>
            <a:pPr marL="342900" indent="-342900">
              <a:buFont typeface="Arial" panose="020B0604020202020204" pitchFamily="34" charset="0"/>
              <a:buChar char="•"/>
            </a:pPr>
            <a:r>
              <a:rPr lang="en-GB" sz="2000" baseline="0" dirty="0" smtClean="0"/>
              <a:t>The </a:t>
            </a:r>
            <a:r>
              <a:rPr lang="en-GB" sz="2000" dirty="0"/>
              <a:t>published works will be redacted from a digitised </a:t>
            </a:r>
            <a:r>
              <a:rPr lang="en-GB" sz="2000" dirty="0" smtClean="0"/>
              <a:t>version; only your overview will be made available.</a:t>
            </a:r>
            <a:r>
              <a:rPr lang="en-GB" sz="2000" baseline="0" dirty="0" smtClean="0"/>
              <a:t/>
            </a:r>
            <a:br>
              <a:rPr lang="en-GB" sz="2000" baseline="0" dirty="0" smtClean="0"/>
            </a:br>
            <a:r>
              <a:rPr lang="en-GB" sz="2000" baseline="0" dirty="0" smtClean="0"/>
              <a:t/>
            </a:r>
            <a:br>
              <a:rPr lang="en-GB" sz="2000" baseline="0" dirty="0" smtClean="0"/>
            </a:br>
            <a:endParaRPr lang="en-GB" sz="2000" dirty="0"/>
          </a:p>
        </p:txBody>
      </p:sp>
    </p:spTree>
    <p:extLst>
      <p:ext uri="{BB962C8B-B14F-4D97-AF65-F5344CB8AC3E}">
        <p14:creationId xmlns:p14="http://schemas.microsoft.com/office/powerpoint/2010/main" val="1016607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Using Open Educational Resources (OERs)</a:t>
            </a:r>
          </a:p>
        </p:txBody>
      </p:sp>
      <p:graphicFrame>
        <p:nvGraphicFramePr>
          <p:cNvPr id="4" name="Diagram 3"/>
          <p:cNvGraphicFramePr/>
          <p:nvPr>
            <p:extLst>
              <p:ext uri="{D42A27DB-BD31-4B8C-83A1-F6EECF244321}">
                <p14:modId xmlns:p14="http://schemas.microsoft.com/office/powerpoint/2010/main" val="3715295946"/>
              </p:ext>
            </p:extLst>
          </p:nvPr>
        </p:nvGraphicFramePr>
        <p:xfrm>
          <a:off x="429680" y="1178701"/>
          <a:ext cx="8280400" cy="45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2339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Why use </a:t>
            </a:r>
            <a:r>
              <a:rPr lang="en-GB" dirty="0"/>
              <a:t>Open Educational Resources (OERs</a:t>
            </a:r>
            <a:r>
              <a:rPr lang="en-GB" dirty="0" smtClean="0"/>
              <a:t>)?</a:t>
            </a:r>
            <a:endParaRPr lang="en-GB" dirty="0"/>
          </a:p>
        </p:txBody>
      </p:sp>
      <p:sp>
        <p:nvSpPr>
          <p:cNvPr id="3" name="Rectangle 2"/>
          <p:cNvSpPr/>
          <p:nvPr/>
        </p:nvSpPr>
        <p:spPr>
          <a:xfrm>
            <a:off x="341436" y="2528880"/>
            <a:ext cx="8461128" cy="3060408"/>
          </a:xfrm>
          <a:prstGeom prst="rect">
            <a:avLst/>
          </a:prstGeom>
        </p:spPr>
        <p:txBody>
          <a:bodyPr/>
          <a:lstStyle/>
          <a:p>
            <a:pPr marL="285750" lvl="0" indent="-285750" rtl="0">
              <a:buFont typeface="Arial" panose="020B0604020202020204" pitchFamily="34" charset="0"/>
              <a:buChar char="•"/>
            </a:pPr>
            <a:r>
              <a:rPr lang="en-GB" dirty="0" smtClean="0"/>
              <a:t>OERs are made available under a licence. Follow the terms of the licence and you don’t need to worry about copyright.</a:t>
            </a:r>
            <a:endParaRPr lang="en-GB" dirty="0"/>
          </a:p>
          <a:p>
            <a:pPr marL="285750" lvl="0" indent="-285750" rtl="0">
              <a:buFont typeface="Arial" panose="020B0604020202020204" pitchFamily="34" charset="0"/>
              <a:buChar char="•"/>
            </a:pPr>
            <a:r>
              <a:rPr lang="en-GB" dirty="0" smtClean="0"/>
              <a:t>Use existing resources and develop them in ways that suit your needs.</a:t>
            </a:r>
            <a:endParaRPr lang="en-GB" dirty="0"/>
          </a:p>
          <a:p>
            <a:pPr marL="285750" lvl="0" indent="-285750" rtl="0">
              <a:buFont typeface="Arial" panose="020B0604020202020204" pitchFamily="34" charset="0"/>
              <a:buChar char="•"/>
            </a:pPr>
            <a:r>
              <a:rPr lang="en-GB" dirty="0" smtClean="0"/>
              <a:t>Develop high quality resources on your own or with a small team of staff.</a:t>
            </a:r>
            <a:endParaRPr lang="en-GB" dirty="0"/>
          </a:p>
          <a:p>
            <a:pPr marL="285750" lvl="0" indent="-285750" rtl="0">
              <a:buFont typeface="Arial" panose="020B0604020202020204" pitchFamily="34" charset="0"/>
              <a:buChar char="•"/>
            </a:pPr>
            <a:r>
              <a:rPr lang="en-GB" dirty="0" smtClean="0"/>
              <a:t>Save time and duplication of effort.</a:t>
            </a:r>
            <a:endParaRPr lang="en-GB" dirty="0"/>
          </a:p>
          <a:p>
            <a:pPr marL="285750" lvl="0" indent="-285750" rtl="0">
              <a:buFont typeface="Arial" panose="020B0604020202020204" pitchFamily="34" charset="0"/>
              <a:buChar char="•"/>
            </a:pPr>
            <a:r>
              <a:rPr lang="en-GB" dirty="0" smtClean="0"/>
              <a:t>Build on best practice by experts in your subject area.</a:t>
            </a:r>
            <a:endParaRPr lang="en-GB" dirty="0"/>
          </a:p>
          <a:p>
            <a:pPr marL="285750" lvl="0" indent="-285750" rtl="0">
              <a:buFont typeface="Arial" panose="020B0604020202020204" pitchFamily="34" charset="0"/>
              <a:buChar char="•"/>
            </a:pPr>
            <a:r>
              <a:rPr lang="en-GB" dirty="0" smtClean="0"/>
              <a:t>Use resources which you may not have the software, equipment or facilities to create yourself.</a:t>
            </a:r>
            <a:endParaRPr lang="en-GB" dirty="0"/>
          </a:p>
          <a:p>
            <a:pPr marL="285750" lvl="0" indent="-285750" rtl="0">
              <a:buFont typeface="Arial" panose="020B0604020202020204" pitchFamily="34" charset="0"/>
              <a:buChar char="•"/>
            </a:pPr>
            <a:r>
              <a:rPr lang="en-GB" dirty="0" smtClean="0"/>
              <a:t>Find OERs using a Google Creative Commons search.</a:t>
            </a:r>
            <a:endParaRPr lang="en-GB" dirty="0"/>
          </a:p>
          <a:p>
            <a:pPr marL="285750" lvl="0" indent="-285750" rtl="0">
              <a:buFont typeface="Arial" panose="020B0604020202020204" pitchFamily="34" charset="0"/>
              <a:buChar char="•"/>
            </a:pPr>
            <a:r>
              <a:rPr lang="en-GB" dirty="0" smtClean="0"/>
              <a:t>Use edShare to license and share your own OERs.</a:t>
            </a:r>
            <a:endParaRPr lang="en-GB" dirty="0"/>
          </a:p>
        </p:txBody>
      </p:sp>
    </p:spTree>
    <p:extLst>
      <p:ext uri="{BB962C8B-B14F-4D97-AF65-F5344CB8AC3E}">
        <p14:creationId xmlns:p14="http://schemas.microsoft.com/office/powerpoint/2010/main" val="130200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GB"/>
          </a:p>
        </p:txBody>
      </p:sp>
      <p:sp>
        <p:nvSpPr>
          <p:cNvPr id="3" name="Text Placeholder 2"/>
          <p:cNvSpPr>
            <a:spLocks noGrp="1"/>
          </p:cNvSpPr>
          <p:nvPr>
            <p:ph type="body" sz="quarter" idx="11"/>
          </p:nvPr>
        </p:nvSpPr>
        <p:spPr/>
        <p:txBody>
          <a:bodyPr/>
          <a:lstStyle/>
          <a:p>
            <a:endParaRPr lang="en-GB"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60" t="10341" r="8917" b="4800"/>
          <a:stretch/>
        </p:blipFill>
        <p:spPr bwMode="auto">
          <a:xfrm>
            <a:off x="175522" y="171787"/>
            <a:ext cx="8809785" cy="637231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Oval 3"/>
          <p:cNvSpPr/>
          <p:nvPr/>
        </p:nvSpPr>
        <p:spPr>
          <a:xfrm>
            <a:off x="1511592" y="4599156"/>
            <a:ext cx="4860648" cy="1890252"/>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373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What is Creative Commons (CC)?</a:t>
            </a:r>
            <a:endParaRPr lang="en-GB" dirty="0"/>
          </a:p>
        </p:txBody>
      </p:sp>
      <p:sp>
        <p:nvSpPr>
          <p:cNvPr id="3" name="Rectangle 2"/>
          <p:cNvSpPr/>
          <p:nvPr/>
        </p:nvSpPr>
        <p:spPr>
          <a:xfrm>
            <a:off x="341436" y="1628760"/>
            <a:ext cx="8461128" cy="3870516"/>
          </a:xfrm>
          <a:prstGeom prst="rect">
            <a:avLst/>
          </a:prstGeom>
        </p:spPr>
        <p:txBody>
          <a:bodyPr/>
          <a:lstStyle/>
          <a:p>
            <a:pPr lvl="0" rtl="0"/>
            <a:r>
              <a:rPr lang="en-GB" dirty="0" smtClean="0"/>
              <a:t>It is a way of licensing material to reserve some of the rights such as reproduction or adaptation, rather than copyright which protects all potential uses of the work under copyright law.</a:t>
            </a:r>
            <a:br>
              <a:rPr lang="en-GB" dirty="0" smtClean="0"/>
            </a:br>
            <a:endParaRPr lang="en-GB" dirty="0"/>
          </a:p>
          <a:p>
            <a:pPr marL="285750" lvl="0" indent="-285750" rtl="0">
              <a:buFont typeface="Arial" panose="020B0604020202020204" pitchFamily="34" charset="0"/>
              <a:buChar char="•"/>
            </a:pPr>
            <a:r>
              <a:rPr lang="en-GB" dirty="0" smtClean="0"/>
              <a:t>Many items are now being made available under CC licence which allows the creator to specify how they are reused by others. For example, you may prevent commercial use.</a:t>
            </a:r>
          </a:p>
          <a:p>
            <a:pPr marL="285750" lvl="0" indent="-285750" rtl="0">
              <a:buFont typeface="Arial" panose="020B0604020202020204" pitchFamily="34" charset="0"/>
              <a:buChar char="•"/>
            </a:pPr>
            <a:r>
              <a:rPr lang="en-GB" dirty="0" smtClean="0"/>
              <a:t>You can search for CC licensed material using a Google advanced search.</a:t>
            </a:r>
          </a:p>
          <a:p>
            <a:pPr marL="285750" lvl="0" indent="-285750" rtl="0">
              <a:buFont typeface="Arial" panose="020B0604020202020204" pitchFamily="34" charset="0"/>
              <a:buChar char="•"/>
            </a:pPr>
            <a:r>
              <a:rPr lang="en-GB" dirty="0" smtClean="0"/>
              <a:t>If you want to use CC licensed material in your thesis, you should ensure you comply with the terms of the licence.</a:t>
            </a:r>
          </a:p>
          <a:p>
            <a:pPr marL="285750" lvl="0" indent="-285750" rtl="0">
              <a:buFont typeface="Arial" panose="020B0604020202020204" pitchFamily="34" charset="0"/>
              <a:buChar char="•"/>
            </a:pPr>
            <a:r>
              <a:rPr lang="en-GB" dirty="0" smtClean="0"/>
              <a:t>Even where material is in the public domain (which means free from any copyright protection) you must acknowledge the source in the interests of academic integrity.</a:t>
            </a:r>
          </a:p>
        </p:txBody>
      </p:sp>
    </p:spTree>
    <p:extLst>
      <p:ext uri="{BB962C8B-B14F-4D97-AF65-F5344CB8AC3E}">
        <p14:creationId xmlns:p14="http://schemas.microsoft.com/office/powerpoint/2010/main" val="140436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431800" y="548616"/>
            <a:ext cx="8280400" cy="769441"/>
          </a:xfrm>
        </p:spPr>
        <p:txBody>
          <a:bodyPr/>
          <a:lstStyle/>
          <a:p>
            <a:r>
              <a:rPr lang="en-GB" sz="4400" dirty="0" smtClean="0"/>
              <a:t>Thank you</a:t>
            </a:r>
            <a:endParaRPr lang="en-GB" sz="4400" dirty="0"/>
          </a:p>
        </p:txBody>
      </p:sp>
      <p:sp>
        <p:nvSpPr>
          <p:cNvPr id="7" name="Text Placeholder 5"/>
          <p:cNvSpPr txBox="1">
            <a:spLocks/>
          </p:cNvSpPr>
          <p:nvPr/>
        </p:nvSpPr>
        <p:spPr>
          <a:xfrm>
            <a:off x="431800" y="1538748"/>
            <a:ext cx="8280400" cy="3804118"/>
          </a:xfrm>
          <a:prstGeom prst="rect">
            <a:avLst/>
          </a:prstGeom>
        </p:spPr>
        <p:txBody>
          <a:bodyPr>
            <a:spAutoFit/>
          </a:bodyPr>
          <a:lstStyle>
            <a:lvl1pPr marL="0" indent="0" algn="l" defTabSz="914400" rtl="0" eaLnBrk="1" latinLnBrk="0" hangingPunct="1">
              <a:spcBef>
                <a:spcPct val="20000"/>
              </a:spcBef>
              <a:buFont typeface="Arial" pitchFamily="34" charset="0"/>
              <a:buNone/>
              <a:defRPr sz="2400" kern="1200" baseline="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Contact details and links:</a:t>
            </a:r>
          </a:p>
          <a:p>
            <a:r>
              <a:rPr lang="en-GB" dirty="0" smtClean="0"/>
              <a:t>http</a:t>
            </a:r>
            <a:r>
              <a:rPr lang="en-GB" dirty="0" smtClean="0"/>
              <a:t>://gcu.ac.uk/library/servicesforstaff/copyright/</a:t>
            </a:r>
            <a:r>
              <a:rPr lang="en-GB" dirty="0"/>
              <a:t/>
            </a:r>
            <a:br>
              <a:rPr lang="en-GB" dirty="0"/>
            </a:br>
            <a:endParaRPr lang="en-GB" dirty="0" smtClean="0"/>
          </a:p>
          <a:p>
            <a:r>
              <a:rPr lang="en-GB" dirty="0" smtClean="0"/>
              <a:t>More detail and examples available at the Copyrightuser.org website</a:t>
            </a:r>
            <a:br>
              <a:rPr lang="en-GB" dirty="0" smtClean="0"/>
            </a:br>
            <a:r>
              <a:rPr lang="en-GB" dirty="0"/>
              <a:t/>
            </a:r>
            <a:br>
              <a:rPr lang="en-GB" dirty="0"/>
            </a:br>
            <a:r>
              <a:rPr lang="en-GB" dirty="0" smtClean="0">
                <a:hlinkClick r:id="rId3"/>
              </a:rPr>
              <a:t>copyright@gcu.ac.uk</a:t>
            </a:r>
            <a:r>
              <a:rPr lang="en-GB" dirty="0" smtClean="0"/>
              <a:t> </a:t>
            </a:r>
            <a:r>
              <a:rPr lang="en-GB" dirty="0" smtClean="0"/>
              <a:t/>
            </a:r>
            <a:br>
              <a:rPr lang="en-GB" dirty="0" smtClean="0"/>
            </a:br>
            <a:endParaRPr lang="en-GB" dirty="0" smtClean="0"/>
          </a:p>
          <a:p>
            <a:r>
              <a:rPr lang="en-GB" sz="1800" dirty="0" smtClean="0"/>
              <a:t>Presentation based on a booklet entitled Copyright and your thesis by Dr Jane Secker, LSE</a:t>
            </a:r>
            <a:endParaRPr lang="en-GB" sz="1800" dirty="0"/>
          </a:p>
        </p:txBody>
      </p:sp>
    </p:spTree>
    <p:extLst>
      <p:ext uri="{BB962C8B-B14F-4D97-AF65-F5344CB8AC3E}">
        <p14:creationId xmlns:p14="http://schemas.microsoft.com/office/powerpoint/2010/main" val="322749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88331" y="548633"/>
            <a:ext cx="7920868" cy="553998"/>
          </a:xfrm>
        </p:spPr>
        <p:txBody>
          <a:bodyPr/>
          <a:lstStyle/>
          <a:p>
            <a:r>
              <a:rPr lang="en-GB" sz="3000" dirty="0" smtClean="0"/>
              <a:t>Presentation Summary</a:t>
            </a:r>
            <a:endParaRPr lang="en-GB" sz="3000" dirty="0"/>
          </a:p>
        </p:txBody>
      </p:sp>
      <p:sp>
        <p:nvSpPr>
          <p:cNvPr id="3" name="Text Placeholder 2"/>
          <p:cNvSpPr>
            <a:spLocks noGrp="1"/>
          </p:cNvSpPr>
          <p:nvPr>
            <p:ph type="body" sz="quarter" idx="11"/>
          </p:nvPr>
        </p:nvSpPr>
        <p:spPr>
          <a:xfrm>
            <a:off x="591871" y="2258844"/>
            <a:ext cx="7920869" cy="3564053"/>
          </a:xfrm>
        </p:spPr>
        <p:txBody>
          <a:bodyPr/>
          <a:lstStyle/>
          <a:p>
            <a:pPr marL="342900" indent="-342900">
              <a:buFont typeface="Arial" panose="020B0604020202020204" pitchFamily="34" charset="0"/>
              <a:buChar char="•"/>
            </a:pPr>
            <a:r>
              <a:rPr lang="en-GB" sz="2400" dirty="0" smtClean="0"/>
              <a:t>Planning your research</a:t>
            </a:r>
          </a:p>
          <a:p>
            <a:pPr marL="342900" indent="-342900">
              <a:buFont typeface="Arial" panose="020B0604020202020204" pitchFamily="34" charset="0"/>
              <a:buChar char="•"/>
            </a:pPr>
            <a:r>
              <a:rPr lang="en-GB" sz="2400" dirty="0" smtClean="0"/>
              <a:t>IPR</a:t>
            </a:r>
          </a:p>
          <a:p>
            <a:pPr marL="342900" indent="-342900">
              <a:buFont typeface="Arial" panose="020B0604020202020204" pitchFamily="34" charset="0"/>
              <a:buChar char="•"/>
            </a:pPr>
            <a:r>
              <a:rPr lang="en-GB" sz="2400" dirty="0" smtClean="0"/>
              <a:t>Making your research available</a:t>
            </a:r>
          </a:p>
          <a:p>
            <a:pPr marL="342900" indent="-342900">
              <a:buFont typeface="Arial" panose="020B0604020202020204" pitchFamily="34" charset="0"/>
              <a:buChar char="•"/>
            </a:pPr>
            <a:r>
              <a:rPr lang="en-GB" sz="2400" dirty="0" smtClean="0"/>
              <a:t>What is third party content? - permissions</a:t>
            </a:r>
          </a:p>
          <a:p>
            <a:pPr marL="342900" indent="-342900">
              <a:buFont typeface="Arial" panose="020B0604020202020204" pitchFamily="34" charset="0"/>
              <a:buChar char="•"/>
            </a:pPr>
            <a:r>
              <a:rPr lang="en-GB" sz="2400" dirty="0" smtClean="0"/>
              <a:t>Open Access</a:t>
            </a:r>
          </a:p>
          <a:p>
            <a:pPr marL="342900" indent="-342900">
              <a:buFont typeface="Arial" panose="020B0604020202020204" pitchFamily="34" charset="0"/>
              <a:buChar char="•"/>
            </a:pPr>
            <a:r>
              <a:rPr lang="en-GB" sz="2400" dirty="0" smtClean="0"/>
              <a:t>Open Educational </a:t>
            </a:r>
            <a:r>
              <a:rPr lang="en-GB" sz="2400" dirty="0"/>
              <a:t>R</a:t>
            </a:r>
            <a:r>
              <a:rPr lang="en-GB" sz="2400" dirty="0" smtClean="0"/>
              <a:t>esources</a:t>
            </a:r>
          </a:p>
          <a:p>
            <a:pPr marL="342900" indent="-342900">
              <a:buFont typeface="Arial" panose="020B0604020202020204" pitchFamily="34" charset="0"/>
              <a:buChar char="•"/>
            </a:pPr>
            <a:r>
              <a:rPr lang="en-GB" sz="2400" dirty="0" smtClean="0"/>
              <a:t>Creative Commons</a:t>
            </a:r>
          </a:p>
          <a:p>
            <a:pPr marL="342900" indent="-342900">
              <a:buFont typeface="Arial" panose="020B0604020202020204" pitchFamily="34" charset="0"/>
              <a:buChar char="•"/>
            </a:pPr>
            <a:r>
              <a:rPr lang="en-GB" sz="2400" dirty="0" smtClean="0"/>
              <a:t>Questions</a:t>
            </a:r>
            <a:endParaRPr lang="en-GB" sz="2400" dirty="0"/>
          </a:p>
        </p:txBody>
      </p:sp>
    </p:spTree>
    <p:extLst>
      <p:ext uri="{BB962C8B-B14F-4D97-AF65-F5344CB8AC3E}">
        <p14:creationId xmlns:p14="http://schemas.microsoft.com/office/powerpoint/2010/main" val="84408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Introduction</a:t>
            </a:r>
            <a:endParaRPr lang="en-GB" dirty="0"/>
          </a:p>
        </p:txBody>
      </p:sp>
      <p:sp>
        <p:nvSpPr>
          <p:cNvPr id="8" name="Rectangle 7"/>
          <p:cNvSpPr/>
          <p:nvPr/>
        </p:nvSpPr>
        <p:spPr>
          <a:xfrm>
            <a:off x="881508" y="5565473"/>
            <a:ext cx="6570876" cy="246221"/>
          </a:xfrm>
          <a:prstGeom prst="rect">
            <a:avLst/>
          </a:prstGeom>
        </p:spPr>
        <p:txBody>
          <a:bodyPr wrap="square">
            <a:spAutoFit/>
          </a:bodyPr>
          <a:lstStyle/>
          <a:p>
            <a:r>
              <a:rPr lang="en-GB" sz="1000" dirty="0" err="1"/>
              <a:t>Soetendorp</a:t>
            </a:r>
            <a:r>
              <a:rPr lang="en-GB" sz="1000" dirty="0"/>
              <a:t>, R., </a:t>
            </a:r>
            <a:r>
              <a:rPr lang="en-GB" sz="1000" dirty="0" err="1"/>
              <a:t>Meletti</a:t>
            </a:r>
            <a:r>
              <a:rPr lang="en-GB" sz="1000" dirty="0"/>
              <a:t>, B. Education. http://copyrightuser.org/ Available under a CC-BY 3.0 License</a:t>
            </a:r>
          </a:p>
        </p:txBody>
      </p:sp>
      <p:sp>
        <p:nvSpPr>
          <p:cNvPr id="3" name="Rectangle 2"/>
          <p:cNvSpPr/>
          <p:nvPr/>
        </p:nvSpPr>
        <p:spPr>
          <a:xfrm>
            <a:off x="429680" y="1358900"/>
            <a:ext cx="8280400" cy="3847207"/>
          </a:xfrm>
          <a:prstGeom prst="rect">
            <a:avLst/>
          </a:prstGeom>
        </p:spPr>
        <p:txBody>
          <a:bodyPr/>
          <a:lstStyle/>
          <a:p>
            <a:pPr marL="342900" lvl="0" indent="-342900" rtl="0">
              <a:buFont typeface="Arial" panose="020B0604020202020204" pitchFamily="34" charset="0"/>
              <a:buChar char="•"/>
            </a:pPr>
            <a:r>
              <a:rPr lang="en-GB" sz="2000" baseline="0" dirty="0" smtClean="0"/>
              <a:t>Copyright is a form of intellectual property that protects original literary, dramatic, musical and artistic works, as well as layouts or typographical arrangements of published work, sound recordings, film and broadcast.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There is no formal registration procedure for copyright; a work is protected as soon as it is in a permanent or fixed form.</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More than one person can own copyright on a resource.</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Infringement of copyright occurs when someone takes either all of a work, or a substantial part of it, without permission.</a:t>
            </a:r>
            <a:endParaRPr lang="en-GB" sz="2000" dirty="0"/>
          </a:p>
        </p:txBody>
      </p:sp>
    </p:spTree>
    <p:extLst>
      <p:ext uri="{BB962C8B-B14F-4D97-AF65-F5344CB8AC3E}">
        <p14:creationId xmlns:p14="http://schemas.microsoft.com/office/powerpoint/2010/main" val="180698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Planning your research</a:t>
            </a:r>
            <a:endParaRPr lang="en-GB" dirty="0"/>
          </a:p>
        </p:txBody>
      </p:sp>
      <p:sp>
        <p:nvSpPr>
          <p:cNvPr id="3" name="Rectangle 2"/>
          <p:cNvSpPr/>
          <p:nvPr/>
        </p:nvSpPr>
        <p:spPr>
          <a:xfrm>
            <a:off x="429680" y="1358900"/>
            <a:ext cx="8280400" cy="4410412"/>
          </a:xfrm>
          <a:prstGeom prst="rect">
            <a:avLst/>
          </a:prstGeom>
        </p:spPr>
        <p:txBody>
          <a:bodyPr/>
          <a:lstStyle/>
          <a:p>
            <a:pPr marL="342900" lvl="0" indent="-342900" rtl="0">
              <a:buFont typeface="Arial" panose="020B0604020202020204" pitchFamily="34" charset="0"/>
              <a:buChar char="•"/>
            </a:pPr>
            <a:r>
              <a:rPr lang="en-GB" sz="2000" baseline="0" dirty="0" smtClean="0"/>
              <a:t>It</a:t>
            </a:r>
            <a:r>
              <a:rPr lang="en-GB" sz="2000" dirty="0" smtClean="0"/>
              <a:t> is best to think about copyright when planning your research and before data collection or fieldwork. A little time spent now can save a lot of work later!</a:t>
            </a:r>
            <a:r>
              <a:rPr lang="en-GB" sz="2000" baseline="0" dirty="0" smtClean="0"/>
              <a:t/>
            </a:r>
            <a:br>
              <a:rPr lang="en-GB" sz="2000" baseline="0" dirty="0" smtClean="0"/>
            </a:br>
            <a:endParaRPr lang="en-GB" sz="2000" dirty="0"/>
          </a:p>
          <a:p>
            <a:pPr marL="342900" lvl="0" indent="-342900" rtl="0">
              <a:buFont typeface="Arial" panose="020B0604020202020204" pitchFamily="34" charset="0"/>
              <a:buChar char="•"/>
            </a:pPr>
            <a:r>
              <a:rPr lang="en-GB" sz="2000" dirty="0" smtClean="0"/>
              <a:t>The lines between copyright and wider ethical issues sometimes are not clear. GCU has guidance on research ethics. This will help you decide how best to use the data you collect.</a:t>
            </a:r>
            <a:r>
              <a:rPr lang="en-GB" sz="2000" baseline="0" dirty="0" smtClean="0"/>
              <a:t/>
            </a:r>
            <a:br>
              <a:rPr lang="en-GB" sz="2000" baseline="0" dirty="0" smtClean="0"/>
            </a:br>
            <a:endParaRPr lang="en-GB" sz="2000" dirty="0"/>
          </a:p>
          <a:p>
            <a:pPr marL="342900" lvl="0" indent="-342900" rtl="0">
              <a:buFont typeface="Arial" panose="020B0604020202020204" pitchFamily="34" charset="0"/>
              <a:buChar char="•"/>
            </a:pPr>
            <a:r>
              <a:rPr lang="en-GB" sz="2000" dirty="0" smtClean="0"/>
              <a:t>We also have an Assistant Head (Information Compliance) who can help you with Data Protection Issues.</a:t>
            </a:r>
            <a:r>
              <a:rPr lang="en-GB" sz="2000" baseline="0" dirty="0" smtClean="0"/>
              <a:t/>
            </a:r>
            <a:br>
              <a:rPr lang="en-GB" sz="2000" baseline="0" dirty="0" smtClean="0"/>
            </a:br>
            <a:endParaRPr lang="en-GB" sz="2000" dirty="0"/>
          </a:p>
          <a:p>
            <a:pPr marL="342900" lvl="0" indent="-342900" rtl="0">
              <a:buFont typeface="Arial" panose="020B0604020202020204" pitchFamily="34" charset="0"/>
              <a:buChar char="•"/>
            </a:pPr>
            <a:r>
              <a:rPr lang="en-GB" sz="2000" dirty="0" smtClean="0"/>
              <a:t>For example if you take photographs where the subject is identifiable. You would own the copyright to the photo, but you still need to get the subject’s permission before you use it.</a:t>
            </a:r>
            <a:endParaRPr lang="en-GB" sz="2000" dirty="0"/>
          </a:p>
        </p:txBody>
      </p:sp>
    </p:spTree>
    <p:extLst>
      <p:ext uri="{BB962C8B-B14F-4D97-AF65-F5344CB8AC3E}">
        <p14:creationId xmlns:p14="http://schemas.microsoft.com/office/powerpoint/2010/main" val="1658438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Intellectual Property Rights</a:t>
            </a:r>
            <a:r>
              <a:rPr lang="en-GB" dirty="0"/>
              <a:t> </a:t>
            </a:r>
            <a:r>
              <a:rPr lang="en-GB" dirty="0" smtClean="0"/>
              <a:t>(IPR)</a:t>
            </a:r>
            <a:endParaRPr lang="en-GB" dirty="0"/>
          </a:p>
        </p:txBody>
      </p:sp>
      <p:sp>
        <p:nvSpPr>
          <p:cNvPr id="3" name="Rectangle 2"/>
          <p:cNvSpPr/>
          <p:nvPr/>
        </p:nvSpPr>
        <p:spPr>
          <a:xfrm>
            <a:off x="521460" y="908664"/>
            <a:ext cx="8280400" cy="5040672"/>
          </a:xfrm>
          <a:prstGeom prst="rect">
            <a:avLst/>
          </a:prstGeom>
        </p:spPr>
        <p:txBody>
          <a:bodyPr/>
          <a:lstStyle/>
          <a:p>
            <a:pPr marL="342900" lvl="0" indent="-342900" rtl="0">
              <a:buFont typeface="Arial" panose="020B0604020202020204" pitchFamily="34" charset="0"/>
              <a:buChar char="•"/>
            </a:pPr>
            <a:r>
              <a:rPr lang="en-GB" sz="2000" dirty="0" smtClean="0"/>
              <a:t>Intellectual property refers to ideas. Copyright applies to the tangible form of those ideas.</a:t>
            </a:r>
          </a:p>
          <a:p>
            <a:pPr marL="342900" lvl="0" indent="-342900" rtl="0">
              <a:buFont typeface="Arial" panose="020B0604020202020204" pitchFamily="34" charset="0"/>
              <a:buChar char="•"/>
            </a:pPr>
            <a:endParaRPr lang="en-GB" sz="2000" dirty="0"/>
          </a:p>
          <a:p>
            <a:pPr marL="342900" lvl="0" indent="-342900" rtl="0">
              <a:buFont typeface="Arial" panose="020B0604020202020204" pitchFamily="34" charset="0"/>
              <a:buChar char="•"/>
            </a:pPr>
            <a:r>
              <a:rPr lang="en-GB" sz="2000" dirty="0" smtClean="0"/>
              <a:t>At GCU you own the IPR and copyright of your thesis and the rights to publish and distribute it.</a:t>
            </a:r>
            <a:br>
              <a:rPr lang="en-GB" sz="2000" dirty="0" smtClean="0"/>
            </a:br>
            <a:endParaRPr lang="en-GB" sz="2000" dirty="0" smtClean="0"/>
          </a:p>
          <a:p>
            <a:pPr marL="342900" lvl="0" indent="-342900" rtl="0">
              <a:buFont typeface="Arial" panose="020B0604020202020204" pitchFamily="34" charset="0"/>
              <a:buChar char="•"/>
            </a:pPr>
            <a:r>
              <a:rPr lang="en-GB" sz="2000" dirty="0" smtClean="0"/>
              <a:t>There may be exceptions:</a:t>
            </a:r>
          </a:p>
          <a:p>
            <a:pPr marL="800100" lvl="1" indent="-342900">
              <a:buFont typeface="Arial" panose="020B0604020202020204" pitchFamily="34" charset="0"/>
              <a:buChar char="•"/>
            </a:pPr>
            <a:r>
              <a:rPr lang="en-GB" sz="2000" dirty="0" smtClean="0"/>
              <a:t>If you have been sponsored to complete your research, the sponsoring body may require you to transfer or assign copyright to them.</a:t>
            </a:r>
          </a:p>
          <a:p>
            <a:pPr marL="800100" lvl="1" indent="-342900">
              <a:buFont typeface="Arial" panose="020B0604020202020204" pitchFamily="34" charset="0"/>
              <a:buChar char="•"/>
            </a:pPr>
            <a:r>
              <a:rPr lang="en-GB" sz="2000" dirty="0" smtClean="0"/>
              <a:t>This may also be the case if you have been awarded a research grant.</a:t>
            </a:r>
            <a:br>
              <a:rPr lang="en-GB" sz="2000" dirty="0" smtClean="0"/>
            </a:br>
            <a:endParaRPr lang="en-GB" sz="2000" dirty="0" smtClean="0"/>
          </a:p>
          <a:p>
            <a:pPr marL="342900" indent="-342900">
              <a:buFont typeface="Arial" panose="020B0604020202020204" pitchFamily="34" charset="0"/>
              <a:buChar char="•"/>
            </a:pPr>
            <a:r>
              <a:rPr lang="en-GB" sz="2000" dirty="0" smtClean="0"/>
              <a:t>Check the small print and discuss this with your supervisor.</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smtClean="0"/>
              <a:t>In any case you will always retain the IPR of your work.</a:t>
            </a:r>
            <a:endParaRPr lang="en-GB" sz="2000" dirty="0"/>
          </a:p>
        </p:txBody>
      </p:sp>
    </p:spTree>
    <p:extLst>
      <p:ext uri="{BB962C8B-B14F-4D97-AF65-F5344CB8AC3E}">
        <p14:creationId xmlns:p14="http://schemas.microsoft.com/office/powerpoint/2010/main" val="249948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How will your thesis be made available to readers? </a:t>
            </a:r>
            <a:endParaRPr lang="en-GB" dirty="0"/>
          </a:p>
        </p:txBody>
      </p:sp>
      <p:sp>
        <p:nvSpPr>
          <p:cNvPr id="3" name="Rectangle 2"/>
          <p:cNvSpPr/>
          <p:nvPr/>
        </p:nvSpPr>
        <p:spPr>
          <a:xfrm>
            <a:off x="429680" y="1178700"/>
            <a:ext cx="8280400" cy="4770636"/>
          </a:xfrm>
          <a:prstGeom prst="rect">
            <a:avLst/>
          </a:prstGeom>
        </p:spPr>
        <p:txBody>
          <a:bodyPr/>
          <a:lstStyle/>
          <a:p>
            <a:pPr marL="342900" lvl="0" indent="-342900">
              <a:buFont typeface="Arial" panose="020B0604020202020204" pitchFamily="34" charset="0"/>
              <a:buChar char="•"/>
            </a:pPr>
            <a:endParaRPr lang="en-GB" sz="2000" dirty="0" smtClean="0"/>
          </a:p>
          <a:p>
            <a:pPr marL="342900" lvl="0" indent="-342900">
              <a:buFont typeface="Arial" panose="020B0604020202020204" pitchFamily="34" charset="0"/>
              <a:buChar char="•"/>
            </a:pPr>
            <a:r>
              <a:rPr lang="en-GB" sz="2000" dirty="0" smtClean="0"/>
              <a:t>When you have completed your viva examination and made any revisions requested by the examiners, you will be asked to deposit two copies of your thesis with the university library. Your thesis will then be available for consultation within our Archive Centre.</a:t>
            </a:r>
            <a:br>
              <a:rPr lang="en-GB" sz="2000" dirty="0" smtClean="0"/>
            </a:br>
            <a:endParaRPr lang="en-GB" sz="2000" dirty="0"/>
          </a:p>
          <a:p>
            <a:pPr marL="342900" lvl="0" indent="-342900">
              <a:buFont typeface="Arial" panose="020B0604020202020204" pitchFamily="34" charset="0"/>
              <a:buChar char="•"/>
            </a:pPr>
            <a:r>
              <a:rPr lang="en-GB" sz="2000" dirty="0" smtClean="0"/>
              <a:t>GCU is a member of EThOS </a:t>
            </a:r>
            <a:r>
              <a:rPr lang="en-GB" sz="2000" dirty="0"/>
              <a:t>(</a:t>
            </a:r>
            <a:r>
              <a:rPr lang="en-GB" sz="2000" dirty="0" smtClean="0"/>
              <a:t>Electronic Thesis </a:t>
            </a:r>
            <a:r>
              <a:rPr lang="en-GB" sz="2000" dirty="0"/>
              <a:t>Online Service), </a:t>
            </a:r>
            <a:r>
              <a:rPr lang="en-GB" sz="2000" dirty="0" smtClean="0"/>
              <a:t>which is the </a:t>
            </a:r>
            <a:r>
              <a:rPr lang="en-GB" sz="2000" dirty="0"/>
              <a:t>UK's national thesis </a:t>
            </a:r>
            <a:r>
              <a:rPr lang="en-GB" sz="2000" dirty="0" smtClean="0"/>
              <a:t>service run by the British Library. Your thesis can be digitised via this service and made available freely on the internet.</a:t>
            </a:r>
            <a:br>
              <a:rPr lang="en-GB" sz="2000" dirty="0" smtClean="0"/>
            </a:br>
            <a:endParaRPr lang="en-GB" sz="2000" dirty="0" smtClean="0"/>
          </a:p>
          <a:p>
            <a:pPr marL="342900" lvl="0" indent="-342900">
              <a:buFont typeface="Arial" panose="020B0604020202020204" pitchFamily="34" charset="0"/>
              <a:buChar char="•"/>
            </a:pPr>
            <a:r>
              <a:rPr lang="en-GB" sz="2000" baseline="0" dirty="0" smtClean="0"/>
              <a:t>Your</a:t>
            </a:r>
            <a:r>
              <a:rPr lang="en-GB" sz="2000" dirty="0" smtClean="0"/>
              <a:t> rights are outlined on the Deposit Agreement form. All theses can be requested under FOI (Freedom of Information) and EIR (Environmental Information Regulations) unless you specify a relevant exemption.</a:t>
            </a:r>
            <a:r>
              <a:rPr lang="en-GB" sz="2000" baseline="0" dirty="0" smtClean="0"/>
              <a:t/>
            </a:r>
            <a:br>
              <a:rPr lang="en-GB" sz="2000" baseline="0" dirty="0" smtClean="0"/>
            </a:br>
            <a:endParaRPr lang="en-GB" sz="2000" dirty="0"/>
          </a:p>
        </p:txBody>
      </p:sp>
    </p:spTree>
    <p:extLst>
      <p:ext uri="{BB962C8B-B14F-4D97-AF65-F5344CB8AC3E}">
        <p14:creationId xmlns:p14="http://schemas.microsoft.com/office/powerpoint/2010/main" val="1693461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is Open </a:t>
            </a:r>
            <a:r>
              <a:rPr lang="en-GB" dirty="0"/>
              <a:t>A</a:t>
            </a:r>
            <a:r>
              <a:rPr lang="en-GB" dirty="0" smtClean="0"/>
              <a:t>ccess? How does it affect me?</a:t>
            </a:r>
            <a:endParaRPr lang="en-GB" dirty="0"/>
          </a:p>
        </p:txBody>
      </p:sp>
      <p:sp>
        <p:nvSpPr>
          <p:cNvPr id="3" name="Rectangle 2"/>
          <p:cNvSpPr/>
          <p:nvPr/>
        </p:nvSpPr>
        <p:spPr>
          <a:xfrm>
            <a:off x="431472" y="2168832"/>
            <a:ext cx="8280400" cy="3600304"/>
          </a:xfrm>
          <a:prstGeom prst="rect">
            <a:avLst/>
          </a:prstGeom>
        </p:spPr>
        <p:txBody>
          <a:bodyPr/>
          <a:lstStyle/>
          <a:p>
            <a:pPr marL="342900" lvl="0" indent="-342900" rtl="0">
              <a:buFont typeface="Arial" panose="020B0604020202020204" pitchFamily="34" charset="0"/>
              <a:buChar char="•"/>
            </a:pPr>
            <a:r>
              <a:rPr lang="en-GB" sz="2000" dirty="0" smtClean="0"/>
              <a:t>Open Access is the immediate, online availability of scholarly literature, free of charge. </a:t>
            </a:r>
            <a:br>
              <a:rPr lang="en-GB" sz="2000" dirty="0" smtClean="0"/>
            </a:br>
            <a:endParaRPr lang="en-GB" sz="2000" dirty="0" smtClean="0"/>
          </a:p>
          <a:p>
            <a:pPr marL="342900" lvl="0" indent="-342900" rtl="0">
              <a:buFont typeface="Arial" panose="020B0604020202020204" pitchFamily="34" charset="0"/>
              <a:buChar char="•"/>
            </a:pPr>
            <a:r>
              <a:rPr lang="en-GB" sz="2000" dirty="0" smtClean="0"/>
              <a:t>It vastly increases the potential scholarly audience for your work.</a:t>
            </a:r>
            <a:br>
              <a:rPr lang="en-GB" sz="2000" dirty="0" smtClean="0"/>
            </a:br>
            <a:endParaRPr lang="en-GB" sz="2000" dirty="0" smtClean="0"/>
          </a:p>
          <a:p>
            <a:pPr marL="342900" lvl="0" indent="-342900" rtl="0">
              <a:buFont typeface="Arial" panose="020B0604020202020204" pitchFamily="34" charset="0"/>
              <a:buChar char="•"/>
            </a:pPr>
            <a:r>
              <a:rPr lang="en-GB" sz="2000" dirty="0" smtClean="0"/>
              <a:t>Theses are digitised and added to EThOS on demand.</a:t>
            </a:r>
            <a:br>
              <a:rPr lang="en-GB" sz="2000" dirty="0" smtClean="0"/>
            </a:br>
            <a:endParaRPr lang="en-GB" sz="2000" dirty="0" smtClean="0"/>
          </a:p>
          <a:p>
            <a:pPr marL="342900" lvl="0" indent="-342900" rtl="0">
              <a:buFont typeface="Arial" panose="020B0604020202020204" pitchFamily="34" charset="0"/>
              <a:buChar char="•"/>
            </a:pPr>
            <a:r>
              <a:rPr lang="en-GB" sz="2000" dirty="0" smtClean="0"/>
              <a:t>Users of EThOS are allowed to reuse material from a thesis in the same way as they would from any other source. This means:</a:t>
            </a:r>
          </a:p>
          <a:p>
            <a:pPr marL="800100" lvl="1" indent="-342900">
              <a:buFont typeface="Arial" panose="020B0604020202020204" pitchFamily="34" charset="0"/>
              <a:buChar char="•"/>
            </a:pPr>
            <a:r>
              <a:rPr lang="en-GB" sz="2000" dirty="0" smtClean="0"/>
              <a:t>Providing a full citation</a:t>
            </a:r>
          </a:p>
          <a:p>
            <a:pPr marL="800100" lvl="1" indent="-342900">
              <a:buFont typeface="Arial" panose="020B0604020202020204" pitchFamily="34" charset="0"/>
              <a:buChar char="•"/>
            </a:pPr>
            <a:r>
              <a:rPr lang="en-GB" sz="2000" dirty="0" smtClean="0"/>
              <a:t>Making fair use of the material</a:t>
            </a:r>
            <a:endParaRPr lang="en-GB" sz="2000" dirty="0"/>
          </a:p>
        </p:txBody>
      </p:sp>
    </p:spTree>
    <p:extLst>
      <p:ext uri="{BB962C8B-B14F-4D97-AF65-F5344CB8AC3E}">
        <p14:creationId xmlns:p14="http://schemas.microsoft.com/office/powerpoint/2010/main" val="150327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are the advantages of Open Access publication?</a:t>
            </a:r>
            <a:endParaRPr lang="en-GB" dirty="0"/>
          </a:p>
        </p:txBody>
      </p:sp>
      <p:sp>
        <p:nvSpPr>
          <p:cNvPr id="3" name="Rectangle 2"/>
          <p:cNvSpPr/>
          <p:nvPr/>
        </p:nvSpPr>
        <p:spPr>
          <a:xfrm>
            <a:off x="454648" y="1988808"/>
            <a:ext cx="8280400" cy="3870516"/>
          </a:xfrm>
          <a:prstGeom prst="rect">
            <a:avLst/>
          </a:prstGeom>
        </p:spPr>
        <p:txBody>
          <a:bodyPr/>
          <a:lstStyle/>
          <a:p>
            <a:pPr lvl="0" rtl="0"/>
            <a:r>
              <a:rPr lang="en-GB" sz="2000" dirty="0" smtClean="0"/>
              <a:t>There are a number of advantages in making your thesis available:</a:t>
            </a:r>
            <a:br>
              <a:rPr lang="en-GB" sz="2000" dirty="0" smtClean="0"/>
            </a:br>
            <a:endParaRPr lang="en-GB" sz="2000" dirty="0" smtClean="0"/>
          </a:p>
          <a:p>
            <a:pPr marL="342900" lvl="0" indent="-342900" rtl="0">
              <a:buFont typeface="Arial" panose="020B0604020202020204" pitchFamily="34" charset="0"/>
              <a:buChar char="•"/>
            </a:pPr>
            <a:r>
              <a:rPr lang="en-GB" sz="2000" dirty="0" smtClean="0"/>
              <a:t>Raising the visibility and reach of your research. This is particularly relevant to theses.</a:t>
            </a:r>
          </a:p>
          <a:p>
            <a:pPr marL="342900" lvl="0" indent="-342900" rtl="0">
              <a:buFont typeface="Arial" panose="020B0604020202020204" pitchFamily="34" charset="0"/>
              <a:buChar char="•"/>
            </a:pPr>
            <a:r>
              <a:rPr lang="en-GB" sz="2000" dirty="0" smtClean="0"/>
              <a:t>Providing a stable and long term URL that you can use to promote your work to potential employers and grant providers.</a:t>
            </a:r>
          </a:p>
          <a:p>
            <a:pPr marL="342900" lvl="0" indent="-342900" rtl="0">
              <a:buFont typeface="Arial" panose="020B0604020202020204" pitchFamily="34" charset="0"/>
              <a:buChar char="•"/>
            </a:pPr>
            <a:r>
              <a:rPr lang="en-GB" sz="2000" dirty="0" smtClean="0"/>
              <a:t>Ensuring long term preservation and access to your research.</a:t>
            </a:r>
          </a:p>
          <a:p>
            <a:pPr marL="342900" lvl="0" indent="-342900">
              <a:buFont typeface="Arial" panose="020B0604020202020204" pitchFamily="34" charset="0"/>
              <a:buChar char="•"/>
            </a:pPr>
            <a:r>
              <a:rPr lang="en-GB" sz="2000" dirty="0" smtClean="0"/>
              <a:t>Satisfying the funding requirements of research bodies. For example RCUK </a:t>
            </a:r>
            <a:r>
              <a:rPr lang="en-GB" sz="2000" dirty="0"/>
              <a:t>expect a </a:t>
            </a:r>
            <a:r>
              <a:rPr lang="en-GB" sz="2000" dirty="0" smtClean="0"/>
              <a:t>thesis </a:t>
            </a:r>
            <a:r>
              <a:rPr lang="en-GB" sz="2000" dirty="0"/>
              <a:t>to be available open access within 12 months of </a:t>
            </a:r>
            <a:r>
              <a:rPr lang="en-GB" sz="2000" dirty="0" smtClean="0"/>
              <a:t>award. Contact the library if this is the case.</a:t>
            </a:r>
          </a:p>
          <a:p>
            <a:pPr marL="342900" lvl="0" indent="-342900" rtl="0">
              <a:buFont typeface="Arial" panose="020B0604020202020204" pitchFamily="34" charset="0"/>
              <a:buChar char="•"/>
            </a:pPr>
            <a:r>
              <a:rPr lang="en-GB" sz="2000" dirty="0" smtClean="0"/>
              <a:t>Protecting against plagiarism by making a reference copy publicly available.</a:t>
            </a:r>
          </a:p>
          <a:p>
            <a:pPr marL="342900" lvl="0" indent="-342900" rtl="0">
              <a:buFont typeface="Arial" panose="020B0604020202020204" pitchFamily="34" charset="0"/>
              <a:buChar char="•"/>
            </a:pPr>
            <a:endParaRPr lang="en-GB" sz="2000" dirty="0"/>
          </a:p>
        </p:txBody>
      </p:sp>
    </p:spTree>
    <p:extLst>
      <p:ext uri="{BB962C8B-B14F-4D97-AF65-F5344CB8AC3E}">
        <p14:creationId xmlns:p14="http://schemas.microsoft.com/office/powerpoint/2010/main" val="1913071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Are there any issues with Open Access publication?</a:t>
            </a:r>
            <a:endParaRPr lang="en-GB" dirty="0"/>
          </a:p>
        </p:txBody>
      </p:sp>
      <p:sp>
        <p:nvSpPr>
          <p:cNvPr id="3" name="Rectangle 2"/>
          <p:cNvSpPr/>
          <p:nvPr/>
        </p:nvSpPr>
        <p:spPr>
          <a:xfrm>
            <a:off x="429680" y="1988808"/>
            <a:ext cx="8280400" cy="3780504"/>
          </a:xfrm>
          <a:prstGeom prst="rect">
            <a:avLst/>
          </a:prstGeom>
        </p:spPr>
        <p:txBody>
          <a:bodyPr/>
          <a:lstStyle/>
          <a:p>
            <a:pPr lvl="0" rtl="0"/>
            <a:r>
              <a:rPr lang="en-GB" sz="2000" dirty="0" smtClean="0"/>
              <a:t>Making your thesis open access can be problematic if: </a:t>
            </a:r>
            <a:br>
              <a:rPr lang="en-GB" sz="2000" dirty="0" smtClean="0"/>
            </a:br>
            <a:endParaRPr lang="en-GB" sz="2000" dirty="0" smtClean="0"/>
          </a:p>
          <a:p>
            <a:pPr marL="342900" indent="-342900">
              <a:buFont typeface="Arial" panose="020B0604020202020204" pitchFamily="34" charset="0"/>
              <a:buChar char="•"/>
            </a:pPr>
            <a:r>
              <a:rPr lang="en-GB" sz="2000" dirty="0" smtClean="0"/>
              <a:t>It includes third party content.</a:t>
            </a:r>
          </a:p>
          <a:p>
            <a:pPr marL="342900" indent="-342900">
              <a:buFont typeface="Arial" panose="020B0604020202020204" pitchFamily="34" charset="0"/>
              <a:buChar char="•"/>
            </a:pPr>
            <a:r>
              <a:rPr lang="en-GB" sz="2000" dirty="0" smtClean="0"/>
              <a:t>You intend to publish the content in a book or academic journal.</a:t>
            </a:r>
          </a:p>
          <a:p>
            <a:pPr marL="342900" indent="-342900">
              <a:buFont typeface="Arial" panose="020B0604020202020204" pitchFamily="34" charset="0"/>
              <a:buChar char="•"/>
            </a:pPr>
            <a:r>
              <a:rPr lang="en-GB" sz="2000" dirty="0" smtClean="0"/>
              <a:t>It contains sensitive information which may affect the commercial operations of a company or the university.</a:t>
            </a:r>
          </a:p>
          <a:p>
            <a:pPr marL="342900" indent="-342900">
              <a:buFont typeface="Arial" panose="020B0604020202020204" pitchFamily="34" charset="0"/>
              <a:buChar char="•"/>
            </a:pPr>
            <a:r>
              <a:rPr lang="en-GB" sz="2000" dirty="0" smtClean="0"/>
              <a:t>It contains information which was obtained under a confidentiality agreement.</a:t>
            </a:r>
          </a:p>
          <a:p>
            <a:pPr marL="342900" indent="-342900">
              <a:buFont typeface="Arial" panose="020B0604020202020204" pitchFamily="34" charset="0"/>
              <a:buChar char="•"/>
            </a:pPr>
            <a:r>
              <a:rPr lang="en-GB" sz="2000" dirty="0" smtClean="0"/>
              <a:t>It endangers the physical, mental health or safety of an individual.</a:t>
            </a:r>
          </a:p>
        </p:txBody>
      </p:sp>
    </p:spTree>
    <p:extLst>
      <p:ext uri="{BB962C8B-B14F-4D97-AF65-F5344CB8AC3E}">
        <p14:creationId xmlns:p14="http://schemas.microsoft.com/office/powerpoint/2010/main" val="201197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ab88553381e031cde4763a30eba518c8b59e9d5"/>
</p:tagLst>
</file>

<file path=ppt/theme/theme1.xml><?xml version="1.0" encoding="utf-8"?>
<a:theme xmlns:a="http://schemas.openxmlformats.org/drawingml/2006/main" name="Fr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Divid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GCU Template v8</Template>
  <TotalTime>0</TotalTime>
  <Words>850</Words>
  <Application>Microsoft Office PowerPoint</Application>
  <PresentationFormat>On-screen Show (4:3)</PresentationFormat>
  <Paragraphs>121</Paragraphs>
  <Slides>19</Slides>
  <Notes>2</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Frame</vt:lpstr>
      <vt:lpstr>Section Dividers</vt:lpstr>
      <vt:lpstr>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2013-06-18T15:06:41Z</dcterms:created>
  <dcterms:modified xsi:type="dcterms:W3CDTF">2017-01-17T15:43:26Z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Tfs.LastKnownPath">
    <vt:lpwstr>\\enterprise.gcal.ac.uk\gcu\MPR\Common\Marketing\Brand\Powerpoint templates\GCU4x3March2015r6.pptx</vt:lpwstr>
  </property>
</Properties>
</file>