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1" r:id="rId1"/>
    <p:sldMasterId id="2147483711" r:id="rId2"/>
    <p:sldMasterId id="2147483682" r:id="rId3"/>
  </p:sldMasterIdLst>
  <p:notesMasterIdLst>
    <p:notesMasterId r:id="rId13"/>
  </p:notesMasterIdLst>
  <p:handoutMasterIdLst>
    <p:handoutMasterId r:id="rId14"/>
  </p:handoutMasterIdLst>
  <p:sldIdLst>
    <p:sldId id="278" r:id="rId4"/>
    <p:sldId id="259" r:id="rId5"/>
    <p:sldId id="301" r:id="rId6"/>
    <p:sldId id="287" r:id="rId7"/>
    <p:sldId id="302" r:id="rId8"/>
    <p:sldId id="303" r:id="rId9"/>
    <p:sldId id="305" r:id="rId10"/>
    <p:sldId id="304" r:id="rId11"/>
    <p:sldId id="285" r:id="rId12"/>
  </p:sldIdLst>
  <p:sldSz cx="9144000" cy="6858000" type="screen4x3"/>
  <p:notesSz cx="9144000" cy="6858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ing Slide" id="{885F766A-7AEC-455B-BCF9-E8B6C269F7BA}">
          <p14:sldIdLst>
            <p14:sldId id="278"/>
          </p14:sldIdLst>
        </p14:section>
        <p14:section name="Section Dividers" id="{82575F4C-A2F0-4EE9-9AE0-39F65A27CD48}">
          <p14:sldIdLst>
            <p14:sldId id="259"/>
          </p14:sldIdLst>
        </p14:section>
        <p14:section name="Generic Slides" id="{CEC8951E-5280-470D-9367-390EE319EB8C}">
          <p14:sldIdLst>
            <p14:sldId id="301"/>
            <p14:sldId id="287"/>
            <p14:sldId id="302"/>
            <p14:sldId id="303"/>
            <p14:sldId id="305"/>
            <p14:sldId id="304"/>
          </p14:sldIdLst>
        </p14:section>
        <p14:section name="Closing Slide" id="{18BF6BD7-647C-4898-8490-009901F6A820}">
          <p14:sldIdLst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98E"/>
    <a:srgbClr val="00B398"/>
    <a:srgbClr val="AF1685"/>
    <a:srgbClr val="97D700"/>
    <a:srgbClr val="753BBD"/>
    <a:srgbClr val="006CB4"/>
    <a:srgbClr val="009681"/>
    <a:srgbClr val="EFEEED"/>
    <a:srgbClr val="C6003D"/>
    <a:srgbClr val="684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5" autoAdjust="0"/>
    <p:restoredTop sz="94648" autoAdjust="0"/>
  </p:normalViewPr>
  <p:slideViewPr>
    <p:cSldViewPr snapToObjects="1">
      <p:cViewPr varScale="1">
        <p:scale>
          <a:sx n="103" d="100"/>
          <a:sy n="103" d="100"/>
        </p:scale>
        <p:origin x="-168" y="-96"/>
      </p:cViewPr>
      <p:guideLst>
        <p:guide orient="horz" pos="2161"/>
        <p:guide orient="horz" pos="4201"/>
        <p:guide orient="horz" pos="119"/>
        <p:guide orient="horz" pos="232"/>
        <p:guide orient="horz" pos="4088"/>
        <p:guide orient="horz" pos="5"/>
        <p:guide pos="2880"/>
        <p:guide pos="159"/>
        <p:guide pos="5603"/>
        <p:guide pos="2993"/>
        <p:guide pos="2767"/>
        <p:guide pos="272"/>
        <p:guide pos="5488"/>
      </p:guideLst>
    </p:cSldViewPr>
  </p:slideViewPr>
  <p:outlineViewPr>
    <p:cViewPr>
      <p:scale>
        <a:sx n="33" d="100"/>
        <a:sy n="33" d="100"/>
      </p:scale>
      <p:origin x="0" y="61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25" d="100"/>
          <a:sy n="125" d="100"/>
        </p:scale>
        <p:origin x="-966" y="-90"/>
      </p:cViewPr>
      <p:guideLst>
        <p:guide orient="horz" pos="2160"/>
        <p:guide orient="horz" pos="4201"/>
        <p:guide orient="horz" pos="119"/>
        <p:guide pos="2880"/>
        <p:guide pos="5601"/>
        <p:guide pos="158"/>
        <p:guide pos="2993"/>
        <p:guide pos="2767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752024" y="188913"/>
            <a:ext cx="4141151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200"/>
            </a:lvl1pPr>
          </a:lstStyle>
          <a:p>
            <a:fld id="{F6D8AFBE-B7CA-4D46-A31C-75EC41E50D85}" type="datetimeFigureOut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27/02/2017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752024" y="6411676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200"/>
            </a:lvl1pPr>
          </a:lstStyle>
          <a:p>
            <a:fld id="{7BFE86A2-DB0B-48E3-B43C-FE4600C96B70}" type="slidenum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259080" y="190500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259080" y="6411675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1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50825" y="183675"/>
            <a:ext cx="4141150" cy="246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752024" y="183674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9ED64-0ADF-46CE-9E4F-53EDBA1EDEC4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0825" y="6420090"/>
            <a:ext cx="4141150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752024" y="6422867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478A9A-ADE8-49A2-AF0A-1FE9A88297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Notes Placeholder 8"/>
          <p:cNvSpPr>
            <a:spLocks noGrp="1"/>
          </p:cNvSpPr>
          <p:nvPr>
            <p:ph type="body" sz="quarter" idx="3"/>
          </p:nvPr>
        </p:nvSpPr>
        <p:spPr>
          <a:xfrm>
            <a:off x="4752024" y="548616"/>
            <a:ext cx="4139564" cy="57607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9852" y="548616"/>
            <a:ext cx="4142123" cy="310659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3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0825" y="549275"/>
            <a:ext cx="4140200" cy="3105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Explain the difference between where a resource</a:t>
            </a:r>
            <a:r>
              <a:rPr lang="en-GB" baseline="0" dirty="0" smtClean="0"/>
              <a:t> is produced and where it is used. Where it is used is the relevant bit with regard to copyright law.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557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0825" y="549275"/>
            <a:ext cx="4140200" cy="3105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Explain the difference between where a resource</a:t>
            </a:r>
            <a:r>
              <a:rPr lang="en-GB" baseline="0" dirty="0" smtClean="0"/>
              <a:t> is produced and where it is used. Where it is used is the relevant bit with regard to copyright law.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557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0825" y="549275"/>
            <a:ext cx="4140200" cy="3105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Explain the difference between where a resource</a:t>
            </a:r>
            <a:r>
              <a:rPr lang="en-GB" baseline="0" dirty="0" smtClean="0"/>
              <a:t> is produced and where it is used. Where it is used is the relevant bit with regard to copyright law.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557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0825" y="549275"/>
            <a:ext cx="4140200" cy="3105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Explain the difference between where a resource</a:t>
            </a:r>
            <a:r>
              <a:rPr lang="en-GB" baseline="0" dirty="0" smtClean="0"/>
              <a:t> is produced and where it is used. Where it is used is the relevant bit with regard to copyright law.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557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0825" y="549275"/>
            <a:ext cx="4140200" cy="3105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Explain the difference between where a resource</a:t>
            </a:r>
            <a:r>
              <a:rPr lang="en-GB" baseline="0" dirty="0" smtClean="0"/>
              <a:t> is produced and where it is used. Where it is used is the relevant bit with regard to copyright law.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557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Presentation Title (click to edit)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89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1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6167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9889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782026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110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 (click to edit)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25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1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47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0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39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1988817"/>
            <a:ext cx="8280400" cy="461665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Thank you note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09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5" y="190500"/>
            <a:ext cx="8642349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3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753B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0B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587"/>
            <a:ext cx="8642351" cy="6480501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9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Transpar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7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95215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99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image" Target="../media/image7.emf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3" y="5409700"/>
            <a:ext cx="1909853" cy="10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46" y="6229061"/>
            <a:ext cx="3704684" cy="25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68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1" y="5949700"/>
            <a:ext cx="957659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6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714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68E1414-5F24-4E3F-ACA1-76792B015177}" type="slidenum">
              <a:rPr lang="en-GB" sz="800" smtClean="0">
                <a:latin typeface="+mn-lt"/>
              </a:rPr>
              <a:pPr algn="r"/>
              <a:t>‹#›</a:t>
            </a:fld>
            <a:endParaRPr lang="en-GB" sz="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009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1" r:id="rId2"/>
    <p:sldLayoutId id="2147483693" r:id="rId3"/>
    <p:sldLayoutId id="2147483690" r:id="rId4"/>
    <p:sldLayoutId id="2147483692" r:id="rId5"/>
    <p:sldLayoutId id="2147483694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3" r:id="rId12"/>
    <p:sldLayoutId id="214748371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m.kelt@gcu.ac.uk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646331"/>
          </a:xfrm>
        </p:spPr>
        <p:txBody>
          <a:bodyPr/>
          <a:lstStyle/>
          <a:p>
            <a:r>
              <a:rPr lang="en-GB" sz="3600" dirty="0" smtClean="0"/>
              <a:t>Marion Kelt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348856"/>
            <a:ext cx="7020972" cy="646331"/>
          </a:xfrm>
        </p:spPr>
        <p:txBody>
          <a:bodyPr/>
          <a:lstStyle/>
          <a:p>
            <a:r>
              <a:rPr lang="en-GB" sz="3600" dirty="0" smtClean="0"/>
              <a:t>The library </a:t>
            </a:r>
            <a:r>
              <a:rPr lang="en-GB" sz="3600" dirty="0" smtClean="0"/>
              <a:t>website</a:t>
            </a: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334153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8331" y="548633"/>
            <a:ext cx="7920868" cy="553998"/>
          </a:xfrm>
        </p:spPr>
        <p:txBody>
          <a:bodyPr/>
          <a:lstStyle/>
          <a:p>
            <a:r>
              <a:rPr lang="en-GB" sz="3000" dirty="0" smtClean="0"/>
              <a:t>Presentation Summary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1871" y="2258844"/>
            <a:ext cx="7920869" cy="223445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How do we manage it?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Updating and revision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Using analytics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Site redesign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Questions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4408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How do we manage it?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29680" y="1358900"/>
            <a:ext cx="8280400" cy="4500424"/>
          </a:xfrm>
          <a:prstGeom prst="rect">
            <a:avLst/>
          </a:prstGeom>
        </p:spPr>
        <p:txBody>
          <a:bodyPr/>
          <a:lstStyle/>
          <a:p>
            <a:pPr marL="342900" lvl="0" indent="-342900" rtl="0">
              <a:buFont typeface="Arial" panose="020B0604020202020204" pitchFamily="34" charset="0"/>
              <a:buChar char="•"/>
            </a:pPr>
            <a:r>
              <a:rPr lang="en-GB" sz="2000" baseline="0" dirty="0" smtClean="0"/>
              <a:t>The</a:t>
            </a:r>
            <a:r>
              <a:rPr lang="en-GB" sz="2000" dirty="0" smtClean="0"/>
              <a:t> library web site is managed by the Library </a:t>
            </a:r>
            <a:r>
              <a:rPr lang="en-GB" sz="2000" dirty="0"/>
              <a:t>W</a:t>
            </a:r>
            <a:r>
              <a:rPr lang="en-GB" sz="2000" dirty="0" smtClean="0"/>
              <a:t>eb </a:t>
            </a:r>
            <a:r>
              <a:rPr lang="en-GB" sz="2000" dirty="0"/>
              <a:t>G</a:t>
            </a:r>
            <a:r>
              <a:rPr lang="en-GB" sz="2000" dirty="0" smtClean="0"/>
              <a:t>roup. This is made up of our Director of Library Services and representatives from each team: Academic Liaison Librarians, The Library Desk and Collections and Discovery.</a:t>
            </a:r>
            <a:r>
              <a:rPr lang="en-GB" sz="2000" baseline="0" dirty="0" smtClean="0"/>
              <a:t/>
            </a:r>
            <a:br>
              <a:rPr lang="en-GB" sz="2000" baseline="0" dirty="0" smtClean="0"/>
            </a:br>
            <a:endParaRPr lang="en-GB" sz="2000" dirty="0"/>
          </a:p>
          <a:p>
            <a:pPr marL="342900" lvl="0" indent="-342900" rtl="0">
              <a:buFont typeface="Arial" panose="020B0604020202020204" pitchFamily="34" charset="0"/>
              <a:buChar char="•"/>
            </a:pPr>
            <a:r>
              <a:rPr lang="en-GB" sz="2000" baseline="0" dirty="0" smtClean="0"/>
              <a:t>The</a:t>
            </a:r>
            <a:r>
              <a:rPr lang="en-GB" sz="2000" dirty="0" smtClean="0"/>
              <a:t> group meet every two weeks, but cancel if there is nothing to discuss. </a:t>
            </a:r>
            <a:r>
              <a:rPr lang="en-GB" sz="2000" dirty="0" smtClean="0">
                <a:solidFill>
                  <a:srgbClr val="C00000"/>
                </a:solidFill>
              </a:rPr>
              <a:t>This is very important!</a:t>
            </a:r>
            <a:r>
              <a:rPr lang="en-GB" sz="2000" baseline="0" dirty="0" smtClean="0"/>
              <a:t/>
            </a:r>
            <a:br>
              <a:rPr lang="en-GB" sz="2000" baseline="0" dirty="0" smtClean="0"/>
            </a:b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The group discuss all </a:t>
            </a:r>
            <a:r>
              <a:rPr lang="en-GB" sz="2000" dirty="0" smtClean="0"/>
              <a:t>major</a:t>
            </a:r>
            <a:r>
              <a:rPr lang="en-GB" sz="2000" dirty="0" smtClean="0"/>
              <a:t> </a:t>
            </a:r>
            <a:r>
              <a:rPr lang="en-GB" sz="2000" dirty="0" smtClean="0"/>
              <a:t>changes such as new web pages, revised content, summer website review and changes to the menu structure</a:t>
            </a:r>
            <a:r>
              <a:rPr lang="en-GB" sz="2000" baseline="0" dirty="0" smtClean="0"/>
              <a:t>. </a:t>
            </a:r>
            <a:r>
              <a:rPr lang="en-GB" sz="2000" dirty="0" smtClean="0"/>
              <a:t>This</a:t>
            </a:r>
            <a:r>
              <a:rPr lang="en-GB" sz="2000" dirty="0" smtClean="0"/>
              <a:t> allows </a:t>
            </a:r>
            <a:r>
              <a:rPr lang="en-GB" sz="2000" dirty="0"/>
              <a:t>all teams the opportunity to assess the proposed updates. </a:t>
            </a:r>
            <a:r>
              <a:rPr lang="en-GB" sz="2000" baseline="0" dirty="0" smtClean="0"/>
              <a:t/>
            </a:r>
            <a:br>
              <a:rPr lang="en-GB" sz="2000" baseline="0" dirty="0" smtClean="0"/>
            </a:br>
            <a:endParaRPr lang="en-GB" sz="2000" dirty="0"/>
          </a:p>
          <a:p>
            <a:pPr marL="342900" lvl="0" indent="-342900" rtl="0">
              <a:buFont typeface="Arial" panose="020B0604020202020204" pitchFamily="34" charset="0"/>
              <a:buChar char="•"/>
            </a:pPr>
            <a:r>
              <a:rPr lang="en-GB" sz="2000" dirty="0" smtClean="0"/>
              <a:t>Minor changes such as broken links, typos, spelling mistakes do not go to the group but are fixed as soon as possible when notified</a:t>
            </a:r>
            <a:r>
              <a:rPr lang="en-GB" sz="2000" baseline="0" dirty="0" smtClean="0"/>
              <a:t>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0698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Who does the building and maintenance?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11472" y="1268712"/>
            <a:ext cx="76510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</a:t>
            </a:r>
            <a:r>
              <a:rPr lang="en-GB" dirty="0"/>
              <a:t>team has responsibility for the content and layout of their web pages.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</a:t>
            </a:r>
            <a:r>
              <a:rPr lang="en-GB" dirty="0"/>
              <a:t>team should also ensure that the content and layout of their pages </a:t>
            </a:r>
            <a:r>
              <a:rPr lang="en-GB" dirty="0" smtClean="0"/>
              <a:t>follows the </a:t>
            </a:r>
            <a:r>
              <a:rPr lang="en-GB" dirty="0"/>
              <a:t>website style </a:t>
            </a:r>
            <a:r>
              <a:rPr lang="en-GB" dirty="0" smtClean="0"/>
              <a:t>guide, which covers: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Plain English usage such as no passive sentences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Preferred terminology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Rules on capitalisation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Rules on actual page design such as use of headers and illustrations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Guardian online style guide as backup</a:t>
            </a:r>
            <a:r>
              <a:rPr lang="en-GB" dirty="0" smtClean="0"/>
              <a:t>!</a:t>
            </a:r>
            <a:br>
              <a:rPr lang="en-GB" dirty="0" smtClean="0"/>
            </a:b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 </a:t>
            </a:r>
            <a:r>
              <a:rPr lang="en-GB" dirty="0"/>
              <a:t>ensure consistency across the website all changes on T4 will be made by </a:t>
            </a:r>
            <a:r>
              <a:rPr lang="en-GB" dirty="0" smtClean="0"/>
              <a:t>two members of the C&amp;D </a:t>
            </a:r>
            <a:r>
              <a:rPr lang="en-GB" dirty="0"/>
              <a:t>team. </a:t>
            </a:r>
            <a:r>
              <a:rPr lang="en-GB" dirty="0" smtClean="0"/>
              <a:t>All </a:t>
            </a:r>
            <a:r>
              <a:rPr lang="en-GB" dirty="0" smtClean="0"/>
              <a:t>changes or requests for new pages are sent to one group mailbox. The team member monitoring the box decides on whether the request </a:t>
            </a:r>
            <a:r>
              <a:rPr lang="en-GB" dirty="0" smtClean="0"/>
              <a:t>is major or minor.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30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Major updates and revisions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11472" y="1268712"/>
            <a:ext cx="76510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summer the whole site is checked and revised.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We have a spreadsheet listing all the pages with the name of the team responsible for the content.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This spreadsheet includes Google Analytics for each page with data on changes in traffic from the previous year.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Part of this process is to highlight pages with very little use and decide whether to delete or revise them.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Analytics are also used to identify content for the blue “shortcut” tiles on the home page.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Changes and updates are then sent to the mailbox for action.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019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Site redesign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11472" y="1268712"/>
            <a:ext cx="76510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Every so often you should take a step back and look at the overall web site. You can fall victim to “site creep” where extra pages get added just to shut up persistent people! A group structure helps avoid that</a:t>
            </a:r>
            <a:r>
              <a:rPr lang="en-GB" dirty="0" smtClean="0"/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We decided to aim for: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Fast load times.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Short, concise pages. Use in-page navigation for longer pages.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Navigation should be clear and intuitive. It should be clear what someone will get when they click a link.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Current content and links. Where possible use external sites instead of re-creating content.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Relevant content and links.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Write globally. Where possible write generic pages, don’t recreate the same content in multiple directories.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Consistent CSS. Pages, images, videos should be same style, format and size throughout the site.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5226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Site redesign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11472" y="1268712"/>
            <a:ext cx="76510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Other</a:t>
            </a:r>
            <a:r>
              <a:rPr lang="en-GB" dirty="0" smtClean="0"/>
              <a:t> </a:t>
            </a:r>
            <a:r>
              <a:rPr lang="en-GB" dirty="0" smtClean="0"/>
              <a:t>drivers: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New technologies available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Changes in structure or offering of your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Need to add forms for feedback or other uses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In our case, we had two main ones: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Our analytics showed a growing need for a mobile friendly design, so when the T4 template became available, we volunteered!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Our service had changed, so we wanted an easy to use, logical menu system.</a:t>
            </a: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Accessibility.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We have in house experts who will help and advise on site design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Remember things like ALT text for videos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Check with GCU web team for new developments in templates and content types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67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Lessons learned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11472" y="1268712"/>
            <a:ext cx="76510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Before you start, have a really good look at what other similar services websites are like. Look at as many as you can stand. Note good and bad points and discuss ….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Make a map! Map out your site structure before you start</a:t>
            </a:r>
            <a:r>
              <a:rPr lang="en-GB" dirty="0" smtClean="0"/>
              <a:t>! This can evolve as you go.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Always include an A-Z list of pages on your site.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Don’t be afraid to ask! If you don’t ask, you don’t get! I am still pestering the web team for new developments ….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Consider having a group in charge, it gives a more rounded product as each team has a voice. It is very aggravating but worth it in the end!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Be very stern about what is the group’s remit (write it down)! Sometimes content has to be kicked back to individual teams for revision </a:t>
            </a:r>
            <a:r>
              <a:rPr lang="en-GB" dirty="0" smtClean="0"/>
              <a:t>more than once before </a:t>
            </a:r>
            <a:r>
              <a:rPr lang="en-GB" dirty="0" smtClean="0"/>
              <a:t>group discussion.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297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31800" y="548616"/>
            <a:ext cx="8280400" cy="769441"/>
          </a:xfrm>
        </p:spPr>
        <p:txBody>
          <a:bodyPr/>
          <a:lstStyle/>
          <a:p>
            <a:r>
              <a:rPr lang="en-GB" sz="4400" dirty="0" smtClean="0"/>
              <a:t>Thank you</a:t>
            </a:r>
            <a:endParaRPr lang="en-GB" sz="4400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521460" y="3158964"/>
            <a:ext cx="8280400" cy="1717393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Marion Kelt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r>
              <a:rPr lang="en-GB" dirty="0" smtClean="0">
                <a:hlinkClick r:id="rId3"/>
              </a:rPr>
              <a:t>m.kelt@gcu.ac.uk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49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9b2e313476ddb96547d39f85dfc76d277b7155"/>
</p:tagLst>
</file>

<file path=ppt/theme/theme1.xml><?xml version="1.0" encoding="utf-8"?>
<a:theme xmlns:a="http://schemas.openxmlformats.org/drawingml/2006/main" name="Fra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GCU Template v8</Template>
  <TotalTime>0</TotalTime>
  <Words>469</Words>
  <Application>Microsoft Office PowerPoint</Application>
  <PresentationFormat>On-screen Show (4:3)</PresentationFormat>
  <Paragraphs>75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Frame</vt:lpstr>
      <vt:lpstr>Section Dividers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2013-06-18T15:06:41Z</dcterms:created>
  <dcterms:modified xsi:type="dcterms:W3CDTF">2017-02-27T14:32:36Z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\\enterprise.gcal.ac.uk\gcu\MPR\Common\Marketing\Brand\Powerpoint templates\GCU4x3March2015r6.pptx</vt:lpwstr>
  </property>
</Properties>
</file>