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3"/>
  </p:notesMasterIdLst>
  <p:handoutMasterIdLst>
    <p:handoutMasterId r:id="rId14"/>
  </p:handoutMasterIdLst>
  <p:sldIdLst>
    <p:sldId id="278" r:id="rId4"/>
    <p:sldId id="259" r:id="rId5"/>
    <p:sldId id="301" r:id="rId6"/>
    <p:sldId id="287" r:id="rId7"/>
    <p:sldId id="302" r:id="rId8"/>
    <p:sldId id="303" r:id="rId9"/>
    <p:sldId id="305" r:id="rId10"/>
    <p:sldId id="304" r:id="rId11"/>
    <p:sldId id="285" r:id="rId12"/>
  </p:sldIdLst>
  <p:sldSz cx="9144000" cy="6858000" type="screen4x3"/>
  <p:notesSz cx="9144000" cy="6858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301"/>
            <p14:sldId id="287"/>
            <p14:sldId id="302"/>
            <p14:sldId id="303"/>
            <p14:sldId id="305"/>
            <p14:sldId id="304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27/02/2017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27/02/2017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 difference between where a resource</a:t>
            </a:r>
            <a:r>
              <a:rPr lang="en-GB" baseline="0" dirty="0" smtClean="0"/>
              <a:t> is produced and where it is used. Where it is used is the relevant bit with regard to copyright law.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57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 difference between where a resource</a:t>
            </a:r>
            <a:r>
              <a:rPr lang="en-GB" baseline="0" dirty="0" smtClean="0"/>
              <a:t> is produced and where it is used. Where it is used is the relevant bit with regard to copyright law.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57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 difference between where a resource</a:t>
            </a:r>
            <a:r>
              <a:rPr lang="en-GB" baseline="0" dirty="0" smtClean="0"/>
              <a:t> is produced and where it is used. Where it is used is the relevant bit with regard to copyright law.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57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 difference between where a resource</a:t>
            </a:r>
            <a:r>
              <a:rPr lang="en-GB" baseline="0" dirty="0" smtClean="0"/>
              <a:t> is produced and where it is used. Where it is used is the relevant bit with regard to copyright law.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5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Explain the difference between where a resource</a:t>
            </a:r>
            <a:r>
              <a:rPr lang="en-GB" baseline="0" dirty="0" smtClean="0"/>
              <a:t> is produced and where it is used. Where it is used is the relevant bit with regard to copyright law.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5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.kelt@gcu.ac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Marion Kelt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646331"/>
          </a:xfrm>
        </p:spPr>
        <p:txBody>
          <a:bodyPr/>
          <a:lstStyle/>
          <a:p>
            <a:r>
              <a:rPr lang="en-GB" sz="3600" dirty="0" smtClean="0"/>
              <a:t>The library </a:t>
            </a:r>
            <a:r>
              <a:rPr lang="en-GB" sz="3600" dirty="0" smtClean="0"/>
              <a:t>website</a:t>
            </a: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1871" y="2258844"/>
            <a:ext cx="7920869" cy="223445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How do we manage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Updating and revision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Using analytics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Site redesign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Questions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How do we manage it?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1358900"/>
            <a:ext cx="8280400" cy="4500424"/>
          </a:xfrm>
          <a:prstGeom prst="rect">
            <a:avLst/>
          </a:prstGeom>
        </p:spPr>
        <p:txBody>
          <a:bodyPr/>
          <a:lstStyle/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The</a:t>
            </a:r>
            <a:r>
              <a:rPr lang="en-GB" sz="2000" dirty="0" smtClean="0"/>
              <a:t> library web site is managed by the Library </a:t>
            </a:r>
            <a:r>
              <a:rPr lang="en-GB" sz="2000" dirty="0"/>
              <a:t>W</a:t>
            </a:r>
            <a:r>
              <a:rPr lang="en-GB" sz="2000" dirty="0" smtClean="0"/>
              <a:t>eb </a:t>
            </a:r>
            <a:r>
              <a:rPr lang="en-GB" sz="2000" dirty="0"/>
              <a:t>G</a:t>
            </a:r>
            <a:r>
              <a:rPr lang="en-GB" sz="2000" dirty="0" smtClean="0"/>
              <a:t>roup. This is made up of our Director of Library Services and representatives from each team: Academic Liaison Librarians, The Library Desk and Collections and Discovery.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The</a:t>
            </a:r>
            <a:r>
              <a:rPr lang="en-GB" sz="2000" dirty="0" smtClean="0"/>
              <a:t> group meet every two weeks, but cancel if there is nothing to discuss. </a:t>
            </a:r>
            <a:r>
              <a:rPr lang="en-GB" sz="2000" dirty="0" smtClean="0">
                <a:solidFill>
                  <a:srgbClr val="C00000"/>
                </a:solidFill>
              </a:rPr>
              <a:t>This is very important!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 group discuss all </a:t>
            </a:r>
            <a:r>
              <a:rPr lang="en-GB" sz="2000" dirty="0" smtClean="0"/>
              <a:t>major</a:t>
            </a:r>
            <a:r>
              <a:rPr lang="en-GB" sz="2000" dirty="0" smtClean="0"/>
              <a:t> </a:t>
            </a:r>
            <a:r>
              <a:rPr lang="en-GB" sz="2000" dirty="0" smtClean="0"/>
              <a:t>changes such as new web pages, revised content, summer website review and changes to the menu structure</a:t>
            </a:r>
            <a:r>
              <a:rPr lang="en-GB" sz="2000" baseline="0" dirty="0" smtClean="0"/>
              <a:t>. </a:t>
            </a:r>
            <a:r>
              <a:rPr lang="en-GB" sz="2000" dirty="0" smtClean="0"/>
              <a:t>This</a:t>
            </a:r>
            <a:r>
              <a:rPr lang="en-GB" sz="2000" dirty="0" smtClean="0"/>
              <a:t> allows </a:t>
            </a:r>
            <a:r>
              <a:rPr lang="en-GB" sz="2000" dirty="0"/>
              <a:t>all teams the opportunity to assess the proposed updates. </a:t>
            </a:r>
            <a:r>
              <a:rPr lang="en-GB" sz="2000" baseline="0" dirty="0" smtClean="0"/>
              <a:t/>
            </a:r>
            <a:br>
              <a:rPr lang="en-GB" sz="2000" baseline="0" dirty="0" smtClean="0"/>
            </a:br>
            <a:endParaRPr lang="en-GB" sz="2000" dirty="0"/>
          </a:p>
          <a:p>
            <a:pPr marL="342900" lvl="0" indent="-342900" rtl="0">
              <a:buFont typeface="Arial" panose="020B0604020202020204" pitchFamily="34" charset="0"/>
              <a:buChar char="•"/>
            </a:pPr>
            <a:r>
              <a:rPr lang="en-GB" sz="2000" dirty="0" smtClean="0"/>
              <a:t>Minor changes such as broken links, typos, spelling mistakes do not go to the group but are fixed as soon as possible when notified</a:t>
            </a:r>
            <a:r>
              <a:rPr lang="en-GB" sz="2000" baseline="0" dirty="0" smtClean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Who does the building and maintenance?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472" y="1268712"/>
            <a:ext cx="76510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Each </a:t>
            </a:r>
            <a:r>
              <a:rPr lang="en-GB" dirty="0"/>
              <a:t>team has responsibility for the content and layout of their web pages.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Each </a:t>
            </a:r>
            <a:r>
              <a:rPr lang="en-GB" dirty="0"/>
              <a:t>team should also ensure that the content and layout of their pages </a:t>
            </a:r>
            <a:r>
              <a:rPr lang="en-GB" dirty="0" smtClean="0"/>
              <a:t>follows the </a:t>
            </a:r>
            <a:r>
              <a:rPr lang="en-GB" dirty="0"/>
              <a:t>website style </a:t>
            </a:r>
            <a:r>
              <a:rPr lang="en-GB" dirty="0" smtClean="0"/>
              <a:t>guide, which covers: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Plain English usage such as no passive sentences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Preferred terminology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Rules on capitalisation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Rules on actual page design such as use of headers and illustrations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Guardian online style guide as backup</a:t>
            </a:r>
            <a:r>
              <a:rPr lang="en-GB" dirty="0" smtClean="0"/>
              <a:t>!</a:t>
            </a:r>
            <a:br>
              <a:rPr lang="en-GB" dirty="0" smtClean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To </a:t>
            </a:r>
            <a:r>
              <a:rPr lang="en-GB" dirty="0"/>
              <a:t>ensure consistency across the website all changes on T4 will be made by </a:t>
            </a:r>
            <a:r>
              <a:rPr lang="en-GB" dirty="0" smtClean="0"/>
              <a:t>two members of the C&amp;D </a:t>
            </a:r>
            <a:r>
              <a:rPr lang="en-GB" dirty="0"/>
              <a:t>team. </a:t>
            </a:r>
            <a:r>
              <a:rPr lang="en-GB" dirty="0" smtClean="0"/>
              <a:t>All </a:t>
            </a:r>
            <a:r>
              <a:rPr lang="en-GB" dirty="0" smtClean="0"/>
              <a:t>changes or requests for new pages are sent to one group mailbox. The team member monitoring the box decides on whether the request </a:t>
            </a:r>
            <a:r>
              <a:rPr lang="en-GB" dirty="0" smtClean="0"/>
              <a:t>is major or minor.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0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Major updates and revisions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472" y="1268712"/>
            <a:ext cx="76510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Each summer the whole site is checked and revised.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have a spreadsheet listing all the pages with the name of the team responsible for the content.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This spreadsheet includes Google Analytics for each page with data on changes in traffic from the previous year.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Part of this process is to highlight pages with very little use and decide whether to delete or revise them.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Analytics are also used to identify content for the blue “shortcut” tiles on the home page.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Changes and updates are then sent to the mailbox for action.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019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Site redesign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472" y="1268712"/>
            <a:ext cx="76510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Every so often you should take a step back and look at the overall web site. You can fall victim to “site creep” where extra pages get added just to shut up persistent people! A group structure helps avoid that</a:t>
            </a:r>
            <a:r>
              <a:rPr lang="en-GB" dirty="0" smtClean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decided to aim for: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Fast load times.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Short, concise pages. Use in-page navigation for longer pages.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Navigation should be clear and intuitive. It should be clear what someone will get when they click a link.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Current content and links. Where possible use external sites instead of re-creating content.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Relevant content and links.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Write globally. Where possible write generic pages, don’t recreate the same content in multiple directories.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Consistent CSS. Pages, images, videos should be same style, format and size throughout the site.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5226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Site redesign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472" y="1268712"/>
            <a:ext cx="76510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Other</a:t>
            </a:r>
            <a:r>
              <a:rPr lang="en-GB" dirty="0" smtClean="0"/>
              <a:t> </a:t>
            </a:r>
            <a:r>
              <a:rPr lang="en-GB" dirty="0" smtClean="0"/>
              <a:t>drivers: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New technologies available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Changes in structure or offering of your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Need to add forms for feedback or other uses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 our case, we had two main ones: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analytics showed a growing need for a mobile friendly design, so when the T4 template became available, we volunteered!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service had changed, so we wanted an easy to use, logical menu system.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Accessibility.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We have in house experts who will help and advise on site design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Remember things like ALT text for videos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Check with GCU web team for new developments in templates and content types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67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Lessons learned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472" y="1268712"/>
            <a:ext cx="76510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Before you start, have a really good look at what other similar services websites are like. Look at as many as you can stand. Note good and bad points and discuss ….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Make a map! Map out your site structure before you start</a:t>
            </a:r>
            <a:r>
              <a:rPr lang="en-GB" dirty="0" smtClean="0"/>
              <a:t>! This can evolve as you go.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Always include an A-Z list of pages on your site.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Don’t be afraid to ask! If you don’t ask, you don’t get! I am still pestering the web team for new developments ….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Consider having a group in charge, it gives a more rounded product as each team has a voice. It is very aggravating but worth it in the end!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Be very stern about what is the group’s remit (write it down)! Sometimes content has to be kicked back to individual teams for revision </a:t>
            </a:r>
            <a:r>
              <a:rPr lang="en-GB" dirty="0" smtClean="0"/>
              <a:t>more than once before </a:t>
            </a:r>
            <a:r>
              <a:rPr lang="en-GB" dirty="0" smtClean="0"/>
              <a:t>group discussion.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297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521460" y="3158964"/>
            <a:ext cx="8280400" cy="171739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Marion Kelt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r>
              <a:rPr lang="en-GB" dirty="0" smtClean="0">
                <a:hlinkClick r:id="rId3"/>
              </a:rPr>
              <a:t>m.kelt@gcu.ac.uk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9b2e313476ddb96547d39f85dfc76d277b7155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469</Words>
  <Application>Microsoft Office PowerPoint</Application>
  <PresentationFormat>On-screen Show (4:3)</PresentationFormat>
  <Paragraphs>75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2017-02-27T14:32:36Z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