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1"/>
    <p:sldMasterId id="2147483711" r:id="rId2"/>
    <p:sldMasterId id="2147483682" r:id="rId3"/>
  </p:sldMasterIdLst>
  <p:notesMasterIdLst>
    <p:notesMasterId r:id="rId26"/>
  </p:notesMasterIdLst>
  <p:handoutMasterIdLst>
    <p:handoutMasterId r:id="rId27"/>
  </p:handoutMasterIdLst>
  <p:sldIdLst>
    <p:sldId id="278" r:id="rId4"/>
    <p:sldId id="259" r:id="rId5"/>
    <p:sldId id="301" r:id="rId6"/>
    <p:sldId id="297" r:id="rId7"/>
    <p:sldId id="300" r:id="rId8"/>
    <p:sldId id="302" r:id="rId9"/>
    <p:sldId id="303" r:id="rId10"/>
    <p:sldId id="304" r:id="rId11"/>
    <p:sldId id="305" r:id="rId12"/>
    <p:sldId id="306" r:id="rId13"/>
    <p:sldId id="307" r:id="rId14"/>
    <p:sldId id="308" r:id="rId15"/>
    <p:sldId id="310" r:id="rId16"/>
    <p:sldId id="311" r:id="rId17"/>
    <p:sldId id="299" r:id="rId18"/>
    <p:sldId id="289" r:id="rId19"/>
    <p:sldId id="290" r:id="rId20"/>
    <p:sldId id="291" r:id="rId21"/>
    <p:sldId id="294" r:id="rId22"/>
    <p:sldId id="295" r:id="rId23"/>
    <p:sldId id="309" r:id="rId24"/>
    <p:sldId id="285" r:id="rId25"/>
  </p:sldIdLst>
  <p:sldSz cx="9144000" cy="6858000" type="screen4x3"/>
  <p:notesSz cx="9144000" cy="6858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885F766A-7AEC-455B-BCF9-E8B6C269F7BA}">
          <p14:sldIdLst>
            <p14:sldId id="278"/>
          </p14:sldIdLst>
        </p14:section>
        <p14:section name="Section Dividers" id="{82575F4C-A2F0-4EE9-9AE0-39F65A27CD48}">
          <p14:sldIdLst>
            <p14:sldId id="259"/>
          </p14:sldIdLst>
        </p14:section>
        <p14:section name="Generic Slides" id="{CEC8951E-5280-470D-9367-390EE319EB8C}">
          <p14:sldIdLst>
            <p14:sldId id="301"/>
            <p14:sldId id="297"/>
            <p14:sldId id="300"/>
            <p14:sldId id="302"/>
            <p14:sldId id="303"/>
            <p14:sldId id="304"/>
            <p14:sldId id="305"/>
            <p14:sldId id="306"/>
            <p14:sldId id="307"/>
            <p14:sldId id="308"/>
            <p14:sldId id="310"/>
            <p14:sldId id="311"/>
            <p14:sldId id="299"/>
            <p14:sldId id="289"/>
            <p14:sldId id="290"/>
            <p14:sldId id="291"/>
            <p14:sldId id="294"/>
            <p14:sldId id="295"/>
            <p14:sldId id="309"/>
          </p14:sldIdLst>
        </p14:section>
        <p14:section name="Closing Slide" id="{18BF6BD7-647C-4898-8490-009901F6A820}">
          <p14:sldIdLst>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98E"/>
    <a:srgbClr val="00B398"/>
    <a:srgbClr val="AF1685"/>
    <a:srgbClr val="97D700"/>
    <a:srgbClr val="753BBD"/>
    <a:srgbClr val="006CB4"/>
    <a:srgbClr val="009681"/>
    <a:srgbClr val="EFEEED"/>
    <a:srgbClr val="C6003D"/>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5" autoAdjust="0"/>
    <p:restoredTop sz="94648" autoAdjust="0"/>
  </p:normalViewPr>
  <p:slideViewPr>
    <p:cSldViewPr snapToObjects="1">
      <p:cViewPr varScale="1">
        <p:scale>
          <a:sx n="103" d="100"/>
          <a:sy n="103" d="100"/>
        </p:scale>
        <p:origin x="-168" y="-96"/>
      </p:cViewPr>
      <p:guideLst>
        <p:guide orient="horz" pos="2161"/>
        <p:guide orient="horz" pos="4201"/>
        <p:guide orient="horz" pos="119"/>
        <p:guide orient="horz" pos="232"/>
        <p:guide orient="horz" pos="4088"/>
        <p:guide orient="horz" pos="5"/>
        <p:guide pos="2880"/>
        <p:guide pos="159"/>
        <p:guide pos="5603"/>
        <p:guide pos="2993"/>
        <p:guide pos="2767"/>
        <p:guide pos="272"/>
        <p:guide pos="5488"/>
      </p:guideLst>
    </p:cSldViewPr>
  </p:slideViewPr>
  <p:outlineViewPr>
    <p:cViewPr>
      <p:scale>
        <a:sx n="33" d="100"/>
        <a:sy n="33" d="100"/>
      </p:scale>
      <p:origin x="0" y="6144"/>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25" d="100"/>
          <a:sy n="125" d="100"/>
        </p:scale>
        <p:origin x="-966" y="-90"/>
      </p:cViewPr>
      <p:guideLst>
        <p:guide orient="horz" pos="2160"/>
        <p:guide orient="horz" pos="4201"/>
        <p:guide orient="horz" pos="119"/>
        <p:guide pos="2880"/>
        <p:guide pos="5601"/>
        <p:guide pos="158"/>
        <p:guide pos="2993"/>
        <p:guide pos="276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F5259-0CEB-4F67-8D2F-B74CF0E010E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EBB4948-CBE0-403C-AE40-BE5C31956711}">
      <dgm:prSet custT="1"/>
      <dgm:spPr/>
      <dgm:t>
        <a:bodyPr/>
        <a:lstStyle/>
        <a:p>
          <a:pPr rtl="0"/>
          <a:r>
            <a:rPr lang="en-GB" sz="2000" baseline="0" dirty="0" smtClean="0"/>
            <a:t>Open Educational Resources (OERs) are: </a:t>
          </a:r>
          <a:endParaRPr lang="en-GB" sz="2000" dirty="0"/>
        </a:p>
      </dgm:t>
    </dgm:pt>
    <dgm:pt modelId="{25E18B63-A786-48C4-BD28-75B867B3206C}" type="parTrans" cxnId="{46AAACE4-4B4E-48EA-99BA-034015BC6DFB}">
      <dgm:prSet/>
      <dgm:spPr/>
      <dgm:t>
        <a:bodyPr/>
        <a:lstStyle/>
        <a:p>
          <a:endParaRPr lang="en-GB"/>
        </a:p>
      </dgm:t>
    </dgm:pt>
    <dgm:pt modelId="{053FD4B3-946F-4FAB-A0F8-18B750D24357}" type="sibTrans" cxnId="{46AAACE4-4B4E-48EA-99BA-034015BC6DFB}">
      <dgm:prSet/>
      <dgm:spPr/>
      <dgm:t>
        <a:bodyPr/>
        <a:lstStyle/>
        <a:p>
          <a:endParaRPr lang="en-GB"/>
        </a:p>
      </dgm:t>
    </dgm:pt>
    <dgm:pt modelId="{53B8109D-FE7C-4DFC-9FE0-631FE25BE0C6}">
      <dgm:prSet custT="1"/>
      <dgm:spPr/>
      <dgm:t>
        <a:bodyPr/>
        <a:lstStyle/>
        <a:p>
          <a:pPr rtl="0"/>
          <a:r>
            <a:rPr lang="en-GB" sz="2000" dirty="0" smtClean="0"/>
            <a:t>Digital educational materials such as images, audio, video, animations, content modules, and other digital resources.</a:t>
          </a:r>
          <a:endParaRPr lang="en-GB" sz="2000" dirty="0"/>
        </a:p>
      </dgm:t>
    </dgm:pt>
    <dgm:pt modelId="{CA932B7F-B1F3-41BB-917F-9A3C68AE7A8D}" type="parTrans" cxnId="{5B25AB99-FA17-443F-93CD-6987AC0AEA09}">
      <dgm:prSet/>
      <dgm:spPr/>
      <dgm:t>
        <a:bodyPr/>
        <a:lstStyle/>
        <a:p>
          <a:endParaRPr lang="en-GB"/>
        </a:p>
      </dgm:t>
    </dgm:pt>
    <dgm:pt modelId="{80D85D1C-79DF-4A85-8124-394940A56BBC}" type="sibTrans" cxnId="{5B25AB99-FA17-443F-93CD-6987AC0AEA09}">
      <dgm:prSet/>
      <dgm:spPr/>
      <dgm:t>
        <a:bodyPr/>
        <a:lstStyle/>
        <a:p>
          <a:endParaRPr lang="en-GB"/>
        </a:p>
      </dgm:t>
    </dgm:pt>
    <dgm:pt modelId="{88F9CEA2-91C1-4038-BD6A-A081C5190F89}">
      <dgm:prSet custT="1"/>
      <dgm:spPr/>
      <dgm:t>
        <a:bodyPr/>
        <a:lstStyle/>
        <a:p>
          <a:pPr rtl="0"/>
          <a:r>
            <a:rPr lang="en-GB" sz="2000" baseline="0" dirty="0" smtClean="0"/>
            <a:t>To guarantee you stay legal when reusing content follow these three simple steps:</a:t>
          </a:r>
          <a:endParaRPr lang="en-GB" sz="2000" dirty="0"/>
        </a:p>
      </dgm:t>
    </dgm:pt>
    <dgm:pt modelId="{DF398999-0EC6-4508-ADC2-4F0FAAC710BC}" type="parTrans" cxnId="{D55367A3-4F4F-4E7D-802D-EF711CEF6866}">
      <dgm:prSet/>
      <dgm:spPr/>
      <dgm:t>
        <a:bodyPr/>
        <a:lstStyle/>
        <a:p>
          <a:endParaRPr lang="en-GB"/>
        </a:p>
      </dgm:t>
    </dgm:pt>
    <dgm:pt modelId="{0B363362-94D5-4C46-8AA3-8868D237C464}" type="sibTrans" cxnId="{D55367A3-4F4F-4E7D-802D-EF711CEF6866}">
      <dgm:prSet/>
      <dgm:spPr/>
      <dgm:t>
        <a:bodyPr/>
        <a:lstStyle/>
        <a:p>
          <a:endParaRPr lang="en-GB"/>
        </a:p>
      </dgm:t>
    </dgm:pt>
    <dgm:pt modelId="{801AB5DB-8E7E-4C65-95A0-85ABA750CAC5}">
      <dgm:prSet custT="1"/>
      <dgm:spPr/>
      <dgm:t>
        <a:bodyPr/>
        <a:lstStyle/>
        <a:p>
          <a:pPr rtl="0"/>
          <a:r>
            <a:rPr lang="en-GB" sz="2000" dirty="0" smtClean="0"/>
            <a:t>Reuse only licensed content e.g. Creative Commons;</a:t>
          </a:r>
          <a:endParaRPr lang="en-GB" sz="2000" dirty="0"/>
        </a:p>
      </dgm:t>
    </dgm:pt>
    <dgm:pt modelId="{A9D00617-2A00-496E-9537-0B9FF7EF5C86}" type="parTrans" cxnId="{E19A0ED2-1260-49FF-A7CE-B4497C94A2D2}">
      <dgm:prSet/>
      <dgm:spPr/>
      <dgm:t>
        <a:bodyPr/>
        <a:lstStyle/>
        <a:p>
          <a:endParaRPr lang="en-GB"/>
        </a:p>
      </dgm:t>
    </dgm:pt>
    <dgm:pt modelId="{43D03170-58EE-4C3F-8F5D-31E477BABE8E}" type="sibTrans" cxnId="{E19A0ED2-1260-49FF-A7CE-B4497C94A2D2}">
      <dgm:prSet/>
      <dgm:spPr/>
      <dgm:t>
        <a:bodyPr/>
        <a:lstStyle/>
        <a:p>
          <a:endParaRPr lang="en-GB"/>
        </a:p>
      </dgm:t>
    </dgm:pt>
    <dgm:pt modelId="{CDA26DA4-7F54-4D1C-AA65-7F8D1C6213FE}">
      <dgm:prSet custT="1"/>
      <dgm:spPr/>
      <dgm:t>
        <a:bodyPr/>
        <a:lstStyle/>
        <a:p>
          <a:pPr rtl="0"/>
          <a:r>
            <a:rPr lang="en-GB" sz="2000" dirty="0" smtClean="0"/>
            <a:t>Adhere to the terms of the licence;</a:t>
          </a:r>
          <a:endParaRPr lang="en-GB" sz="2000" dirty="0"/>
        </a:p>
      </dgm:t>
    </dgm:pt>
    <dgm:pt modelId="{15E90046-D1F5-4B79-9D22-AFA8BABD4C1E}" type="parTrans" cxnId="{37A5A346-0806-4B5F-BB88-AE7E68E052BC}">
      <dgm:prSet/>
      <dgm:spPr/>
      <dgm:t>
        <a:bodyPr/>
        <a:lstStyle/>
        <a:p>
          <a:endParaRPr lang="en-GB"/>
        </a:p>
      </dgm:t>
    </dgm:pt>
    <dgm:pt modelId="{F5FFC636-1D7A-4321-81A7-F3563AB7A434}" type="sibTrans" cxnId="{37A5A346-0806-4B5F-BB88-AE7E68E052BC}">
      <dgm:prSet/>
      <dgm:spPr/>
      <dgm:t>
        <a:bodyPr/>
        <a:lstStyle/>
        <a:p>
          <a:endParaRPr lang="en-GB"/>
        </a:p>
      </dgm:t>
    </dgm:pt>
    <dgm:pt modelId="{D35F3640-089E-4B2C-9AF8-B584A89A968D}">
      <dgm:prSet custT="1"/>
      <dgm:spPr/>
      <dgm:t>
        <a:bodyPr/>
        <a:lstStyle/>
        <a:p>
          <a:pPr rtl="0"/>
          <a:r>
            <a:rPr lang="en-GB" sz="2000" dirty="0" smtClean="0"/>
            <a:t>Cite the content you use.</a:t>
          </a:r>
          <a:endParaRPr lang="en-GB" sz="2000" dirty="0"/>
        </a:p>
      </dgm:t>
    </dgm:pt>
    <dgm:pt modelId="{67B138D2-F7F7-4B4D-BA34-BC82E425FE21}" type="parTrans" cxnId="{626B9615-9F55-4D1C-B430-5083085F7B15}">
      <dgm:prSet/>
      <dgm:spPr/>
      <dgm:t>
        <a:bodyPr/>
        <a:lstStyle/>
        <a:p>
          <a:endParaRPr lang="en-GB"/>
        </a:p>
      </dgm:t>
    </dgm:pt>
    <dgm:pt modelId="{90F9B28D-3290-43B9-829A-3CFE7E4807DE}" type="sibTrans" cxnId="{626B9615-9F55-4D1C-B430-5083085F7B15}">
      <dgm:prSet/>
      <dgm:spPr/>
      <dgm:t>
        <a:bodyPr/>
        <a:lstStyle/>
        <a:p>
          <a:endParaRPr lang="en-GB"/>
        </a:p>
      </dgm:t>
    </dgm:pt>
    <dgm:pt modelId="{395A252A-2F2C-46CA-93F3-265856D84A87}" type="pres">
      <dgm:prSet presAssocID="{A9EF5259-0CEB-4F67-8D2F-B74CF0E010ED}" presName="Name0" presStyleCnt="0">
        <dgm:presLayoutVars>
          <dgm:dir/>
          <dgm:animLvl val="lvl"/>
          <dgm:resizeHandles val="exact"/>
        </dgm:presLayoutVars>
      </dgm:prSet>
      <dgm:spPr/>
      <dgm:t>
        <a:bodyPr/>
        <a:lstStyle/>
        <a:p>
          <a:endParaRPr lang="en-GB"/>
        </a:p>
      </dgm:t>
    </dgm:pt>
    <dgm:pt modelId="{CFAA43E9-17CF-4C75-B7EF-81FF5BC2B750}" type="pres">
      <dgm:prSet presAssocID="{3EBB4948-CBE0-403C-AE40-BE5C31956711}" presName="linNode" presStyleCnt="0"/>
      <dgm:spPr/>
    </dgm:pt>
    <dgm:pt modelId="{2B2999C6-43FE-40C6-9031-044542726011}" type="pres">
      <dgm:prSet presAssocID="{3EBB4948-CBE0-403C-AE40-BE5C31956711}" presName="parentText" presStyleLbl="node1" presStyleIdx="0" presStyleCnt="2">
        <dgm:presLayoutVars>
          <dgm:chMax val="1"/>
          <dgm:bulletEnabled val="1"/>
        </dgm:presLayoutVars>
      </dgm:prSet>
      <dgm:spPr/>
      <dgm:t>
        <a:bodyPr/>
        <a:lstStyle/>
        <a:p>
          <a:endParaRPr lang="en-GB"/>
        </a:p>
      </dgm:t>
    </dgm:pt>
    <dgm:pt modelId="{642BDBC7-36FF-4990-890D-E7B9FF64216C}" type="pres">
      <dgm:prSet presAssocID="{3EBB4948-CBE0-403C-AE40-BE5C31956711}" presName="descendantText" presStyleLbl="alignAccFollowNode1" presStyleIdx="0" presStyleCnt="2">
        <dgm:presLayoutVars>
          <dgm:bulletEnabled val="1"/>
        </dgm:presLayoutVars>
      </dgm:prSet>
      <dgm:spPr/>
      <dgm:t>
        <a:bodyPr/>
        <a:lstStyle/>
        <a:p>
          <a:endParaRPr lang="en-GB"/>
        </a:p>
      </dgm:t>
    </dgm:pt>
    <dgm:pt modelId="{88088884-6111-4FC9-8FFB-878D1F9993BC}" type="pres">
      <dgm:prSet presAssocID="{053FD4B3-946F-4FAB-A0F8-18B750D24357}" presName="sp" presStyleCnt="0"/>
      <dgm:spPr/>
    </dgm:pt>
    <dgm:pt modelId="{994F3611-5F78-419D-8B73-4C6335983F88}" type="pres">
      <dgm:prSet presAssocID="{88F9CEA2-91C1-4038-BD6A-A081C5190F89}" presName="linNode" presStyleCnt="0"/>
      <dgm:spPr/>
    </dgm:pt>
    <dgm:pt modelId="{1BDBEDC1-DC35-419C-B06A-8DA2CB5AB31B}" type="pres">
      <dgm:prSet presAssocID="{88F9CEA2-91C1-4038-BD6A-A081C5190F89}" presName="parentText" presStyleLbl="node1" presStyleIdx="1" presStyleCnt="2">
        <dgm:presLayoutVars>
          <dgm:chMax val="1"/>
          <dgm:bulletEnabled val="1"/>
        </dgm:presLayoutVars>
      </dgm:prSet>
      <dgm:spPr/>
      <dgm:t>
        <a:bodyPr/>
        <a:lstStyle/>
        <a:p>
          <a:endParaRPr lang="en-GB"/>
        </a:p>
      </dgm:t>
    </dgm:pt>
    <dgm:pt modelId="{5ADC2FF7-B957-474A-9B69-4354BE9F4C47}" type="pres">
      <dgm:prSet presAssocID="{88F9CEA2-91C1-4038-BD6A-A081C5190F89}" presName="descendantText" presStyleLbl="alignAccFollowNode1" presStyleIdx="1" presStyleCnt="2">
        <dgm:presLayoutVars>
          <dgm:bulletEnabled val="1"/>
        </dgm:presLayoutVars>
      </dgm:prSet>
      <dgm:spPr/>
      <dgm:t>
        <a:bodyPr/>
        <a:lstStyle/>
        <a:p>
          <a:endParaRPr lang="en-GB"/>
        </a:p>
      </dgm:t>
    </dgm:pt>
  </dgm:ptLst>
  <dgm:cxnLst>
    <dgm:cxn modelId="{46AAACE4-4B4E-48EA-99BA-034015BC6DFB}" srcId="{A9EF5259-0CEB-4F67-8D2F-B74CF0E010ED}" destId="{3EBB4948-CBE0-403C-AE40-BE5C31956711}" srcOrd="0" destOrd="0" parTransId="{25E18B63-A786-48C4-BD28-75B867B3206C}" sibTransId="{053FD4B3-946F-4FAB-A0F8-18B750D24357}"/>
    <dgm:cxn modelId="{50017E4B-89AE-4D9B-B961-BC4056653710}" type="presOf" srcId="{53B8109D-FE7C-4DFC-9FE0-631FE25BE0C6}" destId="{642BDBC7-36FF-4990-890D-E7B9FF64216C}" srcOrd="0" destOrd="0" presId="urn:microsoft.com/office/officeart/2005/8/layout/vList5"/>
    <dgm:cxn modelId="{D55367A3-4F4F-4E7D-802D-EF711CEF6866}" srcId="{A9EF5259-0CEB-4F67-8D2F-B74CF0E010ED}" destId="{88F9CEA2-91C1-4038-BD6A-A081C5190F89}" srcOrd="1" destOrd="0" parTransId="{DF398999-0EC6-4508-ADC2-4F0FAAC710BC}" sibTransId="{0B363362-94D5-4C46-8AA3-8868D237C464}"/>
    <dgm:cxn modelId="{5B25AB99-FA17-443F-93CD-6987AC0AEA09}" srcId="{3EBB4948-CBE0-403C-AE40-BE5C31956711}" destId="{53B8109D-FE7C-4DFC-9FE0-631FE25BE0C6}" srcOrd="0" destOrd="0" parTransId="{CA932B7F-B1F3-41BB-917F-9A3C68AE7A8D}" sibTransId="{80D85D1C-79DF-4A85-8124-394940A56BBC}"/>
    <dgm:cxn modelId="{37A5A346-0806-4B5F-BB88-AE7E68E052BC}" srcId="{88F9CEA2-91C1-4038-BD6A-A081C5190F89}" destId="{CDA26DA4-7F54-4D1C-AA65-7F8D1C6213FE}" srcOrd="1" destOrd="0" parTransId="{15E90046-D1F5-4B79-9D22-AFA8BABD4C1E}" sibTransId="{F5FFC636-1D7A-4321-81A7-F3563AB7A434}"/>
    <dgm:cxn modelId="{626B9615-9F55-4D1C-B430-5083085F7B15}" srcId="{88F9CEA2-91C1-4038-BD6A-A081C5190F89}" destId="{D35F3640-089E-4B2C-9AF8-B584A89A968D}" srcOrd="2" destOrd="0" parTransId="{67B138D2-F7F7-4B4D-BA34-BC82E425FE21}" sibTransId="{90F9B28D-3290-43B9-829A-3CFE7E4807DE}"/>
    <dgm:cxn modelId="{69ADFF4A-AA68-479D-8E5A-1D73EAAC766D}" type="presOf" srcId="{CDA26DA4-7F54-4D1C-AA65-7F8D1C6213FE}" destId="{5ADC2FF7-B957-474A-9B69-4354BE9F4C47}" srcOrd="0" destOrd="1" presId="urn:microsoft.com/office/officeart/2005/8/layout/vList5"/>
    <dgm:cxn modelId="{693D6124-67C9-4F8D-BA55-7ACF02634244}" type="presOf" srcId="{3EBB4948-CBE0-403C-AE40-BE5C31956711}" destId="{2B2999C6-43FE-40C6-9031-044542726011}" srcOrd="0" destOrd="0" presId="urn:microsoft.com/office/officeart/2005/8/layout/vList5"/>
    <dgm:cxn modelId="{0E504AB2-EEC8-4B17-8350-6AB6B5957735}" type="presOf" srcId="{801AB5DB-8E7E-4C65-95A0-85ABA750CAC5}" destId="{5ADC2FF7-B957-474A-9B69-4354BE9F4C47}" srcOrd="0" destOrd="0" presId="urn:microsoft.com/office/officeart/2005/8/layout/vList5"/>
    <dgm:cxn modelId="{7B38102E-BD41-48D9-8877-6BC929A6B29E}" type="presOf" srcId="{D35F3640-089E-4B2C-9AF8-B584A89A968D}" destId="{5ADC2FF7-B957-474A-9B69-4354BE9F4C47}" srcOrd="0" destOrd="2" presId="urn:microsoft.com/office/officeart/2005/8/layout/vList5"/>
    <dgm:cxn modelId="{E19A0ED2-1260-49FF-A7CE-B4497C94A2D2}" srcId="{88F9CEA2-91C1-4038-BD6A-A081C5190F89}" destId="{801AB5DB-8E7E-4C65-95A0-85ABA750CAC5}" srcOrd="0" destOrd="0" parTransId="{A9D00617-2A00-496E-9537-0B9FF7EF5C86}" sibTransId="{43D03170-58EE-4C3F-8F5D-31E477BABE8E}"/>
    <dgm:cxn modelId="{1E8F33BD-CB5C-4CC6-BE29-667A0C4E9E1A}" type="presOf" srcId="{A9EF5259-0CEB-4F67-8D2F-B74CF0E010ED}" destId="{395A252A-2F2C-46CA-93F3-265856D84A87}" srcOrd="0" destOrd="0" presId="urn:microsoft.com/office/officeart/2005/8/layout/vList5"/>
    <dgm:cxn modelId="{5CC3D677-22FF-4BB4-B771-FA6D85262E3B}" type="presOf" srcId="{88F9CEA2-91C1-4038-BD6A-A081C5190F89}" destId="{1BDBEDC1-DC35-419C-B06A-8DA2CB5AB31B}" srcOrd="0" destOrd="0" presId="urn:microsoft.com/office/officeart/2005/8/layout/vList5"/>
    <dgm:cxn modelId="{DAC12002-AA1C-4239-928F-88979750C085}" type="presParOf" srcId="{395A252A-2F2C-46CA-93F3-265856D84A87}" destId="{CFAA43E9-17CF-4C75-B7EF-81FF5BC2B750}" srcOrd="0" destOrd="0" presId="urn:microsoft.com/office/officeart/2005/8/layout/vList5"/>
    <dgm:cxn modelId="{F8886DB6-135A-4FBB-9E5A-1EEB577A8460}" type="presParOf" srcId="{CFAA43E9-17CF-4C75-B7EF-81FF5BC2B750}" destId="{2B2999C6-43FE-40C6-9031-044542726011}" srcOrd="0" destOrd="0" presId="urn:microsoft.com/office/officeart/2005/8/layout/vList5"/>
    <dgm:cxn modelId="{5E4CB22E-1421-4EC0-881E-8B0AA54BC8C5}" type="presParOf" srcId="{CFAA43E9-17CF-4C75-B7EF-81FF5BC2B750}" destId="{642BDBC7-36FF-4990-890D-E7B9FF64216C}" srcOrd="1" destOrd="0" presId="urn:microsoft.com/office/officeart/2005/8/layout/vList5"/>
    <dgm:cxn modelId="{09F48D51-2A05-437E-A70D-D06B5117CC78}" type="presParOf" srcId="{395A252A-2F2C-46CA-93F3-265856D84A87}" destId="{88088884-6111-4FC9-8FFB-878D1F9993BC}" srcOrd="1" destOrd="0" presId="urn:microsoft.com/office/officeart/2005/8/layout/vList5"/>
    <dgm:cxn modelId="{04C5CBA8-8C45-4A33-8818-EBEDFDEB757E}" type="presParOf" srcId="{395A252A-2F2C-46CA-93F3-265856D84A87}" destId="{994F3611-5F78-419D-8B73-4C6335983F88}" srcOrd="2" destOrd="0" presId="urn:microsoft.com/office/officeart/2005/8/layout/vList5"/>
    <dgm:cxn modelId="{9E7E63F1-1792-4E09-B218-78B169B5FF3B}" type="presParOf" srcId="{994F3611-5F78-419D-8B73-4C6335983F88}" destId="{1BDBEDC1-DC35-419C-B06A-8DA2CB5AB31B}" srcOrd="0" destOrd="0" presId="urn:microsoft.com/office/officeart/2005/8/layout/vList5"/>
    <dgm:cxn modelId="{CF6B724E-68DA-436D-A498-3A2F251E763A}" type="presParOf" srcId="{994F3611-5F78-419D-8B73-4C6335983F88}" destId="{5ADC2FF7-B957-474A-9B69-4354BE9F4C4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4F893-78F3-4F99-87AB-5EF0316D35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FBC9070-D438-4549-8DA3-8325502149C4}">
      <dgm:prSet custT="1"/>
      <dgm:spPr/>
      <dgm:t>
        <a:bodyPr/>
        <a:lstStyle/>
        <a:p>
          <a:pPr rtl="0"/>
          <a:r>
            <a:rPr lang="en-GB" sz="2000" baseline="0" dirty="0" smtClean="0"/>
            <a:t>Sufficient acknowledgement is required to appropriately credit the original creator of a work.</a:t>
          </a:r>
          <a:endParaRPr lang="en-GB" sz="2000" dirty="0"/>
        </a:p>
      </dgm:t>
    </dgm:pt>
    <dgm:pt modelId="{DEC707E7-4DFF-429E-9052-4BEAFAEE491C}" type="parTrans" cxnId="{9F95B6D2-F05E-48EB-8A6B-9AC311100097}">
      <dgm:prSet/>
      <dgm:spPr/>
      <dgm:t>
        <a:bodyPr/>
        <a:lstStyle/>
        <a:p>
          <a:endParaRPr lang="en-GB"/>
        </a:p>
      </dgm:t>
    </dgm:pt>
    <dgm:pt modelId="{6F458D90-6A39-42FC-80E2-387461F0DD27}" type="sibTrans" cxnId="{9F95B6D2-F05E-48EB-8A6B-9AC311100097}">
      <dgm:prSet/>
      <dgm:spPr/>
      <dgm:t>
        <a:bodyPr/>
        <a:lstStyle/>
        <a:p>
          <a:endParaRPr lang="en-GB"/>
        </a:p>
      </dgm:t>
    </dgm:pt>
    <dgm:pt modelId="{57B618B5-E28E-40DF-9B53-0C0CD260B1BF}">
      <dgm:prSet custT="1"/>
      <dgm:spPr/>
      <dgm:t>
        <a:bodyPr/>
        <a:lstStyle/>
        <a:p>
          <a:pPr rtl="0"/>
          <a:r>
            <a:rPr lang="en-GB" sz="2000" baseline="0" dirty="0" smtClean="0"/>
            <a:t>It also allows a user to easily locate the work in its full form, either online or in print.</a:t>
          </a:r>
          <a:endParaRPr lang="en-GB" sz="2000" dirty="0"/>
        </a:p>
      </dgm:t>
    </dgm:pt>
    <dgm:pt modelId="{A999BADC-47CD-4B90-B97F-44C211D21AE2}" type="parTrans" cxnId="{B6ADC3FB-6FDE-4B7E-A905-5C6F1FBA4D87}">
      <dgm:prSet/>
      <dgm:spPr/>
      <dgm:t>
        <a:bodyPr/>
        <a:lstStyle/>
        <a:p>
          <a:endParaRPr lang="en-GB"/>
        </a:p>
      </dgm:t>
    </dgm:pt>
    <dgm:pt modelId="{F29630C8-DCE7-4383-8934-E1044431E0E9}" type="sibTrans" cxnId="{B6ADC3FB-6FDE-4B7E-A905-5C6F1FBA4D87}">
      <dgm:prSet/>
      <dgm:spPr/>
      <dgm:t>
        <a:bodyPr/>
        <a:lstStyle/>
        <a:p>
          <a:endParaRPr lang="en-GB"/>
        </a:p>
      </dgm:t>
    </dgm:pt>
    <dgm:pt modelId="{54CA9801-E3FF-40A5-B9F1-5C8FE6D19E79}">
      <dgm:prSet custT="1"/>
      <dgm:spPr/>
      <dgm:t>
        <a:bodyPr/>
        <a:lstStyle/>
        <a:p>
          <a:pPr rtl="0"/>
          <a:r>
            <a:rPr lang="en-GB" sz="2000" baseline="0" dirty="0" smtClean="0"/>
            <a:t>Always cite the original source:</a:t>
          </a:r>
          <a:endParaRPr lang="en-GB" sz="2000" dirty="0"/>
        </a:p>
      </dgm:t>
    </dgm:pt>
    <dgm:pt modelId="{03C4F303-9235-4612-A92A-F01F590A5400}" type="parTrans" cxnId="{C55C312E-6D1C-4CD3-BB72-BDFB63EE60DB}">
      <dgm:prSet/>
      <dgm:spPr/>
      <dgm:t>
        <a:bodyPr/>
        <a:lstStyle/>
        <a:p>
          <a:endParaRPr lang="en-GB"/>
        </a:p>
      </dgm:t>
    </dgm:pt>
    <dgm:pt modelId="{2DDEE703-9BA1-4DD1-9200-943776572F63}" type="sibTrans" cxnId="{C55C312E-6D1C-4CD3-BB72-BDFB63EE60DB}">
      <dgm:prSet/>
      <dgm:spPr/>
      <dgm:t>
        <a:bodyPr/>
        <a:lstStyle/>
        <a:p>
          <a:endParaRPr lang="en-GB"/>
        </a:p>
      </dgm:t>
    </dgm:pt>
    <dgm:pt modelId="{E61DA49F-6445-4C69-BF68-06C4AA51224E}">
      <dgm:prSet custT="1"/>
      <dgm:spPr/>
      <dgm:t>
        <a:bodyPr/>
        <a:lstStyle/>
        <a:p>
          <a:pPr rtl="0"/>
          <a:r>
            <a:rPr lang="en-GB" sz="2000" dirty="0" smtClean="0"/>
            <a:t>Use a standard citation system for academic works (e.g. Harvard).</a:t>
          </a:r>
          <a:endParaRPr lang="en-GB" sz="2000" dirty="0"/>
        </a:p>
      </dgm:t>
    </dgm:pt>
    <dgm:pt modelId="{5C740C60-E570-44ED-8F66-4D1CCE186B67}" type="parTrans" cxnId="{6F5C8B89-998F-4F06-A365-EEFDD284D66A}">
      <dgm:prSet/>
      <dgm:spPr/>
      <dgm:t>
        <a:bodyPr/>
        <a:lstStyle/>
        <a:p>
          <a:endParaRPr lang="en-GB"/>
        </a:p>
      </dgm:t>
    </dgm:pt>
    <dgm:pt modelId="{86C9B6E6-6159-40C5-B5FD-75FFD8F327F1}" type="sibTrans" cxnId="{6F5C8B89-998F-4F06-A365-EEFDD284D66A}">
      <dgm:prSet/>
      <dgm:spPr/>
      <dgm:t>
        <a:bodyPr/>
        <a:lstStyle/>
        <a:p>
          <a:endParaRPr lang="en-GB"/>
        </a:p>
      </dgm:t>
    </dgm:pt>
    <dgm:pt modelId="{16B072DF-1E48-4577-A29A-9B72DBCA2405}">
      <dgm:prSet custT="1"/>
      <dgm:spPr/>
      <dgm:t>
        <a:bodyPr/>
        <a:lstStyle/>
        <a:p>
          <a:pPr rtl="0"/>
          <a:r>
            <a:rPr lang="en-GB" sz="2000" dirty="0" smtClean="0"/>
            <a:t>For other resources use this basic citation format, providing as much information as possible:</a:t>
          </a:r>
          <a:r>
            <a:rPr lang="en-GB" sz="2500" dirty="0" smtClean="0"/>
            <a:t/>
          </a:r>
          <a:br>
            <a:rPr lang="en-GB" sz="2500" dirty="0" smtClean="0"/>
          </a:br>
          <a:r>
            <a:rPr lang="en-GB" sz="2500" dirty="0" smtClean="0"/>
            <a:t/>
          </a:r>
          <a:br>
            <a:rPr lang="en-GB" sz="2500" dirty="0" smtClean="0"/>
          </a:br>
          <a:r>
            <a:rPr lang="en-GB" sz="2500" dirty="0" smtClean="0"/>
            <a:t>		</a:t>
          </a:r>
          <a:r>
            <a:rPr lang="en-GB" sz="2000" dirty="0" smtClean="0"/>
            <a:t>Type of content: Title by Author. Link.</a:t>
          </a:r>
          <a:endParaRPr lang="en-GB" sz="2000" dirty="0"/>
        </a:p>
      </dgm:t>
    </dgm:pt>
    <dgm:pt modelId="{A16A37C7-D58B-49CE-99A8-23007D3954A1}" type="parTrans" cxnId="{179AA14A-44BD-4E72-B166-F594826C4551}">
      <dgm:prSet/>
      <dgm:spPr/>
      <dgm:t>
        <a:bodyPr/>
        <a:lstStyle/>
        <a:p>
          <a:endParaRPr lang="en-GB"/>
        </a:p>
      </dgm:t>
    </dgm:pt>
    <dgm:pt modelId="{849D63D2-ED3E-4856-8F07-0FF89E3A47A9}" type="sibTrans" cxnId="{179AA14A-44BD-4E72-B166-F594826C4551}">
      <dgm:prSet/>
      <dgm:spPr/>
      <dgm:t>
        <a:bodyPr/>
        <a:lstStyle/>
        <a:p>
          <a:endParaRPr lang="en-GB"/>
        </a:p>
      </dgm:t>
    </dgm:pt>
    <dgm:pt modelId="{E68514D2-137D-4F9B-8EC6-E1B5CB4180EF}">
      <dgm:prSet custT="1"/>
      <dgm:spPr/>
      <dgm:t>
        <a:bodyPr/>
        <a:lstStyle/>
        <a:p>
          <a:pPr rtl="0"/>
          <a:endParaRPr lang="en-GB" sz="2000" dirty="0"/>
        </a:p>
      </dgm:t>
    </dgm:pt>
    <dgm:pt modelId="{8D74B3AA-9240-4F6F-B406-084D9F14573D}" type="parTrans" cxnId="{CEFBA709-B56F-4B38-8046-2770474C8BD7}">
      <dgm:prSet/>
      <dgm:spPr/>
      <dgm:t>
        <a:bodyPr/>
        <a:lstStyle/>
        <a:p>
          <a:endParaRPr lang="en-GB"/>
        </a:p>
      </dgm:t>
    </dgm:pt>
    <dgm:pt modelId="{00BF3E47-FCBD-4406-ABB5-0CB487F919ED}" type="sibTrans" cxnId="{CEFBA709-B56F-4B38-8046-2770474C8BD7}">
      <dgm:prSet/>
      <dgm:spPr/>
      <dgm:t>
        <a:bodyPr/>
        <a:lstStyle/>
        <a:p>
          <a:endParaRPr lang="en-GB"/>
        </a:p>
      </dgm:t>
    </dgm:pt>
    <dgm:pt modelId="{64BA12F0-711C-4DF4-8C24-0EC7AB54C748}" type="pres">
      <dgm:prSet presAssocID="{C544F893-78F3-4F99-87AB-5EF0316D35FD}" presName="linear" presStyleCnt="0">
        <dgm:presLayoutVars>
          <dgm:animLvl val="lvl"/>
          <dgm:resizeHandles val="exact"/>
        </dgm:presLayoutVars>
      </dgm:prSet>
      <dgm:spPr/>
      <dgm:t>
        <a:bodyPr/>
        <a:lstStyle/>
        <a:p>
          <a:endParaRPr lang="en-GB"/>
        </a:p>
      </dgm:t>
    </dgm:pt>
    <dgm:pt modelId="{B4E9741F-0FC6-4275-B79C-579907B076EE}" type="pres">
      <dgm:prSet presAssocID="{CFBC9070-D438-4549-8DA3-8325502149C4}" presName="parentText" presStyleLbl="node1" presStyleIdx="0" presStyleCnt="3" custScaleY="73820" custLinFactNeighborY="-97171">
        <dgm:presLayoutVars>
          <dgm:chMax val="0"/>
          <dgm:bulletEnabled val="1"/>
        </dgm:presLayoutVars>
      </dgm:prSet>
      <dgm:spPr/>
      <dgm:t>
        <a:bodyPr/>
        <a:lstStyle/>
        <a:p>
          <a:endParaRPr lang="en-GB"/>
        </a:p>
      </dgm:t>
    </dgm:pt>
    <dgm:pt modelId="{FF6DAA81-9002-4EC3-9D93-3BA3D02FC7D9}" type="pres">
      <dgm:prSet presAssocID="{6F458D90-6A39-42FC-80E2-387461F0DD27}" presName="spacer" presStyleCnt="0"/>
      <dgm:spPr/>
    </dgm:pt>
    <dgm:pt modelId="{E7123BFE-ABF1-4FFF-84C9-489CB4DC0436}" type="pres">
      <dgm:prSet presAssocID="{57B618B5-E28E-40DF-9B53-0C0CD260B1BF}" presName="parentText" presStyleLbl="node1" presStyleIdx="1" presStyleCnt="3" custScaleY="72350" custLinFactNeighborX="145" custLinFactNeighborY="-67226">
        <dgm:presLayoutVars>
          <dgm:chMax val="0"/>
          <dgm:bulletEnabled val="1"/>
        </dgm:presLayoutVars>
      </dgm:prSet>
      <dgm:spPr/>
      <dgm:t>
        <a:bodyPr/>
        <a:lstStyle/>
        <a:p>
          <a:endParaRPr lang="en-GB"/>
        </a:p>
      </dgm:t>
    </dgm:pt>
    <dgm:pt modelId="{6E21E22C-D6D9-472A-A07A-4DE6AF73CBCA}" type="pres">
      <dgm:prSet presAssocID="{F29630C8-DCE7-4383-8934-E1044431E0E9}" presName="spacer" presStyleCnt="0"/>
      <dgm:spPr/>
    </dgm:pt>
    <dgm:pt modelId="{3DBDE3AF-807C-4640-B884-4DF1ECE3F4B5}" type="pres">
      <dgm:prSet presAssocID="{54CA9801-E3FF-40A5-B9F1-5C8FE6D19E79}" presName="parentText" presStyleLbl="node1" presStyleIdx="2" presStyleCnt="3" custScaleY="50231" custLinFactNeighborY="-10791">
        <dgm:presLayoutVars>
          <dgm:chMax val="0"/>
          <dgm:bulletEnabled val="1"/>
        </dgm:presLayoutVars>
      </dgm:prSet>
      <dgm:spPr/>
      <dgm:t>
        <a:bodyPr/>
        <a:lstStyle/>
        <a:p>
          <a:endParaRPr lang="en-GB"/>
        </a:p>
      </dgm:t>
    </dgm:pt>
    <dgm:pt modelId="{B809954C-B478-4BE8-A930-8FD280EE270C}" type="pres">
      <dgm:prSet presAssocID="{54CA9801-E3FF-40A5-B9F1-5C8FE6D19E79}" presName="childText" presStyleLbl="revTx" presStyleIdx="0" presStyleCnt="1" custLinFactNeighborY="-7757">
        <dgm:presLayoutVars>
          <dgm:bulletEnabled val="1"/>
        </dgm:presLayoutVars>
      </dgm:prSet>
      <dgm:spPr/>
      <dgm:t>
        <a:bodyPr/>
        <a:lstStyle/>
        <a:p>
          <a:endParaRPr lang="en-GB"/>
        </a:p>
      </dgm:t>
    </dgm:pt>
  </dgm:ptLst>
  <dgm:cxnLst>
    <dgm:cxn modelId="{B6ADC3FB-6FDE-4B7E-A905-5C6F1FBA4D87}" srcId="{C544F893-78F3-4F99-87AB-5EF0316D35FD}" destId="{57B618B5-E28E-40DF-9B53-0C0CD260B1BF}" srcOrd="1" destOrd="0" parTransId="{A999BADC-47CD-4B90-B97F-44C211D21AE2}" sibTransId="{F29630C8-DCE7-4383-8934-E1044431E0E9}"/>
    <dgm:cxn modelId="{0EBFE7F5-8209-4415-A41E-FE1D854B48D6}" type="presOf" srcId="{54CA9801-E3FF-40A5-B9F1-5C8FE6D19E79}" destId="{3DBDE3AF-807C-4640-B884-4DF1ECE3F4B5}" srcOrd="0" destOrd="0" presId="urn:microsoft.com/office/officeart/2005/8/layout/vList2"/>
    <dgm:cxn modelId="{179AA14A-44BD-4E72-B166-F594826C4551}" srcId="{54CA9801-E3FF-40A5-B9F1-5C8FE6D19E79}" destId="{16B072DF-1E48-4577-A29A-9B72DBCA2405}" srcOrd="2" destOrd="0" parTransId="{A16A37C7-D58B-49CE-99A8-23007D3954A1}" sibTransId="{849D63D2-ED3E-4856-8F07-0FF89E3A47A9}"/>
    <dgm:cxn modelId="{2C4BBDE8-9B22-4778-AC1A-83A66C806A3B}" type="presOf" srcId="{16B072DF-1E48-4577-A29A-9B72DBCA2405}" destId="{B809954C-B478-4BE8-A930-8FD280EE270C}" srcOrd="0" destOrd="2" presId="urn:microsoft.com/office/officeart/2005/8/layout/vList2"/>
    <dgm:cxn modelId="{CEFBA709-B56F-4B38-8046-2770474C8BD7}" srcId="{54CA9801-E3FF-40A5-B9F1-5C8FE6D19E79}" destId="{E68514D2-137D-4F9B-8EC6-E1B5CB4180EF}" srcOrd="1" destOrd="0" parTransId="{8D74B3AA-9240-4F6F-B406-084D9F14573D}" sibTransId="{00BF3E47-FCBD-4406-ABB5-0CB487F919ED}"/>
    <dgm:cxn modelId="{3D211D0A-3066-45B4-8D95-B67516B73D9D}" type="presOf" srcId="{CFBC9070-D438-4549-8DA3-8325502149C4}" destId="{B4E9741F-0FC6-4275-B79C-579907B076EE}" srcOrd="0" destOrd="0" presId="urn:microsoft.com/office/officeart/2005/8/layout/vList2"/>
    <dgm:cxn modelId="{6F5C8B89-998F-4F06-A365-EEFDD284D66A}" srcId="{54CA9801-E3FF-40A5-B9F1-5C8FE6D19E79}" destId="{E61DA49F-6445-4C69-BF68-06C4AA51224E}" srcOrd="0" destOrd="0" parTransId="{5C740C60-E570-44ED-8F66-4D1CCE186B67}" sibTransId="{86C9B6E6-6159-40C5-B5FD-75FFD8F327F1}"/>
    <dgm:cxn modelId="{C55C312E-6D1C-4CD3-BB72-BDFB63EE60DB}" srcId="{C544F893-78F3-4F99-87AB-5EF0316D35FD}" destId="{54CA9801-E3FF-40A5-B9F1-5C8FE6D19E79}" srcOrd="2" destOrd="0" parTransId="{03C4F303-9235-4612-A92A-F01F590A5400}" sibTransId="{2DDEE703-9BA1-4DD1-9200-943776572F63}"/>
    <dgm:cxn modelId="{9F95B6D2-F05E-48EB-8A6B-9AC311100097}" srcId="{C544F893-78F3-4F99-87AB-5EF0316D35FD}" destId="{CFBC9070-D438-4549-8DA3-8325502149C4}" srcOrd="0" destOrd="0" parTransId="{DEC707E7-4DFF-429E-9052-4BEAFAEE491C}" sibTransId="{6F458D90-6A39-42FC-80E2-387461F0DD27}"/>
    <dgm:cxn modelId="{8ABC3364-6F57-417C-B53F-DBF29C6AB1EE}" type="presOf" srcId="{C544F893-78F3-4F99-87AB-5EF0316D35FD}" destId="{64BA12F0-711C-4DF4-8C24-0EC7AB54C748}" srcOrd="0" destOrd="0" presId="urn:microsoft.com/office/officeart/2005/8/layout/vList2"/>
    <dgm:cxn modelId="{E98D3B23-0287-4B3F-87C8-3CA96AC0133C}" type="presOf" srcId="{E61DA49F-6445-4C69-BF68-06C4AA51224E}" destId="{B809954C-B478-4BE8-A930-8FD280EE270C}" srcOrd="0" destOrd="0" presId="urn:microsoft.com/office/officeart/2005/8/layout/vList2"/>
    <dgm:cxn modelId="{48F22642-30E4-48B1-BF18-8080EB5598A0}" type="presOf" srcId="{57B618B5-E28E-40DF-9B53-0C0CD260B1BF}" destId="{E7123BFE-ABF1-4FFF-84C9-489CB4DC0436}" srcOrd="0" destOrd="0" presId="urn:microsoft.com/office/officeart/2005/8/layout/vList2"/>
    <dgm:cxn modelId="{AA3EE818-1ED5-4616-B2E7-1372DD85585B}" type="presOf" srcId="{E68514D2-137D-4F9B-8EC6-E1B5CB4180EF}" destId="{B809954C-B478-4BE8-A930-8FD280EE270C}" srcOrd="0" destOrd="1" presId="urn:microsoft.com/office/officeart/2005/8/layout/vList2"/>
    <dgm:cxn modelId="{5B42281E-7B74-491B-AE6F-1C00613F0A27}" type="presParOf" srcId="{64BA12F0-711C-4DF4-8C24-0EC7AB54C748}" destId="{B4E9741F-0FC6-4275-B79C-579907B076EE}" srcOrd="0" destOrd="0" presId="urn:microsoft.com/office/officeart/2005/8/layout/vList2"/>
    <dgm:cxn modelId="{AB3AD95D-2675-4366-AB30-E8D41A4036D7}" type="presParOf" srcId="{64BA12F0-711C-4DF4-8C24-0EC7AB54C748}" destId="{FF6DAA81-9002-4EC3-9D93-3BA3D02FC7D9}" srcOrd="1" destOrd="0" presId="urn:microsoft.com/office/officeart/2005/8/layout/vList2"/>
    <dgm:cxn modelId="{49EEE4F6-5659-4260-B9C6-360B40B29849}" type="presParOf" srcId="{64BA12F0-711C-4DF4-8C24-0EC7AB54C748}" destId="{E7123BFE-ABF1-4FFF-84C9-489CB4DC0436}" srcOrd="2" destOrd="0" presId="urn:microsoft.com/office/officeart/2005/8/layout/vList2"/>
    <dgm:cxn modelId="{A5B5D901-C45A-477A-84DC-B493EC6669A3}" type="presParOf" srcId="{64BA12F0-711C-4DF4-8C24-0EC7AB54C748}" destId="{6E21E22C-D6D9-472A-A07A-4DE6AF73CBCA}" srcOrd="3" destOrd="0" presId="urn:microsoft.com/office/officeart/2005/8/layout/vList2"/>
    <dgm:cxn modelId="{5277EDE0-5CDA-46C6-B17D-DADFF480F577}" type="presParOf" srcId="{64BA12F0-711C-4DF4-8C24-0EC7AB54C748}" destId="{3DBDE3AF-807C-4640-B884-4DF1ECE3F4B5}" srcOrd="4" destOrd="0" presId="urn:microsoft.com/office/officeart/2005/8/layout/vList2"/>
    <dgm:cxn modelId="{0EA75CAF-9369-4C3F-8D7A-2A2E5A4C4F93}" type="presParOf" srcId="{64BA12F0-711C-4DF4-8C24-0EC7AB54C748}" destId="{B809954C-B478-4BE8-A930-8FD280EE270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FD79B1-3B1A-4F65-A10B-74EC41FAC8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0A497BD-DB79-480B-ADF3-1869EC5BDE2F}">
      <dgm:prSet custT="1"/>
      <dgm:spPr/>
      <dgm:t>
        <a:bodyPr/>
        <a:lstStyle/>
        <a:p>
          <a:pPr rtl="0"/>
          <a:r>
            <a:rPr lang="en-GB" sz="2000" baseline="0" dirty="0" smtClean="0"/>
            <a:t>Box of Broadcasts is an off-air recording and media archive service. Covers terrestrial and </a:t>
          </a:r>
          <a:r>
            <a:rPr lang="en-GB" sz="2000" baseline="0" dirty="0" err="1" smtClean="0"/>
            <a:t>freeview</a:t>
          </a:r>
          <a:r>
            <a:rPr lang="en-GB" sz="2000" baseline="0" dirty="0" smtClean="0"/>
            <a:t> channels. This includes movies broadcast on these channels! Only available in the UK.</a:t>
          </a:r>
          <a:r>
            <a:rPr lang="en-GB" sz="1400" baseline="0" dirty="0" smtClean="0"/>
            <a:t/>
          </a:r>
          <a:br>
            <a:rPr lang="en-GB" sz="1400" baseline="0" dirty="0" smtClean="0"/>
          </a:br>
          <a:endParaRPr lang="en-GB" sz="1400" dirty="0"/>
        </a:p>
      </dgm:t>
    </dgm:pt>
    <dgm:pt modelId="{3EECABD4-FDF4-4571-9678-1F09ABB07F58}" type="parTrans" cxnId="{54A0A7B9-45AA-4F72-B994-2710C7E78087}">
      <dgm:prSet/>
      <dgm:spPr/>
      <dgm:t>
        <a:bodyPr/>
        <a:lstStyle/>
        <a:p>
          <a:endParaRPr lang="en-GB"/>
        </a:p>
      </dgm:t>
    </dgm:pt>
    <dgm:pt modelId="{BCF7EDF2-E1CE-4DA1-A856-84C845B6F5EA}" type="sibTrans" cxnId="{54A0A7B9-45AA-4F72-B994-2710C7E78087}">
      <dgm:prSet/>
      <dgm:spPr/>
      <dgm:t>
        <a:bodyPr/>
        <a:lstStyle/>
        <a:p>
          <a:endParaRPr lang="en-GB"/>
        </a:p>
      </dgm:t>
    </dgm:pt>
    <dgm:pt modelId="{F918C2E4-FFCE-482A-9835-01FE0B1F2137}">
      <dgm:prSet custT="1"/>
      <dgm:spPr/>
      <dgm:t>
        <a:bodyPr/>
        <a:lstStyle/>
        <a:p>
          <a:pPr rtl="0"/>
          <a:r>
            <a:rPr lang="en-GB" sz="2000" baseline="0" dirty="0" smtClean="0"/>
            <a:t>Content played during a lecture cannot be recorded.</a:t>
          </a:r>
          <a:endParaRPr lang="en-GB" sz="2000" dirty="0"/>
        </a:p>
      </dgm:t>
    </dgm:pt>
    <dgm:pt modelId="{CC5BC0C4-CBB9-4E1D-9D73-60E08D18BD4A}" type="parTrans" cxnId="{B8C0CFFF-690A-4010-9DBA-5A0FEA2B603A}">
      <dgm:prSet/>
      <dgm:spPr/>
      <dgm:t>
        <a:bodyPr/>
        <a:lstStyle/>
        <a:p>
          <a:endParaRPr lang="en-GB"/>
        </a:p>
      </dgm:t>
    </dgm:pt>
    <dgm:pt modelId="{EF805761-FF92-488B-8528-F46C622913BE}" type="sibTrans" cxnId="{B8C0CFFF-690A-4010-9DBA-5A0FEA2B603A}">
      <dgm:prSet/>
      <dgm:spPr/>
      <dgm:t>
        <a:bodyPr/>
        <a:lstStyle/>
        <a:p>
          <a:endParaRPr lang="en-GB"/>
        </a:p>
      </dgm:t>
    </dgm:pt>
    <dgm:pt modelId="{DC3B698F-A110-467E-B31D-18C001736160}" type="pres">
      <dgm:prSet presAssocID="{17FD79B1-3B1A-4F65-A10B-74EC41FAC83A}" presName="linear" presStyleCnt="0">
        <dgm:presLayoutVars>
          <dgm:animLvl val="lvl"/>
          <dgm:resizeHandles val="exact"/>
        </dgm:presLayoutVars>
      </dgm:prSet>
      <dgm:spPr/>
      <dgm:t>
        <a:bodyPr/>
        <a:lstStyle/>
        <a:p>
          <a:endParaRPr lang="en-GB"/>
        </a:p>
      </dgm:t>
    </dgm:pt>
    <dgm:pt modelId="{8764E3BC-7AE4-414F-BDDF-BABE06160FEC}" type="pres">
      <dgm:prSet presAssocID="{60A497BD-DB79-480B-ADF3-1869EC5BDE2F}" presName="parentText" presStyleLbl="node1" presStyleIdx="0" presStyleCnt="2">
        <dgm:presLayoutVars>
          <dgm:chMax val="0"/>
          <dgm:bulletEnabled val="1"/>
        </dgm:presLayoutVars>
      </dgm:prSet>
      <dgm:spPr/>
      <dgm:t>
        <a:bodyPr/>
        <a:lstStyle/>
        <a:p>
          <a:endParaRPr lang="en-GB"/>
        </a:p>
      </dgm:t>
    </dgm:pt>
    <dgm:pt modelId="{AA43313D-DACF-416C-B157-08A2A8C96134}" type="pres">
      <dgm:prSet presAssocID="{BCF7EDF2-E1CE-4DA1-A856-84C845B6F5EA}" presName="spacer" presStyleCnt="0"/>
      <dgm:spPr/>
    </dgm:pt>
    <dgm:pt modelId="{0A7AD9FF-8933-48C8-9816-942A94B88817}" type="pres">
      <dgm:prSet presAssocID="{F918C2E4-FFCE-482A-9835-01FE0B1F2137}" presName="parentText" presStyleLbl="node1" presStyleIdx="1" presStyleCnt="2">
        <dgm:presLayoutVars>
          <dgm:chMax val="0"/>
          <dgm:bulletEnabled val="1"/>
        </dgm:presLayoutVars>
      </dgm:prSet>
      <dgm:spPr/>
      <dgm:t>
        <a:bodyPr/>
        <a:lstStyle/>
        <a:p>
          <a:endParaRPr lang="en-GB"/>
        </a:p>
      </dgm:t>
    </dgm:pt>
  </dgm:ptLst>
  <dgm:cxnLst>
    <dgm:cxn modelId="{F7C6F75C-8858-449F-95B3-54CF77626C50}" type="presOf" srcId="{60A497BD-DB79-480B-ADF3-1869EC5BDE2F}" destId="{8764E3BC-7AE4-414F-BDDF-BABE06160FEC}" srcOrd="0" destOrd="0" presId="urn:microsoft.com/office/officeart/2005/8/layout/vList2"/>
    <dgm:cxn modelId="{AB5FA2E8-A6CA-44D8-AD3F-A09A90EC8722}" type="presOf" srcId="{F918C2E4-FFCE-482A-9835-01FE0B1F2137}" destId="{0A7AD9FF-8933-48C8-9816-942A94B88817}" srcOrd="0" destOrd="0" presId="urn:microsoft.com/office/officeart/2005/8/layout/vList2"/>
    <dgm:cxn modelId="{8409F195-4D51-42D1-92EB-F1B05DCDA307}" type="presOf" srcId="{17FD79B1-3B1A-4F65-A10B-74EC41FAC83A}" destId="{DC3B698F-A110-467E-B31D-18C001736160}" srcOrd="0" destOrd="0" presId="urn:microsoft.com/office/officeart/2005/8/layout/vList2"/>
    <dgm:cxn modelId="{54A0A7B9-45AA-4F72-B994-2710C7E78087}" srcId="{17FD79B1-3B1A-4F65-A10B-74EC41FAC83A}" destId="{60A497BD-DB79-480B-ADF3-1869EC5BDE2F}" srcOrd="0" destOrd="0" parTransId="{3EECABD4-FDF4-4571-9678-1F09ABB07F58}" sibTransId="{BCF7EDF2-E1CE-4DA1-A856-84C845B6F5EA}"/>
    <dgm:cxn modelId="{B8C0CFFF-690A-4010-9DBA-5A0FEA2B603A}" srcId="{17FD79B1-3B1A-4F65-A10B-74EC41FAC83A}" destId="{F918C2E4-FFCE-482A-9835-01FE0B1F2137}" srcOrd="1" destOrd="0" parTransId="{CC5BC0C4-CBB9-4E1D-9D73-60E08D18BD4A}" sibTransId="{EF805761-FF92-488B-8528-F46C622913BE}"/>
    <dgm:cxn modelId="{9C4E6EF0-D055-40F9-866E-C8E113FCB7A8}" type="presParOf" srcId="{DC3B698F-A110-467E-B31D-18C001736160}" destId="{8764E3BC-7AE4-414F-BDDF-BABE06160FEC}" srcOrd="0" destOrd="0" presId="urn:microsoft.com/office/officeart/2005/8/layout/vList2"/>
    <dgm:cxn modelId="{CE95C6E3-D21D-487B-BA6B-D8339CB376EF}" type="presParOf" srcId="{DC3B698F-A110-467E-B31D-18C001736160}" destId="{AA43313D-DACF-416C-B157-08A2A8C96134}" srcOrd="1" destOrd="0" presId="urn:microsoft.com/office/officeart/2005/8/layout/vList2"/>
    <dgm:cxn modelId="{30679B9A-C59A-44E2-B9EF-DC5C22A02DF3}" type="presParOf" srcId="{DC3B698F-A110-467E-B31D-18C001736160}" destId="{0A7AD9FF-8933-48C8-9816-942A94B8881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650BD-6279-4C68-82C9-26D77FCE14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EA3FB2D-5C4E-4C06-B590-FDD4485484B7}">
      <dgm:prSet custT="1"/>
      <dgm:spPr/>
      <dgm:t>
        <a:bodyPr/>
        <a:lstStyle/>
        <a:p>
          <a:pPr rtl="0"/>
          <a:r>
            <a:rPr lang="en-GB" sz="2000" baseline="0" dirty="0" smtClean="0"/>
            <a:t>The Newspaper Licensing Agency (NLA) licence permits you to make copies of newspaper content for teaching purposes. This includes </a:t>
          </a:r>
          <a:r>
            <a:rPr lang="en-GB" sz="2000" dirty="0" smtClean="0"/>
            <a:t>UK national and regional newspapers and newspaper websites.</a:t>
          </a:r>
          <a:endParaRPr lang="en-GB" sz="2000" dirty="0"/>
        </a:p>
      </dgm:t>
    </dgm:pt>
    <dgm:pt modelId="{EBEDD8DC-6CA9-471B-BF2F-E43D16AD0D67}" type="parTrans" cxnId="{D3FEC4C3-45A2-48B8-987F-5CD3898A6300}">
      <dgm:prSet/>
      <dgm:spPr/>
      <dgm:t>
        <a:bodyPr/>
        <a:lstStyle/>
        <a:p>
          <a:endParaRPr lang="en-GB"/>
        </a:p>
      </dgm:t>
    </dgm:pt>
    <dgm:pt modelId="{0D77794A-7B17-4F61-969D-E39F19402052}" type="sibTrans" cxnId="{D3FEC4C3-45A2-48B8-987F-5CD3898A6300}">
      <dgm:prSet/>
      <dgm:spPr/>
      <dgm:t>
        <a:bodyPr/>
        <a:lstStyle/>
        <a:p>
          <a:endParaRPr lang="en-GB"/>
        </a:p>
      </dgm:t>
    </dgm:pt>
    <dgm:pt modelId="{B1732C44-BDD0-44A2-B9B2-3BCC5408EE35}">
      <dgm:prSet/>
      <dgm:spPr/>
      <dgm:t>
        <a:bodyPr/>
        <a:lstStyle/>
        <a:p>
          <a:pPr rtl="0"/>
          <a:endParaRPr lang="en-GB" dirty="0"/>
        </a:p>
      </dgm:t>
    </dgm:pt>
    <dgm:pt modelId="{0A58E854-F23C-4152-A02F-206417BEDB1E}" type="parTrans" cxnId="{DC7C499D-6E0C-47B6-9D78-1F8925C879A6}">
      <dgm:prSet/>
      <dgm:spPr/>
      <dgm:t>
        <a:bodyPr/>
        <a:lstStyle/>
        <a:p>
          <a:endParaRPr lang="en-GB"/>
        </a:p>
      </dgm:t>
    </dgm:pt>
    <dgm:pt modelId="{9326FFB1-EE9F-47D1-A2EA-9A3AF4E5AB24}" type="sibTrans" cxnId="{DC7C499D-6E0C-47B6-9D78-1F8925C879A6}">
      <dgm:prSet/>
      <dgm:spPr/>
      <dgm:t>
        <a:bodyPr/>
        <a:lstStyle/>
        <a:p>
          <a:endParaRPr lang="en-GB"/>
        </a:p>
      </dgm:t>
    </dgm:pt>
    <dgm:pt modelId="{503324CD-EC42-452C-8BE7-2A5F147C4B25}">
      <dgm:prSet custT="1"/>
      <dgm:spPr/>
      <dgm:t>
        <a:bodyPr/>
        <a:lstStyle/>
        <a:p>
          <a:pPr rtl="0"/>
          <a:r>
            <a:rPr lang="en-GB" sz="2000" baseline="0" dirty="0" smtClean="0"/>
            <a:t>The library subscribes to a number of current and archive newspaper services, including the Newsstand database which provides full text online access to over 1300 news publications.</a:t>
          </a:r>
          <a:endParaRPr lang="en-GB" sz="2000" dirty="0"/>
        </a:p>
      </dgm:t>
    </dgm:pt>
    <dgm:pt modelId="{ADD2C220-F136-4CD1-8DAC-C09378C604FA}" type="parTrans" cxnId="{E347BC2C-AF33-4259-98A1-37733FE9E79A}">
      <dgm:prSet/>
      <dgm:spPr/>
      <dgm:t>
        <a:bodyPr/>
        <a:lstStyle/>
        <a:p>
          <a:endParaRPr lang="en-GB"/>
        </a:p>
      </dgm:t>
    </dgm:pt>
    <dgm:pt modelId="{6F46B106-62F6-4AE8-9E2E-42F9414A6EC8}" type="sibTrans" cxnId="{E347BC2C-AF33-4259-98A1-37733FE9E79A}">
      <dgm:prSet/>
      <dgm:spPr/>
      <dgm:t>
        <a:bodyPr/>
        <a:lstStyle/>
        <a:p>
          <a:endParaRPr lang="en-GB"/>
        </a:p>
      </dgm:t>
    </dgm:pt>
    <dgm:pt modelId="{07F2C311-2AF6-43D1-A019-0B8B5232CEE9}">
      <dgm:prSet custT="1"/>
      <dgm:spPr/>
      <dgm:t>
        <a:bodyPr/>
        <a:lstStyle/>
        <a:p>
          <a:pPr rtl="0"/>
          <a:r>
            <a:rPr lang="en-GB" sz="2000" baseline="0" dirty="0" smtClean="0"/>
            <a:t>Visit the library newspapers web page for more information.</a:t>
          </a:r>
          <a:endParaRPr lang="en-GB" sz="2000" dirty="0"/>
        </a:p>
      </dgm:t>
    </dgm:pt>
    <dgm:pt modelId="{6ACEB3DA-B33F-4EE0-8CB5-BE1AAD567C23}" type="parTrans" cxnId="{CD2E12F0-DAE8-437C-92FE-E50692B13C34}">
      <dgm:prSet/>
      <dgm:spPr/>
      <dgm:t>
        <a:bodyPr/>
        <a:lstStyle/>
        <a:p>
          <a:endParaRPr lang="en-GB"/>
        </a:p>
      </dgm:t>
    </dgm:pt>
    <dgm:pt modelId="{E339087E-1DCA-47C2-8EB5-134E981FD099}" type="sibTrans" cxnId="{CD2E12F0-DAE8-437C-92FE-E50692B13C34}">
      <dgm:prSet/>
      <dgm:spPr/>
      <dgm:t>
        <a:bodyPr/>
        <a:lstStyle/>
        <a:p>
          <a:endParaRPr lang="en-GB"/>
        </a:p>
      </dgm:t>
    </dgm:pt>
    <dgm:pt modelId="{CE8B9547-C429-4095-A4C8-3C0AD4A1404B}" type="pres">
      <dgm:prSet presAssocID="{800650BD-6279-4C68-82C9-26D77FCE14A4}" presName="linear" presStyleCnt="0">
        <dgm:presLayoutVars>
          <dgm:animLvl val="lvl"/>
          <dgm:resizeHandles val="exact"/>
        </dgm:presLayoutVars>
      </dgm:prSet>
      <dgm:spPr/>
      <dgm:t>
        <a:bodyPr/>
        <a:lstStyle/>
        <a:p>
          <a:endParaRPr lang="en-GB"/>
        </a:p>
      </dgm:t>
    </dgm:pt>
    <dgm:pt modelId="{117D2679-490B-4866-B2FF-561F85D61FE1}" type="pres">
      <dgm:prSet presAssocID="{DEA3FB2D-5C4E-4C06-B590-FDD4485484B7}" presName="parentText" presStyleLbl="node1" presStyleIdx="0" presStyleCnt="3">
        <dgm:presLayoutVars>
          <dgm:chMax val="0"/>
          <dgm:bulletEnabled val="1"/>
        </dgm:presLayoutVars>
      </dgm:prSet>
      <dgm:spPr/>
      <dgm:t>
        <a:bodyPr/>
        <a:lstStyle/>
        <a:p>
          <a:endParaRPr lang="en-GB"/>
        </a:p>
      </dgm:t>
    </dgm:pt>
    <dgm:pt modelId="{DBC9A1B2-323D-4DE5-A072-3B51E3D357BB}" type="pres">
      <dgm:prSet presAssocID="{DEA3FB2D-5C4E-4C06-B590-FDD4485484B7}" presName="childText" presStyleLbl="revTx" presStyleIdx="0" presStyleCnt="1">
        <dgm:presLayoutVars>
          <dgm:bulletEnabled val="1"/>
        </dgm:presLayoutVars>
      </dgm:prSet>
      <dgm:spPr/>
      <dgm:t>
        <a:bodyPr/>
        <a:lstStyle/>
        <a:p>
          <a:endParaRPr lang="en-GB"/>
        </a:p>
      </dgm:t>
    </dgm:pt>
    <dgm:pt modelId="{450CB18C-4944-4D4B-B3EE-32C4D7AE7C89}" type="pres">
      <dgm:prSet presAssocID="{503324CD-EC42-452C-8BE7-2A5F147C4B25}" presName="parentText" presStyleLbl="node1" presStyleIdx="1" presStyleCnt="3" custLinFactY="-15912" custLinFactNeighborY="-100000">
        <dgm:presLayoutVars>
          <dgm:chMax val="0"/>
          <dgm:bulletEnabled val="1"/>
        </dgm:presLayoutVars>
      </dgm:prSet>
      <dgm:spPr/>
      <dgm:t>
        <a:bodyPr/>
        <a:lstStyle/>
        <a:p>
          <a:endParaRPr lang="en-GB"/>
        </a:p>
      </dgm:t>
    </dgm:pt>
    <dgm:pt modelId="{9468402D-DB65-49BC-B0E4-30EEBFA9C974}" type="pres">
      <dgm:prSet presAssocID="{6F46B106-62F6-4AE8-9E2E-42F9414A6EC8}" presName="spacer" presStyleCnt="0"/>
      <dgm:spPr/>
    </dgm:pt>
    <dgm:pt modelId="{1EAC4332-AB43-46CE-BAF9-A2644DFE7A07}" type="pres">
      <dgm:prSet presAssocID="{07F2C311-2AF6-43D1-A019-0B8B5232CEE9}" presName="parentText" presStyleLbl="node1" presStyleIdx="2" presStyleCnt="3" custLinFactY="-7576" custLinFactNeighborY="-100000">
        <dgm:presLayoutVars>
          <dgm:chMax val="0"/>
          <dgm:bulletEnabled val="1"/>
        </dgm:presLayoutVars>
      </dgm:prSet>
      <dgm:spPr/>
      <dgm:t>
        <a:bodyPr/>
        <a:lstStyle/>
        <a:p>
          <a:endParaRPr lang="en-GB"/>
        </a:p>
      </dgm:t>
    </dgm:pt>
  </dgm:ptLst>
  <dgm:cxnLst>
    <dgm:cxn modelId="{78AACA4C-F988-476E-8EF9-F3B18BB7D16F}" type="presOf" srcId="{503324CD-EC42-452C-8BE7-2A5F147C4B25}" destId="{450CB18C-4944-4D4B-B3EE-32C4D7AE7C89}" srcOrd="0" destOrd="0" presId="urn:microsoft.com/office/officeart/2005/8/layout/vList2"/>
    <dgm:cxn modelId="{CD2E12F0-DAE8-437C-92FE-E50692B13C34}" srcId="{800650BD-6279-4C68-82C9-26D77FCE14A4}" destId="{07F2C311-2AF6-43D1-A019-0B8B5232CEE9}" srcOrd="2" destOrd="0" parTransId="{6ACEB3DA-B33F-4EE0-8CB5-BE1AAD567C23}" sibTransId="{E339087E-1DCA-47C2-8EB5-134E981FD099}"/>
    <dgm:cxn modelId="{59712D5F-7855-4D6C-A922-AD544227C12E}" type="presOf" srcId="{07F2C311-2AF6-43D1-A019-0B8B5232CEE9}" destId="{1EAC4332-AB43-46CE-BAF9-A2644DFE7A07}" srcOrd="0" destOrd="0" presId="urn:microsoft.com/office/officeart/2005/8/layout/vList2"/>
    <dgm:cxn modelId="{962D3730-C000-4B74-9413-B2ACDB4312DC}" type="presOf" srcId="{800650BD-6279-4C68-82C9-26D77FCE14A4}" destId="{CE8B9547-C429-4095-A4C8-3C0AD4A1404B}" srcOrd="0" destOrd="0" presId="urn:microsoft.com/office/officeart/2005/8/layout/vList2"/>
    <dgm:cxn modelId="{D3FEC4C3-45A2-48B8-987F-5CD3898A6300}" srcId="{800650BD-6279-4C68-82C9-26D77FCE14A4}" destId="{DEA3FB2D-5C4E-4C06-B590-FDD4485484B7}" srcOrd="0" destOrd="0" parTransId="{EBEDD8DC-6CA9-471B-BF2F-E43D16AD0D67}" sibTransId="{0D77794A-7B17-4F61-969D-E39F19402052}"/>
    <dgm:cxn modelId="{DC7C499D-6E0C-47B6-9D78-1F8925C879A6}" srcId="{DEA3FB2D-5C4E-4C06-B590-FDD4485484B7}" destId="{B1732C44-BDD0-44A2-B9B2-3BCC5408EE35}" srcOrd="0" destOrd="0" parTransId="{0A58E854-F23C-4152-A02F-206417BEDB1E}" sibTransId="{9326FFB1-EE9F-47D1-A2EA-9A3AF4E5AB24}"/>
    <dgm:cxn modelId="{B0204F98-126C-417B-8FCD-2A99B88C6E9A}" type="presOf" srcId="{B1732C44-BDD0-44A2-B9B2-3BCC5408EE35}" destId="{DBC9A1B2-323D-4DE5-A072-3B51E3D357BB}" srcOrd="0" destOrd="0" presId="urn:microsoft.com/office/officeart/2005/8/layout/vList2"/>
    <dgm:cxn modelId="{725292FC-F7BA-413D-B43B-2D35F6624413}" type="presOf" srcId="{DEA3FB2D-5C4E-4C06-B590-FDD4485484B7}" destId="{117D2679-490B-4866-B2FF-561F85D61FE1}" srcOrd="0" destOrd="0" presId="urn:microsoft.com/office/officeart/2005/8/layout/vList2"/>
    <dgm:cxn modelId="{E347BC2C-AF33-4259-98A1-37733FE9E79A}" srcId="{800650BD-6279-4C68-82C9-26D77FCE14A4}" destId="{503324CD-EC42-452C-8BE7-2A5F147C4B25}" srcOrd="1" destOrd="0" parTransId="{ADD2C220-F136-4CD1-8DAC-C09378C604FA}" sibTransId="{6F46B106-62F6-4AE8-9E2E-42F9414A6EC8}"/>
    <dgm:cxn modelId="{DFB8DCC9-3128-4F79-88EB-A98D2E9FC1D5}" type="presParOf" srcId="{CE8B9547-C429-4095-A4C8-3C0AD4A1404B}" destId="{117D2679-490B-4866-B2FF-561F85D61FE1}" srcOrd="0" destOrd="0" presId="urn:microsoft.com/office/officeart/2005/8/layout/vList2"/>
    <dgm:cxn modelId="{29AACF02-2179-4BC0-AF4E-7F551C11E655}" type="presParOf" srcId="{CE8B9547-C429-4095-A4C8-3C0AD4A1404B}" destId="{DBC9A1B2-323D-4DE5-A072-3B51E3D357BB}" srcOrd="1" destOrd="0" presId="urn:microsoft.com/office/officeart/2005/8/layout/vList2"/>
    <dgm:cxn modelId="{E78A1857-B58D-47C1-83A3-E011ED662B6D}" type="presParOf" srcId="{CE8B9547-C429-4095-A4C8-3C0AD4A1404B}" destId="{450CB18C-4944-4D4B-B3EE-32C4D7AE7C89}" srcOrd="2" destOrd="0" presId="urn:microsoft.com/office/officeart/2005/8/layout/vList2"/>
    <dgm:cxn modelId="{73385B95-A3B5-4726-95C6-3FDEC0D803BD}" type="presParOf" srcId="{CE8B9547-C429-4095-A4C8-3C0AD4A1404B}" destId="{9468402D-DB65-49BC-B0E4-30EEBFA9C974}" srcOrd="3" destOrd="0" presId="urn:microsoft.com/office/officeart/2005/8/layout/vList2"/>
    <dgm:cxn modelId="{BAF5C6CC-2302-4225-B53F-66A9A67B07ED}" type="presParOf" srcId="{CE8B9547-C429-4095-A4C8-3C0AD4A1404B}" destId="{1EAC4332-AB43-46CE-BAF9-A2644DFE7A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BDBC7-36FF-4990-890D-E7B9FF64216C}">
      <dsp:nvSpPr>
        <dsp:cNvPr id="0" name=""/>
        <dsp:cNvSpPr/>
      </dsp:nvSpPr>
      <dsp:spPr>
        <a:xfrm rot="5400000">
          <a:off x="4752527" y="-1551992"/>
          <a:ext cx="1756288" cy="52994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Digital educational materials such as images, audio, video, animations, content modules, and other digital resources.</a:t>
          </a:r>
          <a:endParaRPr lang="en-GB" sz="2000" kern="1200" dirty="0"/>
        </a:p>
      </dsp:txBody>
      <dsp:txXfrm rot="-5400000">
        <a:off x="2980944" y="305326"/>
        <a:ext cx="5213721" cy="1584818"/>
      </dsp:txXfrm>
    </dsp:sp>
    <dsp:sp modelId="{2B2999C6-43FE-40C6-9031-044542726011}">
      <dsp:nvSpPr>
        <dsp:cNvPr id="0" name=""/>
        <dsp:cNvSpPr/>
      </dsp:nvSpPr>
      <dsp:spPr>
        <a:xfrm>
          <a:off x="0" y="54"/>
          <a:ext cx="2980944" cy="2195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baseline="0" dirty="0" smtClean="0"/>
            <a:t>Open Educational Resources (OERs) are: </a:t>
          </a:r>
          <a:endParaRPr lang="en-GB" sz="2000" kern="1200" dirty="0"/>
        </a:p>
      </dsp:txBody>
      <dsp:txXfrm>
        <a:off x="107169" y="107223"/>
        <a:ext cx="2766606" cy="1981023"/>
      </dsp:txXfrm>
    </dsp:sp>
    <dsp:sp modelId="{5ADC2FF7-B957-474A-9B69-4354BE9F4C47}">
      <dsp:nvSpPr>
        <dsp:cNvPr id="0" name=""/>
        <dsp:cNvSpPr/>
      </dsp:nvSpPr>
      <dsp:spPr>
        <a:xfrm rot="5400000">
          <a:off x="4752527" y="753136"/>
          <a:ext cx="1756288" cy="52994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Reuse only licensed content e.g. Creative Commons;</a:t>
          </a:r>
          <a:endParaRPr lang="en-GB" sz="2000" kern="1200" dirty="0"/>
        </a:p>
        <a:p>
          <a:pPr marL="228600" lvl="1" indent="-228600" algn="l" defTabSz="889000" rtl="0">
            <a:lnSpc>
              <a:spcPct val="90000"/>
            </a:lnSpc>
            <a:spcBef>
              <a:spcPct val="0"/>
            </a:spcBef>
            <a:spcAft>
              <a:spcPct val="15000"/>
            </a:spcAft>
            <a:buChar char="••"/>
          </a:pPr>
          <a:r>
            <a:rPr lang="en-GB" sz="2000" kern="1200" dirty="0" smtClean="0"/>
            <a:t>Adhere to the terms of the licence;</a:t>
          </a:r>
          <a:endParaRPr lang="en-GB" sz="2000" kern="1200" dirty="0"/>
        </a:p>
        <a:p>
          <a:pPr marL="228600" lvl="1" indent="-228600" algn="l" defTabSz="889000" rtl="0">
            <a:lnSpc>
              <a:spcPct val="90000"/>
            </a:lnSpc>
            <a:spcBef>
              <a:spcPct val="0"/>
            </a:spcBef>
            <a:spcAft>
              <a:spcPct val="15000"/>
            </a:spcAft>
            <a:buChar char="••"/>
          </a:pPr>
          <a:r>
            <a:rPr lang="en-GB" sz="2000" kern="1200" dirty="0" smtClean="0"/>
            <a:t>Cite the content you use.</a:t>
          </a:r>
          <a:endParaRPr lang="en-GB" sz="2000" kern="1200" dirty="0"/>
        </a:p>
      </dsp:txBody>
      <dsp:txXfrm rot="-5400000">
        <a:off x="2980944" y="2610455"/>
        <a:ext cx="5213721" cy="1584818"/>
      </dsp:txXfrm>
    </dsp:sp>
    <dsp:sp modelId="{1BDBEDC1-DC35-419C-B06A-8DA2CB5AB31B}">
      <dsp:nvSpPr>
        <dsp:cNvPr id="0" name=""/>
        <dsp:cNvSpPr/>
      </dsp:nvSpPr>
      <dsp:spPr>
        <a:xfrm>
          <a:off x="0" y="2305184"/>
          <a:ext cx="2980944" cy="2195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baseline="0" dirty="0" smtClean="0"/>
            <a:t>To guarantee you stay legal when reusing content follow these three simple steps:</a:t>
          </a:r>
          <a:endParaRPr lang="en-GB" sz="2000" kern="1200" dirty="0"/>
        </a:p>
      </dsp:txBody>
      <dsp:txXfrm>
        <a:off x="107169" y="2412353"/>
        <a:ext cx="2766606" cy="1981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9741F-0FC6-4275-B79C-579907B076EE}">
      <dsp:nvSpPr>
        <dsp:cNvPr id="0" name=""/>
        <dsp:cNvSpPr/>
      </dsp:nvSpPr>
      <dsp:spPr>
        <a:xfrm>
          <a:off x="0" y="0"/>
          <a:ext cx="8280400" cy="8982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t>Sufficient acknowledgement is required to appropriately credit the original creator of a work.</a:t>
          </a:r>
          <a:endParaRPr lang="en-GB" sz="2000" kern="1200" dirty="0"/>
        </a:p>
      </dsp:txBody>
      <dsp:txXfrm>
        <a:off x="43849" y="43849"/>
        <a:ext cx="8192702" cy="810543"/>
      </dsp:txXfrm>
    </dsp:sp>
    <dsp:sp modelId="{E7123BFE-ABF1-4FFF-84C9-489CB4DC0436}">
      <dsp:nvSpPr>
        <dsp:cNvPr id="0" name=""/>
        <dsp:cNvSpPr/>
      </dsp:nvSpPr>
      <dsp:spPr>
        <a:xfrm>
          <a:off x="0" y="990131"/>
          <a:ext cx="8280400" cy="880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t>It also allows a user to easily locate the work in its full form, either online or in print.</a:t>
          </a:r>
          <a:endParaRPr lang="en-GB" sz="2000" kern="1200" dirty="0"/>
        </a:p>
      </dsp:txBody>
      <dsp:txXfrm>
        <a:off x="42975" y="1033106"/>
        <a:ext cx="8194450" cy="794404"/>
      </dsp:txXfrm>
    </dsp:sp>
    <dsp:sp modelId="{3DBDE3AF-807C-4640-B884-4DF1ECE3F4B5}">
      <dsp:nvSpPr>
        <dsp:cNvPr id="0" name=""/>
        <dsp:cNvSpPr/>
      </dsp:nvSpPr>
      <dsp:spPr>
        <a:xfrm>
          <a:off x="0" y="1980263"/>
          <a:ext cx="8280400" cy="6112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t>Always cite the original source:</a:t>
          </a:r>
          <a:endParaRPr lang="en-GB" sz="2000" kern="1200" dirty="0"/>
        </a:p>
      </dsp:txBody>
      <dsp:txXfrm>
        <a:off x="29837" y="2010100"/>
        <a:ext cx="8220726" cy="551536"/>
      </dsp:txXfrm>
    </dsp:sp>
    <dsp:sp modelId="{B809954C-B478-4BE8-A930-8FD280EE270C}">
      <dsp:nvSpPr>
        <dsp:cNvPr id="0" name=""/>
        <dsp:cNvSpPr/>
      </dsp:nvSpPr>
      <dsp:spPr>
        <a:xfrm>
          <a:off x="0" y="2700357"/>
          <a:ext cx="828040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GB" sz="2000" kern="1200" dirty="0" smtClean="0"/>
            <a:t>Use a standard citation system for academic works (e.g. Harvard).</a:t>
          </a:r>
          <a:endParaRPr lang="en-GB" sz="2000" kern="1200" dirty="0"/>
        </a:p>
        <a:p>
          <a:pPr marL="228600" lvl="1" indent="-228600" algn="l" defTabSz="889000" rtl="0">
            <a:lnSpc>
              <a:spcPct val="90000"/>
            </a:lnSpc>
            <a:spcBef>
              <a:spcPct val="0"/>
            </a:spcBef>
            <a:spcAft>
              <a:spcPct val="20000"/>
            </a:spcAft>
            <a:buChar char="••"/>
          </a:pPr>
          <a:endParaRPr lang="en-GB" sz="2000" kern="1200" dirty="0"/>
        </a:p>
        <a:p>
          <a:pPr marL="228600" lvl="1" indent="-228600" algn="l" defTabSz="889000" rtl="0">
            <a:lnSpc>
              <a:spcPct val="90000"/>
            </a:lnSpc>
            <a:spcBef>
              <a:spcPct val="0"/>
            </a:spcBef>
            <a:spcAft>
              <a:spcPct val="20000"/>
            </a:spcAft>
            <a:buChar char="••"/>
          </a:pPr>
          <a:r>
            <a:rPr lang="en-GB" sz="2000" kern="1200" dirty="0" smtClean="0"/>
            <a:t>For other resources use this basic citation format, providing as much information as possible:</a:t>
          </a:r>
          <a:r>
            <a:rPr lang="en-GB" sz="2500" kern="1200" dirty="0" smtClean="0"/>
            <a:t/>
          </a:r>
          <a:br>
            <a:rPr lang="en-GB" sz="2500" kern="1200" dirty="0" smtClean="0"/>
          </a:br>
          <a:r>
            <a:rPr lang="en-GB" sz="2500" kern="1200" dirty="0" smtClean="0"/>
            <a:t/>
          </a:r>
          <a:br>
            <a:rPr lang="en-GB" sz="2500" kern="1200" dirty="0" smtClean="0"/>
          </a:br>
          <a:r>
            <a:rPr lang="en-GB" sz="2500" kern="1200" dirty="0" smtClean="0"/>
            <a:t>		</a:t>
          </a:r>
          <a:r>
            <a:rPr lang="en-GB" sz="2000" kern="1200" dirty="0" smtClean="0"/>
            <a:t>Type of content: Title by Author. Link.</a:t>
          </a:r>
          <a:endParaRPr lang="en-GB" sz="2000" kern="1200" dirty="0"/>
        </a:p>
      </dsp:txBody>
      <dsp:txXfrm>
        <a:off x="0" y="2700357"/>
        <a:ext cx="8280400" cy="1883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E3BC-7AE4-414F-BDDF-BABE06160FEC}">
      <dsp:nvSpPr>
        <dsp:cNvPr id="0" name=""/>
        <dsp:cNvSpPr/>
      </dsp:nvSpPr>
      <dsp:spPr>
        <a:xfrm>
          <a:off x="0" y="406808"/>
          <a:ext cx="8280400" cy="1254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t>Box of Broadcasts is an off-air recording and media archive service. Covers terrestrial and </a:t>
          </a:r>
          <a:r>
            <a:rPr lang="en-GB" sz="2000" kern="1200" baseline="0" dirty="0" err="1" smtClean="0"/>
            <a:t>freeview</a:t>
          </a:r>
          <a:r>
            <a:rPr lang="en-GB" sz="2000" kern="1200" baseline="0" dirty="0" smtClean="0"/>
            <a:t> channels. This includes movies broadcast on these channels! Only available in the UK.</a:t>
          </a:r>
          <a:r>
            <a:rPr lang="en-GB" sz="1400" kern="1200" baseline="0" dirty="0" smtClean="0"/>
            <a:t/>
          </a:r>
          <a:br>
            <a:rPr lang="en-GB" sz="1400" kern="1200" baseline="0" dirty="0" smtClean="0"/>
          </a:br>
          <a:endParaRPr lang="en-GB" sz="1400" kern="1200" dirty="0"/>
        </a:p>
      </dsp:txBody>
      <dsp:txXfrm>
        <a:off x="61256" y="468064"/>
        <a:ext cx="8157888" cy="1132313"/>
      </dsp:txXfrm>
    </dsp:sp>
    <dsp:sp modelId="{0A7AD9FF-8933-48C8-9816-942A94B88817}">
      <dsp:nvSpPr>
        <dsp:cNvPr id="0" name=""/>
        <dsp:cNvSpPr/>
      </dsp:nvSpPr>
      <dsp:spPr>
        <a:xfrm>
          <a:off x="0" y="1848834"/>
          <a:ext cx="8280400" cy="1254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t>Content played during a lecture cannot be recorded.</a:t>
          </a:r>
          <a:endParaRPr lang="en-GB" sz="2000" kern="1200" dirty="0"/>
        </a:p>
      </dsp:txBody>
      <dsp:txXfrm>
        <a:off x="61256" y="1910090"/>
        <a:ext cx="8157888" cy="1132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D2679-490B-4866-B2FF-561F85D61FE1}">
      <dsp:nvSpPr>
        <dsp:cNvPr id="0" name=""/>
        <dsp:cNvSpPr/>
      </dsp:nvSpPr>
      <dsp:spPr>
        <a:xfrm>
          <a:off x="0" y="34512"/>
          <a:ext cx="8280400" cy="1141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t>The Newspaper Licensing Agency (NLA) licence permits you to make copies of newspaper content for teaching purposes. This includes </a:t>
          </a:r>
          <a:r>
            <a:rPr lang="en-GB" sz="2000" kern="1200" dirty="0" smtClean="0"/>
            <a:t>UK national and regional newspapers and newspaper websites.</a:t>
          </a:r>
          <a:endParaRPr lang="en-GB" sz="2000" kern="1200" dirty="0"/>
        </a:p>
      </dsp:txBody>
      <dsp:txXfrm>
        <a:off x="55744" y="90256"/>
        <a:ext cx="8168912" cy="1030432"/>
      </dsp:txXfrm>
    </dsp:sp>
    <dsp:sp modelId="{DBC9A1B2-323D-4DE5-A072-3B51E3D357BB}">
      <dsp:nvSpPr>
        <dsp:cNvPr id="0" name=""/>
        <dsp:cNvSpPr/>
      </dsp:nvSpPr>
      <dsp:spPr>
        <a:xfrm>
          <a:off x="0" y="1176432"/>
          <a:ext cx="8280400"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77470" rIns="433832" bIns="77470" numCol="1" spcCol="1270" anchor="t" anchorCtr="0">
          <a:noAutofit/>
        </a:bodyPr>
        <a:lstStyle/>
        <a:p>
          <a:pPr marL="285750" lvl="1" indent="-285750" algn="l" defTabSz="2133600" rtl="0">
            <a:lnSpc>
              <a:spcPct val="90000"/>
            </a:lnSpc>
            <a:spcBef>
              <a:spcPct val="0"/>
            </a:spcBef>
            <a:spcAft>
              <a:spcPct val="20000"/>
            </a:spcAft>
            <a:buChar char="••"/>
          </a:pPr>
          <a:endParaRPr lang="en-GB" sz="4800" kern="1200" dirty="0"/>
        </a:p>
      </dsp:txBody>
      <dsp:txXfrm>
        <a:off x="0" y="1176432"/>
        <a:ext cx="8280400" cy="1010160"/>
      </dsp:txXfrm>
    </dsp:sp>
    <dsp:sp modelId="{450CB18C-4944-4D4B-B3EE-32C4D7AE7C89}">
      <dsp:nvSpPr>
        <dsp:cNvPr id="0" name=""/>
        <dsp:cNvSpPr/>
      </dsp:nvSpPr>
      <dsp:spPr>
        <a:xfrm>
          <a:off x="0" y="1829209"/>
          <a:ext cx="8280400" cy="1141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t>The library subscribes to a number of current and archive newspaper services, including the Newsstand database which provides full text online access to over 1300 news publications.</a:t>
          </a:r>
          <a:endParaRPr lang="en-GB" sz="2000" kern="1200" dirty="0"/>
        </a:p>
      </dsp:txBody>
      <dsp:txXfrm>
        <a:off x="55744" y="1884953"/>
        <a:ext cx="8168912" cy="1030432"/>
      </dsp:txXfrm>
    </dsp:sp>
    <dsp:sp modelId="{1EAC4332-AB43-46CE-BAF9-A2644DFE7A07}">
      <dsp:nvSpPr>
        <dsp:cNvPr id="0" name=""/>
        <dsp:cNvSpPr/>
      </dsp:nvSpPr>
      <dsp:spPr>
        <a:xfrm>
          <a:off x="0" y="3242000"/>
          <a:ext cx="8280400" cy="1141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baseline="0" dirty="0" smtClean="0"/>
            <a:t>Visit the library newspapers web page for more information.</a:t>
          </a:r>
          <a:endParaRPr lang="en-GB" sz="2000" kern="1200" dirty="0"/>
        </a:p>
      </dsp:txBody>
      <dsp:txXfrm>
        <a:off x="55744" y="3297744"/>
        <a:ext cx="8168912" cy="10304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752024" y="188913"/>
            <a:ext cx="4141151" cy="246221"/>
          </a:xfrm>
          <a:prstGeom prst="rect">
            <a:avLst/>
          </a:prstGeom>
        </p:spPr>
        <p:txBody>
          <a:bodyPr vert="horz" wrap="square" lIns="91440" tIns="45720" rIns="91440" bIns="45720" rtlCol="0">
            <a:spAutoFit/>
          </a:bodyPr>
          <a:lstStyle>
            <a:lvl1pPr algn="r">
              <a:defRPr sz="1200"/>
            </a:lvl1pPr>
          </a:lstStyle>
          <a:p>
            <a:fld id="{F6D8AFBE-B7CA-4D46-A31C-75EC41E50D85}" type="datetimeFigureOut">
              <a:rPr lang="en-GB" sz="1000" smtClean="0">
                <a:latin typeface="Arial" panose="020B0604020202020204" pitchFamily="34" charset="0"/>
                <a:cs typeface="Arial" panose="020B0604020202020204" pitchFamily="34" charset="0"/>
              </a:rPr>
              <a:pPr/>
              <a:t>12/06/2017</a:t>
            </a:fld>
            <a:endParaRPr lang="en-GB"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752024" y="6411676"/>
            <a:ext cx="4139564" cy="246221"/>
          </a:xfrm>
          <a:prstGeom prst="rect">
            <a:avLst/>
          </a:prstGeom>
        </p:spPr>
        <p:txBody>
          <a:bodyPr vert="horz" wrap="square" lIns="91440" tIns="45720" rIns="91440" bIns="45720" rtlCol="0" anchor="b">
            <a:spAutoFit/>
          </a:bodyPr>
          <a:lstStyle>
            <a:lvl1pPr algn="r">
              <a:defRPr sz="1200"/>
            </a:lvl1pPr>
          </a:lstStyle>
          <a:p>
            <a:fld id="{7BFE86A2-DB0B-48E3-B43C-FE4600C96B70}" type="slidenum">
              <a:rPr lang="en-GB" sz="1000" smtClean="0">
                <a:latin typeface="Arial" panose="020B0604020202020204" pitchFamily="34" charset="0"/>
                <a:cs typeface="Arial" panose="020B0604020202020204" pitchFamily="34" charset="0"/>
              </a:rPr>
              <a:pPr/>
              <a:t>‹#›</a:t>
            </a:fld>
            <a:endParaRPr lang="en-GB" sz="10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a:xfrm>
            <a:off x="259080" y="190500"/>
            <a:ext cx="4132896" cy="246221"/>
          </a:xfrm>
          <a:prstGeom prst="rect">
            <a:avLst/>
          </a:prstGeom>
        </p:spPr>
        <p:txBody>
          <a:bodyPr vert="horz" wrap="square" lIns="91440" tIns="45720" rIns="91440" bIns="45720" rtlCol="0">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2"/>
          </p:nvPr>
        </p:nvSpPr>
        <p:spPr>
          <a:xfrm>
            <a:off x="259080" y="6411675"/>
            <a:ext cx="4132896" cy="246221"/>
          </a:xfrm>
          <a:prstGeom prst="rect">
            <a:avLst/>
          </a:prstGeom>
        </p:spPr>
        <p:txBody>
          <a:bodyPr vert="horz" wrap="square" lIns="91440" tIns="45720" rIns="91440" bIns="45720" rtlCol="0" anchor="b">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0825" y="183675"/>
            <a:ext cx="4141150" cy="246220"/>
          </a:xfrm>
          <a:prstGeom prst="rect">
            <a:avLst/>
          </a:prstGeom>
        </p:spPr>
        <p:txBody>
          <a:bodyPr vert="horz" wrap="square" lIns="91440" tIns="45720" rIns="91440" bIns="45720" rtlCol="0">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4752024" y="183674"/>
            <a:ext cx="4139564" cy="246221"/>
          </a:xfrm>
          <a:prstGeom prst="rect">
            <a:avLst/>
          </a:prstGeom>
        </p:spPr>
        <p:txBody>
          <a:bodyPr vert="horz" wrap="square" lIns="91440" tIns="45720" rIns="91440" bIns="45720" rtlCol="0">
            <a:spAutoFit/>
          </a:bodyPr>
          <a:lstStyle>
            <a:lvl1pPr algn="r">
              <a:defRPr sz="1000">
                <a:latin typeface="Arial" panose="020B0604020202020204" pitchFamily="34" charset="0"/>
                <a:cs typeface="Arial" panose="020B0604020202020204" pitchFamily="34" charset="0"/>
              </a:defRPr>
            </a:lvl1pPr>
          </a:lstStyle>
          <a:p>
            <a:fld id="{9BA9ED64-0ADF-46CE-9E4F-53EDBA1EDEC4}" type="datetimeFigureOut">
              <a:rPr lang="en-GB" smtClean="0"/>
              <a:pPr/>
              <a:t>12/06/2017</a:t>
            </a:fld>
            <a:endParaRPr lang="en-GB"/>
          </a:p>
        </p:txBody>
      </p:sp>
      <p:sp>
        <p:nvSpPr>
          <p:cNvPr id="6" name="Footer Placeholder 5"/>
          <p:cNvSpPr>
            <a:spLocks noGrp="1"/>
          </p:cNvSpPr>
          <p:nvPr>
            <p:ph type="ftr" sz="quarter" idx="4"/>
          </p:nvPr>
        </p:nvSpPr>
        <p:spPr>
          <a:xfrm>
            <a:off x="250825" y="6420090"/>
            <a:ext cx="4141150" cy="246221"/>
          </a:xfrm>
          <a:prstGeom prst="rect">
            <a:avLst/>
          </a:prstGeom>
        </p:spPr>
        <p:txBody>
          <a:bodyPr vert="horz" wrap="square" lIns="91440" tIns="45720" rIns="91440" bIns="45720" rtlCol="0" anchor="b">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752024" y="6422867"/>
            <a:ext cx="4139564" cy="246221"/>
          </a:xfrm>
          <a:prstGeom prst="rect">
            <a:avLst/>
          </a:prstGeom>
        </p:spPr>
        <p:txBody>
          <a:bodyPr vert="horz" wrap="square" lIns="91440" tIns="45720" rIns="91440" bIns="45720" rtlCol="0" anchor="b">
            <a:spAutoFit/>
          </a:bodyPr>
          <a:lstStyle>
            <a:lvl1pPr algn="r">
              <a:defRPr sz="1000">
                <a:latin typeface="Arial" panose="020B0604020202020204" pitchFamily="34" charset="0"/>
                <a:cs typeface="Arial" panose="020B0604020202020204" pitchFamily="34" charset="0"/>
              </a:defRPr>
            </a:lvl1pPr>
          </a:lstStyle>
          <a:p>
            <a:fld id="{8A478A9A-ADE8-49A2-AF0A-1FE9A88297B5}" type="slidenum">
              <a:rPr lang="en-GB" smtClean="0"/>
              <a:pPr/>
              <a:t>‹#›</a:t>
            </a:fld>
            <a:endParaRPr lang="en-GB"/>
          </a:p>
        </p:txBody>
      </p:sp>
      <p:sp>
        <p:nvSpPr>
          <p:cNvPr id="9" name="Notes Placeholder 8"/>
          <p:cNvSpPr>
            <a:spLocks noGrp="1"/>
          </p:cNvSpPr>
          <p:nvPr>
            <p:ph type="body" sz="quarter" idx="3"/>
          </p:nvPr>
        </p:nvSpPr>
        <p:spPr>
          <a:xfrm>
            <a:off x="4752024" y="548616"/>
            <a:ext cx="4139564" cy="576076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Image Placeholder 3"/>
          <p:cNvSpPr>
            <a:spLocks noGrp="1" noRot="1" noChangeAspect="1"/>
          </p:cNvSpPr>
          <p:nvPr>
            <p:ph type="sldImg" idx="2"/>
          </p:nvPr>
        </p:nvSpPr>
        <p:spPr>
          <a:xfrm>
            <a:off x="249852" y="548616"/>
            <a:ext cx="4142123" cy="3106592"/>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41223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2</a:t>
            </a:fld>
            <a:endParaRPr lang="en-GB"/>
          </a:p>
        </p:txBody>
      </p:sp>
    </p:spTree>
    <p:extLst>
      <p:ext uri="{BB962C8B-B14F-4D97-AF65-F5344CB8AC3E}">
        <p14:creationId xmlns:p14="http://schemas.microsoft.com/office/powerpoint/2010/main" val="39714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r>
              <a:rPr lang="en-GB" dirty="0" smtClean="0"/>
              <a:t>Why do this? If I have found this photo on the web and want to illustrate my talk on</a:t>
            </a:r>
            <a:r>
              <a:rPr lang="en-GB" baseline="0" dirty="0" smtClean="0"/>
              <a:t> the maintenance of the Falkirk Wheel, this referencing format allows me to acknowledge the photographer’s work and the student to view the photo in its original context.</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16</a:t>
            </a:fld>
            <a:endParaRPr lang="en-GB"/>
          </a:p>
        </p:txBody>
      </p:sp>
    </p:spTree>
    <p:extLst>
      <p:ext uri="{BB962C8B-B14F-4D97-AF65-F5344CB8AC3E}">
        <p14:creationId xmlns:p14="http://schemas.microsoft.com/office/powerpoint/2010/main" val="317764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 do this? If I have found this diagram</a:t>
            </a:r>
            <a:r>
              <a:rPr lang="en-GB" baseline="0" dirty="0" smtClean="0"/>
              <a:t> in a text</a:t>
            </a:r>
            <a:r>
              <a:rPr lang="en-GB" dirty="0" smtClean="0"/>
              <a:t> and want to illustrate my talk on</a:t>
            </a:r>
            <a:r>
              <a:rPr lang="en-GB" baseline="0" dirty="0" smtClean="0"/>
              <a:t> engineering design, this referencing format allows me to acknowledge the authors’ work and the student to view the full text.</a:t>
            </a:r>
            <a:endParaRPr lang="en-GB" dirty="0" smtClean="0"/>
          </a:p>
        </p:txBody>
      </p:sp>
      <p:sp>
        <p:nvSpPr>
          <p:cNvPr id="4" name="Slide Number Placeholder 3"/>
          <p:cNvSpPr>
            <a:spLocks noGrp="1"/>
          </p:cNvSpPr>
          <p:nvPr>
            <p:ph type="sldNum" sz="quarter" idx="10"/>
          </p:nvPr>
        </p:nvSpPr>
        <p:spPr/>
        <p:txBody>
          <a:bodyPr/>
          <a:lstStyle/>
          <a:p>
            <a:fld id="{8A478A9A-ADE8-49A2-AF0A-1FE9A88297B5}" type="slidenum">
              <a:rPr lang="en-GB" smtClean="0"/>
              <a:pPr/>
              <a:t>17</a:t>
            </a:fld>
            <a:endParaRPr lang="en-GB"/>
          </a:p>
        </p:txBody>
      </p:sp>
    </p:spTree>
    <p:extLst>
      <p:ext uri="{BB962C8B-B14F-4D97-AF65-F5344CB8AC3E}">
        <p14:creationId xmlns:p14="http://schemas.microsoft.com/office/powerpoint/2010/main" val="348032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r>
              <a:rPr lang="en-GB" dirty="0" smtClean="0"/>
              <a:t>It</a:t>
            </a:r>
            <a:r>
              <a:rPr lang="en-GB" baseline="0" dirty="0" smtClean="0"/>
              <a:t> is useful to add definitions, this format allows the student to view the whole </a:t>
            </a:r>
            <a:r>
              <a:rPr lang="en-GB" baseline="0" dirty="0" err="1" smtClean="0"/>
              <a:t>ebook</a:t>
            </a:r>
            <a:r>
              <a:rPr lang="en-GB" baseline="0" dirty="0" smtClean="0"/>
              <a:t> online.</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18</a:t>
            </a:fld>
            <a:endParaRPr lang="en-GB"/>
          </a:p>
        </p:txBody>
      </p:sp>
    </p:spTree>
    <p:extLst>
      <p:ext uri="{BB962C8B-B14F-4D97-AF65-F5344CB8AC3E}">
        <p14:creationId xmlns:p14="http://schemas.microsoft.com/office/powerpoint/2010/main" val="264454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22</a:t>
            </a:fld>
            <a:endParaRPr lang="en-GB"/>
          </a:p>
        </p:txBody>
      </p:sp>
    </p:spTree>
    <p:extLst>
      <p:ext uri="{BB962C8B-B14F-4D97-AF65-F5344CB8AC3E}">
        <p14:creationId xmlns:p14="http://schemas.microsoft.com/office/powerpoint/2010/main" val="397145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smtClean="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smtClean="0"/>
              <a:t>Presentation Title (click to edit)</a:t>
            </a:r>
            <a:endParaRPr lang="en-GB" dirty="0"/>
          </a:p>
        </p:txBody>
      </p:sp>
      <p:sp>
        <p:nvSpPr>
          <p:cNvPr id="2" name="Rectangle 1"/>
          <p:cNvSpPr/>
          <p:nvPr userDrawn="1"/>
        </p:nvSpPr>
        <p:spPr>
          <a:xfrm>
            <a:off x="6552200" y="374614"/>
            <a:ext cx="2160000" cy="216029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898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431800" y="3683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156513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31800" y="2168525"/>
            <a:ext cx="8280400" cy="3690938"/>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5" name="Text Placeholder 9"/>
          <p:cNvSpPr>
            <a:spLocks noGrp="1"/>
          </p:cNvSpPr>
          <p:nvPr>
            <p:ph type="body" sz="quarter" idx="10"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6" name="Text Placeholder 7"/>
          <p:cNvSpPr>
            <a:spLocks noGrp="1"/>
          </p:cNvSpPr>
          <p:nvPr>
            <p:ph type="body" sz="quarter" idx="12" hasCustomPrompt="1"/>
          </p:nvPr>
        </p:nvSpPr>
        <p:spPr>
          <a:xfrm>
            <a:off x="431800" y="1358900"/>
            <a:ext cx="8280400"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6167336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0" y="1358899"/>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4" name="Text Placeholder 9"/>
          <p:cNvSpPr>
            <a:spLocks noGrp="1"/>
          </p:cNvSpPr>
          <p:nvPr>
            <p:ph type="body" sz="quarter" idx="12"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Tree>
    <p:extLst>
      <p:ext uri="{BB962C8B-B14F-4D97-AF65-F5344CB8AC3E}">
        <p14:creationId xmlns:p14="http://schemas.microsoft.com/office/powerpoint/2010/main" val="39889920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Rectangle 2"/>
          <p:cNvSpPr/>
          <p:nvPr userDrawn="1"/>
        </p:nvSpPr>
        <p:spPr>
          <a:xfrm>
            <a:off x="431802" y="368301"/>
            <a:ext cx="8101012" cy="5040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431802" y="368299"/>
            <a:ext cx="8280399"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Tree>
    <p:extLst>
      <p:ext uri="{BB962C8B-B14F-4D97-AF65-F5344CB8AC3E}">
        <p14:creationId xmlns:p14="http://schemas.microsoft.com/office/powerpoint/2010/main" val="1782026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11" name="Content Placeholder 7"/>
          <p:cNvSpPr>
            <a:spLocks noGrp="1"/>
          </p:cNvSpPr>
          <p:nvPr>
            <p:ph sz="quarter" idx="13" hasCustomPrompt="1"/>
          </p:nvPr>
        </p:nvSpPr>
        <p:spPr>
          <a:xfrm>
            <a:off x="431801" y="368301"/>
            <a:ext cx="8280729" cy="549116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932036" y="375319"/>
            <a:ext cx="3780165"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smtClean="0">
                <a:latin typeface="Arial" pitchFamily="34" charset="0"/>
                <a:cs typeface="Arial" pitchFamily="34" charset="0"/>
              </a:rPr>
              <a:t>Subtitle (click to edit)</a:t>
            </a:r>
            <a:endParaRPr lang="en-GB" sz="2400" b="1" dirty="0" smtClean="0">
              <a:latin typeface="Arial" pitchFamily="34" charset="0"/>
              <a:cs typeface="Arial" pitchFamily="34" charset="0"/>
            </a:endParaRPr>
          </a:p>
        </p:txBody>
      </p:sp>
      <p:sp>
        <p:nvSpPr>
          <p:cNvPr id="15" name="Text Placeholder 14"/>
          <p:cNvSpPr>
            <a:spLocks noGrp="1"/>
          </p:cNvSpPr>
          <p:nvPr>
            <p:ph type="body" sz="quarter" idx="12" hasCustomPrompt="1"/>
          </p:nvPr>
        </p:nvSpPr>
        <p:spPr>
          <a:xfrm>
            <a:off x="4932363" y="872124"/>
            <a:ext cx="3780167" cy="2558463"/>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8001102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10" name="Content Placeholder 7"/>
          <p:cNvSpPr>
            <a:spLocks noGrp="1" noChangeAspect="1"/>
          </p:cNvSpPr>
          <p:nvPr>
            <p:ph sz="quarter" idx="13" hasCustomPrompt="1"/>
          </p:nvPr>
        </p:nvSpPr>
        <p:spPr>
          <a:xfrm>
            <a:off x="431801" y="368300"/>
            <a:ext cx="8280400"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31801" y="2935552"/>
            <a:ext cx="3780152" cy="496805"/>
          </a:xfrm>
          <a:prstGeom prst="rect">
            <a:avLst/>
          </a:prstGeom>
          <a:solidFill>
            <a:srgbClr val="01498E">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smtClean="0"/>
              <a:t>Subtitle (click to edit)</a:t>
            </a:r>
            <a:endParaRPr lang="en-GB" dirty="0"/>
          </a:p>
        </p:txBody>
      </p:sp>
      <p:sp>
        <p:nvSpPr>
          <p:cNvPr id="15" name="Text Placeholder 14"/>
          <p:cNvSpPr>
            <a:spLocks noGrp="1"/>
          </p:cNvSpPr>
          <p:nvPr>
            <p:ph type="body" sz="quarter" idx="12" hasCustomPrompt="1"/>
          </p:nvPr>
        </p:nvSpPr>
        <p:spPr>
          <a:xfrm>
            <a:off x="431802" y="3429001"/>
            <a:ext cx="3780150" cy="2430462"/>
          </a:xfrm>
          <a:prstGeom prst="rect">
            <a:avLst/>
          </a:prstGeom>
          <a:solidFill>
            <a:srgbClr val="01498E">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14152562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4751389" y="368609"/>
            <a:ext cx="3960812" cy="549085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7799146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31802" y="368300"/>
            <a:ext cx="3960811"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11" name="Content Placeholder 2"/>
          <p:cNvSpPr>
            <a:spLocks noGrp="1"/>
          </p:cNvSpPr>
          <p:nvPr>
            <p:ph sz="quarter" idx="13" hasCustomPrompt="1"/>
          </p:nvPr>
        </p:nvSpPr>
        <p:spPr>
          <a:xfrm>
            <a:off x="4751388" y="368300"/>
            <a:ext cx="3960812" cy="5491162"/>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5184735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431801" y="368300"/>
            <a:ext cx="3960812"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751389" y="368609"/>
            <a:ext cx="3960812"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37553096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
        <p:nvSpPr>
          <p:cNvPr id="5" name="Text Placeholder 6"/>
          <p:cNvSpPr>
            <a:spLocks noGrp="1"/>
          </p:cNvSpPr>
          <p:nvPr>
            <p:ph type="body" sz="quarter" idx="14" hasCustomPrompt="1"/>
          </p:nvPr>
        </p:nvSpPr>
        <p:spPr>
          <a:xfrm>
            <a:off x="4751389" y="368609"/>
            <a:ext cx="3960814"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93739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1800" y="1988817"/>
            <a:ext cx="8280400" cy="461665"/>
          </a:xfrm>
          <a:prstGeom prst="rect">
            <a:avLst/>
          </a:prstGeom>
        </p:spPr>
        <p:txBody>
          <a:bodyPr>
            <a:spAutoFit/>
          </a:bodyPr>
          <a:lstStyle>
            <a:lvl1pPr marL="0" indent="0">
              <a:buNone/>
              <a:defRPr sz="2400" baseline="0">
                <a:latin typeface="Arial" panose="020B0604020202020204" pitchFamily="34" charset="0"/>
                <a:cs typeface="Arial" panose="020B0604020202020204" pitchFamily="34" charset="0"/>
              </a:defRPr>
            </a:lvl1pPr>
          </a:lstStyle>
          <a:p>
            <a:pPr lvl="0"/>
            <a:r>
              <a:rPr lang="en-GB" dirty="0" smtClean="0"/>
              <a:t>Thank you note (click to edit)</a:t>
            </a:r>
            <a:endParaRPr lang="en-GB" dirty="0"/>
          </a:p>
        </p:txBody>
      </p:sp>
    </p:spTree>
    <p:extLst>
      <p:ext uri="{BB962C8B-B14F-4D97-AF65-F5344CB8AC3E}">
        <p14:creationId xmlns:p14="http://schemas.microsoft.com/office/powerpoint/2010/main" val="6774097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43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 name="Rectangle 2"/>
          <p:cNvSpPr/>
          <p:nvPr userDrawn="1"/>
        </p:nvSpPr>
        <p:spPr>
          <a:xfrm>
            <a:off x="250825" y="190500"/>
            <a:ext cx="8642349"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sp>
        <p:nvSpPr>
          <p:cNvPr id="8"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694315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urple">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753B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18057932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0B3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2870772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 name="Rectangle 2"/>
          <p:cNvSpPr/>
          <p:nvPr userDrawn="1"/>
        </p:nvSpPr>
        <p:spPr>
          <a:xfrm>
            <a:off x="250826" y="188587"/>
            <a:ext cx="8642351" cy="6480501"/>
          </a:xfrm>
          <a:prstGeom prst="rect">
            <a:avLst/>
          </a:prstGeom>
          <a:solidFill>
            <a:srgbClr val="AF1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814932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Transparent">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tx1"/>
                </a:solidFill>
                <a:latin typeface="Arial" pitchFamily="34" charset="0"/>
                <a:cs typeface="Arial" pitchFamily="34" charset="0"/>
              </a:defRPr>
            </a:lvl1pPr>
          </a:lstStyle>
          <a:p>
            <a:pPr lvl="0"/>
            <a:r>
              <a:rPr lang="en-GB" dirty="0" smtClean="0"/>
              <a:t>Section Divider Title (click to edit)</a:t>
            </a:r>
          </a:p>
        </p:txBody>
      </p:sp>
      <p:sp>
        <p:nvSpPr>
          <p:cNvPr id="6"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39999"/>
          </a:xfrm>
          <a:prstGeom prst="rect">
            <a:avLst/>
          </a:prstGeom>
        </p:spPr>
      </p:pic>
    </p:spTree>
    <p:extLst>
      <p:ext uri="{BB962C8B-B14F-4D97-AF65-F5344CB8AC3E}">
        <p14:creationId xmlns:p14="http://schemas.microsoft.com/office/powerpoint/2010/main" val="1242074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7" name="Text Placeholder 6"/>
          <p:cNvSpPr>
            <a:spLocks noGrp="1"/>
          </p:cNvSpPr>
          <p:nvPr>
            <p:ph type="body" sz="quarter" idx="11" hasCustomPrompt="1"/>
          </p:nvPr>
        </p:nvSpPr>
        <p:spPr>
          <a:xfrm>
            <a:off x="431132" y="2170427"/>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
        <p:nvSpPr>
          <p:cNvPr id="8" name="Text Placeholder 7"/>
          <p:cNvSpPr>
            <a:spLocks noGrp="1"/>
          </p:cNvSpPr>
          <p:nvPr>
            <p:ph type="body" sz="quarter" idx="12" hasCustomPrompt="1"/>
          </p:nvPr>
        </p:nvSpPr>
        <p:spPr>
          <a:xfrm>
            <a:off x="431800" y="1358900"/>
            <a:ext cx="8279732"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19521594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5" name="Text Placeholder 6"/>
          <p:cNvSpPr>
            <a:spLocks noGrp="1"/>
          </p:cNvSpPr>
          <p:nvPr>
            <p:ph type="body" sz="quarter" idx="11" hasCustomPrompt="1"/>
          </p:nvPr>
        </p:nvSpPr>
        <p:spPr>
          <a:xfrm>
            <a:off x="429680" y="13589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230099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7.emf"/><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203" y="5409700"/>
            <a:ext cx="1909853" cy="108000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79946" y="6229061"/>
            <a:ext cx="3704684" cy="254697"/>
          </a:xfrm>
          <a:prstGeom prst="rect">
            <a:avLst/>
          </a:prstGeom>
        </p:spPr>
      </p:pic>
    </p:spTree>
    <p:extLst>
      <p:ext uri="{BB962C8B-B14F-4D97-AF65-F5344CB8AC3E}">
        <p14:creationId xmlns:p14="http://schemas.microsoft.com/office/powerpoint/2010/main" val="2453088881"/>
      </p:ext>
    </p:extLst>
  </p:cSld>
  <p:clrMap bg1="lt1" tx1="dk1" bg2="lt2" tx2="dk2" accent1="accent1" accent2="accent2" accent3="accent3" accent4="accent4" accent5="accent5" accent6="accent6" hlink="hlink" folHlink="folHlink"/>
  <p:sldLayoutIdLst>
    <p:sldLayoutId id="2147483720" r:id="rId1"/>
    <p:sldLayoutId id="214748368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1801" y="5949700"/>
            <a:ext cx="957659" cy="540000"/>
          </a:xfrm>
          <a:prstGeom prst="rect">
            <a:avLst/>
          </a:prstGeom>
        </p:spPr>
      </p:pic>
    </p:spTree>
    <p:extLst>
      <p:ext uri="{BB962C8B-B14F-4D97-AF65-F5344CB8AC3E}">
        <p14:creationId xmlns:p14="http://schemas.microsoft.com/office/powerpoint/2010/main" val="3770561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4"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33556" y="5945640"/>
            <a:ext cx="957330" cy="540000"/>
          </a:xfrm>
          <a:prstGeom prst="rect">
            <a:avLst/>
          </a:prstGeom>
        </p:spPr>
      </p:pic>
      <p:sp>
        <p:nvSpPr>
          <p:cNvPr id="5" name="TextBox 4"/>
          <p:cNvSpPr txBox="1"/>
          <p:nvPr userDrawn="1"/>
        </p:nvSpPr>
        <p:spPr>
          <a:xfrm>
            <a:off x="4932046" y="6453644"/>
            <a:ext cx="3962717" cy="215444"/>
          </a:xfrm>
          <a:prstGeom prst="rect">
            <a:avLst/>
          </a:prstGeom>
          <a:noFill/>
        </p:spPr>
        <p:txBody>
          <a:bodyPr wrap="square" rtlCol="0">
            <a:spAutoFit/>
          </a:bodyPr>
          <a:lstStyle/>
          <a:p>
            <a:pPr algn="r"/>
            <a:fld id="{268E1414-5F24-4E3F-ACA1-76792B015177}" type="slidenum">
              <a:rPr lang="en-GB" sz="800" smtClean="0">
                <a:latin typeface="+mn-lt"/>
              </a:rPr>
              <a:pPr algn="r"/>
              <a:t>‹#›</a:t>
            </a:fld>
            <a:endParaRPr lang="en-GB" sz="800" dirty="0">
              <a:latin typeface="+mn-lt"/>
            </a:endParaRPr>
          </a:p>
        </p:txBody>
      </p:sp>
    </p:spTree>
    <p:extLst>
      <p:ext uri="{BB962C8B-B14F-4D97-AF65-F5344CB8AC3E}">
        <p14:creationId xmlns:p14="http://schemas.microsoft.com/office/powerpoint/2010/main" val="249009669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3" r:id="rId3"/>
    <p:sldLayoutId id="2147483690" r:id="rId4"/>
    <p:sldLayoutId id="2147483692" r:id="rId5"/>
    <p:sldLayoutId id="2147483694" r:id="rId6"/>
    <p:sldLayoutId id="2147483697" r:id="rId7"/>
    <p:sldLayoutId id="2147483698" r:id="rId8"/>
    <p:sldLayoutId id="2147483699" r:id="rId9"/>
    <p:sldLayoutId id="2147483700" r:id="rId10"/>
    <p:sldLayoutId id="2147483701" r:id="rId11"/>
    <p:sldLayoutId id="2147483703" r:id="rId12"/>
    <p:sldLayoutId id="2147483710"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nottingham.ac.uk/xpert/attribution/" TargetMode="External"/><Relationship Id="rId3" Type="http://schemas.openxmlformats.org/officeDocument/2006/relationships/hyperlink" Target="http://www.mobygratis.com/" TargetMode="External"/><Relationship Id="rId7" Type="http://schemas.openxmlformats.org/officeDocument/2006/relationships/hyperlink" Target="http://www.stonewashed.net/free-music.html" TargetMode="External"/><Relationship Id="rId2" Type="http://schemas.openxmlformats.org/officeDocument/2006/relationships/hyperlink" Target="http://search.creativecommons.org/" TargetMode="External"/><Relationship Id="rId1" Type="http://schemas.openxmlformats.org/officeDocument/2006/relationships/slideLayout" Target="../slideLayouts/slideLayout9.xml"/><Relationship Id="rId6" Type="http://schemas.openxmlformats.org/officeDocument/2006/relationships/hyperlink" Target="http://www.openmusicarchive.org/" TargetMode="External"/><Relationship Id="rId5" Type="http://schemas.openxmlformats.org/officeDocument/2006/relationships/hyperlink" Target="https://musopen.org/" TargetMode="External"/><Relationship Id="rId4" Type="http://schemas.openxmlformats.org/officeDocument/2006/relationships/hyperlink" Target="http://www.morguefile.com/archive"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mailto:m.kelt@gcu.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copyright@gcu.ac.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openclipart.org/" TargetMode="External"/><Relationship Id="rId3" Type="http://schemas.openxmlformats.org/officeDocument/2006/relationships/hyperlink" Target="http://www.freeimages.co.uk/about.htm" TargetMode="External"/><Relationship Id="rId7" Type="http://schemas.openxmlformats.org/officeDocument/2006/relationships/hyperlink" Target="https://ccsearch.creativecommons.org/" TargetMode="External"/><Relationship Id="rId12" Type="http://schemas.openxmlformats.org/officeDocument/2006/relationships/hyperlink" Target="http://worldimages.sjsu.edu/" TargetMode="External"/><Relationship Id="rId2" Type="http://schemas.openxmlformats.org/officeDocument/2006/relationships/hyperlink" Target="http://search.creativecommons.org/" TargetMode="External"/><Relationship Id="rId1" Type="http://schemas.openxmlformats.org/officeDocument/2006/relationships/slideLayout" Target="../slideLayouts/slideLayout9.xml"/><Relationship Id="rId6" Type="http://schemas.openxmlformats.org/officeDocument/2006/relationships/hyperlink" Target="http://bufvc.ac.uk/gateway/" TargetMode="External"/><Relationship Id="rId11" Type="http://schemas.openxmlformats.org/officeDocument/2006/relationships/hyperlink" Target="http://ilink.gcal.ac.uk/uhtbin/cgisirsi/x/0/0/57/5/3?searchdata1=465867%7bCKEY%7d&amp;searchfield1=GENERAL%5eSUBJECT%5eGENERAL%5e%5e&amp;user_id=WEBSERVER" TargetMode="External"/><Relationship Id="rId5" Type="http://schemas.openxmlformats.org/officeDocument/2006/relationships/hyperlink" Target="http://www.freepik.com/" TargetMode="External"/><Relationship Id="rId10" Type="http://schemas.openxmlformats.org/officeDocument/2006/relationships/hyperlink" Target="http://www.luminous-lint.com/app/home/" TargetMode="External"/><Relationship Id="rId4" Type="http://schemas.openxmlformats.org/officeDocument/2006/relationships/hyperlink" Target="http://www.freeimages.co.uk/faq.htm" TargetMode="External"/><Relationship Id="rId9" Type="http://schemas.openxmlformats.org/officeDocument/2006/relationships/hyperlink" Target="http://ilink.gcal.ac.uk/uhtbin/cgisirsi/x/0/0/57/5/3?searchdata1=465662%7bCKEY%7d&amp;searchfield1=GENERAL%5eSUBJECT%5eGENERAL%5e%5e&amp;user_id=WEBSERV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link.gcal.ac.uk/uhtbin/cgisirsi/x/0/0/57/5/3?searchdata1=465476%7bCKEY%7d&amp;searchfield1=GENERAL%5eSUBJECT%5eGENERAL%5e%5e&amp;user_id=WEBSERVER" TargetMode="External"/><Relationship Id="rId2" Type="http://schemas.openxmlformats.org/officeDocument/2006/relationships/hyperlink" Target="http://ilink.gcal.ac.uk/uhtbin/cgisirsi/x/0/0/57/5/3?searchdata1=464042%7bCKEY%7d&amp;searchfield1=GENERAL%5eSUBJECT%5eGENERAL%5e%5e&amp;user_id=WEBSERVER" TargetMode="External"/><Relationship Id="rId1" Type="http://schemas.openxmlformats.org/officeDocument/2006/relationships/slideLayout" Target="../slideLayouts/slideLayout9.xml"/><Relationship Id="rId4" Type="http://schemas.openxmlformats.org/officeDocument/2006/relationships/hyperlink" Target="http://ilink.gcal.ac.uk/uhtbin/cgisirsi/x/0/0/57/5/3?searchdata1=464810%7bCKEY%7d&amp;searchfield1=GENERAL%5eSUBJECT%5eGENERAL%5e%5e&amp;user_id=WEBSER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923" y="2168832"/>
            <a:ext cx="5760746" cy="646331"/>
          </a:xfrm>
        </p:spPr>
        <p:txBody>
          <a:bodyPr/>
          <a:lstStyle/>
          <a:p>
            <a:r>
              <a:rPr lang="en-GB" sz="3600" dirty="0" smtClean="0"/>
              <a:t>Marion Kelt</a:t>
            </a:r>
          </a:p>
        </p:txBody>
      </p:sp>
      <p:sp>
        <p:nvSpPr>
          <p:cNvPr id="3" name="Text Placeholder 2"/>
          <p:cNvSpPr>
            <a:spLocks noGrp="1"/>
          </p:cNvSpPr>
          <p:nvPr>
            <p:ph type="body" sz="quarter" idx="11"/>
          </p:nvPr>
        </p:nvSpPr>
        <p:spPr>
          <a:xfrm>
            <a:off x="791496" y="3879060"/>
            <a:ext cx="7020972" cy="1200329"/>
          </a:xfrm>
        </p:spPr>
        <p:txBody>
          <a:bodyPr/>
          <a:lstStyle/>
          <a:p>
            <a:r>
              <a:rPr lang="en-GB" sz="3600" dirty="0" smtClean="0"/>
              <a:t>Finding free to use material (OERs)</a:t>
            </a:r>
          </a:p>
        </p:txBody>
      </p:sp>
    </p:spTree>
    <p:extLst>
      <p:ext uri="{BB962C8B-B14F-4D97-AF65-F5344CB8AC3E}">
        <p14:creationId xmlns:p14="http://schemas.microsoft.com/office/powerpoint/2010/main" val="334153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Other resources</a:t>
            </a:r>
            <a:endParaRPr lang="en-GB" dirty="0"/>
          </a:p>
        </p:txBody>
      </p:sp>
      <p:sp>
        <p:nvSpPr>
          <p:cNvPr id="3" name="Text Placeholder 2"/>
          <p:cNvSpPr>
            <a:spLocks noGrp="1"/>
          </p:cNvSpPr>
          <p:nvPr>
            <p:ph type="body" sz="quarter" idx="11"/>
          </p:nvPr>
        </p:nvSpPr>
        <p:spPr>
          <a:xfrm>
            <a:off x="791496" y="998676"/>
            <a:ext cx="7920036" cy="5410712"/>
          </a:xfrm>
        </p:spPr>
        <p:txBody>
          <a:bodyPr/>
          <a:lstStyle/>
          <a:p>
            <a:pPr marL="285750" indent="-285750">
              <a:buFont typeface="Arial" panose="020B0604020202020204" pitchFamily="34" charset="0"/>
              <a:buChar char="•"/>
            </a:pPr>
            <a:r>
              <a:rPr lang="en-GB" sz="1800" u="sng" dirty="0" smtClean="0">
                <a:hlinkClick r:id="rId2"/>
              </a:rPr>
              <a:t>Creative </a:t>
            </a:r>
            <a:r>
              <a:rPr lang="en-GB" sz="1800" u="sng" dirty="0">
                <a:hlinkClick r:id="rId2"/>
              </a:rPr>
              <a:t>Commons (CC) search</a:t>
            </a:r>
            <a:r>
              <a:rPr lang="en-GB" sz="1800" dirty="0"/>
              <a:t> </a:t>
            </a:r>
            <a:r>
              <a:rPr lang="en-GB" sz="1800" dirty="0" smtClean="0"/>
              <a:t>searches CC </a:t>
            </a:r>
            <a:r>
              <a:rPr lang="en-GB" sz="1800" dirty="0"/>
              <a:t>licensed content </a:t>
            </a:r>
            <a:r>
              <a:rPr lang="en-GB" sz="1800" dirty="0" smtClean="0"/>
              <a:t>select image, </a:t>
            </a:r>
            <a:r>
              <a:rPr lang="en-GB" sz="1800" dirty="0"/>
              <a:t>music or </a:t>
            </a:r>
            <a:r>
              <a:rPr lang="en-GB" sz="1800" dirty="0" smtClean="0"/>
              <a:t>video sites. </a:t>
            </a:r>
            <a:r>
              <a:rPr lang="en-GB" sz="1800" dirty="0"/>
              <a:t>Check the licence applied to each resource to see what you can and cannot do with it</a:t>
            </a:r>
            <a:r>
              <a:rPr lang="en-GB" sz="1800" dirty="0" smtClean="0"/>
              <a:t>.</a:t>
            </a:r>
            <a:br>
              <a:rPr lang="en-GB" sz="1800" dirty="0" smtClean="0"/>
            </a:br>
            <a:endParaRPr lang="en-GB" sz="1800" dirty="0"/>
          </a:p>
          <a:p>
            <a:pPr marL="285750" indent="-285750">
              <a:buFont typeface="Arial" panose="020B0604020202020204" pitchFamily="34" charset="0"/>
              <a:buChar char="•"/>
            </a:pPr>
            <a:r>
              <a:rPr lang="en-GB" sz="1800" u="sng" dirty="0" err="1" smtClean="0">
                <a:hlinkClick r:id="rId3"/>
              </a:rPr>
              <a:t>Mobygratis</a:t>
            </a:r>
            <a:r>
              <a:rPr lang="en-GB" sz="1800" dirty="0"/>
              <a:t> free music for non-profit filmmakers</a:t>
            </a:r>
            <a:r>
              <a:rPr lang="en-GB" sz="1800" dirty="0" smtClean="0"/>
              <a:t>.</a:t>
            </a:r>
            <a:br>
              <a:rPr lang="en-GB" sz="1800" dirty="0" smtClean="0"/>
            </a:br>
            <a:endParaRPr lang="en-GB" sz="1800" dirty="0"/>
          </a:p>
          <a:p>
            <a:pPr marL="285750" indent="-285750">
              <a:buFont typeface="Arial" panose="020B0604020202020204" pitchFamily="34" charset="0"/>
              <a:buChar char="•"/>
            </a:pPr>
            <a:r>
              <a:rPr lang="en-GB" sz="1800" u="sng" dirty="0" err="1">
                <a:hlinkClick r:id="rId4"/>
              </a:rPr>
              <a:t>Morguefile</a:t>
            </a:r>
            <a:r>
              <a:rPr lang="en-GB" sz="1800" dirty="0"/>
              <a:t> </a:t>
            </a:r>
            <a:r>
              <a:rPr lang="en-GB" sz="1800" dirty="0" smtClean="0"/>
              <a:t>photographs. </a:t>
            </a:r>
            <a:r>
              <a:rPr lang="en-GB" sz="1800" dirty="0"/>
              <a:t>Enter your search terms and select Free Photos from the drop-down search, or browse by selecting Free Photos at top left of the page. </a:t>
            </a:r>
            <a:r>
              <a:rPr lang="en-GB" sz="1800" dirty="0" smtClean="0"/>
              <a:t/>
            </a:r>
            <a:br>
              <a:rPr lang="en-GB" sz="1800" dirty="0" smtClean="0"/>
            </a:br>
            <a:endParaRPr lang="en-GB" sz="1800" dirty="0"/>
          </a:p>
          <a:p>
            <a:pPr marL="285750" indent="-285750">
              <a:buFont typeface="Arial" panose="020B0604020202020204" pitchFamily="34" charset="0"/>
              <a:buChar char="•"/>
            </a:pPr>
            <a:r>
              <a:rPr lang="en-GB" sz="1800" u="sng" dirty="0" err="1" smtClean="0">
                <a:hlinkClick r:id="rId5"/>
              </a:rPr>
              <a:t>Musopen</a:t>
            </a:r>
            <a:r>
              <a:rPr lang="en-GB" sz="1800" dirty="0" smtClean="0"/>
              <a:t> </a:t>
            </a:r>
            <a:r>
              <a:rPr lang="en-GB" sz="1800" dirty="0"/>
              <a:t>royalty and copyright free music for use in educational resources</a:t>
            </a:r>
            <a:r>
              <a:rPr lang="en-GB" sz="1800" dirty="0" smtClean="0"/>
              <a:t>.</a:t>
            </a:r>
            <a:br>
              <a:rPr lang="en-GB" sz="1800" dirty="0" smtClean="0"/>
            </a:br>
            <a:endParaRPr lang="en-GB" sz="1800" dirty="0"/>
          </a:p>
          <a:p>
            <a:pPr marL="285750" indent="-285750">
              <a:buFont typeface="Arial" panose="020B0604020202020204" pitchFamily="34" charset="0"/>
              <a:buChar char="•"/>
            </a:pPr>
            <a:r>
              <a:rPr lang="en-GB" sz="1800" u="sng" dirty="0">
                <a:hlinkClick r:id="rId6"/>
              </a:rPr>
              <a:t>Open music archive</a:t>
            </a:r>
            <a:r>
              <a:rPr lang="en-GB" sz="1800" dirty="0"/>
              <a:t> out of copyright and public domain music</a:t>
            </a:r>
            <a:r>
              <a:rPr lang="en-GB" sz="1800" dirty="0" smtClean="0"/>
              <a:t>.</a:t>
            </a:r>
            <a:br>
              <a:rPr lang="en-GB" sz="1800" dirty="0" smtClean="0"/>
            </a:br>
            <a:endParaRPr lang="en-GB" sz="1800" dirty="0"/>
          </a:p>
          <a:p>
            <a:pPr marL="285750" indent="-285750">
              <a:buFont typeface="Arial" panose="020B0604020202020204" pitchFamily="34" charset="0"/>
              <a:buChar char="•"/>
            </a:pPr>
            <a:r>
              <a:rPr lang="en-GB" sz="1800" u="sng" dirty="0">
                <a:hlinkClick r:id="rId7"/>
              </a:rPr>
              <a:t>Stonewashed</a:t>
            </a:r>
            <a:r>
              <a:rPr lang="en-GB" sz="1800" dirty="0"/>
              <a:t> </a:t>
            </a:r>
            <a:r>
              <a:rPr lang="en-GB" sz="1800" dirty="0" smtClean="0"/>
              <a:t>free </a:t>
            </a:r>
            <a:r>
              <a:rPr lang="en-GB" sz="1800" dirty="0"/>
              <a:t>music</a:t>
            </a:r>
            <a:r>
              <a:rPr lang="en-GB" sz="1800" dirty="0" smtClean="0"/>
              <a:t>.</a:t>
            </a:r>
            <a:br>
              <a:rPr lang="en-GB" sz="1800" dirty="0" smtClean="0"/>
            </a:br>
            <a:endParaRPr lang="en-GB" sz="1800" dirty="0"/>
          </a:p>
          <a:p>
            <a:pPr marL="285750" indent="-285750">
              <a:buFont typeface="Arial" panose="020B0604020202020204" pitchFamily="34" charset="0"/>
              <a:buChar char="•"/>
            </a:pPr>
            <a:r>
              <a:rPr lang="en-GB" sz="1800" u="sng" dirty="0" err="1">
                <a:hlinkClick r:id="rId8"/>
              </a:rPr>
              <a:t>Xpert</a:t>
            </a:r>
            <a:r>
              <a:rPr lang="en-GB" sz="1800" dirty="0"/>
              <a:t> </a:t>
            </a:r>
            <a:r>
              <a:rPr lang="en-GB" sz="1800" dirty="0" smtClean="0"/>
              <a:t>OER </a:t>
            </a:r>
            <a:r>
              <a:rPr lang="en-GB" sz="1800" dirty="0"/>
              <a:t>repository </a:t>
            </a:r>
            <a:r>
              <a:rPr lang="en-GB" sz="1800" dirty="0" smtClean="0"/>
              <a:t>from </a:t>
            </a:r>
            <a:r>
              <a:rPr lang="en-GB" sz="1800" dirty="0"/>
              <a:t>the University of </a:t>
            </a:r>
            <a:r>
              <a:rPr lang="en-GB" sz="1800" dirty="0" smtClean="0"/>
              <a:t>Nottingham. Select </a:t>
            </a:r>
            <a:r>
              <a:rPr lang="en-GB" sz="1800" dirty="0"/>
              <a:t>a resource to download it together with a built-in attribution statement. </a:t>
            </a:r>
          </a:p>
        </p:txBody>
      </p:sp>
    </p:spTree>
    <p:extLst>
      <p:ext uri="{BB962C8B-B14F-4D97-AF65-F5344CB8AC3E}">
        <p14:creationId xmlns:p14="http://schemas.microsoft.com/office/powerpoint/2010/main" val="419285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Licensing</a:t>
            </a:r>
            <a:endParaRPr lang="en-GB" dirty="0"/>
          </a:p>
        </p:txBody>
      </p:sp>
      <p:sp>
        <p:nvSpPr>
          <p:cNvPr id="3" name="Text Placeholder 2"/>
          <p:cNvSpPr>
            <a:spLocks noGrp="1"/>
          </p:cNvSpPr>
          <p:nvPr>
            <p:ph type="body" sz="quarter" idx="11"/>
          </p:nvPr>
        </p:nvSpPr>
        <p:spPr>
          <a:xfrm>
            <a:off x="429680" y="1358900"/>
            <a:ext cx="8280400" cy="4893647"/>
          </a:xfrm>
        </p:spPr>
        <p:txBody>
          <a:bodyPr/>
          <a:lstStyle/>
          <a:p>
            <a:pPr marL="342900" indent="-342900">
              <a:buFont typeface="Arial" panose="020B0604020202020204" pitchFamily="34" charset="0"/>
              <a:buChar char="•"/>
            </a:pPr>
            <a:r>
              <a:rPr lang="en-GB" dirty="0" smtClean="0"/>
              <a:t>When you find a resource, always read the terms of the license! Sometimes indexing is not up to scratch. If no licence, read terms and conditions!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A frequently used system is Creative Commons licensing (CC).</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This system uses “building blocks” which allow producers to specify what use can be made of their resources.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Don’t just assume you can do whatever you want if it is tagged CC! Read the rest of the licence!</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A full explanation is available on their </a:t>
            </a:r>
            <a:r>
              <a:rPr lang="en-GB" dirty="0"/>
              <a:t>web site at </a:t>
            </a:r>
            <a:r>
              <a:rPr lang="en-GB" dirty="0">
                <a:hlinkClick r:id="rId2"/>
              </a:rPr>
              <a:t>https://creativecommons.org/licenses</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25782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CC building blocks</a:t>
            </a:r>
            <a:endParaRPr lang="en-GB" dirty="0"/>
          </a:p>
        </p:txBody>
      </p:sp>
      <p:sp>
        <p:nvSpPr>
          <p:cNvPr id="3" name="Text Placeholder 2"/>
          <p:cNvSpPr>
            <a:spLocks noGrp="1"/>
          </p:cNvSpPr>
          <p:nvPr>
            <p:ph type="body" sz="quarter" idx="11"/>
          </p:nvPr>
        </p:nvSpPr>
        <p:spPr>
          <a:xfrm>
            <a:off x="429680" y="1358900"/>
            <a:ext cx="8280400" cy="3724096"/>
          </a:xfrm>
        </p:spPr>
        <p:txBody>
          <a:bodyPr/>
          <a:lstStyle/>
          <a:p>
            <a:pPr marL="342900" indent="-342900">
              <a:buFont typeface="Arial" panose="020B0604020202020204" pitchFamily="34" charset="0"/>
              <a:buChar char="•"/>
            </a:pPr>
            <a:r>
              <a:rPr lang="en-GB" dirty="0"/>
              <a:t> </a:t>
            </a:r>
            <a:r>
              <a:rPr lang="en-GB" dirty="0" smtClean="0"/>
              <a:t>          </a:t>
            </a:r>
            <a:r>
              <a:rPr lang="en-GB" b="1" dirty="0" smtClean="0">
                <a:solidFill>
                  <a:srgbClr val="00B398"/>
                </a:solidFill>
              </a:rPr>
              <a:t>CC-BY</a:t>
            </a:r>
            <a:r>
              <a:rPr lang="en-GB" dirty="0"/>
              <a:t> lets you distribute, remix, tweak, and build upon a work, even commercially, as long as you credit the creator.</a:t>
            </a:r>
          </a:p>
          <a:p>
            <a:pPr marL="342900" indent="-342900">
              <a:buFont typeface="Arial" panose="020B0604020202020204" pitchFamily="34" charset="0"/>
              <a:buChar char="•"/>
            </a:pPr>
            <a:r>
              <a:rPr lang="en-GB" dirty="0"/>
              <a:t> </a:t>
            </a:r>
            <a:r>
              <a:rPr lang="en-GB" dirty="0" smtClean="0"/>
              <a:t>          </a:t>
            </a:r>
            <a:r>
              <a:rPr lang="en-GB" b="1" dirty="0" smtClean="0">
                <a:solidFill>
                  <a:srgbClr val="00B398"/>
                </a:solidFill>
              </a:rPr>
              <a:t>CC-BY-SA</a:t>
            </a:r>
            <a:r>
              <a:rPr lang="en-GB" dirty="0"/>
              <a:t> lets you distribute, remix, tweak, and build upon a work, even commercially, as long as you credit the creator and license your new creations under identical terms.</a:t>
            </a:r>
          </a:p>
          <a:p>
            <a:pPr marL="342900" indent="-342900">
              <a:buFont typeface="Arial" panose="020B0604020202020204" pitchFamily="34" charset="0"/>
              <a:buChar char="•"/>
            </a:pPr>
            <a:r>
              <a:rPr lang="en-GB" dirty="0"/>
              <a:t> </a:t>
            </a:r>
            <a:r>
              <a:rPr lang="en-GB" dirty="0" smtClean="0"/>
              <a:t>          </a:t>
            </a:r>
            <a:r>
              <a:rPr lang="en-GB" b="1" dirty="0" smtClean="0">
                <a:solidFill>
                  <a:srgbClr val="C00000"/>
                </a:solidFill>
              </a:rPr>
              <a:t>CC-BY-ND</a:t>
            </a:r>
            <a:r>
              <a:rPr lang="en-GB" dirty="0"/>
              <a:t> allows redistribution, commercial and non-commercial, as long as the content is passed along </a:t>
            </a:r>
            <a:r>
              <a:rPr lang="en-GB" dirty="0">
                <a:solidFill>
                  <a:srgbClr val="C00000"/>
                </a:solidFill>
              </a:rPr>
              <a:t>unchanged</a:t>
            </a:r>
            <a:r>
              <a:rPr lang="en-GB" dirty="0"/>
              <a:t> and you credit the creator.</a:t>
            </a:r>
          </a:p>
          <a:p>
            <a:pPr marL="342900" indent="-342900">
              <a:buFont typeface="Arial" panose="020B0604020202020204" pitchFamily="34" charset="0"/>
              <a:buChar char="•"/>
            </a:pPr>
            <a:r>
              <a:rPr lang="en-GB" b="1" dirty="0"/>
              <a:t> </a:t>
            </a:r>
            <a:r>
              <a:rPr lang="en-GB" b="1" dirty="0" smtClean="0"/>
              <a:t>          </a:t>
            </a:r>
            <a:r>
              <a:rPr lang="en-GB" b="1" dirty="0" smtClean="0">
                <a:solidFill>
                  <a:srgbClr val="00B398"/>
                </a:solidFill>
              </a:rPr>
              <a:t>CC-BY-NC</a:t>
            </a:r>
            <a:r>
              <a:rPr lang="en-GB" dirty="0"/>
              <a:t> lets you distribute, remix, tweak, and build upon a work non-commercially, as long as you credit the creator.</a:t>
            </a:r>
          </a:p>
          <a:p>
            <a:pPr marL="342900" indent="-342900">
              <a:buFont typeface="Arial" panose="020B0604020202020204" pitchFamily="34" charset="0"/>
              <a:buChar char="•"/>
            </a:pPr>
            <a:r>
              <a:rPr lang="en-GB" b="1" dirty="0" smtClean="0"/>
              <a:t>            </a:t>
            </a:r>
            <a:r>
              <a:rPr lang="en-GB" b="1" dirty="0" smtClean="0">
                <a:solidFill>
                  <a:srgbClr val="00B050"/>
                </a:solidFill>
              </a:rPr>
              <a:t>CC0 </a:t>
            </a:r>
            <a:r>
              <a:rPr lang="en-GB" b="1" dirty="0">
                <a:solidFill>
                  <a:srgbClr val="00B050"/>
                </a:solidFill>
              </a:rPr>
              <a:t>-</a:t>
            </a:r>
            <a:r>
              <a:rPr lang="en-GB" b="1" dirty="0" smtClean="0">
                <a:solidFill>
                  <a:srgbClr val="00B050"/>
                </a:solidFill>
              </a:rPr>
              <a:t> </a:t>
            </a:r>
            <a:r>
              <a:rPr lang="en-GB" b="1" dirty="0">
                <a:solidFill>
                  <a:srgbClr val="00B050"/>
                </a:solidFill>
              </a:rPr>
              <a:t>Public domain </a:t>
            </a:r>
            <a:r>
              <a:rPr lang="en-GB" b="1" dirty="0" smtClean="0">
                <a:solidFill>
                  <a:srgbClr val="00B050"/>
                </a:solidFill>
              </a:rPr>
              <a:t>licence</a:t>
            </a:r>
            <a:endParaRPr lang="en-GB"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08" y="4748896"/>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08" y="1448736"/>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508" y="2078820"/>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508" y="3064886"/>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508" y="4059084"/>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9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ppt_x"/>
                                          </p:val>
                                        </p:tav>
                                        <p:tav tm="100000">
                                          <p:val>
                                            <p:strVal val="#ppt_x"/>
                                          </p:val>
                                        </p:tav>
                                      </p:tavLst>
                                    </p:anim>
                                    <p:anim calcmode="lin" valueType="num">
                                      <p:cBhvr additive="base">
                                        <p:cTn id="2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anim calcmode="lin" valueType="num">
                                      <p:cBhvr additive="base">
                                        <p:cTn id="34" dur="500" fill="hold"/>
                                        <p:tgtEl>
                                          <p:spTgt spid="1029"/>
                                        </p:tgtEl>
                                        <p:attrNameLst>
                                          <p:attrName>ppt_x</p:attrName>
                                        </p:attrNameLst>
                                      </p:cBhvr>
                                      <p:tavLst>
                                        <p:tav tm="0">
                                          <p:val>
                                            <p:strVal val="#ppt_x"/>
                                          </p:val>
                                        </p:tav>
                                        <p:tav tm="100000">
                                          <p:val>
                                            <p:strVal val="#ppt_x"/>
                                          </p:val>
                                        </p:tav>
                                      </p:tavLst>
                                    </p:anim>
                                    <p:anim calcmode="lin" valueType="num">
                                      <p:cBhvr additive="base">
                                        <p:cTn id="35"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anim calcmode="lin" valueType="num">
                                      <p:cBhvr additive="base">
                                        <p:cTn id="45" dur="500" fill="hold"/>
                                        <p:tgtEl>
                                          <p:spTgt spid="1030"/>
                                        </p:tgtEl>
                                        <p:attrNameLst>
                                          <p:attrName>ppt_x</p:attrName>
                                        </p:attrNameLst>
                                      </p:cBhvr>
                                      <p:tavLst>
                                        <p:tav tm="0">
                                          <p:val>
                                            <p:strVal val="#ppt_x"/>
                                          </p:val>
                                        </p:tav>
                                        <p:tav tm="100000">
                                          <p:val>
                                            <p:strVal val="#ppt_x"/>
                                          </p:val>
                                        </p:tav>
                                      </p:tavLst>
                                    </p:anim>
                                    <p:anim calcmode="lin" valueType="num">
                                      <p:cBhvr additive="base">
                                        <p:cTn id="4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 calcmode="lin" valueType="num">
                                      <p:cBhvr additive="base">
                                        <p:cTn id="56" dur="500" fill="hold"/>
                                        <p:tgtEl>
                                          <p:spTgt spid="1026"/>
                                        </p:tgtEl>
                                        <p:attrNameLst>
                                          <p:attrName>ppt_x</p:attrName>
                                        </p:attrNameLst>
                                      </p:cBhvr>
                                      <p:tavLst>
                                        <p:tav tm="0">
                                          <p:val>
                                            <p:strVal val="#ppt_x"/>
                                          </p:val>
                                        </p:tav>
                                        <p:tav tm="100000">
                                          <p:val>
                                            <p:strVal val="#ppt_x"/>
                                          </p:val>
                                        </p:tav>
                                      </p:tavLst>
                                    </p:anim>
                                    <p:anim calcmode="lin" valueType="num">
                                      <p:cBhvr additive="base">
                                        <p:cTn id="5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YouTube</a:t>
            </a:r>
            <a:endParaRPr lang="en-GB" dirty="0"/>
          </a:p>
        </p:txBody>
      </p:sp>
      <p:sp>
        <p:nvSpPr>
          <p:cNvPr id="3" name="Text Placeholder 2"/>
          <p:cNvSpPr>
            <a:spLocks noGrp="1"/>
          </p:cNvSpPr>
          <p:nvPr>
            <p:ph type="body" sz="quarter" idx="11"/>
          </p:nvPr>
        </p:nvSpPr>
        <p:spPr>
          <a:xfrm>
            <a:off x="431132" y="4509144"/>
            <a:ext cx="8280400" cy="1446550"/>
          </a:xfrm>
        </p:spPr>
        <p:txBody>
          <a:bodyPr/>
          <a:lstStyle/>
          <a:p>
            <a:pPr marL="342900" indent="-342900">
              <a:buFont typeface="Arial" panose="020B0604020202020204" pitchFamily="34" charset="0"/>
              <a:buChar char="•"/>
            </a:pPr>
            <a:r>
              <a:rPr lang="en-GB" dirty="0" smtClean="0"/>
              <a:t>When searching YouTube, use the filters to specify Creative Commons. </a:t>
            </a:r>
          </a:p>
          <a:p>
            <a:pPr marL="342900" indent="-342900">
              <a:buFont typeface="Arial" panose="020B0604020202020204" pitchFamily="34" charset="0"/>
              <a:buChar char="•"/>
            </a:pPr>
            <a:r>
              <a:rPr lang="en-GB" dirty="0" smtClean="0"/>
              <a:t>Check the conditions before you use an item.</a:t>
            </a:r>
          </a:p>
          <a:p>
            <a:pPr marL="342900" indent="-342900">
              <a:buFont typeface="Arial" panose="020B0604020202020204" pitchFamily="34" charset="0"/>
              <a:buChar char="•"/>
            </a:pPr>
            <a:r>
              <a:rPr lang="en-GB" dirty="0" smtClean="0"/>
              <a:t>Best to link out to YouTube site or use the GCULearn building block.</a:t>
            </a:r>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238" r="27577" b="66309"/>
          <a:stretch/>
        </p:blipFill>
        <p:spPr bwMode="auto">
          <a:xfrm>
            <a:off x="314171" y="1628760"/>
            <a:ext cx="8653806" cy="23849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2501724" y="1988808"/>
            <a:ext cx="2070276" cy="63008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6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Ted Talks</a:t>
            </a:r>
            <a:endParaRPr lang="en-GB" dirty="0"/>
          </a:p>
        </p:txBody>
      </p:sp>
      <p:sp>
        <p:nvSpPr>
          <p:cNvPr id="3" name="Text Placeholder 2"/>
          <p:cNvSpPr>
            <a:spLocks noGrp="1"/>
          </p:cNvSpPr>
          <p:nvPr>
            <p:ph type="body" sz="quarter" idx="11"/>
          </p:nvPr>
        </p:nvSpPr>
        <p:spPr/>
        <p:txBody>
          <a:bodyPr/>
          <a:lstStyle/>
          <a:p>
            <a:endParaRPr lang="en-GB"/>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25" t="8949" r="2680" b="5244"/>
          <a:stretch/>
        </p:blipFill>
        <p:spPr bwMode="auto">
          <a:xfrm>
            <a:off x="775034" y="908664"/>
            <a:ext cx="7971181" cy="56707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042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500" fill="hold"/>
                                        <p:tgtEl>
                                          <p:spTgt spid="2053"/>
                                        </p:tgtEl>
                                        <p:attrNameLst>
                                          <p:attrName>ppt_x</p:attrName>
                                        </p:attrNameLst>
                                      </p:cBhvr>
                                      <p:tavLst>
                                        <p:tav tm="0">
                                          <p:val>
                                            <p:strVal val="#ppt_x"/>
                                          </p:val>
                                        </p:tav>
                                        <p:tav tm="100000">
                                          <p:val>
                                            <p:strVal val="#ppt_x"/>
                                          </p:val>
                                        </p:tav>
                                      </p:tavLst>
                                    </p:anim>
                                    <p:anim calcmode="lin" valueType="num">
                                      <p:cBhvr additive="base">
                                        <p:cTn id="13"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is sufficient acknowledgement?</a:t>
            </a:r>
            <a:endParaRPr lang="en-GB" dirty="0"/>
          </a:p>
        </p:txBody>
      </p:sp>
      <p:graphicFrame>
        <p:nvGraphicFramePr>
          <p:cNvPr id="4" name="Diagram 3"/>
          <p:cNvGraphicFramePr/>
          <p:nvPr>
            <p:extLst>
              <p:ext uri="{D42A27DB-BD31-4B8C-83A1-F6EECF244321}">
                <p14:modId xmlns:p14="http://schemas.microsoft.com/office/powerpoint/2010/main" val="4213130449"/>
              </p:ext>
            </p:extLst>
          </p:nvPr>
        </p:nvGraphicFramePr>
        <p:xfrm>
          <a:off x="429680" y="1178700"/>
          <a:ext cx="8280400" cy="4708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4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Example 1 - Photograph</a:t>
            </a:r>
            <a:endParaRPr lang="en-GB" dirty="0"/>
          </a:p>
        </p:txBody>
      </p:sp>
      <p:sp>
        <p:nvSpPr>
          <p:cNvPr id="3" name="Text Placeholder 2"/>
          <p:cNvSpPr>
            <a:spLocks noGrp="1"/>
          </p:cNvSpPr>
          <p:nvPr>
            <p:ph type="body" sz="quarter" idx="11"/>
          </p:nvPr>
        </p:nvSpPr>
        <p:spPr>
          <a:xfrm>
            <a:off x="524834" y="5232227"/>
            <a:ext cx="8278632" cy="584775"/>
          </a:xfrm>
        </p:spPr>
        <p:txBody>
          <a:bodyPr/>
          <a:lstStyle/>
          <a:p>
            <a:r>
              <a:rPr lang="en-GB" sz="1600" dirty="0" smtClean="0"/>
              <a:t>Image</a:t>
            </a:r>
            <a:r>
              <a:rPr lang="en-GB" sz="1600" dirty="0"/>
              <a:t>: The Falkirk wheel gets an MOT by Angela Finlay. https://www.scottishcanals.co.uk/media-centre/galleries/the-falkirk-wheel-gets-an-mot</a:t>
            </a:r>
            <a:r>
              <a:rPr lang="en-GB" sz="1600" dirty="0" smtClean="0"/>
              <a:t>.</a:t>
            </a:r>
            <a:endParaRPr lang="en-GB" sz="1600" dirty="0"/>
          </a:p>
        </p:txBody>
      </p:sp>
      <p:pic>
        <p:nvPicPr>
          <p:cNvPr id="4" name="Picture 3"/>
          <p:cNvPicPr/>
          <p:nvPr/>
        </p:nvPicPr>
        <p:blipFill>
          <a:blip r:embed="rId3"/>
          <a:stretch>
            <a:fillRect/>
          </a:stretch>
        </p:blipFill>
        <p:spPr>
          <a:xfrm>
            <a:off x="1331568" y="1092060"/>
            <a:ext cx="6223968" cy="4137180"/>
          </a:xfrm>
          <a:prstGeom prst="rect">
            <a:avLst/>
          </a:prstGeom>
        </p:spPr>
      </p:pic>
    </p:spTree>
    <p:extLst>
      <p:ext uri="{BB962C8B-B14F-4D97-AF65-F5344CB8AC3E}">
        <p14:creationId xmlns:p14="http://schemas.microsoft.com/office/powerpoint/2010/main" val="424138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Example 2 - Diagram</a:t>
            </a:r>
            <a:endParaRPr lang="en-GB" dirty="0"/>
          </a:p>
        </p:txBody>
      </p:sp>
      <p:sp>
        <p:nvSpPr>
          <p:cNvPr id="3" name="Text Placeholder 2"/>
          <p:cNvSpPr>
            <a:spLocks noGrp="1"/>
          </p:cNvSpPr>
          <p:nvPr>
            <p:ph type="body" sz="quarter" idx="11"/>
          </p:nvPr>
        </p:nvSpPr>
        <p:spPr>
          <a:xfrm>
            <a:off x="431132" y="4689168"/>
            <a:ext cx="8280400" cy="1077218"/>
          </a:xfrm>
        </p:spPr>
        <p:txBody>
          <a:bodyPr/>
          <a:lstStyle/>
          <a:p>
            <a:r>
              <a:rPr lang="en-GB" sz="1600" dirty="0" smtClean="0"/>
              <a:t>Schematic </a:t>
            </a:r>
            <a:r>
              <a:rPr lang="en-GB" sz="1600" dirty="0"/>
              <a:t>diagram of a double clutch (</a:t>
            </a:r>
            <a:r>
              <a:rPr lang="en-GB" sz="1600" b="1" dirty="0"/>
              <a:t>a</a:t>
            </a:r>
            <a:r>
              <a:rPr lang="en-GB" sz="1600" dirty="0"/>
              <a:t>) and detailed cylinder model. In: WURM, A., BESTLE, D. 2015. Robust design optimization for improving automotive shift quality. </a:t>
            </a:r>
            <a:r>
              <a:rPr lang="en-GB" sz="1600" i="1" dirty="0"/>
              <a:t>Optimization and Engineering</a:t>
            </a:r>
            <a:r>
              <a:rPr lang="en-GB" sz="1600" dirty="0"/>
              <a:t> [online]. [viewed 13 April 2016]. Available from: http://dx.doi.org/10.1007/s11081-015-9290-1</a:t>
            </a:r>
            <a:r>
              <a:rPr lang="en-GB" sz="1600" dirty="0" smtClean="0"/>
              <a:t>.</a:t>
            </a:r>
            <a:endParaRPr lang="en-GB" sz="16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331568" y="1178700"/>
            <a:ext cx="5966915" cy="3420456"/>
          </a:xfrm>
          <a:prstGeom prst="rect">
            <a:avLst/>
          </a:prstGeom>
          <a:ln>
            <a:solidFill>
              <a:schemeClr val="tx1"/>
            </a:solidFill>
          </a:ln>
        </p:spPr>
      </p:pic>
    </p:spTree>
    <p:extLst>
      <p:ext uri="{BB962C8B-B14F-4D97-AF65-F5344CB8AC3E}">
        <p14:creationId xmlns:p14="http://schemas.microsoft.com/office/powerpoint/2010/main" val="407042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Example 3 - Quote</a:t>
            </a:r>
            <a:endParaRPr lang="en-GB" dirty="0"/>
          </a:p>
        </p:txBody>
      </p:sp>
      <p:sp>
        <p:nvSpPr>
          <p:cNvPr id="3" name="Text Placeholder 2"/>
          <p:cNvSpPr>
            <a:spLocks noGrp="1"/>
          </p:cNvSpPr>
          <p:nvPr>
            <p:ph type="body" sz="quarter" idx="11"/>
          </p:nvPr>
        </p:nvSpPr>
        <p:spPr>
          <a:xfrm>
            <a:off x="431132" y="1718772"/>
            <a:ext cx="8280400" cy="2726900"/>
          </a:xfrm>
        </p:spPr>
        <p:txBody>
          <a:bodyPr/>
          <a:lstStyle/>
          <a:p>
            <a:r>
              <a:rPr lang="en-GB" dirty="0"/>
              <a:t>“Environmental assessment is the process of assessing, or measuring, the change or consequence to environmental factors when making plans, such as those for an engineering construction project, or decisions, such as deciding whether to go forward with a new, tax-funded project</a:t>
            </a:r>
            <a:r>
              <a:rPr lang="en-GB" dirty="0" smtClean="0"/>
              <a:t>.”</a:t>
            </a:r>
            <a:br>
              <a:rPr lang="en-GB" dirty="0" smtClean="0"/>
            </a:br>
            <a:endParaRPr lang="en-GB" dirty="0"/>
          </a:p>
          <a:p>
            <a:r>
              <a:rPr lang="en-GB" sz="1600" dirty="0" smtClean="0"/>
              <a:t>JAIN</a:t>
            </a:r>
            <a:r>
              <a:rPr lang="en-GB" sz="1600" dirty="0"/>
              <a:t>, R. et al. 2012. </a:t>
            </a:r>
            <a:r>
              <a:rPr lang="en-GB" sz="1600" i="1" dirty="0"/>
              <a:t>Handbook of Environmental Engineering Assessment </a:t>
            </a:r>
            <a:r>
              <a:rPr lang="en-GB" sz="1600" dirty="0"/>
              <a:t>[online]. Boston: Butterworth-Heinemann. [viewed 13 April 2016]. Available from: http://dx.doi.org/ B978-0-12-388444-2.00001-4</a:t>
            </a:r>
            <a:r>
              <a:rPr lang="en-GB" sz="1600" dirty="0" smtClean="0"/>
              <a:t>.</a:t>
            </a:r>
            <a:endParaRPr lang="en-GB" sz="1600" dirty="0"/>
          </a:p>
        </p:txBody>
      </p:sp>
    </p:spTree>
    <p:extLst>
      <p:ext uri="{BB962C8B-B14F-4D97-AF65-F5344CB8AC3E}">
        <p14:creationId xmlns:p14="http://schemas.microsoft.com/office/powerpoint/2010/main" val="20724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830997"/>
          </a:xfrm>
        </p:spPr>
        <p:txBody>
          <a:bodyPr/>
          <a:lstStyle/>
          <a:p>
            <a:r>
              <a:rPr lang="en-GB" dirty="0"/>
              <a:t>Copying and using longer broadcast, video, or audio recordings</a:t>
            </a:r>
          </a:p>
        </p:txBody>
      </p:sp>
      <p:graphicFrame>
        <p:nvGraphicFramePr>
          <p:cNvPr id="4" name="Diagram 3"/>
          <p:cNvGraphicFramePr/>
          <p:nvPr>
            <p:extLst>
              <p:ext uri="{D42A27DB-BD31-4B8C-83A1-F6EECF244321}">
                <p14:modId xmlns:p14="http://schemas.microsoft.com/office/powerpoint/2010/main" val="189491556"/>
              </p:ext>
            </p:extLst>
          </p:nvPr>
        </p:nvGraphicFramePr>
        <p:xfrm>
          <a:off x="429680" y="1628760"/>
          <a:ext cx="8280400" cy="3510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87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331" y="548633"/>
            <a:ext cx="7920868" cy="1015663"/>
          </a:xfrm>
        </p:spPr>
        <p:txBody>
          <a:bodyPr/>
          <a:lstStyle/>
          <a:p>
            <a:r>
              <a:rPr lang="en-GB" sz="3000" dirty="0" smtClean="0"/>
              <a:t>Finding free to use material - Presentation Summary</a:t>
            </a:r>
            <a:endParaRPr lang="en-GB" sz="3000" dirty="0"/>
          </a:p>
        </p:txBody>
      </p:sp>
      <p:sp>
        <p:nvSpPr>
          <p:cNvPr id="3" name="Text Placeholder 2"/>
          <p:cNvSpPr>
            <a:spLocks noGrp="1"/>
          </p:cNvSpPr>
          <p:nvPr>
            <p:ph type="body" sz="quarter" idx="11"/>
          </p:nvPr>
        </p:nvSpPr>
        <p:spPr>
          <a:xfrm>
            <a:off x="521460" y="3068952"/>
            <a:ext cx="7920869" cy="2234458"/>
          </a:xfrm>
        </p:spPr>
        <p:txBody>
          <a:bodyPr/>
          <a:lstStyle/>
          <a:p>
            <a:pPr marL="342900" indent="-342900">
              <a:buFont typeface="Arial" panose="020B0604020202020204" pitchFamily="34" charset="0"/>
              <a:buChar char="•"/>
            </a:pPr>
            <a:r>
              <a:rPr lang="en-GB" sz="2400" dirty="0" smtClean="0"/>
              <a:t>What are OERs?</a:t>
            </a:r>
          </a:p>
          <a:p>
            <a:pPr marL="342900" indent="-342900">
              <a:buFont typeface="Arial" panose="020B0604020202020204" pitchFamily="34" charset="0"/>
              <a:buChar char="•"/>
            </a:pPr>
            <a:r>
              <a:rPr lang="en-GB" sz="2400" dirty="0" smtClean="0"/>
              <a:t>Why should I use them?</a:t>
            </a:r>
          </a:p>
          <a:p>
            <a:pPr marL="342900" indent="-342900">
              <a:buFont typeface="Arial" panose="020B0604020202020204" pitchFamily="34" charset="0"/>
              <a:buChar char="•"/>
            </a:pPr>
            <a:r>
              <a:rPr lang="en-GB" sz="2400" dirty="0" smtClean="0"/>
              <a:t>How do I find them?</a:t>
            </a:r>
          </a:p>
          <a:p>
            <a:pPr marL="342900" indent="-342900">
              <a:buFont typeface="Arial" panose="020B0604020202020204" pitchFamily="34" charset="0"/>
              <a:buChar char="•"/>
            </a:pPr>
            <a:r>
              <a:rPr lang="en-GB" sz="2400" dirty="0" smtClean="0"/>
              <a:t>How to cite them right</a:t>
            </a:r>
          </a:p>
          <a:p>
            <a:pPr marL="342900" indent="-342900">
              <a:buFont typeface="Arial" panose="020B0604020202020204" pitchFamily="34" charset="0"/>
              <a:buChar char="•"/>
            </a:pPr>
            <a:r>
              <a:rPr lang="en-GB" sz="2400" dirty="0" smtClean="0"/>
              <a:t>Questions</a:t>
            </a:r>
            <a:endParaRPr lang="en-GB" sz="2400" dirty="0"/>
          </a:p>
        </p:txBody>
      </p:sp>
    </p:spTree>
    <p:extLst>
      <p:ext uri="{BB962C8B-B14F-4D97-AF65-F5344CB8AC3E}">
        <p14:creationId xmlns:p14="http://schemas.microsoft.com/office/powerpoint/2010/main" val="8440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461665"/>
          </a:xfrm>
        </p:spPr>
        <p:txBody>
          <a:bodyPr/>
          <a:lstStyle/>
          <a:p>
            <a:r>
              <a:rPr lang="en-GB" dirty="0"/>
              <a:t>Copying and using extracts of newspapers</a:t>
            </a:r>
          </a:p>
        </p:txBody>
      </p:sp>
      <p:graphicFrame>
        <p:nvGraphicFramePr>
          <p:cNvPr id="4" name="Diagram 3"/>
          <p:cNvGraphicFramePr/>
          <p:nvPr>
            <p:extLst>
              <p:ext uri="{D42A27DB-BD31-4B8C-83A1-F6EECF244321}">
                <p14:modId xmlns:p14="http://schemas.microsoft.com/office/powerpoint/2010/main" val="3362643560"/>
              </p:ext>
            </p:extLst>
          </p:nvPr>
        </p:nvGraphicFramePr>
        <p:xfrm>
          <a:off x="431132" y="1178700"/>
          <a:ext cx="8280400" cy="468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2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Questions?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700" y="1268712"/>
            <a:ext cx="4036703" cy="5499276"/>
          </a:xfrm>
          <a:prstGeom prst="rect">
            <a:avLst/>
          </a:prstGeom>
        </p:spPr>
      </p:pic>
    </p:spTree>
    <p:extLst>
      <p:ext uri="{BB962C8B-B14F-4D97-AF65-F5344CB8AC3E}">
        <p14:creationId xmlns:p14="http://schemas.microsoft.com/office/powerpoint/2010/main" val="376308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31800" y="548616"/>
            <a:ext cx="8280400" cy="769441"/>
          </a:xfrm>
        </p:spPr>
        <p:txBody>
          <a:bodyPr/>
          <a:lstStyle/>
          <a:p>
            <a:r>
              <a:rPr lang="en-GB" sz="4400" dirty="0" smtClean="0"/>
              <a:t>Thank you</a:t>
            </a:r>
            <a:endParaRPr lang="en-GB" sz="4400" dirty="0"/>
          </a:p>
        </p:txBody>
      </p:sp>
      <p:sp>
        <p:nvSpPr>
          <p:cNvPr id="7" name="Text Placeholder 5"/>
          <p:cNvSpPr txBox="1">
            <a:spLocks/>
          </p:cNvSpPr>
          <p:nvPr/>
        </p:nvSpPr>
        <p:spPr>
          <a:xfrm>
            <a:off x="431800" y="1808784"/>
            <a:ext cx="8280400" cy="2973122"/>
          </a:xfrm>
          <a:prstGeom prst="rect">
            <a:avLst/>
          </a:prstGeom>
        </p:spPr>
        <p:txBody>
          <a:bodyPr>
            <a:spAutoFit/>
          </a:bodyPr>
          <a:lstStyle>
            <a:lvl1pPr marL="0" indent="0" algn="l" defTabSz="914400" rtl="0" eaLnBrk="1" latinLnBrk="0" hangingPunct="1">
              <a:spcBef>
                <a:spcPct val="20000"/>
              </a:spcBef>
              <a:buFont typeface="Arial"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Contact details and links:</a:t>
            </a:r>
          </a:p>
          <a:p>
            <a:endParaRPr lang="en-GB" dirty="0" smtClean="0"/>
          </a:p>
          <a:p>
            <a:r>
              <a:rPr lang="en-GB" dirty="0" smtClean="0"/>
              <a:t>http://gcu.ac.uk/library/servicesforstaff/copyright/</a:t>
            </a:r>
            <a:r>
              <a:rPr lang="en-GB" dirty="0"/>
              <a:t/>
            </a:r>
            <a:br>
              <a:rPr lang="en-GB" dirty="0"/>
            </a:br>
            <a:endParaRPr lang="en-GB" dirty="0"/>
          </a:p>
          <a:p>
            <a:r>
              <a:rPr lang="en-GB" dirty="0" smtClean="0">
                <a:hlinkClick r:id="rId3"/>
              </a:rPr>
              <a:t>m.kelt@gcu.ac.uk</a:t>
            </a:r>
            <a:endParaRPr lang="en-GB" dirty="0" smtClean="0"/>
          </a:p>
          <a:p>
            <a:r>
              <a:rPr lang="en-GB" dirty="0"/>
              <a:t/>
            </a:r>
            <a:br>
              <a:rPr lang="en-GB" dirty="0"/>
            </a:br>
            <a:r>
              <a:rPr lang="en-GB" dirty="0" smtClean="0">
                <a:hlinkClick r:id="rId4"/>
              </a:rPr>
              <a:t>copyright@gcu.ac.uk</a:t>
            </a:r>
            <a:r>
              <a:rPr lang="en-GB" dirty="0" smtClean="0"/>
              <a:t> </a:t>
            </a:r>
            <a:endParaRPr lang="en-GB" dirty="0"/>
          </a:p>
        </p:txBody>
      </p:sp>
    </p:spTree>
    <p:extLst>
      <p:ext uri="{BB962C8B-B14F-4D97-AF65-F5344CB8AC3E}">
        <p14:creationId xmlns:p14="http://schemas.microsoft.com/office/powerpoint/2010/main" val="322749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Introduction</a:t>
            </a:r>
            <a:endParaRPr lang="en-GB" dirty="0"/>
          </a:p>
        </p:txBody>
      </p:sp>
      <p:sp>
        <p:nvSpPr>
          <p:cNvPr id="3" name="Rectangle 2"/>
          <p:cNvSpPr/>
          <p:nvPr/>
        </p:nvSpPr>
        <p:spPr>
          <a:xfrm>
            <a:off x="429680" y="4632595"/>
            <a:ext cx="8280400" cy="1147023"/>
          </a:xfrm>
          <a:prstGeom prst="rect">
            <a:avLst/>
          </a:prstGeom>
        </p:spPr>
        <p:txBody>
          <a:bodyPr/>
          <a:lstStyle/>
          <a:p>
            <a:pPr lvl="0" rtl="0"/>
            <a:r>
              <a:rPr lang="en-GB" sz="2000" dirty="0" smtClean="0"/>
              <a:t>One of my favourite sayings about the world of work is</a:t>
            </a:r>
          </a:p>
          <a:p>
            <a:pPr lvl="0" rtl="0"/>
            <a:r>
              <a:rPr lang="en-GB" sz="2000" baseline="0" dirty="0" smtClean="0"/>
              <a:t>“If you want to know the best way to do a thing, as a lazy person!”</a:t>
            </a:r>
          </a:p>
          <a:p>
            <a:pPr lvl="0" rtl="0"/>
            <a:r>
              <a:rPr lang="en-GB" sz="2000" dirty="0" smtClean="0"/>
              <a:t>So here I am …</a:t>
            </a:r>
            <a:endParaRPr lang="en-GB" sz="2000" baseline="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736" y="1661130"/>
            <a:ext cx="3487954" cy="2724963"/>
          </a:xfrm>
          <a:prstGeom prst="rect">
            <a:avLst/>
          </a:prstGeom>
        </p:spPr>
      </p:pic>
    </p:spTree>
    <p:extLst>
      <p:ext uri="{BB962C8B-B14F-4D97-AF65-F5344CB8AC3E}">
        <p14:creationId xmlns:p14="http://schemas.microsoft.com/office/powerpoint/2010/main" val="18069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461665"/>
          </a:xfrm>
        </p:spPr>
        <p:txBody>
          <a:bodyPr/>
          <a:lstStyle/>
          <a:p>
            <a:r>
              <a:rPr lang="en-GB" dirty="0"/>
              <a:t>Using Open Educational Resources (OERs)</a:t>
            </a:r>
          </a:p>
        </p:txBody>
      </p:sp>
      <p:graphicFrame>
        <p:nvGraphicFramePr>
          <p:cNvPr id="4" name="Diagram 3"/>
          <p:cNvGraphicFramePr/>
          <p:nvPr>
            <p:extLst>
              <p:ext uri="{D42A27DB-BD31-4B8C-83A1-F6EECF244321}">
                <p14:modId xmlns:p14="http://schemas.microsoft.com/office/powerpoint/2010/main" val="3715295946"/>
              </p:ext>
            </p:extLst>
          </p:nvPr>
        </p:nvGraphicFramePr>
        <p:xfrm>
          <a:off x="429680" y="1178701"/>
          <a:ext cx="8280400" cy="45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33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461665"/>
          </a:xfrm>
        </p:spPr>
        <p:txBody>
          <a:bodyPr/>
          <a:lstStyle/>
          <a:p>
            <a:r>
              <a:rPr lang="en-GB" dirty="0" smtClean="0"/>
              <a:t>Why use </a:t>
            </a:r>
            <a:r>
              <a:rPr lang="en-GB" dirty="0"/>
              <a:t>Open Educational Resources (OERs</a:t>
            </a:r>
            <a:r>
              <a:rPr lang="en-GB" dirty="0" smtClean="0"/>
              <a:t>)?</a:t>
            </a:r>
            <a:endParaRPr lang="en-GB" dirty="0"/>
          </a:p>
        </p:txBody>
      </p:sp>
      <p:sp>
        <p:nvSpPr>
          <p:cNvPr id="3" name="Rectangle 2"/>
          <p:cNvSpPr/>
          <p:nvPr/>
        </p:nvSpPr>
        <p:spPr>
          <a:xfrm>
            <a:off x="341436" y="1178700"/>
            <a:ext cx="8461128" cy="4770636"/>
          </a:xfrm>
          <a:prstGeom prst="rect">
            <a:avLst/>
          </a:prstGeom>
        </p:spPr>
        <p:txBody>
          <a:bodyPr/>
          <a:lstStyle/>
          <a:p>
            <a:pPr marL="285750" lvl="0" indent="-285750" rtl="0">
              <a:buFont typeface="Arial" panose="020B0604020202020204" pitchFamily="34" charset="0"/>
              <a:buChar char="•"/>
            </a:pPr>
            <a:r>
              <a:rPr lang="en-GB" dirty="0" smtClean="0"/>
              <a:t>OERs are made available under a licence. Follow the terms of this licence and you don’t need to worry about copyright.</a:t>
            </a:r>
            <a:br>
              <a:rPr lang="en-GB" dirty="0" smtClean="0"/>
            </a:br>
            <a:endParaRPr lang="en-GB" dirty="0"/>
          </a:p>
          <a:p>
            <a:pPr marL="285750" lvl="0" indent="-285750" rtl="0">
              <a:buFont typeface="Arial" panose="020B0604020202020204" pitchFamily="34" charset="0"/>
              <a:buChar char="•"/>
            </a:pPr>
            <a:r>
              <a:rPr lang="en-GB" dirty="0" smtClean="0"/>
              <a:t>Use existing resources and develop them in ways that suit your needs.</a:t>
            </a:r>
            <a:br>
              <a:rPr lang="en-GB" dirty="0" smtClean="0"/>
            </a:br>
            <a:endParaRPr lang="en-GB" dirty="0"/>
          </a:p>
          <a:p>
            <a:pPr marL="285750" lvl="0" indent="-285750" rtl="0">
              <a:buFont typeface="Arial" panose="020B0604020202020204" pitchFamily="34" charset="0"/>
              <a:buChar char="•"/>
            </a:pPr>
            <a:r>
              <a:rPr lang="en-GB" dirty="0" smtClean="0"/>
              <a:t>Develop high quality resources on your own or with a small team of staff.</a:t>
            </a:r>
            <a:br>
              <a:rPr lang="en-GB" dirty="0" smtClean="0"/>
            </a:br>
            <a:endParaRPr lang="en-GB" dirty="0"/>
          </a:p>
          <a:p>
            <a:pPr marL="285750" lvl="0" indent="-285750" rtl="0">
              <a:buFont typeface="Arial" panose="020B0604020202020204" pitchFamily="34" charset="0"/>
              <a:buChar char="•"/>
            </a:pPr>
            <a:r>
              <a:rPr lang="en-GB" dirty="0" smtClean="0"/>
              <a:t>Save time and duplication of effort.</a:t>
            </a:r>
            <a:br>
              <a:rPr lang="en-GB" dirty="0" smtClean="0"/>
            </a:br>
            <a:endParaRPr lang="en-GB" dirty="0"/>
          </a:p>
          <a:p>
            <a:pPr marL="285750" lvl="0" indent="-285750" rtl="0">
              <a:buFont typeface="Arial" panose="020B0604020202020204" pitchFamily="34" charset="0"/>
              <a:buChar char="•"/>
            </a:pPr>
            <a:r>
              <a:rPr lang="en-GB" dirty="0" smtClean="0"/>
              <a:t>Build on best practice by experts in your subject area.</a:t>
            </a:r>
            <a:br>
              <a:rPr lang="en-GB" dirty="0" smtClean="0"/>
            </a:br>
            <a:endParaRPr lang="en-GB" dirty="0"/>
          </a:p>
          <a:p>
            <a:pPr marL="285750" lvl="0" indent="-285750" rtl="0">
              <a:buFont typeface="Arial" panose="020B0604020202020204" pitchFamily="34" charset="0"/>
              <a:buChar char="•"/>
            </a:pPr>
            <a:r>
              <a:rPr lang="en-GB" dirty="0" smtClean="0"/>
              <a:t>Use resources which you may not have the software, equipment or facilities to create yourself.</a:t>
            </a:r>
            <a:br>
              <a:rPr lang="en-GB" dirty="0" smtClean="0"/>
            </a:br>
            <a:endParaRPr lang="en-GB" dirty="0"/>
          </a:p>
          <a:p>
            <a:pPr marL="285750" lvl="0" indent="-285750" rtl="0">
              <a:buFont typeface="Arial" panose="020B0604020202020204" pitchFamily="34" charset="0"/>
              <a:buChar char="•"/>
            </a:pPr>
            <a:r>
              <a:rPr lang="en-GB" dirty="0" smtClean="0"/>
              <a:t>Find OERs using a Google Creative Commons search.</a:t>
            </a:r>
            <a:br>
              <a:rPr lang="en-GB" dirty="0" smtClean="0"/>
            </a:br>
            <a:endParaRPr lang="en-GB" dirty="0"/>
          </a:p>
          <a:p>
            <a:pPr marL="285750" lvl="0" indent="-285750" rtl="0">
              <a:buFont typeface="Arial" panose="020B0604020202020204" pitchFamily="34" charset="0"/>
              <a:buChar char="•"/>
            </a:pPr>
            <a:r>
              <a:rPr lang="en-GB" dirty="0" smtClean="0"/>
              <a:t>Use edShare to license and share your own OERs.</a:t>
            </a:r>
            <a:endParaRPr lang="en-GB" dirty="0"/>
          </a:p>
        </p:txBody>
      </p:sp>
    </p:spTree>
    <p:extLst>
      <p:ext uri="{BB962C8B-B14F-4D97-AF65-F5344CB8AC3E}">
        <p14:creationId xmlns:p14="http://schemas.microsoft.com/office/powerpoint/2010/main" val="13020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461665"/>
          </a:xfrm>
        </p:spPr>
        <p:txBody>
          <a:bodyPr/>
          <a:lstStyle/>
          <a:p>
            <a:r>
              <a:rPr lang="en-GB" dirty="0" smtClean="0"/>
              <a:t>How do I find them?</a:t>
            </a:r>
            <a:endParaRPr lang="en-GB" dirty="0"/>
          </a:p>
        </p:txBody>
      </p:sp>
      <p:sp>
        <p:nvSpPr>
          <p:cNvPr id="3" name="Rectangle 2"/>
          <p:cNvSpPr/>
          <p:nvPr/>
        </p:nvSpPr>
        <p:spPr>
          <a:xfrm>
            <a:off x="1601604" y="6150041"/>
            <a:ext cx="8461128" cy="450060"/>
          </a:xfrm>
          <a:prstGeom prst="rect">
            <a:avLst/>
          </a:prstGeom>
        </p:spPr>
        <p:txBody>
          <a:bodyPr/>
          <a:lstStyle/>
          <a:p>
            <a:pPr lvl="0"/>
            <a:r>
              <a:rPr lang="en-GB" dirty="0" smtClean="0"/>
              <a:t>We have a list of resources on the library web pages</a:t>
            </a:r>
            <a:br>
              <a:rPr lang="en-GB" dirty="0" smtClean="0"/>
            </a:b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22" t="15463" r="8152" b="14080"/>
          <a:stretch/>
        </p:blipFill>
        <p:spPr bwMode="auto">
          <a:xfrm>
            <a:off x="1151544" y="1178700"/>
            <a:ext cx="7290972" cy="483632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909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Google advanced search</a:t>
            </a:r>
            <a:endParaRPr lang="en-GB" dirty="0"/>
          </a:p>
        </p:txBody>
      </p:sp>
      <p:sp>
        <p:nvSpPr>
          <p:cNvPr id="3" name="Text Placeholder 2"/>
          <p:cNvSpPr>
            <a:spLocks noGrp="1"/>
          </p:cNvSpPr>
          <p:nvPr>
            <p:ph type="body" sz="quarter" idx="11"/>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1" t="8509" r="8454" b="12146"/>
          <a:stretch/>
        </p:blipFill>
        <p:spPr bwMode="auto">
          <a:xfrm>
            <a:off x="1198376" y="1183951"/>
            <a:ext cx="7741031" cy="5485481"/>
          </a:xfrm>
          <a:prstGeom prst="rect">
            <a:avLst/>
          </a:prstGeom>
          <a:noFill/>
          <a:ln>
            <a:solidFill>
              <a:srgbClr val="01498E"/>
            </a:solidFill>
          </a:ln>
        </p:spPr>
      </p:pic>
      <p:sp>
        <p:nvSpPr>
          <p:cNvPr id="4" name="Oval 3"/>
          <p:cNvSpPr/>
          <p:nvPr/>
        </p:nvSpPr>
        <p:spPr>
          <a:xfrm>
            <a:off x="1961652" y="4869192"/>
            <a:ext cx="4500600" cy="162021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567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Finding images</a:t>
            </a:r>
            <a:endParaRPr lang="en-GB" dirty="0"/>
          </a:p>
        </p:txBody>
      </p:sp>
      <p:sp>
        <p:nvSpPr>
          <p:cNvPr id="3" name="Text Placeholder 2"/>
          <p:cNvSpPr>
            <a:spLocks noGrp="1"/>
          </p:cNvSpPr>
          <p:nvPr>
            <p:ph type="body" sz="quarter" idx="11"/>
          </p:nvPr>
        </p:nvSpPr>
        <p:spPr>
          <a:xfrm>
            <a:off x="429680" y="1358900"/>
            <a:ext cx="8280400" cy="5226046"/>
          </a:xfrm>
        </p:spPr>
        <p:txBody>
          <a:bodyPr/>
          <a:lstStyle/>
          <a:p>
            <a:pPr marL="285750" indent="-285750">
              <a:buFont typeface="Arial" panose="020B0604020202020204" pitchFamily="34" charset="0"/>
              <a:buChar char="•"/>
            </a:pPr>
            <a:r>
              <a:rPr lang="en-GB" sz="1600" u="sng" dirty="0">
                <a:hlinkClick r:id="rId2"/>
              </a:rPr>
              <a:t>Creative Commons Search</a:t>
            </a:r>
            <a:r>
              <a:rPr lang="en-GB" sz="1600" dirty="0"/>
              <a:t> - </a:t>
            </a:r>
            <a:r>
              <a:rPr lang="en-GB" sz="1600" dirty="0" smtClean="0"/>
              <a:t>gateway </a:t>
            </a:r>
            <a:r>
              <a:rPr lang="en-GB" sz="1600" dirty="0"/>
              <a:t>to a </a:t>
            </a:r>
            <a:r>
              <a:rPr lang="en-GB" sz="1600" dirty="0" smtClean="0"/>
              <a:t>useful </a:t>
            </a:r>
            <a:r>
              <a:rPr lang="en-GB" sz="1600" dirty="0"/>
              <a:t>websites allowing you to search for openly licensed content. </a:t>
            </a:r>
            <a:r>
              <a:rPr lang="en-GB" sz="1600" dirty="0" smtClean="0"/>
              <a:t>Search</a:t>
            </a:r>
            <a:r>
              <a:rPr lang="en-GB" sz="1600" dirty="0"/>
              <a:t> Flickr, Google images, Open Clipart</a:t>
            </a:r>
            <a:r>
              <a:rPr lang="en-GB" sz="1600" dirty="0" smtClean="0"/>
              <a:t>, </a:t>
            </a:r>
            <a:r>
              <a:rPr lang="en-GB" sz="1600" dirty="0" err="1" smtClean="0"/>
              <a:t>Pixabay</a:t>
            </a:r>
            <a:r>
              <a:rPr lang="en-GB" sz="1600" dirty="0"/>
              <a:t> and YouTube one site at a time.</a:t>
            </a:r>
          </a:p>
          <a:p>
            <a:pPr marL="285750" indent="-285750">
              <a:buFont typeface="Arial" panose="020B0604020202020204" pitchFamily="34" charset="0"/>
              <a:buChar char="•"/>
            </a:pPr>
            <a:r>
              <a:rPr lang="en-GB" sz="1600" u="sng" dirty="0">
                <a:hlinkClick r:id="rId3"/>
              </a:rPr>
              <a:t>Free Images</a:t>
            </a:r>
            <a:r>
              <a:rPr lang="en-GB" sz="1600" dirty="0"/>
              <a:t> archive of </a:t>
            </a:r>
            <a:r>
              <a:rPr lang="en-GB" sz="1600" dirty="0" smtClean="0"/>
              <a:t>free to use stock photography. The</a:t>
            </a:r>
            <a:r>
              <a:rPr lang="en-GB" sz="1600" dirty="0"/>
              <a:t> </a:t>
            </a:r>
            <a:r>
              <a:rPr lang="en-GB" sz="1600" u="sng" dirty="0" smtClean="0">
                <a:hlinkClick r:id="rId4"/>
              </a:rPr>
              <a:t>FAQ</a:t>
            </a:r>
            <a:r>
              <a:rPr lang="en-GB" sz="1600" u="sng" dirty="0" smtClean="0"/>
              <a:t>s</a:t>
            </a:r>
            <a:r>
              <a:rPr lang="en-GB" sz="1600" dirty="0"/>
              <a:t> </a:t>
            </a:r>
            <a:r>
              <a:rPr lang="en-GB" sz="1600" dirty="0" smtClean="0"/>
              <a:t>give </a:t>
            </a:r>
            <a:r>
              <a:rPr lang="en-GB" sz="1600" dirty="0"/>
              <a:t>information on credit or attribution.</a:t>
            </a:r>
          </a:p>
          <a:p>
            <a:pPr marL="285750" indent="-285750">
              <a:buFont typeface="Arial" panose="020B0604020202020204" pitchFamily="34" charset="0"/>
              <a:buChar char="•"/>
            </a:pPr>
            <a:r>
              <a:rPr lang="en-GB" sz="1600" u="sng" dirty="0" err="1">
                <a:hlinkClick r:id="rId5"/>
              </a:rPr>
              <a:t>Freepik</a:t>
            </a:r>
            <a:r>
              <a:rPr lang="en-GB" sz="1600" dirty="0"/>
              <a:t> is a search </a:t>
            </a:r>
            <a:r>
              <a:rPr lang="en-GB" sz="1600" dirty="0" smtClean="0"/>
              <a:t>for </a:t>
            </a:r>
            <a:r>
              <a:rPr lang="en-GB" sz="1600" dirty="0"/>
              <a:t>high quality photos, vectors, icons, illustrations and PSD files.</a:t>
            </a:r>
          </a:p>
          <a:p>
            <a:pPr marL="285750" indent="-285750">
              <a:buFont typeface="Arial" panose="020B0604020202020204" pitchFamily="34" charset="0"/>
              <a:buChar char="•"/>
            </a:pPr>
            <a:r>
              <a:rPr lang="en-GB" sz="1600" u="sng" dirty="0" smtClean="0">
                <a:hlinkClick r:id="rId6"/>
              </a:rPr>
              <a:t>Moving </a:t>
            </a:r>
            <a:r>
              <a:rPr lang="en-GB" sz="1600" u="sng" dirty="0">
                <a:hlinkClick r:id="rId6"/>
              </a:rPr>
              <a:t>Image Gateway</a:t>
            </a:r>
            <a:r>
              <a:rPr lang="en-GB" sz="1600" dirty="0"/>
              <a:t> (BUFVC) access to moving image and sound materials across a wide range of subject areas. Sign in using your domain username and password. </a:t>
            </a:r>
          </a:p>
          <a:p>
            <a:pPr marL="285750" indent="-285750">
              <a:buFont typeface="Arial" panose="020B0604020202020204" pitchFamily="34" charset="0"/>
              <a:buChar char="•"/>
            </a:pPr>
            <a:r>
              <a:rPr lang="en-GB" sz="1600" u="sng" dirty="0">
                <a:hlinkClick r:id="rId7"/>
              </a:rPr>
              <a:t>New York Metropolitan Museum of Art</a:t>
            </a:r>
            <a:r>
              <a:rPr lang="en-GB" sz="1600" dirty="0"/>
              <a:t> 375,000 images under CC0 licence which can be freely remixed and reused. </a:t>
            </a:r>
            <a:r>
              <a:rPr lang="en-GB" sz="1600" dirty="0" smtClean="0"/>
              <a:t>Also covers </a:t>
            </a:r>
            <a:r>
              <a:rPr lang="en-GB" sz="1600" dirty="0"/>
              <a:t>the New York Public Library and </a:t>
            </a:r>
            <a:r>
              <a:rPr lang="en-GB" sz="1600" dirty="0" err="1"/>
              <a:t>theRijksmuseum</a:t>
            </a:r>
            <a:r>
              <a:rPr lang="en-GB" sz="1600" dirty="0" smtClean="0"/>
              <a:t>.</a:t>
            </a:r>
          </a:p>
          <a:p>
            <a:pPr marL="285750" indent="-285750">
              <a:buFont typeface="Arial" panose="020B0604020202020204" pitchFamily="34" charset="0"/>
              <a:buChar char="•"/>
            </a:pPr>
            <a:r>
              <a:rPr lang="en-GB" sz="1600" dirty="0" smtClean="0">
                <a:hlinkClick r:id="rId8"/>
              </a:rPr>
              <a:t>Open Clipart</a:t>
            </a:r>
            <a:r>
              <a:rPr lang="en-GB" sz="1600" dirty="0" smtClean="0"/>
              <a:t> free clipart made available under CC0 </a:t>
            </a:r>
            <a:r>
              <a:rPr lang="en-GB" sz="1600" dirty="0"/>
              <a:t>-</a:t>
            </a:r>
            <a:r>
              <a:rPr lang="en-GB" sz="1600" dirty="0" smtClean="0"/>
              <a:t> no credits necessary!</a:t>
            </a:r>
            <a:endParaRPr lang="en-GB" sz="1600" dirty="0"/>
          </a:p>
          <a:p>
            <a:pPr marL="285750" indent="-285750">
              <a:buFont typeface="Arial" panose="020B0604020202020204" pitchFamily="34" charset="0"/>
              <a:buChar char="•"/>
            </a:pPr>
            <a:r>
              <a:rPr lang="en-GB" sz="1600" u="sng" dirty="0" err="1">
                <a:hlinkClick r:id="rId9"/>
              </a:rPr>
              <a:t>Scran</a:t>
            </a:r>
            <a:r>
              <a:rPr lang="en-GB" sz="1600" dirty="0"/>
              <a:t> </a:t>
            </a:r>
            <a:r>
              <a:rPr lang="en-GB" sz="1600" dirty="0" smtClean="0"/>
              <a:t>covers images </a:t>
            </a:r>
            <a:r>
              <a:rPr lang="en-GB" sz="1600" dirty="0"/>
              <a:t>and media from museums, galleries, and archives.</a:t>
            </a:r>
          </a:p>
          <a:p>
            <a:pPr marL="285750" indent="-285750">
              <a:buFont typeface="Arial" panose="020B0604020202020204" pitchFamily="34" charset="0"/>
              <a:buChar char="•"/>
            </a:pPr>
            <a:r>
              <a:rPr lang="en-GB" sz="1600" u="sng" dirty="0">
                <a:hlinkClick r:id="rId10"/>
              </a:rPr>
              <a:t>Luminous Lint</a:t>
            </a:r>
            <a:r>
              <a:rPr lang="en-GB" sz="1600" dirty="0"/>
              <a:t> is a website on </a:t>
            </a:r>
            <a:r>
              <a:rPr lang="en-GB" sz="1600" dirty="0" smtClean="0"/>
              <a:t>photography.</a:t>
            </a:r>
            <a:endParaRPr lang="en-GB" sz="1600" dirty="0"/>
          </a:p>
          <a:p>
            <a:pPr marL="285750" indent="-285750">
              <a:buFont typeface="Arial" panose="020B0604020202020204" pitchFamily="34" charset="0"/>
              <a:buChar char="•"/>
            </a:pPr>
            <a:r>
              <a:rPr lang="en-GB" sz="1600" u="sng" dirty="0">
                <a:hlinkClick r:id="rId11"/>
              </a:rPr>
              <a:t>VADS</a:t>
            </a:r>
            <a:r>
              <a:rPr lang="en-GB" sz="1600" dirty="0"/>
              <a:t> is a visual art </a:t>
            </a:r>
            <a:r>
              <a:rPr lang="en-GB" sz="1600" dirty="0" smtClean="0"/>
              <a:t>collection, contents </a:t>
            </a:r>
            <a:r>
              <a:rPr lang="en-GB" sz="1600" dirty="0"/>
              <a:t>are freely available and copyright cleared for use in learning, teaching and research in the UK.</a:t>
            </a:r>
          </a:p>
          <a:p>
            <a:pPr marL="285750" indent="-285750">
              <a:buFont typeface="Arial" panose="020B0604020202020204" pitchFamily="34" charset="0"/>
              <a:buChar char="•"/>
            </a:pPr>
            <a:r>
              <a:rPr lang="en-GB" sz="1600" u="sng" dirty="0" err="1">
                <a:hlinkClick r:id="rId12"/>
              </a:rPr>
              <a:t>WorldImages</a:t>
            </a:r>
            <a:r>
              <a:rPr lang="en-GB" sz="1600" dirty="0"/>
              <a:t> provided by the California State University IMAGE </a:t>
            </a:r>
            <a:r>
              <a:rPr lang="en-GB" sz="1600" dirty="0" smtClean="0"/>
              <a:t>Project. free </a:t>
            </a:r>
            <a:r>
              <a:rPr lang="en-GB" sz="1600" dirty="0"/>
              <a:t>to use </a:t>
            </a:r>
            <a:r>
              <a:rPr lang="en-GB" sz="1600" dirty="0" smtClean="0"/>
              <a:t>for education.</a:t>
            </a:r>
            <a:endParaRPr lang="en-GB" sz="1600" dirty="0"/>
          </a:p>
          <a:p>
            <a:endParaRPr lang="en-GB" sz="1400" dirty="0"/>
          </a:p>
        </p:txBody>
      </p:sp>
    </p:spTree>
    <p:extLst>
      <p:ext uri="{BB962C8B-B14F-4D97-AF65-F5344CB8AC3E}">
        <p14:creationId xmlns:p14="http://schemas.microsoft.com/office/powerpoint/2010/main" val="349824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Medical images</a:t>
            </a:r>
            <a:endParaRPr lang="en-GB" dirty="0"/>
          </a:p>
        </p:txBody>
      </p:sp>
      <p:sp>
        <p:nvSpPr>
          <p:cNvPr id="3" name="Text Placeholder 2"/>
          <p:cNvSpPr>
            <a:spLocks noGrp="1"/>
          </p:cNvSpPr>
          <p:nvPr>
            <p:ph type="body" sz="quarter" idx="11"/>
          </p:nvPr>
        </p:nvSpPr>
        <p:spPr>
          <a:xfrm>
            <a:off x="429680" y="2078820"/>
            <a:ext cx="8280400" cy="3527119"/>
          </a:xfrm>
        </p:spPr>
        <p:txBody>
          <a:bodyPr/>
          <a:lstStyle/>
          <a:p>
            <a:pPr marL="285750" indent="-285750">
              <a:buFont typeface="Arial" panose="020B0604020202020204" pitchFamily="34" charset="0"/>
              <a:buChar char="•"/>
            </a:pPr>
            <a:r>
              <a:rPr lang="en-GB" sz="1800" u="sng" dirty="0">
                <a:hlinkClick r:id="rId2"/>
              </a:rPr>
              <a:t>Anatomy.tv</a:t>
            </a:r>
            <a:r>
              <a:rPr lang="en-GB" sz="1800" dirty="0"/>
              <a:t> is a useful image databank providing 3D anatomical pictures, allows rotation of images and removal of layers to expose underlying structures. Includes </a:t>
            </a:r>
            <a:r>
              <a:rPr lang="en-GB" sz="1800" dirty="0" smtClean="0"/>
              <a:t>useful guide and tutorials.</a:t>
            </a:r>
            <a:br>
              <a:rPr lang="en-GB" sz="1800" dirty="0" smtClean="0"/>
            </a:br>
            <a:endParaRPr lang="en-GB" sz="1800" dirty="0"/>
          </a:p>
          <a:p>
            <a:pPr marL="285750" indent="-285750">
              <a:buFont typeface="Arial" panose="020B0604020202020204" pitchFamily="34" charset="0"/>
              <a:buChar char="•"/>
            </a:pPr>
            <a:r>
              <a:rPr lang="en-GB" sz="1800" u="sng" dirty="0">
                <a:hlinkClick r:id="rId3"/>
              </a:rPr>
              <a:t>Centre for Bioscience </a:t>
            </a:r>
            <a:r>
              <a:rPr lang="en-GB" sz="1800" u="sng" dirty="0" err="1">
                <a:hlinkClick r:id="rId3"/>
              </a:rPr>
              <a:t>imagebank</a:t>
            </a:r>
            <a:r>
              <a:rPr lang="en-GB" sz="1800" dirty="0"/>
              <a:t> contains freely available images contributed by academics, researchers, learned societies, industry and individuals with rights cleared for educational purposes</a:t>
            </a:r>
            <a:r>
              <a:rPr lang="en-GB" sz="1800" dirty="0" smtClean="0"/>
              <a:t>.</a:t>
            </a:r>
            <a:br>
              <a:rPr lang="en-GB" sz="1800" dirty="0" smtClean="0"/>
            </a:br>
            <a:endParaRPr lang="en-GB" sz="1800" dirty="0"/>
          </a:p>
          <a:p>
            <a:pPr marL="285750" indent="-285750">
              <a:buFont typeface="Arial" panose="020B0604020202020204" pitchFamily="34" charset="0"/>
              <a:buChar char="•"/>
            </a:pPr>
            <a:r>
              <a:rPr lang="en-GB" sz="1800" u="sng" dirty="0">
                <a:hlinkClick r:id="rId4"/>
              </a:rPr>
              <a:t>e-Anatomy</a:t>
            </a:r>
            <a:r>
              <a:rPr lang="en-GB" sz="1800" dirty="0"/>
              <a:t> is an anatomical database providing more than 3,000 images of the human body. It provides cross-sectional, gross, and radiological anatomy derived from various types of medical imaging, including magnetic resonance imaging (MRI) and computed tomography (CT) scans.</a:t>
            </a:r>
          </a:p>
        </p:txBody>
      </p:sp>
    </p:spTree>
    <p:extLst>
      <p:ext uri="{BB962C8B-B14F-4D97-AF65-F5344CB8AC3E}">
        <p14:creationId xmlns:p14="http://schemas.microsoft.com/office/powerpoint/2010/main" val="305721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d11d7991fdb15679322e334a1f4764f487995d"/>
</p:tagLst>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GCU Template v8</Template>
  <TotalTime>0</TotalTime>
  <Words>821</Words>
  <Application>Microsoft Office PowerPoint</Application>
  <PresentationFormat>On-screen Show (4:3)</PresentationFormat>
  <Paragraphs>110</Paragraphs>
  <Slides>22</Slides>
  <Notes>5</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Frame</vt:lpstr>
      <vt:lpstr>Section Dividers</vt:lpstr>
      <vt:lpstr>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2013-06-18T15:06:41Z</dcterms:created>
  <dcterms:modified xsi:type="dcterms:W3CDTF">2017-06-12T14:19:31Z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\\enterprise.gcal.ac.uk\gcu\MPR\Common\Marketing\Brand\Powerpoint templates\GCU4x3March2015r6.pptx</vt:lpwstr>
  </property>
</Properties>
</file>