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1"/>
    <p:sldMasterId id="2147483711" r:id="rId2"/>
    <p:sldMasterId id="2147483682" r:id="rId3"/>
  </p:sldMasterIdLst>
  <p:notesMasterIdLst>
    <p:notesMasterId r:id="rId14"/>
  </p:notesMasterIdLst>
  <p:handoutMasterIdLst>
    <p:handoutMasterId r:id="rId15"/>
  </p:handoutMasterIdLst>
  <p:sldIdLst>
    <p:sldId id="278" r:id="rId4"/>
    <p:sldId id="259" r:id="rId5"/>
    <p:sldId id="301" r:id="rId6"/>
    <p:sldId id="297" r:id="rId7"/>
    <p:sldId id="300" r:id="rId8"/>
    <p:sldId id="304" r:id="rId9"/>
    <p:sldId id="305" r:id="rId10"/>
    <p:sldId id="306" r:id="rId11"/>
    <p:sldId id="309" r:id="rId12"/>
    <p:sldId id="285" r:id="rId13"/>
  </p:sldIdLst>
  <p:sldSz cx="9144000" cy="6858000" type="screen4x3"/>
  <p:notesSz cx="9144000" cy="6858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 Slide" id="{885F766A-7AEC-455B-BCF9-E8B6C269F7BA}">
          <p14:sldIdLst>
            <p14:sldId id="278"/>
          </p14:sldIdLst>
        </p14:section>
        <p14:section name="Section Dividers" id="{82575F4C-A2F0-4EE9-9AE0-39F65A27CD48}">
          <p14:sldIdLst>
            <p14:sldId id="259"/>
          </p14:sldIdLst>
        </p14:section>
        <p14:section name="Generic Slides" id="{CEC8951E-5280-470D-9367-390EE319EB8C}">
          <p14:sldIdLst>
            <p14:sldId id="301"/>
            <p14:sldId id="297"/>
            <p14:sldId id="300"/>
            <p14:sldId id="304"/>
            <p14:sldId id="305"/>
            <p14:sldId id="306"/>
            <p14:sldId id="309"/>
          </p14:sldIdLst>
        </p14:section>
        <p14:section name="Closing Slide" id="{18BF6BD7-647C-4898-8490-009901F6A820}">
          <p14:sldIdLst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98E"/>
    <a:srgbClr val="00B398"/>
    <a:srgbClr val="AF1685"/>
    <a:srgbClr val="97D700"/>
    <a:srgbClr val="753BBD"/>
    <a:srgbClr val="006CB4"/>
    <a:srgbClr val="009681"/>
    <a:srgbClr val="EFEEED"/>
    <a:srgbClr val="C6003D"/>
    <a:srgbClr val="684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5" autoAdjust="0"/>
    <p:restoredTop sz="94648" autoAdjust="0"/>
  </p:normalViewPr>
  <p:slideViewPr>
    <p:cSldViewPr snapToObjects="1">
      <p:cViewPr varScale="1">
        <p:scale>
          <a:sx n="103" d="100"/>
          <a:sy n="103" d="100"/>
        </p:scale>
        <p:origin x="-168" y="-96"/>
      </p:cViewPr>
      <p:guideLst>
        <p:guide orient="horz" pos="2161"/>
        <p:guide orient="horz" pos="4201"/>
        <p:guide orient="horz" pos="119"/>
        <p:guide orient="horz" pos="232"/>
        <p:guide orient="horz" pos="4088"/>
        <p:guide orient="horz" pos="5"/>
        <p:guide pos="2880"/>
        <p:guide pos="159"/>
        <p:guide pos="5603"/>
        <p:guide pos="2993"/>
        <p:guide pos="2767"/>
        <p:guide pos="272"/>
        <p:guide pos="5488"/>
      </p:guideLst>
    </p:cSldViewPr>
  </p:slideViewPr>
  <p:outlineViewPr>
    <p:cViewPr>
      <p:scale>
        <a:sx n="33" d="100"/>
        <a:sy n="33" d="100"/>
      </p:scale>
      <p:origin x="0" y="61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25" d="100"/>
          <a:sy n="125" d="100"/>
        </p:scale>
        <p:origin x="-966" y="-90"/>
      </p:cViewPr>
      <p:guideLst>
        <p:guide orient="horz" pos="2160"/>
        <p:guide orient="horz" pos="4201"/>
        <p:guide orient="horz" pos="119"/>
        <p:guide pos="2880"/>
        <p:guide pos="5601"/>
        <p:guide pos="158"/>
        <p:guide pos="2993"/>
        <p:guide pos="2767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752024" y="188913"/>
            <a:ext cx="4141151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16/06/2017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52024" y="6411676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200"/>
            </a:lvl1pPr>
          </a:lstStyle>
          <a:p>
            <a:fld id="{7BFE86A2-DB0B-48E3-B43C-FE4600C96B70}" type="slidenum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259080" y="190500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259080" y="6411675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50825" y="183675"/>
            <a:ext cx="4141150" cy="246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752024" y="183674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9ED64-0ADF-46CE-9E4F-53EDBA1EDEC4}" type="datetimeFigureOut">
              <a:rPr lang="en-GB" smtClean="0"/>
              <a:pPr/>
              <a:t>16/06/2017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0825" y="6420090"/>
            <a:ext cx="4141150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752024" y="6422867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Notes Placeholder 8"/>
          <p:cNvSpPr>
            <a:spLocks noGrp="1"/>
          </p:cNvSpPr>
          <p:nvPr>
            <p:ph type="body" sz="quarter" idx="3"/>
          </p:nvPr>
        </p:nvSpPr>
        <p:spPr>
          <a:xfrm>
            <a:off x="4752024" y="548616"/>
            <a:ext cx="4139564" cy="57607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9852" y="548616"/>
            <a:ext cx="4142123" cy="31065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Presentation Title (click to edit)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89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 (click to edit)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1988817"/>
            <a:ext cx="82804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Thank you note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5" y="190500"/>
            <a:ext cx="8642349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0B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587"/>
            <a:ext cx="8642351" cy="6480501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Transpar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7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image" Target="../media/image7.emf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3" y="5409700"/>
            <a:ext cx="1909853" cy="10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46" y="6229061"/>
            <a:ext cx="3704684" cy="25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68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1" y="5949700"/>
            <a:ext cx="95765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714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68E1414-5F24-4E3F-ACA1-76792B015177}" type="slidenum">
              <a:rPr lang="en-GB" sz="800" smtClean="0">
                <a:latin typeface="+mn-lt"/>
              </a:rPr>
              <a:pPr algn="r"/>
              <a:t>‹#›</a:t>
            </a:fld>
            <a:endParaRPr lang="en-GB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  <p:sldLayoutId id="2147483693" r:id="rId3"/>
    <p:sldLayoutId id="2147483690" r:id="rId4"/>
    <p:sldLayoutId id="2147483692" r:id="rId5"/>
    <p:sldLayoutId id="2147483694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3" r:id="rId12"/>
    <p:sldLayoutId id="214748371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dshare.gcu.ac.uk/2707/2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opyright@gcu.ac.uk" TargetMode="External"/><Relationship Id="rId4" Type="http://schemas.openxmlformats.org/officeDocument/2006/relationships/hyperlink" Target="mailto:m.kelt@gcu.ac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opyright@gcu.ac.uk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57923" y="2168832"/>
            <a:ext cx="5760746" cy="646331"/>
          </a:xfrm>
        </p:spPr>
        <p:txBody>
          <a:bodyPr/>
          <a:lstStyle/>
          <a:p>
            <a:r>
              <a:rPr lang="en-GB" sz="3600" dirty="0" smtClean="0"/>
              <a:t>Marion Kelt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91496" y="3879060"/>
            <a:ext cx="7561008" cy="1200329"/>
          </a:xfrm>
        </p:spPr>
        <p:txBody>
          <a:bodyPr/>
          <a:lstStyle/>
          <a:p>
            <a:r>
              <a:rPr lang="en-GB" sz="3600" dirty="0" smtClean="0"/>
              <a:t>Building the GCU copyright advisor</a:t>
            </a:r>
          </a:p>
        </p:txBody>
      </p:sp>
    </p:spTree>
    <p:extLst>
      <p:ext uri="{BB962C8B-B14F-4D97-AF65-F5344CB8AC3E}">
        <p14:creationId xmlns:p14="http://schemas.microsoft.com/office/powerpoint/2010/main" val="334153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31800" y="548616"/>
            <a:ext cx="8280400" cy="769441"/>
          </a:xfrm>
        </p:spPr>
        <p:txBody>
          <a:bodyPr/>
          <a:lstStyle/>
          <a:p>
            <a:r>
              <a:rPr lang="en-GB" sz="4400" dirty="0" smtClean="0"/>
              <a:t>Thank you</a:t>
            </a:r>
            <a:endParaRPr lang="en-GB" sz="44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431800" y="1808784"/>
            <a:ext cx="8280400" cy="297312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Contact details and links:</a:t>
            </a:r>
          </a:p>
          <a:p>
            <a:endParaRPr lang="en-GB" dirty="0" smtClean="0"/>
          </a:p>
          <a:p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edshare.gcu.ac.uk/2707/2/index.html</a:t>
            </a:r>
            <a:r>
              <a:rPr lang="en-GB" dirty="0" smtClean="0"/>
              <a:t>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r>
              <a:rPr lang="en-GB" dirty="0" smtClean="0">
                <a:hlinkClick r:id="rId4"/>
              </a:rPr>
              <a:t>m.kelt@gcu.ac.uk</a:t>
            </a:r>
            <a:endParaRPr lang="en-GB" dirty="0" smtClean="0"/>
          </a:p>
          <a:p>
            <a:r>
              <a:rPr lang="en-GB" dirty="0"/>
              <a:t/>
            </a:r>
            <a:br>
              <a:rPr lang="en-GB" dirty="0"/>
            </a:br>
            <a:r>
              <a:rPr lang="en-GB" dirty="0" smtClean="0">
                <a:hlinkClick r:id="rId5"/>
              </a:rPr>
              <a:t>copyright@gcu.ac.uk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49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8331" y="548633"/>
            <a:ext cx="7920868" cy="1015663"/>
          </a:xfrm>
        </p:spPr>
        <p:txBody>
          <a:bodyPr/>
          <a:lstStyle/>
          <a:p>
            <a:r>
              <a:rPr lang="en-GB" sz="3000" dirty="0" smtClean="0"/>
              <a:t>Building the GCU copyright advisor - Presentation summary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21460" y="3068952"/>
            <a:ext cx="7920869" cy="223445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Why do it?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Creating the </a:t>
            </a:r>
            <a:r>
              <a:rPr lang="en-GB" sz="2400" dirty="0" smtClean="0"/>
              <a:t>workflows</a:t>
            </a: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All the right words in the right order?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Putting it all together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Questions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4408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Why give yourself the aggravation?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29680" y="4632595"/>
            <a:ext cx="8280400" cy="1147023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n-GB" sz="2000" dirty="0" smtClean="0"/>
              <a:t>One of my favourite sayings about the world of work is</a:t>
            </a:r>
          </a:p>
          <a:p>
            <a:pPr lvl="0" rtl="0"/>
            <a:r>
              <a:rPr lang="en-GB" sz="2000" baseline="0" dirty="0" smtClean="0"/>
              <a:t>“If you want to know the best way to do a thing, as a lazy person!”</a:t>
            </a:r>
          </a:p>
          <a:p>
            <a:pPr lvl="0" rtl="0"/>
            <a:r>
              <a:rPr lang="en-GB" sz="2000" dirty="0" smtClean="0"/>
              <a:t>So here I am …</a:t>
            </a:r>
            <a:endParaRPr lang="en-GB" sz="2000" baseline="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36" y="1661130"/>
            <a:ext cx="3487954" cy="272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98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r>
              <a:rPr lang="en-GB" dirty="0" smtClean="0"/>
              <a:t>The FAQs list - the start of it all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01484" y="1358724"/>
            <a:ext cx="78310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When we set up our team mailbox at </a:t>
            </a:r>
            <a:r>
              <a:rPr lang="en-GB" dirty="0" smtClean="0">
                <a:hlinkClick r:id="rId2"/>
              </a:rPr>
              <a:t>copyright@gcu.ac.uk</a:t>
            </a:r>
            <a:r>
              <a:rPr lang="en-GB" dirty="0" smtClean="0"/>
              <a:t> , we used this to keep track of </a:t>
            </a:r>
            <a:r>
              <a:rPr lang="en-GB" dirty="0" smtClean="0"/>
              <a:t>copyright enquiries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As we got more, we started to keep a </a:t>
            </a:r>
            <a:r>
              <a:rPr lang="en-GB" dirty="0" smtClean="0"/>
              <a:t>document</a:t>
            </a:r>
            <a:r>
              <a:rPr lang="en-GB" dirty="0" smtClean="0"/>
              <a:t> </a:t>
            </a:r>
            <a:r>
              <a:rPr lang="en-GB" dirty="0" smtClean="0"/>
              <a:t>of tricky </a:t>
            </a:r>
            <a:r>
              <a:rPr lang="en-GB" dirty="0" smtClean="0"/>
              <a:t>questions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We found that some questions came up often so developed a list of FAQs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We then wondered how we could make these more easy to use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Our goal was to save ourselves time and effort …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First we asked around to see if any other universities had developed online guidance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None did quite what we wanted to do so we came up with a plan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233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r>
              <a:rPr lang="en-GB" dirty="0" smtClean="0"/>
              <a:t>The plan …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41436" y="1178700"/>
            <a:ext cx="8461128" cy="4770636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r>
              <a:rPr lang="en-GB" dirty="0" smtClean="0"/>
              <a:t>We decided start with the main types of material: </a:t>
            </a:r>
          </a:p>
          <a:p>
            <a:pPr lvl="0" rtl="0"/>
            <a:endParaRPr lang="en-GB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Journal articles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Book chapters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Audio files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Video files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Computer code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Images (photos, mind maps, diagrams)</a:t>
            </a:r>
            <a:br>
              <a:rPr lang="en-GB" dirty="0" smtClean="0"/>
            </a:br>
            <a:endParaRPr lang="en-GB" dirty="0"/>
          </a:p>
          <a:p>
            <a:pPr marL="285750" lvl="0" indent="-285750" rtl="0">
              <a:buFont typeface="Arial" panose="020B0604020202020204" pitchFamily="34" charset="0"/>
              <a:buChar char="•"/>
            </a:pPr>
            <a:r>
              <a:rPr lang="en-GB" dirty="0" smtClean="0"/>
              <a:t>Then we developed question and answer flowcharts.</a:t>
            </a:r>
            <a:br>
              <a:rPr lang="en-GB" dirty="0" smtClean="0"/>
            </a:br>
            <a:endParaRPr lang="en-GB" dirty="0"/>
          </a:p>
          <a:p>
            <a:pPr marL="285750" lvl="0" indent="-285750" rtl="0">
              <a:buFont typeface="Arial" panose="020B0604020202020204" pitchFamily="34" charset="0"/>
              <a:buChar char="•"/>
            </a:pPr>
            <a:r>
              <a:rPr lang="en-GB" dirty="0" smtClean="0"/>
              <a:t>Then we created text answers to the questions in the flowcharts with links to web resources and a glossary.</a:t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200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All the right words in the right order?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507831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We found that one or two people working together was not enough</a:t>
            </a:r>
            <a:r>
              <a:rPr lang="en-GB" sz="1800" dirty="0" smtClean="0"/>
              <a:t>!</a:t>
            </a:r>
            <a:br>
              <a:rPr lang="en-GB" sz="1800" dirty="0" smtClean="0"/>
            </a:br>
            <a:endParaRPr lang="en-GB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So we formed a group made up of: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GB" sz="1800" dirty="0" smtClean="0"/>
              <a:t>Me (Copyright Advisor)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GB" sz="1800" dirty="0" smtClean="0"/>
              <a:t>Toby Hanning (Systems with knowledge of copyright and repositories)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GB" sz="1800" dirty="0" smtClean="0"/>
              <a:t>Nicky Stewart (Systems)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GB" sz="1800" dirty="0" smtClean="0"/>
              <a:t>Elinor Toland (PURE Repository)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GB" sz="1800" dirty="0" smtClean="0"/>
              <a:t>Susan Cunningham (Administrator who contributes to the web group</a:t>
            </a:r>
            <a:r>
              <a:rPr lang="en-GB" sz="1800" dirty="0" smtClean="0"/>
              <a:t>)</a:t>
            </a:r>
            <a:br>
              <a:rPr lang="en-GB" sz="1800" dirty="0" smtClean="0"/>
            </a:br>
            <a:endParaRPr lang="en-GB" sz="1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800" dirty="0" smtClean="0"/>
              <a:t>This helped with the logical flow of the workflow charts and the wording of the text documents</a:t>
            </a:r>
            <a:r>
              <a:rPr lang="en-GB" sz="1800" dirty="0" smtClean="0"/>
              <a:t>.</a:t>
            </a:r>
            <a:br>
              <a:rPr lang="en-GB" sz="1800" dirty="0" smtClean="0"/>
            </a:br>
            <a:endParaRPr lang="en-GB" sz="1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800" dirty="0" smtClean="0"/>
              <a:t>It also helped ensure consistent use of </a:t>
            </a:r>
            <a:r>
              <a:rPr lang="en-GB" sz="1800" dirty="0" smtClean="0"/>
              <a:t>language</a:t>
            </a:r>
            <a:br>
              <a:rPr lang="en-GB" sz="1800" dirty="0" smtClean="0"/>
            </a:br>
            <a:endParaRPr lang="en-GB" sz="1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800" dirty="0" smtClean="0"/>
              <a:t>BUT eventually you have to stop revising and start building!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49824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Putting it all together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2078820"/>
            <a:ext cx="8280400" cy="336092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We already had the </a:t>
            </a:r>
            <a:r>
              <a:rPr lang="en-GB" sz="1800" dirty="0" err="1" smtClean="0"/>
              <a:t>iSpring</a:t>
            </a:r>
            <a:r>
              <a:rPr lang="en-GB" sz="1800" dirty="0" smtClean="0"/>
              <a:t> quiz software and found that it was compatible with edShare, so decided to use that</a:t>
            </a:r>
            <a:br>
              <a:rPr lang="en-GB" sz="1800" dirty="0" smtClean="0"/>
            </a:b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It was easy enough to input the questions and answers and set up the branches to the answers</a:t>
            </a:r>
            <a:br>
              <a:rPr lang="en-GB" sz="1800" dirty="0" smtClean="0"/>
            </a:br>
            <a:endParaRPr lang="en-GB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However, we have had some problems with the navigation, </a:t>
            </a:r>
            <a:r>
              <a:rPr lang="en-GB" sz="1800" dirty="0" err="1" smtClean="0"/>
              <a:t>iSpring</a:t>
            </a:r>
            <a:r>
              <a:rPr lang="en-GB" sz="1800" dirty="0" smtClean="0"/>
              <a:t> seems to only go forward! (pointers appreciated!)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We are also having a bit of difficulty with re-running the advisor if the user has more than one </a:t>
            </a:r>
            <a:r>
              <a:rPr lang="en-GB" sz="1800" dirty="0" smtClean="0"/>
              <a:t>question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5721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 first draft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91496" y="2078820"/>
            <a:ext cx="7920036" cy="241912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So far we have produced a first draft which we have made available on edShare</a:t>
            </a:r>
            <a:br>
              <a:rPr lang="en-GB" sz="1800" dirty="0" smtClean="0"/>
            </a:br>
            <a:endParaRPr lang="en-GB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We would love to get feedback on both the functionality and the content of the advisor</a:t>
            </a:r>
            <a:br>
              <a:rPr lang="en-GB" sz="1800" dirty="0" smtClean="0"/>
            </a:br>
            <a:endParaRPr lang="en-GB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If we can overcome the “teething troubles” then I have some follow up ideas around licensing and how to reference web resources …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19285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700" y="1268712"/>
            <a:ext cx="4036703" cy="549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8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da935e09cf57ecfd0d587e5f5279beeea1bd922"/>
</p:tagLst>
</file>

<file path=ppt/theme/theme1.xml><?xml version="1.0" encoding="utf-8"?>
<a:theme xmlns:a="http://schemas.openxmlformats.org/drawingml/2006/main" name="Fra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GCU Template v8</Template>
  <TotalTime>0</TotalTime>
  <Words>217</Words>
  <Application>Microsoft Office PowerPoint</Application>
  <PresentationFormat>On-screen Show (4:3)</PresentationFormat>
  <Paragraphs>62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Frame</vt:lpstr>
      <vt:lpstr>Section Dividers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2013-06-18T15:06:41Z</dcterms:created>
  <dcterms:modified xsi:type="dcterms:W3CDTF">2017-06-16T10:01:09Z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\\enterprise.gcal.ac.uk\gcu\MPR\Common\Marketing\Brand\Powerpoint templates\GCU4x3March2015r6.pptx</vt:lpwstr>
  </property>
</Properties>
</file>