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14"/>
  </p:notesMasterIdLst>
  <p:handoutMasterIdLst>
    <p:handoutMasterId r:id="rId15"/>
  </p:handoutMasterIdLst>
  <p:sldIdLst>
    <p:sldId id="278" r:id="rId4"/>
    <p:sldId id="259" r:id="rId5"/>
    <p:sldId id="301" r:id="rId6"/>
    <p:sldId id="297" r:id="rId7"/>
    <p:sldId id="300" r:id="rId8"/>
    <p:sldId id="304" r:id="rId9"/>
    <p:sldId id="305" r:id="rId10"/>
    <p:sldId id="306" r:id="rId11"/>
    <p:sldId id="309" r:id="rId12"/>
    <p:sldId id="285" r:id="rId13"/>
  </p:sldIdLst>
  <p:sldSz cx="9144000" cy="6858000" type="screen4x3"/>
  <p:notesSz cx="9144000" cy="6858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</p14:sldIdLst>
        </p14:section>
        <p14:section name="Section Dividers" id="{82575F4C-A2F0-4EE9-9AE0-39F65A27CD48}">
          <p14:sldIdLst>
            <p14:sldId id="259"/>
          </p14:sldIdLst>
        </p14:section>
        <p14:section name="Generic Slides" id="{CEC8951E-5280-470D-9367-390EE319EB8C}">
          <p14:sldIdLst>
            <p14:sldId id="301"/>
            <p14:sldId id="297"/>
            <p14:sldId id="300"/>
            <p14:sldId id="304"/>
            <p14:sldId id="305"/>
            <p14:sldId id="306"/>
            <p14:sldId id="309"/>
          </p14:sldIdLst>
        </p14:section>
        <p14:section name="Closing Slide" id="{18BF6BD7-647C-4898-8490-009901F6A820}">
          <p14:sldIdLst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98E"/>
    <a:srgbClr val="00B398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5" autoAdjust="0"/>
    <p:restoredTop sz="94648" autoAdjust="0"/>
  </p:normalViewPr>
  <p:slideViewPr>
    <p:cSldViewPr snapToObjects="1">
      <p:cViewPr varScale="1">
        <p:scale>
          <a:sx n="103" d="100"/>
          <a:sy n="103" d="100"/>
        </p:scale>
        <p:origin x="-168" y="-96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16/06/2017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16/06/2017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dshare.gcu.ac.uk/2707/2/index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copyright@gcu.ac.uk" TargetMode="External"/><Relationship Id="rId4" Type="http://schemas.openxmlformats.org/officeDocument/2006/relationships/hyperlink" Target="mailto:m.kelt@gcu.ac.u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copyright@gcu.ac.uk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7923" y="2168832"/>
            <a:ext cx="5760746" cy="646331"/>
          </a:xfrm>
        </p:spPr>
        <p:txBody>
          <a:bodyPr/>
          <a:lstStyle/>
          <a:p>
            <a:r>
              <a:rPr lang="en-GB" sz="3600" dirty="0" smtClean="0"/>
              <a:t>Marion Kelt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91496" y="3879060"/>
            <a:ext cx="7561008" cy="1200329"/>
          </a:xfrm>
        </p:spPr>
        <p:txBody>
          <a:bodyPr/>
          <a:lstStyle/>
          <a:p>
            <a:r>
              <a:rPr lang="en-GB" sz="3600" dirty="0" smtClean="0"/>
              <a:t>Building the GCU copyright advisor</a:t>
            </a:r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1800" y="548616"/>
            <a:ext cx="8280400" cy="769441"/>
          </a:xfrm>
        </p:spPr>
        <p:txBody>
          <a:bodyPr/>
          <a:lstStyle/>
          <a:p>
            <a:r>
              <a:rPr lang="en-GB" sz="4400" dirty="0" smtClean="0"/>
              <a:t>Thank you</a:t>
            </a:r>
            <a:endParaRPr lang="en-GB" sz="4400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431800" y="1808784"/>
            <a:ext cx="8280400" cy="297312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Contact details and links:</a:t>
            </a:r>
          </a:p>
          <a:p>
            <a:endParaRPr lang="en-GB" dirty="0" smtClean="0"/>
          </a:p>
          <a:p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edshare.gcu.ac.uk/2707/2/index.html</a:t>
            </a:r>
            <a:r>
              <a:rPr lang="en-GB" dirty="0" smtClean="0"/>
              <a:t>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  <a:p>
            <a:r>
              <a:rPr lang="en-GB" dirty="0" smtClean="0">
                <a:hlinkClick r:id="rId4"/>
              </a:rPr>
              <a:t>m.kelt@gcu.ac.uk</a:t>
            </a:r>
            <a:endParaRPr lang="en-GB" dirty="0" smtClean="0"/>
          </a:p>
          <a:p>
            <a:r>
              <a:rPr lang="en-GB" dirty="0"/>
              <a:t/>
            </a:r>
            <a:br>
              <a:rPr lang="en-GB" dirty="0"/>
            </a:br>
            <a:r>
              <a:rPr lang="en-GB" dirty="0" smtClean="0">
                <a:hlinkClick r:id="rId5"/>
              </a:rPr>
              <a:t>copyright@gcu.ac.uk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49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1015663"/>
          </a:xfrm>
        </p:spPr>
        <p:txBody>
          <a:bodyPr/>
          <a:lstStyle/>
          <a:p>
            <a:r>
              <a:rPr lang="en-GB" sz="3000" dirty="0" smtClean="0"/>
              <a:t>Building the GCU copyright advisor - Presentation summary</a:t>
            </a:r>
            <a:endParaRPr lang="en-GB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21460" y="3068952"/>
            <a:ext cx="7920869" cy="223445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Why do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Creating the </a:t>
            </a:r>
            <a:r>
              <a:rPr lang="en-GB" sz="2400" dirty="0" smtClean="0"/>
              <a:t>workflows</a:t>
            </a: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All the right words in the right order?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Putting it all together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Questions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4408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Why give yourself the aggravation?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4632595"/>
            <a:ext cx="8280400" cy="1147023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n-GB" sz="2000" dirty="0" smtClean="0"/>
              <a:t>One of my favourite sayings about the world of work is</a:t>
            </a:r>
          </a:p>
          <a:p>
            <a:pPr lvl="0" rtl="0"/>
            <a:r>
              <a:rPr lang="en-GB" sz="2000" baseline="0" dirty="0" smtClean="0"/>
              <a:t>“If you want to know the best way to do a thing, as a lazy person!”</a:t>
            </a:r>
          </a:p>
          <a:p>
            <a:pPr lvl="0" rtl="0"/>
            <a:r>
              <a:rPr lang="en-GB" sz="2000" dirty="0" smtClean="0"/>
              <a:t>So here I am …</a:t>
            </a:r>
            <a:endParaRPr lang="en-GB" sz="2000" baseline="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736" y="1661130"/>
            <a:ext cx="3487954" cy="272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8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The FAQs list - the start of it all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701484" y="1358724"/>
            <a:ext cx="78310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When we set up our team mailbox at </a:t>
            </a:r>
            <a:r>
              <a:rPr lang="en-GB" dirty="0" smtClean="0">
                <a:hlinkClick r:id="rId2"/>
              </a:rPr>
              <a:t>copyright@gcu.ac.uk</a:t>
            </a:r>
            <a:r>
              <a:rPr lang="en-GB" dirty="0" smtClean="0"/>
              <a:t> , we used this to keep track of </a:t>
            </a:r>
            <a:r>
              <a:rPr lang="en-GB" dirty="0" smtClean="0"/>
              <a:t>copyright enquiries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As we got more, we started to keep a </a:t>
            </a:r>
            <a:r>
              <a:rPr lang="en-GB" dirty="0" smtClean="0"/>
              <a:t>document</a:t>
            </a:r>
            <a:r>
              <a:rPr lang="en-GB" dirty="0" smtClean="0"/>
              <a:t> </a:t>
            </a:r>
            <a:r>
              <a:rPr lang="en-GB" dirty="0" smtClean="0"/>
              <a:t>of tricky </a:t>
            </a:r>
            <a:r>
              <a:rPr lang="en-GB" dirty="0" smtClean="0"/>
              <a:t>questions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found that some questions came up often so developed a list of FAQs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then wondered how we could make these more easy to use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Our goal was to save ourselves time and effort …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First we asked around to see if any other universities had developed online guidance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None did quite what we wanted to do so we came up with a plan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233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The plan …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41436" y="1178700"/>
            <a:ext cx="8461128" cy="4770636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We decided start with the main types of material: </a:t>
            </a:r>
          </a:p>
          <a:p>
            <a:pPr lvl="0" rtl="0"/>
            <a:endParaRPr lang="en-GB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Journal articles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Book chapters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Audio 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Video 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Maps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Computer code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Images (photos, mind maps, diagrams)</a:t>
            </a:r>
            <a:br>
              <a:rPr lang="en-GB" dirty="0" smtClean="0"/>
            </a:br>
            <a:endParaRPr lang="en-GB" dirty="0"/>
          </a:p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Then we developed question and answer flowcharts.</a:t>
            </a:r>
            <a:br>
              <a:rPr lang="en-GB" dirty="0" smtClean="0"/>
            </a:br>
            <a:endParaRPr lang="en-GB" dirty="0"/>
          </a:p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Then we created text answers to the questions in the flowcharts with links to web resources and a glossary.</a:t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00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All the right words in the right order?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8280400" cy="507831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found that one or two people working together was not enough</a:t>
            </a:r>
            <a:r>
              <a:rPr lang="en-GB" sz="1800" dirty="0" smtClean="0"/>
              <a:t>!</a:t>
            </a:r>
            <a:br>
              <a:rPr lang="en-GB" sz="1800" dirty="0" smtClean="0"/>
            </a:b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So we formed a group made up of: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GB" sz="1800" dirty="0" smtClean="0"/>
              <a:t>Me (Copyright Advisor)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GB" sz="1800" dirty="0" smtClean="0"/>
              <a:t>Toby Hanning (Systems with knowledge of copyright and repositories)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GB" sz="1800" dirty="0" smtClean="0"/>
              <a:t>Nicky Stewart (Systems)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GB" sz="1800" dirty="0" smtClean="0"/>
              <a:t>Elinor Toland (PURE Repository)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GB" sz="1800" dirty="0" smtClean="0"/>
              <a:t>Susan Cunningham (Administrator who contributes to the web group</a:t>
            </a:r>
            <a:r>
              <a:rPr lang="en-GB" sz="1800" dirty="0" smtClean="0"/>
              <a:t>)</a:t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This helped with the logical flow of the workflow charts and the wording of the text documents</a:t>
            </a:r>
            <a:r>
              <a:rPr lang="en-GB" sz="1800" dirty="0" smtClean="0"/>
              <a:t>.</a:t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It also helped ensure consistent use of </a:t>
            </a:r>
            <a:r>
              <a:rPr lang="en-GB" sz="1800" dirty="0" smtClean="0"/>
              <a:t>language</a:t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BUT eventually you have to stop revising and start building!</a:t>
            </a: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49824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Putting it all together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2078820"/>
            <a:ext cx="8280400" cy="336092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already had the </a:t>
            </a:r>
            <a:r>
              <a:rPr lang="en-GB" sz="1800" dirty="0" err="1" smtClean="0"/>
              <a:t>iSpring</a:t>
            </a:r>
            <a:r>
              <a:rPr lang="en-GB" sz="1800" dirty="0" smtClean="0"/>
              <a:t> quiz software and found that it was compatible with edShare, so decided to use that</a:t>
            </a:r>
            <a:br>
              <a:rPr lang="en-GB" sz="1800" dirty="0" smtClean="0"/>
            </a:b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It was easy enough to input the questions and answers and set up the branches to the answers</a:t>
            </a:r>
            <a:br>
              <a:rPr lang="en-GB" sz="1800" dirty="0" smtClean="0"/>
            </a:b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However, we have had some problems with the navigation, </a:t>
            </a:r>
            <a:r>
              <a:rPr lang="en-GB" sz="1800" dirty="0" err="1" smtClean="0"/>
              <a:t>iSpring</a:t>
            </a:r>
            <a:r>
              <a:rPr lang="en-GB" sz="1800" dirty="0" smtClean="0"/>
              <a:t> seems to only go forward! (pointers appreciated!)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are also having a bit of difficulty with re-running the advisor if the user has more than one </a:t>
            </a:r>
            <a:r>
              <a:rPr lang="en-GB" sz="1800" dirty="0" smtClean="0"/>
              <a:t>question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5721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A first draft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91496" y="2078820"/>
            <a:ext cx="7920036" cy="241912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So far we have produced a first draft which we have made available on edShare</a:t>
            </a:r>
            <a:br>
              <a:rPr lang="en-GB" sz="1800" dirty="0" smtClean="0"/>
            </a:b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would love to get feedback on both the functionality and the content of the advisor</a:t>
            </a:r>
            <a:br>
              <a:rPr lang="en-GB" sz="1800" dirty="0" smtClean="0"/>
            </a:b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If we can overcome the “teething troubles” then I have some follow up ideas around licensing and how to reference web resources …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19285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Questions?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700" y="1268712"/>
            <a:ext cx="4036703" cy="549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8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da935e09cf57ecfd0d587e5f5279beeea1bd922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217</Words>
  <Application>Microsoft Office PowerPoint</Application>
  <PresentationFormat>On-screen Show (4:3)</PresentationFormat>
  <Paragraphs>62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2017-06-16T10:01:09Z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