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4"/>
  </p:notesMasterIdLst>
  <p:handoutMasterIdLst>
    <p:handoutMasterId r:id="rId15"/>
  </p:handoutMasterIdLst>
  <p:sldIdLst>
    <p:sldId id="278" r:id="rId4"/>
    <p:sldId id="259" r:id="rId5"/>
    <p:sldId id="301" r:id="rId6"/>
    <p:sldId id="297" r:id="rId7"/>
    <p:sldId id="300" r:id="rId8"/>
    <p:sldId id="304" r:id="rId9"/>
    <p:sldId id="305" r:id="rId10"/>
    <p:sldId id="306" r:id="rId11"/>
    <p:sldId id="309" r:id="rId12"/>
    <p:sldId id="285" r:id="rId13"/>
  </p:sldIdLst>
  <p:sldSz cx="9144000" cy="6858000" type="screen4x3"/>
  <p:notesSz cx="9144000" cy="6858000"/>
  <p:custDataLst>
    <p:tags r:id="rId1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885F766A-7AEC-455B-BCF9-E8B6C269F7BA}">
          <p14:sldIdLst>
            <p14:sldId id="278"/>
          </p14:sldIdLst>
        </p14:section>
        <p14:section name="Section Dividers" id="{82575F4C-A2F0-4EE9-9AE0-39F65A27CD48}">
          <p14:sldIdLst>
            <p14:sldId id="259"/>
          </p14:sldIdLst>
        </p14:section>
        <p14:section name="Generic Slides" id="{CEC8951E-5280-470D-9367-390EE319EB8C}">
          <p14:sldIdLst>
            <p14:sldId id="301"/>
            <p14:sldId id="297"/>
            <p14:sldId id="300"/>
            <p14:sldId id="304"/>
            <p14:sldId id="305"/>
            <p14:sldId id="306"/>
            <p14:sldId id="309"/>
          </p14:sldIdLst>
        </p14:section>
        <p14:section name="Closing Slide" id="{18BF6BD7-647C-4898-8490-009901F6A820}">
          <p14:sldIdLst>
            <p14:sldId id="28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98E"/>
    <a:srgbClr val="00B398"/>
    <a:srgbClr val="AF1685"/>
    <a:srgbClr val="97D700"/>
    <a:srgbClr val="753BBD"/>
    <a:srgbClr val="006CB4"/>
    <a:srgbClr val="009681"/>
    <a:srgbClr val="EFEEED"/>
    <a:srgbClr val="C6003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45" autoAdjust="0"/>
    <p:restoredTop sz="94648" autoAdjust="0"/>
  </p:normalViewPr>
  <p:slideViewPr>
    <p:cSldViewPr snapToObjects="1">
      <p:cViewPr varScale="1">
        <p:scale>
          <a:sx n="103" d="100"/>
          <a:sy n="103" d="100"/>
        </p:scale>
        <p:origin x="-168" y="-96"/>
      </p:cViewPr>
      <p:guideLst>
        <p:guide orient="horz" pos="2161"/>
        <p:guide orient="horz" pos="4201"/>
        <p:guide orient="horz" pos="119"/>
        <p:guide orient="horz" pos="232"/>
        <p:guide orient="horz" pos="4088"/>
        <p:guide orient="horz" pos="5"/>
        <p:guide pos="2880"/>
        <p:guide pos="159"/>
        <p:guide pos="5603"/>
        <p:guide pos="2993"/>
        <p:guide pos="2767"/>
        <p:guide pos="272"/>
        <p:guide pos="5488"/>
      </p:guideLst>
    </p:cSldViewPr>
  </p:slideViewPr>
  <p:outlineViewPr>
    <p:cViewPr>
      <p:scale>
        <a:sx n="33" d="100"/>
        <a:sy n="33" d="100"/>
      </p:scale>
      <p:origin x="0" y="61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60"/>
        <p:guide orient="horz" pos="4201"/>
        <p:guide orient="horz" pos="119"/>
        <p:guide pos="2880"/>
        <p:guide pos="5601"/>
        <p:guide pos="158"/>
        <p:guide pos="2993"/>
        <p:guide pos="2767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752024" y="188913"/>
            <a:ext cx="4141151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16/06/2017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752024" y="6411676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>
          <a:xfrm>
            <a:off x="259080" y="190500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2"/>
          </p:nvPr>
        </p:nvSpPr>
        <p:spPr>
          <a:xfrm>
            <a:off x="259080" y="6411675"/>
            <a:ext cx="4132896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200"/>
            </a:lvl1pPr>
          </a:lstStyle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50825" y="183675"/>
            <a:ext cx="4141150" cy="24622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752024" y="183674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16/06/2017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50825" y="6420090"/>
            <a:ext cx="4141150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l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52024" y="6422867"/>
            <a:ext cx="4139564" cy="246221"/>
          </a:xfrm>
          <a:prstGeom prst="rect">
            <a:avLst/>
          </a:prstGeom>
        </p:spPr>
        <p:txBody>
          <a:bodyPr vert="horz" wrap="square" lIns="91440" tIns="45720" rIns="91440" bIns="45720" rtlCol="0" anchor="b">
            <a:spAutoFit/>
          </a:bodyPr>
          <a:lstStyle>
            <a:lvl1pPr algn="r"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4752024" y="548616"/>
            <a:ext cx="4139564" cy="576076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9852" y="548616"/>
            <a:ext cx="4142123" cy="310659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78A9A-ADE8-49A2-AF0A-1FE9A88297B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145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592" y="6229042"/>
            <a:ext cx="3704960" cy="2547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27" y="5409253"/>
            <a:ext cx="1914660" cy="1080000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31471" y="1178700"/>
            <a:ext cx="576074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431412" y="1988808"/>
            <a:ext cx="5760806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6552200" y="374614"/>
            <a:ext cx="2160000" cy="2160292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98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431800" y="2168525"/>
            <a:ext cx="8280400" cy="36909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80400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1" hasCustomPrompt="1"/>
          </p:nvPr>
        </p:nvSpPr>
        <p:spPr>
          <a:xfrm>
            <a:off x="431800" y="1358899"/>
            <a:ext cx="8280400" cy="4500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31802" y="368301"/>
            <a:ext cx="8101012" cy="504095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 hasCustomPrompt="1"/>
          </p:nvPr>
        </p:nvSpPr>
        <p:spPr>
          <a:xfrm>
            <a:off x="431802" y="368299"/>
            <a:ext cx="8280399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31801" y="368301"/>
            <a:ext cx="8280729" cy="5491162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36" y="375319"/>
            <a:ext cx="3780165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63" y="872124"/>
            <a:ext cx="3780167" cy="2558463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7"/>
          <p:cNvSpPr>
            <a:spLocks noGrp="1" noChangeAspect="1"/>
          </p:cNvSpPr>
          <p:nvPr>
            <p:ph sz="quarter" idx="13" hasCustomPrompt="1"/>
          </p:nvPr>
        </p:nvSpPr>
        <p:spPr>
          <a:xfrm>
            <a:off x="431801" y="368300"/>
            <a:ext cx="8280400" cy="5491163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Object (Click an icon below)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31801" y="2935552"/>
            <a:ext cx="3780152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2" y="3429001"/>
            <a:ext cx="3780150" cy="2430462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9" y="368609"/>
            <a:ext cx="3960812" cy="549085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2" y="368300"/>
            <a:ext cx="3960811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68300"/>
            <a:ext cx="3960812" cy="54911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431801" y="368300"/>
            <a:ext cx="3960812" cy="54911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51389" y="368609"/>
            <a:ext cx="39608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31800" y="368609"/>
            <a:ext cx="396081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9" y="368609"/>
            <a:ext cx="3960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431800" y="1988817"/>
            <a:ext cx="8280400" cy="461665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5" y="190500"/>
            <a:ext cx="8642349" cy="648017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914"/>
            <a:ext cx="8642351" cy="648017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50826" y="188587"/>
            <a:ext cx="8642351" cy="6480501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88331" y="548633"/>
            <a:ext cx="7920868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88332" y="1628770"/>
            <a:ext cx="792086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65" y="5949700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31132" y="2170427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358900"/>
            <a:ext cx="82797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>
                <a:latin typeface="Arial" pitchFamily="34" charset="0"/>
                <a:cs typeface="Arial" pitchFamily="34" charset="0"/>
              </a:rPr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31132" y="368301"/>
            <a:ext cx="8280400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rgbClr val="01498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429680" y="1358900"/>
            <a:ext cx="82804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7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03" y="5409700"/>
            <a:ext cx="1909853" cy="10800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9946" y="6229061"/>
            <a:ext cx="3704684" cy="254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801" y="5949700"/>
            <a:ext cx="957659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556" y="5945640"/>
            <a:ext cx="957330" cy="54000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4932046" y="6453644"/>
            <a:ext cx="396271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dshare.gcu.ac.uk/2707/2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opyright@gcu.ac.uk" TargetMode="External"/><Relationship Id="rId4" Type="http://schemas.openxmlformats.org/officeDocument/2006/relationships/hyperlink" Target="mailto:m.kelt@gcu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opyright@gcu.ac.uk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757923" y="2168832"/>
            <a:ext cx="5760746" cy="646331"/>
          </a:xfrm>
        </p:spPr>
        <p:txBody>
          <a:bodyPr/>
          <a:lstStyle/>
          <a:p>
            <a:r>
              <a:rPr lang="en-GB" sz="3600" dirty="0" smtClean="0"/>
              <a:t>Marion Kelt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1496" y="3879060"/>
            <a:ext cx="7561008" cy="1200329"/>
          </a:xfrm>
        </p:spPr>
        <p:txBody>
          <a:bodyPr/>
          <a:lstStyle/>
          <a:p>
            <a:r>
              <a:rPr lang="en-GB" sz="3600" dirty="0" smtClean="0"/>
              <a:t>Building the GCU copyright advisor</a:t>
            </a:r>
          </a:p>
        </p:txBody>
      </p:sp>
    </p:spTree>
    <p:extLst>
      <p:ext uri="{BB962C8B-B14F-4D97-AF65-F5344CB8AC3E}">
        <p14:creationId xmlns:p14="http://schemas.microsoft.com/office/powerpoint/2010/main" val="334153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431800" y="548616"/>
            <a:ext cx="8280400" cy="769441"/>
          </a:xfrm>
        </p:spPr>
        <p:txBody>
          <a:bodyPr/>
          <a:lstStyle/>
          <a:p>
            <a:r>
              <a:rPr lang="en-GB" sz="4400" dirty="0" smtClean="0"/>
              <a:t>Thank you</a:t>
            </a:r>
            <a:endParaRPr lang="en-GB" sz="44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431800" y="1808784"/>
            <a:ext cx="8280400" cy="297312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Contact details and links:</a:t>
            </a:r>
          </a:p>
          <a:p>
            <a:endParaRPr lang="en-GB" dirty="0" smtClean="0"/>
          </a:p>
          <a:p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edshare.gcu.ac.uk/2707/2/index.html</a:t>
            </a:r>
            <a:r>
              <a:rPr lang="en-GB" dirty="0" smtClean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r>
              <a:rPr lang="en-GB" dirty="0" smtClean="0">
                <a:hlinkClick r:id="rId4"/>
              </a:rPr>
              <a:t>m.kelt@gcu.ac.uk</a:t>
            </a:r>
            <a:endParaRPr lang="en-GB" dirty="0" smtClean="0"/>
          </a:p>
          <a:p>
            <a:r>
              <a:rPr lang="en-GB" dirty="0"/>
              <a:t/>
            </a:r>
            <a:br>
              <a:rPr lang="en-GB" dirty="0"/>
            </a:br>
            <a:r>
              <a:rPr lang="en-GB" dirty="0" smtClean="0">
                <a:hlinkClick r:id="rId5"/>
              </a:rPr>
              <a:t>copyright@gcu.ac.uk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492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88331" y="548633"/>
            <a:ext cx="7920868" cy="1015663"/>
          </a:xfrm>
        </p:spPr>
        <p:txBody>
          <a:bodyPr/>
          <a:lstStyle/>
          <a:p>
            <a:r>
              <a:rPr lang="en-GB" sz="3000" dirty="0" smtClean="0"/>
              <a:t>Building the GCU copyright advisor - Presentation summary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21460" y="3068952"/>
            <a:ext cx="7920869" cy="223445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Why do it?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Creating the </a:t>
            </a:r>
            <a:r>
              <a:rPr lang="en-GB" sz="2400" dirty="0" smtClean="0"/>
              <a:t>workflows</a:t>
            </a: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All the right words in the right order?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Putting it all together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Questions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84408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Why give yourself the aggravation?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429680" y="4632595"/>
            <a:ext cx="8280400" cy="1147023"/>
          </a:xfrm>
          <a:prstGeom prst="rect">
            <a:avLst/>
          </a:prstGeom>
        </p:spPr>
        <p:txBody>
          <a:bodyPr/>
          <a:lstStyle/>
          <a:p>
            <a:pPr lvl="0" rtl="0"/>
            <a:r>
              <a:rPr lang="en-GB" sz="2000" dirty="0" smtClean="0"/>
              <a:t>One of my favourite sayings about the world of work is</a:t>
            </a:r>
          </a:p>
          <a:p>
            <a:pPr lvl="0" rtl="0"/>
            <a:r>
              <a:rPr lang="en-GB" sz="2000" baseline="0" dirty="0" smtClean="0"/>
              <a:t>“If you want to know the best way to do a thing, as a lazy person!”</a:t>
            </a:r>
          </a:p>
          <a:p>
            <a:pPr lvl="0" rtl="0"/>
            <a:r>
              <a:rPr lang="en-GB" sz="2000" dirty="0" smtClean="0"/>
              <a:t>So here I am …</a:t>
            </a:r>
            <a:endParaRPr lang="en-GB" sz="2000" baseline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736" y="1661130"/>
            <a:ext cx="3487954" cy="2724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98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r>
              <a:rPr lang="en-GB" dirty="0" smtClean="0"/>
              <a:t>The FAQs list - the start of it all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701484" y="1358724"/>
            <a:ext cx="783104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When we set up our team mailbox at </a:t>
            </a:r>
            <a:r>
              <a:rPr lang="en-GB" dirty="0" smtClean="0">
                <a:hlinkClick r:id="rId2"/>
              </a:rPr>
              <a:t>copyright@gcu.ac.uk</a:t>
            </a:r>
            <a:r>
              <a:rPr lang="en-GB" dirty="0" smtClean="0"/>
              <a:t> , we used this to keep track of </a:t>
            </a:r>
            <a:r>
              <a:rPr lang="en-GB" dirty="0" smtClean="0"/>
              <a:t>copyright enquiries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As we got more, we started to keep a </a:t>
            </a:r>
            <a:r>
              <a:rPr lang="en-GB" dirty="0" smtClean="0"/>
              <a:t>document</a:t>
            </a:r>
            <a:r>
              <a:rPr lang="en-GB" dirty="0" smtClean="0"/>
              <a:t> </a:t>
            </a:r>
            <a:r>
              <a:rPr lang="en-GB" dirty="0" smtClean="0"/>
              <a:t>of tricky </a:t>
            </a:r>
            <a:r>
              <a:rPr lang="en-GB" dirty="0" smtClean="0"/>
              <a:t>questions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We found that some questions came up often so developed a list of FAQs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We then wondered how we could make these more easy to use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Our goal was to save ourselves time and effort …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First we asked around to see if any other universities had developed online guidance</a:t>
            </a:r>
            <a:br>
              <a:rPr lang="en-GB" dirty="0" smtClean="0"/>
            </a:b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None did quite what we wanted to do so we came up with a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339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31132" y="368301"/>
            <a:ext cx="8280400" cy="461665"/>
          </a:xfrm>
        </p:spPr>
        <p:txBody>
          <a:bodyPr/>
          <a:lstStyle/>
          <a:p>
            <a:r>
              <a:rPr lang="en-GB" dirty="0" smtClean="0"/>
              <a:t>The plan …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341436" y="1178700"/>
            <a:ext cx="8461128" cy="4770636"/>
          </a:xfrm>
          <a:prstGeom prst="rect">
            <a:avLst/>
          </a:prstGeom>
        </p:spPr>
        <p:txBody>
          <a:bodyPr/>
          <a:lstStyle/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en-GB" dirty="0" smtClean="0"/>
              <a:t>We decided start with the main types of material: </a:t>
            </a:r>
          </a:p>
          <a:p>
            <a:pPr lvl="0" rtl="0"/>
            <a:endParaRPr lang="en-GB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Journal articles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Book chapters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Audio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Video files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Maps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Computer 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Images (photos, mind maps, diagrams)</a:t>
            </a:r>
            <a:br>
              <a:rPr lang="en-GB" dirty="0" smtClean="0"/>
            </a:br>
            <a:endParaRPr lang="en-GB" dirty="0"/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en-GB" dirty="0" smtClean="0"/>
              <a:t>Then we developed question and answer flowcharts.</a:t>
            </a:r>
            <a:br>
              <a:rPr lang="en-GB" dirty="0" smtClean="0"/>
            </a:br>
            <a:endParaRPr lang="en-GB" dirty="0"/>
          </a:p>
          <a:p>
            <a:pPr marL="285750" lvl="0" indent="-285750" rtl="0">
              <a:buFont typeface="Arial" panose="020B0604020202020204" pitchFamily="34" charset="0"/>
              <a:buChar char="•"/>
            </a:pPr>
            <a:r>
              <a:rPr lang="en-GB" dirty="0" smtClean="0"/>
              <a:t>Then we created text answers to the questions in the flowcharts with links to web resources and a glossary.</a:t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200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All the right words in the right order?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1358900"/>
            <a:ext cx="8280400" cy="50783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We found that one or two people working together was not enough</a:t>
            </a:r>
            <a:r>
              <a:rPr lang="en-GB" sz="1800" dirty="0" smtClean="0"/>
              <a:t>!</a:t>
            </a:r>
            <a:br>
              <a:rPr lang="en-GB" sz="1800" dirty="0" smtClean="0"/>
            </a:b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So we formed a group made up of: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800" dirty="0" smtClean="0"/>
              <a:t>Me (Copyright Advisor)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800" dirty="0" smtClean="0"/>
              <a:t>Toby Hanning (Systems with knowledge of copyright and repositories)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800" dirty="0" smtClean="0"/>
              <a:t>Nicky Stewart (Systems)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800" dirty="0" smtClean="0"/>
              <a:t>Elinor Toland (PURE Repository)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GB" sz="1800" dirty="0" smtClean="0"/>
              <a:t>Susan Cunningham (Administrator who contributes to the web group</a:t>
            </a:r>
            <a:r>
              <a:rPr lang="en-GB" sz="1800" dirty="0" smtClean="0"/>
              <a:t>)</a:t>
            </a:r>
            <a:br>
              <a:rPr lang="en-GB" sz="1800" dirty="0" smtClean="0"/>
            </a:br>
            <a:endParaRPr lang="en-GB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/>
              <a:t>This helped with the logical flow of the workflow charts and the wording of the text documents</a:t>
            </a:r>
            <a:r>
              <a:rPr lang="en-GB" sz="1800" dirty="0" smtClean="0"/>
              <a:t>.</a:t>
            </a:r>
            <a:br>
              <a:rPr lang="en-GB" sz="1800" dirty="0" smtClean="0"/>
            </a:br>
            <a:endParaRPr lang="en-GB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/>
              <a:t>It also helped ensure consistent use of </a:t>
            </a:r>
            <a:r>
              <a:rPr lang="en-GB" sz="1800" dirty="0" smtClean="0"/>
              <a:t>language</a:t>
            </a:r>
            <a:br>
              <a:rPr lang="en-GB" sz="1800" dirty="0" smtClean="0"/>
            </a:br>
            <a:endParaRPr lang="en-GB" sz="1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800" dirty="0" smtClean="0"/>
              <a:t>BUT eventually you have to stop revising and start building!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498240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Putting it all together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9680" y="2078820"/>
            <a:ext cx="8280400" cy="336092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We already had the </a:t>
            </a:r>
            <a:r>
              <a:rPr lang="en-GB" sz="1800" dirty="0" err="1" smtClean="0"/>
              <a:t>iSpring</a:t>
            </a:r>
            <a:r>
              <a:rPr lang="en-GB" sz="1800" dirty="0" smtClean="0"/>
              <a:t> quiz software and found that it was compatible with edShare, so decided to use that</a:t>
            </a:r>
            <a:br>
              <a:rPr lang="en-GB" sz="1800" dirty="0" smtClean="0"/>
            </a:b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It was easy enough to input the questions and answers and set up the branches to the answers</a:t>
            </a:r>
            <a:br>
              <a:rPr lang="en-GB" sz="1800" dirty="0" smtClean="0"/>
            </a:b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However, we have had some problems with the navigation, </a:t>
            </a:r>
            <a:r>
              <a:rPr lang="en-GB" sz="1800" dirty="0" err="1" smtClean="0"/>
              <a:t>iSpring</a:t>
            </a:r>
            <a:r>
              <a:rPr lang="en-GB" sz="1800" dirty="0" smtClean="0"/>
              <a:t> seems to only go forward! (pointers appreciated!)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We are also having a bit of difficulty with re-running the advisor if the user has more than one </a:t>
            </a:r>
            <a:r>
              <a:rPr lang="en-GB" sz="1800" dirty="0" smtClean="0"/>
              <a:t>question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057212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 first draft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791496" y="2078820"/>
            <a:ext cx="7920036" cy="241912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So far we have produced a first draft which we have made available on edShare</a:t>
            </a:r>
            <a:br>
              <a:rPr lang="en-GB" sz="1800" dirty="0" smtClean="0"/>
            </a:b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We would love to get feedback on both the functionality and the content of the advisor</a:t>
            </a:r>
            <a:br>
              <a:rPr lang="en-GB" sz="1800" dirty="0" smtClean="0"/>
            </a:br>
            <a:endParaRPr lang="en-GB" sz="1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 smtClean="0"/>
              <a:t>If we can overcome the “teething troubles” then I have some follow up ideas around licensing and how to reference web resources …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4192851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Questions?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1700" y="1268712"/>
            <a:ext cx="4036703" cy="549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8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ada935e09cf57ecfd0d587e5f5279beeea1bd922"/>
</p:tagLst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217</Words>
  <Application>Microsoft Office PowerPoint</Application>
  <PresentationFormat>On-screen Show (4:3)</PresentationFormat>
  <Paragraphs>62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2013-06-18T15:06:41Z</dcterms:created>
  <dcterms:modified xsi:type="dcterms:W3CDTF">2017-06-16T10:01:09Z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templates\GCU4x3March2015r6.pptx</vt:lpwstr>
  </property>
</Properties>
</file>