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1" r:id="rId1"/>
    <p:sldMasterId id="2147483711" r:id="rId2"/>
    <p:sldMasterId id="2147483682" r:id="rId3"/>
  </p:sldMasterIdLst>
  <p:notesMasterIdLst>
    <p:notesMasterId r:id="rId33"/>
  </p:notesMasterIdLst>
  <p:handoutMasterIdLst>
    <p:handoutMasterId r:id="rId34"/>
  </p:handoutMasterIdLst>
  <p:sldIdLst>
    <p:sldId id="278" r:id="rId4"/>
    <p:sldId id="281" r:id="rId5"/>
    <p:sldId id="260" r:id="rId6"/>
    <p:sldId id="279" r:id="rId7"/>
    <p:sldId id="280" r:id="rId8"/>
    <p:sldId id="296" r:id="rId9"/>
    <p:sldId id="284" r:id="rId10"/>
    <p:sldId id="282" r:id="rId11"/>
    <p:sldId id="285" r:id="rId12"/>
    <p:sldId id="286" r:id="rId13"/>
    <p:sldId id="297" r:id="rId14"/>
    <p:sldId id="287" r:id="rId15"/>
    <p:sldId id="292" r:id="rId16"/>
    <p:sldId id="299" r:id="rId17"/>
    <p:sldId id="294" r:id="rId18"/>
    <p:sldId id="293" r:id="rId19"/>
    <p:sldId id="288" r:id="rId20"/>
    <p:sldId id="298" r:id="rId21"/>
    <p:sldId id="289" r:id="rId22"/>
    <p:sldId id="300" r:id="rId23"/>
    <p:sldId id="303" r:id="rId24"/>
    <p:sldId id="304" r:id="rId25"/>
    <p:sldId id="305" r:id="rId26"/>
    <p:sldId id="301" r:id="rId27"/>
    <p:sldId id="291" r:id="rId28"/>
    <p:sldId id="306" r:id="rId29"/>
    <p:sldId id="302" r:id="rId30"/>
    <p:sldId id="283" r:id="rId31"/>
    <p:sldId id="276" r:id="rId3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ing Slide" id="{885F766A-7AEC-455B-BCF9-E8B6C269F7BA}">
          <p14:sldIdLst>
            <p14:sldId id="278"/>
            <p14:sldId id="281"/>
            <p14:sldId id="260"/>
            <p14:sldId id="279"/>
            <p14:sldId id="280"/>
            <p14:sldId id="296"/>
            <p14:sldId id="284"/>
            <p14:sldId id="282"/>
            <p14:sldId id="285"/>
            <p14:sldId id="286"/>
            <p14:sldId id="297"/>
            <p14:sldId id="287"/>
            <p14:sldId id="292"/>
            <p14:sldId id="299"/>
            <p14:sldId id="294"/>
            <p14:sldId id="293"/>
            <p14:sldId id="288"/>
            <p14:sldId id="298"/>
            <p14:sldId id="289"/>
            <p14:sldId id="300"/>
            <p14:sldId id="303"/>
            <p14:sldId id="304"/>
            <p14:sldId id="305"/>
            <p14:sldId id="301"/>
            <p14:sldId id="291"/>
            <p14:sldId id="306"/>
            <p14:sldId id="302"/>
            <p14:sldId id="283"/>
          </p14:sldIdLst>
        </p14:section>
        <p14:section name="Section Dividers" id="{82575F4C-A2F0-4EE9-9AE0-39F65A27CD48}">
          <p14:sldIdLst/>
        </p14:section>
        <p14:section name="Generic Slides" id="{CEC8951E-5280-470D-9367-390EE319EB8C}">
          <p14:sldIdLst/>
        </p14:section>
        <p14:section name="Closing Slide" id="{18BF6BD7-647C-4898-8490-009901F6A820}">
          <p14:sldIdLst>
            <p14:sldId id="2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398"/>
    <a:srgbClr val="01498E"/>
    <a:srgbClr val="AF1685"/>
    <a:srgbClr val="97D700"/>
    <a:srgbClr val="753BBD"/>
    <a:srgbClr val="006CB4"/>
    <a:srgbClr val="009681"/>
    <a:srgbClr val="EFEEED"/>
    <a:srgbClr val="C6003D"/>
    <a:srgbClr val="684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5" autoAdjust="0"/>
    <p:restoredTop sz="94648" autoAdjust="0"/>
  </p:normalViewPr>
  <p:slideViewPr>
    <p:cSldViewPr snapToObjects="1">
      <p:cViewPr varScale="1">
        <p:scale>
          <a:sx n="103" d="100"/>
          <a:sy n="103" d="100"/>
        </p:scale>
        <p:origin x="-168" y="-96"/>
      </p:cViewPr>
      <p:guideLst>
        <p:guide orient="horz" pos="2161"/>
        <p:guide orient="horz" pos="4201"/>
        <p:guide orient="horz" pos="119"/>
        <p:guide orient="horz" pos="232"/>
        <p:guide orient="horz" pos="4088"/>
        <p:guide orient="horz" pos="5"/>
        <p:guide pos="2880"/>
        <p:guide pos="159"/>
        <p:guide pos="5603"/>
        <p:guide pos="2993"/>
        <p:guide pos="2767"/>
        <p:guide pos="272"/>
        <p:guide pos="5488"/>
      </p:guideLst>
    </p:cSldViewPr>
  </p:slideViewPr>
  <p:outlineViewPr>
    <p:cViewPr>
      <p:scale>
        <a:sx n="33" d="100"/>
        <a:sy n="33" d="100"/>
      </p:scale>
      <p:origin x="0" y="61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125" d="100"/>
          <a:sy n="125" d="100"/>
        </p:scale>
        <p:origin x="-966" y="-90"/>
      </p:cViewPr>
      <p:guideLst>
        <p:guide orient="horz" pos="2160"/>
        <p:guide orient="horz" pos="4201"/>
        <p:guide orient="horz" pos="119"/>
        <p:guide pos="2880"/>
        <p:guide pos="5601"/>
        <p:guide pos="158"/>
        <p:guide pos="2993"/>
        <p:guide pos="2767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752024" y="188913"/>
            <a:ext cx="4141151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200"/>
            </a:lvl1pPr>
          </a:lstStyle>
          <a:p>
            <a:fld id="{F6D8AFBE-B7CA-4D46-A31C-75EC41E50D85}" type="datetimeFigureOut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22/06/2017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752024" y="6411676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200"/>
            </a:lvl1pPr>
          </a:lstStyle>
          <a:p>
            <a:fld id="{7BFE86A2-DB0B-48E3-B43C-FE4600C96B70}" type="slidenum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259080" y="190500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259080" y="6411675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71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50825" y="183675"/>
            <a:ext cx="4141150" cy="246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752024" y="183674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9ED64-0ADF-46CE-9E4F-53EDBA1EDEC4}" type="datetimeFigureOut">
              <a:rPr lang="en-GB" smtClean="0"/>
              <a:pPr/>
              <a:t>22/06/2017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50825" y="6420090"/>
            <a:ext cx="4141150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752024" y="6422867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478A9A-ADE8-49A2-AF0A-1FE9A88297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Notes Placeholder 8"/>
          <p:cNvSpPr>
            <a:spLocks noGrp="1"/>
          </p:cNvSpPr>
          <p:nvPr>
            <p:ph type="body" sz="quarter" idx="3"/>
          </p:nvPr>
        </p:nvSpPr>
        <p:spPr>
          <a:xfrm>
            <a:off x="4752024" y="548616"/>
            <a:ext cx="4139564" cy="57607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9852" y="548616"/>
            <a:ext cx="4142123" cy="310659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332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Presentation Title (click to edit)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89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51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31800" y="2168525"/>
            <a:ext cx="8280400" cy="369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8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616733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31800" y="1358899"/>
            <a:ext cx="8280400" cy="450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9889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31802" y="368301"/>
            <a:ext cx="8101012" cy="5040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31802" y="368299"/>
            <a:ext cx="8280399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782026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31801" y="368301"/>
            <a:ext cx="8280729" cy="54911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036" y="375319"/>
            <a:ext cx="3780165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Subtitle (click to edit)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872124"/>
            <a:ext cx="3780167" cy="25584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110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431801" y="368300"/>
            <a:ext cx="8280400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1" y="2935552"/>
            <a:ext cx="3780152" cy="496805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Subtitle (click to edit)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3429001"/>
            <a:ext cx="3780150" cy="2430462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256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751389" y="368609"/>
            <a:ext cx="3960812" cy="5490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14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2" y="368300"/>
            <a:ext cx="3960811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751388" y="368300"/>
            <a:ext cx="3960812" cy="5491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47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1" y="368300"/>
            <a:ext cx="3960812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9" y="368609"/>
            <a:ext cx="39608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30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51389" y="368609"/>
            <a:ext cx="3960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39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1988817"/>
            <a:ext cx="8280400" cy="461665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Thank you note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409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3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Divid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0B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87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Divider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587"/>
            <a:ext cx="8642351" cy="6480501"/>
          </a:xfrm>
          <a:prstGeom prst="rect">
            <a:avLst/>
          </a:prstGeom>
          <a:solidFill>
            <a:srgbClr val="AF16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083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5" y="190500"/>
            <a:ext cx="8642349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30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5" y="190500"/>
            <a:ext cx="8642349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3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753B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9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0B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77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587"/>
            <a:ext cx="8642351" cy="6480501"/>
          </a:xfrm>
          <a:prstGeom prst="rect">
            <a:avLst/>
          </a:prstGeom>
          <a:solidFill>
            <a:srgbClr val="AF16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9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Transpar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7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1132" y="2170427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7973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95215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0" y="13589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099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image" Target="../media/image7.emf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3" y="5409700"/>
            <a:ext cx="1909853" cy="10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46" y="6229061"/>
            <a:ext cx="3704684" cy="25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68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1" y="5949700"/>
            <a:ext cx="957659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6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714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56" y="5945640"/>
            <a:ext cx="957330" cy="540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932046" y="6453644"/>
            <a:ext cx="396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68E1414-5F24-4E3F-ACA1-76792B015177}" type="slidenum">
              <a:rPr lang="en-GB" sz="800" smtClean="0">
                <a:latin typeface="+mn-lt"/>
              </a:rPr>
              <a:pPr algn="r"/>
              <a:t>‹#›</a:t>
            </a:fld>
            <a:endParaRPr lang="en-GB" sz="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009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1" r:id="rId2"/>
    <p:sldLayoutId id="2147483693" r:id="rId3"/>
    <p:sldLayoutId id="2147483690" r:id="rId4"/>
    <p:sldLayoutId id="2147483692" r:id="rId5"/>
    <p:sldLayoutId id="2147483694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3" r:id="rId12"/>
    <p:sldLayoutId id="2147483710" r:id="rId13"/>
    <p:sldLayoutId id="2147483721" r:id="rId14"/>
    <p:sldLayoutId id="2147483722" r:id="rId15"/>
    <p:sldLayoutId id="2147483723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cademy.ac.uk/enhancement/starter-tools/flipped-learning-0" TargetMode="External"/><Relationship Id="rId2" Type="http://schemas.openxmlformats.org/officeDocument/2006/relationships/hyperlink" Target="http://www.peerinstruction4cs.org/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flglobal.org/communityhome/" TargetMode="External"/><Relationship Id="rId4" Type="http://schemas.openxmlformats.org/officeDocument/2006/relationships/hyperlink" Target="https://intranet.birmingham.ac.uk/staff/teaching-academy/documents/public/eip-dec15/rowley.pdf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178700"/>
            <a:ext cx="5760746" cy="1200329"/>
          </a:xfrm>
        </p:spPr>
        <p:txBody>
          <a:bodyPr/>
          <a:lstStyle/>
          <a:p>
            <a:r>
              <a:rPr lang="en-GB" sz="2800" dirty="0" smtClean="0"/>
              <a:t>How do we flip the classroom?</a:t>
            </a:r>
          </a:p>
          <a:p>
            <a:r>
              <a:rPr lang="en-GB" dirty="0" smtClean="0"/>
              <a:t>CCIS Software Engineering workshop on Implementing the Flipped Classroom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488818"/>
            <a:ext cx="5760806" cy="400110"/>
          </a:xfrm>
        </p:spPr>
        <p:txBody>
          <a:bodyPr/>
          <a:lstStyle/>
          <a:p>
            <a:r>
              <a:rPr lang="en-GB" dirty="0" smtClean="0"/>
              <a:t>Jim Paterson, L&amp;T Lead, CCIS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53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PI and </a:t>
            </a:r>
            <a:r>
              <a:rPr lang="en-GB" dirty="0" err="1" smtClean="0"/>
              <a:t>JiTT</a:t>
            </a:r>
            <a:r>
              <a:rPr lang="en-GB" dirty="0" smtClean="0"/>
              <a:t> activities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221820" y="5499276"/>
            <a:ext cx="4824498" cy="630084"/>
          </a:xfrm>
        </p:spPr>
        <p:txBody>
          <a:bodyPr/>
          <a:lstStyle/>
          <a:p>
            <a:r>
              <a:rPr lang="en-GB" sz="1050" dirty="0" smtClean="0"/>
              <a:t>From: </a:t>
            </a:r>
            <a:r>
              <a:rPr lang="en-GB" sz="1050" dirty="0"/>
              <a:t>Just-in-time Teaching and Peer </a:t>
            </a:r>
            <a:r>
              <a:rPr lang="en-GB" sz="1050" dirty="0" smtClean="0"/>
              <a:t>Instruction in </a:t>
            </a:r>
            <a:r>
              <a:rPr lang="en-GB" sz="1050" dirty="0"/>
              <a:t>the Flipped Classroom to Enhance Student </a:t>
            </a:r>
            <a:r>
              <a:rPr lang="en-GB" sz="1050" dirty="0" smtClean="0"/>
              <a:t>Learning, Natalie Rowley </a:t>
            </a:r>
            <a:r>
              <a:rPr lang="en-GB" sz="1050" dirty="0"/>
              <a:t>and Jon </a:t>
            </a:r>
            <a:r>
              <a:rPr lang="en-GB" sz="1050" dirty="0" smtClean="0"/>
              <a:t>Green</a:t>
            </a:r>
            <a:endParaRPr lang="en-GB" sz="105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676" y="998676"/>
            <a:ext cx="4502578" cy="4320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54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Implementation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379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Implementing PI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446276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Session structured around </a:t>
            </a:r>
            <a:r>
              <a:rPr lang="en-GB" dirty="0"/>
              <a:t>short, conceptual </a:t>
            </a:r>
            <a:r>
              <a:rPr lang="en-GB" dirty="0" smtClean="0"/>
              <a:t>multiple-choice questions (</a:t>
            </a:r>
            <a:r>
              <a:rPr lang="en-GB" dirty="0" err="1" smtClean="0"/>
              <a:t>ConcepTests</a:t>
            </a:r>
            <a:r>
              <a:rPr lang="en-GB" dirty="0" smtClean="0"/>
              <a:t>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After </a:t>
            </a:r>
            <a:r>
              <a:rPr lang="en-GB" dirty="0"/>
              <a:t>a brief </a:t>
            </a:r>
            <a:r>
              <a:rPr lang="en-GB" dirty="0" smtClean="0"/>
              <a:t>presentation by </a:t>
            </a:r>
            <a:r>
              <a:rPr lang="en-GB" dirty="0"/>
              <a:t>the instructor, the focus shifts from the instructor to the </a:t>
            </a:r>
            <a:r>
              <a:rPr lang="en-GB" dirty="0" smtClean="0"/>
              <a:t>student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After 1–2 minutes of thinking, students commit to an individual </a:t>
            </a:r>
            <a:r>
              <a:rPr lang="en-GB" dirty="0" smtClean="0"/>
              <a:t>answer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Depending on results, instructor may ask students </a:t>
            </a:r>
            <a:r>
              <a:rPr lang="en-GB" dirty="0"/>
              <a:t>to turn to their </a:t>
            </a:r>
            <a:r>
              <a:rPr lang="en-GB" dirty="0" smtClean="0"/>
              <a:t>neighbours </a:t>
            </a:r>
            <a:r>
              <a:rPr lang="en-GB" dirty="0"/>
              <a:t>and discuss their </a:t>
            </a:r>
            <a:r>
              <a:rPr lang="en-GB" dirty="0" smtClean="0"/>
              <a:t>answers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Students talk in pairs or small groups and are encouraged to find </a:t>
            </a:r>
            <a:r>
              <a:rPr lang="en-GB" dirty="0" smtClean="0"/>
              <a:t>someone with </a:t>
            </a:r>
            <a:r>
              <a:rPr lang="en-GB" dirty="0"/>
              <a:t>a different </a:t>
            </a:r>
            <a:r>
              <a:rPr lang="en-GB" dirty="0" smtClean="0"/>
              <a:t>answer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teaching staff circulates throughout the room </a:t>
            </a:r>
            <a:r>
              <a:rPr lang="en-GB" dirty="0" smtClean="0"/>
              <a:t>to encourage </a:t>
            </a:r>
            <a:r>
              <a:rPr lang="en-GB" dirty="0"/>
              <a:t>productive discussions and guide student </a:t>
            </a:r>
            <a:r>
              <a:rPr lang="en-GB" dirty="0" smtClean="0"/>
              <a:t>thinking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After several minutes </a:t>
            </a:r>
            <a:r>
              <a:rPr lang="en-GB" dirty="0"/>
              <a:t>students answer the same </a:t>
            </a:r>
            <a:r>
              <a:rPr lang="en-GB" dirty="0" err="1"/>
              <a:t>ConcepTest</a:t>
            </a:r>
            <a:r>
              <a:rPr lang="en-GB" dirty="0"/>
              <a:t> </a:t>
            </a:r>
            <a:r>
              <a:rPr lang="en-GB" dirty="0" smtClean="0"/>
              <a:t>again</a:t>
            </a:r>
            <a:endParaRPr lang="en-GB" dirty="0"/>
          </a:p>
        </p:txBody>
      </p:sp>
      <p:sp>
        <p:nvSpPr>
          <p:cNvPr id="4" name="AutoShape 2" descr="Image result for magnum p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4" descr="Image result for magnum p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19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Implementing PI</a:t>
            </a:r>
            <a:endParaRPr lang="en-GB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36" y="1898796"/>
            <a:ext cx="8524120" cy="2590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2"/>
          <p:cNvSpPr txBox="1">
            <a:spLocks/>
          </p:cNvSpPr>
          <p:nvPr/>
        </p:nvSpPr>
        <p:spPr>
          <a:xfrm>
            <a:off x="3834602" y="5160165"/>
            <a:ext cx="4824498" cy="630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50" smtClean="0"/>
              <a:t>From: Just-in-time Teaching and Peer Instruction in the Flipped Classroom to Enhance Student Learning, Natalie Rowley and Jon Green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21339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When is discussion most effective?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4164" y="5319252"/>
            <a:ext cx="8280400" cy="707886"/>
          </a:xfrm>
        </p:spPr>
        <p:txBody>
          <a:bodyPr/>
          <a:lstStyle/>
          <a:p>
            <a:r>
              <a:rPr lang="en-GB" dirty="0" smtClean="0"/>
              <a:t>From </a:t>
            </a:r>
            <a:r>
              <a:rPr lang="en-GB" dirty="0" smtClean="0"/>
              <a:t>Watkins </a:t>
            </a:r>
            <a:r>
              <a:rPr lang="en-GB" dirty="0" smtClean="0"/>
              <a:t>&amp; Mazur, justifies that discussion has most effect when 30-70% correct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592" y="1178700"/>
            <a:ext cx="4950660" cy="3962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231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Implementing PI - questions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323165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There are different types </a:t>
            </a:r>
            <a:r>
              <a:rPr lang="en-GB" dirty="0" smtClean="0"/>
              <a:t>of question </a:t>
            </a:r>
            <a:r>
              <a:rPr lang="en-GB" dirty="0"/>
              <a:t>format which can be used in PI, for </a:t>
            </a:r>
            <a:r>
              <a:rPr lang="en-GB" dirty="0" smtClean="0"/>
              <a:t>example: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questions </a:t>
            </a:r>
            <a:r>
              <a:rPr lang="en-GB" sz="2000" dirty="0"/>
              <a:t>on general theories and </a:t>
            </a:r>
            <a:r>
              <a:rPr lang="en-GB" sz="2000" dirty="0" smtClean="0"/>
              <a:t>definitions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application </a:t>
            </a:r>
            <a:r>
              <a:rPr lang="en-GB" sz="2000" dirty="0"/>
              <a:t>of concepts in varying contexts </a:t>
            </a:r>
            <a:endParaRPr lang="en-GB" sz="2000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questions </a:t>
            </a:r>
            <a:r>
              <a:rPr lang="en-GB" sz="2000" dirty="0"/>
              <a:t>which inter-relate different ideas </a:t>
            </a:r>
            <a:endParaRPr lang="en-GB" sz="2000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“predict the outcome” questions on demonstrations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questions </a:t>
            </a:r>
            <a:r>
              <a:rPr lang="en-GB" sz="2000" dirty="0"/>
              <a:t>for which there is a ‘correct’ answer </a:t>
            </a:r>
            <a:endParaRPr lang="en-GB" sz="2000" dirty="0" smtClean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questions that </a:t>
            </a:r>
            <a:r>
              <a:rPr lang="en-GB" sz="2000" dirty="0"/>
              <a:t>stimulate discussion amongst students where there is no definitive </a:t>
            </a:r>
            <a:r>
              <a:rPr lang="en-GB" sz="2000" dirty="0" smtClean="0"/>
              <a:t>answer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868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Implementing </a:t>
            </a:r>
            <a:r>
              <a:rPr lang="en-GB" dirty="0" err="1" smtClean="0"/>
              <a:t>JiTT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353943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Students are </a:t>
            </a:r>
            <a:r>
              <a:rPr lang="en-GB" u="sng" dirty="0" smtClean="0"/>
              <a:t>expected</a:t>
            </a:r>
            <a:r>
              <a:rPr lang="en-GB" dirty="0" smtClean="0"/>
              <a:t> to engage in advance with preparatory material that delivers the content that would traditionally be presented in lectures or in support of lectures, for example: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Online </a:t>
            </a:r>
            <a:r>
              <a:rPr lang="en-GB" sz="2000" dirty="0" smtClean="0"/>
              <a:t>content prepared by lecturer (e.g. ALC material)</a:t>
            </a:r>
            <a:endParaRPr lang="en-GB" sz="2000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Recorded lectures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Screencasts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Video courses (e.g. Lynda, </a:t>
            </a:r>
            <a:r>
              <a:rPr lang="en-GB" sz="2000" dirty="0" err="1" smtClean="0"/>
              <a:t>Pluralsight</a:t>
            </a:r>
            <a:r>
              <a:rPr lang="en-GB" sz="2000" dirty="0" smtClean="0"/>
              <a:t>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Directed reading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Also </a:t>
            </a:r>
            <a:r>
              <a:rPr lang="en-GB" u="sng" dirty="0" smtClean="0"/>
              <a:t>expected</a:t>
            </a:r>
            <a:r>
              <a:rPr lang="en-GB" dirty="0" smtClean="0"/>
              <a:t> to engage with assignments in advance that direct the content classroom session </a:t>
            </a:r>
          </a:p>
        </p:txBody>
      </p:sp>
    </p:spTree>
    <p:extLst>
      <p:ext uri="{BB962C8B-B14F-4D97-AF65-F5344CB8AC3E}">
        <p14:creationId xmlns:p14="http://schemas.microsoft.com/office/powerpoint/2010/main" val="265777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Implementing </a:t>
            </a:r>
            <a:r>
              <a:rPr lang="en-GB" dirty="0" err="1" smtClean="0"/>
              <a:t>JiTT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462896" cy="446276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Quality </a:t>
            </a:r>
            <a:r>
              <a:rPr lang="en-GB" dirty="0"/>
              <a:t>of student discussion and learning in a PI </a:t>
            </a:r>
            <a:r>
              <a:rPr lang="en-GB" dirty="0" smtClean="0"/>
              <a:t>classroom depends </a:t>
            </a:r>
            <a:r>
              <a:rPr lang="en-GB" dirty="0"/>
              <a:t>on the quality of the </a:t>
            </a:r>
            <a:r>
              <a:rPr lang="en-GB" dirty="0" err="1" smtClean="0"/>
              <a:t>ConcepTests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Questions must require </a:t>
            </a:r>
            <a:r>
              <a:rPr lang="en-GB" dirty="0"/>
              <a:t>higher-level thinking about a concept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Questions must challenge students but</a:t>
            </a:r>
            <a:r>
              <a:rPr lang="en-GB" dirty="0"/>
              <a:t> </a:t>
            </a:r>
            <a:r>
              <a:rPr lang="en-GB" dirty="0" smtClean="0"/>
              <a:t>allow them to </a:t>
            </a:r>
            <a:r>
              <a:rPr lang="en-GB" dirty="0"/>
              <a:t>reason to the answer with their existing knowledge.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To choose the best </a:t>
            </a:r>
            <a:r>
              <a:rPr lang="en-GB" dirty="0" err="1"/>
              <a:t>ConcepTests</a:t>
            </a:r>
            <a:r>
              <a:rPr lang="en-GB" dirty="0"/>
              <a:t>, instructors need to gauge what </a:t>
            </a:r>
            <a:r>
              <a:rPr lang="en-GB" dirty="0" smtClean="0"/>
              <a:t>concepts are </a:t>
            </a:r>
            <a:r>
              <a:rPr lang="en-GB" dirty="0"/>
              <a:t>causing student difficulties and what level of question is appropriate for </a:t>
            </a:r>
            <a:r>
              <a:rPr lang="en-GB" dirty="0" smtClean="0"/>
              <a:t>their class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By </a:t>
            </a:r>
            <a:r>
              <a:rPr lang="en-GB" dirty="0"/>
              <a:t>assigning </a:t>
            </a:r>
            <a:r>
              <a:rPr lang="en-GB" dirty="0" err="1"/>
              <a:t>JiTT</a:t>
            </a:r>
            <a:r>
              <a:rPr lang="en-GB" dirty="0"/>
              <a:t> assignments before class, instructors receive </a:t>
            </a:r>
            <a:r>
              <a:rPr lang="en-GB" dirty="0" smtClean="0"/>
              <a:t>important feedback </a:t>
            </a:r>
            <a:r>
              <a:rPr lang="en-GB" dirty="0"/>
              <a:t>on their students’ knowledge and understanding of the </a:t>
            </a:r>
            <a:r>
              <a:rPr lang="en-GB" dirty="0" smtClean="0"/>
              <a:t>material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Learn </a:t>
            </a:r>
            <a:r>
              <a:rPr lang="en-GB" dirty="0"/>
              <a:t>what difficulties students have, what topics students </a:t>
            </a:r>
            <a:r>
              <a:rPr lang="en-GB"/>
              <a:t>are </a:t>
            </a:r>
            <a:r>
              <a:rPr lang="en-GB" smtClean="0"/>
              <a:t>most apprehensive </a:t>
            </a:r>
            <a:r>
              <a:rPr lang="en-GB" dirty="0"/>
              <a:t>about, and what concepts students understand </a:t>
            </a:r>
            <a:r>
              <a:rPr lang="en-GB" dirty="0" smtClean="0"/>
              <a:t>well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070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Impact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726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Impact of flipping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446276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Bergmann and </a:t>
            </a:r>
            <a:r>
              <a:rPr lang="en-GB" dirty="0" err="1" smtClean="0"/>
              <a:t>Sams</a:t>
            </a:r>
            <a:r>
              <a:rPr lang="en-GB" dirty="0" smtClean="0"/>
              <a:t> claim that flipping: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Speaks the language of the students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Helps busy students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Helps struggling students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Helps students of all abilities to excel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Allows students to pause and rewind their teacher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Increases student-teacher interaction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Allows teachers to know their students better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Increases student-student interaction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Allows for real differentiation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Changes classroom management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42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1877437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 smtClean="0"/>
              <a:t>Motivation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 smtClean="0"/>
              <a:t>Terminology 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 smtClean="0"/>
              <a:t>Implementation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Impact 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 smtClean="0"/>
              <a:t>Challenges</a:t>
            </a:r>
            <a:endParaRPr lang="en-GB" dirty="0"/>
          </a:p>
        </p:txBody>
      </p:sp>
      <p:pic>
        <p:nvPicPr>
          <p:cNvPr id="1026" name="Picture 2" descr="Image result for flipped classro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784" y="1448736"/>
            <a:ext cx="5580744" cy="4185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686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Evidence for impact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397031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Quite a lot of literature available on these techniques across a wide range of </a:t>
            </a:r>
            <a:r>
              <a:rPr lang="en-GB" dirty="0" smtClean="0"/>
              <a:t>subjects (see for example Bishop &amp; </a:t>
            </a:r>
            <a:r>
              <a:rPr lang="en-GB" dirty="0" err="1" smtClean="0"/>
              <a:t>Verleger</a:t>
            </a:r>
            <a:r>
              <a:rPr lang="en-GB" dirty="0" smtClean="0"/>
              <a:t>, 2013)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Focus here on evidence relating to their use in our own discipline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Summarising findings from a selection of papers published in Computer Science Education journals/proceedings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Findings relate to: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Student perceptions of value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Fail rates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Student evaluations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01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Student perception of value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1618905"/>
          </a:xfrm>
        </p:spPr>
        <p:txBody>
          <a:bodyPr/>
          <a:lstStyle/>
          <a:p>
            <a:r>
              <a:rPr lang="en-GB" dirty="0" smtClean="0"/>
              <a:t>Multi-institutional study of PI by Porter et al. (2016), key findings:</a:t>
            </a:r>
          </a:p>
          <a:p>
            <a:pPr lvl="1"/>
            <a:r>
              <a:rPr lang="en-GB" sz="1800" dirty="0" smtClean="0"/>
              <a:t>a </a:t>
            </a:r>
            <a:r>
              <a:rPr lang="en-GB" sz="1800" dirty="0"/>
              <a:t>supermajority of students in all studied classes liked and would recommend </a:t>
            </a:r>
            <a:r>
              <a:rPr lang="en-GB" sz="1800" dirty="0" smtClean="0"/>
              <a:t>PI</a:t>
            </a:r>
          </a:p>
          <a:p>
            <a:pPr lvl="1"/>
            <a:r>
              <a:rPr lang="en-GB" sz="1800" dirty="0" smtClean="0"/>
              <a:t>successful </a:t>
            </a:r>
            <a:r>
              <a:rPr lang="en-GB" sz="1800" dirty="0"/>
              <a:t>PI implementation requires that the instructor’s motivations for using PI are clear to </a:t>
            </a:r>
            <a:r>
              <a:rPr lang="en-GB" sz="1800" dirty="0" smtClean="0"/>
              <a:t>students</a:t>
            </a:r>
            <a:endParaRPr lang="en-GB" sz="1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59" y="3005642"/>
            <a:ext cx="8037513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138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Impact on fail rates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1064907"/>
          </a:xfrm>
        </p:spPr>
        <p:txBody>
          <a:bodyPr/>
          <a:lstStyle/>
          <a:p>
            <a:r>
              <a:rPr lang="en-GB" dirty="0" smtClean="0"/>
              <a:t>Earlier study by Porter et al. (2010), key findings:</a:t>
            </a:r>
          </a:p>
          <a:p>
            <a:pPr lvl="1"/>
            <a:r>
              <a:rPr lang="en-GB" sz="1800" dirty="0">
                <a:latin typeface="+mn-lt"/>
                <a:cs typeface="+mn-cs"/>
              </a:rPr>
              <a:t>course </a:t>
            </a:r>
            <a:r>
              <a:rPr lang="en-GB" sz="1800" dirty="0">
                <a:latin typeface="+mn-lt"/>
                <a:cs typeface="+mn-cs"/>
              </a:rPr>
              <a:t>fail rates are reduced 25-81</a:t>
            </a:r>
            <a:r>
              <a:rPr lang="en-GB" sz="1800" dirty="0">
                <a:latin typeface="+mn-lt"/>
                <a:cs typeface="+mn-cs"/>
              </a:rPr>
              <a:t>%</a:t>
            </a:r>
          </a:p>
          <a:p>
            <a:pPr lvl="1"/>
            <a:r>
              <a:rPr lang="en-GB" sz="1800" dirty="0">
                <a:latin typeface="+mn-lt"/>
                <a:cs typeface="+mn-cs"/>
              </a:rPr>
              <a:t>“within-instructor” fail rates reduced by 40-87%</a:t>
            </a:r>
            <a:endParaRPr lang="en-GB" sz="1800" dirty="0">
              <a:latin typeface="+mn-lt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41" y="2455836"/>
            <a:ext cx="8323263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06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Impact on student evaluations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1341906"/>
          </a:xfrm>
        </p:spPr>
        <p:txBody>
          <a:bodyPr/>
          <a:lstStyle/>
          <a:p>
            <a:r>
              <a:rPr lang="en-GB" dirty="0" smtClean="0"/>
              <a:t>Liao et al. (2017), key findings:</a:t>
            </a:r>
          </a:p>
          <a:p>
            <a:pPr lvl="1"/>
            <a:r>
              <a:rPr lang="en-GB" sz="1800" dirty="0"/>
              <a:t>students </a:t>
            </a:r>
            <a:r>
              <a:rPr lang="en-GB" sz="1800" dirty="0" smtClean="0"/>
              <a:t>value </a:t>
            </a:r>
            <a:r>
              <a:rPr lang="en-GB" sz="1800" dirty="0"/>
              <a:t>PI on course </a:t>
            </a:r>
            <a:r>
              <a:rPr lang="en-GB" sz="1800" dirty="0" smtClean="0"/>
              <a:t>evaluations</a:t>
            </a:r>
          </a:p>
          <a:p>
            <a:pPr lvl="1"/>
            <a:r>
              <a:rPr lang="en-GB" sz="1800" dirty="0"/>
              <a:t>PI classes receive higher scores and have better scalability than non-PI </a:t>
            </a:r>
            <a:r>
              <a:rPr lang="en-GB" sz="1800" dirty="0" smtClean="0"/>
              <a:t>classes</a:t>
            </a:r>
            <a:endParaRPr lang="en-GB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736" y="2632449"/>
            <a:ext cx="3952875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665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Challenges and barriers to adoption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97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Student barriers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012836" cy="415498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Engagement, </a:t>
            </a:r>
            <a:r>
              <a:rPr lang="en-GB" dirty="0" smtClean="0"/>
              <a:t>motivation</a:t>
            </a:r>
            <a:r>
              <a:rPr lang="en-GB" dirty="0"/>
              <a:t>, </a:t>
            </a:r>
            <a:r>
              <a:rPr lang="en-GB" dirty="0" smtClean="0"/>
              <a:t>self-discipline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Approach will not work if students are not prepared in advance of class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Understanding of the approach, expectations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Students need to know why we flip, how it works, and what they are expected to do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Quality of preparatory content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Difficult to motivate students to engage if learning materials are not carefully designed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For example, many students will find it difficult to concentrate if these consist simply of recordings of hour-long lectures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23694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Instructor barriers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261610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Unfamiliarity with the approach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Time (and support) to prepare learning materials, </a:t>
            </a:r>
            <a:r>
              <a:rPr lang="en-GB" dirty="0" err="1" smtClean="0"/>
              <a:t>JiTT</a:t>
            </a:r>
            <a:r>
              <a:rPr lang="en-GB" dirty="0" smtClean="0"/>
              <a:t> assignments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Time to design questions for PI sessions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Classroom facilities, e.g. clickers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Fear of student resistance/disengagement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Organisational resistance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310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Useful resources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4339650"/>
          </a:xfrm>
        </p:spPr>
        <p:txBody>
          <a:bodyPr/>
          <a:lstStyle/>
          <a:p>
            <a:pPr fontAlgn="base"/>
            <a:r>
              <a:rPr lang="en-GB" dirty="0">
                <a:hlinkClick r:id="rId2"/>
              </a:rPr>
              <a:t>http://www.peerinstruction4cs.org/</a:t>
            </a:r>
            <a:endParaRPr lang="en-GB" dirty="0"/>
          </a:p>
          <a:p>
            <a:pPr fontAlgn="base"/>
            <a:endParaRPr lang="en-GB" dirty="0" smtClean="0">
              <a:hlinkClick r:id="rId3"/>
            </a:endParaRPr>
          </a:p>
          <a:p>
            <a:pPr fontAlgn="base"/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www.heacademy.ac.uk/enhancement/starter-tools/flipped-learning-0</a:t>
            </a:r>
            <a:endParaRPr lang="en-GB" dirty="0"/>
          </a:p>
          <a:p>
            <a:pPr fontAlgn="base"/>
            <a:endParaRPr lang="en-GB" dirty="0" smtClean="0"/>
          </a:p>
          <a:p>
            <a:pPr fontAlgn="base"/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intranet.birmingham.ac.uk/staff/teaching-academy/documents/public/eip-dec15/rowley.pdf</a:t>
            </a:r>
            <a:endParaRPr lang="en-GB" dirty="0" smtClean="0"/>
          </a:p>
          <a:p>
            <a:pPr fontAlgn="base"/>
            <a:endParaRPr lang="en-GB" dirty="0" smtClean="0"/>
          </a:p>
          <a:p>
            <a:pPr fontAlgn="base"/>
            <a:r>
              <a:rPr lang="en-GB" dirty="0">
                <a:hlinkClick r:id="rId5"/>
              </a:rPr>
              <a:t>http://flglobal.org/communityhome</a:t>
            </a:r>
            <a:r>
              <a:rPr lang="en-GB" dirty="0" smtClean="0">
                <a:hlinkClick r:id="rId5"/>
              </a:rPr>
              <a:t>/</a:t>
            </a:r>
            <a:endParaRPr lang="en-GB" dirty="0" smtClean="0"/>
          </a:p>
          <a:p>
            <a:pPr fontAlgn="base"/>
            <a:endParaRPr lang="en-GB" dirty="0" smtClean="0"/>
          </a:p>
          <a:p>
            <a:pPr fontAlgn="base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2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503214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 smtClean="0"/>
              <a:t>Watkins</a:t>
            </a:r>
            <a:r>
              <a:rPr lang="en-GB" sz="1500" dirty="0"/>
              <a:t>, J &amp; Mazur, E. (2010) ‘Just-in-Time Teaching and </a:t>
            </a:r>
            <a:r>
              <a:rPr lang="en-GB" sz="1500" dirty="0" smtClean="0"/>
              <a:t>Peer Instruction</a:t>
            </a:r>
            <a:r>
              <a:rPr lang="en-GB" sz="1500" dirty="0"/>
              <a:t>’, in </a:t>
            </a:r>
            <a:r>
              <a:rPr lang="en-GB" sz="1500" dirty="0" err="1"/>
              <a:t>Simkins</a:t>
            </a:r>
            <a:r>
              <a:rPr lang="en-GB" sz="1500" dirty="0"/>
              <a:t>, S.P. &amp; Maier, M.H. (Eds.) </a:t>
            </a:r>
            <a:r>
              <a:rPr lang="en-GB" sz="1500" i="1" dirty="0"/>
              <a:t>Just-in-Time </a:t>
            </a:r>
            <a:r>
              <a:rPr lang="en-GB" sz="1500" i="1" dirty="0" smtClean="0"/>
              <a:t>Teaching: Across </a:t>
            </a:r>
            <a:r>
              <a:rPr lang="en-GB" sz="1500" i="1" dirty="0"/>
              <a:t>the Disciplines, Across the Academy. </a:t>
            </a:r>
            <a:r>
              <a:rPr lang="en-GB" sz="1500" dirty="0"/>
              <a:t>Virginia, USA: </a:t>
            </a:r>
            <a:r>
              <a:rPr lang="en-GB" sz="1500" dirty="0" smtClean="0"/>
              <a:t>Stylus Publishing</a:t>
            </a:r>
            <a:r>
              <a:rPr lang="en-GB" sz="1500" dirty="0"/>
              <a:t>, LLC</a:t>
            </a:r>
            <a:r>
              <a:rPr lang="en-GB" sz="1500" dirty="0" smtClean="0"/>
              <a:t>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500" dirty="0"/>
              <a:t>Bergmann, J. and </a:t>
            </a:r>
            <a:r>
              <a:rPr lang="en-GB" sz="1500" dirty="0" err="1"/>
              <a:t>Sams</a:t>
            </a:r>
            <a:r>
              <a:rPr lang="en-GB" sz="1500" dirty="0"/>
              <a:t>, A., 2012. </a:t>
            </a:r>
            <a:r>
              <a:rPr lang="en-GB" sz="1500" i="1" dirty="0"/>
              <a:t>Flip your classroom: Reach every student in every class every day</a:t>
            </a:r>
            <a:r>
              <a:rPr lang="en-GB" sz="1500" dirty="0"/>
              <a:t>. International Society for Technology in Education</a:t>
            </a:r>
            <a:r>
              <a:rPr lang="en-GB" sz="1500" dirty="0" smtClean="0"/>
              <a:t>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500" dirty="0"/>
              <a:t>Bishop, J.L. and </a:t>
            </a:r>
            <a:r>
              <a:rPr lang="en-GB" sz="1500" dirty="0" err="1"/>
              <a:t>Verleger</a:t>
            </a:r>
            <a:r>
              <a:rPr lang="en-GB" sz="1500" dirty="0"/>
              <a:t>, M.A., 2013, June. The flipped classroom: A survey of the research. In </a:t>
            </a:r>
            <a:r>
              <a:rPr lang="en-GB" sz="1500" i="1" dirty="0"/>
              <a:t>ASEE National Conference Proceedings, Atlanta, GA</a:t>
            </a:r>
            <a:r>
              <a:rPr lang="en-GB" sz="1500" dirty="0"/>
              <a:t> (Vol. 30, No. 9, pp. 1-18</a:t>
            </a:r>
            <a:r>
              <a:rPr lang="en-GB" sz="1500" dirty="0" smtClean="0"/>
              <a:t>).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500" dirty="0"/>
              <a:t>Liao, S.N., Griswold, W.G. and Porter, L., 2017, March. Impact of Class Size on Student Evaluations for Traditional and Peer Instruction Classrooms. In </a:t>
            </a:r>
            <a:r>
              <a:rPr lang="en-GB" sz="1500" i="1" dirty="0"/>
              <a:t>Proceedings of the 2017 ACM SIGCSE Technical Symposium on Computer Science Education</a:t>
            </a:r>
            <a:r>
              <a:rPr lang="en-GB" sz="1500" dirty="0"/>
              <a:t> (pp. 375-380). ACM</a:t>
            </a:r>
            <a:r>
              <a:rPr lang="en-GB" sz="1500" dirty="0" smtClean="0"/>
              <a:t>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500" dirty="0"/>
              <a:t>Porter, L., Bailey Lee, C. and Simon, B., 2013, March. Halving fail rates using peer instruction: a study of four computer science courses. In </a:t>
            </a:r>
            <a:r>
              <a:rPr lang="en-GB" sz="1500" i="1" dirty="0"/>
              <a:t>Proceeding of the 44th ACM technical symposium on Computer science education</a:t>
            </a:r>
            <a:r>
              <a:rPr lang="en-GB" sz="1500" dirty="0"/>
              <a:t> (pp. 177-182). ACM</a:t>
            </a:r>
            <a:r>
              <a:rPr lang="en-GB" sz="1500" dirty="0" smtClean="0"/>
              <a:t>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1500" dirty="0"/>
              <a:t>Porter, L., </a:t>
            </a:r>
            <a:r>
              <a:rPr lang="en-GB" sz="1500" dirty="0" err="1"/>
              <a:t>Bouvier</a:t>
            </a:r>
            <a:r>
              <a:rPr lang="en-GB" sz="1500" dirty="0"/>
              <a:t>, D., </a:t>
            </a:r>
            <a:r>
              <a:rPr lang="en-GB" sz="1500" dirty="0" err="1"/>
              <a:t>Cutts</a:t>
            </a:r>
            <a:r>
              <a:rPr lang="en-GB" sz="1500" dirty="0"/>
              <a:t>, Q., Grissom, S., Lee, C., McCartney, R., </a:t>
            </a:r>
            <a:r>
              <a:rPr lang="en-GB" sz="1500" dirty="0" err="1"/>
              <a:t>Zingaro</a:t>
            </a:r>
            <a:r>
              <a:rPr lang="en-GB" sz="1500" dirty="0"/>
              <a:t>, D. and Simon, B., 2016. A multi-institutional study of peer instruction in introductory computing. </a:t>
            </a:r>
            <a:r>
              <a:rPr lang="en-GB" sz="1500" i="1" dirty="0"/>
              <a:t>ACM Inroads</a:t>
            </a:r>
            <a:r>
              <a:rPr lang="en-GB" sz="1500" dirty="0"/>
              <a:t>, </a:t>
            </a:r>
            <a:r>
              <a:rPr lang="en-GB" sz="1500" i="1" dirty="0"/>
              <a:t>7</a:t>
            </a:r>
            <a:r>
              <a:rPr lang="en-GB" sz="1500" dirty="0"/>
              <a:t>(2), pp.76-81.</a:t>
            </a:r>
            <a:endParaRPr lang="en-GB" sz="1500" dirty="0" smtClean="0"/>
          </a:p>
          <a:p>
            <a:pPr fontAlgn="base"/>
            <a:endParaRPr lang="en-GB" sz="1500" dirty="0" smtClean="0"/>
          </a:p>
          <a:p>
            <a:pPr fontAlgn="base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81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Thank you.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214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250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What is the flipped classroom?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424116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Popularised </a:t>
            </a:r>
            <a:r>
              <a:rPr lang="en-GB" dirty="0"/>
              <a:t>by chemistry teachers Jon Bergman and Aaron </a:t>
            </a:r>
            <a:r>
              <a:rPr lang="en-GB" dirty="0" err="1"/>
              <a:t>Sams</a:t>
            </a:r>
            <a:r>
              <a:rPr lang="en-GB" dirty="0"/>
              <a:t> </a:t>
            </a:r>
            <a:r>
              <a:rPr lang="en-GB" dirty="0" smtClean="0"/>
              <a:t> </a:t>
            </a:r>
            <a:r>
              <a:rPr lang="en-GB" i="1" dirty="0" smtClean="0"/>
              <a:t>(Bergman &amp; </a:t>
            </a:r>
            <a:r>
              <a:rPr lang="en-GB" i="1" dirty="0" err="1" smtClean="0"/>
              <a:t>Sams</a:t>
            </a:r>
            <a:r>
              <a:rPr lang="en-GB" i="1" dirty="0" smtClean="0"/>
              <a:t> 2012)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Driven </a:t>
            </a:r>
            <a:r>
              <a:rPr lang="en-GB" dirty="0"/>
              <a:t>by a simple question: </a:t>
            </a:r>
            <a:endParaRPr lang="en-GB" dirty="0" smtClean="0"/>
          </a:p>
          <a:p>
            <a:pPr marL="457200" lvl="1" indent="0">
              <a:buNone/>
            </a:pPr>
            <a:r>
              <a:rPr lang="en-GB" sz="2000" i="1" dirty="0" smtClean="0">
                <a:solidFill>
                  <a:srgbClr val="00B050"/>
                </a:solidFill>
              </a:rPr>
              <a:t>“What </a:t>
            </a:r>
            <a:r>
              <a:rPr lang="en-GB" sz="2000" i="1" dirty="0">
                <a:solidFill>
                  <a:srgbClr val="00B050"/>
                </a:solidFill>
              </a:rPr>
              <a:t>is best for the students in my classroom</a:t>
            </a:r>
            <a:r>
              <a:rPr lang="en-GB" sz="2000" i="1" dirty="0" smtClean="0">
                <a:solidFill>
                  <a:srgbClr val="00B050"/>
                </a:solidFill>
              </a:rPr>
              <a:t>?”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 </a:t>
            </a:r>
            <a:r>
              <a:rPr lang="en-US" dirty="0"/>
              <a:t>a flipped approach, the conventional notion of classroom-based learning is </a:t>
            </a:r>
            <a:r>
              <a:rPr lang="en-US" dirty="0" smtClean="0"/>
              <a:t>inverted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Students </a:t>
            </a:r>
            <a:r>
              <a:rPr lang="en-US" dirty="0"/>
              <a:t>are introduced to the learning material before </a:t>
            </a:r>
            <a:r>
              <a:rPr lang="en-US" dirty="0" smtClean="0"/>
              <a:t>class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Classroom </a:t>
            </a:r>
            <a:r>
              <a:rPr lang="en-US" dirty="0"/>
              <a:t>time </a:t>
            </a:r>
            <a:r>
              <a:rPr lang="en-US" dirty="0" smtClean="0"/>
              <a:t>used </a:t>
            </a:r>
            <a:r>
              <a:rPr lang="en-US" dirty="0"/>
              <a:t>to deepen understanding 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Discussion </a:t>
            </a:r>
            <a:r>
              <a:rPr lang="en-US" dirty="0"/>
              <a:t>with peers and problem-solving activities facilitated by </a:t>
            </a:r>
            <a:r>
              <a:rPr lang="en-US" dirty="0" smtClean="0"/>
              <a:t>teachers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181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Why now?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4278094"/>
          </a:xfrm>
        </p:spPr>
        <p:txBody>
          <a:bodyPr/>
          <a:lstStyle/>
          <a:p>
            <a:r>
              <a:rPr lang="en-GB" dirty="0" smtClean="0"/>
              <a:t>New delivery models in Computing @ GCU</a:t>
            </a:r>
          </a:p>
          <a:p>
            <a:r>
              <a:rPr lang="en-GB" b="1" dirty="0" smtClean="0"/>
              <a:t>ALC </a:t>
            </a:r>
          </a:p>
          <a:p>
            <a:pPr lvl="1"/>
            <a:r>
              <a:rPr lang="en-GB" sz="2000" dirty="0" smtClean="0"/>
              <a:t>Learning materials need to be online, significant development effort achieved and ongoing on this</a:t>
            </a:r>
          </a:p>
          <a:p>
            <a:pPr lvl="1"/>
            <a:r>
              <a:rPr lang="en-GB" sz="2000" dirty="0" smtClean="0"/>
              <a:t>Classroom sessions with ALC Associate Lecturers</a:t>
            </a:r>
          </a:p>
          <a:p>
            <a:r>
              <a:rPr lang="en-GB" b="1" dirty="0" smtClean="0"/>
              <a:t>GLA </a:t>
            </a:r>
          </a:p>
          <a:p>
            <a:pPr lvl="1"/>
            <a:r>
              <a:rPr lang="en-GB" sz="2000" dirty="0" smtClean="0"/>
              <a:t>Work-based learning</a:t>
            </a:r>
          </a:p>
          <a:p>
            <a:pPr lvl="1"/>
            <a:r>
              <a:rPr lang="en-GB" sz="2000" dirty="0" smtClean="0"/>
              <a:t>Limited time spent on campus, need to make best use for students of the sessions here</a:t>
            </a:r>
          </a:p>
          <a:p>
            <a:pPr lvl="1"/>
            <a:r>
              <a:rPr lang="en-GB" sz="2000" dirty="0" smtClean="0"/>
              <a:t>Development of online learning materials offers alternatives to the traditional lecture-based approach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60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Terminology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010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Peer Instruction and Just in Time Teaching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317009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Techniques used in the flipped classroom, predate the common usage of that term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Described by Harvard Physics professor Eric Mazur in the late 1990s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Mazur developed </a:t>
            </a:r>
            <a:r>
              <a:rPr lang="en-GB" dirty="0"/>
              <a:t>a model of ‘peer instruction’ in which he provided material for students to prepare and reflect on before class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</a:t>
            </a:r>
            <a:r>
              <a:rPr lang="en-GB" dirty="0" smtClean="0"/>
              <a:t>sed </a:t>
            </a:r>
            <a:r>
              <a:rPr lang="en-GB" dirty="0"/>
              <a:t>class time to encourage deeper cognitive thinking via peer interaction and instructor </a:t>
            </a:r>
            <a:r>
              <a:rPr lang="en-GB" dirty="0" smtClean="0"/>
              <a:t>challenge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He </a:t>
            </a:r>
            <a:r>
              <a:rPr lang="en-GB" dirty="0"/>
              <a:t>called this “just in time teaching” (Crouch and Mazur 2001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392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Peer Instruction (PI)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390876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</a:t>
            </a:r>
            <a:r>
              <a:rPr lang="en-GB" dirty="0" smtClean="0"/>
              <a:t>romotes classroom </a:t>
            </a:r>
            <a:r>
              <a:rPr lang="en-GB" dirty="0"/>
              <a:t>interaction to engage students and address difficult aspects </a:t>
            </a:r>
            <a:r>
              <a:rPr lang="en-GB" dirty="0" smtClean="0"/>
              <a:t>of the </a:t>
            </a:r>
            <a:r>
              <a:rPr lang="en-GB" dirty="0"/>
              <a:t>material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Typically structured around questions related to these aspects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Provides </a:t>
            </a:r>
            <a:r>
              <a:rPr lang="en-GB" dirty="0"/>
              <a:t>opportunities for students to discuss </a:t>
            </a:r>
            <a:r>
              <a:rPr lang="en-GB" dirty="0" smtClean="0"/>
              <a:t>concepts in class with peers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Typically </a:t>
            </a:r>
            <a:r>
              <a:rPr lang="en-GB" dirty="0"/>
              <a:t>r</a:t>
            </a:r>
            <a:r>
              <a:rPr lang="en-GB" dirty="0" smtClean="0"/>
              <a:t>equires </a:t>
            </a:r>
            <a:r>
              <a:rPr lang="en-GB" dirty="0"/>
              <a:t>students to work collaboratively either in pairs or 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larger </a:t>
            </a:r>
            <a:r>
              <a:rPr lang="en-GB" dirty="0" smtClean="0"/>
              <a:t>groups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In principle no limit to class size – has been used with 100s of students in a class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PI </a:t>
            </a:r>
            <a:r>
              <a:rPr lang="en-GB" dirty="0"/>
              <a:t>allows students to learn from each </a:t>
            </a:r>
            <a:r>
              <a:rPr lang="en-GB" dirty="0" smtClean="0"/>
              <a:t>other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Gives </a:t>
            </a:r>
            <a:r>
              <a:rPr lang="en-GB" dirty="0"/>
              <a:t>real-time </a:t>
            </a:r>
            <a:r>
              <a:rPr lang="en-GB" dirty="0" smtClean="0"/>
              <a:t>feedback</a:t>
            </a:r>
          </a:p>
        </p:txBody>
      </p:sp>
    </p:spTree>
    <p:extLst>
      <p:ext uri="{BB962C8B-B14F-4D97-AF65-F5344CB8AC3E}">
        <p14:creationId xmlns:p14="http://schemas.microsoft.com/office/powerpoint/2010/main" val="314548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Just in Time Teaching (</a:t>
            </a:r>
            <a:r>
              <a:rPr lang="en-GB" dirty="0" err="1" smtClean="0"/>
              <a:t>JiTT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9680" y="1358900"/>
            <a:ext cx="8280400" cy="347787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For PI to be </a:t>
            </a:r>
            <a:r>
              <a:rPr lang="en-GB" dirty="0"/>
              <a:t>most effective, students need to come to class with some basic </a:t>
            </a:r>
            <a:r>
              <a:rPr lang="en-GB" dirty="0" smtClean="0"/>
              <a:t>understanding of </a:t>
            </a:r>
            <a:r>
              <a:rPr lang="en-GB" dirty="0"/>
              <a:t>the </a:t>
            </a:r>
            <a:r>
              <a:rPr lang="en-GB" dirty="0" smtClean="0"/>
              <a:t>material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JiTT</a:t>
            </a:r>
            <a:r>
              <a:rPr lang="en-GB" dirty="0" smtClean="0"/>
              <a:t> </a:t>
            </a:r>
            <a:r>
              <a:rPr lang="en-GB" dirty="0"/>
              <a:t>structures students’ reading before class 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Delivers learning content, for example recorded lectures, online materials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Provides </a:t>
            </a:r>
            <a:r>
              <a:rPr lang="en-GB" dirty="0"/>
              <a:t>feedback  </a:t>
            </a:r>
            <a:r>
              <a:rPr lang="en-GB" dirty="0" smtClean="0"/>
              <a:t>- for example, online quizzes provide feedback to students and to instructor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Instructor can </a:t>
            </a:r>
            <a:r>
              <a:rPr lang="en-GB" dirty="0"/>
              <a:t>tailor the PI questions to target student </a:t>
            </a:r>
            <a:r>
              <a:rPr lang="en-GB" dirty="0" smtClean="0"/>
              <a:t>difficulties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Together, PI and </a:t>
            </a:r>
            <a:r>
              <a:rPr lang="en-GB" dirty="0" err="1" smtClean="0"/>
              <a:t>JiTT</a:t>
            </a:r>
            <a:r>
              <a:rPr lang="en-GB" dirty="0" smtClean="0"/>
              <a:t> help</a:t>
            </a:r>
            <a:r>
              <a:rPr lang="en-GB" dirty="0"/>
              <a:t> </a:t>
            </a:r>
            <a:r>
              <a:rPr lang="en-GB" dirty="0" smtClean="0"/>
              <a:t>students </a:t>
            </a:r>
            <a:r>
              <a:rPr lang="en-GB" dirty="0"/>
              <a:t>and instructors monitor learning as it </a:t>
            </a:r>
            <a:r>
              <a:rPr lang="en-GB" dirty="0" smtClean="0"/>
              <a:t>happens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93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Divid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GCU Template v8</Template>
  <TotalTime>0</TotalTime>
  <Words>1220</Words>
  <Application>Microsoft Office PowerPoint</Application>
  <PresentationFormat>On-screen Show (4:3)</PresentationFormat>
  <Paragraphs>158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Frame</vt:lpstr>
      <vt:lpstr>Section Dividers</vt:lpstr>
      <vt:lpstr>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2013-06-18T15:06:41Z</dcterms:created>
  <dcterms:modified xsi:type="dcterms:W3CDTF">2017-06-22T14:31:17Z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Tfs.LastKnownPath">
    <vt:lpwstr>\\enterprise.gcal.ac.uk\gcu\MPR\Common\Marketing\Brand\Powerpoint templates\GCU4x3March2015r6.pptx</vt:lpwstr>
  </property>
</Properties>
</file>