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1" r:id="rId1"/>
    <p:sldMasterId id="2147483711" r:id="rId2"/>
    <p:sldMasterId id="2147483682" r:id="rId3"/>
  </p:sldMasterIdLst>
  <p:notesMasterIdLst>
    <p:notesMasterId r:id="rId14"/>
  </p:notesMasterIdLst>
  <p:handoutMasterIdLst>
    <p:handoutMasterId r:id="rId15"/>
  </p:handoutMasterIdLst>
  <p:sldIdLst>
    <p:sldId id="278" r:id="rId4"/>
    <p:sldId id="287" r:id="rId5"/>
    <p:sldId id="291" r:id="rId6"/>
    <p:sldId id="288" r:id="rId7"/>
    <p:sldId id="293" r:id="rId8"/>
    <p:sldId id="264" r:id="rId9"/>
    <p:sldId id="283" r:id="rId10"/>
    <p:sldId id="289" r:id="rId11"/>
    <p:sldId id="279" r:id="rId12"/>
    <p:sldId id="276" r:id="rId13"/>
  </p:sldIdLst>
  <p:sldSz cx="9144000" cy="6858000" type="screen4x3"/>
  <p:notesSz cx="9144000" cy="6858000"/>
  <p:custDataLst>
    <p:tags r:id="rId1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pening Slide" id="{885F766A-7AEC-455B-BCF9-E8B6C269F7BA}">
          <p14:sldIdLst>
            <p14:sldId id="278"/>
          </p14:sldIdLst>
        </p14:section>
        <p14:section name="Section Dividers" id="{82575F4C-A2F0-4EE9-9AE0-39F65A27CD48}">
          <p14:sldIdLst>
            <p14:sldId id="287"/>
            <p14:sldId id="291"/>
            <p14:sldId id="288"/>
            <p14:sldId id="293"/>
            <p14:sldId id="264"/>
            <p14:sldId id="283"/>
            <p14:sldId id="289"/>
            <p14:sldId id="279"/>
          </p14:sldIdLst>
        </p14:section>
        <p14:section name="Generic Slides" id="{CEC8951E-5280-470D-9367-390EE319EB8C}">
          <p14:sldIdLst/>
        </p14:section>
        <p14:section name="Closing Slide" id="{18BF6BD7-647C-4898-8490-009901F6A820}">
          <p14:sldIdLst>
            <p14:sldId id="27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498E"/>
    <a:srgbClr val="00B398"/>
    <a:srgbClr val="AF1685"/>
    <a:srgbClr val="97D700"/>
    <a:srgbClr val="753BBD"/>
    <a:srgbClr val="006CB4"/>
    <a:srgbClr val="009681"/>
    <a:srgbClr val="EFEEED"/>
    <a:srgbClr val="C6003D"/>
    <a:srgbClr val="6847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45" autoAdjust="0"/>
    <p:restoredTop sz="94648" autoAdjust="0"/>
  </p:normalViewPr>
  <p:slideViewPr>
    <p:cSldViewPr snapToObjects="1">
      <p:cViewPr varScale="1">
        <p:scale>
          <a:sx n="103" d="100"/>
          <a:sy n="103" d="100"/>
        </p:scale>
        <p:origin x="-168" y="-96"/>
      </p:cViewPr>
      <p:guideLst>
        <p:guide orient="horz" pos="2161"/>
        <p:guide orient="horz" pos="4201"/>
        <p:guide orient="horz" pos="119"/>
        <p:guide orient="horz" pos="232"/>
        <p:guide orient="horz" pos="4088"/>
        <p:guide orient="horz" pos="5"/>
        <p:guide pos="2880"/>
        <p:guide pos="159"/>
        <p:guide pos="5603"/>
        <p:guide pos="2993"/>
        <p:guide pos="2767"/>
        <p:guide pos="272"/>
        <p:guide pos="5488"/>
      </p:guideLst>
    </p:cSldViewPr>
  </p:slideViewPr>
  <p:outlineViewPr>
    <p:cViewPr>
      <p:scale>
        <a:sx n="33" d="100"/>
        <a:sy n="33" d="100"/>
      </p:scale>
      <p:origin x="0" y="61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 showGuides="1">
      <p:cViewPr varScale="1">
        <p:scale>
          <a:sx n="125" d="100"/>
          <a:sy n="125" d="100"/>
        </p:scale>
        <p:origin x="-966" y="-90"/>
      </p:cViewPr>
      <p:guideLst>
        <p:guide orient="horz" pos="2160"/>
        <p:guide orient="horz" pos="4201"/>
        <p:guide orient="horz" pos="119"/>
        <p:guide pos="2880"/>
        <p:guide pos="5601"/>
        <p:guide pos="158"/>
        <p:guide pos="2993"/>
        <p:guide pos="2767"/>
      </p:guideLst>
    </p:cSldViewPr>
  </p:notesViewPr>
  <p:gridSpacing cx="90012" cy="90012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752024" y="188913"/>
            <a:ext cx="4141151" cy="24622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algn="r">
              <a:defRPr sz="1200"/>
            </a:lvl1pPr>
          </a:lstStyle>
          <a:p>
            <a:fld id="{F6D8AFBE-B7CA-4D46-A31C-75EC41E50D85}" type="datetimeFigureOut">
              <a:rPr lang="en-GB" sz="10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15/08/2017</a:t>
            </a:fld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752024" y="6411676"/>
            <a:ext cx="4139564" cy="246221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r">
              <a:defRPr sz="1200"/>
            </a:lvl1pPr>
          </a:lstStyle>
          <a:p>
            <a:fld id="{7BFE86A2-DB0B-48E3-B43C-FE4600C96B70}" type="slidenum">
              <a:rPr lang="en-GB" sz="10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/>
          </p:nvPr>
        </p:nvSpPr>
        <p:spPr>
          <a:xfrm>
            <a:off x="259080" y="190500"/>
            <a:ext cx="4132896" cy="24622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algn="l">
              <a:defRPr sz="1200"/>
            </a:lvl1pPr>
          </a:lstStyle>
          <a:p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"/>
          </p:nvPr>
        </p:nvSpPr>
        <p:spPr>
          <a:xfrm>
            <a:off x="259080" y="6411675"/>
            <a:ext cx="4132896" cy="246221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l">
              <a:defRPr sz="1200"/>
            </a:lvl1pPr>
          </a:lstStyle>
          <a:p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7145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50825" y="183675"/>
            <a:ext cx="4141150" cy="24622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algn="l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752024" y="183674"/>
            <a:ext cx="4139564" cy="24622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algn="r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BA9ED64-0ADF-46CE-9E4F-53EDBA1EDEC4}" type="datetimeFigureOut">
              <a:rPr lang="en-GB" smtClean="0"/>
              <a:pPr/>
              <a:t>15/08/2017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50825" y="6420090"/>
            <a:ext cx="4141150" cy="246221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l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752024" y="6422867"/>
            <a:ext cx="4139564" cy="246221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r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A478A9A-ADE8-49A2-AF0A-1FE9A88297B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Notes Placeholder 8"/>
          <p:cNvSpPr>
            <a:spLocks noGrp="1"/>
          </p:cNvSpPr>
          <p:nvPr>
            <p:ph type="body" sz="quarter" idx="3"/>
          </p:nvPr>
        </p:nvSpPr>
        <p:spPr>
          <a:xfrm>
            <a:off x="4752024" y="548616"/>
            <a:ext cx="4139564" cy="576076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9852" y="548616"/>
            <a:ext cx="4142123" cy="310659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2332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50826" y="188914"/>
            <a:ext cx="8642351" cy="6480175"/>
          </a:xfrm>
          <a:prstGeom prst="rect">
            <a:avLst/>
          </a:prstGeom>
          <a:solidFill>
            <a:srgbClr val="0149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1498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036" y="6229042"/>
            <a:ext cx="3780797" cy="2547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27" y="5409253"/>
            <a:ext cx="1914660" cy="1080000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31471" y="1178700"/>
            <a:ext cx="5760746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Presenter’s Name (click to edit)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31412" y="1988808"/>
            <a:ext cx="5760806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Presentation Title (click to edit)</a:t>
            </a:r>
            <a:endParaRPr lang="en-GB" dirty="0"/>
          </a:p>
        </p:txBody>
      </p:sp>
      <p:sp>
        <p:nvSpPr>
          <p:cNvPr id="2" name="Rectangle 1"/>
          <p:cNvSpPr/>
          <p:nvPr userDrawn="1"/>
        </p:nvSpPr>
        <p:spPr>
          <a:xfrm>
            <a:off x="6552200" y="374614"/>
            <a:ext cx="2160000" cy="2160292"/>
          </a:xfrm>
          <a:prstGeom prst="rect">
            <a:avLst/>
          </a:prstGeom>
          <a:blipFill dpi="0" rotWithShape="1">
            <a:blip r:embed="rId4">
              <a:alphaModFix amt="5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5898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31800" y="368300"/>
            <a:ext cx="82804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Section Paragraph (click to edit)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6513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3" hasCustomPrompt="1"/>
          </p:nvPr>
        </p:nvSpPr>
        <p:spPr>
          <a:xfrm>
            <a:off x="431800" y="2168525"/>
            <a:ext cx="8280400" cy="3690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Object (Click an icon below)</a:t>
            </a:r>
            <a:endParaRPr lang="en-GB" dirty="0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31800" y="368301"/>
            <a:ext cx="8280400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400" b="1" baseline="0">
                <a:solidFill>
                  <a:srgbClr val="01498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Section Title (click to edit)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31800" y="1358900"/>
            <a:ext cx="8280400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000" b="1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>
                <a:latin typeface="Arial" pitchFamily="34" charset="0"/>
                <a:cs typeface="Arial" pitchFamily="34" charset="0"/>
              </a:rPr>
              <a:t>Section Subtitle (click to edit)</a:t>
            </a:r>
          </a:p>
        </p:txBody>
      </p:sp>
    </p:spTree>
    <p:extLst>
      <p:ext uri="{BB962C8B-B14F-4D97-AF65-F5344CB8AC3E}">
        <p14:creationId xmlns:p14="http://schemas.microsoft.com/office/powerpoint/2010/main" val="616733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1" hasCustomPrompt="1"/>
          </p:nvPr>
        </p:nvSpPr>
        <p:spPr>
          <a:xfrm>
            <a:off x="431800" y="1358899"/>
            <a:ext cx="8280400" cy="45005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Object (Click an icon below)</a:t>
            </a:r>
            <a:endParaRPr lang="en-GB" dirty="0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31800" y="368301"/>
            <a:ext cx="8280400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400" b="1" baseline="0">
                <a:solidFill>
                  <a:srgbClr val="01498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Section Title (click to edit)</a:t>
            </a:r>
          </a:p>
        </p:txBody>
      </p:sp>
    </p:spTree>
    <p:extLst>
      <p:ext uri="{BB962C8B-B14F-4D97-AF65-F5344CB8AC3E}">
        <p14:creationId xmlns:p14="http://schemas.microsoft.com/office/powerpoint/2010/main" val="3988992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431802" y="368301"/>
            <a:ext cx="8101012" cy="50409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431802" y="368299"/>
            <a:ext cx="8280399" cy="5491163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 smtClean="0"/>
              <a:t>Object (Click an icon below)</a:t>
            </a:r>
          </a:p>
        </p:txBody>
      </p:sp>
    </p:spTree>
    <p:extLst>
      <p:ext uri="{BB962C8B-B14F-4D97-AF65-F5344CB8AC3E}">
        <p14:creationId xmlns:p14="http://schemas.microsoft.com/office/powerpoint/2010/main" val="17820269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, Overlay (top 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431801" y="368301"/>
            <a:ext cx="8280729" cy="5491162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 smtClean="0"/>
              <a:t>Object (Click an icon below)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932036" y="375319"/>
            <a:ext cx="3780165" cy="496805"/>
          </a:xfrm>
          <a:prstGeom prst="rect">
            <a:avLst/>
          </a:prstGeom>
          <a:solidFill>
            <a:schemeClr val="bg1">
              <a:alpha val="88000"/>
            </a:schemeClr>
          </a:solidFill>
        </p:spPr>
        <p:txBody>
          <a:bodyPr lIns="180000" tIns="93600" rIns="180000" bIns="93600">
            <a:normAutofit/>
          </a:bodyPr>
          <a:lstStyle>
            <a:lvl1pPr marL="0" indent="0">
              <a:buNone/>
              <a:defRPr sz="2000" b="1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sz="2000" b="1" dirty="0" smtClean="0">
                <a:latin typeface="Arial" pitchFamily="34" charset="0"/>
                <a:cs typeface="Arial" pitchFamily="34" charset="0"/>
              </a:rPr>
              <a:t>Subtitle (click to edit)</a:t>
            </a:r>
            <a:endParaRPr lang="en-GB" sz="2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4932363" y="872124"/>
            <a:ext cx="3780167" cy="2558463"/>
          </a:xfrm>
          <a:prstGeom prst="rect">
            <a:avLst/>
          </a:prstGeom>
          <a:solidFill>
            <a:schemeClr val="bg1">
              <a:alpha val="88000"/>
            </a:schemeClr>
          </a:solidFill>
        </p:spPr>
        <p:txBody>
          <a:bodyPr lIns="180000" tIns="93600" rIns="180000" bIns="93600">
            <a:normAutofit/>
          </a:bodyPr>
          <a:lstStyle>
            <a:lvl1pPr marL="0" indent="0">
              <a:buNone/>
              <a:defRPr sz="20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Paragraph (click to edit)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0110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, Overlay (bottom 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7"/>
          <p:cNvSpPr>
            <a:spLocks noGrp="1" noChangeAspect="1"/>
          </p:cNvSpPr>
          <p:nvPr>
            <p:ph sz="quarter" idx="13" hasCustomPrompt="1"/>
          </p:nvPr>
        </p:nvSpPr>
        <p:spPr>
          <a:xfrm>
            <a:off x="431801" y="368300"/>
            <a:ext cx="8280400" cy="5491163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 smtClean="0"/>
              <a:t>Object (Click an icon below)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31801" y="2935552"/>
            <a:ext cx="3780152" cy="496805"/>
          </a:xfrm>
          <a:prstGeom prst="rect">
            <a:avLst/>
          </a:prstGeom>
          <a:solidFill>
            <a:srgbClr val="01498E">
              <a:alpha val="88000"/>
            </a:srgbClr>
          </a:solidFill>
        </p:spPr>
        <p:txBody>
          <a:bodyPr lIns="180000" tIns="93600" rIns="180000" bIns="93600">
            <a:normAutofit/>
          </a:bodyPr>
          <a:lstStyle>
            <a:lvl1pPr marL="0" indent="0">
              <a:buNone/>
              <a:defRPr sz="20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Subtitle (click to edit)</a:t>
            </a:r>
            <a:endParaRPr lang="en-GB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431802" y="3429001"/>
            <a:ext cx="3780150" cy="2430462"/>
          </a:xfrm>
          <a:prstGeom prst="rect">
            <a:avLst/>
          </a:prstGeom>
          <a:solidFill>
            <a:srgbClr val="01498E">
              <a:alpha val="88000"/>
            </a:srgbClr>
          </a:solidFill>
        </p:spPr>
        <p:txBody>
          <a:bodyPr lIns="180000" tIns="93600" rIns="180000" bIns="93600">
            <a:norm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Paragraph (click to edit)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5256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left), Object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2" hasCustomPrompt="1"/>
          </p:nvPr>
        </p:nvSpPr>
        <p:spPr>
          <a:xfrm>
            <a:off x="4751389" y="368609"/>
            <a:ext cx="3960812" cy="54908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 smtClean="0"/>
              <a:t>Object (Click an icon below)</a:t>
            </a:r>
            <a:endParaRPr lang="en-GB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31800" y="368609"/>
            <a:ext cx="396081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Paragraph Text (click to edit)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9914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(left), Object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2" hasCustomPrompt="1"/>
          </p:nvPr>
        </p:nvSpPr>
        <p:spPr>
          <a:xfrm>
            <a:off x="431802" y="368300"/>
            <a:ext cx="3960811" cy="54911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 smtClean="0"/>
              <a:t>Object (Click an icon below)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4751388" y="368300"/>
            <a:ext cx="3960812" cy="54911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 smtClean="0"/>
              <a:t>Object (Click an icon below)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8473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ejct  (left), Text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sz="quarter" idx="12" hasCustomPrompt="1"/>
          </p:nvPr>
        </p:nvSpPr>
        <p:spPr>
          <a:xfrm>
            <a:off x="431801" y="368300"/>
            <a:ext cx="3960812" cy="54911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 smtClean="0"/>
              <a:t>Object (Click an icon below)</a:t>
            </a:r>
            <a:endParaRPr lang="en-GB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751389" y="368609"/>
            <a:ext cx="39608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Paragraph Text (click to edit)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5309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left), Text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31800" y="368609"/>
            <a:ext cx="396081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Paragraph Text (click to edit)</a:t>
            </a:r>
            <a:endParaRPr lang="en-GB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751389" y="368609"/>
            <a:ext cx="396081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Paragraph Text (click to edit)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7393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800" y="1988817"/>
            <a:ext cx="8280400" cy="461665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2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Thank you note (click to edit)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7409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9343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50825" y="190500"/>
            <a:ext cx="8642349" cy="6480175"/>
          </a:xfrm>
          <a:prstGeom prst="rect">
            <a:avLst/>
          </a:prstGeom>
          <a:solidFill>
            <a:srgbClr val="0149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1498E"/>
              </a:solidFill>
            </a:endParaRP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88331" y="548633"/>
            <a:ext cx="7920868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4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Section Divider Title (click to edit)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88332" y="1628770"/>
            <a:ext cx="79208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Section Intro Paragraph (click to edit)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65" y="5949700"/>
            <a:ext cx="95733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431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50826" y="188914"/>
            <a:ext cx="8642351" cy="6480175"/>
          </a:xfrm>
          <a:prstGeom prst="rect">
            <a:avLst/>
          </a:prstGeom>
          <a:solidFill>
            <a:srgbClr val="753BB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88331" y="548633"/>
            <a:ext cx="7920868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4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Section Divider Title (click to edit)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88332" y="1628770"/>
            <a:ext cx="79208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Section Intro Paragraph (click to edit)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65" y="5949700"/>
            <a:ext cx="95733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793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50826" y="188914"/>
            <a:ext cx="8642351" cy="6480175"/>
          </a:xfrm>
          <a:prstGeom prst="rect">
            <a:avLst/>
          </a:prstGeom>
          <a:solidFill>
            <a:srgbClr val="00B3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88331" y="548633"/>
            <a:ext cx="7920868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4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Section Divider Title (click to edit)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88332" y="1628770"/>
            <a:ext cx="79208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Section Intro Paragraph (click to edit)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65" y="5949700"/>
            <a:ext cx="95733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772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50826" y="188587"/>
            <a:ext cx="8642351" cy="6480501"/>
          </a:xfrm>
          <a:prstGeom prst="rect">
            <a:avLst/>
          </a:prstGeom>
          <a:solidFill>
            <a:srgbClr val="AF168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88331" y="548633"/>
            <a:ext cx="7920868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4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Section Divider Title (click to edit)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88332" y="1628770"/>
            <a:ext cx="79208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Section Intro Paragraph (click to edit)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65" y="5949700"/>
            <a:ext cx="95733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493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Transpar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88331" y="548633"/>
            <a:ext cx="7920868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400" b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Section Divider Title (click to edit)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88332" y="1628770"/>
            <a:ext cx="79208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Section Intro Paragraph (click to edit)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65" y="5949700"/>
            <a:ext cx="957330" cy="53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074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31132" y="368301"/>
            <a:ext cx="8280400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400" b="1" baseline="0">
                <a:solidFill>
                  <a:srgbClr val="01498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Section Title (click to edit)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31132" y="2170427"/>
            <a:ext cx="82804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Section Paragraph (click to edit)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31800" y="1358900"/>
            <a:ext cx="8279732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000" b="1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>
                <a:latin typeface="Arial" pitchFamily="34" charset="0"/>
                <a:cs typeface="Arial" pitchFamily="34" charset="0"/>
              </a:rPr>
              <a:t>Section Subtitle (click to edit)</a:t>
            </a:r>
          </a:p>
        </p:txBody>
      </p:sp>
    </p:spTree>
    <p:extLst>
      <p:ext uri="{BB962C8B-B14F-4D97-AF65-F5344CB8AC3E}">
        <p14:creationId xmlns:p14="http://schemas.microsoft.com/office/powerpoint/2010/main" val="1952159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31132" y="368301"/>
            <a:ext cx="8280400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400" b="1" baseline="0">
                <a:solidFill>
                  <a:srgbClr val="01498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Section Title (click to edit)</a:t>
            </a: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29680" y="1358900"/>
            <a:ext cx="82804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Section Paragraph (click to edit)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0099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5409700"/>
            <a:ext cx="1914660" cy="108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036" y="6229061"/>
            <a:ext cx="3780504" cy="25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088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680" r:id="rId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1" y="5949700"/>
            <a:ext cx="957659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561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714" r:id="rId5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56" y="5945640"/>
            <a:ext cx="957330" cy="540000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4932046" y="6453644"/>
            <a:ext cx="396271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68E1414-5F24-4E3F-ACA1-76792B015177}" type="slidenum">
              <a:rPr lang="en-GB" sz="800" smtClean="0">
                <a:latin typeface="+mn-lt"/>
              </a:rPr>
              <a:pPr algn="r"/>
              <a:t>‹#›</a:t>
            </a:fld>
            <a:endParaRPr lang="en-GB" sz="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90096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1" r:id="rId2"/>
    <p:sldLayoutId id="2147483693" r:id="rId3"/>
    <p:sldLayoutId id="2147483690" r:id="rId4"/>
    <p:sldLayoutId id="2147483692" r:id="rId5"/>
    <p:sldLayoutId id="2147483694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3" r:id="rId12"/>
    <p:sldLayoutId id="2147483710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creativecommons.org/licenses/by/4.0/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m.kelt@gcu.ac.uk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m.kelt@gcu.ac.uk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31630" y="3086232"/>
            <a:ext cx="7470814" cy="400110"/>
          </a:xfrm>
        </p:spPr>
        <p:txBody>
          <a:bodyPr/>
          <a:lstStyle/>
          <a:p>
            <a:r>
              <a:rPr lang="en-GB" dirty="0" smtClean="0"/>
              <a:t>Marion Kelt, Research and Open Access Librarian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31411" y="3609024"/>
            <a:ext cx="5760806" cy="400110"/>
          </a:xfrm>
        </p:spPr>
        <p:txBody>
          <a:bodyPr/>
          <a:lstStyle/>
          <a:p>
            <a:r>
              <a:rPr lang="en-GB" dirty="0" smtClean="0"/>
              <a:t>Adding permalinks using Discover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601604" y="5589288"/>
            <a:ext cx="66608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/>
            </a:r>
            <a:br>
              <a:rPr lang="en-GB" dirty="0"/>
            </a:br>
            <a:r>
              <a:rPr lang="en-GB" sz="1200" dirty="0"/>
              <a:t>This work is licensed under a </a:t>
            </a:r>
            <a:r>
              <a:rPr lang="en-GB" sz="1200" dirty="0">
                <a:hlinkClick r:id="rId2"/>
              </a:rPr>
              <a:t>Creative Commons Attribution 4.0 International License</a:t>
            </a:r>
            <a:r>
              <a:rPr lang="en-GB" sz="1200" dirty="0" smtClean="0"/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523" y="5545325"/>
            <a:ext cx="8382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01604" y="5139228"/>
            <a:ext cx="3330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hlinkClick r:id="rId4"/>
              </a:rPr>
              <a:t>m.kelt@gcu.ac.uk</a:t>
            </a:r>
            <a:r>
              <a:rPr lang="en-GB" dirty="0"/>
              <a:t> </a:t>
            </a:r>
            <a:r>
              <a:rPr lang="en-GB" dirty="0">
                <a:solidFill>
                  <a:schemeClr val="bg1"/>
                </a:solidFill>
              </a:rPr>
              <a:t>@</a:t>
            </a:r>
            <a:r>
              <a:rPr lang="en-GB" dirty="0" smtClean="0">
                <a:solidFill>
                  <a:schemeClr val="bg1"/>
                </a:solidFill>
              </a:rPr>
              <a:t>mugpunter7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535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Thank you.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2141676" y="5499276"/>
            <a:ext cx="540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B050"/>
                </a:solidFill>
                <a:hlinkClick r:id="rId2"/>
              </a:rPr>
              <a:t>m.kelt@gcu.ac.uk</a:t>
            </a:r>
            <a:r>
              <a:rPr lang="en-GB" dirty="0"/>
              <a:t> @mugpunter7</a:t>
            </a:r>
          </a:p>
        </p:txBody>
      </p:sp>
    </p:spTree>
    <p:extLst>
      <p:ext uri="{BB962C8B-B14F-4D97-AF65-F5344CB8AC3E}">
        <p14:creationId xmlns:p14="http://schemas.microsoft.com/office/powerpoint/2010/main" val="184214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31132" y="368301"/>
            <a:ext cx="8280400" cy="461665"/>
          </a:xfrm>
        </p:spPr>
        <p:txBody>
          <a:bodyPr/>
          <a:lstStyle/>
          <a:p>
            <a:r>
              <a:rPr lang="en-GB" dirty="0" smtClean="0"/>
              <a:t>What is a permalink?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29680" y="1358900"/>
            <a:ext cx="5222464" cy="5693866"/>
          </a:xfrm>
        </p:spPr>
        <p:txBody>
          <a:bodyPr/>
          <a:lstStyle/>
          <a:p>
            <a:r>
              <a:rPr lang="en-GB" dirty="0" smtClean="0"/>
              <a:t>When you are adding resources to your modules, you may want to add links to our electronic resources to make it easy for your students to find and use them.</a:t>
            </a:r>
            <a:br>
              <a:rPr lang="en-GB" dirty="0" smtClean="0"/>
            </a:br>
            <a:endParaRPr lang="en-GB" dirty="0"/>
          </a:p>
          <a:p>
            <a:r>
              <a:rPr lang="en-GB" dirty="0" smtClean="0"/>
              <a:t>The best way to do this is to add a permalink. This is a permanent link which does not expire when you close your browser session.</a:t>
            </a:r>
          </a:p>
          <a:p>
            <a:endParaRPr lang="en-GB" dirty="0"/>
          </a:p>
          <a:p>
            <a:r>
              <a:rPr lang="en-GB" dirty="0" smtClean="0"/>
              <a:t>We have updated our library system so there are a few minor changes on how to do this, so I’m here to show you how simple it is.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192" b="55532"/>
          <a:stretch/>
        </p:blipFill>
        <p:spPr>
          <a:xfrm>
            <a:off x="6012192" y="199390"/>
            <a:ext cx="2953616" cy="29140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192" b="55532"/>
          <a:stretch/>
        </p:blipFill>
        <p:spPr>
          <a:xfrm>
            <a:off x="6019727" y="3276919"/>
            <a:ext cx="2953616" cy="2914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922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31132" y="368301"/>
            <a:ext cx="8280400" cy="461665"/>
          </a:xfrm>
        </p:spPr>
        <p:txBody>
          <a:bodyPr/>
          <a:lstStyle/>
          <a:p>
            <a:r>
              <a:rPr lang="en-GB" dirty="0" smtClean="0"/>
              <a:t>One simple search …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31132" y="3095255"/>
            <a:ext cx="5222464" cy="2677656"/>
          </a:xfrm>
        </p:spPr>
        <p:txBody>
          <a:bodyPr/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dirty="0" smtClean="0"/>
              <a:t>Usually you will have an exact article or book title to use, but this will also work with a keyword search.</a:t>
            </a:r>
            <a:br>
              <a:rPr lang="en-GB" dirty="0" smtClean="0"/>
            </a:br>
            <a:endParaRPr lang="en-GB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dirty="0" smtClean="0"/>
              <a:t>Top tip! Enter your title </a:t>
            </a:r>
            <a:r>
              <a:rPr lang="en-GB" dirty="0" smtClean="0"/>
              <a:t>in </a:t>
            </a:r>
            <a:r>
              <a:rPr lang="en-GB" dirty="0" smtClean="0"/>
              <a:t>the search box on the library home </a:t>
            </a:r>
            <a:r>
              <a:rPr lang="en-GB" dirty="0" smtClean="0"/>
              <a:t>page, Discover will then find the exact </a:t>
            </a:r>
            <a:r>
              <a:rPr lang="en-GB" smtClean="0"/>
              <a:t>item for you.</a:t>
            </a:r>
            <a:endParaRPr lang="en-GB" dirty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192" b="55532"/>
          <a:stretch/>
        </p:blipFill>
        <p:spPr>
          <a:xfrm>
            <a:off x="6012192" y="199390"/>
            <a:ext cx="2953616" cy="29140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192" b="55532"/>
          <a:stretch/>
        </p:blipFill>
        <p:spPr>
          <a:xfrm>
            <a:off x="6019727" y="3276919"/>
            <a:ext cx="2953616" cy="2914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691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Find the electronic resource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3" t="9460" r="19889" b="39922"/>
          <a:stretch/>
        </p:blipFill>
        <p:spPr bwMode="auto">
          <a:xfrm>
            <a:off x="419318" y="1268712"/>
            <a:ext cx="8284156" cy="450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521460" y="4149096"/>
            <a:ext cx="2430324" cy="9144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6063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31800" y="368301"/>
            <a:ext cx="8280400" cy="461665"/>
          </a:xfrm>
        </p:spPr>
        <p:txBody>
          <a:bodyPr/>
          <a:lstStyle/>
          <a:p>
            <a:r>
              <a:rPr lang="en-GB" dirty="0" smtClean="0"/>
              <a:t>Click the permalink icon</a:t>
            </a:r>
            <a:endParaRPr lang="en-GB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31" r="8103" b="38137"/>
          <a:stretch/>
        </p:blipFill>
        <p:spPr bwMode="auto">
          <a:xfrm>
            <a:off x="513684" y="1628760"/>
            <a:ext cx="8224408" cy="37539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5832168" y="3785888"/>
            <a:ext cx="914400" cy="9144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1564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07743" y="548616"/>
            <a:ext cx="5398856" cy="461665"/>
          </a:xfrm>
        </p:spPr>
        <p:txBody>
          <a:bodyPr/>
          <a:lstStyle/>
          <a:p>
            <a:r>
              <a:rPr lang="en-GB" dirty="0" smtClean="0"/>
              <a:t>Copy the permalink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5" t="39302" r="24922" b="13428"/>
          <a:stretch/>
        </p:blipFill>
        <p:spPr bwMode="auto">
          <a:xfrm>
            <a:off x="407743" y="1628760"/>
            <a:ext cx="8012784" cy="40818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3041797" y="4599156"/>
            <a:ext cx="2764802" cy="9144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7536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17703" y="828812"/>
            <a:ext cx="8280400" cy="461665"/>
          </a:xfrm>
        </p:spPr>
        <p:txBody>
          <a:bodyPr/>
          <a:lstStyle/>
          <a:p>
            <a:r>
              <a:rPr lang="en-GB" dirty="0" smtClean="0"/>
              <a:t>Add link to GCULearn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3" t="16430" r="2885" b="35825"/>
          <a:stretch/>
        </p:blipFill>
        <p:spPr bwMode="auto">
          <a:xfrm>
            <a:off x="443622" y="1677971"/>
            <a:ext cx="8482270" cy="37312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443622" y="2618892"/>
            <a:ext cx="2328137" cy="63008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8082468" y="4783160"/>
            <a:ext cx="914400" cy="9144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0241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31800" y="3109568"/>
            <a:ext cx="7920704" cy="30453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1498E"/>
                </a:solidFill>
              </a:rPr>
              <a:t>If we have a paper copy</a:t>
            </a:r>
            <a:r>
              <a:rPr lang="en-GB" dirty="0" smtClean="0"/>
              <a:t> 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We can scan it for you and send you a link to use 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See the Scanning page in the staff services menu on library web site</a:t>
            </a: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1498E"/>
                </a:solidFill>
              </a:rPr>
              <a:t>If not in stock </a:t>
            </a:r>
            <a:r>
              <a:rPr lang="en-GB" dirty="0" smtClean="0"/>
              <a:t> 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Fill in details on the scanning form and we will follow it up for you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31800" y="368301"/>
            <a:ext cx="8280400" cy="461665"/>
          </a:xfrm>
        </p:spPr>
        <p:txBody>
          <a:bodyPr/>
          <a:lstStyle/>
          <a:p>
            <a:r>
              <a:rPr lang="en-GB" dirty="0" smtClean="0"/>
              <a:t>What if we don’t have it in stock?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132" y="188568"/>
            <a:ext cx="3346450" cy="292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0019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31132" y="599133"/>
            <a:ext cx="8280400" cy="461665"/>
          </a:xfrm>
        </p:spPr>
        <p:txBody>
          <a:bodyPr/>
          <a:lstStyle/>
          <a:p>
            <a:r>
              <a:rPr lang="en-GB" dirty="0" smtClean="0"/>
              <a:t>Happy linking!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10236" y="4059084"/>
            <a:ext cx="8280400" cy="177894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Easy!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If you need some more help, contact your librarian. They will be happy to help.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/>
          </a:p>
          <a:p>
            <a:r>
              <a:rPr lang="en-GB" sz="1800" dirty="0" smtClean="0">
                <a:solidFill>
                  <a:schemeClr val="bg1"/>
                </a:solidFill>
              </a:rPr>
              <a:t>        </a:t>
            </a:r>
            <a:endParaRPr lang="en-GB" sz="1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603" y="368592"/>
            <a:ext cx="2727363" cy="3780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049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d6534a14b92116efe6e2c1acfdf0aba628fe"/>
</p:tagLst>
</file>

<file path=ppt/theme/theme1.xml><?xml version="1.0" encoding="utf-8"?>
<a:theme xmlns:a="http://schemas.openxmlformats.org/drawingml/2006/main" name="Fra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ection Divider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lides">
  <a:themeElements>
    <a:clrScheme name="GCU">
      <a:dk1>
        <a:sysClr val="windowText" lastClr="000000"/>
      </a:dk1>
      <a:lt1>
        <a:srgbClr val="FFFFFF"/>
      </a:lt1>
      <a:dk2>
        <a:srgbClr val="006CB4"/>
      </a:dk2>
      <a:lt2>
        <a:srgbClr val="EFEEED"/>
      </a:lt2>
      <a:accent1>
        <a:srgbClr val="0092BC"/>
      </a:accent1>
      <a:accent2>
        <a:srgbClr val="64A70B"/>
      </a:accent2>
      <a:accent3>
        <a:srgbClr val="AA0061"/>
      </a:accent3>
      <a:accent4>
        <a:srgbClr val="642667"/>
      </a:accent4>
      <a:accent5>
        <a:srgbClr val="B5BD00"/>
      </a:accent5>
      <a:accent6>
        <a:srgbClr val="00A9E0"/>
      </a:accent6>
      <a:hlink>
        <a:srgbClr val="64A70B"/>
      </a:hlink>
      <a:folHlink>
        <a:srgbClr val="DAAA00"/>
      </a:folHlink>
    </a:clrScheme>
    <a:fontScheme name="GC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GCU Template v8</Template>
  <TotalTime>0</TotalTime>
  <Words>184</Words>
  <Application>Microsoft Office PowerPoint</Application>
  <PresentationFormat>On-screen Show (4:3)</PresentationFormat>
  <Paragraphs>30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Frame</vt:lpstr>
      <vt:lpstr>Section Dividers</vt:lpstr>
      <vt:lpstr>Slides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2013-06-18T15:06:41Z</dcterms:created>
  <dcterms:modified xsi:type="dcterms:W3CDTF">2017-08-15T15:09:08Z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</Properties>
</file>