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14"/>
  </p:notesMasterIdLst>
  <p:handoutMasterIdLst>
    <p:handoutMasterId r:id="rId15"/>
  </p:handoutMasterIdLst>
  <p:sldIdLst>
    <p:sldId id="278" r:id="rId4"/>
    <p:sldId id="287" r:id="rId5"/>
    <p:sldId id="291" r:id="rId6"/>
    <p:sldId id="288" r:id="rId7"/>
    <p:sldId id="293" r:id="rId8"/>
    <p:sldId id="264" r:id="rId9"/>
    <p:sldId id="283" r:id="rId10"/>
    <p:sldId id="289" r:id="rId11"/>
    <p:sldId id="279" r:id="rId12"/>
    <p:sldId id="276" r:id="rId13"/>
  </p:sldIdLst>
  <p:sldSz cx="9144000" cy="6858000" type="screen4x3"/>
  <p:notesSz cx="9144000" cy="6858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</p14:sldIdLst>
        </p14:section>
        <p14:section name="Section Dividers" id="{82575F4C-A2F0-4EE9-9AE0-39F65A27CD48}">
          <p14:sldIdLst>
            <p14:sldId id="287"/>
            <p14:sldId id="291"/>
            <p14:sldId id="288"/>
            <p14:sldId id="293"/>
            <p14:sldId id="264"/>
            <p14:sldId id="283"/>
            <p14:sldId id="289"/>
            <p14:sldId id="279"/>
          </p14:sldIdLst>
        </p14:section>
        <p14:section name="Generic Slides" id="{CEC8951E-5280-470D-9367-390EE319EB8C}">
          <p14:sldIdLst/>
        </p14:section>
        <p14:section name="Closing Slide" id="{18BF6BD7-647C-4898-8490-009901F6A820}">
          <p14:sldIdLst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98E"/>
    <a:srgbClr val="00B398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5" autoAdjust="0"/>
    <p:restoredTop sz="94648" autoAdjust="0"/>
  </p:normalViewPr>
  <p:slideViewPr>
    <p:cSldViewPr snapToObjects="1">
      <p:cViewPr varScale="1">
        <p:scale>
          <a:sx n="103" d="100"/>
          <a:sy n="103" d="100"/>
        </p:scale>
        <p:origin x="-168" y="-9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22/08/2017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22/08/2017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6229042"/>
            <a:ext cx="3780797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5409700"/>
            <a:ext cx="1914660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036" y="6229061"/>
            <a:ext cx="378050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.kelt@gcu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.kelt@gcu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630" y="3086232"/>
            <a:ext cx="7470814" cy="400110"/>
          </a:xfrm>
        </p:spPr>
        <p:txBody>
          <a:bodyPr/>
          <a:lstStyle/>
          <a:p>
            <a:r>
              <a:rPr lang="en-GB" dirty="0" smtClean="0"/>
              <a:t>Marion Kelt, Research and Open Access Librarian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1" y="3609024"/>
            <a:ext cx="5760806" cy="400110"/>
          </a:xfrm>
        </p:spPr>
        <p:txBody>
          <a:bodyPr/>
          <a:lstStyle/>
          <a:p>
            <a:r>
              <a:rPr lang="en-GB" dirty="0" smtClean="0"/>
              <a:t>Adding permalinks using Discover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601604" y="5589288"/>
            <a:ext cx="66608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sz="1200" dirty="0"/>
              <a:t>This work is licensed under a </a:t>
            </a:r>
            <a:r>
              <a:rPr lang="en-GB" sz="1200" dirty="0">
                <a:hlinkClick r:id="rId2"/>
              </a:rPr>
              <a:t>Creative Commons Attribution 4.0 International License</a:t>
            </a:r>
            <a:r>
              <a:rPr lang="en-GB" sz="1200" dirty="0" smtClean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23" y="5545325"/>
            <a:ext cx="8382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1604" y="5139228"/>
            <a:ext cx="333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4"/>
              </a:rPr>
              <a:t>m.kelt@gcu.ac.uk</a:t>
            </a:r>
            <a:r>
              <a:rPr lang="en-GB" dirty="0"/>
              <a:t> </a:t>
            </a:r>
            <a:r>
              <a:rPr lang="en-GB" dirty="0">
                <a:solidFill>
                  <a:schemeClr val="bg1"/>
                </a:solidFill>
              </a:rPr>
              <a:t>@</a:t>
            </a:r>
            <a:r>
              <a:rPr lang="en-GB" dirty="0" smtClean="0">
                <a:solidFill>
                  <a:schemeClr val="bg1"/>
                </a:solidFill>
              </a:rPr>
              <a:t>mugpunter7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Thank you.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41676" y="5499276"/>
            <a:ext cx="540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50"/>
                </a:solidFill>
                <a:hlinkClick r:id="rId2"/>
              </a:rPr>
              <a:t>m.kelt@gcu.ac.uk</a:t>
            </a:r>
            <a:r>
              <a:rPr lang="en-GB" dirty="0"/>
              <a:t> @mugpunter7</a:t>
            </a:r>
          </a:p>
        </p:txBody>
      </p:sp>
    </p:spTree>
    <p:extLst>
      <p:ext uri="{BB962C8B-B14F-4D97-AF65-F5344CB8AC3E}">
        <p14:creationId xmlns:p14="http://schemas.microsoft.com/office/powerpoint/2010/main" val="18421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What is a permalink?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9680" y="1358900"/>
            <a:ext cx="5222464" cy="5693866"/>
          </a:xfrm>
        </p:spPr>
        <p:txBody>
          <a:bodyPr/>
          <a:lstStyle/>
          <a:p>
            <a:r>
              <a:rPr lang="en-GB" dirty="0" smtClean="0"/>
              <a:t>When you are adding resources to your modules, you may want to add links to our electronic resources to make it easy for your students to find and use them.</a:t>
            </a:r>
            <a:br>
              <a:rPr lang="en-GB" dirty="0" smtClean="0"/>
            </a:br>
            <a:endParaRPr lang="en-GB" dirty="0"/>
          </a:p>
          <a:p>
            <a:r>
              <a:rPr lang="en-GB" dirty="0" smtClean="0"/>
              <a:t>The best way to do this is to add a permalink. This is a permanent link which does not expire when you close your browser session.</a:t>
            </a:r>
          </a:p>
          <a:p>
            <a:endParaRPr lang="en-GB" dirty="0"/>
          </a:p>
          <a:p>
            <a:r>
              <a:rPr lang="en-GB" dirty="0" smtClean="0"/>
              <a:t>We have updated our library system so there are a few minor changes on how to do this, so I’m here to show you how simple it is.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2192" y="199390"/>
            <a:ext cx="2953616" cy="291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9727" y="3276919"/>
            <a:ext cx="2953616" cy="29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2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368301"/>
            <a:ext cx="8280400" cy="461665"/>
          </a:xfrm>
        </p:spPr>
        <p:txBody>
          <a:bodyPr/>
          <a:lstStyle/>
          <a:p>
            <a:r>
              <a:rPr lang="en-GB" dirty="0" smtClean="0"/>
              <a:t>One simple search …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132" y="3095255"/>
            <a:ext cx="5222464" cy="2677656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Usually you will have an exact article or book title to use, but this will also work with a keyword search.</a:t>
            </a:r>
            <a:br>
              <a:rPr lang="en-GB" dirty="0" smtClean="0"/>
            </a:br>
            <a:endParaRPr lang="en-GB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dirty="0" smtClean="0"/>
              <a:t>Top tip! Enter your title in the search box on the library home page, Discover will then find the exact item for you.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2192" y="199390"/>
            <a:ext cx="2953616" cy="2914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2" b="55532"/>
          <a:stretch/>
        </p:blipFill>
        <p:spPr>
          <a:xfrm>
            <a:off x="6019727" y="3276919"/>
            <a:ext cx="2953616" cy="291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6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Find the electronic resource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9460" r="19889" b="39922"/>
          <a:stretch/>
        </p:blipFill>
        <p:spPr bwMode="auto">
          <a:xfrm>
            <a:off x="419318" y="1268712"/>
            <a:ext cx="8284156" cy="4500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21460" y="4149096"/>
            <a:ext cx="2430324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8280400" cy="461665"/>
          </a:xfrm>
        </p:spPr>
        <p:txBody>
          <a:bodyPr/>
          <a:lstStyle/>
          <a:p>
            <a:r>
              <a:rPr lang="en-GB" dirty="0" smtClean="0"/>
              <a:t>Click the permalink icon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1" r="8103" b="38137"/>
          <a:stretch/>
        </p:blipFill>
        <p:spPr bwMode="auto">
          <a:xfrm>
            <a:off x="513684" y="1628760"/>
            <a:ext cx="8224408" cy="37539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832168" y="3785888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56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07743" y="548616"/>
            <a:ext cx="5398856" cy="461665"/>
          </a:xfrm>
        </p:spPr>
        <p:txBody>
          <a:bodyPr/>
          <a:lstStyle/>
          <a:p>
            <a:r>
              <a:rPr lang="en-GB" dirty="0" smtClean="0"/>
              <a:t>Copy the permalink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5" t="39302" r="24922" b="13428"/>
          <a:stretch/>
        </p:blipFill>
        <p:spPr bwMode="auto">
          <a:xfrm>
            <a:off x="407743" y="1628760"/>
            <a:ext cx="8012784" cy="40818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041797" y="4599156"/>
            <a:ext cx="2764802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5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7703" y="828812"/>
            <a:ext cx="8280400" cy="461665"/>
          </a:xfrm>
        </p:spPr>
        <p:txBody>
          <a:bodyPr/>
          <a:lstStyle/>
          <a:p>
            <a:r>
              <a:rPr lang="en-GB" dirty="0" smtClean="0"/>
              <a:t>Add link to GCULearn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3" t="16430" r="2885" b="35825"/>
          <a:stretch/>
        </p:blipFill>
        <p:spPr bwMode="auto">
          <a:xfrm>
            <a:off x="443622" y="1677971"/>
            <a:ext cx="8482270" cy="37312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443622" y="2618892"/>
            <a:ext cx="2328137" cy="63008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082468" y="4783160"/>
            <a:ext cx="914400" cy="9144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31800" y="3109568"/>
            <a:ext cx="7920704" cy="30453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If we have a paper copy</a:t>
            </a:r>
            <a:r>
              <a:rPr lang="en-GB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We can scan it for you and send you a link to use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See the Scanning page in the staff services menu on library web site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1498E"/>
                </a:solidFill>
              </a:rPr>
              <a:t>If not in stock </a:t>
            </a:r>
            <a:r>
              <a:rPr lang="en-GB" dirty="0" smtClean="0"/>
              <a:t>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Fill in details on the scanning form and we will follow it up for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800" y="368301"/>
            <a:ext cx="8280400" cy="461665"/>
          </a:xfrm>
        </p:spPr>
        <p:txBody>
          <a:bodyPr/>
          <a:lstStyle/>
          <a:p>
            <a:r>
              <a:rPr lang="en-GB" dirty="0" smtClean="0"/>
              <a:t>What if we don’t have it in stock?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132" y="188568"/>
            <a:ext cx="334645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01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132" y="599133"/>
            <a:ext cx="8280400" cy="461665"/>
          </a:xfrm>
        </p:spPr>
        <p:txBody>
          <a:bodyPr/>
          <a:lstStyle/>
          <a:p>
            <a:r>
              <a:rPr lang="en-GB" dirty="0" smtClean="0"/>
              <a:t>Happy linking!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0236" y="4059084"/>
            <a:ext cx="8280400" cy="17789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Easy!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If you need some more help, contact your librarian. They will be happy to help.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sz="1800" dirty="0" smtClean="0">
                <a:solidFill>
                  <a:schemeClr val="bg1"/>
                </a:solidFill>
              </a:rPr>
              <a:t>        </a:t>
            </a:r>
            <a:endParaRPr lang="en-GB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603" y="368592"/>
            <a:ext cx="2727363" cy="378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4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dafa88b2b2775f2669c239e708e9bda0cc8e"/>
</p:tagLst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184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Frame</vt:lpstr>
      <vt:lpstr>Section Dividers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2017-08-22T11:12:15Z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