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ags/tag1.xml" ContentType="application/vnd.openxmlformats-officedocument.presentationml.tags+xml"/>
  <Override PartName="/ppt/theme/themeOverride4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5.xml" ContentType="application/vnd.openxmlformats-officedocument.themeOverr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8" r:id="rId3"/>
    <p:sldId id="260" r:id="rId4"/>
    <p:sldId id="259" r:id="rId5"/>
    <p:sldId id="261" r:id="rId6"/>
    <p:sldId id="269" r:id="rId7"/>
    <p:sldId id="270" r:id="rId8"/>
    <p:sldId id="271" r:id="rId9"/>
    <p:sldId id="272" r:id="rId10"/>
    <p:sldId id="273" r:id="rId11"/>
    <p:sldId id="274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0C7DC-E0BC-4485-96A4-0A354E8E6F5D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B37FF-D1DE-44D7-B343-04336A8222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993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359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25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090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668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318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10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179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723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34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779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093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78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B37FF-D1DE-44D7-B343-04336A82227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95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C28F5-CEEE-4FDF-90D4-CE0D2B6598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86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18D74B-E699-4B55-9929-34F658D8E102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95FE-7D72-4795-901A-3ECF726F4D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70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6CC4E08-AB68-42B9-BD54-C0A2FD468E2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C314B-A70C-402D-B302-8B0B00D6E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46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DF226D-DB4B-40AB-B420-E7B5FABB00D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6867-40FE-47E9-A3F2-F4C536E4F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50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B19FC4-8368-48B3-B803-EAF86E3D05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46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AA8139E-0346-40F3-8703-478F227A46BA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8E4A9-2F97-4434-8D85-85558558C9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D8D381E-FF10-4BBF-A6AD-77C70B5E8D1D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E925-A3E6-4F3B-9925-E256894EA5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9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03E1E04-97EC-45CA-82F4-636D76D533B1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1897B-6995-4CCB-B9B3-053C999164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60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8D1D19-67EE-4CDC-B4D8-80DD60179FA5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AAE80-9ADC-49B3-A74C-672B57E4A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05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AB07421-BBE6-4EAA-93A2-4CE87D1785E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796F-B292-48C6-A758-659054277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432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6C150F-B02C-47B6-97D2-40249CC8D658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BCBCBC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3FD89B21-256A-494A-9436-0A3C7E05FA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342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 smtClean="0"/>
              <a:t>Click to edit Master title style</a:t>
            </a:r>
            <a:endParaRPr lang="en-US" smtClean="0"/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5E56029-8A5A-4EFF-BD2C-B8FD99C4E4E2}" type="slidenum">
              <a:rPr lang="en-US" alt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727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18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mus.org/static/uploads/res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520" y="3573016"/>
            <a:ext cx="9157320" cy="1961384"/>
          </a:xfrm>
        </p:spPr>
        <p:txBody>
          <a:bodyPr>
            <a:normAutofit/>
          </a:bodyPr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               </a:t>
            </a:r>
            <a:r>
              <a:rPr lang="en-GB" sz="4200" dirty="0" smtClean="0">
                <a:solidFill>
                  <a:srgbClr val="0070C0"/>
                </a:solidFill>
              </a:rPr>
              <a:t>Medical Ultrasound:</a:t>
            </a:r>
            <a:br>
              <a:rPr lang="en-GB" sz="4200" dirty="0" smtClean="0">
                <a:solidFill>
                  <a:srgbClr val="0070C0"/>
                </a:solidFill>
              </a:rPr>
            </a:br>
            <a:r>
              <a:rPr lang="en-GB" sz="2800" dirty="0" smtClean="0">
                <a:solidFill>
                  <a:srgbClr val="0070C0"/>
                </a:solidFill>
              </a:rPr>
              <a:t>Fundamental Physics &amp; Safety Implications</a:t>
            </a:r>
            <a:endParaRPr lang="en-GB" sz="28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289763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Attenuation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96" y="1556792"/>
            <a:ext cx="4896544" cy="5256584"/>
          </a:xfrm>
        </p:spPr>
        <p:txBody>
          <a:bodyPr/>
          <a:lstStyle/>
          <a:p>
            <a:r>
              <a:rPr lang="en-US" sz="2400" dirty="0" smtClean="0"/>
              <a:t>The process by which a sound beam will lose it’s intensity</a:t>
            </a:r>
          </a:p>
          <a:p>
            <a:r>
              <a:rPr lang="en-US" sz="2400" dirty="0" smtClean="0"/>
              <a:t>Reflection is one of the main methods of attenuation</a:t>
            </a:r>
          </a:p>
          <a:p>
            <a:r>
              <a:rPr lang="en-US" sz="2400" dirty="0" smtClean="0"/>
              <a:t>A beam is attenuated on it’s way in to the body but also on it’s return path back to the transducer</a:t>
            </a:r>
          </a:p>
          <a:p>
            <a:r>
              <a:rPr lang="en-US" sz="2400" dirty="0" smtClean="0"/>
              <a:t>Directly proportional to frequency – i.e. higher frequencies attenuate more therefore cannot travel as far. Not generally a problem for superficial MSK </a:t>
            </a:r>
            <a:r>
              <a:rPr lang="en-US" sz="2400" dirty="0" smtClean="0"/>
              <a:t>scanning.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499992" cy="5328592"/>
          </a:xfrm>
        </p:spPr>
        <p:txBody>
          <a:bodyPr/>
          <a:lstStyle/>
          <a:p>
            <a:pPr lvl="1">
              <a:buClr>
                <a:schemeClr val="accent1"/>
              </a:buClr>
              <a:buSzPct val="100000"/>
            </a:pPr>
            <a:r>
              <a:rPr lang="en-US" sz="2000" b="1" dirty="0" smtClean="0">
                <a:solidFill>
                  <a:srgbClr val="FFC000"/>
                </a:solidFill>
              </a:rPr>
              <a:t>Reflection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Forming </a:t>
            </a:r>
            <a:r>
              <a:rPr lang="en-US" dirty="0" smtClean="0"/>
              <a:t>of echo </a:t>
            </a:r>
          </a:p>
          <a:p>
            <a:pPr lvl="1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FFC000"/>
                </a:solidFill>
              </a:rPr>
              <a:t>Absorption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Transformation of sound energy into heat energy – stored within tissue</a:t>
            </a:r>
          </a:p>
          <a:p>
            <a:pPr lvl="1">
              <a:buClr>
                <a:schemeClr val="accent1"/>
              </a:buClr>
              <a:buSzPct val="100000"/>
            </a:pPr>
            <a:r>
              <a:rPr lang="en-US" sz="2000" b="1" dirty="0" smtClean="0">
                <a:solidFill>
                  <a:srgbClr val="FFC000"/>
                </a:solidFill>
              </a:rPr>
              <a:t>Scattering 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Form of reflection where the majority of the echoes are not returned to the transducer –spread throughout the organ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54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Attenuation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540568" y="1556792"/>
            <a:ext cx="5544616" cy="1583056"/>
          </a:xfrm>
        </p:spPr>
        <p:txBody>
          <a:bodyPr/>
          <a:lstStyle/>
          <a:p>
            <a:pPr lvl="1">
              <a:buClr>
                <a:schemeClr val="accent1"/>
              </a:buClr>
              <a:buSzPct val="100000"/>
            </a:pPr>
            <a:r>
              <a:rPr lang="en-US" sz="2000" dirty="0"/>
              <a:t>Refraction</a:t>
            </a:r>
          </a:p>
          <a:p>
            <a:pPr lvl="2">
              <a:buClr>
                <a:srgbClr val="0070C0"/>
              </a:buClr>
            </a:pPr>
            <a:r>
              <a:rPr lang="en-US" dirty="0"/>
              <a:t>Change of beam pathway – occurs at tissue borders where there is a mismatch </a:t>
            </a:r>
            <a:r>
              <a:rPr lang="en-US" dirty="0" smtClean="0"/>
              <a:t>in speed of sound causing a change in wavelength</a:t>
            </a:r>
            <a:endParaRPr lang="en-US" dirty="0"/>
          </a:p>
          <a:p>
            <a:pPr marL="119062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2" y="1773936"/>
            <a:ext cx="4464496" cy="1367032"/>
          </a:xfrm>
        </p:spPr>
        <p:txBody>
          <a:bodyPr/>
          <a:lstStyle/>
          <a:p>
            <a:pPr lvl="1">
              <a:buClr>
                <a:schemeClr val="accent1"/>
              </a:buClr>
              <a:buSzPct val="100000"/>
            </a:pPr>
            <a:r>
              <a:rPr lang="en-US" sz="2000" dirty="0"/>
              <a:t>Divergence</a:t>
            </a:r>
          </a:p>
          <a:p>
            <a:pPr lvl="2">
              <a:buClr>
                <a:srgbClr val="0070C0"/>
              </a:buClr>
            </a:pPr>
            <a:r>
              <a:rPr lang="en-US" dirty="0"/>
              <a:t>The widening of the beam </a:t>
            </a:r>
            <a:r>
              <a:rPr lang="en-US" dirty="0" smtClean="0"/>
              <a:t>from origin – </a:t>
            </a:r>
            <a:r>
              <a:rPr lang="en-US" dirty="0"/>
              <a:t>results in a loss of intensity </a:t>
            </a:r>
          </a:p>
          <a:p>
            <a:pPr marL="119062" indent="0">
              <a:buNone/>
            </a:pPr>
            <a:endParaRPr lang="en-US" dirty="0"/>
          </a:p>
        </p:txBody>
      </p:sp>
      <p:sp>
        <p:nvSpPr>
          <p:cNvPr id="5" name="Trapezoid 4"/>
          <p:cNvSpPr/>
          <p:nvPr/>
        </p:nvSpPr>
        <p:spPr>
          <a:xfrm rot="16200000">
            <a:off x="5184068" y="4041068"/>
            <a:ext cx="648072" cy="43204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20185796">
            <a:off x="5075237" y="4488494"/>
            <a:ext cx="2088232" cy="1872208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7904410">
            <a:off x="5425559" y="2239016"/>
            <a:ext cx="2088232" cy="1872208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236296" y="3933056"/>
            <a:ext cx="0" cy="1008112"/>
          </a:xfrm>
          <a:prstGeom prst="straightConnector1">
            <a:avLst/>
          </a:prstGeom>
          <a:ln>
            <a:solidFill>
              <a:srgbClr val="0000FF"/>
            </a:solidFill>
            <a:prstDash val="sys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516216" y="508518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Wider beam at the far field than the near field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868144" y="4005064"/>
            <a:ext cx="0" cy="576064"/>
          </a:xfrm>
          <a:prstGeom prst="straightConnector1">
            <a:avLst/>
          </a:prstGeom>
          <a:ln>
            <a:solidFill>
              <a:srgbClr val="0000FF"/>
            </a:solidFill>
            <a:prstDash val="sys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rapezoid 17"/>
          <p:cNvSpPr/>
          <p:nvPr/>
        </p:nvSpPr>
        <p:spPr>
          <a:xfrm rot="3666164">
            <a:off x="2937494" y="3889089"/>
            <a:ext cx="648072" cy="43204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1259632" y="4581128"/>
            <a:ext cx="20162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195736" y="4221088"/>
            <a:ext cx="792088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691680" y="4653136"/>
            <a:ext cx="396044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3568" y="3861048"/>
            <a:ext cx="14401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Tissue 1 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83568" y="4725144"/>
            <a:ext cx="14401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Tissue 2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07504" y="5657671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Snell’s law – formula that expresses the angles of incidence (</a:t>
            </a:r>
            <a:r>
              <a:rPr lang="en-US" dirty="0" err="1" smtClean="0"/>
              <a:t>i</a:t>
            </a:r>
            <a:r>
              <a:rPr lang="en-US" dirty="0" smtClean="0"/>
              <a:t>) and refraction (r)</a:t>
            </a:r>
          </a:p>
          <a:p>
            <a:r>
              <a:rPr lang="en-US" u="sng" dirty="0" err="1" smtClean="0"/>
              <a:t>sinθi</a:t>
            </a:r>
            <a:r>
              <a:rPr lang="en-US" u="sng" dirty="0" smtClean="0"/>
              <a:t>  </a:t>
            </a:r>
            <a:r>
              <a:rPr lang="en-US" dirty="0" smtClean="0"/>
              <a:t> =  </a:t>
            </a:r>
            <a:r>
              <a:rPr lang="en-US" u="sng" dirty="0" smtClean="0"/>
              <a:t>c1   </a:t>
            </a:r>
            <a:r>
              <a:rPr lang="en-US" dirty="0" smtClean="0"/>
              <a:t>      </a:t>
            </a:r>
          </a:p>
          <a:p>
            <a:r>
              <a:rPr lang="en-US" dirty="0" err="1" smtClean="0"/>
              <a:t>Sinθr</a:t>
            </a:r>
            <a:r>
              <a:rPr lang="en-US" dirty="0" smtClean="0"/>
              <a:t>      c2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2123728" y="3429000"/>
            <a:ext cx="0" cy="216024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Arc 50"/>
          <p:cNvSpPr/>
          <p:nvPr/>
        </p:nvSpPr>
        <p:spPr>
          <a:xfrm rot="9694047">
            <a:off x="1876881" y="4850013"/>
            <a:ext cx="386816" cy="323276"/>
          </a:xfrm>
          <a:prstGeom prst="arc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c 51"/>
          <p:cNvSpPr/>
          <p:nvPr/>
        </p:nvSpPr>
        <p:spPr>
          <a:xfrm rot="20958173">
            <a:off x="1892296" y="4062220"/>
            <a:ext cx="678887" cy="673424"/>
          </a:xfrm>
          <a:prstGeom prst="arc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123728" y="371703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1907704" y="508518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33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Returning echoes are received by the piezoelectric crystal within the transducer </a:t>
            </a:r>
          </a:p>
          <a:p>
            <a:r>
              <a:rPr lang="en-GB" dirty="0" smtClean="0"/>
              <a:t>Crystal again is vibrated– this time converts the vibration to an electrical signal </a:t>
            </a:r>
          </a:p>
          <a:p>
            <a:r>
              <a:rPr lang="en-GB" dirty="0" smtClean="0"/>
              <a:t>The processing unit within the machine </a:t>
            </a:r>
            <a:r>
              <a:rPr lang="en-GB" dirty="0" smtClean="0"/>
              <a:t>recognises</a:t>
            </a:r>
            <a:r>
              <a:rPr lang="en-GB" dirty="0" smtClean="0"/>
              <a:t> </a:t>
            </a:r>
            <a:r>
              <a:rPr lang="en-GB" dirty="0" smtClean="0"/>
              <a:t>the position of each crystal – i.e. this will allow the computer to plot the echo on the screen depending on where on the transducer it was </a:t>
            </a:r>
            <a:r>
              <a:rPr lang="en-GB" dirty="0" smtClean="0"/>
              <a:t>received and the strength of returning signal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2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 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upload.wikimedia.org/wikipedia/commons/4/4d/UltraSonicCurvedArrayTransduc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19672" y="1772816"/>
            <a:ext cx="1143000" cy="161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2897814" y="4941168"/>
            <a:ext cx="432048" cy="504056"/>
          </a:xfrm>
          <a:prstGeom prst="ellipse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>
            <a:off x="2555776" y="3284984"/>
            <a:ext cx="1224136" cy="20162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749288" y="3392996"/>
            <a:ext cx="404428" cy="26282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169822" y="3402594"/>
            <a:ext cx="899697" cy="2569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95736" y="3356992"/>
            <a:ext cx="868660" cy="25267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4" idx="0"/>
          </p:cNvCxnSpPr>
          <p:nvPr/>
        </p:nvCxnSpPr>
        <p:spPr>
          <a:xfrm>
            <a:off x="2302514" y="3387153"/>
            <a:ext cx="811324" cy="15540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47764" y="3350154"/>
            <a:ext cx="1332148" cy="24082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99592" y="3284984"/>
            <a:ext cx="960520" cy="2625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95736" y="3429000"/>
            <a:ext cx="197932" cy="25428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ight Arrow 27"/>
          <p:cNvSpPr/>
          <p:nvPr/>
        </p:nvSpPr>
        <p:spPr>
          <a:xfrm>
            <a:off x="3563888" y="3645024"/>
            <a:ext cx="1368152" cy="7920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ounded Rectangle 28"/>
          <p:cNvSpPr/>
          <p:nvPr/>
        </p:nvSpPr>
        <p:spPr>
          <a:xfrm>
            <a:off x="5220072" y="2578447"/>
            <a:ext cx="3672408" cy="317996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5580112" y="2852936"/>
            <a:ext cx="3096344" cy="2592288"/>
          </a:xfrm>
          <a:prstGeom prst="roundRect">
            <a:avLst/>
          </a:prstGeom>
          <a:solidFill>
            <a:schemeClr val="tx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Arc 30"/>
          <p:cNvSpPr/>
          <p:nvPr/>
        </p:nvSpPr>
        <p:spPr>
          <a:xfrm rot="8065997">
            <a:off x="6372199" y="1664914"/>
            <a:ext cx="1512168" cy="1440160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Arc 32"/>
          <p:cNvSpPr/>
          <p:nvPr/>
        </p:nvSpPr>
        <p:spPr>
          <a:xfrm rot="8065997">
            <a:off x="5430172" y="1879849"/>
            <a:ext cx="3488446" cy="346546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Connector 33"/>
          <p:cNvCxnSpPr>
            <a:stCxn id="31" idx="2"/>
          </p:cNvCxnSpPr>
          <p:nvPr/>
        </p:nvCxnSpPr>
        <p:spPr>
          <a:xfrm flipH="1">
            <a:off x="5940152" y="2924888"/>
            <a:ext cx="658813" cy="19442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1" idx="0"/>
          </p:cNvCxnSpPr>
          <p:nvPr/>
        </p:nvCxnSpPr>
        <p:spPr>
          <a:xfrm>
            <a:off x="7642468" y="2889106"/>
            <a:ext cx="745956" cy="19080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596336" y="4365104"/>
            <a:ext cx="419110" cy="432048"/>
          </a:xfrm>
          <a:prstGeom prst="ellipse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3059832" y="162880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area of interest lies within the left field. As this is detected by crystals towards the left of the transducer this has been correctly plotted on the screen</a:t>
            </a:r>
            <a:endParaRPr lang="en-GB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10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system must additionally plot the correct depth an echo has returned from</a:t>
            </a:r>
          </a:p>
          <a:p>
            <a:r>
              <a:rPr lang="en-GB" dirty="0" smtClean="0"/>
              <a:t>The time taken for a returning echo to be detected will determine how far it has travelled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E.g. a longer time will translate to a greater depth displayed on screen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69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296109" y="3841722"/>
            <a:ext cx="3168352" cy="252028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5584141" y="4129754"/>
            <a:ext cx="2592288" cy="1944216"/>
          </a:xfrm>
          <a:prstGeom prst="roundRect">
            <a:avLst/>
          </a:prstGeom>
          <a:solidFill>
            <a:schemeClr val="tx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c 7"/>
          <p:cNvSpPr/>
          <p:nvPr/>
        </p:nvSpPr>
        <p:spPr>
          <a:xfrm rot="8097202">
            <a:off x="1691679" y="3284984"/>
            <a:ext cx="1080120" cy="115212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c 8"/>
          <p:cNvSpPr/>
          <p:nvPr/>
        </p:nvSpPr>
        <p:spPr>
          <a:xfrm rot="8097202">
            <a:off x="6340224" y="3284984"/>
            <a:ext cx="1080120" cy="115212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c 9"/>
          <p:cNvSpPr/>
          <p:nvPr/>
        </p:nvSpPr>
        <p:spPr>
          <a:xfrm rot="8097202">
            <a:off x="982860" y="3620329"/>
            <a:ext cx="2497758" cy="237794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c 10"/>
          <p:cNvSpPr/>
          <p:nvPr/>
        </p:nvSpPr>
        <p:spPr>
          <a:xfrm rot="8097202">
            <a:off x="5631406" y="3620328"/>
            <a:ext cx="2497758" cy="237794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6016343" y="4246174"/>
            <a:ext cx="500802" cy="14250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08304" y="4268055"/>
            <a:ext cx="457200" cy="13812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https://upload.wikimedia.org/wikipedia/commons/4/4d/UltraSonicCurvedArrayTransduc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83668" y="1556792"/>
            <a:ext cx="900100" cy="126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upload.wikimedia.org/wikipedia/commons/4/4d/UltraSonicCurvedArrayTransduc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42085" y="1556792"/>
            <a:ext cx="766217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/>
          <p:cNvSpPr/>
          <p:nvPr/>
        </p:nvSpPr>
        <p:spPr>
          <a:xfrm>
            <a:off x="1898702" y="3356992"/>
            <a:ext cx="270029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6745269" y="3318455"/>
            <a:ext cx="270029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6790180" y="5589240"/>
            <a:ext cx="270029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683568" y="3861048"/>
            <a:ext cx="3096344" cy="2520280"/>
            <a:chOff x="683568" y="3861048"/>
            <a:chExt cx="3096344" cy="2520280"/>
          </a:xfrm>
        </p:grpSpPr>
        <p:sp>
          <p:nvSpPr>
            <p:cNvPr id="4" name="Rounded Rectangle 3"/>
            <p:cNvSpPr/>
            <p:nvPr/>
          </p:nvSpPr>
          <p:spPr>
            <a:xfrm>
              <a:off x="683568" y="3861048"/>
              <a:ext cx="3096344" cy="25202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35596" y="4129754"/>
              <a:ext cx="2592288" cy="1944216"/>
            </a:xfrm>
            <a:prstGeom prst="round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1331640" y="4268055"/>
              <a:ext cx="504056" cy="14652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8" idx="0"/>
              <a:endCxn id="10" idx="0"/>
            </p:cNvCxnSpPr>
            <p:nvPr/>
          </p:nvCxnSpPr>
          <p:spPr>
            <a:xfrm>
              <a:off x="2639409" y="4268055"/>
              <a:ext cx="433746" cy="13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>
              <a:off x="2096725" y="4670670"/>
              <a:ext cx="270029" cy="288032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>
            <a:off x="1932702" y="2869421"/>
            <a:ext cx="1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248329" y="2825567"/>
            <a:ext cx="0" cy="4334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7060939" y="2780928"/>
            <a:ext cx="1" cy="434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745268" y="2827012"/>
            <a:ext cx="1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639409" y="1700808"/>
            <a:ext cx="1644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Time for pulse and receive X seconds</a:t>
            </a:r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7354149" y="1556792"/>
            <a:ext cx="1644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Time for pulse and receive 2X seconds</a:t>
            </a:r>
            <a:endParaRPr lang="en-GB" dirty="0"/>
          </a:p>
        </p:txBody>
      </p:sp>
      <p:sp>
        <p:nvSpPr>
          <p:cNvPr id="30" name="Arc 29"/>
          <p:cNvSpPr/>
          <p:nvPr/>
        </p:nvSpPr>
        <p:spPr>
          <a:xfrm rot="8097202">
            <a:off x="1652828" y="3282094"/>
            <a:ext cx="1080120" cy="115212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c 34"/>
          <p:cNvSpPr/>
          <p:nvPr/>
        </p:nvSpPr>
        <p:spPr>
          <a:xfrm rot="8097202">
            <a:off x="942453" y="3603843"/>
            <a:ext cx="2497758" cy="2377948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99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system plots </a:t>
            </a:r>
            <a:r>
              <a:rPr lang="en-GB" b="1" dirty="0" smtClean="0"/>
              <a:t>every </a:t>
            </a:r>
            <a:r>
              <a:rPr lang="en-GB" dirty="0" smtClean="0"/>
              <a:t>echo this way</a:t>
            </a:r>
          </a:p>
          <a:p>
            <a:r>
              <a:rPr lang="en-GB" dirty="0" smtClean="0"/>
              <a:t>Bases it’s calculations on several assumptions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Path of an echo is straight – original or returning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The speed of sound (1540 m/s)and attenuation is constant through all tissue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All echoes have originated from the centre of the beam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Returning echoes – time taken for these to be detected is directly proportional to the distance travelled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38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Image generation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These assumptions can lead to false appearances being displayed on the image  </a:t>
            </a:r>
          </a:p>
          <a:p>
            <a:r>
              <a:rPr lang="en-GB" dirty="0" smtClean="0"/>
              <a:t>These are known as artefacts</a:t>
            </a:r>
          </a:p>
          <a:p>
            <a:r>
              <a:rPr lang="en-GB" dirty="0" smtClean="0"/>
              <a:t>Common artefacts include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Acoustic shadow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Acoustic enhancement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Reverberation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Edge shadow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Mirror image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42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Image display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608512" cy="4768952"/>
          </a:xfrm>
        </p:spPr>
        <p:txBody>
          <a:bodyPr/>
          <a:lstStyle/>
          <a:p>
            <a:r>
              <a:rPr lang="en-US" dirty="0" smtClean="0"/>
              <a:t>Each echo is displayed as a grey scale </a:t>
            </a:r>
          </a:p>
          <a:p>
            <a:r>
              <a:rPr lang="en-US" dirty="0" smtClean="0"/>
              <a:t>Level of grey determined by the amplitude of the echo received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Strong echo = white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No echo = black</a:t>
            </a:r>
          </a:p>
          <a:p>
            <a:r>
              <a:rPr lang="en-US" dirty="0" smtClean="0"/>
              <a:t>Approximately 64 grey scales available on most scanners – can alter manually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484784"/>
            <a:ext cx="3610946" cy="2681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417" t="11813" r="20058" b="9324"/>
          <a:stretch/>
        </p:blipFill>
        <p:spPr>
          <a:xfrm>
            <a:off x="5220072" y="4221088"/>
            <a:ext cx="3427858" cy="25129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7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Image display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52" y="1584584"/>
            <a:ext cx="4038600" cy="4840960"/>
          </a:xfrm>
        </p:spPr>
        <p:txBody>
          <a:bodyPr/>
          <a:lstStyle/>
          <a:p>
            <a:r>
              <a:rPr lang="en-US" dirty="0" smtClean="0"/>
              <a:t>The ability of the ultrasound machine to distinguish different structures and display these correctly is known as resolution</a:t>
            </a:r>
          </a:p>
          <a:p>
            <a:r>
              <a:rPr lang="en-US" dirty="0" smtClean="0"/>
              <a:t>Several types </a:t>
            </a:r>
            <a:r>
              <a:rPr lang="en-US" dirty="0" smtClean="0"/>
              <a:t>are important in </a:t>
            </a:r>
            <a:r>
              <a:rPr lang="en-US" dirty="0" smtClean="0"/>
              <a:t>MSK </a:t>
            </a:r>
            <a:r>
              <a:rPr lang="en-US" dirty="0" smtClean="0"/>
              <a:t>Ultrasound </a:t>
            </a:r>
            <a:r>
              <a:rPr lang="en-US" dirty="0" smtClean="0"/>
              <a:t>imaging</a:t>
            </a:r>
            <a:r>
              <a:rPr lang="en-US" dirty="0"/>
              <a:t>:</a:t>
            </a:r>
            <a:endParaRPr lang="en-US" dirty="0" smtClean="0"/>
          </a:p>
          <a:p>
            <a:pPr lvl="1">
              <a:buClr>
                <a:srgbClr val="0070C0"/>
              </a:buClr>
            </a:pPr>
            <a:r>
              <a:rPr lang="en-US" dirty="0" smtClean="0"/>
              <a:t>Spatial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Axial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Lateral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1700808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Spatial resolution – the ability to distinguish two structures which lie very close together</a:t>
            </a:r>
            <a:endParaRPr lang="en-US" dirty="0"/>
          </a:p>
        </p:txBody>
      </p:sp>
      <p:sp>
        <p:nvSpPr>
          <p:cNvPr id="6" name="Trapezoid 5"/>
          <p:cNvSpPr/>
          <p:nvPr/>
        </p:nvSpPr>
        <p:spPr>
          <a:xfrm>
            <a:off x="6228184" y="2708920"/>
            <a:ext cx="864096" cy="504056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5436096" y="3356992"/>
            <a:ext cx="864096" cy="22322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940152" y="3356992"/>
            <a:ext cx="504056" cy="2304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372200" y="3356992"/>
            <a:ext cx="216024" cy="23762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732240" y="3356992"/>
            <a:ext cx="216024" cy="23762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20272" y="3356992"/>
            <a:ext cx="1080120" cy="22322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876256" y="3356992"/>
            <a:ext cx="720080" cy="2304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588224" y="4005064"/>
            <a:ext cx="0" cy="1008112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660232" y="5301208"/>
            <a:ext cx="720080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04248" y="42210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948264" y="544522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Lateral 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660232" y="4365104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660232" y="4581128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876256" y="5013176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92280" y="5013176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9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Basic Principle of Ultrasound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4825"/>
            <a:ext cx="8229600" cy="2158231"/>
          </a:xfrm>
        </p:spPr>
        <p:txBody>
          <a:bodyPr/>
          <a:lstStyle/>
          <a:p>
            <a:r>
              <a:rPr lang="en-GB" dirty="0" smtClean="0"/>
              <a:t>Waves of sound are sent into the body and ‘bounce’ off structures </a:t>
            </a:r>
          </a:p>
          <a:p>
            <a:r>
              <a:rPr lang="en-GB" dirty="0" smtClean="0"/>
              <a:t>The returning echoes are then collected &amp; used to produce an image </a:t>
            </a:r>
          </a:p>
        </p:txBody>
      </p:sp>
      <p:pic>
        <p:nvPicPr>
          <p:cNvPr id="1026" name="Picture 2" descr="http://upload.wikimedia.org/wikipedia/commons/thumb/0/07/Sonar_Principle_EN.svg/400px-Sonar_Principle_EN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088" y="3861048"/>
            <a:ext cx="5332471" cy="286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572902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Resolution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07392"/>
          </a:xfrm>
        </p:spPr>
        <p:txBody>
          <a:bodyPr/>
          <a:lstStyle/>
          <a:p>
            <a:r>
              <a:rPr lang="en-US" dirty="0" smtClean="0"/>
              <a:t>Axial resolution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Determined by pulse length – i.e. short pulse length = greater axial resolution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Affected by the frequency – higher frequencies have shorter wavelengths and pulse lengths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895424"/>
          </a:xfrm>
        </p:spPr>
        <p:txBody>
          <a:bodyPr/>
          <a:lstStyle/>
          <a:p>
            <a:r>
              <a:rPr lang="en-US" dirty="0" smtClean="0"/>
              <a:t>Lateral resolution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Determined by the beam width – i.e. beam must be narrow enough to ‘see between’ two structures and register them separately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Affected by the use of focus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5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Resolution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646952"/>
          </a:xfrm>
        </p:spPr>
        <p:txBody>
          <a:bodyPr/>
          <a:lstStyle/>
          <a:p>
            <a:r>
              <a:rPr lang="en-US" dirty="0" smtClean="0"/>
              <a:t>Axial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574944"/>
          </a:xfrm>
        </p:spPr>
        <p:txBody>
          <a:bodyPr/>
          <a:lstStyle/>
          <a:p>
            <a:r>
              <a:rPr lang="en-US" dirty="0" smtClean="0"/>
              <a:t>Lateral </a:t>
            </a:r>
          </a:p>
          <a:p>
            <a:pPr marL="119062" indent="0">
              <a:buNone/>
            </a:pPr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1115616" y="2924944"/>
            <a:ext cx="493515" cy="618795"/>
          </a:xfrm>
          <a:custGeom>
            <a:avLst/>
            <a:gdLst>
              <a:gd name="connsiteX0" fmla="*/ 0 w 493515"/>
              <a:gd name="connsiteY0" fmla="*/ 324045 h 618795"/>
              <a:gd name="connsiteX1" fmla="*/ 32901 w 493515"/>
              <a:gd name="connsiteY1" fmla="*/ 34525 h 618795"/>
              <a:gd name="connsiteX2" fmla="*/ 111864 w 493515"/>
              <a:gd name="connsiteY2" fmla="*/ 356945 h 618795"/>
              <a:gd name="connsiteX3" fmla="*/ 177666 w 493515"/>
              <a:gd name="connsiteY3" fmla="*/ 580664 h 618795"/>
              <a:gd name="connsiteX4" fmla="*/ 230307 w 493515"/>
              <a:gd name="connsiteY4" fmla="*/ 225345 h 618795"/>
              <a:gd name="connsiteX5" fmla="*/ 289529 w 493515"/>
              <a:gd name="connsiteY5" fmla="*/ 1625 h 618795"/>
              <a:gd name="connsiteX6" fmla="*/ 355331 w 493515"/>
              <a:gd name="connsiteY6" fmla="*/ 337205 h 618795"/>
              <a:gd name="connsiteX7" fmla="*/ 394812 w 493515"/>
              <a:gd name="connsiteY7" fmla="*/ 547764 h 618795"/>
              <a:gd name="connsiteX8" fmla="*/ 421133 w 493515"/>
              <a:gd name="connsiteY8" fmla="*/ 600404 h 618795"/>
              <a:gd name="connsiteX9" fmla="*/ 493515 w 493515"/>
              <a:gd name="connsiteY9" fmla="*/ 258245 h 618795"/>
              <a:gd name="connsiteX10" fmla="*/ 493515 w 493515"/>
              <a:gd name="connsiteY10" fmla="*/ 258245 h 61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3515" h="618795">
                <a:moveTo>
                  <a:pt x="0" y="324045"/>
                </a:moveTo>
                <a:cubicBezTo>
                  <a:pt x="7128" y="176543"/>
                  <a:pt x="14257" y="29042"/>
                  <a:pt x="32901" y="34525"/>
                </a:cubicBezTo>
                <a:cubicBezTo>
                  <a:pt x="51545" y="40008"/>
                  <a:pt x="87737" y="265922"/>
                  <a:pt x="111864" y="356945"/>
                </a:cubicBezTo>
                <a:cubicBezTo>
                  <a:pt x="135992" y="447968"/>
                  <a:pt x="157926" y="602597"/>
                  <a:pt x="177666" y="580664"/>
                </a:cubicBezTo>
                <a:cubicBezTo>
                  <a:pt x="197407" y="558731"/>
                  <a:pt x="211663" y="321851"/>
                  <a:pt x="230307" y="225345"/>
                </a:cubicBezTo>
                <a:cubicBezTo>
                  <a:pt x="248951" y="128839"/>
                  <a:pt x="268692" y="-17018"/>
                  <a:pt x="289529" y="1625"/>
                </a:cubicBezTo>
                <a:cubicBezTo>
                  <a:pt x="310366" y="20268"/>
                  <a:pt x="337784" y="246182"/>
                  <a:pt x="355331" y="337205"/>
                </a:cubicBezTo>
                <a:cubicBezTo>
                  <a:pt x="372878" y="428228"/>
                  <a:pt x="383845" y="503898"/>
                  <a:pt x="394812" y="547764"/>
                </a:cubicBezTo>
                <a:cubicBezTo>
                  <a:pt x="405779" y="591630"/>
                  <a:pt x="404683" y="648657"/>
                  <a:pt x="421133" y="600404"/>
                </a:cubicBezTo>
                <a:cubicBezTo>
                  <a:pt x="437583" y="552151"/>
                  <a:pt x="493515" y="258245"/>
                  <a:pt x="493515" y="258245"/>
                </a:cubicBezTo>
                <a:lnTo>
                  <a:pt x="493515" y="258245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611560" y="4509120"/>
            <a:ext cx="1368152" cy="618795"/>
          </a:xfrm>
          <a:custGeom>
            <a:avLst/>
            <a:gdLst>
              <a:gd name="connsiteX0" fmla="*/ 0 w 493515"/>
              <a:gd name="connsiteY0" fmla="*/ 324045 h 618795"/>
              <a:gd name="connsiteX1" fmla="*/ 32901 w 493515"/>
              <a:gd name="connsiteY1" fmla="*/ 34525 h 618795"/>
              <a:gd name="connsiteX2" fmla="*/ 111864 w 493515"/>
              <a:gd name="connsiteY2" fmla="*/ 356945 h 618795"/>
              <a:gd name="connsiteX3" fmla="*/ 177666 w 493515"/>
              <a:gd name="connsiteY3" fmla="*/ 580664 h 618795"/>
              <a:gd name="connsiteX4" fmla="*/ 230307 w 493515"/>
              <a:gd name="connsiteY4" fmla="*/ 225345 h 618795"/>
              <a:gd name="connsiteX5" fmla="*/ 289529 w 493515"/>
              <a:gd name="connsiteY5" fmla="*/ 1625 h 618795"/>
              <a:gd name="connsiteX6" fmla="*/ 355331 w 493515"/>
              <a:gd name="connsiteY6" fmla="*/ 337205 h 618795"/>
              <a:gd name="connsiteX7" fmla="*/ 394812 w 493515"/>
              <a:gd name="connsiteY7" fmla="*/ 547764 h 618795"/>
              <a:gd name="connsiteX8" fmla="*/ 421133 w 493515"/>
              <a:gd name="connsiteY8" fmla="*/ 600404 h 618795"/>
              <a:gd name="connsiteX9" fmla="*/ 493515 w 493515"/>
              <a:gd name="connsiteY9" fmla="*/ 258245 h 618795"/>
              <a:gd name="connsiteX10" fmla="*/ 493515 w 493515"/>
              <a:gd name="connsiteY10" fmla="*/ 258245 h 61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3515" h="618795">
                <a:moveTo>
                  <a:pt x="0" y="324045"/>
                </a:moveTo>
                <a:cubicBezTo>
                  <a:pt x="7128" y="176543"/>
                  <a:pt x="14257" y="29042"/>
                  <a:pt x="32901" y="34525"/>
                </a:cubicBezTo>
                <a:cubicBezTo>
                  <a:pt x="51545" y="40008"/>
                  <a:pt x="87737" y="265922"/>
                  <a:pt x="111864" y="356945"/>
                </a:cubicBezTo>
                <a:cubicBezTo>
                  <a:pt x="135992" y="447968"/>
                  <a:pt x="157926" y="602597"/>
                  <a:pt x="177666" y="580664"/>
                </a:cubicBezTo>
                <a:cubicBezTo>
                  <a:pt x="197407" y="558731"/>
                  <a:pt x="211663" y="321851"/>
                  <a:pt x="230307" y="225345"/>
                </a:cubicBezTo>
                <a:cubicBezTo>
                  <a:pt x="248951" y="128839"/>
                  <a:pt x="268692" y="-17018"/>
                  <a:pt x="289529" y="1625"/>
                </a:cubicBezTo>
                <a:cubicBezTo>
                  <a:pt x="310366" y="20268"/>
                  <a:pt x="337784" y="246182"/>
                  <a:pt x="355331" y="337205"/>
                </a:cubicBezTo>
                <a:cubicBezTo>
                  <a:pt x="372878" y="428228"/>
                  <a:pt x="383845" y="503898"/>
                  <a:pt x="394812" y="547764"/>
                </a:cubicBezTo>
                <a:cubicBezTo>
                  <a:pt x="405779" y="591630"/>
                  <a:pt x="404683" y="648657"/>
                  <a:pt x="421133" y="600404"/>
                </a:cubicBezTo>
                <a:cubicBezTo>
                  <a:pt x="437583" y="552151"/>
                  <a:pt x="493515" y="258245"/>
                  <a:pt x="493515" y="258245"/>
                </a:cubicBezTo>
                <a:lnTo>
                  <a:pt x="493515" y="258245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55576" y="3068960"/>
            <a:ext cx="216024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691680" y="4725144"/>
            <a:ext cx="216024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691680" y="3068960"/>
            <a:ext cx="216024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55576" y="4725144"/>
            <a:ext cx="216024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699792" y="2564904"/>
            <a:ext cx="1584176" cy="1296144"/>
            <a:chOff x="683568" y="3861048"/>
            <a:chExt cx="3096344" cy="2520280"/>
          </a:xfrm>
        </p:grpSpPr>
        <p:sp>
          <p:nvSpPr>
            <p:cNvPr id="20" name="Rounded Rectangle 19"/>
            <p:cNvSpPr/>
            <p:nvPr/>
          </p:nvSpPr>
          <p:spPr>
            <a:xfrm>
              <a:off x="683568" y="3861048"/>
              <a:ext cx="3096344" cy="25202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35596" y="4129754"/>
              <a:ext cx="2592288" cy="1944216"/>
            </a:xfrm>
            <a:prstGeom prst="round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1331640" y="4268055"/>
              <a:ext cx="504056" cy="14652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639409" y="4268055"/>
              <a:ext cx="433746" cy="13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/>
            <p:cNvSpPr/>
            <p:nvPr/>
          </p:nvSpPr>
          <p:spPr>
            <a:xfrm>
              <a:off x="2096725" y="4670670"/>
              <a:ext cx="270029" cy="288032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99792" y="4077072"/>
            <a:ext cx="1656184" cy="1440160"/>
            <a:chOff x="683568" y="3861048"/>
            <a:chExt cx="3096344" cy="2520280"/>
          </a:xfrm>
        </p:grpSpPr>
        <p:sp>
          <p:nvSpPr>
            <p:cNvPr id="26" name="Rounded Rectangle 25"/>
            <p:cNvSpPr/>
            <p:nvPr/>
          </p:nvSpPr>
          <p:spPr>
            <a:xfrm>
              <a:off x="683568" y="3861048"/>
              <a:ext cx="3096344" cy="25202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935596" y="4129754"/>
              <a:ext cx="2592288" cy="1944216"/>
            </a:xfrm>
            <a:prstGeom prst="round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1331640" y="4268055"/>
              <a:ext cx="504056" cy="14652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639409" y="4268055"/>
              <a:ext cx="433746" cy="13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2029805" y="4743146"/>
              <a:ext cx="270029" cy="28803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Oval 30"/>
          <p:cNvSpPr/>
          <p:nvPr/>
        </p:nvSpPr>
        <p:spPr>
          <a:xfrm>
            <a:off x="3419872" y="3284984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419872" y="4653136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2879504">
            <a:off x="3659420" y="2421694"/>
            <a:ext cx="2160240" cy="180020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13740046">
            <a:off x="5902025" y="2630840"/>
            <a:ext cx="2160240" cy="180020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13754045">
            <a:off x="6103025" y="4150729"/>
            <a:ext cx="2160240" cy="180020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2879504">
            <a:off x="3443396" y="4005870"/>
            <a:ext cx="2160240" cy="180020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364088" y="328498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364088" y="4797152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84168" y="4797152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084168" y="328498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7164288" y="2636912"/>
            <a:ext cx="1584176" cy="1296144"/>
            <a:chOff x="683568" y="3861048"/>
            <a:chExt cx="3096344" cy="2520280"/>
          </a:xfrm>
        </p:grpSpPr>
        <p:sp>
          <p:nvSpPr>
            <p:cNvPr id="42" name="Rounded Rectangle 41"/>
            <p:cNvSpPr/>
            <p:nvPr/>
          </p:nvSpPr>
          <p:spPr>
            <a:xfrm>
              <a:off x="683568" y="3861048"/>
              <a:ext cx="3096344" cy="25202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935596" y="4129754"/>
              <a:ext cx="2592288" cy="1944216"/>
            </a:xfrm>
            <a:prstGeom prst="round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>
              <a:off x="1331640" y="4268055"/>
              <a:ext cx="504056" cy="14652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639409" y="4268055"/>
              <a:ext cx="433746" cy="13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1809511" y="4981172"/>
              <a:ext cx="270028" cy="28803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236296" y="4149080"/>
            <a:ext cx="1584176" cy="1296144"/>
            <a:chOff x="683568" y="3861048"/>
            <a:chExt cx="3096344" cy="2520280"/>
          </a:xfrm>
        </p:grpSpPr>
        <p:sp>
          <p:nvSpPr>
            <p:cNvPr id="48" name="Rounded Rectangle 47"/>
            <p:cNvSpPr/>
            <p:nvPr/>
          </p:nvSpPr>
          <p:spPr>
            <a:xfrm>
              <a:off x="683568" y="3861048"/>
              <a:ext cx="3096344" cy="25202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935596" y="4129754"/>
              <a:ext cx="2592288" cy="1944216"/>
            </a:xfrm>
            <a:prstGeom prst="roundRect">
              <a:avLst/>
            </a:prstGeom>
            <a:solidFill>
              <a:schemeClr val="tx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>
              <a:off x="1331640" y="4268055"/>
              <a:ext cx="504056" cy="14652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2639409" y="4268055"/>
              <a:ext cx="433746" cy="13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/>
            <p:cNvSpPr/>
            <p:nvPr/>
          </p:nvSpPr>
          <p:spPr>
            <a:xfrm>
              <a:off x="2173893" y="4990531"/>
              <a:ext cx="270028" cy="28803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3" name="Oval 52"/>
          <p:cNvSpPr/>
          <p:nvPr/>
        </p:nvSpPr>
        <p:spPr>
          <a:xfrm>
            <a:off x="8039699" y="3205689"/>
            <a:ext cx="138154" cy="14813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7884368" y="4725144"/>
            <a:ext cx="138154" cy="14813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19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Resolution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773936"/>
            <a:ext cx="4316288" cy="4623816"/>
          </a:xfrm>
        </p:spPr>
        <p:txBody>
          <a:bodyPr/>
          <a:lstStyle/>
          <a:p>
            <a:r>
              <a:rPr lang="en-US" dirty="0" smtClean="0"/>
              <a:t>Temporal resolution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Ability of the machine to correctly distinguish two separate actions occurring at separate times and display them accordingly – i.e. the number of times a section of tissue is scanned and displayed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Faster the update (frame rate) = higher temporal resolution – REAL TIME</a:t>
            </a:r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5652120" y="2852936"/>
            <a:ext cx="648072" cy="108012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6660232" y="2852936"/>
            <a:ext cx="1584176" cy="108012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27984" y="162880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Sector width – the narrower the section the faster the whole area can be imaged = more times (increased frame rate) and better temporal resolution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652120" y="4149080"/>
            <a:ext cx="648072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660232" y="4149080"/>
            <a:ext cx="1584176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16016" y="443711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Focal zones – more focal zones require longer sweeps and thus have lower temporal resolutions </a:t>
            </a:r>
            <a:endParaRPr lang="en-US" dirty="0"/>
          </a:p>
        </p:txBody>
      </p:sp>
      <p:sp>
        <p:nvSpPr>
          <p:cNvPr id="14" name="Arc 13"/>
          <p:cNvSpPr/>
          <p:nvPr/>
        </p:nvSpPr>
        <p:spPr>
          <a:xfrm rot="3469860">
            <a:off x="4479686" y="5365463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3469860">
            <a:off x="4462617" y="5727351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3469860">
            <a:off x="4462616" y="6087390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14161237">
            <a:off x="5474554" y="5439703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14510389">
            <a:off x="7561710" y="5725839"/>
            <a:ext cx="1326673" cy="879424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13708122">
            <a:off x="5487185" y="6157862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3469860">
            <a:off x="6057406" y="5383356"/>
            <a:ext cx="1343675" cy="84912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14312986">
            <a:off x="5469124" y="5799117"/>
            <a:ext cx="534655" cy="377160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004048" y="5589240"/>
            <a:ext cx="504056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004048" y="5949280"/>
            <a:ext cx="504056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004048" y="6309320"/>
            <a:ext cx="504056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236296" y="5949280"/>
            <a:ext cx="504056" cy="0"/>
          </a:xfrm>
          <a:prstGeom prst="straightConnector1">
            <a:avLst/>
          </a:prstGeom>
          <a:ln>
            <a:solidFill>
              <a:srgbClr val="3366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724128" y="5589240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zones – requires 3 sweeps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028384" y="558924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zone – 1 sweep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05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Knobology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8784976" cy="646952"/>
          </a:xfrm>
        </p:spPr>
        <p:txBody>
          <a:bodyPr/>
          <a:lstStyle/>
          <a:p>
            <a:r>
              <a:rPr lang="en-US" dirty="0" smtClean="0"/>
              <a:t>Typical machine – important controls to increase image quality/ detail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928"/>
            <a:ext cx="4333810" cy="349974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4283968" y="3140968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851920" y="4437112"/>
            <a:ext cx="792088" cy="194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851920" y="5013176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851920" y="5229200"/>
            <a:ext cx="2304256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779912" y="5445224"/>
            <a:ext cx="36004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72000" y="2204864"/>
            <a:ext cx="446449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TGC – used to alter amplitude of echoes at different levels of the image – e.g. gradual slope useful to even out echoes from deep structures with those superficially. Differs from overall gain which amplifies all echoes equally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16016" y="400506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Also known as contrast – alters the number of grey scales available for the computer to use for display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508104" y="486916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Sector width – alters the number of scan lines in an image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012160" y="5517232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– alters the resonant frequency employed – higher for more superficial structures = better detail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843808" y="622430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Depth – distance able to be imaged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35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8710" t="11418"/>
          <a:stretch/>
        </p:blipFill>
        <p:spPr>
          <a:xfrm>
            <a:off x="4283968" y="2132856"/>
            <a:ext cx="3203847" cy="26184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1628800"/>
            <a:ext cx="2413000" cy="203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5198" t="11869" r="18775" b="9695"/>
          <a:stretch/>
        </p:blipFill>
        <p:spPr>
          <a:xfrm>
            <a:off x="5868144" y="4509120"/>
            <a:ext cx="3059832" cy="21965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556792"/>
            <a:ext cx="4038600" cy="4839840"/>
          </a:xfrm>
        </p:spPr>
        <p:txBody>
          <a:bodyPr/>
          <a:lstStyle/>
          <a:p>
            <a:r>
              <a:rPr lang="en-US" sz="2200" dirty="0" err="1" smtClean="0"/>
              <a:t>Colour</a:t>
            </a:r>
            <a:r>
              <a:rPr lang="en-US" sz="2200" dirty="0" smtClean="0"/>
              <a:t> – demonstrates the presence and direction of flow. Dependent on </a:t>
            </a:r>
            <a:r>
              <a:rPr lang="en-US" sz="2200" dirty="0" smtClean="0"/>
              <a:t>incident angle </a:t>
            </a:r>
            <a:r>
              <a:rPr lang="en-US" sz="2200" dirty="0" smtClean="0"/>
              <a:t>of </a:t>
            </a:r>
            <a:r>
              <a:rPr lang="en-US" sz="2200" dirty="0" smtClean="0"/>
              <a:t>beam. </a:t>
            </a:r>
            <a:endParaRPr lang="en-US" sz="2200" dirty="0" smtClean="0"/>
          </a:p>
          <a:p>
            <a:r>
              <a:rPr lang="en-US" sz="2200" dirty="0" smtClean="0"/>
              <a:t>Spectral – allows calculations of velocity </a:t>
            </a:r>
            <a:r>
              <a:rPr lang="en-US" sz="2200" dirty="0" smtClean="0"/>
              <a:t>and </a:t>
            </a:r>
            <a:r>
              <a:rPr lang="en-US" sz="2200" dirty="0" err="1" smtClean="0"/>
              <a:t>pulsatility</a:t>
            </a:r>
            <a:r>
              <a:rPr lang="en-US" sz="2200" dirty="0" smtClean="0"/>
              <a:t> </a:t>
            </a:r>
            <a:r>
              <a:rPr lang="en-US" sz="2200" dirty="0" smtClean="0"/>
              <a:t>to be calculated. Dependent on </a:t>
            </a:r>
            <a:r>
              <a:rPr lang="en-US" sz="2200" dirty="0" smtClean="0"/>
              <a:t>incident angle of beam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Power – demonstrates the presence of flow; gives no indication of direction. More sensitive for low flow. Not angle </a:t>
            </a:r>
            <a:r>
              <a:rPr lang="en-US" sz="2200" dirty="0" smtClean="0"/>
              <a:t>dependent</a:t>
            </a:r>
            <a:r>
              <a:rPr lang="en-US" sz="2200" dirty="0"/>
              <a:t> </a:t>
            </a:r>
            <a:r>
              <a:rPr lang="en-US" sz="2200" dirty="0" smtClean="0"/>
              <a:t>and used widely in MSK field.</a:t>
            </a:r>
            <a:endParaRPr lang="en-US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Doppler imaging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0312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colour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23488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465313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75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Doppler imaging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556792"/>
            <a:ext cx="9036496" cy="2520280"/>
          </a:xfrm>
        </p:spPr>
        <p:txBody>
          <a:bodyPr/>
          <a:lstStyle/>
          <a:p>
            <a:r>
              <a:rPr lang="en-US" dirty="0" smtClean="0"/>
              <a:t>Frequency of a sound wave is changed when it encounters a moving object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Increases when object moves closer to the wave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Decreases when object moves further from the wave</a:t>
            </a:r>
          </a:p>
          <a:p>
            <a:r>
              <a:rPr lang="en-US" dirty="0" smtClean="0"/>
              <a:t>Proportional to the velocity of the moving target – Doppler shift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4077072"/>
            <a:ext cx="4147661" cy="2592288"/>
          </a:xfrm>
          <a:prstGeom prst="rect">
            <a:avLst/>
          </a:prstGeom>
        </p:spPr>
      </p:pic>
      <p:pic>
        <p:nvPicPr>
          <p:cNvPr id="6" name="Picture 5" descr="doppler shift0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53136"/>
            <a:ext cx="3031583" cy="7825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5589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Doppler shift equation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96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ALARA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773936"/>
            <a:ext cx="4536504" cy="4623816"/>
          </a:xfrm>
        </p:spPr>
        <p:txBody>
          <a:bodyPr/>
          <a:lstStyle/>
          <a:p>
            <a:r>
              <a:rPr lang="en-US" dirty="0" smtClean="0"/>
              <a:t>As Low As Reasonably Achievable</a:t>
            </a:r>
          </a:p>
          <a:p>
            <a:r>
              <a:rPr lang="en-GB" dirty="0"/>
              <a:t>Means use the least amount of ultrasound to gain a diagnostic </a:t>
            </a:r>
            <a:r>
              <a:rPr lang="en-GB" dirty="0" smtClean="0"/>
              <a:t>image</a:t>
            </a:r>
            <a:endParaRPr lang="en-US" dirty="0" smtClean="0"/>
          </a:p>
          <a:p>
            <a:r>
              <a:rPr lang="en-US" dirty="0" smtClean="0"/>
              <a:t>Overarching principle of imaging – in ultrasound this translates to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Lowest output power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Shortest </a:t>
            </a:r>
            <a:r>
              <a:rPr lang="en-US" dirty="0" smtClean="0"/>
              <a:t>scanning time </a:t>
            </a:r>
            <a:r>
              <a:rPr lang="en-US" dirty="0" smtClean="0"/>
              <a:t>possible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2303136"/>
          </a:xfrm>
        </p:spPr>
        <p:txBody>
          <a:bodyPr/>
          <a:lstStyle/>
          <a:p>
            <a:r>
              <a:rPr lang="en-US" dirty="0" smtClean="0"/>
              <a:t>Use of supplementary imaging techniques (e.g. Doppler) increases the output power.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82" t="13968" r="20773" b="9254"/>
          <a:stretch/>
        </p:blipFill>
        <p:spPr>
          <a:xfrm>
            <a:off x="5292080" y="4221088"/>
            <a:ext cx="2861747" cy="2076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38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Bio-effects of ultrasound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No evidenced adverse effects of ultrasound in </a:t>
            </a:r>
            <a:r>
              <a:rPr lang="en-US" b="1" dirty="0" smtClean="0"/>
              <a:t>human</a:t>
            </a:r>
            <a:r>
              <a:rPr lang="en-US" dirty="0" smtClean="0"/>
              <a:t> subjects</a:t>
            </a:r>
          </a:p>
          <a:p>
            <a:pPr marL="119062" indent="0">
              <a:buNone/>
            </a:pPr>
            <a:endParaRPr lang="en-US" dirty="0" smtClean="0"/>
          </a:p>
          <a:p>
            <a:r>
              <a:rPr lang="en-US" dirty="0" smtClean="0"/>
              <a:t>Theoretical effects fall into two categories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Mechanical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Stable cavitation</a:t>
            </a:r>
          </a:p>
          <a:p>
            <a:pPr lvl="2">
              <a:buClr>
                <a:srgbClr val="0070C0"/>
              </a:buClr>
            </a:pPr>
            <a:r>
              <a:rPr lang="en-US" dirty="0" smtClean="0"/>
              <a:t>Non-stable cavitation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Thermal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1727072"/>
          </a:xfrm>
        </p:spPr>
        <p:txBody>
          <a:bodyPr/>
          <a:lstStyle/>
          <a:p>
            <a:r>
              <a:rPr lang="en-US" dirty="0" smtClean="0"/>
              <a:t>Cavitation – 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the creation of an empty space within tissue</a:t>
            </a:r>
          </a:p>
          <a:p>
            <a:pPr marL="119062" indent="0">
              <a:buClr>
                <a:srgbClr val="0070C0"/>
              </a:buCl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43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Mechanical </a:t>
            </a:r>
            <a:r>
              <a:rPr lang="en-US" dirty="0" err="1" smtClean="0">
                <a:solidFill>
                  <a:srgbClr val="0070C0"/>
                </a:solidFill>
              </a:rPr>
              <a:t>bioeffects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u="sng" dirty="0" smtClean="0"/>
              <a:t>Stable cavitation</a:t>
            </a:r>
          </a:p>
          <a:p>
            <a:r>
              <a:rPr lang="en-US" dirty="0" smtClean="0"/>
              <a:t>Tiny gas bubbles in tissue</a:t>
            </a:r>
          </a:p>
          <a:p>
            <a:r>
              <a:rPr lang="en-US" dirty="0"/>
              <a:t>P</a:t>
            </a:r>
            <a:r>
              <a:rPr lang="en-US" dirty="0" smtClean="0"/>
              <a:t>ressure </a:t>
            </a:r>
            <a:r>
              <a:rPr lang="en-US" dirty="0" smtClean="0"/>
              <a:t>of the sound wave will cause a transient change in their size </a:t>
            </a:r>
          </a:p>
          <a:p>
            <a:r>
              <a:rPr lang="en-US" dirty="0"/>
              <a:t>C</a:t>
            </a:r>
            <a:r>
              <a:rPr lang="en-US" dirty="0" smtClean="0"/>
              <a:t>onsidered </a:t>
            </a:r>
            <a:r>
              <a:rPr lang="en-US" dirty="0" smtClean="0"/>
              <a:t>relatively safe 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804248" y="2636912"/>
            <a:ext cx="194320" cy="1943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084168" y="3429000"/>
            <a:ext cx="2254624" cy="1730871"/>
            <a:chOff x="3017131" y="6060910"/>
            <a:chExt cx="1318520" cy="650751"/>
          </a:xfrm>
        </p:grpSpPr>
        <p:sp>
          <p:nvSpPr>
            <p:cNvPr id="7" name="Freeform 6"/>
            <p:cNvSpPr/>
            <p:nvPr/>
          </p:nvSpPr>
          <p:spPr>
            <a:xfrm>
              <a:off x="3017131" y="6060910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7"/>
            <p:cNvSpPr/>
            <p:nvPr/>
          </p:nvSpPr>
          <p:spPr>
            <a:xfrm>
              <a:off x="3440013" y="6063775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8"/>
            <p:cNvSpPr/>
            <p:nvPr/>
          </p:nvSpPr>
          <p:spPr>
            <a:xfrm rot="10800000">
              <a:off x="3203848" y="6335298"/>
              <a:ext cx="236163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871696" y="6091338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 rot="10800000">
              <a:off x="3626731" y="6345451"/>
              <a:ext cx="244965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 rot="10800000">
              <a:off x="4058414" y="6376451"/>
              <a:ext cx="277237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4" name="Straight Connector 13"/>
          <p:cNvCxnSpPr/>
          <p:nvPr/>
        </p:nvCxnSpPr>
        <p:spPr>
          <a:xfrm flipH="1">
            <a:off x="5580112" y="4293096"/>
            <a:ext cx="316835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516216" y="5301208"/>
            <a:ext cx="648072" cy="7200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644008" y="342900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Compression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44008" y="465313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Rarefaction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427172" y="2060848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Gas bubble shrinks during peak positive pressure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82208" y="5373216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Gas bubble swells during peak negative pressure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28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Mechanical </a:t>
            </a:r>
            <a:r>
              <a:rPr lang="en-US" dirty="0" err="1" smtClean="0">
                <a:solidFill>
                  <a:srgbClr val="0070C0"/>
                </a:solidFill>
              </a:rPr>
              <a:t>bioeffects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773936"/>
            <a:ext cx="4680520" cy="4623816"/>
          </a:xfrm>
        </p:spPr>
        <p:txBody>
          <a:bodyPr/>
          <a:lstStyle/>
          <a:p>
            <a:r>
              <a:rPr lang="en-US" u="sng" dirty="0" smtClean="0"/>
              <a:t>Unstable cavitation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When there is high enough intensity within the wave to cause the gas bubbles to burst and collapse</a:t>
            </a:r>
          </a:p>
          <a:p>
            <a:r>
              <a:rPr lang="en-US" dirty="0" smtClean="0"/>
              <a:t>Will cause damage to surrounding material – i.e. causes an ‘empty space’ to appear where the gas bubble once occupied</a:t>
            </a:r>
          </a:p>
          <a:p>
            <a:r>
              <a:rPr lang="en-US" dirty="0" smtClean="0"/>
              <a:t>Proven cases in rodent lung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436096" y="3573016"/>
            <a:ext cx="1368152" cy="1008112"/>
            <a:chOff x="5436096" y="3573016"/>
            <a:chExt cx="1368152" cy="1008112"/>
          </a:xfrm>
        </p:grpSpPr>
        <p:sp>
          <p:nvSpPr>
            <p:cNvPr id="5" name="Rectangle 4"/>
            <p:cNvSpPr/>
            <p:nvPr/>
          </p:nvSpPr>
          <p:spPr>
            <a:xfrm>
              <a:off x="5436096" y="3573016"/>
              <a:ext cx="1368152" cy="10081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508104" y="3645024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724128" y="3645024"/>
              <a:ext cx="216024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580112" y="3861048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796136" y="4149080"/>
              <a:ext cx="144016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796136" y="39330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6012160" y="4221088"/>
              <a:ext cx="288032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flipH="1">
              <a:off x="5508104" y="4077072"/>
              <a:ext cx="216024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580112" y="4365104"/>
              <a:ext cx="216024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012160" y="3861048"/>
              <a:ext cx="216024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948536" y="40854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 flipH="1" flipV="1">
              <a:off x="6300192" y="3645024"/>
              <a:ext cx="216025" cy="23279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516216" y="3861048"/>
              <a:ext cx="288032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084168" y="3645024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588224" y="3645024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300192" y="39330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 flipV="1">
              <a:off x="6326481" y="4149080"/>
              <a:ext cx="117727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444208" y="4293096"/>
              <a:ext cx="288032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092280" y="3573016"/>
            <a:ext cx="1368152" cy="1008112"/>
            <a:chOff x="5436096" y="3573016"/>
            <a:chExt cx="1368152" cy="1008112"/>
          </a:xfrm>
        </p:grpSpPr>
        <p:sp>
          <p:nvSpPr>
            <p:cNvPr id="25" name="Rectangle 24"/>
            <p:cNvSpPr/>
            <p:nvPr/>
          </p:nvSpPr>
          <p:spPr>
            <a:xfrm>
              <a:off x="5436096" y="3573016"/>
              <a:ext cx="1368152" cy="10081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508104" y="3645024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724128" y="3645024"/>
              <a:ext cx="216024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580112" y="3861048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796136" y="4149080"/>
              <a:ext cx="144016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796136" y="39330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012160" y="4221088"/>
              <a:ext cx="288032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flipH="1">
              <a:off x="5508104" y="4077072"/>
              <a:ext cx="216024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580112" y="4365104"/>
              <a:ext cx="216024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948536" y="40854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 flipH="1" flipV="1">
              <a:off x="6300192" y="3645024"/>
              <a:ext cx="216025" cy="23279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516216" y="3861048"/>
              <a:ext cx="288032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588224" y="3645024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6300192" y="3933056"/>
              <a:ext cx="144016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flipV="1">
              <a:off x="6326481" y="4149080"/>
              <a:ext cx="117727" cy="1440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6444208" y="4293096"/>
              <a:ext cx="288032" cy="21602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 rot="5400000">
            <a:off x="5508104" y="2060848"/>
            <a:ext cx="1174504" cy="1226815"/>
            <a:chOff x="3017131" y="6060910"/>
            <a:chExt cx="1318520" cy="650751"/>
          </a:xfrm>
        </p:grpSpPr>
        <p:sp>
          <p:nvSpPr>
            <p:cNvPr id="44" name="Freeform 43"/>
            <p:cNvSpPr/>
            <p:nvPr/>
          </p:nvSpPr>
          <p:spPr>
            <a:xfrm>
              <a:off x="3017131" y="6060910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3440013" y="6063775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 45"/>
            <p:cNvSpPr/>
            <p:nvPr/>
          </p:nvSpPr>
          <p:spPr>
            <a:xfrm rot="10800000">
              <a:off x="3203848" y="6335298"/>
              <a:ext cx="236163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3871696" y="6091338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 47"/>
            <p:cNvSpPr/>
            <p:nvPr/>
          </p:nvSpPr>
          <p:spPr>
            <a:xfrm rot="10800000">
              <a:off x="3626731" y="6345451"/>
              <a:ext cx="244965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 48"/>
            <p:cNvSpPr/>
            <p:nvPr/>
          </p:nvSpPr>
          <p:spPr>
            <a:xfrm rot="10800000">
              <a:off x="4058414" y="6376451"/>
              <a:ext cx="277237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" name="Group 49"/>
          <p:cNvGrpSpPr/>
          <p:nvPr/>
        </p:nvGrpSpPr>
        <p:grpSpPr>
          <a:xfrm rot="5400000">
            <a:off x="7118435" y="2178709"/>
            <a:ext cx="1174504" cy="1226815"/>
            <a:chOff x="3017131" y="6060910"/>
            <a:chExt cx="1318520" cy="650751"/>
          </a:xfrm>
        </p:grpSpPr>
        <p:sp>
          <p:nvSpPr>
            <p:cNvPr id="51" name="Freeform 50"/>
            <p:cNvSpPr/>
            <p:nvPr/>
          </p:nvSpPr>
          <p:spPr>
            <a:xfrm>
              <a:off x="3017131" y="6060910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3440013" y="6063775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 52"/>
            <p:cNvSpPr/>
            <p:nvPr/>
          </p:nvSpPr>
          <p:spPr>
            <a:xfrm rot="10800000">
              <a:off x="3203848" y="6335298"/>
              <a:ext cx="236163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3871696" y="6091338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54"/>
            <p:cNvSpPr/>
            <p:nvPr/>
          </p:nvSpPr>
          <p:spPr>
            <a:xfrm rot="10800000">
              <a:off x="3626731" y="6345451"/>
              <a:ext cx="244965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 55"/>
            <p:cNvSpPr/>
            <p:nvPr/>
          </p:nvSpPr>
          <p:spPr>
            <a:xfrm rot="10800000">
              <a:off x="4058414" y="6376451"/>
              <a:ext cx="277237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" name="Explosion 1 56"/>
          <p:cNvSpPr/>
          <p:nvPr/>
        </p:nvSpPr>
        <p:spPr>
          <a:xfrm>
            <a:off x="7524328" y="3573016"/>
            <a:ext cx="504056" cy="576064"/>
          </a:xfrm>
          <a:prstGeom prst="irregularSeal1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7020272" y="148478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 intensity beam 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004048" y="155679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 beam 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364088" y="4869160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 oscillation – stable cavitation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20272" y="4869160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Gas bubble bursts and destroys the surrounding tissue – creates a hole</a:t>
            </a:r>
            <a:endParaRPr lang="en-US" dirty="0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7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Basic Principle of Ultrasound 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2056" name="Picture 8" descr="http://static1.squarespace.com/static/536a936ae4b09724c1063b54/t/54e8f9d5e4b0a3ebc2c035ac/1424554454463/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6" r="6350" b="29582"/>
          <a:stretch/>
        </p:blipFill>
        <p:spPr bwMode="auto">
          <a:xfrm>
            <a:off x="323528" y="1700808"/>
            <a:ext cx="2283957" cy="215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.ytimg.com/vi/AqAHzGijNIo/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01923"/>
            <a:ext cx="3131840" cy="234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 rot="2202544">
            <a:off x="2585203" y="3296609"/>
            <a:ext cx="1296144" cy="35547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9564296">
            <a:off x="4776886" y="3328415"/>
            <a:ext cx="1296144" cy="35547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79512" y="3950804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</a:t>
            </a:r>
            <a:r>
              <a:rPr lang="en-GB" dirty="0" smtClean="0"/>
              <a:t>ound waves are produced within the transducer (Piezoelectric effect)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6165304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Sound propagates into tissue when the transducer is applied to the patient. Coupling gel is required to </a:t>
            </a:r>
            <a:r>
              <a:rPr lang="en-GB" dirty="0" smtClean="0"/>
              <a:t>combat </a:t>
            </a:r>
            <a:r>
              <a:rPr lang="en-GB" dirty="0" smtClean="0"/>
              <a:t>air between interfaces.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4015355"/>
            <a:ext cx="313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Returning sound is captured by the transducer, changed to electrical signal and passed to the processing unit for display on the monitor.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490" y="3997819"/>
            <a:ext cx="32861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053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Thermal </a:t>
            </a:r>
            <a:r>
              <a:rPr lang="en-US" dirty="0" err="1" smtClean="0">
                <a:solidFill>
                  <a:srgbClr val="0070C0"/>
                </a:solidFill>
              </a:rPr>
              <a:t>bioeffects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773936"/>
            <a:ext cx="4392488" cy="4623816"/>
          </a:xfrm>
        </p:spPr>
        <p:txBody>
          <a:bodyPr/>
          <a:lstStyle/>
          <a:p>
            <a:r>
              <a:rPr lang="en-US" dirty="0" smtClean="0"/>
              <a:t>The heating of tissue through which a sound wave passes – process of absorption</a:t>
            </a:r>
          </a:p>
          <a:p>
            <a:r>
              <a:rPr lang="en-US" dirty="0" smtClean="0"/>
              <a:t>Highest risk of heating within tissue with high absorption coefficient e.g. bone </a:t>
            </a:r>
          </a:p>
          <a:p>
            <a:r>
              <a:rPr lang="en-US" dirty="0" smtClean="0"/>
              <a:t>Also affected by higher frequencies and screening times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38850"/>
              </p:ext>
            </p:extLst>
          </p:nvPr>
        </p:nvGraphicFramePr>
        <p:xfrm>
          <a:off x="4354513" y="3286125"/>
          <a:ext cx="4789487" cy="259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3" imgW="5419169" imgH="2944136" progId="Word.Document.12">
                  <p:embed/>
                </p:oleObj>
              </mc:Choice>
              <mc:Fallback>
                <p:oleObj name="Document" r:id="rId3" imgW="5419169" imgH="29441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54513" y="3286125"/>
                        <a:ext cx="4789487" cy="2598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Safety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Ultrasound operators are responsible for </a:t>
            </a:r>
            <a:r>
              <a:rPr lang="en-US" dirty="0" err="1" smtClean="0"/>
              <a:t>minimising</a:t>
            </a:r>
            <a:r>
              <a:rPr lang="en-US" dirty="0" smtClean="0"/>
              <a:t> the risk of </a:t>
            </a:r>
            <a:r>
              <a:rPr lang="en-US" dirty="0" err="1" smtClean="0"/>
              <a:t>bioeffects</a:t>
            </a:r>
            <a:endParaRPr lang="en-US" dirty="0" smtClean="0"/>
          </a:p>
          <a:p>
            <a:pPr marL="119062" indent="0">
              <a:buNone/>
            </a:pPr>
            <a:endParaRPr lang="en-US" dirty="0" smtClean="0"/>
          </a:p>
          <a:p>
            <a:r>
              <a:rPr lang="en-US" dirty="0" smtClean="0"/>
              <a:t>Manufacturers are required to display information on the live image that will help operators make informed decisions – safety indices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Thermal Index (TI)</a:t>
            </a:r>
          </a:p>
          <a:p>
            <a:pPr lvl="1">
              <a:buClr>
                <a:srgbClr val="0070C0"/>
              </a:buClr>
            </a:pPr>
            <a:r>
              <a:rPr lang="en-US" dirty="0" smtClean="0"/>
              <a:t>Mechanical Index (MI)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3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Determines the ratio of the power produced to the power estimated to raise the temperature of surrounding tissue by 1</a:t>
            </a:r>
            <a:r>
              <a:rPr lang="en-GB" dirty="0" smtClean="0"/>
              <a:t>°C</a:t>
            </a: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119062" indent="0">
              <a:buNone/>
            </a:pPr>
            <a:r>
              <a:rPr lang="en-US" dirty="0">
                <a:solidFill>
                  <a:srgbClr val="0070C0"/>
                </a:solidFill>
              </a:rPr>
              <a:t>TI = </a:t>
            </a:r>
            <a:r>
              <a:rPr lang="en-US" u="sng" dirty="0">
                <a:solidFill>
                  <a:srgbClr val="0070C0"/>
                </a:solidFill>
              </a:rPr>
              <a:t>W</a:t>
            </a:r>
          </a:p>
          <a:p>
            <a:pPr marL="119062" indent="0">
              <a:buNone/>
            </a:pPr>
            <a:r>
              <a:rPr lang="en-US" dirty="0">
                <a:solidFill>
                  <a:srgbClr val="0070C0"/>
                </a:solidFill>
              </a:rPr>
              <a:t>     W </a:t>
            </a:r>
            <a:r>
              <a:rPr lang="en-US" dirty="0" err="1">
                <a:solidFill>
                  <a:srgbClr val="0070C0"/>
                </a:solidFill>
              </a:rPr>
              <a:t>deg</a:t>
            </a: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i.e.                </a:t>
            </a:r>
            <a:r>
              <a:rPr lang="en-GB" dirty="0"/>
              <a:t>	</a:t>
            </a:r>
            <a:r>
              <a:rPr lang="en-GB" dirty="0" smtClean="0"/>
              <a:t>TI </a:t>
            </a:r>
            <a:r>
              <a:rPr lang="en-GB" dirty="0"/>
              <a:t>= </a:t>
            </a:r>
            <a:r>
              <a:rPr lang="en-GB" u="sng" dirty="0"/>
              <a:t>overall power</a:t>
            </a:r>
            <a:r>
              <a:rPr lang="en-GB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dirty="0" smtClean="0"/>
              <a:t>	                                     power </a:t>
            </a:r>
            <a:r>
              <a:rPr lang="en-GB" dirty="0"/>
              <a:t>needed to raise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dirty="0"/>
              <a:t>                </a:t>
            </a:r>
            <a:r>
              <a:rPr lang="en-GB" dirty="0" smtClean="0"/>
              <a:t>                         temp </a:t>
            </a:r>
            <a:r>
              <a:rPr lang="en-GB" dirty="0"/>
              <a:t>by 1°</a:t>
            </a:r>
            <a:r>
              <a:rPr lang="en-GB" dirty="0" smtClean="0"/>
              <a:t>C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67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en-US" dirty="0" smtClean="0"/>
              <a:t>Estimates the potential for cavitation by the formula below</a:t>
            </a:r>
          </a:p>
          <a:p>
            <a:pPr marL="119062" indent="0">
              <a:buNone/>
            </a:pPr>
            <a:endParaRPr lang="en-US" dirty="0"/>
          </a:p>
          <a:p>
            <a:pPr marL="119062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MI = </a:t>
            </a:r>
            <a:r>
              <a:rPr lang="en-US" u="sng" dirty="0" smtClean="0">
                <a:solidFill>
                  <a:srgbClr val="0070C0"/>
                </a:solidFill>
              </a:rPr>
              <a:t>PNP</a:t>
            </a:r>
          </a:p>
          <a:p>
            <a:pPr marL="119062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        √f</a:t>
            </a:r>
          </a:p>
          <a:p>
            <a:pPr marL="119062" indent="0">
              <a:buNone/>
            </a:pPr>
            <a:endParaRPr lang="en-US" dirty="0" smtClean="0"/>
          </a:p>
          <a:p>
            <a:pPr marL="119062" indent="0">
              <a:buNone/>
            </a:pPr>
            <a:r>
              <a:rPr lang="en-US" dirty="0" smtClean="0"/>
              <a:t>i.e. the peak negative pressure divided by the square root of operating frequency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73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Safe limits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823885"/>
              </p:ext>
            </p:extLst>
          </p:nvPr>
        </p:nvGraphicFramePr>
        <p:xfrm>
          <a:off x="395536" y="3933056"/>
          <a:ext cx="6096000" cy="23825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 Level 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Concern 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 &gt; 0.3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Possible risk of slight damage to the neonatal intestine/lung tissue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 &gt; 0.7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Theoretical</a:t>
                      </a:r>
                      <a:r>
                        <a:rPr lang="en-GB" sz="1800" baseline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 risk of cavitation.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800" baseline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Risk of cavitation in conjunction with contrast agent </a:t>
                      </a:r>
                    </a:p>
                  </a:txBody>
                  <a:tcPr marL="114300" marR="114300" marT="0" marB="0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143980"/>
              </p:ext>
            </p:extLst>
          </p:nvPr>
        </p:nvGraphicFramePr>
        <p:xfrm>
          <a:off x="395536" y="1772816"/>
          <a:ext cx="6096000" cy="1651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 Level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Concern 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 &gt; 1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 of increased</a:t>
                      </a:r>
                      <a:r>
                        <a:rPr lang="en-US" baseline="0" dirty="0" smtClean="0"/>
                        <a:t> tissue temperature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</a:t>
                      </a:r>
                      <a:r>
                        <a:rPr lang="en-US" baseline="0" dirty="0" smtClean="0"/>
                        <a:t> &gt; 3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Significant risk of increased</a:t>
                      </a:r>
                      <a:r>
                        <a:rPr lang="en-US" baseline="0" dirty="0" smtClean="0"/>
                        <a:t> tissue temperature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04248" y="2132856"/>
            <a:ext cx="1944216" cy="3088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The British Medical Ultrasound Society (BMUS) have previously released recommendations on MI and TI values 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GB" dirty="0"/>
              <a:t>(</a:t>
            </a:r>
            <a:r>
              <a:rPr lang="en-GB" dirty="0" smtClean="0"/>
              <a:t>Adapted </a:t>
            </a:r>
            <a:r>
              <a:rPr lang="en-GB" dirty="0"/>
              <a:t>from Gibbs et al, </a:t>
            </a:r>
            <a:r>
              <a:rPr lang="en-GB" dirty="0" smtClean="0"/>
              <a:t>2010)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6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Controlling acoustic o</a:t>
            </a:r>
            <a:r>
              <a:rPr lang="en-US" dirty="0" smtClean="0">
                <a:solidFill>
                  <a:srgbClr val="0070C0"/>
                </a:solidFill>
              </a:rPr>
              <a:t>utput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TI and MI values can be controlled by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Non- Stationary </a:t>
            </a:r>
            <a:r>
              <a:rPr lang="en-GB" dirty="0"/>
              <a:t>Probe – if specific tissue is continually interrogated this can cause localised heating. </a:t>
            </a:r>
          </a:p>
          <a:p>
            <a:pPr lvl="1">
              <a:buClr>
                <a:srgbClr val="0070C0"/>
              </a:buClr>
            </a:pPr>
            <a:r>
              <a:rPr lang="en-GB" dirty="0"/>
              <a:t>Frequency – </a:t>
            </a:r>
            <a:r>
              <a:rPr lang="en-GB" dirty="0" smtClean="0"/>
              <a:t>higher frequency will cause increase in TI due to higher absorption</a:t>
            </a:r>
            <a:endParaRPr lang="en-GB" dirty="0"/>
          </a:p>
          <a:p>
            <a:pPr lvl="1">
              <a:buClr>
                <a:srgbClr val="0070C0"/>
              </a:buClr>
            </a:pPr>
            <a:r>
              <a:rPr lang="en-GB" dirty="0" smtClean="0"/>
              <a:t>Focus </a:t>
            </a:r>
            <a:r>
              <a:rPr lang="en-GB" dirty="0"/>
              <a:t>– As the intensity is highest at the focus, the site and number of focus points along a beam will affect the MI/TI values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97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Indicative reading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30" y="1556792"/>
            <a:ext cx="8536766" cy="4772000"/>
          </a:xfrm>
        </p:spPr>
        <p:txBody>
          <a:bodyPr/>
          <a:lstStyle/>
          <a:p>
            <a:r>
              <a:rPr lang="en-US" sz="2800" dirty="0" smtClean="0"/>
              <a:t>British Medical Ultrasound Society (2009) Guidelines for the safe use of diagnostic ultrasound equipment </a:t>
            </a:r>
            <a:r>
              <a:rPr lang="en-US" sz="1200" u="sng" dirty="0" smtClean="0">
                <a:solidFill>
                  <a:srgbClr val="0070C0"/>
                </a:solidFill>
                <a:hlinkClick r:id="rId2"/>
              </a:rPr>
              <a:t>https</a:t>
            </a:r>
            <a:r>
              <a:rPr lang="en-US" sz="1200" u="sng" dirty="0">
                <a:solidFill>
                  <a:srgbClr val="0070C0"/>
                </a:solidFill>
                <a:hlinkClick r:id="rId2"/>
              </a:rPr>
              <a:t>://</a:t>
            </a:r>
            <a:r>
              <a:rPr lang="en-US" sz="1200" u="sng" dirty="0" smtClean="0">
                <a:solidFill>
                  <a:srgbClr val="0070C0"/>
                </a:solidFill>
                <a:hlinkClick r:id="rId2"/>
              </a:rPr>
              <a:t>www.bmus.org/static/uploads/reso</a:t>
            </a:r>
            <a:r>
              <a:rPr lang="en-US" sz="1200" u="sng" dirty="0" smtClean="0">
                <a:solidFill>
                  <a:srgbClr val="0070C0"/>
                </a:solidFill>
              </a:rPr>
              <a:t>urces/BMUS-Safety-Guidelines-2009-revision-FINAL-Nov-2009.pdf</a:t>
            </a:r>
          </a:p>
          <a:p>
            <a:r>
              <a:rPr lang="en-US" sz="2800" dirty="0" smtClean="0"/>
              <a:t>Gibbs</a:t>
            </a:r>
            <a:r>
              <a:rPr lang="en-US" sz="2800" dirty="0"/>
              <a:t>, V., Cole, D. and </a:t>
            </a:r>
            <a:r>
              <a:rPr lang="en-US" sz="2800" dirty="0" err="1"/>
              <a:t>Sassano</a:t>
            </a:r>
            <a:r>
              <a:rPr lang="en-US" sz="2800" dirty="0"/>
              <a:t>, A. (2009). </a:t>
            </a:r>
            <a:r>
              <a:rPr lang="en-US" sz="2800" i="1" dirty="0"/>
              <a:t>Ultrasound physics and technology</a:t>
            </a:r>
            <a:r>
              <a:rPr lang="en-US" sz="2800" dirty="0"/>
              <a:t>. Edinburgh: Churchill Livingstone/Elsevier</a:t>
            </a:r>
            <a:r>
              <a:rPr lang="en-US" sz="2800" dirty="0" smtClean="0"/>
              <a:t>.</a:t>
            </a:r>
            <a:endParaRPr lang="en-GB" sz="2800" dirty="0"/>
          </a:p>
          <a:p>
            <a:r>
              <a:rPr lang="en-US" sz="2800" dirty="0" err="1"/>
              <a:t>Kremkau</a:t>
            </a:r>
            <a:r>
              <a:rPr lang="en-US" sz="2800" dirty="0"/>
              <a:t>, F., Forsberg, F. and </a:t>
            </a:r>
            <a:r>
              <a:rPr lang="en-US" sz="2800" dirty="0" err="1"/>
              <a:t>Kremkau</a:t>
            </a:r>
            <a:r>
              <a:rPr lang="en-US" sz="2800" dirty="0"/>
              <a:t>, F. (2011). </a:t>
            </a:r>
            <a:r>
              <a:rPr lang="en-US" sz="2800" i="1" dirty="0" err="1"/>
              <a:t>Sonography</a:t>
            </a:r>
            <a:r>
              <a:rPr lang="en-US" sz="2800" i="1" dirty="0"/>
              <a:t> principles and instruments</a:t>
            </a:r>
            <a:r>
              <a:rPr lang="en-US" sz="2800" dirty="0"/>
              <a:t>. St. Louis, Mo.: Elsevier/Saunders.</a:t>
            </a:r>
            <a:endParaRPr lang="en-GB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Piezoelectric Effect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electric current is briefly passed over the layer of crystals present within the transducer</a:t>
            </a:r>
          </a:p>
          <a:p>
            <a:r>
              <a:rPr lang="en-GB" dirty="0" smtClean="0"/>
              <a:t>The current physically alters the shape of the crystal</a:t>
            </a:r>
          </a:p>
          <a:p>
            <a:r>
              <a:rPr lang="en-GB" dirty="0" smtClean="0"/>
              <a:t>Once the current is switched off , the crystal snaps back to it’s normal shape producing a sound wave</a:t>
            </a:r>
          </a:p>
          <a:p>
            <a:r>
              <a:rPr lang="en-GB" dirty="0" smtClean="0"/>
              <a:t>This cycle is repeated to produce continuous scanning </a:t>
            </a:r>
          </a:p>
          <a:p>
            <a:endParaRPr lang="en-GB" dirty="0" smtClean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446023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Piezoelectric Effect </a:t>
            </a:r>
            <a:endParaRPr lang="en-GB" dirty="0">
              <a:solidFill>
                <a:srgbClr val="0070C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38667" y="4248375"/>
            <a:ext cx="2232248" cy="1800200"/>
            <a:chOff x="827584" y="4473116"/>
            <a:chExt cx="2232248" cy="1800200"/>
          </a:xfrm>
        </p:grpSpPr>
        <p:sp>
          <p:nvSpPr>
            <p:cNvPr id="4" name="Rectangle 3"/>
            <p:cNvSpPr/>
            <p:nvPr/>
          </p:nvSpPr>
          <p:spPr>
            <a:xfrm>
              <a:off x="827584" y="4473116"/>
              <a:ext cx="2232248" cy="1800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/>
            <p:cNvSpPr/>
            <p:nvPr/>
          </p:nvSpPr>
          <p:spPr>
            <a:xfrm>
              <a:off x="899592" y="4556631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1331640" y="4556631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1763688" y="4556631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2217421" y="4556631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2680089" y="4556631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899592" y="5001003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873948" y="5445224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873948" y="5868555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1331640" y="5001003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1322149" y="5445224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1322149" y="5868555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1763688" y="5868555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1763688" y="4978167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1763688" y="5445224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2217421" y="5868555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2217421" y="5445224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2217421" y="4978167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2666398" y="4993314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2680089" y="544465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2680089" y="5868555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533007" y="2407195"/>
            <a:ext cx="2180827" cy="1152128"/>
            <a:chOff x="3543301" y="2564904"/>
            <a:chExt cx="2180827" cy="1152128"/>
          </a:xfrm>
        </p:grpSpPr>
        <p:sp>
          <p:nvSpPr>
            <p:cNvPr id="27" name="Rectangle 26"/>
            <p:cNvSpPr/>
            <p:nvPr/>
          </p:nvSpPr>
          <p:spPr>
            <a:xfrm>
              <a:off x="3563888" y="2564904"/>
              <a:ext cx="2160240" cy="115212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3563888" y="2564904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/>
            <p:cNvSpPr/>
            <p:nvPr/>
          </p:nvSpPr>
          <p:spPr>
            <a:xfrm>
              <a:off x="3995936" y="2581672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5292080" y="2581672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4427984" y="2581672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4860032" y="2581672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3563888" y="2852936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/>
            <p:cNvSpPr/>
            <p:nvPr/>
          </p:nvSpPr>
          <p:spPr>
            <a:xfrm>
              <a:off x="3580155" y="3127275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3543301" y="3429000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3975349" y="2876890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3975349" y="3157736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3975349" y="3415307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4407397" y="2876890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4424488" y="3157736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4447277" y="3429000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4879325" y="3429000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4856536" y="3157736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Oval 44"/>
            <p:cNvSpPr/>
            <p:nvPr/>
          </p:nvSpPr>
          <p:spPr>
            <a:xfrm>
              <a:off x="4860032" y="2839243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5288584" y="3163563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288584" y="3415307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288584" y="2896021"/>
              <a:ext cx="432048" cy="28803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9" name="Right Arrow 48"/>
          <p:cNvSpPr/>
          <p:nvPr/>
        </p:nvSpPr>
        <p:spPr>
          <a:xfrm rot="5400000">
            <a:off x="4244166" y="1759960"/>
            <a:ext cx="766376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ight Arrow 49"/>
          <p:cNvSpPr/>
          <p:nvPr/>
        </p:nvSpPr>
        <p:spPr>
          <a:xfrm rot="16200000">
            <a:off x="4198653" y="3882912"/>
            <a:ext cx="857402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7" name="Group 76"/>
          <p:cNvGrpSpPr/>
          <p:nvPr/>
        </p:nvGrpSpPr>
        <p:grpSpPr>
          <a:xfrm>
            <a:off x="6089353" y="3801332"/>
            <a:ext cx="2448272" cy="2201947"/>
            <a:chOff x="6372200" y="4473116"/>
            <a:chExt cx="2448272" cy="2201947"/>
          </a:xfrm>
        </p:grpSpPr>
        <p:sp>
          <p:nvSpPr>
            <p:cNvPr id="53" name="Rectangle 52"/>
            <p:cNvSpPr/>
            <p:nvPr/>
          </p:nvSpPr>
          <p:spPr>
            <a:xfrm>
              <a:off x="6372200" y="4473116"/>
              <a:ext cx="2448272" cy="21962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6408204" y="452268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6906138" y="450845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/>
            <p:cNvSpPr/>
            <p:nvPr/>
          </p:nvSpPr>
          <p:spPr>
            <a:xfrm>
              <a:off x="8379384" y="4473116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/>
            <p:cNvSpPr/>
            <p:nvPr/>
          </p:nvSpPr>
          <p:spPr>
            <a:xfrm>
              <a:off x="7872125" y="4474108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/>
            <p:cNvSpPr/>
            <p:nvPr/>
          </p:nvSpPr>
          <p:spPr>
            <a:xfrm>
              <a:off x="7341612" y="4500765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/>
            <p:cNvSpPr/>
            <p:nvPr/>
          </p:nvSpPr>
          <p:spPr>
            <a:xfrm>
              <a:off x="6871930" y="5066983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/>
            <p:cNvSpPr/>
            <p:nvPr/>
          </p:nvSpPr>
          <p:spPr>
            <a:xfrm>
              <a:off x="6394171" y="5114768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/>
            <p:cNvSpPr/>
            <p:nvPr/>
          </p:nvSpPr>
          <p:spPr>
            <a:xfrm>
              <a:off x="6408204" y="564871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/>
            <p:cNvSpPr/>
            <p:nvPr/>
          </p:nvSpPr>
          <p:spPr>
            <a:xfrm>
              <a:off x="6384819" y="6176811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/>
            <p:cNvSpPr/>
            <p:nvPr/>
          </p:nvSpPr>
          <p:spPr>
            <a:xfrm>
              <a:off x="6871930" y="564871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/>
            <p:cNvSpPr/>
            <p:nvPr/>
          </p:nvSpPr>
          <p:spPr>
            <a:xfrm>
              <a:off x="6871930" y="618251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/>
            <p:cNvSpPr/>
            <p:nvPr/>
          </p:nvSpPr>
          <p:spPr>
            <a:xfrm>
              <a:off x="7341612" y="6176810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7341612" y="564871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7341612" y="5066982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8379384" y="5066981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7872125" y="6176811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7872125" y="5648713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/>
            <p:cNvSpPr/>
            <p:nvPr/>
          </p:nvSpPr>
          <p:spPr>
            <a:xfrm>
              <a:off x="7872125" y="5066983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Oval 72"/>
            <p:cNvSpPr/>
            <p:nvPr/>
          </p:nvSpPr>
          <p:spPr>
            <a:xfrm>
              <a:off x="8379384" y="5648714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8379384" y="6176811"/>
              <a:ext cx="360040" cy="4925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5" name="Right Arrow 74"/>
          <p:cNvSpPr/>
          <p:nvPr/>
        </p:nvSpPr>
        <p:spPr>
          <a:xfrm rot="5400000">
            <a:off x="6780163" y="6264078"/>
            <a:ext cx="766376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ight Arrow 75"/>
          <p:cNvSpPr/>
          <p:nvPr/>
        </p:nvSpPr>
        <p:spPr>
          <a:xfrm rot="16200000">
            <a:off x="6780163" y="3156389"/>
            <a:ext cx="766376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TextBox 78"/>
          <p:cNvSpPr txBox="1"/>
          <p:nvPr/>
        </p:nvSpPr>
        <p:spPr>
          <a:xfrm>
            <a:off x="2188545" y="1546152"/>
            <a:ext cx="226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Electrical charge applied – compression of crystals</a:t>
            </a:r>
            <a:endParaRPr lang="en-GB" dirty="0"/>
          </a:p>
        </p:txBody>
      </p:sp>
      <p:sp>
        <p:nvSpPr>
          <p:cNvPr id="80" name="TextBox 79"/>
          <p:cNvSpPr txBox="1"/>
          <p:nvPr/>
        </p:nvSpPr>
        <p:spPr>
          <a:xfrm>
            <a:off x="7308304" y="2924944"/>
            <a:ext cx="1911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Electrical charge off – rarefaction of crystals </a:t>
            </a:r>
            <a:endParaRPr lang="en-GB" dirty="0"/>
          </a:p>
        </p:txBody>
      </p:sp>
      <p:sp>
        <p:nvSpPr>
          <p:cNvPr id="82" name="Bent-Up Arrow 81"/>
          <p:cNvSpPr/>
          <p:nvPr/>
        </p:nvSpPr>
        <p:spPr>
          <a:xfrm flipV="1">
            <a:off x="6245585" y="1697611"/>
            <a:ext cx="2304256" cy="947664"/>
          </a:xfrm>
          <a:prstGeom prst="bentUpArrow">
            <a:avLst>
              <a:gd name="adj1" fmla="val 25000"/>
              <a:gd name="adj2" fmla="val 25000"/>
              <a:gd name="adj3" fmla="val 11627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Bent-Up Arrow 83"/>
          <p:cNvSpPr/>
          <p:nvPr/>
        </p:nvSpPr>
        <p:spPr>
          <a:xfrm rot="16200000" flipV="1">
            <a:off x="810835" y="1947726"/>
            <a:ext cx="1487912" cy="1159217"/>
          </a:xfrm>
          <a:prstGeom prst="bentUpArrow">
            <a:avLst>
              <a:gd name="adj1" fmla="val 25000"/>
              <a:gd name="adj2" fmla="val 25000"/>
              <a:gd name="adj3" fmla="val 11627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Left Arrow 84"/>
          <p:cNvSpPr/>
          <p:nvPr/>
        </p:nvSpPr>
        <p:spPr>
          <a:xfrm>
            <a:off x="2977530" y="5469479"/>
            <a:ext cx="2520280" cy="504056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xtBox 85"/>
          <p:cNvSpPr txBox="1"/>
          <p:nvPr/>
        </p:nvSpPr>
        <p:spPr>
          <a:xfrm>
            <a:off x="438667" y="3719597"/>
            <a:ext cx="2198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Normal crystal 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017131" y="6060910"/>
            <a:ext cx="1318520" cy="650751"/>
            <a:chOff x="3017131" y="6060910"/>
            <a:chExt cx="1318520" cy="650751"/>
          </a:xfrm>
        </p:grpSpPr>
        <p:sp>
          <p:nvSpPr>
            <p:cNvPr id="88" name="Freeform 87"/>
            <p:cNvSpPr/>
            <p:nvPr/>
          </p:nvSpPr>
          <p:spPr>
            <a:xfrm>
              <a:off x="3017131" y="6060910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3440013" y="6063775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Freeform 90"/>
            <p:cNvSpPr/>
            <p:nvPr/>
          </p:nvSpPr>
          <p:spPr>
            <a:xfrm rot="10800000">
              <a:off x="3203848" y="6335298"/>
              <a:ext cx="236163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3871696" y="6091338"/>
              <a:ext cx="186718" cy="274389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Freeform 94"/>
            <p:cNvSpPr/>
            <p:nvPr/>
          </p:nvSpPr>
          <p:spPr>
            <a:xfrm rot="10800000">
              <a:off x="3626731" y="6345451"/>
              <a:ext cx="244965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Freeform 95"/>
            <p:cNvSpPr/>
            <p:nvPr/>
          </p:nvSpPr>
          <p:spPr>
            <a:xfrm rot="10800000">
              <a:off x="4058414" y="6376451"/>
              <a:ext cx="277237" cy="335210"/>
            </a:xfrm>
            <a:custGeom>
              <a:avLst/>
              <a:gdLst>
                <a:gd name="connsiteX0" fmla="*/ 0 w 1300163"/>
                <a:gd name="connsiteY0" fmla="*/ 1231106 h 1245393"/>
                <a:gd name="connsiteX1" fmla="*/ 642938 w 1300163"/>
                <a:gd name="connsiteY1" fmla="*/ 2381 h 1245393"/>
                <a:gd name="connsiteX2" fmla="*/ 1300163 w 1300163"/>
                <a:gd name="connsiteY2" fmla="*/ 1245393 h 12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0163" h="1245393">
                  <a:moveTo>
                    <a:pt x="0" y="1231106"/>
                  </a:moveTo>
                  <a:cubicBezTo>
                    <a:pt x="213122" y="615553"/>
                    <a:pt x="426244" y="0"/>
                    <a:pt x="642938" y="2381"/>
                  </a:cubicBezTo>
                  <a:cubicBezTo>
                    <a:pt x="859632" y="4762"/>
                    <a:pt x="1079897" y="625077"/>
                    <a:pt x="1300163" y="124539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4458407" y="6048575"/>
            <a:ext cx="1666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Sound wave emitted</a:t>
            </a:r>
            <a:endParaRPr lang="en-GB" dirty="0"/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00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Acoustic impedance (z)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0" y="1773936"/>
            <a:ext cx="4495800" cy="4967432"/>
          </a:xfrm>
        </p:spPr>
        <p:txBody>
          <a:bodyPr/>
          <a:lstStyle/>
          <a:p>
            <a:r>
              <a:rPr lang="en-GB" dirty="0" smtClean="0"/>
              <a:t>Refers to the resistance offered by the tissue to the travelling sound wave</a:t>
            </a:r>
          </a:p>
          <a:p>
            <a:r>
              <a:rPr lang="en-GB" dirty="0" smtClean="0"/>
              <a:t>Determines how much sound is transmitted forward and how much is reflected back</a:t>
            </a:r>
          </a:p>
          <a:p>
            <a:r>
              <a:rPr lang="en-GB" dirty="0" smtClean="0"/>
              <a:t>Determined by the density of the tissue (p) and the speed of sound (c) within that tissue type </a:t>
            </a:r>
          </a:p>
          <a:p>
            <a:pPr marL="119062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1772816"/>
            <a:ext cx="1440160" cy="461665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Z= pc</a:t>
            </a:r>
            <a:endParaRPr lang="en-GB" sz="2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824028" y="3783747"/>
            <a:ext cx="2376264" cy="0"/>
          </a:xfrm>
          <a:prstGeom prst="line">
            <a:avLst/>
          </a:prstGeom>
          <a:ln w="114300"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08305" y="3363638"/>
            <a:ext cx="1835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Interface between tissue</a:t>
            </a:r>
            <a:endParaRPr lang="en-GB" dirty="0"/>
          </a:p>
        </p:txBody>
      </p:sp>
      <p:sp>
        <p:nvSpPr>
          <p:cNvPr id="21" name="Right Arrow 20"/>
          <p:cNvSpPr/>
          <p:nvPr/>
        </p:nvSpPr>
        <p:spPr>
          <a:xfrm rot="5400000">
            <a:off x="5194095" y="2807171"/>
            <a:ext cx="988591" cy="576064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5472366" y="3923051"/>
            <a:ext cx="432048" cy="108012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Down Arrow 22"/>
          <p:cNvSpPr/>
          <p:nvPr/>
        </p:nvSpPr>
        <p:spPr>
          <a:xfrm rot="10800000">
            <a:off x="6466179" y="2600907"/>
            <a:ext cx="324036" cy="792088"/>
          </a:xfrm>
          <a:prstGeom prst="downArrow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4644008" y="5157192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amount of sound allowed to pass through a border of two differing tissue types will depend on how closely matched the impedance values are – i.e. the greater the mismatch the less sound throughput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6752244" y="26925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(reflected sound)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5761115" y="4278445"/>
            <a:ext cx="2230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(transmitted sound)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4644725" y="2677200"/>
            <a:ext cx="1116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Original sound wave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6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Sound propagation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84784"/>
            <a:ext cx="9144000" cy="2448272"/>
          </a:xfrm>
        </p:spPr>
        <p:txBody>
          <a:bodyPr/>
          <a:lstStyle/>
          <a:p>
            <a:r>
              <a:rPr lang="en-GB" dirty="0" smtClean="0"/>
              <a:t>The more alike the neighbouring tissues are the more sound is transmitted</a:t>
            </a:r>
          </a:p>
          <a:p>
            <a:r>
              <a:rPr lang="en-GB" dirty="0" smtClean="0"/>
              <a:t>This is known as the intensity reflection co-efficient (R)</a:t>
            </a:r>
          </a:p>
          <a:p>
            <a:r>
              <a:rPr lang="en-GB" dirty="0" smtClean="0"/>
              <a:t>Determines the ratio of energy reflected – where 0 = complete transmission and 1 = complete reflection 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08406"/>
              </p:ext>
            </p:extLst>
          </p:nvPr>
        </p:nvGraphicFramePr>
        <p:xfrm>
          <a:off x="251520" y="3933056"/>
          <a:ext cx="8568952" cy="2601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784"/>
                <a:gridCol w="3036059"/>
                <a:gridCol w="3475109"/>
              </a:tblGrid>
              <a:tr h="621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Tissue borders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Intensity reflection coefficient (R)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Sound reflected -  percentage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Soft tissue/ water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0.002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0.2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Fat/muscle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0.0108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1.08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Bone/muscle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0.412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41.2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Bone/fat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0.49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49.0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Air/soft tissue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0.999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99.9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7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Reflection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56792"/>
            <a:ext cx="4038600" cy="4623816"/>
          </a:xfrm>
        </p:spPr>
        <p:txBody>
          <a:bodyPr/>
          <a:lstStyle/>
          <a:p>
            <a:r>
              <a:rPr lang="en-GB" dirty="0" smtClean="0"/>
              <a:t>When a large amount of sound is reflected this produces a </a:t>
            </a:r>
            <a:r>
              <a:rPr lang="en-GB" dirty="0" smtClean="0"/>
              <a:t>brighter</a:t>
            </a:r>
            <a:r>
              <a:rPr lang="en-GB" dirty="0" smtClean="0"/>
              <a:t> </a:t>
            </a:r>
            <a:r>
              <a:rPr lang="en-GB" dirty="0" smtClean="0"/>
              <a:t>echo </a:t>
            </a:r>
            <a:r>
              <a:rPr lang="en-GB" dirty="0" smtClean="0"/>
              <a:t>and </a:t>
            </a:r>
            <a:r>
              <a:rPr lang="en-GB" dirty="0" smtClean="0"/>
              <a:t>appears hyper echoic </a:t>
            </a:r>
            <a:r>
              <a:rPr lang="en-GB" dirty="0" smtClean="0"/>
              <a:t>on screen</a:t>
            </a:r>
          </a:p>
          <a:p>
            <a:r>
              <a:rPr lang="en-GB" dirty="0" smtClean="0"/>
              <a:t>Trade off -there is very little imaging capability past this strong reflector </a:t>
            </a:r>
          </a:p>
          <a:p>
            <a:pPr lvl="1"/>
            <a:r>
              <a:rPr lang="en-GB" dirty="0" smtClean="0"/>
              <a:t>E.g. acoustic shadow posterior to bone </a:t>
            </a:r>
            <a:endParaRPr lang="en-GB" dirty="0"/>
          </a:p>
        </p:txBody>
      </p:sp>
      <p:pic>
        <p:nvPicPr>
          <p:cNvPr id="2050" name="Picture 2" descr="image0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3" t="10248" r="14525" b="10248"/>
          <a:stretch/>
        </p:blipFill>
        <p:spPr bwMode="auto">
          <a:xfrm>
            <a:off x="3923929" y="2420888"/>
            <a:ext cx="5081562" cy="351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61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Reflection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56792"/>
            <a:ext cx="5436096" cy="4840960"/>
          </a:xfrm>
        </p:spPr>
        <p:txBody>
          <a:bodyPr/>
          <a:lstStyle/>
          <a:p>
            <a:r>
              <a:rPr lang="en-GB" dirty="0" smtClean="0"/>
              <a:t>The strength of the sound reflected back to the transducer will also depend on the type of interface it meets</a:t>
            </a:r>
          </a:p>
          <a:p>
            <a:r>
              <a:rPr lang="en-GB" dirty="0" smtClean="0"/>
              <a:t>A smooth surface will return a stronger echo (specular reflection)</a:t>
            </a:r>
          </a:p>
          <a:p>
            <a:r>
              <a:rPr lang="en-GB" dirty="0" smtClean="0"/>
              <a:t>An irregular surface will cause the beam to scatter into more, smaller echoes -therefore reducing the overall strength (diffuse reflection)</a:t>
            </a:r>
          </a:p>
          <a:p>
            <a:endParaRPr lang="en-GB" dirty="0"/>
          </a:p>
        </p:txBody>
      </p:sp>
      <p:sp>
        <p:nvSpPr>
          <p:cNvPr id="13" name="Explosion 1 12"/>
          <p:cNvSpPr/>
          <p:nvPr/>
        </p:nvSpPr>
        <p:spPr>
          <a:xfrm>
            <a:off x="6588224" y="5517232"/>
            <a:ext cx="914400" cy="914400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469360" y="2708920"/>
            <a:ext cx="1152128" cy="86409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2739806">
            <a:off x="5497282" y="4577381"/>
            <a:ext cx="1440160" cy="57606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2427788">
            <a:off x="5378782" y="1955203"/>
            <a:ext cx="1440160" cy="57606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16664821">
            <a:off x="6658094" y="5071742"/>
            <a:ext cx="792088" cy="105943"/>
          </a:xfrm>
          <a:prstGeom prst="rightArrow">
            <a:avLst/>
          </a:prstGeom>
          <a:solidFill>
            <a:srgbClr val="441F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17019355">
            <a:off x="7003727" y="5126993"/>
            <a:ext cx="792088" cy="144016"/>
          </a:xfrm>
          <a:prstGeom prst="rightArrow">
            <a:avLst/>
          </a:prstGeom>
          <a:solidFill>
            <a:srgbClr val="441F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7452320" y="5661248"/>
            <a:ext cx="792088" cy="144016"/>
          </a:xfrm>
          <a:prstGeom prst="rightArrow">
            <a:avLst/>
          </a:prstGeom>
          <a:solidFill>
            <a:srgbClr val="441F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3127566">
            <a:off x="5825896" y="5461440"/>
            <a:ext cx="792088" cy="144016"/>
          </a:xfrm>
          <a:prstGeom prst="rightArrow">
            <a:avLst/>
          </a:prstGeom>
          <a:solidFill>
            <a:srgbClr val="441F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19006368">
            <a:off x="7322160" y="5264884"/>
            <a:ext cx="792088" cy="144016"/>
          </a:xfrm>
          <a:prstGeom prst="rightArrow">
            <a:avLst/>
          </a:prstGeom>
          <a:solidFill>
            <a:srgbClr val="441F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 rot="13382511">
            <a:off x="5714890" y="2326079"/>
            <a:ext cx="1440160" cy="456905"/>
          </a:xfrm>
          <a:prstGeom prst="right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52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</TotalTime>
  <Words>1942</Words>
  <Application>Microsoft Office PowerPoint</Application>
  <PresentationFormat>On-screen Show (4:3)</PresentationFormat>
  <Paragraphs>266</Paragraphs>
  <Slides>36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Module</vt:lpstr>
      <vt:lpstr>Document</vt:lpstr>
      <vt:lpstr>               Medical Ultrasound: Fundamental Physics &amp; Safety Implications</vt:lpstr>
      <vt:lpstr>Basic Principle of Ultrasound </vt:lpstr>
      <vt:lpstr>Basic Principle of Ultrasound </vt:lpstr>
      <vt:lpstr>Piezoelectric Effect </vt:lpstr>
      <vt:lpstr>Piezoelectric Effect </vt:lpstr>
      <vt:lpstr>Acoustic impedance (z)</vt:lpstr>
      <vt:lpstr>Sound propagation </vt:lpstr>
      <vt:lpstr>Reflection </vt:lpstr>
      <vt:lpstr>Reflection </vt:lpstr>
      <vt:lpstr>Attenuation </vt:lpstr>
      <vt:lpstr>Attenuation </vt:lpstr>
      <vt:lpstr>Image generation </vt:lpstr>
      <vt:lpstr>Image generation </vt:lpstr>
      <vt:lpstr>Image generation </vt:lpstr>
      <vt:lpstr>Image generation </vt:lpstr>
      <vt:lpstr>Image generation </vt:lpstr>
      <vt:lpstr>Image generation</vt:lpstr>
      <vt:lpstr>Image display</vt:lpstr>
      <vt:lpstr>Image display </vt:lpstr>
      <vt:lpstr>Resolution </vt:lpstr>
      <vt:lpstr>Resolution </vt:lpstr>
      <vt:lpstr>Resolution </vt:lpstr>
      <vt:lpstr>Knobology</vt:lpstr>
      <vt:lpstr>Doppler imaging </vt:lpstr>
      <vt:lpstr>Doppler imaging </vt:lpstr>
      <vt:lpstr>ALARA </vt:lpstr>
      <vt:lpstr>Bio-effects of ultrasound </vt:lpstr>
      <vt:lpstr>Mechanical bioeffects</vt:lpstr>
      <vt:lpstr>Mechanical bioeffects</vt:lpstr>
      <vt:lpstr>Thermal bioeffects </vt:lpstr>
      <vt:lpstr>Safety </vt:lpstr>
      <vt:lpstr>TI</vt:lpstr>
      <vt:lpstr>MI</vt:lpstr>
      <vt:lpstr>Safe limits</vt:lpstr>
      <vt:lpstr>Controlling acoustic output</vt:lpstr>
      <vt:lpstr>Indicative reading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98</cp:revision>
  <dcterms:created xsi:type="dcterms:W3CDTF">2016-03-15T13:39:59Z</dcterms:created>
  <dcterms:modified xsi:type="dcterms:W3CDTF">2016-05-26T11:36:19Z</dcterms:modified>
</cp:coreProperties>
</file>