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60" r:id="rId4"/>
    <p:sldId id="259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0C7DC-E0BC-4485-96A4-0A354E8E6F5D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37FF-D1DE-44D7-B343-04336A82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9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5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9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68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1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1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7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2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3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7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9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78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37FF-D1DE-44D7-B343-04336A82227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C28F5-CEEE-4FDF-90D4-CE0D2B659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6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718D74B-E699-4B55-9929-34F658D8E102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95FE-7D72-4795-901A-3ECF726F4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0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6CC4E08-AB68-42B9-BD54-C0A2FD468E20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314B-A70C-402D-B302-8B0B00D6E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6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3DF226D-DB4B-40AB-B420-E7B5FABB00D0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6867-40FE-47E9-A3F2-F4C536E4F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19FC4-8368-48B3-B803-EAF86E3D0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AA8139E-0346-40F3-8703-478F227A46BA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8E4A9-2F97-4434-8D85-85558558C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0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D8D381E-FF10-4BBF-A6AD-77C70B5E8D1D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E925-A3E6-4F3B-9925-E256894EA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03E1E04-97EC-45CA-82F4-636D76D533B1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897B-6995-4CCB-B9B3-053C99916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6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8D1D19-67EE-4CDC-B4D8-80DD60179FA5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AE80-9ADC-49B3-A74C-672B57E4A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0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B07421-BBE6-4EAA-93A2-4CE87D1785E0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796F-B292-48C6-A758-659054277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32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6C150F-B02C-47B6-97D2-40249CC8D658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CBCBC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3FD89B21-256A-494A-9436-0A3C7E05F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2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pl-PL" smtClean="0"/>
              <a:t>Click to edit Master title style</a:t>
            </a:r>
            <a:endParaRPr lang="en-US" smtClean="0"/>
          </a:p>
        </p:txBody>
      </p:sp>
      <p:sp>
        <p:nvSpPr>
          <p:cNvPr id="256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5E56029-8A5A-4EFF-BD2C-B8FD99C4E4E2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727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mus.org/static/uploads/res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9157320" cy="196138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               </a:t>
            </a:r>
            <a:r>
              <a:rPr lang="en-GB" sz="4200" dirty="0" smtClean="0">
                <a:solidFill>
                  <a:srgbClr val="0070C0"/>
                </a:solidFill>
              </a:rPr>
              <a:t>Medical Ultrasound:</a:t>
            </a:r>
            <a:br>
              <a:rPr lang="en-GB" sz="42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Fundamental Physics &amp; Safety Implications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3095"/>
            <a:ext cx="1857375" cy="10477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976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Attenuation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556792"/>
            <a:ext cx="4896544" cy="5256584"/>
          </a:xfrm>
        </p:spPr>
        <p:txBody>
          <a:bodyPr/>
          <a:lstStyle/>
          <a:p>
            <a:r>
              <a:rPr lang="en-US" sz="2400" dirty="0" smtClean="0"/>
              <a:t>The process by which a sound beam will lose it’s intensity</a:t>
            </a:r>
          </a:p>
          <a:p>
            <a:r>
              <a:rPr lang="en-US" sz="2400" dirty="0" smtClean="0"/>
              <a:t>Reflection is one of the main methods of attenuation</a:t>
            </a:r>
          </a:p>
          <a:p>
            <a:r>
              <a:rPr lang="en-US" sz="2400" dirty="0" smtClean="0"/>
              <a:t>A beam is attenuated on it’s way in to the body but also on it’s return path back to the transducer</a:t>
            </a:r>
          </a:p>
          <a:p>
            <a:r>
              <a:rPr lang="en-US" sz="2400" dirty="0" smtClean="0"/>
              <a:t>Directly proportional to frequency – i.e. higher frequencies attenuate more therefore cannot travel as far. Not generally a problem for superficial MSK </a:t>
            </a:r>
            <a:r>
              <a:rPr lang="en-US" sz="2400" dirty="0" smtClean="0"/>
              <a:t>scanning.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499992" cy="5328592"/>
          </a:xfrm>
        </p:spPr>
        <p:txBody>
          <a:bodyPr/>
          <a:lstStyle/>
          <a:p>
            <a:pPr lvl="1">
              <a:buClr>
                <a:schemeClr val="accent1"/>
              </a:buClr>
              <a:buSzPct val="100000"/>
            </a:pPr>
            <a:r>
              <a:rPr lang="en-US" sz="2000" b="1" dirty="0" smtClean="0">
                <a:solidFill>
                  <a:srgbClr val="FFC000"/>
                </a:solidFill>
              </a:rPr>
              <a:t>Reflection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Forming </a:t>
            </a:r>
            <a:r>
              <a:rPr lang="en-US" dirty="0" smtClean="0"/>
              <a:t>of echo </a:t>
            </a:r>
          </a:p>
          <a:p>
            <a:pPr lvl="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C000"/>
                </a:solidFill>
              </a:rPr>
              <a:t>Absorption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Transformation of sound energy into heat energy – stored within tissue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en-US" sz="2000" b="1" dirty="0" smtClean="0">
                <a:solidFill>
                  <a:srgbClr val="FFC000"/>
                </a:solidFill>
              </a:rPr>
              <a:t>Scattering 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Form of reflection where the majority of the echoes are not returned to the transducer –spread throughout the organ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Attenuation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40568" y="1556792"/>
            <a:ext cx="5544616" cy="1583056"/>
          </a:xfrm>
        </p:spPr>
        <p:txBody>
          <a:bodyPr/>
          <a:lstStyle/>
          <a:p>
            <a:pPr lvl="1">
              <a:buClr>
                <a:schemeClr val="accent1"/>
              </a:buClr>
              <a:buSzPct val="100000"/>
            </a:pPr>
            <a:r>
              <a:rPr lang="en-US" sz="2000" dirty="0"/>
              <a:t>Refraction</a:t>
            </a:r>
          </a:p>
          <a:p>
            <a:pPr lvl="2">
              <a:buClr>
                <a:srgbClr val="0070C0"/>
              </a:buClr>
            </a:pPr>
            <a:r>
              <a:rPr lang="en-US" dirty="0"/>
              <a:t>Change of beam pathway – occurs at tissue borders where there is a mismatch </a:t>
            </a:r>
            <a:r>
              <a:rPr lang="en-US" dirty="0" smtClean="0"/>
              <a:t>in speed of sound causing a change in wavelength</a:t>
            </a:r>
            <a:endParaRPr lang="en-US" dirty="0"/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773936"/>
            <a:ext cx="4464496" cy="1367032"/>
          </a:xfrm>
        </p:spPr>
        <p:txBody>
          <a:bodyPr/>
          <a:lstStyle/>
          <a:p>
            <a:pPr lvl="1">
              <a:buClr>
                <a:schemeClr val="accent1"/>
              </a:buClr>
              <a:buSzPct val="100000"/>
            </a:pPr>
            <a:r>
              <a:rPr lang="en-US" sz="2000" dirty="0"/>
              <a:t>Divergence</a:t>
            </a:r>
          </a:p>
          <a:p>
            <a:pPr lvl="2">
              <a:buClr>
                <a:srgbClr val="0070C0"/>
              </a:buClr>
            </a:pPr>
            <a:r>
              <a:rPr lang="en-US" dirty="0"/>
              <a:t>The widening of the beam </a:t>
            </a:r>
            <a:r>
              <a:rPr lang="en-US" dirty="0" smtClean="0"/>
              <a:t>from origin – </a:t>
            </a:r>
            <a:r>
              <a:rPr lang="en-US" dirty="0"/>
              <a:t>results in a loss of intensity 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rot="16200000">
            <a:off x="5184068" y="4041068"/>
            <a:ext cx="648072" cy="43204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0185796">
            <a:off x="5075237" y="4488494"/>
            <a:ext cx="2088232" cy="187220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7904410">
            <a:off x="5425559" y="2239016"/>
            <a:ext cx="2088232" cy="187220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36296" y="3933056"/>
            <a:ext cx="0" cy="1008112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16216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Wider beam at the far field than the near field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68144" y="4005064"/>
            <a:ext cx="0" cy="576064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apezoid 17"/>
          <p:cNvSpPr/>
          <p:nvPr/>
        </p:nvSpPr>
        <p:spPr>
          <a:xfrm rot="3666164">
            <a:off x="2937494" y="3889089"/>
            <a:ext cx="648072" cy="43204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59632" y="4581128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95736" y="4221088"/>
            <a:ext cx="79208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691680" y="4653136"/>
            <a:ext cx="39604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3568" y="3861048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Tissue 1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4725144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Tissue 2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7504" y="5657671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Snell’s law – formula that expresses the angles of incidence (</a:t>
            </a:r>
            <a:r>
              <a:rPr lang="en-US" dirty="0" err="1" smtClean="0"/>
              <a:t>i</a:t>
            </a:r>
            <a:r>
              <a:rPr lang="en-US" dirty="0" smtClean="0"/>
              <a:t>) and refraction (r)</a:t>
            </a:r>
          </a:p>
          <a:p>
            <a:r>
              <a:rPr lang="en-US" u="sng" dirty="0" err="1" smtClean="0"/>
              <a:t>sinθi</a:t>
            </a:r>
            <a:r>
              <a:rPr lang="en-US" u="sng" dirty="0" smtClean="0"/>
              <a:t>  </a:t>
            </a:r>
            <a:r>
              <a:rPr lang="en-US" dirty="0" smtClean="0"/>
              <a:t> =  </a:t>
            </a:r>
            <a:r>
              <a:rPr lang="en-US" u="sng" dirty="0" smtClean="0"/>
              <a:t>c1   </a:t>
            </a:r>
            <a:r>
              <a:rPr lang="en-US" dirty="0" smtClean="0"/>
              <a:t>      </a:t>
            </a:r>
          </a:p>
          <a:p>
            <a:r>
              <a:rPr lang="en-US" dirty="0" err="1" smtClean="0"/>
              <a:t>Sinθr</a:t>
            </a:r>
            <a:r>
              <a:rPr lang="en-US" dirty="0" smtClean="0"/>
              <a:t>      c2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123728" y="3429000"/>
            <a:ext cx="0" cy="21602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9694047">
            <a:off x="1876881" y="4850013"/>
            <a:ext cx="386816" cy="323276"/>
          </a:xfrm>
          <a:prstGeom prst="arc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20958173">
            <a:off x="1892296" y="4062220"/>
            <a:ext cx="678887" cy="673424"/>
          </a:xfrm>
          <a:prstGeom prst="arc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123728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907704" y="5085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Image generation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Returning echoes are received by the piezoelectric crystal within the transducer </a:t>
            </a:r>
          </a:p>
          <a:p>
            <a:r>
              <a:rPr lang="en-GB" dirty="0" smtClean="0"/>
              <a:t>Crystal again is vibrated– this time converts the vibration to an electrical signal </a:t>
            </a:r>
          </a:p>
          <a:p>
            <a:r>
              <a:rPr lang="en-GB" dirty="0" smtClean="0"/>
              <a:t>The processing unit within the machine </a:t>
            </a:r>
            <a:r>
              <a:rPr lang="en-GB" dirty="0" smtClean="0"/>
              <a:t>recognises</a:t>
            </a:r>
            <a:r>
              <a:rPr lang="en-GB" dirty="0" smtClean="0"/>
              <a:t> </a:t>
            </a:r>
            <a:r>
              <a:rPr lang="en-GB" dirty="0" smtClean="0"/>
              <a:t>the position of each crystal – i.e. this will allow the computer to plot the echo on the screen depending on where on the transducer it was </a:t>
            </a:r>
            <a:r>
              <a:rPr lang="en-GB" dirty="0" smtClean="0"/>
              <a:t>received and the strength of returning signal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2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Image generation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upload.wikimedia.org/wikipedia/commons/4/4d/UltraSonicCurvedArrayTransdu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9672" y="1772816"/>
            <a:ext cx="1143000" cy="16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897814" y="4941168"/>
            <a:ext cx="432048" cy="504056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3284984"/>
            <a:ext cx="1224136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49288" y="3392996"/>
            <a:ext cx="404428" cy="2628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69822" y="3402594"/>
            <a:ext cx="899697" cy="2569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5736" y="3356992"/>
            <a:ext cx="868660" cy="2526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" idx="0"/>
          </p:cNvCxnSpPr>
          <p:nvPr/>
        </p:nvCxnSpPr>
        <p:spPr>
          <a:xfrm>
            <a:off x="2302514" y="3387153"/>
            <a:ext cx="811324" cy="1554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47764" y="3350154"/>
            <a:ext cx="1332148" cy="2408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99592" y="3284984"/>
            <a:ext cx="960520" cy="2625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5736" y="3429000"/>
            <a:ext cx="197932" cy="2542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3563888" y="3645024"/>
            <a:ext cx="1368152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5220072" y="2578447"/>
            <a:ext cx="3672408" cy="317996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580112" y="2852936"/>
            <a:ext cx="3096344" cy="2592288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8065997">
            <a:off x="6372199" y="1664914"/>
            <a:ext cx="1512168" cy="1440160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rot="8065997">
            <a:off x="5430172" y="1879849"/>
            <a:ext cx="3488446" cy="346546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>
            <a:stCxn id="31" idx="2"/>
          </p:cNvCxnSpPr>
          <p:nvPr/>
        </p:nvCxnSpPr>
        <p:spPr>
          <a:xfrm flipH="1">
            <a:off x="5940152" y="2924888"/>
            <a:ext cx="658813" cy="1944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0"/>
          </p:cNvCxnSpPr>
          <p:nvPr/>
        </p:nvCxnSpPr>
        <p:spPr>
          <a:xfrm>
            <a:off x="7642468" y="2889106"/>
            <a:ext cx="745956" cy="1908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596336" y="4365104"/>
            <a:ext cx="419110" cy="432048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059832" y="162880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area of interest lies within the left field. As this is detected by crystals towards the left of the transducer this has been correctly plotted on the screen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Image generation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system must additionally plot the correct depth an echo has returned from</a:t>
            </a:r>
          </a:p>
          <a:p>
            <a:r>
              <a:rPr lang="en-GB" dirty="0" smtClean="0"/>
              <a:t>The time taken for a returning echo to be detected will determine how far it has travelled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E.g. a longer time will translate to a greater depth displayed on screen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6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Image generation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96109" y="3841722"/>
            <a:ext cx="3168352" cy="25202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584141" y="4129754"/>
            <a:ext cx="2592288" cy="194421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rot="8097202">
            <a:off x="1691679" y="3284984"/>
            <a:ext cx="1080120" cy="115212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8097202">
            <a:off x="6340224" y="3284984"/>
            <a:ext cx="1080120" cy="115212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8097202">
            <a:off x="982860" y="3620329"/>
            <a:ext cx="2497758" cy="237794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8097202">
            <a:off x="5631406" y="3620328"/>
            <a:ext cx="2497758" cy="237794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016343" y="4246174"/>
            <a:ext cx="500802" cy="1425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8304" y="4268055"/>
            <a:ext cx="457200" cy="13812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s://upload.wikimedia.org/wikipedia/commons/4/4d/UltraSonicCurvedArrayTransdu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3668" y="1556792"/>
            <a:ext cx="900100" cy="12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upload.wikimedia.org/wikipedia/commons/4/4d/UltraSonicCurvedArrayTransdu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2085" y="1556792"/>
            <a:ext cx="7662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1898702" y="3356992"/>
            <a:ext cx="270029" cy="2880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745269" y="3318455"/>
            <a:ext cx="270029" cy="2880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790180" y="5589240"/>
            <a:ext cx="270029" cy="2880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83568" y="3861048"/>
            <a:ext cx="3096344" cy="2520280"/>
            <a:chOff x="683568" y="3861048"/>
            <a:chExt cx="3096344" cy="2520280"/>
          </a:xfrm>
        </p:grpSpPr>
        <p:sp>
          <p:nvSpPr>
            <p:cNvPr id="4" name="Rounded Rectangle 3"/>
            <p:cNvSpPr/>
            <p:nvPr/>
          </p:nvSpPr>
          <p:spPr>
            <a:xfrm>
              <a:off x="683568" y="3861048"/>
              <a:ext cx="3096344" cy="2520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5596" y="4129754"/>
              <a:ext cx="2592288" cy="1944216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331640" y="4268055"/>
              <a:ext cx="504056" cy="14652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0"/>
              <a:endCxn id="10" idx="0"/>
            </p:cNvCxnSpPr>
            <p:nvPr/>
          </p:nvCxnSpPr>
          <p:spPr>
            <a:xfrm>
              <a:off x="2639409" y="4268055"/>
              <a:ext cx="433746" cy="13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096725" y="4670670"/>
              <a:ext cx="270029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1932702" y="2869421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48329" y="2825567"/>
            <a:ext cx="0" cy="43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060939" y="2780928"/>
            <a:ext cx="1" cy="434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45268" y="2827012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39409" y="1700808"/>
            <a:ext cx="164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for pulse and receive X seconds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354149" y="1556792"/>
            <a:ext cx="164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for pulse and receive 2X seconds</a:t>
            </a:r>
            <a:endParaRPr lang="en-GB" dirty="0"/>
          </a:p>
        </p:txBody>
      </p:sp>
      <p:sp>
        <p:nvSpPr>
          <p:cNvPr id="30" name="Arc 29"/>
          <p:cNvSpPr/>
          <p:nvPr/>
        </p:nvSpPr>
        <p:spPr>
          <a:xfrm rot="8097202">
            <a:off x="1652828" y="3282094"/>
            <a:ext cx="1080120" cy="115212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8097202">
            <a:off x="942453" y="3603843"/>
            <a:ext cx="2497758" cy="2377948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Image generation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system plots </a:t>
            </a:r>
            <a:r>
              <a:rPr lang="en-GB" b="1" dirty="0" smtClean="0"/>
              <a:t>every </a:t>
            </a:r>
            <a:r>
              <a:rPr lang="en-GB" dirty="0" smtClean="0"/>
              <a:t>echo this way</a:t>
            </a:r>
          </a:p>
          <a:p>
            <a:r>
              <a:rPr lang="en-GB" dirty="0" smtClean="0"/>
              <a:t>Bases it’s calculations on several assumptions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Path of an echo is straight – original or returning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The speed of sound (1540 m/s)and attenuation is constant through all tissue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All echoes have originated from the centre of the beam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Returning echoes – time taken for these to be detected is directly proportional to the distance travelled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3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Image generation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assumptions can lead to false appearances being displayed on the image  </a:t>
            </a:r>
          </a:p>
          <a:p>
            <a:r>
              <a:rPr lang="en-GB" dirty="0" smtClean="0"/>
              <a:t>These are known as artefacts</a:t>
            </a:r>
          </a:p>
          <a:p>
            <a:r>
              <a:rPr lang="en-GB" dirty="0" smtClean="0"/>
              <a:t>Common artefacts include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Acoustic shadow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Acoustic enhancement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Reverberation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Edge shadow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Mirror image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4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Image display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608512" cy="4768952"/>
          </a:xfrm>
        </p:spPr>
        <p:txBody>
          <a:bodyPr/>
          <a:lstStyle/>
          <a:p>
            <a:r>
              <a:rPr lang="en-US" dirty="0" smtClean="0"/>
              <a:t>Each echo is displayed as a grey scale </a:t>
            </a:r>
          </a:p>
          <a:p>
            <a:r>
              <a:rPr lang="en-US" dirty="0" smtClean="0"/>
              <a:t>Level of grey determined by the amplitude of the echo received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Strong echo = white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No echo = black</a:t>
            </a:r>
          </a:p>
          <a:p>
            <a:r>
              <a:rPr lang="en-US" dirty="0" smtClean="0"/>
              <a:t>Approximately 64 grey scales available on most scanners – can alter manually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84784"/>
            <a:ext cx="3610946" cy="268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17" t="11813" r="20058" b="9324"/>
          <a:stretch/>
        </p:blipFill>
        <p:spPr>
          <a:xfrm>
            <a:off x="5220072" y="4221088"/>
            <a:ext cx="3427858" cy="2512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Image display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52" y="1584584"/>
            <a:ext cx="4038600" cy="4840960"/>
          </a:xfrm>
        </p:spPr>
        <p:txBody>
          <a:bodyPr/>
          <a:lstStyle/>
          <a:p>
            <a:r>
              <a:rPr lang="en-US" dirty="0" smtClean="0"/>
              <a:t>The ability of the ultrasound machine to distinguish different structures and display these correctly is known as resolution</a:t>
            </a:r>
          </a:p>
          <a:p>
            <a:r>
              <a:rPr lang="en-US" dirty="0" smtClean="0"/>
              <a:t>Several types </a:t>
            </a:r>
            <a:r>
              <a:rPr lang="en-US" dirty="0" smtClean="0"/>
              <a:t>are important in </a:t>
            </a:r>
            <a:r>
              <a:rPr lang="en-US" dirty="0" smtClean="0"/>
              <a:t>MSK </a:t>
            </a:r>
            <a:r>
              <a:rPr lang="en-US" dirty="0" smtClean="0"/>
              <a:t>Ultrasound </a:t>
            </a:r>
            <a:r>
              <a:rPr lang="en-US" dirty="0" smtClean="0"/>
              <a:t>imaging</a:t>
            </a:r>
            <a:r>
              <a:rPr lang="en-US" dirty="0"/>
              <a:t>:</a:t>
            </a:r>
            <a:endParaRPr lang="en-US" dirty="0" smtClean="0"/>
          </a:p>
          <a:p>
            <a:pPr lvl="1">
              <a:buClr>
                <a:srgbClr val="0070C0"/>
              </a:buClr>
            </a:pPr>
            <a:r>
              <a:rPr lang="en-US" dirty="0" smtClean="0"/>
              <a:t>Spatial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Axial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Lateral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70080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resolution – the ability to distinguish two structures which lie very close together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6228184" y="2708920"/>
            <a:ext cx="864096" cy="50405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436096" y="3356992"/>
            <a:ext cx="864096" cy="2232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40152" y="3356992"/>
            <a:ext cx="504056" cy="2304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72200" y="3356992"/>
            <a:ext cx="216024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32240" y="3356992"/>
            <a:ext cx="216024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272" y="3356992"/>
            <a:ext cx="1080120" cy="2232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76256" y="3356992"/>
            <a:ext cx="720080" cy="2304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88224" y="4005064"/>
            <a:ext cx="0" cy="1008112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60232" y="5301208"/>
            <a:ext cx="720080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0424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48264" y="5445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60232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60232" y="458112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76256" y="50131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92280" y="50131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Basic Principle of Ultrasound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158231"/>
          </a:xfrm>
        </p:spPr>
        <p:txBody>
          <a:bodyPr/>
          <a:lstStyle/>
          <a:p>
            <a:r>
              <a:rPr lang="en-GB" dirty="0" smtClean="0"/>
              <a:t>Waves of sound are sent into the body and ‘bounce’ off structures </a:t>
            </a:r>
          </a:p>
          <a:p>
            <a:r>
              <a:rPr lang="en-GB" dirty="0" smtClean="0"/>
              <a:t>The returning echoes are then collected &amp; used to produce an image </a:t>
            </a:r>
          </a:p>
        </p:txBody>
      </p:sp>
      <p:pic>
        <p:nvPicPr>
          <p:cNvPr id="1026" name="Picture 2" descr="http://upload.wikimedia.org/wikipedia/commons/thumb/0/07/Sonar_Principle_EN.svg/400px-Sonar_Principle_E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88" y="3861048"/>
            <a:ext cx="5332471" cy="28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7290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07392"/>
          </a:xfrm>
        </p:spPr>
        <p:txBody>
          <a:bodyPr/>
          <a:lstStyle/>
          <a:p>
            <a:r>
              <a:rPr lang="en-US" dirty="0" smtClean="0"/>
              <a:t>Axial resolution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Determined by pulse length – i.e. short pulse length = greater axial resolution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Affected by the frequency – higher frequencies have shorter wavelengths and pulse lengths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895424"/>
          </a:xfrm>
        </p:spPr>
        <p:txBody>
          <a:bodyPr/>
          <a:lstStyle/>
          <a:p>
            <a:r>
              <a:rPr lang="en-US" dirty="0" smtClean="0"/>
              <a:t>Lateral resolution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Determined by the beam width – i.e. beam must be narrow enough to ‘see between’ two structures and register them separately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Affected by the use of focus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Resolution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646952"/>
          </a:xfrm>
        </p:spPr>
        <p:txBody>
          <a:bodyPr/>
          <a:lstStyle/>
          <a:p>
            <a:r>
              <a:rPr lang="en-US" dirty="0" smtClean="0"/>
              <a:t>Axial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574944"/>
          </a:xfrm>
        </p:spPr>
        <p:txBody>
          <a:bodyPr/>
          <a:lstStyle/>
          <a:p>
            <a:r>
              <a:rPr lang="en-US" dirty="0" smtClean="0"/>
              <a:t>Lateral 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115616" y="2924944"/>
            <a:ext cx="493515" cy="618795"/>
          </a:xfrm>
          <a:custGeom>
            <a:avLst/>
            <a:gdLst>
              <a:gd name="connsiteX0" fmla="*/ 0 w 493515"/>
              <a:gd name="connsiteY0" fmla="*/ 324045 h 618795"/>
              <a:gd name="connsiteX1" fmla="*/ 32901 w 493515"/>
              <a:gd name="connsiteY1" fmla="*/ 34525 h 618795"/>
              <a:gd name="connsiteX2" fmla="*/ 111864 w 493515"/>
              <a:gd name="connsiteY2" fmla="*/ 356945 h 618795"/>
              <a:gd name="connsiteX3" fmla="*/ 177666 w 493515"/>
              <a:gd name="connsiteY3" fmla="*/ 580664 h 618795"/>
              <a:gd name="connsiteX4" fmla="*/ 230307 w 493515"/>
              <a:gd name="connsiteY4" fmla="*/ 225345 h 618795"/>
              <a:gd name="connsiteX5" fmla="*/ 289529 w 493515"/>
              <a:gd name="connsiteY5" fmla="*/ 1625 h 618795"/>
              <a:gd name="connsiteX6" fmla="*/ 355331 w 493515"/>
              <a:gd name="connsiteY6" fmla="*/ 337205 h 618795"/>
              <a:gd name="connsiteX7" fmla="*/ 394812 w 493515"/>
              <a:gd name="connsiteY7" fmla="*/ 547764 h 618795"/>
              <a:gd name="connsiteX8" fmla="*/ 421133 w 493515"/>
              <a:gd name="connsiteY8" fmla="*/ 600404 h 618795"/>
              <a:gd name="connsiteX9" fmla="*/ 493515 w 493515"/>
              <a:gd name="connsiteY9" fmla="*/ 258245 h 618795"/>
              <a:gd name="connsiteX10" fmla="*/ 493515 w 493515"/>
              <a:gd name="connsiteY10" fmla="*/ 258245 h 6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15" h="618795">
                <a:moveTo>
                  <a:pt x="0" y="324045"/>
                </a:moveTo>
                <a:cubicBezTo>
                  <a:pt x="7128" y="176543"/>
                  <a:pt x="14257" y="29042"/>
                  <a:pt x="32901" y="34525"/>
                </a:cubicBezTo>
                <a:cubicBezTo>
                  <a:pt x="51545" y="40008"/>
                  <a:pt x="87737" y="265922"/>
                  <a:pt x="111864" y="356945"/>
                </a:cubicBezTo>
                <a:cubicBezTo>
                  <a:pt x="135992" y="447968"/>
                  <a:pt x="157926" y="602597"/>
                  <a:pt x="177666" y="580664"/>
                </a:cubicBezTo>
                <a:cubicBezTo>
                  <a:pt x="197407" y="558731"/>
                  <a:pt x="211663" y="321851"/>
                  <a:pt x="230307" y="225345"/>
                </a:cubicBezTo>
                <a:cubicBezTo>
                  <a:pt x="248951" y="128839"/>
                  <a:pt x="268692" y="-17018"/>
                  <a:pt x="289529" y="1625"/>
                </a:cubicBezTo>
                <a:cubicBezTo>
                  <a:pt x="310366" y="20268"/>
                  <a:pt x="337784" y="246182"/>
                  <a:pt x="355331" y="337205"/>
                </a:cubicBezTo>
                <a:cubicBezTo>
                  <a:pt x="372878" y="428228"/>
                  <a:pt x="383845" y="503898"/>
                  <a:pt x="394812" y="547764"/>
                </a:cubicBezTo>
                <a:cubicBezTo>
                  <a:pt x="405779" y="591630"/>
                  <a:pt x="404683" y="648657"/>
                  <a:pt x="421133" y="600404"/>
                </a:cubicBezTo>
                <a:cubicBezTo>
                  <a:pt x="437583" y="552151"/>
                  <a:pt x="493515" y="258245"/>
                  <a:pt x="493515" y="258245"/>
                </a:cubicBezTo>
                <a:lnTo>
                  <a:pt x="493515" y="2582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1560" y="4509120"/>
            <a:ext cx="1368152" cy="618795"/>
          </a:xfrm>
          <a:custGeom>
            <a:avLst/>
            <a:gdLst>
              <a:gd name="connsiteX0" fmla="*/ 0 w 493515"/>
              <a:gd name="connsiteY0" fmla="*/ 324045 h 618795"/>
              <a:gd name="connsiteX1" fmla="*/ 32901 w 493515"/>
              <a:gd name="connsiteY1" fmla="*/ 34525 h 618795"/>
              <a:gd name="connsiteX2" fmla="*/ 111864 w 493515"/>
              <a:gd name="connsiteY2" fmla="*/ 356945 h 618795"/>
              <a:gd name="connsiteX3" fmla="*/ 177666 w 493515"/>
              <a:gd name="connsiteY3" fmla="*/ 580664 h 618795"/>
              <a:gd name="connsiteX4" fmla="*/ 230307 w 493515"/>
              <a:gd name="connsiteY4" fmla="*/ 225345 h 618795"/>
              <a:gd name="connsiteX5" fmla="*/ 289529 w 493515"/>
              <a:gd name="connsiteY5" fmla="*/ 1625 h 618795"/>
              <a:gd name="connsiteX6" fmla="*/ 355331 w 493515"/>
              <a:gd name="connsiteY6" fmla="*/ 337205 h 618795"/>
              <a:gd name="connsiteX7" fmla="*/ 394812 w 493515"/>
              <a:gd name="connsiteY7" fmla="*/ 547764 h 618795"/>
              <a:gd name="connsiteX8" fmla="*/ 421133 w 493515"/>
              <a:gd name="connsiteY8" fmla="*/ 600404 h 618795"/>
              <a:gd name="connsiteX9" fmla="*/ 493515 w 493515"/>
              <a:gd name="connsiteY9" fmla="*/ 258245 h 618795"/>
              <a:gd name="connsiteX10" fmla="*/ 493515 w 493515"/>
              <a:gd name="connsiteY10" fmla="*/ 258245 h 6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15" h="618795">
                <a:moveTo>
                  <a:pt x="0" y="324045"/>
                </a:moveTo>
                <a:cubicBezTo>
                  <a:pt x="7128" y="176543"/>
                  <a:pt x="14257" y="29042"/>
                  <a:pt x="32901" y="34525"/>
                </a:cubicBezTo>
                <a:cubicBezTo>
                  <a:pt x="51545" y="40008"/>
                  <a:pt x="87737" y="265922"/>
                  <a:pt x="111864" y="356945"/>
                </a:cubicBezTo>
                <a:cubicBezTo>
                  <a:pt x="135992" y="447968"/>
                  <a:pt x="157926" y="602597"/>
                  <a:pt x="177666" y="580664"/>
                </a:cubicBezTo>
                <a:cubicBezTo>
                  <a:pt x="197407" y="558731"/>
                  <a:pt x="211663" y="321851"/>
                  <a:pt x="230307" y="225345"/>
                </a:cubicBezTo>
                <a:cubicBezTo>
                  <a:pt x="248951" y="128839"/>
                  <a:pt x="268692" y="-17018"/>
                  <a:pt x="289529" y="1625"/>
                </a:cubicBezTo>
                <a:cubicBezTo>
                  <a:pt x="310366" y="20268"/>
                  <a:pt x="337784" y="246182"/>
                  <a:pt x="355331" y="337205"/>
                </a:cubicBezTo>
                <a:cubicBezTo>
                  <a:pt x="372878" y="428228"/>
                  <a:pt x="383845" y="503898"/>
                  <a:pt x="394812" y="547764"/>
                </a:cubicBezTo>
                <a:cubicBezTo>
                  <a:pt x="405779" y="591630"/>
                  <a:pt x="404683" y="648657"/>
                  <a:pt x="421133" y="600404"/>
                </a:cubicBezTo>
                <a:cubicBezTo>
                  <a:pt x="437583" y="552151"/>
                  <a:pt x="493515" y="258245"/>
                  <a:pt x="493515" y="258245"/>
                </a:cubicBezTo>
                <a:lnTo>
                  <a:pt x="493515" y="2582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5576" y="3068960"/>
            <a:ext cx="216024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91680" y="4725144"/>
            <a:ext cx="216024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1680" y="3068960"/>
            <a:ext cx="216024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5576" y="4725144"/>
            <a:ext cx="216024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699792" y="2564904"/>
            <a:ext cx="1584176" cy="1296144"/>
            <a:chOff x="683568" y="3861048"/>
            <a:chExt cx="3096344" cy="2520280"/>
          </a:xfrm>
        </p:grpSpPr>
        <p:sp>
          <p:nvSpPr>
            <p:cNvPr id="20" name="Rounded Rectangle 19"/>
            <p:cNvSpPr/>
            <p:nvPr/>
          </p:nvSpPr>
          <p:spPr>
            <a:xfrm>
              <a:off x="683568" y="3861048"/>
              <a:ext cx="3096344" cy="2520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5596" y="4129754"/>
              <a:ext cx="2592288" cy="1944216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1331640" y="4268055"/>
              <a:ext cx="504056" cy="14652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39409" y="4268055"/>
              <a:ext cx="433746" cy="13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096725" y="4670670"/>
              <a:ext cx="270029" cy="28803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9792" y="4077072"/>
            <a:ext cx="1656184" cy="1440160"/>
            <a:chOff x="683568" y="3861048"/>
            <a:chExt cx="3096344" cy="2520280"/>
          </a:xfrm>
        </p:grpSpPr>
        <p:sp>
          <p:nvSpPr>
            <p:cNvPr id="26" name="Rounded Rectangle 25"/>
            <p:cNvSpPr/>
            <p:nvPr/>
          </p:nvSpPr>
          <p:spPr>
            <a:xfrm>
              <a:off x="683568" y="3861048"/>
              <a:ext cx="3096344" cy="2520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35596" y="4129754"/>
              <a:ext cx="2592288" cy="1944216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331640" y="4268055"/>
              <a:ext cx="504056" cy="14652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39409" y="4268055"/>
              <a:ext cx="433746" cy="13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029805" y="4743146"/>
              <a:ext cx="270029" cy="28803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Oval 30"/>
          <p:cNvSpPr/>
          <p:nvPr/>
        </p:nvSpPr>
        <p:spPr>
          <a:xfrm>
            <a:off x="3419872" y="328498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19872" y="465313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2879504">
            <a:off x="3659420" y="2421694"/>
            <a:ext cx="2160240" cy="18002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740046">
            <a:off x="5902025" y="2630840"/>
            <a:ext cx="2160240" cy="18002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754045">
            <a:off x="6103025" y="4150729"/>
            <a:ext cx="2160240" cy="18002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2879504">
            <a:off x="3443396" y="4005870"/>
            <a:ext cx="2160240" cy="18002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64088" y="328498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64088" y="47971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84168" y="47971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84168" y="328498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164288" y="2636912"/>
            <a:ext cx="1584176" cy="1296144"/>
            <a:chOff x="683568" y="3861048"/>
            <a:chExt cx="3096344" cy="2520280"/>
          </a:xfrm>
        </p:grpSpPr>
        <p:sp>
          <p:nvSpPr>
            <p:cNvPr id="42" name="Rounded Rectangle 41"/>
            <p:cNvSpPr/>
            <p:nvPr/>
          </p:nvSpPr>
          <p:spPr>
            <a:xfrm>
              <a:off x="683568" y="3861048"/>
              <a:ext cx="3096344" cy="2520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35596" y="4129754"/>
              <a:ext cx="2592288" cy="1944216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1331640" y="4268055"/>
              <a:ext cx="504056" cy="14652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639409" y="4268055"/>
              <a:ext cx="433746" cy="13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809511" y="4981172"/>
              <a:ext cx="270028" cy="28803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36296" y="4149080"/>
            <a:ext cx="1584176" cy="1296144"/>
            <a:chOff x="683568" y="3861048"/>
            <a:chExt cx="3096344" cy="2520280"/>
          </a:xfrm>
        </p:grpSpPr>
        <p:sp>
          <p:nvSpPr>
            <p:cNvPr id="48" name="Rounded Rectangle 47"/>
            <p:cNvSpPr/>
            <p:nvPr/>
          </p:nvSpPr>
          <p:spPr>
            <a:xfrm>
              <a:off x="683568" y="3861048"/>
              <a:ext cx="3096344" cy="2520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935596" y="4129754"/>
              <a:ext cx="2592288" cy="1944216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1331640" y="4268055"/>
              <a:ext cx="504056" cy="14652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639409" y="4268055"/>
              <a:ext cx="433746" cy="13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173893" y="4990531"/>
              <a:ext cx="270028" cy="28803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Oval 52"/>
          <p:cNvSpPr/>
          <p:nvPr/>
        </p:nvSpPr>
        <p:spPr>
          <a:xfrm>
            <a:off x="8039699" y="3205689"/>
            <a:ext cx="138154" cy="14813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884368" y="4725144"/>
            <a:ext cx="138154" cy="14813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Resolution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316288" cy="4623816"/>
          </a:xfrm>
        </p:spPr>
        <p:txBody>
          <a:bodyPr/>
          <a:lstStyle/>
          <a:p>
            <a:r>
              <a:rPr lang="en-US" dirty="0" smtClean="0"/>
              <a:t>Temporal resolution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Ability of the machine to correctly distinguish two separate actions occurring at separate times and display them accordingly – i.e. the number of times a section of tissue is scanned and displayed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Faster the update (frame rate) = higher temporal resolution – REAL TIME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5652120" y="2852936"/>
            <a:ext cx="648072" cy="1080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660232" y="2852936"/>
            <a:ext cx="1584176" cy="108012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7984" y="162880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Sector width – the narrower the section the faster the whole area can be imaged = more times (increased frame rate) and better temporal resolution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2120" y="4149080"/>
            <a:ext cx="648072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60232" y="4149080"/>
            <a:ext cx="1584176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6016" y="443711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Focal zones – more focal zones require longer sweeps and thus have lower temporal resolutions 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>
          <a:xfrm rot="3469860">
            <a:off x="4479686" y="5365463"/>
            <a:ext cx="534655" cy="3771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3469860">
            <a:off x="4462617" y="5727351"/>
            <a:ext cx="534655" cy="3771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3469860">
            <a:off x="4462616" y="6087390"/>
            <a:ext cx="534655" cy="3771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4161237">
            <a:off x="5474554" y="5439703"/>
            <a:ext cx="534655" cy="3771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4510389">
            <a:off x="7561710" y="5725839"/>
            <a:ext cx="1326673" cy="87942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3708122">
            <a:off x="5487185" y="6157862"/>
            <a:ext cx="534655" cy="3771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3469860">
            <a:off x="6057406" y="5383356"/>
            <a:ext cx="1343675" cy="8491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4312986">
            <a:off x="5469124" y="5799117"/>
            <a:ext cx="534655" cy="3771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04048" y="5589240"/>
            <a:ext cx="504056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04048" y="5949280"/>
            <a:ext cx="504056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4048" y="6309320"/>
            <a:ext cx="504056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36296" y="5949280"/>
            <a:ext cx="504056" cy="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24128" y="558924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zones – requires 3 sweeps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28384" y="55892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zone – 1 sweep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Knobology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8784976" cy="646952"/>
          </a:xfrm>
        </p:spPr>
        <p:txBody>
          <a:bodyPr/>
          <a:lstStyle/>
          <a:p>
            <a:r>
              <a:rPr lang="en-US" dirty="0" smtClean="0"/>
              <a:t>Typical machine – important controls to increase image quality/ detail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4333810" cy="34997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283968" y="314096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51920" y="4437112"/>
            <a:ext cx="792088" cy="194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51920" y="501317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51920" y="5229200"/>
            <a:ext cx="23042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79912" y="5445224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2204864"/>
            <a:ext cx="44644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TGC – used to alter amplitude of echoes at different levels of the image – e.g. gradual slope useful to even out echoes from deep structures with those superficially. Differs from overall gain which amplifies all echoes equally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400506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known as contrast – alters the number of grey scales available for the computer to use for display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08104" y="48691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Sector width – alters the number of scan lines in an image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551723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– alters the resonant frequency employed – higher for more superficial structures = better detail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43808" y="622430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– distance able to be imaged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710" t="11418"/>
          <a:stretch/>
        </p:blipFill>
        <p:spPr>
          <a:xfrm>
            <a:off x="4283968" y="2132856"/>
            <a:ext cx="3203847" cy="261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28800"/>
            <a:ext cx="2413000" cy="20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198" t="11869" r="18775" b="9695"/>
          <a:stretch/>
        </p:blipFill>
        <p:spPr>
          <a:xfrm>
            <a:off x="5868144" y="4509120"/>
            <a:ext cx="3059832" cy="2196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038600" cy="4839840"/>
          </a:xfrm>
        </p:spPr>
        <p:txBody>
          <a:bodyPr/>
          <a:lstStyle/>
          <a:p>
            <a:r>
              <a:rPr lang="en-US" sz="2200" dirty="0" err="1" smtClean="0"/>
              <a:t>Colour</a:t>
            </a:r>
            <a:r>
              <a:rPr lang="en-US" sz="2200" dirty="0" smtClean="0"/>
              <a:t> – demonstrates the presence and direction of flow. Dependent on </a:t>
            </a:r>
            <a:r>
              <a:rPr lang="en-US" sz="2200" dirty="0" smtClean="0"/>
              <a:t>incident angle </a:t>
            </a:r>
            <a:r>
              <a:rPr lang="en-US" sz="2200" dirty="0" smtClean="0"/>
              <a:t>of </a:t>
            </a:r>
            <a:r>
              <a:rPr lang="en-US" sz="2200" dirty="0" smtClean="0"/>
              <a:t>beam. </a:t>
            </a:r>
            <a:endParaRPr lang="en-US" sz="2200" dirty="0" smtClean="0"/>
          </a:p>
          <a:p>
            <a:r>
              <a:rPr lang="en-US" sz="2200" dirty="0" smtClean="0"/>
              <a:t>Spectral – allows calculations of velocity </a:t>
            </a:r>
            <a:r>
              <a:rPr lang="en-US" sz="2200" dirty="0" smtClean="0"/>
              <a:t>and </a:t>
            </a:r>
            <a:r>
              <a:rPr lang="en-US" sz="2200" dirty="0" err="1" smtClean="0"/>
              <a:t>pulsatility</a:t>
            </a:r>
            <a:r>
              <a:rPr lang="en-US" sz="2200" dirty="0" smtClean="0"/>
              <a:t> </a:t>
            </a:r>
            <a:r>
              <a:rPr lang="en-US" sz="2200" dirty="0" smtClean="0"/>
              <a:t>to be calculated. Dependent on </a:t>
            </a:r>
            <a:r>
              <a:rPr lang="en-US" sz="2200" dirty="0" smtClean="0"/>
              <a:t>incident angle of beam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Power – demonstrates the presence of flow; gives no indication of direction. More sensitive for low flow. Not angle </a:t>
            </a:r>
            <a:r>
              <a:rPr lang="en-US" sz="2200" dirty="0" smtClean="0"/>
              <a:t>dependent</a:t>
            </a:r>
            <a:r>
              <a:rPr lang="en-US" sz="2200" dirty="0"/>
              <a:t> </a:t>
            </a:r>
            <a:r>
              <a:rPr lang="en-US" sz="2200" dirty="0" smtClean="0"/>
              <a:t>and used widely in MSK field.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Doppler imaging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6531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7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Doppler imaging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9036496" cy="2520280"/>
          </a:xfrm>
        </p:spPr>
        <p:txBody>
          <a:bodyPr/>
          <a:lstStyle/>
          <a:p>
            <a:r>
              <a:rPr lang="en-US" dirty="0" smtClean="0"/>
              <a:t>Frequency of a sound wave is changed when it encounters a moving object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Increases when object moves closer to the wave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Decreases when object moves further from the wave</a:t>
            </a:r>
          </a:p>
          <a:p>
            <a:r>
              <a:rPr lang="en-US" dirty="0" smtClean="0"/>
              <a:t>Proportional to the velocity of the moving target – Doppler shift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077072"/>
            <a:ext cx="4147661" cy="2592288"/>
          </a:xfrm>
          <a:prstGeom prst="rect">
            <a:avLst/>
          </a:prstGeom>
        </p:spPr>
      </p:pic>
      <p:pic>
        <p:nvPicPr>
          <p:cNvPr id="6" name="Picture 5" descr="doppler shift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3031583" cy="782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Doppler shift equation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ALARA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73936"/>
            <a:ext cx="4536504" cy="4623816"/>
          </a:xfrm>
        </p:spPr>
        <p:txBody>
          <a:bodyPr/>
          <a:lstStyle/>
          <a:p>
            <a:r>
              <a:rPr lang="en-US" dirty="0" smtClean="0"/>
              <a:t>As Low As Reasonably Achievable</a:t>
            </a:r>
          </a:p>
          <a:p>
            <a:r>
              <a:rPr lang="en-GB" dirty="0"/>
              <a:t>Means use the least amount of ultrasound to gain a diagnostic </a:t>
            </a:r>
            <a:r>
              <a:rPr lang="en-GB" dirty="0" smtClean="0"/>
              <a:t>image</a:t>
            </a:r>
            <a:endParaRPr lang="en-US" dirty="0" smtClean="0"/>
          </a:p>
          <a:p>
            <a:r>
              <a:rPr lang="en-US" dirty="0" smtClean="0"/>
              <a:t>Overarching principle of imaging – in ultrasound this translates to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Lowest output power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Shortest </a:t>
            </a:r>
            <a:r>
              <a:rPr lang="en-US" dirty="0" smtClean="0"/>
              <a:t>scanning time </a:t>
            </a:r>
            <a:r>
              <a:rPr lang="en-US" dirty="0" smtClean="0"/>
              <a:t>possible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2303136"/>
          </a:xfrm>
        </p:spPr>
        <p:txBody>
          <a:bodyPr/>
          <a:lstStyle/>
          <a:p>
            <a:r>
              <a:rPr lang="en-US" dirty="0" smtClean="0"/>
              <a:t>Use of supplementary imaging techniques (e.g. Doppler) increases the output power.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82" t="13968" r="20773" b="9254"/>
          <a:stretch/>
        </p:blipFill>
        <p:spPr>
          <a:xfrm>
            <a:off x="5292080" y="4221088"/>
            <a:ext cx="2861747" cy="207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Bio-effects of ultrasound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evidenced adverse effects of ultrasound in </a:t>
            </a:r>
            <a:r>
              <a:rPr lang="en-US" b="1" dirty="0" smtClean="0"/>
              <a:t>human</a:t>
            </a:r>
            <a:r>
              <a:rPr lang="en-US" dirty="0" smtClean="0"/>
              <a:t> subjects</a:t>
            </a:r>
          </a:p>
          <a:p>
            <a:pPr marL="119062" indent="0">
              <a:buNone/>
            </a:pPr>
            <a:endParaRPr lang="en-US" dirty="0" smtClean="0"/>
          </a:p>
          <a:p>
            <a:r>
              <a:rPr lang="en-US" dirty="0" smtClean="0"/>
              <a:t>Theoretical effects fall into two categories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Mechanical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Stable cavitation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Non-stable cavitation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Thermal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1727072"/>
          </a:xfrm>
        </p:spPr>
        <p:txBody>
          <a:bodyPr/>
          <a:lstStyle/>
          <a:p>
            <a:r>
              <a:rPr lang="en-US" dirty="0" smtClean="0"/>
              <a:t>Cavitation – 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the creation of an empty space within tissue</a:t>
            </a:r>
          </a:p>
          <a:p>
            <a:pPr marL="119062" indent="0">
              <a:buClr>
                <a:srgbClr val="0070C0"/>
              </a:buCl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Mechanical </a:t>
            </a:r>
            <a:r>
              <a:rPr lang="en-US" dirty="0" err="1" smtClean="0">
                <a:solidFill>
                  <a:srgbClr val="0070C0"/>
                </a:solidFill>
              </a:rPr>
              <a:t>bioeffects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Stable cavitation</a:t>
            </a:r>
          </a:p>
          <a:p>
            <a:r>
              <a:rPr lang="en-US" dirty="0" smtClean="0"/>
              <a:t>Tiny gas bubbles in tissue</a:t>
            </a:r>
          </a:p>
          <a:p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 smtClean="0"/>
              <a:t>of the sound wave will cause a transient change in their size </a:t>
            </a:r>
          </a:p>
          <a:p>
            <a:r>
              <a:rPr lang="en-US" dirty="0"/>
              <a:t>C</a:t>
            </a:r>
            <a:r>
              <a:rPr lang="en-US" dirty="0" smtClean="0"/>
              <a:t>onsidered </a:t>
            </a:r>
            <a:r>
              <a:rPr lang="en-US" dirty="0" smtClean="0"/>
              <a:t>relatively safe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04248" y="2636912"/>
            <a:ext cx="194320" cy="194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84168" y="3429000"/>
            <a:ext cx="2254624" cy="1730871"/>
            <a:chOff x="3017131" y="6060910"/>
            <a:chExt cx="1318520" cy="650751"/>
          </a:xfrm>
        </p:grpSpPr>
        <p:sp>
          <p:nvSpPr>
            <p:cNvPr id="7" name="Freeform 6"/>
            <p:cNvSpPr/>
            <p:nvPr/>
          </p:nvSpPr>
          <p:spPr>
            <a:xfrm>
              <a:off x="3017131" y="6060910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40013" y="6063775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 rot="10800000">
              <a:off x="3203848" y="6335298"/>
              <a:ext cx="236163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71696" y="6091338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 rot="10800000">
              <a:off x="3626731" y="6345451"/>
              <a:ext cx="244965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rot="10800000">
              <a:off x="4058414" y="6376451"/>
              <a:ext cx="277237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5580112" y="4293096"/>
            <a:ext cx="31683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516216" y="5301208"/>
            <a:ext cx="648072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4008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Rarefaction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27172" y="20608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bubble shrinks during peak positive pressure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2208" y="537321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bubble swells during peak negative pressure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2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Mechanical </a:t>
            </a:r>
            <a:r>
              <a:rPr lang="en-US" dirty="0" err="1" smtClean="0">
                <a:solidFill>
                  <a:srgbClr val="0070C0"/>
                </a:solidFill>
              </a:rPr>
              <a:t>bioeffects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680520" cy="4623816"/>
          </a:xfrm>
        </p:spPr>
        <p:txBody>
          <a:bodyPr/>
          <a:lstStyle/>
          <a:p>
            <a:r>
              <a:rPr lang="en-US" u="sng" dirty="0" smtClean="0"/>
              <a:t>Unstable cavitation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there is high enough intensity within the wave to cause the gas bubbles to burst and collapse</a:t>
            </a:r>
          </a:p>
          <a:p>
            <a:r>
              <a:rPr lang="en-US" dirty="0" smtClean="0"/>
              <a:t>Will cause damage to surrounding material – i.e. causes an ‘empty space’ to appear where the gas bubble once occupied</a:t>
            </a:r>
          </a:p>
          <a:p>
            <a:r>
              <a:rPr lang="en-US" dirty="0" smtClean="0"/>
              <a:t>Proven cases in rodent lung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36096" y="3573016"/>
            <a:ext cx="1368152" cy="1008112"/>
            <a:chOff x="5436096" y="3573016"/>
            <a:chExt cx="1368152" cy="1008112"/>
          </a:xfrm>
        </p:grpSpPr>
        <p:sp>
          <p:nvSpPr>
            <p:cNvPr id="5" name="Rectangle 4"/>
            <p:cNvSpPr/>
            <p:nvPr/>
          </p:nvSpPr>
          <p:spPr>
            <a:xfrm>
              <a:off x="5436096" y="3573016"/>
              <a:ext cx="1368152" cy="100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508104" y="364502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24128" y="364502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80112" y="3861048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96136" y="4149080"/>
              <a:ext cx="144016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96136" y="3933056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12160" y="422108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08104" y="407707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0112" y="4365104"/>
              <a:ext cx="216024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12160" y="3861048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48536" y="4085456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 flipV="1">
              <a:off x="6300192" y="3645024"/>
              <a:ext cx="216025" cy="2327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516216" y="386104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84168" y="364502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88224" y="364502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00192" y="3933056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6326481" y="4149080"/>
              <a:ext cx="117727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444208" y="4293096"/>
              <a:ext cx="288032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92280" y="3573016"/>
            <a:ext cx="1368152" cy="1008112"/>
            <a:chOff x="5436096" y="3573016"/>
            <a:chExt cx="1368152" cy="1008112"/>
          </a:xfrm>
        </p:grpSpPr>
        <p:sp>
          <p:nvSpPr>
            <p:cNvPr id="25" name="Rectangle 24"/>
            <p:cNvSpPr/>
            <p:nvPr/>
          </p:nvSpPr>
          <p:spPr>
            <a:xfrm>
              <a:off x="5436096" y="3573016"/>
              <a:ext cx="1368152" cy="100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08104" y="364502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24128" y="364502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80112" y="3861048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796136" y="4149080"/>
              <a:ext cx="144016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96136" y="3933056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12160" y="422108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5508104" y="407707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80112" y="4365104"/>
              <a:ext cx="216024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48536" y="4085456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6300192" y="3645024"/>
              <a:ext cx="216025" cy="2327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16216" y="386104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88224" y="3645024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300192" y="3933056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V="1">
              <a:off x="6326481" y="4149080"/>
              <a:ext cx="117727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44208" y="4293096"/>
              <a:ext cx="288032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5400000">
            <a:off x="5508104" y="2060848"/>
            <a:ext cx="1174504" cy="1226815"/>
            <a:chOff x="3017131" y="6060910"/>
            <a:chExt cx="1318520" cy="650751"/>
          </a:xfrm>
        </p:grpSpPr>
        <p:sp>
          <p:nvSpPr>
            <p:cNvPr id="44" name="Freeform 43"/>
            <p:cNvSpPr/>
            <p:nvPr/>
          </p:nvSpPr>
          <p:spPr>
            <a:xfrm>
              <a:off x="3017131" y="6060910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440013" y="6063775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rot="10800000">
              <a:off x="3203848" y="6335298"/>
              <a:ext cx="236163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871696" y="6091338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 rot="10800000">
              <a:off x="3626731" y="6345451"/>
              <a:ext cx="244965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 rot="10800000">
              <a:off x="4058414" y="6376451"/>
              <a:ext cx="277237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7118435" y="2178709"/>
            <a:ext cx="1174504" cy="1226815"/>
            <a:chOff x="3017131" y="6060910"/>
            <a:chExt cx="1318520" cy="650751"/>
          </a:xfrm>
        </p:grpSpPr>
        <p:sp>
          <p:nvSpPr>
            <p:cNvPr id="51" name="Freeform 50"/>
            <p:cNvSpPr/>
            <p:nvPr/>
          </p:nvSpPr>
          <p:spPr>
            <a:xfrm>
              <a:off x="3017131" y="6060910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440013" y="6063775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 rot="10800000">
              <a:off x="3203848" y="6335298"/>
              <a:ext cx="236163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871696" y="6091338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 rot="10800000">
              <a:off x="3626731" y="6345451"/>
              <a:ext cx="244965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rot="10800000">
              <a:off x="4058414" y="6376451"/>
              <a:ext cx="277237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Explosion 1 56"/>
          <p:cNvSpPr/>
          <p:nvPr/>
        </p:nvSpPr>
        <p:spPr>
          <a:xfrm>
            <a:off x="7524328" y="3573016"/>
            <a:ext cx="504056" cy="576064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20272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intensity beam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004048" y="15567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intensity beam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364088" y="486916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oscillation – stable cavitation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020272" y="486916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bubble bursts and destroys the surrounding tissue – creates a hole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Basic Principle of Ultrasound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6" name="Picture 8" descr="http://static1.squarespace.com/static/536a936ae4b09724c1063b54/t/54e8f9d5e4b0a3ebc2c035ac/1424554454463/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6" r="6350" b="29582"/>
          <a:stretch/>
        </p:blipFill>
        <p:spPr bwMode="auto">
          <a:xfrm>
            <a:off x="323528" y="1700808"/>
            <a:ext cx="2283957" cy="21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.ytimg.com/vi/AqAHzGijNIo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1923"/>
            <a:ext cx="3131840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202544">
            <a:off x="2585203" y="3296609"/>
            <a:ext cx="1296144" cy="3554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9564296">
            <a:off x="4776886" y="3328415"/>
            <a:ext cx="1296144" cy="3554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395080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ound waves are produced within the transducer (Piezoelectric effect)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1653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 propagates into tissue when the transducer is applied to the patient. Coupling gel is required to </a:t>
            </a:r>
            <a:r>
              <a:rPr lang="en-GB" dirty="0" smtClean="0"/>
              <a:t>combat </a:t>
            </a:r>
            <a:r>
              <a:rPr lang="en-GB" dirty="0" smtClean="0"/>
              <a:t>air between interfaces.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015355"/>
            <a:ext cx="313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Returning sound is captured by the transducer, changed to electrical signal and passed to the processing unit for display on the monitor.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490" y="3997819"/>
            <a:ext cx="3286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53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Thermal </a:t>
            </a:r>
            <a:r>
              <a:rPr lang="en-US" dirty="0" err="1" smtClean="0">
                <a:solidFill>
                  <a:srgbClr val="0070C0"/>
                </a:solidFill>
              </a:rPr>
              <a:t>bioeffects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73936"/>
            <a:ext cx="4392488" cy="4623816"/>
          </a:xfrm>
        </p:spPr>
        <p:txBody>
          <a:bodyPr/>
          <a:lstStyle/>
          <a:p>
            <a:r>
              <a:rPr lang="en-US" dirty="0" smtClean="0"/>
              <a:t>The heating of tissue through which a sound wave passes – process of absorption</a:t>
            </a:r>
          </a:p>
          <a:p>
            <a:r>
              <a:rPr lang="en-US" dirty="0" smtClean="0"/>
              <a:t>Highest risk of heating within tissue with high absorption coefficient e.g. bone </a:t>
            </a:r>
          </a:p>
          <a:p>
            <a:r>
              <a:rPr lang="en-US" dirty="0" smtClean="0"/>
              <a:t>Also affected by higher frequencies and screening times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8850"/>
              </p:ext>
            </p:extLst>
          </p:nvPr>
        </p:nvGraphicFramePr>
        <p:xfrm>
          <a:off x="4354513" y="3286125"/>
          <a:ext cx="4789487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419169" imgH="2944136" progId="Word.Document.12">
                  <p:embed/>
                </p:oleObj>
              </mc:Choice>
              <mc:Fallback>
                <p:oleObj name="Document" r:id="rId3" imgW="5419169" imgH="29441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4513" y="3286125"/>
                        <a:ext cx="4789487" cy="25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Safety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 operators are responsible for </a:t>
            </a:r>
            <a:r>
              <a:rPr lang="en-US" dirty="0" err="1" smtClean="0"/>
              <a:t>minimising</a:t>
            </a:r>
            <a:r>
              <a:rPr lang="en-US" dirty="0" smtClean="0"/>
              <a:t> the risk of </a:t>
            </a:r>
            <a:r>
              <a:rPr lang="en-US" dirty="0" err="1" smtClean="0"/>
              <a:t>bioeffects</a:t>
            </a:r>
            <a:endParaRPr lang="en-US" dirty="0" smtClean="0"/>
          </a:p>
          <a:p>
            <a:pPr marL="119062" indent="0">
              <a:buNone/>
            </a:pPr>
            <a:endParaRPr lang="en-US" dirty="0" smtClean="0"/>
          </a:p>
          <a:p>
            <a:r>
              <a:rPr lang="en-US" dirty="0" smtClean="0"/>
              <a:t>Manufacturers are required to display information on the live image that will help operators make informed decisions – safety indices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Thermal Index (TI)</a:t>
            </a:r>
          </a:p>
          <a:p>
            <a:pPr lvl="1">
              <a:buClr>
                <a:srgbClr val="0070C0"/>
              </a:buClr>
            </a:pPr>
            <a:r>
              <a:rPr lang="en-US" dirty="0" smtClean="0"/>
              <a:t>Mechanical Index (MI)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Determines the ratio of the power produced to the power estimated to raise the temperature of surrounding tissue by 1</a:t>
            </a:r>
            <a:r>
              <a:rPr lang="en-GB" dirty="0" smtClean="0"/>
              <a:t>°C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119062" indent="0">
              <a:buNone/>
            </a:pPr>
            <a:r>
              <a:rPr lang="en-US" dirty="0">
                <a:solidFill>
                  <a:srgbClr val="0070C0"/>
                </a:solidFill>
              </a:rPr>
              <a:t>TI = </a:t>
            </a:r>
            <a:r>
              <a:rPr lang="en-US" u="sng" dirty="0">
                <a:solidFill>
                  <a:srgbClr val="0070C0"/>
                </a:solidFill>
              </a:rPr>
              <a:t>W</a:t>
            </a:r>
          </a:p>
          <a:p>
            <a:pPr marL="119062" indent="0">
              <a:buNone/>
            </a:pPr>
            <a:r>
              <a:rPr lang="en-US" dirty="0">
                <a:solidFill>
                  <a:srgbClr val="0070C0"/>
                </a:solidFill>
              </a:rPr>
              <a:t>     W </a:t>
            </a:r>
            <a:r>
              <a:rPr lang="en-US" dirty="0" err="1">
                <a:solidFill>
                  <a:srgbClr val="0070C0"/>
                </a:solidFill>
              </a:rPr>
              <a:t>deg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i.e.                </a:t>
            </a:r>
            <a:r>
              <a:rPr lang="en-GB" dirty="0"/>
              <a:t>	</a:t>
            </a:r>
            <a:r>
              <a:rPr lang="en-GB" dirty="0" smtClean="0"/>
              <a:t>TI </a:t>
            </a:r>
            <a:r>
              <a:rPr lang="en-GB" dirty="0"/>
              <a:t>= </a:t>
            </a:r>
            <a:r>
              <a:rPr lang="en-GB" u="sng" dirty="0"/>
              <a:t>overall power</a:t>
            </a:r>
            <a:r>
              <a:rPr lang="en-GB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dirty="0" smtClean="0"/>
              <a:t>	                                     power </a:t>
            </a:r>
            <a:r>
              <a:rPr lang="en-GB" dirty="0"/>
              <a:t>needed to raise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dirty="0"/>
              <a:t>                </a:t>
            </a:r>
            <a:r>
              <a:rPr lang="en-GB" dirty="0" smtClean="0"/>
              <a:t>                         temp </a:t>
            </a:r>
            <a:r>
              <a:rPr lang="en-GB" dirty="0"/>
              <a:t>by 1°</a:t>
            </a:r>
            <a:r>
              <a:rPr lang="en-GB" dirty="0" smtClean="0"/>
              <a:t>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7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dirty="0" smtClean="0"/>
              <a:t>Estimates the potential for cavitation by the formula below</a:t>
            </a:r>
          </a:p>
          <a:p>
            <a:pPr marL="119062" indent="0">
              <a:buNone/>
            </a:pPr>
            <a:endParaRPr lang="en-US" dirty="0"/>
          </a:p>
          <a:p>
            <a:pPr marL="11906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MI = </a:t>
            </a:r>
            <a:r>
              <a:rPr lang="en-US" u="sng" dirty="0" smtClean="0">
                <a:solidFill>
                  <a:srgbClr val="0070C0"/>
                </a:solidFill>
              </a:rPr>
              <a:t>PNP</a:t>
            </a:r>
          </a:p>
          <a:p>
            <a:pPr marL="119062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√f</a:t>
            </a:r>
          </a:p>
          <a:p>
            <a:pPr marL="119062" indent="0">
              <a:buNone/>
            </a:pPr>
            <a:endParaRPr lang="en-US" dirty="0" smtClean="0"/>
          </a:p>
          <a:p>
            <a:pPr marL="119062" indent="0">
              <a:buNone/>
            </a:pPr>
            <a:r>
              <a:rPr lang="en-US" dirty="0" smtClean="0"/>
              <a:t>i.e. the peak negative pressure divided by the square root of operating frequency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Safe limits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23885"/>
              </p:ext>
            </p:extLst>
          </p:nvPr>
        </p:nvGraphicFramePr>
        <p:xfrm>
          <a:off x="395536" y="3933056"/>
          <a:ext cx="6096000" cy="238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 Level 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Concern 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 &gt; 0.3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risk of slight damage to the neonatal intestine/lung tissue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 &gt; 0.7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Theoretical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risk of cavitation.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Risk of cavitation in conjunction with contrast agent </a:t>
                      </a:r>
                    </a:p>
                  </a:txBody>
                  <a:tcPr marL="114300" marR="11430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43980"/>
              </p:ext>
            </p:extLst>
          </p:nvPr>
        </p:nvGraphicFramePr>
        <p:xfrm>
          <a:off x="395536" y="1772816"/>
          <a:ext cx="6096000" cy="1651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 Level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Concern 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 &gt; 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of increased</a:t>
                      </a:r>
                      <a:r>
                        <a:rPr lang="en-US" baseline="0" dirty="0" smtClean="0"/>
                        <a:t> tissue temperature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r>
                        <a:rPr lang="en-US" baseline="0" dirty="0" smtClean="0"/>
                        <a:t> &gt; 3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 risk of increased</a:t>
                      </a:r>
                      <a:r>
                        <a:rPr lang="en-US" baseline="0" dirty="0" smtClean="0"/>
                        <a:t> tissue temperature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4248" y="2132856"/>
            <a:ext cx="1944216" cy="308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British Medical Ultrasound Society (BMUS) have previously released recommendations on MI and TI values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(</a:t>
            </a:r>
            <a:r>
              <a:rPr lang="en-GB" dirty="0" smtClean="0"/>
              <a:t>Adapted </a:t>
            </a:r>
            <a:r>
              <a:rPr lang="en-GB" dirty="0"/>
              <a:t>from Gibbs et al, </a:t>
            </a:r>
            <a:r>
              <a:rPr lang="en-GB" dirty="0" smtClean="0"/>
              <a:t>2010)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Controlling acoustic o</a:t>
            </a:r>
            <a:r>
              <a:rPr lang="en-US" dirty="0" smtClean="0">
                <a:solidFill>
                  <a:srgbClr val="0070C0"/>
                </a:solidFill>
              </a:rPr>
              <a:t>utput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 and MI values can be controlled by</a:t>
            </a:r>
          </a:p>
          <a:p>
            <a:pPr lvl="1">
              <a:buClr>
                <a:srgbClr val="0070C0"/>
              </a:buClr>
            </a:pPr>
            <a:r>
              <a:rPr lang="en-GB" dirty="0" smtClean="0"/>
              <a:t>Non- Stationary </a:t>
            </a:r>
            <a:r>
              <a:rPr lang="en-GB" dirty="0"/>
              <a:t>Probe – if specific tissue is continually interrogated this can cause localised heating. </a:t>
            </a:r>
          </a:p>
          <a:p>
            <a:pPr lvl="1">
              <a:buClr>
                <a:srgbClr val="0070C0"/>
              </a:buClr>
            </a:pPr>
            <a:r>
              <a:rPr lang="en-GB" dirty="0"/>
              <a:t>Frequency – </a:t>
            </a:r>
            <a:r>
              <a:rPr lang="en-GB" dirty="0" smtClean="0"/>
              <a:t>higher frequency will cause increase in TI due to higher absorption</a:t>
            </a:r>
            <a:endParaRPr lang="en-GB" dirty="0"/>
          </a:p>
          <a:p>
            <a:pPr lvl="1">
              <a:buClr>
                <a:srgbClr val="0070C0"/>
              </a:buClr>
            </a:pPr>
            <a:r>
              <a:rPr lang="en-GB" dirty="0" smtClean="0"/>
              <a:t>Focus </a:t>
            </a:r>
            <a:r>
              <a:rPr lang="en-GB" dirty="0"/>
              <a:t>– As the intensity is highest at the focus, the site and number of focus points along a beam will affect the MI/TI values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7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Indicative reading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1556792"/>
            <a:ext cx="8536766" cy="4772000"/>
          </a:xfrm>
        </p:spPr>
        <p:txBody>
          <a:bodyPr/>
          <a:lstStyle/>
          <a:p>
            <a:r>
              <a:rPr lang="en-US" sz="2800" dirty="0" smtClean="0"/>
              <a:t>British Medical Ultrasound Society (2009) Guidelines for the safe use of diagnostic ultrasound equipment </a:t>
            </a:r>
            <a:r>
              <a:rPr lang="en-US" sz="1200" u="sng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en-US" sz="1200" u="sng" dirty="0">
                <a:solidFill>
                  <a:srgbClr val="0070C0"/>
                </a:solidFill>
                <a:hlinkClick r:id="rId2"/>
              </a:rPr>
              <a:t>://</a:t>
            </a:r>
            <a:r>
              <a:rPr lang="en-US" sz="1200" u="sng" dirty="0" smtClean="0">
                <a:solidFill>
                  <a:srgbClr val="0070C0"/>
                </a:solidFill>
                <a:hlinkClick r:id="rId2"/>
              </a:rPr>
              <a:t>www.bmus.org/static/uploads/reso</a:t>
            </a:r>
            <a:r>
              <a:rPr lang="en-US" sz="1200" u="sng" dirty="0" smtClean="0">
                <a:solidFill>
                  <a:srgbClr val="0070C0"/>
                </a:solidFill>
              </a:rPr>
              <a:t>urces/BMUS-Safety-Guidelines-2009-revision-FINAL-Nov-2009.pdf</a:t>
            </a:r>
          </a:p>
          <a:p>
            <a:r>
              <a:rPr lang="en-US" sz="2800" dirty="0" smtClean="0"/>
              <a:t>Gibbs</a:t>
            </a:r>
            <a:r>
              <a:rPr lang="en-US" sz="2800" dirty="0"/>
              <a:t>, V., Cole, D. and </a:t>
            </a:r>
            <a:r>
              <a:rPr lang="en-US" sz="2800" dirty="0" err="1"/>
              <a:t>Sassano</a:t>
            </a:r>
            <a:r>
              <a:rPr lang="en-US" sz="2800" dirty="0"/>
              <a:t>, A. (2009). </a:t>
            </a:r>
            <a:r>
              <a:rPr lang="en-US" sz="2800" i="1" dirty="0"/>
              <a:t>Ultrasound physics and technology</a:t>
            </a:r>
            <a:r>
              <a:rPr lang="en-US" sz="2800" dirty="0"/>
              <a:t>. Edinburgh: Churchill Livingstone/Elsevier</a:t>
            </a:r>
            <a:r>
              <a:rPr lang="en-US" sz="2800" dirty="0" smtClean="0"/>
              <a:t>.</a:t>
            </a:r>
            <a:endParaRPr lang="en-GB" sz="2800" dirty="0"/>
          </a:p>
          <a:p>
            <a:r>
              <a:rPr lang="en-US" sz="2800" dirty="0" err="1"/>
              <a:t>Kremkau</a:t>
            </a:r>
            <a:r>
              <a:rPr lang="en-US" sz="2800" dirty="0"/>
              <a:t>, F., Forsberg, F. and </a:t>
            </a:r>
            <a:r>
              <a:rPr lang="en-US" sz="2800" dirty="0" err="1"/>
              <a:t>Kremkau</a:t>
            </a:r>
            <a:r>
              <a:rPr lang="en-US" sz="2800" dirty="0"/>
              <a:t>, F. (2011). </a:t>
            </a:r>
            <a:r>
              <a:rPr lang="en-US" sz="2800" i="1" dirty="0" err="1"/>
              <a:t>Sonography</a:t>
            </a:r>
            <a:r>
              <a:rPr lang="en-US" sz="2800" i="1" dirty="0"/>
              <a:t> principles and instruments</a:t>
            </a:r>
            <a:r>
              <a:rPr lang="en-US" sz="2800" dirty="0"/>
              <a:t>. St. Louis, Mo.: Elsevier/Saunders.</a:t>
            </a:r>
            <a:endParaRPr lang="en-GB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Piezoelectric Effect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electric current is briefly passed over the layer of crystals present within the transducer</a:t>
            </a:r>
          </a:p>
          <a:p>
            <a:r>
              <a:rPr lang="en-GB" dirty="0" smtClean="0"/>
              <a:t>The current physically alters the shape of the crystal</a:t>
            </a:r>
          </a:p>
          <a:p>
            <a:r>
              <a:rPr lang="en-GB" dirty="0" smtClean="0"/>
              <a:t>Once the current is switched off , the crystal snaps back to it’s normal shape producing a sound wave</a:t>
            </a:r>
          </a:p>
          <a:p>
            <a:r>
              <a:rPr lang="en-GB" dirty="0" smtClean="0"/>
              <a:t>This cycle is repeated to produce continuous scanning </a:t>
            </a:r>
          </a:p>
          <a:p>
            <a:endParaRPr lang="en-GB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4602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Piezoelectric Effect 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8667" y="4248375"/>
            <a:ext cx="2232248" cy="1800200"/>
            <a:chOff x="827584" y="4473116"/>
            <a:chExt cx="2232248" cy="1800200"/>
          </a:xfrm>
        </p:grpSpPr>
        <p:sp>
          <p:nvSpPr>
            <p:cNvPr id="4" name="Rectangle 3"/>
            <p:cNvSpPr/>
            <p:nvPr/>
          </p:nvSpPr>
          <p:spPr>
            <a:xfrm>
              <a:off x="827584" y="4473116"/>
              <a:ext cx="2232248" cy="18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899592" y="4556631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331640" y="4556631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763688" y="4556631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217421" y="4556631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680089" y="4556631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99592" y="5001003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3948" y="5445224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873948" y="5868555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331640" y="5001003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322149" y="5445224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322149" y="5868555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63688" y="5868555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763688" y="4978167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763688" y="5445224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217421" y="5868555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217421" y="5445224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217421" y="4978167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666398" y="4993314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680089" y="544465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680089" y="5868555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533007" y="2407195"/>
            <a:ext cx="2180827" cy="1152128"/>
            <a:chOff x="3543301" y="2564904"/>
            <a:chExt cx="2180827" cy="1152128"/>
          </a:xfrm>
        </p:grpSpPr>
        <p:sp>
          <p:nvSpPr>
            <p:cNvPr id="27" name="Rectangle 26"/>
            <p:cNvSpPr/>
            <p:nvPr/>
          </p:nvSpPr>
          <p:spPr>
            <a:xfrm>
              <a:off x="3563888" y="2564904"/>
              <a:ext cx="2160240" cy="1152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563888" y="2564904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995936" y="2581672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292080" y="2581672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427984" y="2581672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860032" y="2581672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563888" y="2852936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580155" y="3127275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543301" y="3429000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3975349" y="2876890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975349" y="3157736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3975349" y="3415307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4407397" y="2876890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4424488" y="3157736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4447277" y="3429000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4879325" y="3429000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4856536" y="3157736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860032" y="2839243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5288584" y="3163563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5288584" y="3415307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5288584" y="2896021"/>
              <a:ext cx="432048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Right Arrow 48"/>
          <p:cNvSpPr/>
          <p:nvPr/>
        </p:nvSpPr>
        <p:spPr>
          <a:xfrm rot="5400000">
            <a:off x="4244166" y="1759960"/>
            <a:ext cx="766376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6200000">
            <a:off x="4198653" y="3882912"/>
            <a:ext cx="857402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/>
          <p:cNvGrpSpPr/>
          <p:nvPr/>
        </p:nvGrpSpPr>
        <p:grpSpPr>
          <a:xfrm>
            <a:off x="6089353" y="3801332"/>
            <a:ext cx="2448272" cy="2201947"/>
            <a:chOff x="6372200" y="4473116"/>
            <a:chExt cx="2448272" cy="2201947"/>
          </a:xfrm>
        </p:grpSpPr>
        <p:sp>
          <p:nvSpPr>
            <p:cNvPr id="53" name="Rectangle 52"/>
            <p:cNvSpPr/>
            <p:nvPr/>
          </p:nvSpPr>
          <p:spPr>
            <a:xfrm>
              <a:off x="6372200" y="4473116"/>
              <a:ext cx="2448272" cy="21962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6408204" y="452268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906138" y="450845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8379384" y="4473116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7872125" y="4474108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341612" y="4500765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6871930" y="5066983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6394171" y="5114768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6408204" y="564871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6384819" y="6176811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71930" y="564871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6871930" y="618251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341612" y="6176810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7341612" y="564871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7341612" y="5066982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8379384" y="5066981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872125" y="6176811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872125" y="5648713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872125" y="5066983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379384" y="5648714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379384" y="6176811"/>
              <a:ext cx="360040" cy="4925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Right Arrow 74"/>
          <p:cNvSpPr/>
          <p:nvPr/>
        </p:nvSpPr>
        <p:spPr>
          <a:xfrm rot="5400000">
            <a:off x="6780163" y="6264078"/>
            <a:ext cx="766376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 rot="16200000">
            <a:off x="6780163" y="3156389"/>
            <a:ext cx="766376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2188545" y="1546152"/>
            <a:ext cx="226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Electrical charge applied – compression of crystals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7308304" y="2924944"/>
            <a:ext cx="1911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Electrical charge off – rarefaction of crystals </a:t>
            </a:r>
            <a:endParaRPr lang="en-GB" dirty="0"/>
          </a:p>
        </p:txBody>
      </p:sp>
      <p:sp>
        <p:nvSpPr>
          <p:cNvPr id="82" name="Bent-Up Arrow 81"/>
          <p:cNvSpPr/>
          <p:nvPr/>
        </p:nvSpPr>
        <p:spPr>
          <a:xfrm flipV="1">
            <a:off x="6245585" y="1697611"/>
            <a:ext cx="2304256" cy="947664"/>
          </a:xfrm>
          <a:prstGeom prst="bentUpArrow">
            <a:avLst>
              <a:gd name="adj1" fmla="val 25000"/>
              <a:gd name="adj2" fmla="val 25000"/>
              <a:gd name="adj3" fmla="val 1162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Bent-Up Arrow 83"/>
          <p:cNvSpPr/>
          <p:nvPr/>
        </p:nvSpPr>
        <p:spPr>
          <a:xfrm rot="16200000" flipV="1">
            <a:off x="810835" y="1947726"/>
            <a:ext cx="1487912" cy="1159217"/>
          </a:xfrm>
          <a:prstGeom prst="bentUpArrow">
            <a:avLst>
              <a:gd name="adj1" fmla="val 25000"/>
              <a:gd name="adj2" fmla="val 25000"/>
              <a:gd name="adj3" fmla="val 1162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Left Arrow 84"/>
          <p:cNvSpPr/>
          <p:nvPr/>
        </p:nvSpPr>
        <p:spPr>
          <a:xfrm>
            <a:off x="2977530" y="5469479"/>
            <a:ext cx="2520280" cy="504056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438667" y="3719597"/>
            <a:ext cx="219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 crystal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017131" y="6060910"/>
            <a:ext cx="1318520" cy="650751"/>
            <a:chOff x="3017131" y="6060910"/>
            <a:chExt cx="1318520" cy="650751"/>
          </a:xfrm>
        </p:grpSpPr>
        <p:sp>
          <p:nvSpPr>
            <p:cNvPr id="88" name="Freeform 87"/>
            <p:cNvSpPr/>
            <p:nvPr/>
          </p:nvSpPr>
          <p:spPr>
            <a:xfrm>
              <a:off x="3017131" y="6060910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440013" y="6063775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 rot="10800000">
              <a:off x="3203848" y="6335298"/>
              <a:ext cx="236163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871696" y="6091338"/>
              <a:ext cx="186718" cy="274389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 rot="10800000">
              <a:off x="3626731" y="6345451"/>
              <a:ext cx="244965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 rot="10800000">
              <a:off x="4058414" y="6376451"/>
              <a:ext cx="277237" cy="335210"/>
            </a:xfrm>
            <a:custGeom>
              <a:avLst/>
              <a:gdLst>
                <a:gd name="connsiteX0" fmla="*/ 0 w 1300163"/>
                <a:gd name="connsiteY0" fmla="*/ 1231106 h 1245393"/>
                <a:gd name="connsiteX1" fmla="*/ 642938 w 1300163"/>
                <a:gd name="connsiteY1" fmla="*/ 2381 h 1245393"/>
                <a:gd name="connsiteX2" fmla="*/ 1300163 w 1300163"/>
                <a:gd name="connsiteY2" fmla="*/ 1245393 h 124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3" h="1245393">
                  <a:moveTo>
                    <a:pt x="0" y="1231106"/>
                  </a:moveTo>
                  <a:cubicBezTo>
                    <a:pt x="213122" y="615553"/>
                    <a:pt x="426244" y="0"/>
                    <a:pt x="642938" y="2381"/>
                  </a:cubicBezTo>
                  <a:cubicBezTo>
                    <a:pt x="859632" y="4762"/>
                    <a:pt x="1079897" y="625077"/>
                    <a:pt x="1300163" y="124539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458407" y="6048575"/>
            <a:ext cx="16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Sound wave emitted</a:t>
            </a:r>
            <a:endParaRPr lang="en-GB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Acoustic impedance (z)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495800" cy="4967432"/>
          </a:xfrm>
        </p:spPr>
        <p:txBody>
          <a:bodyPr/>
          <a:lstStyle/>
          <a:p>
            <a:r>
              <a:rPr lang="en-GB" dirty="0" smtClean="0"/>
              <a:t>Refers to the resistance offered by the tissue to the travelling sound wave</a:t>
            </a:r>
          </a:p>
          <a:p>
            <a:r>
              <a:rPr lang="en-GB" dirty="0" smtClean="0"/>
              <a:t>Determines how much sound is transmitted forward and how much is reflected back</a:t>
            </a:r>
          </a:p>
          <a:p>
            <a:r>
              <a:rPr lang="en-GB" dirty="0" smtClean="0"/>
              <a:t>Determined by the density of the tissue (p) and the speed of sound (c) within that tissue type </a:t>
            </a:r>
          </a:p>
          <a:p>
            <a:pPr marL="119062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1772816"/>
            <a:ext cx="1440160" cy="46166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Z= pc</a:t>
            </a:r>
            <a:endParaRPr lang="en-GB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24028" y="3783747"/>
            <a:ext cx="2376264" cy="0"/>
          </a:xfrm>
          <a:prstGeom prst="line">
            <a:avLst/>
          </a:prstGeom>
          <a:ln w="1143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08305" y="336363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Interface between tissue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5194095" y="2807171"/>
            <a:ext cx="988591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5472366" y="3923051"/>
            <a:ext cx="432048" cy="108012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0800000">
            <a:off x="6466179" y="2600907"/>
            <a:ext cx="324036" cy="792088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644008" y="515719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amount of sound allowed to pass through a border of two differing tissue types will depend on how closely matched the impedance values are – i.e. the greater the mismatch the less sound throughput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752244" y="26925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(reflected sound)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761115" y="4278445"/>
            <a:ext cx="22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(transmitted sound)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644725" y="2677200"/>
            <a:ext cx="1116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sound wave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Sound propagation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9144000" cy="2448272"/>
          </a:xfrm>
        </p:spPr>
        <p:txBody>
          <a:bodyPr/>
          <a:lstStyle/>
          <a:p>
            <a:r>
              <a:rPr lang="en-GB" dirty="0" smtClean="0"/>
              <a:t>The more alike the neighbouring tissues are the more sound is transmitted</a:t>
            </a:r>
          </a:p>
          <a:p>
            <a:r>
              <a:rPr lang="en-GB" dirty="0" smtClean="0"/>
              <a:t>This is known as the intensity reflection co-efficient (R)</a:t>
            </a:r>
          </a:p>
          <a:p>
            <a:r>
              <a:rPr lang="en-GB" dirty="0" smtClean="0"/>
              <a:t>Determines the ratio of energy reflected – where 0 = complete transmission and 1 = complete reflection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08406"/>
              </p:ext>
            </p:extLst>
          </p:nvPr>
        </p:nvGraphicFramePr>
        <p:xfrm>
          <a:off x="251520" y="3933056"/>
          <a:ext cx="8568952" cy="2601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784"/>
                <a:gridCol w="3036059"/>
                <a:gridCol w="3475109"/>
              </a:tblGrid>
              <a:tr h="62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Tissue borders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Intensity reflection coefficient (R)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Sound reflected -  percentage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Soft tissue/ water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0.002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Fat/muscle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0.0108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Bone/muscle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0.412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Bone/fat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0.49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49.0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Air/soft tissue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0.999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99.9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Reflection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038600" cy="4623816"/>
          </a:xfrm>
        </p:spPr>
        <p:txBody>
          <a:bodyPr/>
          <a:lstStyle/>
          <a:p>
            <a:r>
              <a:rPr lang="en-GB" dirty="0" smtClean="0"/>
              <a:t>When a large amount of sound is reflected this produces a </a:t>
            </a:r>
            <a:r>
              <a:rPr lang="en-GB" dirty="0" smtClean="0"/>
              <a:t>brighter</a:t>
            </a:r>
            <a:r>
              <a:rPr lang="en-GB" dirty="0" smtClean="0"/>
              <a:t> </a:t>
            </a:r>
            <a:r>
              <a:rPr lang="en-GB" dirty="0" smtClean="0"/>
              <a:t>echo </a:t>
            </a:r>
            <a:r>
              <a:rPr lang="en-GB" dirty="0" smtClean="0"/>
              <a:t>and </a:t>
            </a:r>
            <a:r>
              <a:rPr lang="en-GB" dirty="0" smtClean="0"/>
              <a:t>appears hyper echoic </a:t>
            </a:r>
            <a:r>
              <a:rPr lang="en-GB" dirty="0" smtClean="0"/>
              <a:t>on screen</a:t>
            </a:r>
          </a:p>
          <a:p>
            <a:r>
              <a:rPr lang="en-GB" dirty="0" smtClean="0"/>
              <a:t>Trade off -there is very little imaging capability past this strong reflector </a:t>
            </a:r>
          </a:p>
          <a:p>
            <a:pPr lvl="1"/>
            <a:r>
              <a:rPr lang="en-GB" dirty="0" smtClean="0"/>
              <a:t>E.g. acoustic shadow posterior to bone </a:t>
            </a:r>
            <a:endParaRPr lang="en-GB" dirty="0"/>
          </a:p>
        </p:txBody>
      </p:sp>
      <p:pic>
        <p:nvPicPr>
          <p:cNvPr id="2050" name="Picture 2" descr="image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0248" r="14525" b="10248"/>
          <a:stretch/>
        </p:blipFill>
        <p:spPr bwMode="auto">
          <a:xfrm>
            <a:off x="3923929" y="2420888"/>
            <a:ext cx="5081562" cy="35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6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Reflection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436096" cy="4840960"/>
          </a:xfrm>
        </p:spPr>
        <p:txBody>
          <a:bodyPr/>
          <a:lstStyle/>
          <a:p>
            <a:r>
              <a:rPr lang="en-GB" dirty="0" smtClean="0"/>
              <a:t>The strength of the sound reflected back to the transducer will also depend on the type of interface it meets</a:t>
            </a:r>
          </a:p>
          <a:p>
            <a:r>
              <a:rPr lang="en-GB" dirty="0" smtClean="0"/>
              <a:t>A smooth surface will return a stronger echo (specular reflection)</a:t>
            </a:r>
          </a:p>
          <a:p>
            <a:r>
              <a:rPr lang="en-GB" dirty="0" smtClean="0"/>
              <a:t>An irregular surface will cause the beam to scatter into more, smaller echoes -therefore reducing the overall strength (diffuse reflection)</a:t>
            </a:r>
          </a:p>
          <a:p>
            <a:endParaRPr lang="en-GB" dirty="0"/>
          </a:p>
        </p:txBody>
      </p:sp>
      <p:sp>
        <p:nvSpPr>
          <p:cNvPr id="13" name="Explosion 1 12"/>
          <p:cNvSpPr/>
          <p:nvPr/>
        </p:nvSpPr>
        <p:spPr>
          <a:xfrm>
            <a:off x="6588224" y="5517232"/>
            <a:ext cx="914400" cy="9144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9360" y="2708920"/>
            <a:ext cx="1152128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739806">
            <a:off x="5497282" y="4577381"/>
            <a:ext cx="1440160" cy="576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427788">
            <a:off x="5378782" y="1955203"/>
            <a:ext cx="1440160" cy="576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664821">
            <a:off x="6658094" y="5071742"/>
            <a:ext cx="792088" cy="105943"/>
          </a:xfrm>
          <a:prstGeom prst="rightArrow">
            <a:avLst/>
          </a:prstGeom>
          <a:solidFill>
            <a:srgbClr val="441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7019355">
            <a:off x="7003727" y="5126993"/>
            <a:ext cx="792088" cy="144016"/>
          </a:xfrm>
          <a:prstGeom prst="rightArrow">
            <a:avLst/>
          </a:prstGeom>
          <a:solidFill>
            <a:srgbClr val="441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452320" y="5661248"/>
            <a:ext cx="792088" cy="144016"/>
          </a:xfrm>
          <a:prstGeom prst="rightArrow">
            <a:avLst/>
          </a:prstGeom>
          <a:solidFill>
            <a:srgbClr val="441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3127566">
            <a:off x="5825896" y="5461440"/>
            <a:ext cx="792088" cy="144016"/>
          </a:xfrm>
          <a:prstGeom prst="rightArrow">
            <a:avLst/>
          </a:prstGeom>
          <a:solidFill>
            <a:srgbClr val="441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006368">
            <a:off x="7322160" y="5264884"/>
            <a:ext cx="792088" cy="144016"/>
          </a:xfrm>
          <a:prstGeom prst="rightArrow">
            <a:avLst/>
          </a:prstGeom>
          <a:solidFill>
            <a:srgbClr val="441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3382511">
            <a:off x="5714890" y="2326079"/>
            <a:ext cx="1440160" cy="456905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2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1942</Words>
  <Application>Microsoft Office PowerPoint</Application>
  <PresentationFormat>On-screen Show (4:3)</PresentationFormat>
  <Paragraphs>266</Paragraphs>
  <Slides>36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Module</vt:lpstr>
      <vt:lpstr>Document</vt:lpstr>
      <vt:lpstr>               Medical Ultrasound: Fundamental Physics &amp; Safety Implications</vt:lpstr>
      <vt:lpstr>Basic Principle of Ultrasound </vt:lpstr>
      <vt:lpstr>Basic Principle of Ultrasound </vt:lpstr>
      <vt:lpstr>Piezoelectric Effect </vt:lpstr>
      <vt:lpstr>Piezoelectric Effect </vt:lpstr>
      <vt:lpstr>Acoustic impedance (z)</vt:lpstr>
      <vt:lpstr>Sound propagation </vt:lpstr>
      <vt:lpstr>Reflection </vt:lpstr>
      <vt:lpstr>Reflection </vt:lpstr>
      <vt:lpstr>Attenuation </vt:lpstr>
      <vt:lpstr>Attenuation </vt:lpstr>
      <vt:lpstr>Image generation </vt:lpstr>
      <vt:lpstr>Image generation </vt:lpstr>
      <vt:lpstr>Image generation </vt:lpstr>
      <vt:lpstr>Image generation </vt:lpstr>
      <vt:lpstr>Image generation </vt:lpstr>
      <vt:lpstr>Image generation</vt:lpstr>
      <vt:lpstr>Image display</vt:lpstr>
      <vt:lpstr>Image display </vt:lpstr>
      <vt:lpstr>Resolution </vt:lpstr>
      <vt:lpstr>Resolution </vt:lpstr>
      <vt:lpstr>Resolution </vt:lpstr>
      <vt:lpstr>Knobology</vt:lpstr>
      <vt:lpstr>Doppler imaging </vt:lpstr>
      <vt:lpstr>Doppler imaging </vt:lpstr>
      <vt:lpstr>ALARA </vt:lpstr>
      <vt:lpstr>Bio-effects of ultrasound </vt:lpstr>
      <vt:lpstr>Mechanical bioeffects</vt:lpstr>
      <vt:lpstr>Mechanical bioeffects</vt:lpstr>
      <vt:lpstr>Thermal bioeffects </vt:lpstr>
      <vt:lpstr>Safety </vt:lpstr>
      <vt:lpstr>TI</vt:lpstr>
      <vt:lpstr>MI</vt:lpstr>
      <vt:lpstr>Safe limits</vt:lpstr>
      <vt:lpstr>Controlling acoustic output</vt:lpstr>
      <vt:lpstr>Indicative reading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98</cp:revision>
  <dcterms:created xsi:type="dcterms:W3CDTF">2016-03-15T13:39:59Z</dcterms:created>
  <dcterms:modified xsi:type="dcterms:W3CDTF">2016-05-26T11:36:19Z</dcterms:modified>
</cp:coreProperties>
</file>