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ags/tag1.xml" ContentType="application/vnd.openxmlformats-officedocument.presentationml.tags+xml"/>
  <Override PartName="/ppt/theme/themeOverride4.xml" ContentType="application/vnd.openxmlformats-officedocument.themeOverride+xml"/>
  <Override PartName="/ppt/tags/tag2.xml" ContentType="application/vnd.openxmlformats-officedocument.presentationml.tags+xml"/>
  <Override PartName="/ppt/theme/themeOverride5.xml" ContentType="application/vnd.openxmlformats-officedocument.themeOverride+xml"/>
  <Override PartName="/ppt/tags/tag3.xml" ContentType="application/vnd.openxmlformats-officedocument.presentationml.tags+xml"/>
  <Override PartName="/ppt/theme/themeOverride6.xml" ContentType="application/vnd.openxmlformats-officedocument.themeOverride+xml"/>
  <Override PartName="/ppt/tags/tag4.xml" ContentType="application/vnd.openxmlformats-officedocument.presentationml.tags+xml"/>
  <Override PartName="/ppt/theme/themeOverride7.xml" ContentType="application/vnd.openxmlformats-officedocument.themeOverrid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heme/themeOverride9.xml" ContentType="application/vnd.openxmlformats-officedocument.themeOverride+xml"/>
  <Override PartName="/ppt/tags/tag7.xml" ContentType="application/vnd.openxmlformats-officedocument.presentationml.tags+xml"/>
  <Override PartName="/ppt/theme/themeOverride10.xml" ContentType="application/vnd.openxmlformats-officedocument.themeOverride+xml"/>
  <Override PartName="/ppt/tags/tag8.xml" ContentType="application/vnd.openxmlformats-officedocument.presentationml.tags+xml"/>
  <Override PartName="/ppt/theme/themeOverride11.xml" ContentType="application/vnd.openxmlformats-officedocument.themeOverride+xml"/>
  <Override PartName="/ppt/tags/tag9.xml" ContentType="application/vnd.openxmlformats-officedocument.presentationml.tags+xml"/>
  <Override PartName="/ppt/theme/themeOverride12.xml" ContentType="application/vnd.openxmlformats-officedocument.themeOverride+xml"/>
  <Override PartName="/ppt/tags/tag10.xml" ContentType="application/vnd.openxmlformats-officedocument.presentationml.tags+xml"/>
  <Override PartName="/ppt/theme/themeOverride13.xml" ContentType="application/vnd.openxmlformats-officedocument.themeOverride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heme/themeOverride14.xml" ContentType="application/vnd.openxmlformats-officedocument.themeOverride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62" r:id="rId3"/>
    <p:sldId id="273" r:id="rId4"/>
    <p:sldId id="269" r:id="rId5"/>
    <p:sldId id="259" r:id="rId6"/>
    <p:sldId id="274" r:id="rId7"/>
    <p:sldId id="275" r:id="rId8"/>
    <p:sldId id="263" r:id="rId9"/>
    <p:sldId id="271" r:id="rId10"/>
    <p:sldId id="272" r:id="rId11"/>
    <p:sldId id="261" r:id="rId12"/>
    <p:sldId id="277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B88FA-8E5F-4518-B542-943E8F81BB1D}" type="datetimeFigureOut">
              <a:rPr lang="en-GB" smtClean="0"/>
              <a:t>26/05/2016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9066A-2A40-4DA5-BD99-9F8299F97D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794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9066A-2A40-4DA5-BD99-9F8299F97DE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5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9066A-2A40-4DA5-BD99-9F8299F97DE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72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9066A-2A40-4DA5-BD99-9F8299F97DE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511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9066A-2A40-4DA5-BD99-9F8299F97DE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24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pl-PL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CC28F5-CEEE-4FDF-90D4-CE0D2B6598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864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718D74B-E699-4B55-9929-34F658D8E102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C95FE-7D72-4795-901A-3ECF726F4D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05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26CC4E08-AB68-42B9-BD54-C0A2FD468E20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CC314B-A70C-402D-B302-8B0B00D6E4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46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3DF226D-DB4B-40AB-B420-E7B5FABB00D0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36867-40FE-47E9-A3F2-F4C536E4F3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50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B19FC4-8368-48B3-B803-EAF86E3D05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461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EAA8139E-0346-40F3-8703-478F227A46BA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8E4A9-2F97-4434-8D85-85558558C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20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0D8D381E-FF10-4BBF-A6AD-77C70B5E8D1D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6E925-A3E6-4F3B-9925-E256894EA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9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03E1E04-97EC-45CA-82F4-636D76D533B1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1897B-6995-4CCB-B9B3-053C999164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60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68D1D19-67EE-4CDC-B4D8-80DD60179FA5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AAE80-9ADC-49B3-A74C-672B57E4AC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6052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3AB07421-BBE6-4EAA-93A2-4CE87D1785E0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7796F-B292-48C6-A758-659054277A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32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pl-PL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66C150F-B02C-47B6-97D2-40249CC8D658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BCBCBC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MS PGothic" pitchFamily="34" charset="-128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3FD89B21-256A-494A-9436-0A3C7E05FA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428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  <a:normAutofit/>
            <a:sp3d prstMaterial="matte">
              <a:bevelT w="50800" h="10160"/>
            </a:sp3d>
          </a:bodyPr>
          <a:lstStyle/>
          <a:p>
            <a:pPr lvl="0"/>
            <a:r>
              <a:rPr lang="pl-PL" smtClean="0"/>
              <a:t>Click to edit Master title style</a:t>
            </a:r>
            <a:endParaRPr lang="en-US" smtClean="0"/>
          </a:p>
        </p:txBody>
      </p:sp>
      <p:sp>
        <p:nvSpPr>
          <p:cNvPr id="2560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Click to edit Master text styles</a:t>
            </a:r>
          </a:p>
          <a:p>
            <a:pPr lvl="1"/>
            <a:r>
              <a:rPr lang="pl-PL" altLang="en-US" smtClean="0"/>
              <a:t>Second level</a:t>
            </a:r>
          </a:p>
          <a:p>
            <a:pPr lvl="2"/>
            <a:r>
              <a:rPr lang="pl-PL" altLang="en-US" smtClean="0"/>
              <a:t>Third level</a:t>
            </a:r>
          </a:p>
          <a:p>
            <a:pPr lvl="3"/>
            <a:r>
              <a:rPr lang="pl-PL" altLang="en-US" smtClean="0"/>
              <a:t>Fourth level</a:t>
            </a:r>
          </a:p>
          <a:p>
            <a:pPr lvl="4"/>
            <a:r>
              <a:rPr lang="pl-PL" altLang="en-US" smtClean="0"/>
              <a:t>Fifth level</a:t>
            </a:r>
            <a:endParaRPr lang="en-US" alt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5E56029-8A5A-4EFF-BD2C-B8FD99C4E4E2}" type="slidenum">
              <a:rPr lang="en-US" altLang="en-US"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672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hemeOverride" Target="../theme/themeOverride13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hemeOverride" Target="../theme/themeOverride14.xml"/><Relationship Id="rId6" Type="http://schemas.openxmlformats.org/officeDocument/2006/relationships/hyperlink" Target="https://www.rcr.ac.uk/sites/default/files/bfcr061_standardsforreporting.pdf" TargetMode="Externa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200" dirty="0" smtClean="0">
                <a:solidFill>
                  <a:srgbClr val="0070C0"/>
                </a:solidFill>
              </a:rPr>
              <a:t>Medical Ultrasound:</a:t>
            </a:r>
            <a:r>
              <a:rPr lang="en-US" sz="3800" dirty="0" smtClean="0">
                <a:solidFill>
                  <a:srgbClr val="0070C0"/>
                </a:solidFill>
              </a:rPr>
              <a:t/>
            </a:r>
            <a:br>
              <a:rPr lang="en-US" sz="3800" dirty="0" smtClean="0">
                <a:solidFill>
                  <a:srgbClr val="0070C0"/>
                </a:solidFill>
              </a:rPr>
            </a:br>
            <a:r>
              <a:rPr lang="en-US" sz="3800" dirty="0" smtClean="0">
                <a:solidFill>
                  <a:srgbClr val="0070C0"/>
                </a:solidFill>
              </a:rPr>
              <a:t>Image </a:t>
            </a:r>
            <a:r>
              <a:rPr lang="en-US" sz="3800" dirty="0">
                <a:solidFill>
                  <a:srgbClr val="0070C0"/>
                </a:solidFill>
              </a:rPr>
              <a:t>documentation and </a:t>
            </a:r>
            <a:r>
              <a:rPr lang="en-US" sz="3800" dirty="0" smtClean="0">
                <a:solidFill>
                  <a:srgbClr val="0070C0"/>
                </a:solidFill>
              </a:rPr>
              <a:t>reporting</a:t>
            </a:r>
            <a:endParaRPr lang="en-GB" sz="3800" dirty="0">
              <a:solidFill>
                <a:srgbClr val="0070C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03095"/>
            <a:ext cx="1857375" cy="104775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428976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How to document the pathologies?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9730" y="1484784"/>
            <a:ext cx="8229600" cy="4625975"/>
          </a:xfrm>
        </p:spPr>
        <p:txBody>
          <a:bodyPr/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b="1" dirty="0"/>
              <a:t>Images</a:t>
            </a:r>
            <a:r>
              <a:rPr lang="en-US" sz="2400" dirty="0"/>
              <a:t>: </a:t>
            </a:r>
          </a:p>
          <a:p>
            <a:pPr marL="731520" lvl="1" indent="-274320" eaLnBrk="1" fontAlgn="auto" hangingPunct="1">
              <a:spcAft>
                <a:spcPts val="0"/>
              </a:spcAft>
              <a:buClr>
                <a:srgbClr val="0070C0"/>
              </a:buClr>
              <a:buFont typeface="Wingdings"/>
              <a:buChar char=""/>
              <a:defRPr/>
            </a:pPr>
            <a:r>
              <a:rPr lang="en-US" sz="2400" dirty="0"/>
              <a:t>most clearly showing the pathology, its size, vascularity and relation to surrounding tissues.</a:t>
            </a:r>
          </a:p>
          <a:p>
            <a:pPr marL="731520" lvl="1" indent="-274320" eaLnBrk="1" fontAlgn="auto" hangingPunct="1">
              <a:spcAft>
                <a:spcPts val="0"/>
              </a:spcAft>
              <a:buClr>
                <a:srgbClr val="0070C0"/>
              </a:buClr>
              <a:buFont typeface="Wingdings"/>
              <a:buChar char=""/>
              <a:defRPr/>
            </a:pPr>
            <a:r>
              <a:rPr lang="en-US" sz="2400" dirty="0" smtClean="0"/>
              <a:t>should include common </a:t>
            </a:r>
            <a:r>
              <a:rPr lang="en-US" sz="2400" dirty="0"/>
              <a:t>landmarks.</a:t>
            </a:r>
          </a:p>
          <a:p>
            <a:pPr marL="731520" lvl="1" indent="-274320" eaLnBrk="1" fontAlgn="auto" hangingPunct="1">
              <a:spcAft>
                <a:spcPts val="0"/>
              </a:spcAft>
              <a:buClr>
                <a:srgbClr val="0070C0"/>
              </a:buClr>
              <a:buFont typeface="Wingdings"/>
              <a:buChar char=""/>
              <a:defRPr/>
            </a:pPr>
            <a:r>
              <a:rPr lang="en-US" sz="2400" b="1" dirty="0" smtClean="0"/>
              <a:t>MUST</a:t>
            </a:r>
            <a:r>
              <a:rPr lang="en-US" sz="2400" dirty="0" smtClean="0"/>
              <a:t> be recorded in </a:t>
            </a:r>
            <a:r>
              <a:rPr lang="en-US" sz="2400" dirty="0"/>
              <a:t>two perpendicular planes.</a:t>
            </a:r>
          </a:p>
          <a:p>
            <a:pPr marL="438912" indent="-32004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b="1" dirty="0"/>
              <a:t>Description: </a:t>
            </a:r>
          </a:p>
          <a:p>
            <a:pPr marL="731520" lvl="1" indent="-274320" eaLnBrk="1" fontAlgn="auto" hangingPunct="1">
              <a:spcAft>
                <a:spcPts val="0"/>
              </a:spcAft>
              <a:buClr>
                <a:srgbClr val="0070C0"/>
              </a:buClr>
              <a:buFont typeface="Wingdings"/>
              <a:buChar char=""/>
              <a:defRPr/>
            </a:pPr>
            <a:r>
              <a:rPr lang="en-US" sz="2400" dirty="0"/>
              <a:t>should support documented images, additional information on location of the pathology, </a:t>
            </a:r>
            <a:r>
              <a:rPr lang="en-US" sz="2400" dirty="0" smtClean="0"/>
              <a:t>relation </a:t>
            </a:r>
            <a:r>
              <a:rPr lang="en-US" sz="2400" dirty="0"/>
              <a:t>to other structures, compressibility, displacement, and response to the dynamic examination (i.e. flexion/extension of the related joint).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  <a:p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86182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006CB4"/>
                </a:solidFill>
              </a:rPr>
              <a:t>Image Management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9730" y="1556792"/>
            <a:ext cx="8229600" cy="4625975"/>
          </a:xfrm>
        </p:spPr>
        <p:txBody>
          <a:bodyPr/>
          <a:lstStyle/>
          <a:p>
            <a:endParaRPr lang="en-GB" dirty="0" smtClean="0"/>
          </a:p>
          <a:p>
            <a:r>
              <a:rPr lang="en-GB" sz="2800" dirty="0" smtClean="0"/>
              <a:t>All </a:t>
            </a:r>
            <a:r>
              <a:rPr lang="en-GB" sz="2800" dirty="0"/>
              <a:t>Ultrasound service providers should have facility to store whole examination's</a:t>
            </a:r>
          </a:p>
          <a:p>
            <a:pPr marL="1828800" lvl="4" indent="0">
              <a:buNone/>
            </a:pPr>
            <a:r>
              <a:rPr lang="en-GB" sz="2800" dirty="0"/>
              <a:t>									</a:t>
            </a:r>
            <a:r>
              <a:rPr lang="en-GB" sz="2800" dirty="0" smtClean="0"/>
              <a:t>	(</a:t>
            </a:r>
            <a:r>
              <a:rPr lang="en-GB" sz="2800" dirty="0"/>
              <a:t>RCR, 2014)</a:t>
            </a:r>
          </a:p>
          <a:p>
            <a:pPr marL="119062" indent="0">
              <a:buNone/>
            </a:pPr>
            <a:endParaRPr lang="en-GB" sz="2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68790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References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>
              <a:buNone/>
            </a:pPr>
            <a:endParaRPr lang="en-US" sz="2800" dirty="0" smtClean="0">
              <a:hlinkClick r:id="rId6"/>
            </a:endParaRPr>
          </a:p>
          <a:p>
            <a:pPr marL="119062" indent="0">
              <a:buNone/>
            </a:pPr>
            <a:endParaRPr lang="en-GB" sz="2800" dirty="0" smtClean="0"/>
          </a:p>
          <a:p>
            <a:pPr marL="119062" indent="0">
              <a:buNone/>
            </a:pP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755576" y="1916832"/>
            <a:ext cx="784887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0AD00"/>
              </a:buClr>
              <a:defRPr/>
            </a:pPr>
            <a:r>
              <a:rPr lang="en-GB" dirty="0" smtClean="0"/>
              <a:t>Royal College of Radiologists, 2014, Standards for the provision of an ultrasound service [online]</a:t>
            </a:r>
          </a:p>
          <a:p>
            <a:pPr lvl="0">
              <a:buClr>
                <a:srgbClr val="F0AD00"/>
              </a:buClr>
              <a:defRPr/>
            </a:pPr>
            <a:r>
              <a:rPr lang="en-GB" dirty="0"/>
              <a:t>https://www.rcr.ac.uk/sites/default/files/publication/BFCR%2814%2917_Standards_ultrasound.pdf</a:t>
            </a:r>
          </a:p>
          <a:p>
            <a:pPr lvl="0">
              <a:buClr>
                <a:srgbClr val="F0AD00"/>
              </a:buClr>
              <a:defRPr/>
            </a:pPr>
            <a:endParaRPr lang="en-GB" dirty="0"/>
          </a:p>
          <a:p>
            <a:pPr lvl="0">
              <a:buClr>
                <a:srgbClr val="F0AD00"/>
              </a:buClr>
              <a:defRPr/>
            </a:pPr>
            <a:r>
              <a:rPr lang="en-GB" dirty="0" smtClean="0"/>
              <a:t>Society </a:t>
            </a:r>
            <a:r>
              <a:rPr lang="en-GB" dirty="0"/>
              <a:t>and College of Radiographers and British medical Ultrasound Society, 2015, Guidelines for Professional Ultrasound practice [</a:t>
            </a:r>
            <a:r>
              <a:rPr lang="en-GB" dirty="0" smtClean="0"/>
              <a:t>online] </a:t>
            </a:r>
            <a:r>
              <a:rPr lang="en-GB" sz="1600" dirty="0" smtClean="0"/>
              <a:t>https</a:t>
            </a:r>
            <a:r>
              <a:rPr lang="en-GB" sz="1600" dirty="0"/>
              <a:t>://www.bmus.org/tatic/uploads/resources/GUIDELINES_FOR_PROFESSIONAL_ULTRASOUND_PRACTICE.pdf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63467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Thank you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21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25272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Ultrasound Documentation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6639" y="1628800"/>
            <a:ext cx="8229600" cy="4625975"/>
          </a:xfrm>
        </p:spPr>
        <p:txBody>
          <a:bodyPr/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 smtClean="0"/>
              <a:t>Ultrasound requests/examinations should be justified and performed to answer a specific clinical question</a:t>
            </a:r>
          </a:p>
          <a:p>
            <a:pPr marL="118872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28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 smtClean="0"/>
              <a:t>“An ultrasound report is a public document and part of the patient’s medical record”  		</a:t>
            </a:r>
            <a:r>
              <a:rPr lang="en-US" sz="1400" dirty="0" smtClean="0"/>
              <a:t>(</a:t>
            </a:r>
            <a:r>
              <a:rPr lang="en-US" sz="1400" dirty="0" err="1" smtClean="0"/>
              <a:t>SCoR</a:t>
            </a:r>
            <a:r>
              <a:rPr lang="en-US" sz="1400" dirty="0" smtClean="0"/>
              <a:t> &amp; BMUS 2015)</a:t>
            </a:r>
            <a:endParaRPr lang="en-US" sz="1400" dirty="0"/>
          </a:p>
          <a:p>
            <a:endParaRPr lang="en-GB" sz="2800" dirty="0" smtClean="0"/>
          </a:p>
          <a:p>
            <a:r>
              <a:rPr lang="en-GB" sz="2800" dirty="0" smtClean="0"/>
              <a:t>The report should be written and issued by a suitably qualified practitioner who performs the examination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09865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2527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Imaging Report – RCR Standards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9730" y="1700808"/>
            <a:ext cx="8229600" cy="4625975"/>
          </a:xfrm>
        </p:spPr>
        <p:txBody>
          <a:bodyPr/>
          <a:lstStyle/>
          <a:p>
            <a:r>
              <a:rPr lang="en-US" sz="2800" dirty="0"/>
              <a:t>The Royal College of Radiologists (RCR) state </a:t>
            </a:r>
            <a:r>
              <a:rPr lang="en-US" sz="2800" dirty="0" smtClean="0"/>
              <a:t>that </a:t>
            </a:r>
            <a:r>
              <a:rPr lang="en-US" sz="2800" dirty="0"/>
              <a:t>investigations must only be reviewed by individuals who have the relevant knowledge and qualifications to do so. </a:t>
            </a:r>
            <a:endParaRPr lang="en-US" sz="2800" dirty="0" smtClean="0"/>
          </a:p>
          <a:p>
            <a:pPr marL="119062" indent="0">
              <a:buNone/>
            </a:pPr>
            <a:endParaRPr lang="en-US" sz="2800" dirty="0"/>
          </a:p>
          <a:p>
            <a:r>
              <a:rPr lang="en-US" sz="2800" dirty="0"/>
              <a:t>A written account of the findings from said review is required in order to influence patient management and treatment where necessary.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879441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Imaging Report – RCR Standards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9730" y="1556792"/>
            <a:ext cx="8229600" cy="4625975"/>
          </a:xfrm>
        </p:spPr>
        <p:txBody>
          <a:bodyPr/>
          <a:lstStyle/>
          <a:p>
            <a:r>
              <a:rPr lang="en-US" sz="2800" dirty="0"/>
              <a:t>Standard 1 - </a:t>
            </a:r>
            <a:r>
              <a:rPr lang="en-US" sz="2800" i="1" dirty="0"/>
              <a:t>Every imaging investigation must be reported within an agreed time by an individual qualified to interpret that particular investigation. </a:t>
            </a:r>
            <a:endParaRPr lang="en-US" sz="2800" dirty="0"/>
          </a:p>
          <a:p>
            <a:r>
              <a:rPr lang="en-US" sz="2800" dirty="0"/>
              <a:t>Prompt feedback is critical in the management of patients.</a:t>
            </a:r>
          </a:p>
          <a:p>
            <a:r>
              <a:rPr lang="en-US" sz="2800" dirty="0"/>
              <a:t>Standard 2 - </a:t>
            </a:r>
            <a:r>
              <a:rPr lang="en-US" sz="2800" i="1" dirty="0"/>
              <a:t>All imaging investigations must be accompanied by a formal permanently recorded written report. </a:t>
            </a:r>
          </a:p>
          <a:p>
            <a:r>
              <a:rPr lang="en-US" sz="2800" dirty="0"/>
              <a:t>A verbal report can be given to the patient at the time of scan depending on individual preference, however, a separate written account </a:t>
            </a:r>
            <a:r>
              <a:rPr lang="en-US" sz="2800" b="1" u="sng" dirty="0"/>
              <a:t>must </a:t>
            </a:r>
            <a:r>
              <a:rPr lang="en-US" sz="2800" dirty="0"/>
              <a:t>be documented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54067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Image documentation: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why and how?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latin typeface="Corbel" charset="0"/>
              </a:rPr>
              <a:t>Any kind of </a:t>
            </a:r>
            <a:r>
              <a:rPr lang="en-US" sz="2800" dirty="0" smtClean="0">
                <a:latin typeface="Corbel" charset="0"/>
              </a:rPr>
              <a:t>patient </a:t>
            </a:r>
            <a:r>
              <a:rPr lang="en-US" sz="2800" dirty="0">
                <a:latin typeface="Corbel" charset="0"/>
              </a:rPr>
              <a:t>documentation should be stored in an appropriate way</a:t>
            </a:r>
            <a:r>
              <a:rPr lang="en-US" sz="2800" dirty="0" smtClean="0">
                <a:latin typeface="Corbel" charset="0"/>
              </a:rPr>
              <a:t>.</a:t>
            </a:r>
          </a:p>
          <a:p>
            <a:pPr marL="119062" indent="0" eaLnBrk="1" hangingPunct="1">
              <a:buNone/>
            </a:pPr>
            <a:endParaRPr lang="en-US" sz="2800" dirty="0">
              <a:latin typeface="Corbel" charset="0"/>
            </a:endParaRPr>
          </a:p>
          <a:p>
            <a:pPr eaLnBrk="1" hangingPunct="1"/>
            <a:r>
              <a:rPr lang="en-US" sz="2800" dirty="0" smtClean="0">
                <a:latin typeface="Corbel" charset="0"/>
              </a:rPr>
              <a:t>Data stored </a:t>
            </a:r>
            <a:r>
              <a:rPr lang="en-US" sz="2800" dirty="0">
                <a:latin typeface="Corbel" charset="0"/>
              </a:rPr>
              <a:t>should clearly reflect the information gathered during the ultrasound examination</a:t>
            </a:r>
            <a:r>
              <a:rPr lang="en-US" sz="2800" dirty="0" smtClean="0">
                <a:latin typeface="Corbel" charset="0"/>
              </a:rPr>
              <a:t>.</a:t>
            </a:r>
          </a:p>
          <a:p>
            <a:pPr marL="119062" indent="0" eaLnBrk="1" hangingPunct="1">
              <a:buNone/>
            </a:pPr>
            <a:endParaRPr lang="en-US" sz="2800" dirty="0">
              <a:latin typeface="Corbel" charset="0"/>
            </a:endParaRPr>
          </a:p>
          <a:p>
            <a:pPr eaLnBrk="1" hangingPunct="1"/>
            <a:r>
              <a:rPr lang="en-US" sz="2800" dirty="0">
                <a:latin typeface="Corbel" charset="0"/>
              </a:rPr>
              <a:t>The patients’ data </a:t>
            </a:r>
            <a:r>
              <a:rPr lang="en-US" sz="2800" dirty="0" smtClean="0">
                <a:latin typeface="Corbel" charset="0"/>
              </a:rPr>
              <a:t>should be </a:t>
            </a:r>
            <a:r>
              <a:rPr lang="en-US" sz="2800" dirty="0">
                <a:latin typeface="Corbel" charset="0"/>
              </a:rPr>
              <a:t>kept safe.</a:t>
            </a:r>
          </a:p>
          <a:p>
            <a:pPr marL="119062" indent="0">
              <a:buNone/>
            </a:pP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446023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Reports should: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Comply with local protocol</a:t>
            </a:r>
            <a:endParaRPr lang="en-GB" dirty="0" smtClean="0"/>
          </a:p>
          <a:p>
            <a:r>
              <a:rPr lang="en-GB" dirty="0" smtClean="0"/>
              <a:t>Be </a:t>
            </a:r>
            <a:r>
              <a:rPr lang="en-GB" dirty="0"/>
              <a:t>concise</a:t>
            </a:r>
          </a:p>
          <a:p>
            <a:r>
              <a:rPr lang="en-GB" dirty="0"/>
              <a:t>Be easy to understand</a:t>
            </a:r>
          </a:p>
          <a:p>
            <a:r>
              <a:rPr lang="en-GB" dirty="0"/>
              <a:t>Be unambiguous</a:t>
            </a:r>
          </a:p>
          <a:p>
            <a:r>
              <a:rPr lang="en-GB" dirty="0"/>
              <a:t>Use ultrasound terminology</a:t>
            </a:r>
          </a:p>
          <a:p>
            <a:r>
              <a:rPr lang="en-GB" dirty="0"/>
              <a:t>Explain significance of findings</a:t>
            </a:r>
          </a:p>
          <a:p>
            <a:r>
              <a:rPr lang="en-GB" dirty="0"/>
              <a:t>Only use common abbreviations</a:t>
            </a:r>
          </a:p>
          <a:p>
            <a:r>
              <a:rPr lang="en-GB" dirty="0"/>
              <a:t>Be audited regularly to ensure satisfactory standards and facilitate improvements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17437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Written Report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essence the written report should </a:t>
            </a:r>
            <a:r>
              <a:rPr lang="en-US" i="1" u="sng" dirty="0"/>
              <a:t>answer the clinical </a:t>
            </a:r>
            <a:r>
              <a:rPr lang="en-US" i="1" u="sng" dirty="0" smtClean="0"/>
              <a:t>question</a:t>
            </a:r>
          </a:p>
          <a:p>
            <a:pPr marL="119062" indent="0">
              <a:buNone/>
            </a:pPr>
            <a:endParaRPr lang="en-US" i="1" u="sng" dirty="0"/>
          </a:p>
          <a:p>
            <a:pPr lvl="1"/>
            <a:endParaRPr lang="en-US" dirty="0" smtClean="0"/>
          </a:p>
          <a:p>
            <a:r>
              <a:rPr lang="en-US" dirty="0" smtClean="0"/>
              <a:t>The author is responsible for the accuracy of the report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84498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Report writing -What </a:t>
            </a:r>
            <a:r>
              <a:rPr lang="en-US" dirty="0">
                <a:solidFill>
                  <a:srgbClr val="0070C0"/>
                </a:solidFill>
              </a:rPr>
              <a:t>Should be </a:t>
            </a:r>
            <a:r>
              <a:rPr lang="en-US" dirty="0" smtClean="0">
                <a:solidFill>
                  <a:srgbClr val="0070C0"/>
                </a:solidFill>
              </a:rPr>
              <a:t>Included?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/>
          <a:lstStyle/>
          <a:p>
            <a:r>
              <a:rPr lang="en-US" sz="2400" dirty="0" smtClean="0"/>
              <a:t>Reports should include:</a:t>
            </a:r>
            <a:endParaRPr lang="en-US" sz="2400" dirty="0"/>
          </a:p>
          <a:p>
            <a:pPr lvl="1">
              <a:buClr>
                <a:srgbClr val="0070C0"/>
              </a:buClr>
            </a:pPr>
            <a:r>
              <a:rPr lang="en-US" sz="2400" dirty="0" smtClean="0"/>
              <a:t>Patient’s </a:t>
            </a:r>
            <a:r>
              <a:rPr lang="en-US" sz="2400" dirty="0"/>
              <a:t>full </a:t>
            </a:r>
            <a:r>
              <a:rPr lang="en-US" sz="2400" dirty="0" smtClean="0"/>
              <a:t>details (Name, </a:t>
            </a:r>
            <a:r>
              <a:rPr lang="en-US" sz="2400" dirty="0" err="1" smtClean="0"/>
              <a:t>DoB</a:t>
            </a:r>
            <a:r>
              <a:rPr lang="en-US" sz="2400" dirty="0" smtClean="0"/>
              <a:t>, Unique identifier/CHI)</a:t>
            </a:r>
          </a:p>
          <a:p>
            <a:pPr lvl="1">
              <a:buClr>
                <a:srgbClr val="0070C0"/>
              </a:buClr>
            </a:pPr>
            <a:r>
              <a:rPr lang="en-US" sz="2400" dirty="0" smtClean="0"/>
              <a:t>Examination date and time</a:t>
            </a:r>
            <a:endParaRPr lang="en-US" sz="2400" dirty="0"/>
          </a:p>
          <a:p>
            <a:pPr lvl="1">
              <a:buClr>
                <a:srgbClr val="0070C0"/>
              </a:buClr>
            </a:pPr>
            <a:r>
              <a:rPr lang="en-US" sz="2400" dirty="0"/>
              <a:t>Clinical history and reason for </a:t>
            </a:r>
            <a:r>
              <a:rPr lang="en-US" sz="2400" dirty="0" smtClean="0"/>
              <a:t>examination</a:t>
            </a:r>
          </a:p>
          <a:p>
            <a:pPr lvl="1">
              <a:buClr>
                <a:srgbClr val="0070C0"/>
              </a:buClr>
            </a:pPr>
            <a:r>
              <a:rPr lang="en-US" sz="2400" dirty="0" smtClean="0"/>
              <a:t>Examination performed/Structures assessed/Probe employed</a:t>
            </a:r>
            <a:endParaRPr lang="en-US" sz="2400" dirty="0"/>
          </a:p>
          <a:p>
            <a:pPr lvl="1">
              <a:buClr>
                <a:srgbClr val="0070C0"/>
              </a:buClr>
            </a:pPr>
            <a:r>
              <a:rPr lang="en-US" sz="2400" dirty="0"/>
              <a:t>A record of any relevant measurements taken</a:t>
            </a:r>
          </a:p>
          <a:p>
            <a:pPr lvl="1">
              <a:buClr>
                <a:srgbClr val="0070C0"/>
              </a:buClr>
            </a:pPr>
            <a:r>
              <a:rPr lang="en-US" sz="2400" dirty="0"/>
              <a:t>Description of </a:t>
            </a:r>
            <a:r>
              <a:rPr lang="en-US" sz="2400" dirty="0" smtClean="0"/>
              <a:t>relevant </a:t>
            </a:r>
            <a:r>
              <a:rPr lang="en-US" sz="2400" dirty="0"/>
              <a:t>findings</a:t>
            </a:r>
          </a:p>
          <a:p>
            <a:pPr lvl="1">
              <a:buClr>
                <a:srgbClr val="0070C0"/>
              </a:buClr>
            </a:pPr>
            <a:r>
              <a:rPr lang="en-US" sz="2400" dirty="0"/>
              <a:t>Interpretation of </a:t>
            </a:r>
            <a:r>
              <a:rPr lang="en-US" sz="2400" dirty="0" smtClean="0"/>
              <a:t>findings/diagnosis/differentials</a:t>
            </a:r>
            <a:endParaRPr lang="en-US" sz="2400" dirty="0"/>
          </a:p>
          <a:p>
            <a:pPr lvl="1">
              <a:buClr>
                <a:srgbClr val="0070C0"/>
              </a:buClr>
            </a:pPr>
            <a:r>
              <a:rPr lang="en-US" sz="2400" dirty="0"/>
              <a:t>Actions taken on account of findings</a:t>
            </a:r>
          </a:p>
          <a:p>
            <a:pPr lvl="1">
              <a:buClr>
                <a:srgbClr val="0070C0"/>
              </a:buClr>
            </a:pPr>
            <a:r>
              <a:rPr lang="en-US" sz="2400" dirty="0"/>
              <a:t>Recommendations for follow up where </a:t>
            </a:r>
            <a:r>
              <a:rPr lang="en-US" sz="2400" dirty="0" smtClean="0"/>
              <a:t>appropriate</a:t>
            </a:r>
          </a:p>
          <a:p>
            <a:pPr lvl="1">
              <a:buClr>
                <a:srgbClr val="0070C0"/>
              </a:buClr>
            </a:pPr>
            <a:r>
              <a:rPr lang="en-US" sz="2400" dirty="0" smtClean="0"/>
              <a:t>Limitations of examination</a:t>
            </a:r>
            <a:endParaRPr lang="en-US" sz="2400" dirty="0"/>
          </a:p>
          <a:p>
            <a:pPr lvl="1">
              <a:buClr>
                <a:srgbClr val="0070C0"/>
              </a:buClr>
            </a:pPr>
            <a:r>
              <a:rPr lang="en-US" sz="2400" dirty="0"/>
              <a:t>Details of the individual performing the procedure</a:t>
            </a:r>
          </a:p>
          <a:p>
            <a:pPr>
              <a:buClr>
                <a:srgbClr val="0070C0"/>
              </a:buClr>
            </a:pP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3857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Reporting: 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 smtClean="0">
                <a:solidFill>
                  <a:srgbClr val="0070C0"/>
                </a:solidFill>
              </a:rPr>
              <a:t>xam findings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9730" y="1772816"/>
            <a:ext cx="8229600" cy="4625975"/>
          </a:xfrm>
        </p:spPr>
        <p:txBody>
          <a:bodyPr/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/>
              <a:t>Location (area, tissue</a:t>
            </a:r>
            <a:r>
              <a:rPr lang="en-US" sz="2400" dirty="0" smtClean="0"/>
              <a:t>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 smtClean="0"/>
              <a:t>Size</a:t>
            </a:r>
            <a:endParaRPr lang="en-US" sz="24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/>
              <a:t>Type (cystic, solid)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/>
              <a:t>Echogenicity </a:t>
            </a:r>
            <a:r>
              <a:rPr lang="en-US" sz="2400" dirty="0" smtClean="0"/>
              <a:t>(anechoic, </a:t>
            </a:r>
            <a:r>
              <a:rPr lang="en-US" sz="2400" dirty="0" err="1" smtClean="0"/>
              <a:t>hypoechoic</a:t>
            </a:r>
            <a:r>
              <a:rPr lang="en-US" sz="2400" dirty="0"/>
              <a:t>, </a:t>
            </a:r>
            <a:r>
              <a:rPr lang="en-US" sz="2400" dirty="0" err="1"/>
              <a:t>isoechoic</a:t>
            </a:r>
            <a:r>
              <a:rPr lang="en-US" sz="2400" dirty="0"/>
              <a:t>, </a:t>
            </a:r>
            <a:r>
              <a:rPr lang="en-US" sz="2400" dirty="0" err="1"/>
              <a:t>hyperechoic</a:t>
            </a:r>
            <a:r>
              <a:rPr lang="en-US" sz="2400" dirty="0"/>
              <a:t>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/>
              <a:t>Echo-structure (homogenous</a:t>
            </a:r>
            <a:r>
              <a:rPr lang="en-US" sz="2400" dirty="0" smtClean="0"/>
              <a:t>, </a:t>
            </a:r>
            <a:r>
              <a:rPr lang="en-US" sz="2400" dirty="0" err="1" smtClean="0"/>
              <a:t>heterogenous</a:t>
            </a:r>
            <a:r>
              <a:rPr lang="en-US" sz="2400" dirty="0" smtClean="0"/>
              <a:t>)</a:t>
            </a:r>
            <a:endParaRPr lang="en-US" sz="24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 smtClean="0"/>
              <a:t>Borders </a:t>
            </a:r>
            <a:r>
              <a:rPr lang="en-US" sz="2400" dirty="0"/>
              <a:t>(well </a:t>
            </a:r>
            <a:r>
              <a:rPr lang="en-US" sz="2400" dirty="0" smtClean="0"/>
              <a:t>defined, </a:t>
            </a:r>
            <a:r>
              <a:rPr lang="en-US" sz="2400" dirty="0"/>
              <a:t>regular, irregular)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/>
              <a:t>Relation to surrounding structures (attached to…, displacing…)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/>
              <a:t>Response to compression (compressible, movable, floating)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dirty="0" smtClean="0"/>
              <a:t>Vascularity </a:t>
            </a:r>
            <a:endParaRPr lang="en-US" sz="2400" dirty="0"/>
          </a:p>
          <a:p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308596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0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5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6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7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8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9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546</Words>
  <Application>Microsoft Office PowerPoint</Application>
  <PresentationFormat>On-screen Show (4:3)</PresentationFormat>
  <Paragraphs>81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Medical Ultrasound: Image documentation and reporting</vt:lpstr>
      <vt:lpstr>Ultrasound Documentation</vt:lpstr>
      <vt:lpstr>Imaging Report – RCR Standards</vt:lpstr>
      <vt:lpstr>Imaging Report – RCR Standards</vt:lpstr>
      <vt:lpstr>Image documentation:  why and how?</vt:lpstr>
      <vt:lpstr>Reports should:</vt:lpstr>
      <vt:lpstr>The Written Report</vt:lpstr>
      <vt:lpstr>Report writing -What Should be Included?</vt:lpstr>
      <vt:lpstr>Reporting: Exam findings</vt:lpstr>
      <vt:lpstr>How to document the pathologies?</vt:lpstr>
      <vt:lpstr>Image Management</vt:lpstr>
      <vt:lpstr>References</vt:lpstr>
      <vt:lpstr>Thank you</vt:lpstr>
    </vt:vector>
  </TitlesOfParts>
  <Company>GCU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</dc:creator>
  <cp:lastModifiedBy>setup</cp:lastModifiedBy>
  <cp:revision>22</cp:revision>
  <dcterms:created xsi:type="dcterms:W3CDTF">2016-03-15T13:39:59Z</dcterms:created>
  <dcterms:modified xsi:type="dcterms:W3CDTF">2016-05-26T15:10:34Z</dcterms:modified>
</cp:coreProperties>
</file>