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theme/themeOverride9.xml" ContentType="application/vnd.openxmlformats-officedocument.themeOverr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0.xml" ContentType="application/vnd.openxmlformats-officedocument.themeOverride+xml"/>
  <Override PartName="/ppt/tags/tag9.xml" ContentType="application/vnd.openxmlformats-officedocument.presentationml.tags+xml"/>
  <Override PartName="/ppt/theme/themeOverride11.xml" ContentType="application/vnd.openxmlformats-officedocument.themeOverride+xml"/>
  <Override PartName="/ppt/tags/tag10.xml" ContentType="application/vnd.openxmlformats-officedocument.presentationml.tags+xml"/>
  <Override PartName="/ppt/theme/themeOverride12.xml" ContentType="application/vnd.openxmlformats-officedocument.themeOverride+xml"/>
  <Override PartName="/ppt/tags/tag11.xml" ContentType="application/vnd.openxmlformats-officedocument.presentationml.tags+xml"/>
  <Override PartName="/ppt/theme/themeOverride13.xml" ContentType="application/vnd.openxmlformats-officedocument.themeOverr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4.xml" ContentType="application/vnd.openxmlformats-officedocument.themeOverride+xml"/>
  <Override PartName="/ppt/tags/tag13.xml" ContentType="application/vnd.openxmlformats-officedocument.presentationml.tags+xml"/>
  <Override PartName="/ppt/theme/themeOverride15.xml" ContentType="application/vnd.openxmlformats-officedocument.themeOverr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6.xml" ContentType="application/vnd.openxmlformats-officedocument.themeOverride+xml"/>
  <Override PartName="/ppt/tags/tag15.xml" ContentType="application/vnd.openxmlformats-officedocument.presentationml.tags+xml"/>
  <Override PartName="/ppt/theme/themeOverride17.xml" ContentType="application/vnd.openxmlformats-officedocument.themeOverr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8.xml" ContentType="application/vnd.openxmlformats-officedocument.themeOverride+xml"/>
  <Override PartName="/ppt/tags/tag17.xml" ContentType="application/vnd.openxmlformats-officedocument.presentationml.tags+xml"/>
  <Override PartName="/ppt/theme/themeOverride19.xml" ContentType="application/vnd.openxmlformats-officedocument.themeOverr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3891-219B-4CAC-A09A-E45B5B810ED5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EE89-E0F6-4F06-98D9-9759056923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9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EE89-E0F6-4F06-98D9-9759056923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EE89-E0F6-4F06-98D9-9759056923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5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EE89-E0F6-4F06-98D9-9759056923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3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EE89-E0F6-4F06-98D9-9759056923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EE89-E0F6-4F06-98D9-9759056923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9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CC28F5-CEEE-4FDF-90D4-CE0D2B659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64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718D74B-E699-4B55-9929-34F658D8E102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95FE-7D72-4795-901A-3ECF726F4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0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6CC4E08-AB68-42B9-BD54-C0A2FD468E20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314B-A70C-402D-B302-8B0B00D6E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6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3DF226D-DB4B-40AB-B420-E7B5FABB00D0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6867-40FE-47E9-A3F2-F4C536E4F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0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19FC4-8368-48B3-B803-EAF86E3D0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61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AA8139E-0346-40F3-8703-478F227A46BA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8E4A9-2F97-4434-8D85-85558558C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0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D8D381E-FF10-4BBF-A6AD-77C70B5E8D1D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6E925-A3E6-4F3B-9925-E256894EA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03E1E04-97EC-45CA-82F4-636D76D533B1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897B-6995-4CCB-B9B3-053C99916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6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8D1D19-67EE-4CDC-B4D8-80DD60179FA5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AE80-9ADC-49B3-A74C-672B57E4A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0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AB07421-BBE6-4EAA-93A2-4CE87D1785E0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796F-B292-48C6-A758-659054277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32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6C150F-B02C-47B6-97D2-40249CC8D658}" type="datetimeFigureOut">
              <a:rPr lang="en-US" altLang="en-US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5/26/2016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BCBCBC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MS PGothic" pitchFamily="34" charset="-128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3FD89B21-256A-494A-9436-0A3C7E05F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428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pl-PL" smtClean="0"/>
              <a:t>Click to edit Master title style</a:t>
            </a:r>
            <a:endParaRPr lang="en-US" smtClean="0"/>
          </a:p>
        </p:txBody>
      </p:sp>
      <p:sp>
        <p:nvSpPr>
          <p:cNvPr id="256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5E56029-8A5A-4EFF-BD2C-B8FD99C4E4E2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72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othband.com/product_info.php?cPath=109&amp;products_id=234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soundergo.com/pdf/ErgSonWellBeing.pdf" TargetMode="Externa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://www.iea.cc/whats/index.html" TargetMode="External"/><Relationship Id="rId5" Type="http://schemas.openxmlformats.org/officeDocument/2006/relationships/hyperlink" Target="http://www.bambach.co.uk/" TargetMode="External"/><Relationship Id="rId10" Type="http://schemas.openxmlformats.org/officeDocument/2006/relationships/hyperlink" Target="http://www.soundergonomics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sor.org/system/files/documentlibrary/public/sor_industrystandards_prevention_musculoskelet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sz="4200" dirty="0" smtClean="0">
                <a:solidFill>
                  <a:srgbClr val="0070C0"/>
                </a:solidFill>
              </a:rPr>
              <a:t>Medical</a:t>
            </a:r>
            <a:r>
              <a:rPr lang="en-GB" dirty="0" smtClean="0">
                <a:solidFill>
                  <a:srgbClr val="0070C0"/>
                </a:solidFill>
              </a:rPr>
              <a:t> Ultrasound: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sz="2800" dirty="0" smtClean="0">
                <a:solidFill>
                  <a:srgbClr val="0070C0"/>
                </a:solidFill>
              </a:rPr>
              <a:t>Ergonomics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3095"/>
            <a:ext cx="1857375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989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rgbClr val="0070C0"/>
                </a:solidFill>
              </a:rPr>
              <a:t>Risk reduction of WRMSD in Ultrasound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Regular Health &amp; Safety risk </a:t>
            </a:r>
            <a:r>
              <a:rPr lang="en-GB" sz="2400" dirty="0" smtClean="0"/>
              <a:t>assessments</a:t>
            </a:r>
            <a:endParaRPr lang="en-GB" sz="2400" dirty="0"/>
          </a:p>
          <a:p>
            <a:pPr>
              <a:defRPr/>
            </a:pPr>
            <a:r>
              <a:rPr lang="en-GB" sz="2400" dirty="0"/>
              <a:t>Appropriate </a:t>
            </a:r>
            <a:r>
              <a:rPr lang="en-GB" sz="2400" dirty="0" smtClean="0"/>
              <a:t>equipment</a:t>
            </a:r>
            <a:endParaRPr lang="en-GB" sz="2400" dirty="0"/>
          </a:p>
          <a:p>
            <a:pPr>
              <a:defRPr/>
            </a:pPr>
            <a:r>
              <a:rPr lang="en-GB" sz="2400" dirty="0"/>
              <a:t>Safe working </a:t>
            </a:r>
            <a:r>
              <a:rPr lang="en-GB" sz="2400" dirty="0" smtClean="0"/>
              <a:t>environment</a:t>
            </a:r>
            <a:endParaRPr lang="en-GB" sz="2400" dirty="0"/>
          </a:p>
          <a:p>
            <a:pPr>
              <a:defRPr/>
            </a:pPr>
            <a:r>
              <a:rPr lang="en-GB" sz="2400" dirty="0" smtClean="0"/>
              <a:t>Moving </a:t>
            </a:r>
            <a:r>
              <a:rPr lang="en-GB" sz="2400" dirty="0"/>
              <a:t>and handling training</a:t>
            </a:r>
          </a:p>
          <a:p>
            <a:pPr>
              <a:defRPr/>
            </a:pPr>
            <a:r>
              <a:rPr lang="en-GB" sz="2400" dirty="0"/>
              <a:t>Education of risks of occupational injury</a:t>
            </a:r>
          </a:p>
          <a:p>
            <a:pPr>
              <a:defRPr/>
            </a:pPr>
            <a:r>
              <a:rPr lang="en-GB" sz="2400" dirty="0"/>
              <a:t>Appropriate equipment and ancillaries</a:t>
            </a:r>
          </a:p>
          <a:p>
            <a:pPr>
              <a:defRPr/>
            </a:pPr>
            <a:r>
              <a:rPr lang="en-GB" sz="2400" dirty="0"/>
              <a:t>Training and support.</a:t>
            </a:r>
          </a:p>
          <a:p>
            <a:pPr>
              <a:defRPr/>
            </a:pPr>
            <a:endParaRPr lang="en-GB" sz="2400" dirty="0"/>
          </a:p>
          <a:p>
            <a:pPr marL="119062" indent="0">
              <a:buNone/>
              <a:defRPr/>
            </a:pPr>
            <a:endParaRPr lang="en-GB" sz="2400" dirty="0" smtClean="0"/>
          </a:p>
          <a:p>
            <a:pPr marL="119062" indent="0">
              <a:buNone/>
            </a:pPr>
            <a:r>
              <a:rPr lang="en-GB" sz="2000" dirty="0" smtClean="0">
                <a:ea typeface="ＭＳ Ｐゴシック" pitchFamily="34" charset="-128"/>
              </a:rPr>
              <a:t>Employers have a duty of care to provide regular health and safety risk assessments and an appropriate working environment for ultrasound practice.								          	</a:t>
            </a:r>
            <a:r>
              <a:rPr lang="en-GB" sz="2000" dirty="0">
                <a:ea typeface="ＭＳ Ｐゴシック" pitchFamily="34" charset="-128"/>
              </a:rPr>
              <a:t>	 </a:t>
            </a:r>
            <a:r>
              <a:rPr lang="en-GB" sz="2000" dirty="0" smtClean="0">
                <a:ea typeface="ＭＳ Ｐゴシック" pitchFamily="34" charset="-128"/>
              </a:rPr>
              <a:t>               </a:t>
            </a:r>
            <a:r>
              <a:rPr lang="en-GB" sz="2000" dirty="0" smtClean="0">
                <a:ea typeface="ＭＳ Ｐゴシック" pitchFamily="34" charset="-128"/>
              </a:rPr>
              <a:t>			      </a:t>
            </a:r>
            <a:r>
              <a:rPr lang="en-GB" sz="1400" dirty="0" smtClean="0">
                <a:ea typeface="ＭＳ Ｐゴシック" pitchFamily="34" charset="-128"/>
              </a:rPr>
              <a:t>(</a:t>
            </a:r>
            <a:r>
              <a:rPr lang="en-GB" sz="1400" dirty="0" err="1" smtClean="0">
                <a:ea typeface="ＭＳ Ｐゴシック" pitchFamily="34" charset="-128"/>
              </a:rPr>
              <a:t>SCoR</a:t>
            </a:r>
            <a:r>
              <a:rPr lang="en-GB" sz="1400" dirty="0" smtClean="0">
                <a:ea typeface="ＭＳ Ｐゴシック" pitchFamily="34" charset="-128"/>
              </a:rPr>
              <a:t> &amp; BMUS, 2015</a:t>
            </a:r>
            <a:r>
              <a:rPr lang="en-GB" sz="1400" dirty="0" smtClean="0">
                <a:ea typeface="ＭＳ Ｐゴシック" pitchFamily="34" charset="-128"/>
              </a:rPr>
              <a:t>).</a:t>
            </a:r>
          </a:p>
          <a:p>
            <a:endParaRPr lang="en-GB" dirty="0" smtClean="0">
              <a:ea typeface="ＭＳ Ｐゴシック" pitchFamily="34" charset="-128"/>
            </a:endParaRPr>
          </a:p>
          <a:p>
            <a:pPr marL="119062" indent="0"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endParaRPr lang="en-GB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8633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Ultrasound Equipment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314" y="1700808"/>
            <a:ext cx="8229600" cy="462597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Ultrasound equipment specifications vary, however scanners should be</a:t>
            </a:r>
            <a:r>
              <a:rPr lang="en-GB" sz="2400" dirty="0" smtClean="0"/>
              <a:t>:</a:t>
            </a:r>
          </a:p>
          <a:p>
            <a:pPr marL="119062" indent="0">
              <a:buClr>
                <a:srgbClr val="0070C0"/>
              </a:buClr>
              <a:buNone/>
              <a:defRPr/>
            </a:pPr>
            <a:endParaRPr lang="en-GB" sz="2400" dirty="0"/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Mobile - Multidirectional wheels (scanner or cart)</a:t>
            </a:r>
          </a:p>
          <a:p>
            <a:pPr marL="457200" lvl="1" indent="0">
              <a:buClr>
                <a:srgbClr val="0070C0"/>
              </a:buClr>
              <a:buNone/>
              <a:defRPr/>
            </a:pPr>
            <a:r>
              <a:rPr lang="en-GB" sz="2400" dirty="0"/>
              <a:t>With the following credentials: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Monitor- Fully adjustable height with swivel screen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Transducer- Lightweight, flexible cables 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Console- Height adjustable with side tilt 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Operator controls- Well lit, Intuitive, logically arranged</a:t>
            </a:r>
          </a:p>
          <a:p>
            <a:pPr marL="119062" indent="0">
              <a:buNone/>
              <a:defRPr/>
            </a:pPr>
            <a:endParaRPr lang="en-GB" dirty="0"/>
          </a:p>
          <a:p>
            <a:pPr marL="457200" lvl="1" indent="0">
              <a:buNone/>
              <a:defRPr/>
            </a:pPr>
            <a:endParaRPr lang="en-GB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5013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Ancillary equipment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580" y="1340768"/>
            <a:ext cx="9017420" cy="52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Essential</a:t>
            </a:r>
          </a:p>
          <a:p>
            <a:pPr>
              <a:defRPr/>
            </a:pPr>
            <a:r>
              <a:rPr lang="en-GB" sz="2400" dirty="0"/>
              <a:t>Table - height adjustable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000" dirty="0">
                <a:ea typeface="ＭＳ Ｐゴシック" pitchFamily="34" charset="-128"/>
              </a:rPr>
              <a:t>Ultrasound table/couches should be height adjustable ideally </a:t>
            </a:r>
            <a:r>
              <a:rPr lang="en-GB" sz="2000" dirty="0" smtClean="0">
                <a:ea typeface="ＭＳ Ｐゴシック" pitchFamily="34" charset="-128"/>
              </a:rPr>
              <a:t>by electronic </a:t>
            </a:r>
            <a:r>
              <a:rPr lang="en-GB" sz="2000" dirty="0">
                <a:ea typeface="ＭＳ Ｐゴシック" pitchFamily="34" charset="-128"/>
              </a:rPr>
              <a:t>control to allow operator to adjust appropriately throughout examination and in response to altered patient positions</a:t>
            </a:r>
            <a:endParaRPr lang="en-GB" sz="2000" dirty="0"/>
          </a:p>
          <a:p>
            <a:pPr>
              <a:defRPr/>
            </a:pPr>
            <a:r>
              <a:rPr lang="en-GB" sz="2400" dirty="0"/>
              <a:t>Seat – ergonomically designed/adjustable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000" dirty="0">
                <a:ea typeface="ＭＳ Ｐゴシック" pitchFamily="34" charset="-128"/>
              </a:rPr>
              <a:t>Ergonomically designed chairs help relieve and prevent postural </a:t>
            </a:r>
          </a:p>
          <a:p>
            <a:pPr marL="457200" lvl="1" indent="0">
              <a:buNone/>
              <a:defRPr/>
            </a:pPr>
            <a:r>
              <a:rPr lang="en-GB" sz="2000" dirty="0">
                <a:ea typeface="ＭＳ Ｐゴシック" pitchFamily="34" charset="-128"/>
              </a:rPr>
              <a:t>     stress						</a:t>
            </a:r>
            <a:r>
              <a:rPr lang="en-GB" sz="2000" dirty="0" smtClean="0">
                <a:ea typeface="ＭＳ Ｐゴシック" pitchFamily="34" charset="-128"/>
              </a:rPr>
              <a:t>                            </a:t>
            </a:r>
            <a:r>
              <a:rPr lang="en-GB" sz="1200" dirty="0" smtClean="0"/>
              <a:t>(</a:t>
            </a:r>
            <a:r>
              <a:rPr lang="en-GB" sz="1200" dirty="0" err="1"/>
              <a:t>Bambach</a:t>
            </a:r>
            <a:r>
              <a:rPr lang="en-GB" sz="1200" dirty="0"/>
              <a:t>, 2013)</a:t>
            </a:r>
            <a:endParaRPr lang="en-GB" sz="20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sz="2400" dirty="0"/>
              <a:t>Desirable								</a:t>
            </a:r>
          </a:p>
          <a:p>
            <a:pPr>
              <a:defRPr/>
            </a:pPr>
            <a:r>
              <a:rPr lang="en-GB" sz="2400" dirty="0"/>
              <a:t>Arm/cable support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000" dirty="0">
                <a:ea typeface="ＭＳ Ｐゴシック" pitchFamily="34" charset="-128"/>
              </a:rPr>
              <a:t>Arm supports can be placed between the patient and practitioner</a:t>
            </a:r>
          </a:p>
          <a:p>
            <a:pPr marL="457200" lvl="1" indent="0">
              <a:buNone/>
              <a:defRPr/>
            </a:pPr>
            <a:r>
              <a:rPr lang="en-GB" sz="2000" dirty="0">
                <a:ea typeface="ＭＳ Ｐゴシック" pitchFamily="34" charset="-128"/>
              </a:rPr>
              <a:t>      to provide arm rest to reduce muscle loading in examinations </a:t>
            </a:r>
            <a:r>
              <a:rPr lang="en-GB" sz="1200" dirty="0">
                <a:ea typeface="ＭＳ Ｐゴシック" pitchFamily="34" charset="-128"/>
              </a:rPr>
              <a:t>(HSE,2012</a:t>
            </a:r>
            <a:r>
              <a:rPr lang="en-GB" sz="1200" dirty="0" smtClean="0">
                <a:ea typeface="ＭＳ Ｐゴシック" pitchFamily="34" charset="-128"/>
              </a:rPr>
              <a:t>)</a:t>
            </a:r>
          </a:p>
          <a:p>
            <a:pPr marL="722313" lvl="2" indent="0">
              <a:buNone/>
              <a:defRPr/>
            </a:pPr>
            <a:r>
              <a:rPr lang="en-GB" sz="1400" dirty="0" smtClean="0">
                <a:ea typeface="ＭＳ Ｐゴシック" pitchFamily="34" charset="-128"/>
              </a:rPr>
              <a:t> </a:t>
            </a:r>
            <a:r>
              <a:rPr lang="en-GB" sz="2000" dirty="0" smtClean="0">
                <a:ea typeface="ＭＳ Ｐゴシック" pitchFamily="34" charset="-128"/>
              </a:rPr>
              <a:t>Sagging cables should be positioned in cable supports to reduce wrist                                                                                                                                                       torqueing </a:t>
            </a:r>
            <a:r>
              <a:rPr lang="en-GB" sz="1200" dirty="0" smtClean="0">
                <a:ea typeface="ＭＳ Ｐゴシック" pitchFamily="34" charset="-128"/>
              </a:rPr>
              <a:t>(</a:t>
            </a:r>
            <a:r>
              <a:rPr lang="en-GB" sz="1200" dirty="0" err="1" smtClean="0">
                <a:ea typeface="ＭＳ Ｐゴシック" pitchFamily="34" charset="-128"/>
              </a:rPr>
              <a:t>SoR</a:t>
            </a:r>
            <a:r>
              <a:rPr lang="en-GB" sz="1200" dirty="0" smtClean="0">
                <a:ea typeface="ＭＳ Ｐゴシック" pitchFamily="34" charset="-128"/>
              </a:rPr>
              <a:t>, 2006)</a:t>
            </a:r>
            <a:r>
              <a:rPr lang="en-GB" sz="800" dirty="0" smtClean="0">
                <a:ea typeface="ＭＳ Ｐゴシック" pitchFamily="34" charset="-128"/>
              </a:rPr>
              <a:t>	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 smtClean="0"/>
              <a:t>Anti-fatigue </a:t>
            </a:r>
            <a:r>
              <a:rPr lang="en-GB" sz="2400" dirty="0"/>
              <a:t>mat</a:t>
            </a:r>
          </a:p>
          <a:p>
            <a:pPr marL="457200" lvl="1" indent="0">
              <a:buNone/>
              <a:defRPr/>
            </a:pPr>
            <a:endParaRPr lang="en-GB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71" y="2852936"/>
            <a:ext cx="1072754" cy="1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18" y="4435639"/>
            <a:ext cx="1013860" cy="10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1" y="5264833"/>
            <a:ext cx="366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		</a:t>
            </a:r>
            <a:r>
              <a:rPr lang="en-GB" dirty="0" smtClean="0"/>
              <a:t>          </a:t>
            </a:r>
            <a:r>
              <a:rPr lang="en-GB" sz="1200" dirty="0" smtClean="0"/>
              <a:t>(</a:t>
            </a:r>
            <a:r>
              <a:rPr lang="en-GB" sz="1200" dirty="0" err="1"/>
              <a:t>Rothband</a:t>
            </a:r>
            <a:r>
              <a:rPr lang="en-GB" sz="1200" dirty="0"/>
              <a:t>, 2014 )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36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Scanning Environment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896544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ea typeface="ＭＳ Ｐゴシック" pitchFamily="34" charset="-128"/>
              </a:rPr>
              <a:t>Appropriate floor area to allow access around couch/flexible set-up</a:t>
            </a:r>
          </a:p>
          <a:p>
            <a:pPr marL="119062" indent="0">
              <a:buNone/>
              <a:defRPr/>
            </a:pPr>
            <a:endParaRPr lang="en-GB" sz="2400" dirty="0">
              <a:ea typeface="ＭＳ Ｐゴシック" pitchFamily="34" charset="-128"/>
            </a:endParaRPr>
          </a:p>
          <a:p>
            <a:pPr>
              <a:defRPr/>
            </a:pPr>
            <a:r>
              <a:rPr lang="en-GB" sz="2400" dirty="0">
                <a:ea typeface="ＭＳ Ｐゴシック" pitchFamily="34" charset="-128"/>
              </a:rPr>
              <a:t>Black out blinds/windowless</a:t>
            </a:r>
          </a:p>
          <a:p>
            <a:pPr marL="119062" indent="0">
              <a:buNone/>
              <a:defRPr/>
            </a:pPr>
            <a:endParaRPr lang="en-GB" sz="2400" dirty="0">
              <a:ea typeface="ＭＳ Ｐゴシック" pitchFamily="34" charset="-128"/>
            </a:endParaRPr>
          </a:p>
          <a:p>
            <a:pPr>
              <a:defRPr/>
            </a:pPr>
            <a:r>
              <a:rPr lang="en-GB" sz="2400" dirty="0">
                <a:ea typeface="ＭＳ Ｐゴシック" pitchFamily="34" charset="-128"/>
              </a:rPr>
              <a:t>Adjustable lighting</a:t>
            </a:r>
          </a:p>
          <a:p>
            <a:pPr marL="119062" indent="0">
              <a:buNone/>
              <a:defRPr/>
            </a:pPr>
            <a:endParaRPr lang="en-GB" sz="2400" dirty="0">
              <a:ea typeface="ＭＳ Ｐゴシック" pitchFamily="34" charset="-128"/>
            </a:endParaRPr>
          </a:p>
          <a:p>
            <a:pPr>
              <a:defRPr/>
            </a:pPr>
            <a:r>
              <a:rPr lang="en-GB" sz="2400" dirty="0">
                <a:ea typeface="ＭＳ Ｐゴシック" pitchFamily="34" charset="-128"/>
              </a:rPr>
              <a:t>Air conditioning for ventilation and room cooling</a:t>
            </a:r>
          </a:p>
          <a:p>
            <a:pPr marL="457200" lvl="1" indent="0">
              <a:buNone/>
              <a:defRPr/>
            </a:pPr>
            <a:endParaRPr lang="en-GB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470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Good work practices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225" y="1988840"/>
            <a:ext cx="8280920" cy="4896544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/>
              <a:t>Appropriate work list </a:t>
            </a:r>
            <a:r>
              <a:rPr lang="en-GB" altLang="en-US" sz="2400" dirty="0" smtClean="0"/>
              <a:t>scheduling</a:t>
            </a:r>
          </a:p>
          <a:p>
            <a:pPr eaLnBrk="1" hangingPunct="1">
              <a:defRPr/>
            </a:pPr>
            <a:endParaRPr lang="en-GB" altLang="en-US" sz="2400" dirty="0"/>
          </a:p>
          <a:p>
            <a:pPr marL="119062" indent="0" eaLnBrk="1" hangingPunct="1">
              <a:buNone/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Adequate staffing levels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GB" altLang="en-US" sz="2400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Apply due ergonomic consideration</a:t>
            </a:r>
          </a:p>
          <a:p>
            <a:pPr lvl="1" eaLnBrk="1" hangingPunct="1">
              <a:buClr>
                <a:srgbClr val="0070C0"/>
              </a:buClr>
              <a:defRPr/>
            </a:pPr>
            <a:r>
              <a:rPr lang="en-GB" sz="2400" dirty="0"/>
              <a:t>Adjust work environment prior to each scan (table height, chair height, patient position, lighting).</a:t>
            </a:r>
          </a:p>
          <a:p>
            <a:pPr marL="457200" lvl="1" indent="0">
              <a:buNone/>
              <a:defRPr/>
            </a:pPr>
            <a:endParaRPr lang="en-GB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18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85" y="252797"/>
            <a:ext cx="8229600" cy="125272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Transducer Grip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89" y="3716935"/>
            <a:ext cx="2664296" cy="314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3" y="3676266"/>
            <a:ext cx="2520280" cy="318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2547" y="3306934"/>
            <a:ext cx="120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Pinch Grip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3" y="3306934"/>
            <a:ext cx="1206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Power grip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907" y="1737274"/>
            <a:ext cx="7647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/>
              <a:t>Employ the power </a:t>
            </a:r>
            <a:r>
              <a:rPr lang="en-GB" sz="2400" dirty="0" smtClean="0"/>
              <a:t>grip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ea typeface="ＭＳ Ｐゴシック" pitchFamily="34" charset="-128"/>
              </a:rPr>
              <a:t>The </a:t>
            </a:r>
            <a:r>
              <a:rPr lang="en-GB" dirty="0">
                <a:ea typeface="ＭＳ Ｐゴシック" pitchFamily="34" charset="-128"/>
              </a:rPr>
              <a:t>pinch grip is a common and natural approach to hold the US transducer however takes 4 to 5 more muscle and tendon force than the power grip and utilises only 25% of hand strength </a:t>
            </a:r>
            <a:r>
              <a:rPr lang="en-GB" sz="1200" dirty="0">
                <a:ea typeface="ＭＳ Ｐゴシック" pitchFamily="34" charset="-128"/>
              </a:rPr>
              <a:t>(</a:t>
            </a:r>
            <a:r>
              <a:rPr lang="en-GB" sz="1200" dirty="0" err="1">
                <a:ea typeface="ＭＳ Ｐゴシック" pitchFamily="34" charset="-128"/>
              </a:rPr>
              <a:t>Soundergonomics</a:t>
            </a:r>
            <a:r>
              <a:rPr lang="en-GB" sz="1200" dirty="0">
                <a:ea typeface="ＭＳ Ｐゴシック" pitchFamily="34" charset="-128"/>
              </a:rPr>
              <a:t>, 2014).</a:t>
            </a:r>
          </a:p>
          <a:p>
            <a:endParaRPr lang="en-GB" dirty="0">
              <a:ea typeface="ＭＳ Ｐゴシック" pitchFamily="34" charset="-128"/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en-GB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48569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Posture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dirty="0"/>
              <a:t>Avoid or minimize twisting of the spine</a:t>
            </a:r>
          </a:p>
          <a:p>
            <a:pPr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/>
              <a:t>Maintain an upright position 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altLang="en-US" sz="2400" dirty="0"/>
              <a:t>Avoid overreaching and unnatural positions</a:t>
            </a:r>
          </a:p>
          <a:p>
            <a:pPr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/>
              <a:t>Limit arm abduction to less than 30˚</a:t>
            </a:r>
          </a:p>
          <a:p>
            <a:pPr marL="119062" indent="0" eaLnBrk="1" hangingPunct="1">
              <a:buNone/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/>
              <a:t>Scan with neutral wrist position</a:t>
            </a:r>
          </a:p>
          <a:p>
            <a:pPr marL="1243012" lvl="4" indent="0">
              <a:buNone/>
              <a:defRPr/>
            </a:pPr>
            <a:r>
              <a:rPr lang="en-GB" sz="1000" dirty="0"/>
              <a:t>				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734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Move and stretch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2400" dirty="0" smtClean="0"/>
              <a:t>Rotate tasks</a:t>
            </a:r>
          </a:p>
          <a:p>
            <a:pPr marL="119062" indent="0" eaLnBrk="1" hangingPunct="1">
              <a:buNone/>
              <a:defRPr/>
            </a:pPr>
            <a:endParaRPr lang="en-GB" altLang="en-US" sz="2400" dirty="0"/>
          </a:p>
          <a:p>
            <a:pPr marL="119062" indent="0" eaLnBrk="1" hangingPunct="1">
              <a:buNone/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Take regular mini breaks </a:t>
            </a:r>
            <a:endParaRPr lang="en-GB" altLang="en-US" sz="2400" dirty="0" smtClean="0"/>
          </a:p>
          <a:p>
            <a:pPr marL="119062" indent="0" eaLnBrk="1" hangingPunct="1">
              <a:buNone/>
              <a:defRPr/>
            </a:pPr>
            <a:endParaRPr lang="en-GB" altLang="en-US" sz="2400" dirty="0"/>
          </a:p>
          <a:p>
            <a:pPr marL="119062" indent="0" eaLnBrk="1" hangingPunct="1">
              <a:buNone/>
              <a:defRPr/>
            </a:pP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400" dirty="0"/>
              <a:t>Stretch </a:t>
            </a:r>
          </a:p>
          <a:p>
            <a:pPr marL="119062" indent="0" eaLnBrk="1" hangingPunct="1">
              <a:buNone/>
              <a:defRPr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35" y="720225"/>
            <a:ext cx="3834928" cy="61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84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References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7504" y="1556792"/>
            <a:ext cx="8877345" cy="4625975"/>
          </a:xfrm>
          <a:solidFill>
            <a:schemeClr val="accent1"/>
          </a:solidFill>
        </p:spPr>
        <p:txBody>
          <a:bodyPr/>
          <a:lstStyle/>
          <a:p>
            <a:pPr lvl="0">
              <a:buClr>
                <a:srgbClr val="F0AD00"/>
              </a:buClr>
              <a:defRPr/>
            </a:pPr>
            <a:r>
              <a:rPr lang="en-GB" sz="1400" dirty="0"/>
              <a:t>Baker, J.P., &amp; </a:t>
            </a:r>
            <a:r>
              <a:rPr lang="en-GB" sz="1400" dirty="0" err="1"/>
              <a:t>Murphey</a:t>
            </a:r>
            <a:r>
              <a:rPr lang="en-GB" sz="1400" dirty="0"/>
              <a:t>, S.L., 2001.  Minimizing workplace Injuries among Sonographers.  Innovation in Ultrasound –Ergonomics Nov 2001 23-24</a:t>
            </a:r>
          </a:p>
          <a:p>
            <a:pPr lvl="0">
              <a:buClr>
                <a:srgbClr val="F0AD00"/>
              </a:buClr>
              <a:defRPr/>
            </a:pPr>
            <a:r>
              <a:rPr lang="en-GB" sz="1400" dirty="0" err="1"/>
              <a:t>Bambach</a:t>
            </a:r>
            <a:r>
              <a:rPr lang="en-GB" sz="1400" dirty="0"/>
              <a:t>, 2013, The </a:t>
            </a:r>
            <a:r>
              <a:rPr lang="en-GB" sz="1400" dirty="0" err="1"/>
              <a:t>Bambach</a:t>
            </a:r>
            <a:r>
              <a:rPr lang="en-GB" sz="1400" dirty="0"/>
              <a:t> saddle seat. [online] Available at: </a:t>
            </a:r>
            <a:r>
              <a:rPr lang="en-GB" sz="1400" dirty="0">
                <a:hlinkClick r:id="rId5"/>
              </a:rPr>
              <a:t>http://www.bambach.co.uk/</a:t>
            </a:r>
            <a:endParaRPr lang="en-GB" sz="1400" dirty="0"/>
          </a:p>
          <a:p>
            <a:pPr lvl="0">
              <a:buClr>
                <a:srgbClr val="F0AD00"/>
              </a:buClr>
              <a:defRPr/>
            </a:pPr>
            <a:r>
              <a:rPr lang="en-GB" sz="1400" dirty="0" smtClean="0"/>
              <a:t>Evans</a:t>
            </a:r>
            <a:r>
              <a:rPr lang="en-GB" sz="1400" dirty="0"/>
              <a:t>, K., Roll, S.C. and Baker, J., 2009, Work-Related Musculoskeletal Disorders (WRMSD)Among Registered Diagnostic Medical Sonographers and Vascular Technologists A Representative Sample. Journal of Diagnostic Medical </a:t>
            </a:r>
            <a:r>
              <a:rPr lang="en-GB" sz="1400" dirty="0" err="1"/>
              <a:t>Sonography</a:t>
            </a:r>
            <a:r>
              <a:rPr lang="en-GB" sz="1400" dirty="0"/>
              <a:t> Vol. 25, 287-299</a:t>
            </a:r>
          </a:p>
          <a:p>
            <a:pPr lvl="0">
              <a:buClr>
                <a:srgbClr val="F0AD00"/>
              </a:buClr>
              <a:defRPr/>
            </a:pPr>
            <a:r>
              <a:rPr lang="en-GB" sz="1400" dirty="0">
                <a:ea typeface="ＭＳ Ｐゴシック" pitchFamily="34" charset="-128"/>
              </a:rPr>
              <a:t>GE, 2014, Ultrasound. [online] Available at: http://www3.gehealthcare.com/en/Products/Categories/Ultrasound</a:t>
            </a:r>
          </a:p>
          <a:p>
            <a:pPr lvl="0">
              <a:buClr>
                <a:srgbClr val="F0AD00"/>
              </a:buClr>
              <a:defRPr/>
            </a:pPr>
            <a:r>
              <a:rPr lang="en-GB" sz="1400" dirty="0"/>
              <a:t>Health and Safety Executive, 2012,  Risk management of Musculoskeletal disorders in </a:t>
            </a:r>
            <a:r>
              <a:rPr lang="en-GB" sz="1400" dirty="0" err="1"/>
              <a:t>sonography</a:t>
            </a:r>
            <a:r>
              <a:rPr lang="en-GB" sz="1400" dirty="0"/>
              <a:t> work. Date: 23 March 2012</a:t>
            </a:r>
          </a:p>
          <a:p>
            <a:pPr lvl="0">
              <a:buClr>
                <a:srgbClr val="F0AD00"/>
              </a:buClr>
              <a:defRPr/>
            </a:pPr>
            <a:r>
              <a:rPr lang="en-GB" sz="1400" dirty="0"/>
              <a:t>International Ergonomics Association, 2014 [online] Available at: </a:t>
            </a:r>
            <a:r>
              <a:rPr lang="en-GB" sz="1400" dirty="0">
                <a:ea typeface="ＭＳ Ｐゴシック" pitchFamily="34" charset="-128"/>
                <a:hlinkClick r:id="rId6"/>
              </a:rPr>
              <a:t>http://www.iea.cc/whats/index.html</a:t>
            </a:r>
            <a:endParaRPr lang="en-GB" sz="1400" b="1" dirty="0"/>
          </a:p>
          <a:p>
            <a:pPr lvl="0">
              <a:buClr>
                <a:srgbClr val="F0AD00"/>
              </a:buClr>
              <a:defRPr/>
            </a:pPr>
            <a:r>
              <a:rPr lang="en-GB" sz="1400" dirty="0" err="1"/>
              <a:t>Murphey</a:t>
            </a:r>
            <a:r>
              <a:rPr lang="en-GB" sz="1400" dirty="0"/>
              <a:t>, S,L. &amp; Coffin, C,T., 2002, Ergonomics and Sonographer Well-being in Practice [online] Available at: </a:t>
            </a:r>
            <a:r>
              <a:rPr lang="en-GB" sz="1400" dirty="0">
                <a:hlinkClick r:id="rId7"/>
              </a:rPr>
              <a:t>http://www.soundergo.com/pdf/ErgSonWellBeing.pdf</a:t>
            </a:r>
            <a:r>
              <a:rPr lang="en-GB" sz="1400" dirty="0"/>
              <a:t> </a:t>
            </a:r>
          </a:p>
          <a:p>
            <a:pPr lvl="0">
              <a:buClr>
                <a:srgbClr val="F0AD00"/>
              </a:buClr>
              <a:defRPr/>
            </a:pPr>
            <a:r>
              <a:rPr lang="en-GB" sz="1400" dirty="0" err="1" smtClean="0"/>
              <a:t>Rothband</a:t>
            </a:r>
            <a:r>
              <a:rPr lang="en-GB" sz="1400" dirty="0"/>
              <a:t>, 2014, Cable support [online] Available at: </a:t>
            </a:r>
            <a:r>
              <a:rPr lang="en-GB" sz="1400" dirty="0">
                <a:hlinkClick r:id="rId8"/>
              </a:rPr>
              <a:t>http://rothband.com/product_info.php?cPath=109&amp;products_id=234</a:t>
            </a:r>
            <a:endParaRPr lang="en-GB" sz="1400" dirty="0"/>
          </a:p>
          <a:p>
            <a:pPr lvl="0">
              <a:buClr>
                <a:srgbClr val="F0AD00"/>
              </a:buClr>
              <a:defRPr/>
            </a:pPr>
            <a:r>
              <a:rPr lang="en-GB" sz="1400" dirty="0"/>
              <a:t>Society of Radiographers, 2006, Industry standards for the prevention of work-related musculoskeletal disordered in </a:t>
            </a:r>
            <a:r>
              <a:rPr lang="en-GB" sz="1400" dirty="0" err="1"/>
              <a:t>sonography</a:t>
            </a:r>
            <a:r>
              <a:rPr lang="en-GB" sz="1400" dirty="0"/>
              <a:t> [online] Available at: </a:t>
            </a:r>
            <a:r>
              <a:rPr lang="en-GB" sz="1400" dirty="0">
                <a:hlinkClick r:id="rId9"/>
              </a:rPr>
              <a:t>http://www.sor.org/system/files/documentlibrary/public/sor_industrystandards_prevention_musculoskeletal.pdf</a:t>
            </a:r>
            <a:r>
              <a:rPr lang="en-GB" sz="1400" dirty="0"/>
              <a:t> </a:t>
            </a:r>
          </a:p>
          <a:p>
            <a:pPr lvl="0">
              <a:buClr>
                <a:srgbClr val="F0AD00"/>
              </a:buClr>
              <a:defRPr/>
            </a:pPr>
            <a:r>
              <a:rPr lang="en-US" sz="1400" dirty="0">
                <a:hlinkClick r:id="rId10"/>
              </a:rPr>
              <a:t>www.soundergonomics.com</a:t>
            </a:r>
            <a:r>
              <a:rPr lang="en-US" sz="1400" dirty="0"/>
              <a:t> </a:t>
            </a:r>
            <a:endParaRPr lang="en-GB" sz="1400" dirty="0"/>
          </a:p>
          <a:p>
            <a:pPr lvl="0">
              <a:buClr>
                <a:srgbClr val="F0AD00"/>
              </a:buClr>
              <a:defRPr/>
            </a:pPr>
            <a:r>
              <a:rPr lang="en-GB" sz="1400" dirty="0" smtClean="0"/>
              <a:t>Society and College of Radiographers and British medical Ultrasound Society, 2015, </a:t>
            </a:r>
            <a:r>
              <a:rPr lang="en-GB" sz="1400" dirty="0"/>
              <a:t>Guidelines for Professional </a:t>
            </a:r>
            <a:r>
              <a:rPr lang="en-GB" sz="1400" dirty="0" smtClean="0"/>
              <a:t>Ultrasound </a:t>
            </a:r>
            <a:r>
              <a:rPr lang="en-GB" sz="1400" dirty="0"/>
              <a:t>practice [online]</a:t>
            </a:r>
          </a:p>
          <a:p>
            <a:pPr marL="119062" lvl="0" indent="0">
              <a:buClr>
                <a:srgbClr val="F0AD00"/>
              </a:buClr>
              <a:buNone/>
              <a:defRPr/>
            </a:pPr>
            <a:r>
              <a:rPr lang="en-GB" sz="1400" dirty="0"/>
              <a:t>          </a:t>
            </a:r>
            <a:r>
              <a:rPr lang="en-GB" sz="1400" dirty="0" smtClean="0"/>
              <a:t>Available: </a:t>
            </a:r>
            <a:r>
              <a:rPr lang="en-GB" sz="1200" dirty="0" smtClean="0"/>
              <a:t>https</a:t>
            </a:r>
            <a:r>
              <a:rPr lang="en-GB" sz="1200" dirty="0"/>
              <a:t>://www.bmus.org/static/uploads/resources/GUIDELINES_FOR_PROFESSIONAL_ULTRASOUND_PRACTICE.pdf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4714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Ergonomics- Definition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85934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0" algn="ctr"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marL="117475" indent="0" algn="ctr">
              <a:buNone/>
            </a:pPr>
            <a:endParaRPr lang="en-GB" dirty="0">
              <a:ea typeface="ＭＳ Ｐゴシック" pitchFamily="34" charset="-128"/>
            </a:endParaRPr>
          </a:p>
          <a:p>
            <a:pPr marL="117475" indent="0" algn="ctr"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marL="117475" indent="0" algn="ctr">
              <a:buNone/>
            </a:pPr>
            <a:r>
              <a:rPr lang="en-GB" sz="2000" dirty="0" smtClean="0">
                <a:ea typeface="ＭＳ Ｐゴシック" pitchFamily="34" charset="-128"/>
              </a:rPr>
              <a:t>“</a:t>
            </a:r>
            <a:r>
              <a:rPr lang="en-GB" sz="2000" dirty="0">
                <a:ea typeface="ＭＳ Ｐゴシック" pitchFamily="34" charset="-128"/>
              </a:rPr>
              <a:t>Ergonomics (or human factors) is the scientific discipline concerned with the understanding of interactions among humans and other elements of a system, and the profession that applies theory, principles, data and methods to design in order to optimize human well-being and overall system performance”.</a:t>
            </a:r>
          </a:p>
          <a:p>
            <a:pPr marL="117475" indent="0">
              <a:buNone/>
            </a:pPr>
            <a:endParaRPr lang="en-GB" sz="2000" dirty="0">
              <a:ea typeface="ＭＳ Ｐゴシック" pitchFamily="34" charset="-128"/>
            </a:endParaRPr>
          </a:p>
          <a:p>
            <a:pPr marL="117475" indent="0">
              <a:buNone/>
            </a:pPr>
            <a:r>
              <a:rPr lang="en-GB" sz="2000" dirty="0">
                <a:ea typeface="ＭＳ Ｐゴシック" pitchFamily="34" charset="-128"/>
              </a:rPr>
              <a:t>					</a:t>
            </a:r>
            <a:endParaRPr lang="en-GB" sz="2000" dirty="0" smtClean="0">
              <a:ea typeface="ＭＳ Ｐゴシック" pitchFamily="34" charset="-128"/>
            </a:endParaRPr>
          </a:p>
          <a:p>
            <a:pPr marL="117475" indent="0">
              <a:buNone/>
            </a:pPr>
            <a:r>
              <a:rPr lang="en-GB" sz="2000" dirty="0">
                <a:ea typeface="ＭＳ Ｐゴシック" pitchFamily="34" charset="-128"/>
              </a:rPr>
              <a:t>				</a:t>
            </a:r>
            <a:r>
              <a:rPr lang="en-GB" sz="2000" dirty="0" smtClean="0">
                <a:ea typeface="ＭＳ Ｐゴシック" pitchFamily="34" charset="-128"/>
              </a:rPr>
              <a:t>							(</a:t>
            </a:r>
            <a:r>
              <a:rPr lang="en-GB" sz="2000" dirty="0">
                <a:ea typeface="ＭＳ Ｐゴシック" pitchFamily="34" charset="-128"/>
              </a:rPr>
              <a:t>International Ergonomics Association, 2014)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976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Ultrasound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859340"/>
            <a:ext cx="8064896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19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400" dirty="0">
                <a:ea typeface="ＭＳ Ｐゴシック" pitchFamily="34" charset="-128"/>
              </a:rPr>
              <a:t>Ultrasound practitioners are generally considered predisposed to Work-Related Musculoskeletal Disorders (WRMSD) due to repetitive upper limb movements and static postures</a:t>
            </a:r>
            <a:r>
              <a:rPr lang="en-GB" sz="2400" dirty="0" smtClean="0">
                <a:ea typeface="ＭＳ Ｐゴシック" pitchFamily="34" charset="-128"/>
              </a:rPr>
              <a:t>.</a:t>
            </a:r>
          </a:p>
          <a:p>
            <a:pPr marL="438150" lvl="0" indent="-319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endParaRPr lang="en-GB" sz="2400" dirty="0">
              <a:ea typeface="ＭＳ Ｐゴシック" pitchFamily="34" charset="-128"/>
            </a:endParaRPr>
          </a:p>
          <a:p>
            <a:pPr marL="438150" lvl="0" indent="-319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itchFamily="18" charset="2"/>
              <a:buChar char=""/>
            </a:pPr>
            <a:r>
              <a:rPr lang="en-GB" sz="2400" dirty="0" smtClean="0">
                <a:ea typeface="ＭＳ Ｐゴシック" pitchFamily="34" charset="-128"/>
              </a:rPr>
              <a:t>Diagnostic </a:t>
            </a:r>
            <a:r>
              <a:rPr lang="en-GB" sz="2400" dirty="0">
                <a:ea typeface="ＭＳ Ｐゴシック" pitchFamily="34" charset="-128"/>
              </a:rPr>
              <a:t>ultrasound presents multiple ergonomic concerns, including</a:t>
            </a:r>
            <a:r>
              <a:rPr lang="en-GB" sz="2400" dirty="0" smtClean="0">
                <a:ea typeface="ＭＳ Ｐゴシック" pitchFamily="34" charset="-128"/>
              </a:rPr>
              <a:t>:</a:t>
            </a:r>
            <a:endParaRPr lang="en-GB" sz="3200" dirty="0">
              <a:ea typeface="ＭＳ Ｐゴシック" pitchFamily="34" charset="-128"/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itchFamily="2" charset="2"/>
              <a:buChar char=""/>
            </a:pPr>
            <a:r>
              <a:rPr lang="en-GB" sz="2400" dirty="0">
                <a:ea typeface="ＭＳ Ｐゴシック" pitchFamily="34" charset="-128"/>
              </a:rPr>
              <a:t>Type and use of Equipment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itchFamily="2" charset="2"/>
              <a:buChar char=""/>
            </a:pPr>
            <a:r>
              <a:rPr lang="en-GB" sz="2400" dirty="0">
                <a:ea typeface="ＭＳ Ｐゴシック" pitchFamily="34" charset="-128"/>
              </a:rPr>
              <a:t>Scanning environment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itchFamily="2" charset="2"/>
              <a:buChar char=""/>
            </a:pPr>
            <a:r>
              <a:rPr lang="en-GB" sz="2400" dirty="0">
                <a:ea typeface="ＭＳ Ｐゴシック" pitchFamily="34" charset="-128"/>
              </a:rPr>
              <a:t>Work load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itchFamily="2" charset="2"/>
              <a:buChar char=""/>
            </a:pPr>
            <a:r>
              <a:rPr lang="en-GB" sz="2400" dirty="0">
                <a:ea typeface="ＭＳ Ｐゴシック" pitchFamily="34" charset="-128"/>
              </a:rPr>
              <a:t>Practitioner/patient factors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45339"/>
            <a:ext cx="2757066" cy="25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6044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Risks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Poor ultrasound practice ergonomics can lead to: </a:t>
            </a:r>
          </a:p>
          <a:p>
            <a:pPr>
              <a:defRPr/>
            </a:pPr>
            <a:endParaRPr lang="en-GB" sz="2400" dirty="0"/>
          </a:p>
          <a:p>
            <a:pPr marL="0" indent="0">
              <a:buNone/>
              <a:defRPr/>
            </a:pPr>
            <a:endParaRPr lang="en-GB" sz="2400" dirty="0"/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Work-related Musculoskeletal Disorders (WRMSD)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Absenteeism through ill health</a:t>
            </a:r>
          </a:p>
          <a:p>
            <a:pPr lvl="1">
              <a:buClr>
                <a:srgbClr val="0070C0"/>
              </a:buClr>
              <a:defRPr/>
            </a:pPr>
            <a:r>
              <a:rPr lang="en-GB" sz="2400" dirty="0"/>
              <a:t>A significant economic burden</a:t>
            </a:r>
          </a:p>
          <a:p>
            <a:pPr>
              <a:buClr>
                <a:srgbClr val="0070C0"/>
              </a:buClr>
            </a:pP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8863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Ultrasound WRMSD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110" y="1412776"/>
            <a:ext cx="8555385" cy="4625975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GB" sz="2400" dirty="0">
                <a:ea typeface="ＭＳ Ｐゴシック" pitchFamily="34" charset="-128"/>
              </a:rPr>
              <a:t>WRMSD’s range in severity from pain and tingling to loss of function; acute, chronic and irreversible damage may lead to episodes of sickness from employment which carries a significant financial and social burden</a:t>
            </a:r>
          </a:p>
          <a:p>
            <a:pPr marL="457200" lvl="1" indent="0">
              <a:buNone/>
              <a:defRPr/>
            </a:pPr>
            <a:r>
              <a:rPr lang="en-GB" sz="2000" dirty="0">
                <a:ea typeface="ＭＳ Ｐゴシック" pitchFamily="34" charset="-128"/>
              </a:rPr>
              <a:t>						 (Murphy &amp; Coffin, 2002)</a:t>
            </a:r>
          </a:p>
          <a:p>
            <a:pPr>
              <a:buFont typeface="Wingdings" pitchFamily="2" charset="2"/>
              <a:buChar char="§"/>
              <a:defRPr/>
            </a:pPr>
            <a:endParaRPr lang="en-GB" sz="2400" dirty="0"/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/>
              <a:t>Between  </a:t>
            </a:r>
            <a:r>
              <a:rPr lang="en-GB" sz="2400" b="1" dirty="0"/>
              <a:t>80-90%</a:t>
            </a:r>
            <a:r>
              <a:rPr lang="en-GB" sz="2400" dirty="0"/>
              <a:t> of sonographers scan in pain </a:t>
            </a:r>
          </a:p>
          <a:p>
            <a:pPr marL="1033462" lvl="3" indent="0">
              <a:buNone/>
              <a:defRPr/>
            </a:pPr>
            <a:r>
              <a:rPr lang="en-GB" sz="1200" dirty="0"/>
              <a:t>			   	            </a:t>
            </a:r>
            <a:r>
              <a:rPr lang="en-GB" dirty="0"/>
              <a:t>(Baker 2001; Evans et al, 2010)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/>
              <a:t>Anatomical regions commonly affected by WRMSD include: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GB" sz="1400" dirty="0"/>
              <a:t>Shoulder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GB" sz="1400" dirty="0"/>
              <a:t>Neck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GB" sz="1400" dirty="0"/>
              <a:t>Wrist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GB" sz="1400" dirty="0"/>
              <a:t>Back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GB" sz="1400" dirty="0"/>
              <a:t>Hand/fingers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en-GB" sz="1400" dirty="0"/>
              <a:t>Upper arm</a:t>
            </a:r>
          </a:p>
          <a:p>
            <a:pPr>
              <a:defRPr/>
            </a:pPr>
            <a:endParaRPr lang="en-GB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46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WRMSD-Scanning risks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555385" cy="462597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Repetitive micro movements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Poor scanning </a:t>
            </a:r>
            <a:r>
              <a:rPr lang="en-GB" sz="2400" dirty="0" smtClean="0"/>
              <a:t>posture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Sub standard equipment</a:t>
            </a:r>
            <a:endParaRPr lang="en-GB" sz="2400" dirty="0"/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Inefficient transducer grip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Excessive or sustained reaching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Application of force/pressure</a:t>
            </a:r>
          </a:p>
          <a:p>
            <a:pPr>
              <a:defRPr/>
            </a:pPr>
            <a:endParaRPr lang="en-GB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2943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Work load risks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00808"/>
            <a:ext cx="8555385" cy="462597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Increased referrals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Government waiting time targets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Staff shortages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Insufficient rest periods/breaks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Repetitive examination lists</a:t>
            </a:r>
          </a:p>
          <a:p>
            <a:pPr marL="119062" indent="0">
              <a:buNone/>
              <a:defRPr/>
            </a:pPr>
            <a:endParaRPr lang="en-GB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84961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Practitioner risks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555385" cy="4625975"/>
          </a:xfrm>
        </p:spPr>
        <p:txBody>
          <a:bodyPr/>
          <a:lstStyle/>
          <a:p>
            <a:pPr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Aging workforce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Inappropriate environment/equipment </a:t>
            </a:r>
            <a:r>
              <a:rPr lang="en-GB" sz="2400" dirty="0" smtClean="0"/>
              <a:t>set-up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 marL="119062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Inappropriate moving &amp; handling techniques</a:t>
            </a:r>
          </a:p>
          <a:p>
            <a:pPr marL="119062" indent="0">
              <a:buNone/>
              <a:defRPr/>
            </a:pPr>
            <a:endParaRPr lang="en-GB" sz="2400" dirty="0"/>
          </a:p>
          <a:p>
            <a:pPr marL="119062" indent="0">
              <a:buNone/>
              <a:defRPr/>
            </a:pPr>
            <a:endParaRPr lang="en-GB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1759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60" y="251908"/>
            <a:ext cx="829340" cy="468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0070C0"/>
                </a:solidFill>
              </a:rPr>
              <a:t>Client risks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555385" cy="4625975"/>
          </a:xfrm>
        </p:spPr>
        <p:txBody>
          <a:bodyPr/>
          <a:lstStyle/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 smtClean="0"/>
              <a:t>Increasingly </a:t>
            </a:r>
            <a:r>
              <a:rPr lang="en-GB" sz="2400" dirty="0"/>
              <a:t>obese </a:t>
            </a:r>
            <a:r>
              <a:rPr lang="en-GB" sz="2400" dirty="0" smtClean="0"/>
              <a:t>population</a:t>
            </a:r>
          </a:p>
          <a:p>
            <a:pPr>
              <a:defRPr/>
            </a:pPr>
            <a:endParaRPr lang="en-GB" sz="2400" dirty="0"/>
          </a:p>
          <a:p>
            <a:pPr lvl="1">
              <a:buClr>
                <a:srgbClr val="0070C0"/>
              </a:buClr>
              <a:defRPr/>
            </a:pPr>
            <a:r>
              <a:rPr lang="en-GB" sz="2400" dirty="0">
                <a:ea typeface="ＭＳ Ｐゴシック" pitchFamily="34" charset="-128"/>
              </a:rPr>
              <a:t>Displacement of adipose tissue in obese patients often requires increased probe pressure and stretching (HSE, 2012), this can elevate muscle fatigue and may lead to injury.</a:t>
            </a:r>
          </a:p>
          <a:p>
            <a:pPr marL="457200" lvl="1" indent="0">
              <a:buNone/>
              <a:defRPr/>
            </a:pPr>
            <a:endParaRPr lang="en-GB" sz="2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7756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5zQoSaw9Q5WLktORy1lA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9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785</Words>
  <Application>Microsoft Office PowerPoint</Application>
  <PresentationFormat>On-screen Show (4:3)</PresentationFormat>
  <Paragraphs>169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Medical Ultrasound: Ergonomics</vt:lpstr>
      <vt:lpstr>Ergonomics- Definition</vt:lpstr>
      <vt:lpstr>Ultrasound </vt:lpstr>
      <vt:lpstr>Risks</vt:lpstr>
      <vt:lpstr>Ultrasound WRMSD</vt:lpstr>
      <vt:lpstr>WRMSD-Scanning risks</vt:lpstr>
      <vt:lpstr>Work load risks</vt:lpstr>
      <vt:lpstr>Practitioner risks</vt:lpstr>
      <vt:lpstr>Client risks</vt:lpstr>
      <vt:lpstr>Risk reduction of WRMSD in Ultrasound</vt:lpstr>
      <vt:lpstr>Ultrasound Equipment</vt:lpstr>
      <vt:lpstr>Ancillary equipment</vt:lpstr>
      <vt:lpstr>Scanning Environment</vt:lpstr>
      <vt:lpstr>Good work practices</vt:lpstr>
      <vt:lpstr>Transducer Grip</vt:lpstr>
      <vt:lpstr>Posture</vt:lpstr>
      <vt:lpstr>Move and stretch</vt:lpstr>
      <vt:lpstr>References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22</cp:revision>
  <dcterms:created xsi:type="dcterms:W3CDTF">2016-03-15T13:39:59Z</dcterms:created>
  <dcterms:modified xsi:type="dcterms:W3CDTF">2016-05-26T15:04:10Z</dcterms:modified>
</cp:coreProperties>
</file>