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heme/themeOverride3.xml" ContentType="application/vnd.openxmlformats-officedocument.themeOverride+xml"/>
  <Override PartName="/ppt/tags/tag2.xml" ContentType="application/vnd.openxmlformats-officedocument.presentationml.tags+xml"/>
  <Override PartName="/ppt/theme/themeOverride4.xml" ContentType="application/vnd.openxmlformats-officedocument.themeOverride+xml"/>
  <Override PartName="/ppt/tags/tag3.xml" ContentType="application/vnd.openxmlformats-officedocument.presentationml.tags+xml"/>
  <Override PartName="/ppt/theme/themeOverride5.xml" ContentType="application/vnd.openxmlformats-officedocument.themeOverride+xml"/>
  <Override PartName="/ppt/tags/tag4.xml" ContentType="application/vnd.openxmlformats-officedocument.presentationml.tags+xml"/>
  <Override PartName="/ppt/theme/themeOverride6.xml" ContentType="application/vnd.openxmlformats-officedocument.themeOverride+xml"/>
  <Override PartName="/ppt/tags/tag5.xml" ContentType="application/vnd.openxmlformats-officedocument.presentationml.tags+xml"/>
  <Override PartName="/ppt/theme/themeOverride7.xml" ContentType="application/vnd.openxmlformats-officedocument.themeOverride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theme/themeOverride8.xml" ContentType="application/vnd.openxmlformats-officedocument.themeOverride+xml"/>
  <Override PartName="/ppt/tags/tag7.xml" ContentType="application/vnd.openxmlformats-officedocument.presentationml.tags+xml"/>
  <Override PartName="/ppt/theme/themeOverride9.xml" ContentType="application/vnd.openxmlformats-officedocument.themeOverride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theme/themeOverride10.xml" ContentType="application/vnd.openxmlformats-officedocument.themeOverride+xml"/>
  <Override PartName="/ppt/tags/tag9.xml" ContentType="application/vnd.openxmlformats-officedocument.presentationml.tags+xml"/>
  <Override PartName="/ppt/theme/themeOverride11.xml" ContentType="application/vnd.openxmlformats-officedocument.themeOverride+xml"/>
  <Override PartName="/ppt/tags/tag10.xml" ContentType="application/vnd.openxmlformats-officedocument.presentationml.tags+xml"/>
  <Override PartName="/ppt/theme/themeOverride12.xml" ContentType="application/vnd.openxmlformats-officedocument.themeOverride+xml"/>
  <Override PartName="/ppt/tags/tag11.xml" ContentType="application/vnd.openxmlformats-officedocument.presentationml.tags+xml"/>
  <Override PartName="/ppt/theme/themeOverride13.xml" ContentType="application/vnd.openxmlformats-officedocument.themeOverride+xml"/>
  <Override PartName="/ppt/tags/tag12.xml" ContentType="application/vnd.openxmlformats-officedocument.presentationml.tags+xml"/>
  <Override PartName="/ppt/notesSlides/notesSlide3.xml" ContentType="application/vnd.openxmlformats-officedocument.presentationml.notesSlide+xml"/>
  <Override PartName="/ppt/theme/themeOverride14.xml" ContentType="application/vnd.openxmlformats-officedocument.themeOverride+xml"/>
  <Override PartName="/ppt/tags/tag13.xml" ContentType="application/vnd.openxmlformats-officedocument.presentationml.tags+xml"/>
  <Override PartName="/ppt/theme/themeOverride15.xml" ContentType="application/vnd.openxmlformats-officedocument.themeOverride+xml"/>
  <Override PartName="/ppt/tags/tag14.xml" ContentType="application/vnd.openxmlformats-officedocument.presentationml.tags+xml"/>
  <Override PartName="/ppt/notesSlides/notesSlide4.xml" ContentType="application/vnd.openxmlformats-officedocument.presentationml.notesSlide+xml"/>
  <Override PartName="/ppt/theme/themeOverride16.xml" ContentType="application/vnd.openxmlformats-officedocument.themeOverride+xml"/>
  <Override PartName="/ppt/tags/tag15.xml" ContentType="application/vnd.openxmlformats-officedocument.presentationml.tags+xml"/>
  <Override PartName="/ppt/theme/themeOverride17.xml" ContentType="application/vnd.openxmlformats-officedocument.themeOverride+xml"/>
  <Override PartName="/ppt/tags/tag16.xml" ContentType="application/vnd.openxmlformats-officedocument.presentationml.tags+xml"/>
  <Override PartName="/ppt/notesSlides/notesSlide5.xml" ContentType="application/vnd.openxmlformats-officedocument.presentationml.notesSlide+xml"/>
  <Override PartName="/ppt/theme/themeOverride18.xml" ContentType="application/vnd.openxmlformats-officedocument.themeOverride+xml"/>
  <Override PartName="/ppt/tags/tag17.xml" ContentType="application/vnd.openxmlformats-officedocument.presentationml.tags+xml"/>
  <Override PartName="/ppt/theme/themeOverride19.xml" ContentType="application/vnd.openxmlformats-officedocument.themeOverride+xml"/>
  <Override PartName="/ppt/tags/tag1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95" r:id="rId2"/>
    <p:sldId id="257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7" r:id="rId12"/>
    <p:sldId id="288" r:id="rId13"/>
    <p:sldId id="289" r:id="rId14"/>
    <p:sldId id="290" r:id="rId15"/>
    <p:sldId id="291" r:id="rId16"/>
    <p:sldId id="292" r:id="rId17"/>
    <p:sldId id="294" r:id="rId18"/>
    <p:sldId id="29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B53891-219B-4CAC-A09A-E45B5B810ED5}" type="datetimeFigureOut">
              <a:rPr lang="en-GB" smtClean="0"/>
              <a:t>26/05/2016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AFEE89-E0F6-4F06-98D9-9759056923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2491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FEE89-E0F6-4F06-98D9-97590569236A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681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FEE89-E0F6-4F06-98D9-97590569236A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33532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FEE89-E0F6-4F06-98D9-97590569236A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77394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FEE89-E0F6-4F06-98D9-97590569236A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7620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FEE89-E0F6-4F06-98D9-97590569236A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691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dist="10160" dir="5400000" algn="tl" rotWithShape="0">
              <a:srgbClr val="808080">
                <a:alpha val="59999"/>
              </a:srgbClr>
            </a:outerShdw>
          </a:effectLst>
          <a:extLst>
            <a:ext uri="{91240B29-F687-4F45-9708-019B960494DF}">
              <a14:hiddenLine xmlns:a14="http://schemas.microsoft.com/office/drawing/2010/main" w="4800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pl-PL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0CC28F5-CEEE-4FDF-90D4-CE0D2B6598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48644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4718D74B-E699-4B55-9929-34F658D8E102}" type="datetimeFigureOut">
              <a:rPr lang="en-US" altLang="en-U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5/26/2016</a:t>
            </a:fld>
            <a:endParaRPr lang="en-US" alt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ea typeface="MS PGothic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6C95FE-7D72-4795-901A-3ECF726F4DE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2705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dist="10160" dir="10800000" algn="tl" rotWithShape="0">
              <a:srgbClr val="808080">
                <a:alpha val="59999"/>
              </a:srgbClr>
            </a:outerShdw>
          </a:effectLst>
          <a:extLst>
            <a:ext uri="{91240B29-F687-4F45-9708-019B960494DF}">
              <a14:hiddenLine xmlns:a14="http://schemas.microsoft.com/office/drawing/2010/main" w="4800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5" name="Rectangle 4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26CC4E08-AB68-42B9-BD54-C0A2FD468E20}" type="datetimeFigureOut">
              <a:rPr lang="en-US" altLang="en-U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5/26/2016</a:t>
            </a:fld>
            <a:endParaRPr lang="en-US" alt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ea typeface="MS PGothic" pitchFamily="34" charset="-128"/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CC314B-A70C-402D-B302-8B0B00D6E4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1462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83DF226D-DB4B-40AB-B420-E7B5FABB00D0}" type="datetimeFigureOut">
              <a:rPr lang="en-US" altLang="en-U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5/26/2016</a:t>
            </a:fld>
            <a:endParaRPr lang="en-US" alt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ea typeface="MS PGothic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536867-40FE-47E9-A3F2-F4C536E4F3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6504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dist="10160" dir="5400000" algn="tl" rotWithShape="0">
              <a:srgbClr val="808080">
                <a:alpha val="59999"/>
              </a:srgbClr>
            </a:outerShdw>
          </a:effectLst>
          <a:extLst>
            <a:ext uri="{91240B29-F687-4F45-9708-019B960494DF}">
              <a14:hiddenLine xmlns:a14="http://schemas.microsoft.com/office/drawing/2010/main" w="4800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0B19FC4-8368-48B3-B803-EAF86E3D057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34615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EAA8139E-0346-40F3-8703-478F227A46BA}" type="datetimeFigureOut">
              <a:rPr lang="en-US" altLang="en-U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5/26/2016</a:t>
            </a:fld>
            <a:endParaRPr lang="en-US" alt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ea typeface="MS PGothic" pitchFamily="34" charset="-128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48E4A9-2F97-4434-8D85-85558558C9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7201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0D8D381E-FF10-4BBF-A6AD-77C70B5E8D1D}" type="datetimeFigureOut">
              <a:rPr lang="en-US" altLang="en-U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5/26/2016</a:t>
            </a:fld>
            <a:endParaRPr lang="en-US" alt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ea typeface="MS PGothic" pitchFamily="34" charset="-128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36E925-A3E6-4F3B-9925-E256894EA57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692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803E1E04-97EC-45CA-82F4-636D76D533B1}" type="datetimeFigureOut">
              <a:rPr lang="en-US" altLang="en-U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5/26/2016</a:t>
            </a:fld>
            <a:endParaRPr lang="en-US" alt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ea typeface="MS PGothic" pitchFamily="34" charset="-12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1897B-6995-4CCB-B9B3-053C9991642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9603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468D1D19-67EE-4CDC-B4D8-80DD60179FA5}" type="datetimeFigureOut">
              <a:rPr lang="en-US" altLang="en-U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5/26/2016</a:t>
            </a:fld>
            <a:endParaRPr lang="en-US" alt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ea typeface="MS PGothic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DAAE80-9ADC-49B3-A74C-672B57E4AC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6052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3AB07421-BBE6-4EAA-93A2-4CE87D1785E0}" type="datetimeFigureOut">
              <a:rPr lang="en-US" altLang="en-U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5/26/2016</a:t>
            </a:fld>
            <a:endParaRPr lang="en-US" alt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ea typeface="MS PGothic" pitchFamily="34" charset="-128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57796F-B292-48C6-A758-659054277AA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44320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pl-PL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466C150F-B02C-47B6-97D2-40249CC8D658}" type="datetimeFigureOut">
              <a:rPr lang="en-US" altLang="en-U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5/26/2016</a:t>
            </a:fld>
            <a:endParaRPr lang="en-US" altLang="en-US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BCBCBC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ea typeface="MS PGothic" pitchFamily="34" charset="-128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>
              <a:defRPr/>
            </a:lvl1pPr>
          </a:lstStyle>
          <a:p>
            <a:fld id="{3FD89B21-256A-494A-9436-0A3C7E05FA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34289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rrowheads="1"/>
          </p:cNvSpPr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dist="10160" dir="5400000" algn="tl" rotWithShape="0">
              <a:srgbClr val="808080">
                <a:alpha val="59999"/>
              </a:srgbClr>
            </a:outerShdw>
          </a:effectLst>
          <a:extLst>
            <a:ext uri="{91240B29-F687-4F45-9708-019B960494DF}">
              <a14:hiddenLine xmlns:a14="http://schemas.microsoft.com/office/drawing/2010/main" w="4800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wrap="square" lIns="91440" tIns="45720" rIns="45720" bIns="45720" numCol="1" anchor="ctr" anchorCtr="0" compatLnSpc="1">
            <a:prstTxWarp prst="textNoShape">
              <a:avLst/>
            </a:prstTxWarp>
            <a:normAutofit/>
            <a:sp3d prstMaterial="matte">
              <a:bevelT w="50800" h="10160"/>
            </a:sp3d>
          </a:bodyPr>
          <a:lstStyle/>
          <a:p>
            <a:pPr lvl="0"/>
            <a:r>
              <a:rPr lang="pl-PL" smtClean="0"/>
              <a:t>Click to edit Master title style</a:t>
            </a:r>
            <a:endParaRPr lang="en-US" smtClean="0"/>
          </a:p>
        </p:txBody>
      </p:sp>
      <p:sp>
        <p:nvSpPr>
          <p:cNvPr id="2560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en-US" smtClean="0"/>
              <a:t>Click to edit Master text styles</a:t>
            </a:r>
          </a:p>
          <a:p>
            <a:pPr lvl="1"/>
            <a:r>
              <a:rPr lang="pl-PL" altLang="en-US" smtClean="0"/>
              <a:t>Second level</a:t>
            </a:r>
          </a:p>
          <a:p>
            <a:pPr lvl="2"/>
            <a:r>
              <a:rPr lang="pl-PL" altLang="en-US" smtClean="0"/>
              <a:t>Third level</a:t>
            </a:r>
          </a:p>
          <a:p>
            <a:pPr lvl="3"/>
            <a:r>
              <a:rPr lang="pl-PL" altLang="en-US" smtClean="0"/>
              <a:t>Fourth level</a:t>
            </a:r>
          </a:p>
          <a:p>
            <a:pPr lvl="4"/>
            <a:r>
              <a:rPr lang="pl-PL" altLang="en-US" smtClean="0"/>
              <a:t>Fifth level</a:t>
            </a:r>
            <a:endParaRPr lang="en-US" altLang="en-US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wrap="square" lIns="91440" tIns="45720" rIns="9144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45E56029-8A5A-4EFF-BD2C-B8FD99C4E4E2}" type="slidenum">
              <a:rPr lang="en-US" altLang="en-US"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06727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MS PGothic" pitchFamily="34" charset="-128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MS PGothic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MS PGothic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MS PGothic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MS PGothic" pitchFamily="34" charset="-128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charset="0"/>
          <a:cs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charset="0"/>
          <a:cs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charset="0"/>
          <a:cs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charset="0"/>
          <a:cs typeface="ＭＳ Ｐゴシック" charset="0"/>
        </a:defRPr>
      </a:lvl9pPr>
      <a:extLst/>
    </p:titleStyle>
    <p:bodyStyle>
      <a:lvl1pPr marL="438150" indent="-3190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302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pitchFamily="34" charset="0"/>
        <a:buChar char="▪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216025" indent="-182563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14255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themeOverride" Target="../theme/themeOverride1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.xml"/><Relationship Id="rId1" Type="http://schemas.openxmlformats.org/officeDocument/2006/relationships/themeOverride" Target="../theme/themeOverride1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tags" Target="../tags/tag12.xml"/><Relationship Id="rId1" Type="http://schemas.openxmlformats.org/officeDocument/2006/relationships/themeOverride" Target="../theme/themeOverride13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.xml"/><Relationship Id="rId1" Type="http://schemas.openxmlformats.org/officeDocument/2006/relationships/themeOverride" Target="../theme/themeOverride14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.xml"/><Relationship Id="rId1" Type="http://schemas.openxmlformats.org/officeDocument/2006/relationships/themeOverride" Target="../theme/themeOverride15.xml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.xml"/><Relationship Id="rId1" Type="http://schemas.openxmlformats.org/officeDocument/2006/relationships/themeOverride" Target="../theme/themeOverride1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.xml"/><Relationship Id="rId1" Type="http://schemas.openxmlformats.org/officeDocument/2006/relationships/themeOverride" Target="../theme/themeOverride17.xml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.xml"/><Relationship Id="rId1" Type="http://schemas.openxmlformats.org/officeDocument/2006/relationships/themeOverride" Target="../theme/themeOverride18.xml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rothband.com/product_info.php?cPath=109&amp;products_id=234" TargetMode="External"/><Relationship Id="rId3" Type="http://schemas.openxmlformats.org/officeDocument/2006/relationships/slideLayout" Target="../slideLayouts/slideLayout2.xml"/><Relationship Id="rId7" Type="http://schemas.openxmlformats.org/officeDocument/2006/relationships/hyperlink" Target="http://www.soundergo.com/pdf/ErgSonWellBeing.pdf" TargetMode="External"/><Relationship Id="rId2" Type="http://schemas.openxmlformats.org/officeDocument/2006/relationships/tags" Target="../tags/tag18.xml"/><Relationship Id="rId1" Type="http://schemas.openxmlformats.org/officeDocument/2006/relationships/themeOverride" Target="../theme/themeOverride19.xml"/><Relationship Id="rId6" Type="http://schemas.openxmlformats.org/officeDocument/2006/relationships/hyperlink" Target="http://www.iea.cc/whats/index.html" TargetMode="External"/><Relationship Id="rId5" Type="http://schemas.openxmlformats.org/officeDocument/2006/relationships/hyperlink" Target="http://www.bambach.co.uk/" TargetMode="External"/><Relationship Id="rId10" Type="http://schemas.openxmlformats.org/officeDocument/2006/relationships/hyperlink" Target="http://www.soundergonomics.com/" TargetMode="External"/><Relationship Id="rId4" Type="http://schemas.openxmlformats.org/officeDocument/2006/relationships/image" Target="../media/image2.png"/><Relationship Id="rId9" Type="http://schemas.openxmlformats.org/officeDocument/2006/relationships/hyperlink" Target="http://www.sor.org/system/files/documentlibrary/public/sor_industrystandards_prevention_musculoskeletal.pd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2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3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.xml"/><Relationship Id="rId1" Type="http://schemas.openxmlformats.org/officeDocument/2006/relationships/themeOverride" Target="../theme/themeOverride7.xml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themeOverride" Target="../theme/themeOverride9.xml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en-GB" sz="4200" dirty="0" smtClean="0">
                <a:solidFill>
                  <a:srgbClr val="0070C0"/>
                </a:solidFill>
              </a:rPr>
              <a:t>Medical</a:t>
            </a:r>
            <a:r>
              <a:rPr lang="en-GB" dirty="0" smtClean="0">
                <a:solidFill>
                  <a:srgbClr val="0070C0"/>
                </a:solidFill>
              </a:rPr>
              <a:t> Ultrasound:</a:t>
            </a:r>
            <a:br>
              <a:rPr lang="en-GB" dirty="0" smtClean="0">
                <a:solidFill>
                  <a:srgbClr val="0070C0"/>
                </a:solidFill>
              </a:rPr>
            </a:br>
            <a:r>
              <a:rPr lang="en-GB" sz="2800" dirty="0" smtClean="0">
                <a:solidFill>
                  <a:srgbClr val="0070C0"/>
                </a:solidFill>
              </a:rPr>
              <a:t>Ergonomics</a:t>
            </a:r>
            <a:endParaRPr lang="en-GB" sz="2800" dirty="0">
              <a:solidFill>
                <a:srgbClr val="0070C0"/>
              </a:solidFill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203095"/>
            <a:ext cx="1857375" cy="10477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4398973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4800" dirty="0" smtClean="0">
                <a:solidFill>
                  <a:srgbClr val="0070C0"/>
                </a:solidFill>
              </a:rPr>
              <a:t>Risk reduction of WRMSD in Ultrasound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GB" sz="2400" dirty="0"/>
              <a:t>Regular Health &amp; Safety risk </a:t>
            </a:r>
            <a:r>
              <a:rPr lang="en-GB" sz="2400" dirty="0" smtClean="0"/>
              <a:t>assessments</a:t>
            </a:r>
            <a:endParaRPr lang="en-GB" sz="2400" dirty="0"/>
          </a:p>
          <a:p>
            <a:pPr>
              <a:defRPr/>
            </a:pPr>
            <a:r>
              <a:rPr lang="en-GB" sz="2400" dirty="0"/>
              <a:t>Appropriate </a:t>
            </a:r>
            <a:r>
              <a:rPr lang="en-GB" sz="2400" dirty="0" smtClean="0"/>
              <a:t>equipment</a:t>
            </a:r>
            <a:endParaRPr lang="en-GB" sz="2400" dirty="0"/>
          </a:p>
          <a:p>
            <a:pPr>
              <a:defRPr/>
            </a:pPr>
            <a:r>
              <a:rPr lang="en-GB" sz="2400" dirty="0"/>
              <a:t>Safe working </a:t>
            </a:r>
            <a:r>
              <a:rPr lang="en-GB" sz="2400" dirty="0" smtClean="0"/>
              <a:t>environment</a:t>
            </a:r>
            <a:endParaRPr lang="en-GB" sz="2400" dirty="0"/>
          </a:p>
          <a:p>
            <a:pPr>
              <a:defRPr/>
            </a:pPr>
            <a:r>
              <a:rPr lang="en-GB" sz="2400" dirty="0" smtClean="0"/>
              <a:t>Moving </a:t>
            </a:r>
            <a:r>
              <a:rPr lang="en-GB" sz="2400" dirty="0"/>
              <a:t>and handling training</a:t>
            </a:r>
          </a:p>
          <a:p>
            <a:pPr>
              <a:defRPr/>
            </a:pPr>
            <a:r>
              <a:rPr lang="en-GB" sz="2400" dirty="0"/>
              <a:t>Education of risks of occupational injury</a:t>
            </a:r>
          </a:p>
          <a:p>
            <a:pPr>
              <a:defRPr/>
            </a:pPr>
            <a:r>
              <a:rPr lang="en-GB" sz="2400" dirty="0"/>
              <a:t>Appropriate equipment and ancillaries</a:t>
            </a:r>
          </a:p>
          <a:p>
            <a:pPr>
              <a:defRPr/>
            </a:pPr>
            <a:r>
              <a:rPr lang="en-GB" sz="2400" dirty="0"/>
              <a:t>Training and support.</a:t>
            </a:r>
          </a:p>
          <a:p>
            <a:pPr>
              <a:defRPr/>
            </a:pPr>
            <a:endParaRPr lang="en-GB" sz="2400" dirty="0"/>
          </a:p>
          <a:p>
            <a:pPr marL="119062" indent="0">
              <a:buNone/>
              <a:defRPr/>
            </a:pPr>
            <a:endParaRPr lang="en-GB" sz="2400" dirty="0" smtClean="0"/>
          </a:p>
          <a:p>
            <a:pPr marL="119062" indent="0">
              <a:buNone/>
            </a:pPr>
            <a:r>
              <a:rPr lang="en-GB" sz="2000" dirty="0" smtClean="0">
                <a:ea typeface="ＭＳ Ｐゴシック" pitchFamily="34" charset="-128"/>
              </a:rPr>
              <a:t>Employers have a duty of care to provide regular health and safety risk assessments and an appropriate working environment for ultrasound practice.								          	</a:t>
            </a:r>
            <a:r>
              <a:rPr lang="en-GB" sz="2000" dirty="0">
                <a:ea typeface="ＭＳ Ｐゴシック" pitchFamily="34" charset="-128"/>
              </a:rPr>
              <a:t>	 </a:t>
            </a:r>
            <a:r>
              <a:rPr lang="en-GB" sz="2000" dirty="0" smtClean="0">
                <a:ea typeface="ＭＳ Ｐゴシック" pitchFamily="34" charset="-128"/>
              </a:rPr>
              <a:t>               </a:t>
            </a:r>
            <a:r>
              <a:rPr lang="en-GB" sz="2000" dirty="0" smtClean="0">
                <a:ea typeface="ＭＳ Ｐゴシック" pitchFamily="34" charset="-128"/>
              </a:rPr>
              <a:t>			      </a:t>
            </a:r>
            <a:r>
              <a:rPr lang="en-GB" sz="1400" dirty="0" smtClean="0">
                <a:ea typeface="ＭＳ Ｐゴシック" pitchFamily="34" charset="-128"/>
              </a:rPr>
              <a:t>(</a:t>
            </a:r>
            <a:r>
              <a:rPr lang="en-GB" sz="1400" dirty="0" err="1" smtClean="0">
                <a:ea typeface="ＭＳ Ｐゴシック" pitchFamily="34" charset="-128"/>
              </a:rPr>
              <a:t>SCoR</a:t>
            </a:r>
            <a:r>
              <a:rPr lang="en-GB" sz="1400" dirty="0" smtClean="0">
                <a:ea typeface="ＭＳ Ｐゴシック" pitchFamily="34" charset="-128"/>
              </a:rPr>
              <a:t> &amp; BMUS, 2015</a:t>
            </a:r>
            <a:r>
              <a:rPr lang="en-GB" sz="1400" dirty="0" smtClean="0">
                <a:ea typeface="ＭＳ Ｐゴシック" pitchFamily="34" charset="-128"/>
              </a:rPr>
              <a:t>).</a:t>
            </a:r>
          </a:p>
          <a:p>
            <a:endParaRPr lang="en-GB" dirty="0" smtClean="0">
              <a:ea typeface="ＭＳ Ｐゴシック" pitchFamily="34" charset="-128"/>
            </a:endParaRPr>
          </a:p>
          <a:p>
            <a:pPr marL="119062" indent="0">
              <a:buNone/>
              <a:defRPr/>
            </a:pPr>
            <a:endParaRPr lang="en-GB" dirty="0"/>
          </a:p>
          <a:p>
            <a:pPr marL="457200" lvl="1" indent="0">
              <a:buNone/>
              <a:defRPr/>
            </a:pPr>
            <a:endParaRPr lang="en-GB" sz="2000" dirty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7863307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solidFill>
                  <a:srgbClr val="0070C0"/>
                </a:solidFill>
              </a:rPr>
              <a:t>Ultrasound Equipment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89314" y="1700808"/>
            <a:ext cx="8229600" cy="4625975"/>
          </a:xfrm>
        </p:spPr>
        <p:txBody>
          <a:bodyPr/>
          <a:lstStyle/>
          <a:p>
            <a:pPr>
              <a:defRPr/>
            </a:pPr>
            <a:r>
              <a:rPr lang="en-GB" sz="2400" dirty="0"/>
              <a:t>Ultrasound equipment specifications vary, however scanners should be</a:t>
            </a:r>
            <a:r>
              <a:rPr lang="en-GB" sz="2400" dirty="0" smtClean="0"/>
              <a:t>:</a:t>
            </a:r>
          </a:p>
          <a:p>
            <a:pPr marL="119062" indent="0">
              <a:buClr>
                <a:srgbClr val="0070C0"/>
              </a:buClr>
              <a:buNone/>
              <a:defRPr/>
            </a:pPr>
            <a:endParaRPr lang="en-GB" sz="2400" dirty="0"/>
          </a:p>
          <a:p>
            <a:pPr lvl="1">
              <a:buClr>
                <a:srgbClr val="0070C0"/>
              </a:buClr>
              <a:defRPr/>
            </a:pPr>
            <a:r>
              <a:rPr lang="en-GB" sz="2400" dirty="0"/>
              <a:t>Mobile - Multidirectional wheels (scanner or cart)</a:t>
            </a:r>
          </a:p>
          <a:p>
            <a:pPr marL="457200" lvl="1" indent="0">
              <a:buClr>
                <a:srgbClr val="0070C0"/>
              </a:buClr>
              <a:buNone/>
              <a:defRPr/>
            </a:pPr>
            <a:r>
              <a:rPr lang="en-GB" sz="2400" dirty="0"/>
              <a:t>With the following credentials:</a:t>
            </a:r>
          </a:p>
          <a:p>
            <a:pPr lvl="1">
              <a:buClr>
                <a:srgbClr val="0070C0"/>
              </a:buClr>
              <a:defRPr/>
            </a:pPr>
            <a:r>
              <a:rPr lang="en-GB" sz="2400" dirty="0"/>
              <a:t>Monitor- Fully adjustable height with swivel screen</a:t>
            </a:r>
          </a:p>
          <a:p>
            <a:pPr lvl="1">
              <a:buClr>
                <a:srgbClr val="0070C0"/>
              </a:buClr>
              <a:defRPr/>
            </a:pPr>
            <a:r>
              <a:rPr lang="en-GB" sz="2400" dirty="0"/>
              <a:t>Transducer- Lightweight, flexible cables </a:t>
            </a:r>
          </a:p>
          <a:p>
            <a:pPr lvl="1">
              <a:buClr>
                <a:srgbClr val="0070C0"/>
              </a:buClr>
              <a:defRPr/>
            </a:pPr>
            <a:r>
              <a:rPr lang="en-GB" sz="2400" dirty="0"/>
              <a:t>Console- Height adjustable with side tilt </a:t>
            </a:r>
          </a:p>
          <a:p>
            <a:pPr lvl="1">
              <a:buClr>
                <a:srgbClr val="0070C0"/>
              </a:buClr>
              <a:defRPr/>
            </a:pPr>
            <a:r>
              <a:rPr lang="en-GB" sz="2400" dirty="0"/>
              <a:t>Operator controls- Well lit, Intuitive, logically arranged</a:t>
            </a:r>
          </a:p>
          <a:p>
            <a:pPr marL="119062" indent="0">
              <a:buNone/>
              <a:defRPr/>
            </a:pPr>
            <a:endParaRPr lang="en-GB" dirty="0"/>
          </a:p>
          <a:p>
            <a:pPr marL="457200" lvl="1" indent="0">
              <a:buNone/>
              <a:defRPr/>
            </a:pPr>
            <a:endParaRPr lang="en-GB" sz="2000" dirty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7250132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solidFill>
                  <a:srgbClr val="0070C0"/>
                </a:solidFill>
              </a:rPr>
              <a:t>Ancillary equipment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26580" y="1340768"/>
            <a:ext cx="9017420" cy="52292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  <a:defRPr/>
            </a:pPr>
            <a:r>
              <a:rPr lang="en-GB" sz="2400" dirty="0"/>
              <a:t>Essential</a:t>
            </a:r>
          </a:p>
          <a:p>
            <a:pPr>
              <a:defRPr/>
            </a:pPr>
            <a:r>
              <a:rPr lang="en-GB" sz="2400" dirty="0"/>
              <a:t>Table - height adjustable</a:t>
            </a:r>
          </a:p>
          <a:p>
            <a:pPr lvl="1">
              <a:buClr>
                <a:srgbClr val="0070C0"/>
              </a:buClr>
              <a:defRPr/>
            </a:pPr>
            <a:r>
              <a:rPr lang="en-GB" sz="2000" dirty="0">
                <a:ea typeface="ＭＳ Ｐゴシック" pitchFamily="34" charset="-128"/>
              </a:rPr>
              <a:t>Ultrasound table/couches should be height adjustable ideally </a:t>
            </a:r>
            <a:r>
              <a:rPr lang="en-GB" sz="2000" dirty="0" smtClean="0">
                <a:ea typeface="ＭＳ Ｐゴシック" pitchFamily="34" charset="-128"/>
              </a:rPr>
              <a:t>by electronic </a:t>
            </a:r>
            <a:r>
              <a:rPr lang="en-GB" sz="2000" dirty="0">
                <a:ea typeface="ＭＳ Ｐゴシック" pitchFamily="34" charset="-128"/>
              </a:rPr>
              <a:t>control to allow operator to adjust appropriately throughout examination and in response to altered patient positions</a:t>
            </a:r>
            <a:endParaRPr lang="en-GB" sz="2000" dirty="0"/>
          </a:p>
          <a:p>
            <a:pPr>
              <a:defRPr/>
            </a:pPr>
            <a:r>
              <a:rPr lang="en-GB" sz="2400" dirty="0"/>
              <a:t>Seat – ergonomically designed/adjustable</a:t>
            </a:r>
          </a:p>
          <a:p>
            <a:pPr lvl="1">
              <a:buClr>
                <a:srgbClr val="0070C0"/>
              </a:buClr>
              <a:defRPr/>
            </a:pPr>
            <a:r>
              <a:rPr lang="en-GB" sz="2000" dirty="0">
                <a:ea typeface="ＭＳ Ｐゴシック" pitchFamily="34" charset="-128"/>
              </a:rPr>
              <a:t>Ergonomically designed chairs help relieve and prevent postural </a:t>
            </a:r>
          </a:p>
          <a:p>
            <a:pPr marL="457200" lvl="1" indent="0">
              <a:buNone/>
              <a:defRPr/>
            </a:pPr>
            <a:r>
              <a:rPr lang="en-GB" sz="2000" dirty="0">
                <a:ea typeface="ＭＳ Ｐゴシック" pitchFamily="34" charset="-128"/>
              </a:rPr>
              <a:t>     stress						</a:t>
            </a:r>
            <a:r>
              <a:rPr lang="en-GB" sz="2000" dirty="0" smtClean="0">
                <a:ea typeface="ＭＳ Ｐゴシック" pitchFamily="34" charset="-128"/>
              </a:rPr>
              <a:t>                            </a:t>
            </a:r>
            <a:r>
              <a:rPr lang="en-GB" sz="1200" dirty="0" smtClean="0"/>
              <a:t>(</a:t>
            </a:r>
            <a:r>
              <a:rPr lang="en-GB" sz="1200" dirty="0" err="1"/>
              <a:t>Bambach</a:t>
            </a:r>
            <a:r>
              <a:rPr lang="en-GB" sz="1200" dirty="0"/>
              <a:t>, 2013)</a:t>
            </a:r>
            <a:endParaRPr lang="en-GB" sz="2000" dirty="0"/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en-GB" sz="2400" dirty="0"/>
              <a:t>Desirable								</a:t>
            </a:r>
          </a:p>
          <a:p>
            <a:pPr>
              <a:defRPr/>
            </a:pPr>
            <a:r>
              <a:rPr lang="en-GB" sz="2400" dirty="0"/>
              <a:t>Arm/cable support</a:t>
            </a:r>
          </a:p>
          <a:p>
            <a:pPr lvl="1">
              <a:buClr>
                <a:srgbClr val="0070C0"/>
              </a:buClr>
              <a:defRPr/>
            </a:pPr>
            <a:r>
              <a:rPr lang="en-GB" sz="2000" dirty="0">
                <a:ea typeface="ＭＳ Ｐゴシック" pitchFamily="34" charset="-128"/>
              </a:rPr>
              <a:t>Arm supports can be placed between the patient and practitioner</a:t>
            </a:r>
          </a:p>
          <a:p>
            <a:pPr marL="457200" lvl="1" indent="0">
              <a:buNone/>
              <a:defRPr/>
            </a:pPr>
            <a:r>
              <a:rPr lang="en-GB" sz="2000" dirty="0">
                <a:ea typeface="ＭＳ Ｐゴシック" pitchFamily="34" charset="-128"/>
              </a:rPr>
              <a:t>      to provide arm rest to reduce muscle loading in examinations </a:t>
            </a:r>
            <a:r>
              <a:rPr lang="en-GB" sz="1200" dirty="0">
                <a:ea typeface="ＭＳ Ｐゴシック" pitchFamily="34" charset="-128"/>
              </a:rPr>
              <a:t>(HSE,2012</a:t>
            </a:r>
            <a:r>
              <a:rPr lang="en-GB" sz="1200" dirty="0" smtClean="0">
                <a:ea typeface="ＭＳ Ｐゴシック" pitchFamily="34" charset="-128"/>
              </a:rPr>
              <a:t>)</a:t>
            </a:r>
          </a:p>
          <a:p>
            <a:pPr marL="722313" lvl="2" indent="0">
              <a:buNone/>
              <a:defRPr/>
            </a:pPr>
            <a:r>
              <a:rPr lang="en-GB" sz="1400" dirty="0" smtClean="0">
                <a:ea typeface="ＭＳ Ｐゴシック" pitchFamily="34" charset="-128"/>
              </a:rPr>
              <a:t> </a:t>
            </a:r>
            <a:r>
              <a:rPr lang="en-GB" sz="2000" dirty="0" smtClean="0">
                <a:ea typeface="ＭＳ Ｐゴシック" pitchFamily="34" charset="-128"/>
              </a:rPr>
              <a:t>Sagging cables should be positioned in cable supports to reduce wrist                                                                                                                                                       torqueing </a:t>
            </a:r>
            <a:r>
              <a:rPr lang="en-GB" sz="1200" dirty="0" smtClean="0">
                <a:ea typeface="ＭＳ Ｐゴシック" pitchFamily="34" charset="-128"/>
              </a:rPr>
              <a:t>(</a:t>
            </a:r>
            <a:r>
              <a:rPr lang="en-GB" sz="1200" dirty="0" err="1" smtClean="0">
                <a:ea typeface="ＭＳ Ｐゴシック" pitchFamily="34" charset="-128"/>
              </a:rPr>
              <a:t>SoR</a:t>
            </a:r>
            <a:r>
              <a:rPr lang="en-GB" sz="1200" dirty="0" smtClean="0">
                <a:ea typeface="ＭＳ Ｐゴシック" pitchFamily="34" charset="-128"/>
              </a:rPr>
              <a:t>, 2006)</a:t>
            </a:r>
            <a:r>
              <a:rPr lang="en-GB" sz="800" dirty="0" smtClean="0">
                <a:ea typeface="ＭＳ Ｐゴシック" pitchFamily="34" charset="-128"/>
              </a:rPr>
              <a:t>	</a:t>
            </a:r>
          </a:p>
          <a:p>
            <a:pPr lvl="1">
              <a:buClr>
                <a:srgbClr val="0070C0"/>
              </a:buClr>
              <a:defRPr/>
            </a:pPr>
            <a:r>
              <a:rPr lang="en-GB" sz="2400" dirty="0" smtClean="0"/>
              <a:t>Anti-fatigue </a:t>
            </a:r>
            <a:r>
              <a:rPr lang="en-GB" sz="2400" dirty="0"/>
              <a:t>mat</a:t>
            </a:r>
          </a:p>
          <a:p>
            <a:pPr marL="457200" lvl="1" indent="0">
              <a:buNone/>
              <a:defRPr/>
            </a:pPr>
            <a:endParaRPr lang="en-GB" sz="2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3671" y="2852936"/>
            <a:ext cx="1072754" cy="1294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3118" y="4435639"/>
            <a:ext cx="1013860" cy="1013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5580111" y="5264833"/>
            <a:ext cx="36651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		</a:t>
            </a:r>
            <a:r>
              <a:rPr lang="en-GB" dirty="0" smtClean="0"/>
              <a:t>          </a:t>
            </a:r>
            <a:r>
              <a:rPr lang="en-GB" sz="1200" dirty="0" smtClean="0"/>
              <a:t>(</a:t>
            </a:r>
            <a:r>
              <a:rPr lang="en-GB" sz="1200" dirty="0" err="1"/>
              <a:t>Rothband</a:t>
            </a:r>
            <a:r>
              <a:rPr lang="en-GB" sz="1200" dirty="0"/>
              <a:t>, 2014 )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953643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solidFill>
                  <a:srgbClr val="0070C0"/>
                </a:solidFill>
              </a:rPr>
              <a:t>Scanning Environment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95536" y="1700808"/>
            <a:ext cx="8280920" cy="4896544"/>
          </a:xfrm>
        </p:spPr>
        <p:txBody>
          <a:bodyPr/>
          <a:lstStyle/>
          <a:p>
            <a:pPr>
              <a:defRPr/>
            </a:pPr>
            <a:r>
              <a:rPr lang="en-GB" sz="2400" dirty="0">
                <a:ea typeface="ＭＳ Ｐゴシック" pitchFamily="34" charset="-128"/>
              </a:rPr>
              <a:t>Appropriate floor area to allow access around couch/flexible set-up</a:t>
            </a:r>
          </a:p>
          <a:p>
            <a:pPr marL="119062" indent="0">
              <a:buNone/>
              <a:defRPr/>
            </a:pPr>
            <a:endParaRPr lang="en-GB" sz="2400" dirty="0">
              <a:ea typeface="ＭＳ Ｐゴシック" pitchFamily="34" charset="-128"/>
            </a:endParaRPr>
          </a:p>
          <a:p>
            <a:pPr>
              <a:defRPr/>
            </a:pPr>
            <a:r>
              <a:rPr lang="en-GB" sz="2400" dirty="0">
                <a:ea typeface="ＭＳ Ｐゴシック" pitchFamily="34" charset="-128"/>
              </a:rPr>
              <a:t>Black out blinds/windowless</a:t>
            </a:r>
          </a:p>
          <a:p>
            <a:pPr marL="119062" indent="0">
              <a:buNone/>
              <a:defRPr/>
            </a:pPr>
            <a:endParaRPr lang="en-GB" sz="2400" dirty="0">
              <a:ea typeface="ＭＳ Ｐゴシック" pitchFamily="34" charset="-128"/>
            </a:endParaRPr>
          </a:p>
          <a:p>
            <a:pPr>
              <a:defRPr/>
            </a:pPr>
            <a:r>
              <a:rPr lang="en-GB" sz="2400" dirty="0">
                <a:ea typeface="ＭＳ Ｐゴシック" pitchFamily="34" charset="-128"/>
              </a:rPr>
              <a:t>Adjustable lighting</a:t>
            </a:r>
          </a:p>
          <a:p>
            <a:pPr marL="119062" indent="0">
              <a:buNone/>
              <a:defRPr/>
            </a:pPr>
            <a:endParaRPr lang="en-GB" sz="2400" dirty="0">
              <a:ea typeface="ＭＳ Ｐゴシック" pitchFamily="34" charset="-128"/>
            </a:endParaRPr>
          </a:p>
          <a:p>
            <a:pPr>
              <a:defRPr/>
            </a:pPr>
            <a:r>
              <a:rPr lang="en-GB" sz="2400" dirty="0">
                <a:ea typeface="ＭＳ Ｐゴシック" pitchFamily="34" charset="-128"/>
              </a:rPr>
              <a:t>Air conditioning for ventilation and room cooling</a:t>
            </a:r>
          </a:p>
          <a:p>
            <a:pPr marL="457200" lvl="1" indent="0">
              <a:buNone/>
              <a:defRPr/>
            </a:pPr>
            <a:endParaRPr lang="en-GB" sz="2000" dirty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9747070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solidFill>
                  <a:srgbClr val="0070C0"/>
                </a:solidFill>
              </a:rPr>
              <a:t>Good work practices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0225" y="1988840"/>
            <a:ext cx="8280920" cy="4896544"/>
          </a:xfrm>
        </p:spPr>
        <p:txBody>
          <a:bodyPr/>
          <a:lstStyle/>
          <a:p>
            <a:pPr eaLnBrk="1" hangingPunct="1">
              <a:defRPr/>
            </a:pPr>
            <a:r>
              <a:rPr lang="en-GB" altLang="en-US" sz="2400" dirty="0"/>
              <a:t>Appropriate work list </a:t>
            </a:r>
            <a:r>
              <a:rPr lang="en-GB" altLang="en-US" sz="2400" dirty="0" smtClean="0"/>
              <a:t>scheduling</a:t>
            </a:r>
          </a:p>
          <a:p>
            <a:pPr eaLnBrk="1" hangingPunct="1">
              <a:defRPr/>
            </a:pPr>
            <a:endParaRPr lang="en-GB" altLang="en-US" sz="2400" dirty="0"/>
          </a:p>
          <a:p>
            <a:pPr marL="119062" indent="0" eaLnBrk="1" hangingPunct="1">
              <a:buNone/>
              <a:defRPr/>
            </a:pPr>
            <a:endParaRPr lang="en-GB" altLang="en-US" sz="2400" dirty="0"/>
          </a:p>
          <a:p>
            <a:pPr eaLnBrk="1" hangingPunct="1">
              <a:defRPr/>
            </a:pPr>
            <a:r>
              <a:rPr lang="en-GB" altLang="en-US" sz="2400" dirty="0"/>
              <a:t>Adequate staffing levels</a:t>
            </a:r>
          </a:p>
          <a:p>
            <a:pPr marL="114300" indent="0" eaLnBrk="1" hangingPunct="1">
              <a:buFont typeface="Arial" charset="0"/>
              <a:buNone/>
              <a:defRPr/>
            </a:pPr>
            <a:endParaRPr lang="en-GB" altLang="en-US" sz="2400" dirty="0" smtClean="0"/>
          </a:p>
          <a:p>
            <a:pPr marL="114300" indent="0" eaLnBrk="1" hangingPunct="1">
              <a:buFont typeface="Arial" charset="0"/>
              <a:buNone/>
              <a:defRPr/>
            </a:pPr>
            <a:endParaRPr lang="en-GB" altLang="en-US" sz="2400" dirty="0"/>
          </a:p>
          <a:p>
            <a:pPr eaLnBrk="1" hangingPunct="1">
              <a:defRPr/>
            </a:pPr>
            <a:r>
              <a:rPr lang="en-GB" altLang="en-US" sz="2400" dirty="0"/>
              <a:t>Apply due ergonomic consideration</a:t>
            </a:r>
          </a:p>
          <a:p>
            <a:pPr lvl="1" eaLnBrk="1" hangingPunct="1">
              <a:buClr>
                <a:srgbClr val="0070C0"/>
              </a:buClr>
              <a:defRPr/>
            </a:pPr>
            <a:r>
              <a:rPr lang="en-GB" sz="2400" dirty="0"/>
              <a:t>Adjust work environment prior to each scan (table height, chair height, patient position, lighting).</a:t>
            </a:r>
          </a:p>
          <a:p>
            <a:pPr marL="457200" lvl="1" indent="0">
              <a:buNone/>
              <a:defRPr/>
            </a:pPr>
            <a:endParaRPr lang="en-GB" sz="2000" dirty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6791853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385" y="252797"/>
            <a:ext cx="8229600" cy="1252728"/>
          </a:xfrm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en-GB" sz="4800" dirty="0">
                <a:solidFill>
                  <a:srgbClr val="0070C0"/>
                </a:solidFill>
              </a:rPr>
              <a:t>Transducer Grip</a:t>
            </a:r>
            <a:endParaRPr lang="en-GB" dirty="0">
              <a:solidFill>
                <a:srgbClr val="0070C0"/>
              </a:solidFill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989" y="3716935"/>
            <a:ext cx="2664296" cy="3141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4783" y="3676266"/>
            <a:ext cx="2520280" cy="3181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5942547" y="3306934"/>
            <a:ext cx="12047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Pinch Grip </a:t>
            </a:r>
          </a:p>
        </p:txBody>
      </p:sp>
      <p:sp>
        <p:nvSpPr>
          <p:cNvPr id="7" name="Rectangle 6"/>
          <p:cNvSpPr/>
          <p:nvPr/>
        </p:nvSpPr>
        <p:spPr>
          <a:xfrm>
            <a:off x="1907703" y="3306934"/>
            <a:ext cx="12068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Power grip</a:t>
            </a:r>
          </a:p>
        </p:txBody>
      </p:sp>
      <p:sp>
        <p:nvSpPr>
          <p:cNvPr id="8" name="Rectangle 7"/>
          <p:cNvSpPr/>
          <p:nvPr/>
        </p:nvSpPr>
        <p:spPr>
          <a:xfrm>
            <a:off x="543907" y="1737274"/>
            <a:ext cx="764780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en-GB" sz="2400" dirty="0"/>
              <a:t>Employ the power </a:t>
            </a:r>
            <a:r>
              <a:rPr lang="en-GB" sz="2400" dirty="0" smtClean="0"/>
              <a:t>grip</a:t>
            </a:r>
          </a:p>
          <a:p>
            <a:pPr marL="742950" lvl="1" indent="-285750">
              <a:buClr>
                <a:srgbClr val="0070C0"/>
              </a:buClr>
              <a:buFont typeface="Wingdings" panose="05000000000000000000" pitchFamily="2" charset="2"/>
              <a:buChar char="§"/>
              <a:defRPr/>
            </a:pPr>
            <a:r>
              <a:rPr lang="en-GB" dirty="0" smtClean="0">
                <a:ea typeface="ＭＳ Ｐゴシック" pitchFamily="34" charset="-128"/>
              </a:rPr>
              <a:t>The </a:t>
            </a:r>
            <a:r>
              <a:rPr lang="en-GB" dirty="0">
                <a:ea typeface="ＭＳ Ｐゴシック" pitchFamily="34" charset="-128"/>
              </a:rPr>
              <a:t>pinch grip is a common and natural approach to hold the US transducer however takes 4 to 5 more muscle and tendon force than the power grip and utilises only 25% of hand strength </a:t>
            </a:r>
            <a:r>
              <a:rPr lang="en-GB" sz="1200" dirty="0">
                <a:ea typeface="ＭＳ Ｐゴシック" pitchFamily="34" charset="-128"/>
              </a:rPr>
              <a:t>(</a:t>
            </a:r>
            <a:r>
              <a:rPr lang="en-GB" sz="1200" dirty="0" err="1">
                <a:ea typeface="ＭＳ Ｐゴシック" pitchFamily="34" charset="-128"/>
              </a:rPr>
              <a:t>Soundergonomics</a:t>
            </a:r>
            <a:r>
              <a:rPr lang="en-GB" sz="1200" dirty="0">
                <a:ea typeface="ＭＳ Ｐゴシック" pitchFamily="34" charset="-128"/>
              </a:rPr>
              <a:t>, 2014).</a:t>
            </a:r>
          </a:p>
          <a:p>
            <a:endParaRPr lang="en-GB" dirty="0">
              <a:ea typeface="ＭＳ Ｐゴシック" pitchFamily="34" charset="-128"/>
            </a:endParaRPr>
          </a:p>
          <a:p>
            <a:pPr marL="742950" lvl="1" indent="-28575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endParaRPr lang="en-GB" sz="2400" dirty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0485698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solidFill>
                  <a:srgbClr val="0070C0"/>
                </a:solidFill>
              </a:rPr>
              <a:t>Posture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2400" dirty="0"/>
              <a:t>Avoid or minimize twisting of the spine</a:t>
            </a:r>
          </a:p>
          <a:p>
            <a:pPr eaLnBrk="1" hangingPunct="1">
              <a:defRPr/>
            </a:pPr>
            <a:endParaRPr lang="en-GB" sz="2400" dirty="0"/>
          </a:p>
          <a:p>
            <a:pPr eaLnBrk="1" hangingPunct="1">
              <a:defRPr/>
            </a:pPr>
            <a:r>
              <a:rPr lang="en-GB" sz="2400" dirty="0"/>
              <a:t>Maintain an upright position </a:t>
            </a:r>
          </a:p>
          <a:p>
            <a:pPr marL="114300" indent="0" eaLnBrk="1" hangingPunct="1">
              <a:buFont typeface="Arial" charset="0"/>
              <a:buNone/>
              <a:defRPr/>
            </a:pPr>
            <a:endParaRPr lang="en-GB" sz="2400" dirty="0"/>
          </a:p>
          <a:p>
            <a:pPr eaLnBrk="1" hangingPunct="1">
              <a:defRPr/>
            </a:pPr>
            <a:r>
              <a:rPr lang="en-GB" altLang="en-US" sz="2400" dirty="0"/>
              <a:t>Avoid overreaching and unnatural positions</a:t>
            </a:r>
          </a:p>
          <a:p>
            <a:pPr eaLnBrk="1" hangingPunct="1">
              <a:defRPr/>
            </a:pPr>
            <a:endParaRPr lang="en-GB" sz="2400" dirty="0"/>
          </a:p>
          <a:p>
            <a:pPr eaLnBrk="1" hangingPunct="1">
              <a:defRPr/>
            </a:pPr>
            <a:r>
              <a:rPr lang="en-GB" sz="2400" dirty="0"/>
              <a:t>Limit arm abduction to less than 30˚</a:t>
            </a:r>
          </a:p>
          <a:p>
            <a:pPr marL="119062" indent="0" eaLnBrk="1" hangingPunct="1">
              <a:buNone/>
              <a:defRPr/>
            </a:pPr>
            <a:endParaRPr lang="en-GB" sz="2400" dirty="0"/>
          </a:p>
          <a:p>
            <a:pPr eaLnBrk="1" hangingPunct="1">
              <a:defRPr/>
            </a:pPr>
            <a:r>
              <a:rPr lang="en-GB" sz="2400" dirty="0"/>
              <a:t>Scan with neutral wrist position</a:t>
            </a:r>
          </a:p>
          <a:p>
            <a:pPr marL="1243012" lvl="4" indent="0">
              <a:buNone/>
              <a:defRPr/>
            </a:pPr>
            <a:r>
              <a:rPr lang="en-GB" sz="1000" dirty="0"/>
              <a:t>				</a:t>
            </a:r>
            <a:endParaRPr lang="en-GB" dirty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5273427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solidFill>
                  <a:srgbClr val="0070C0"/>
                </a:solidFill>
              </a:rPr>
              <a:t>Move and stretch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altLang="en-US" sz="2400" dirty="0" smtClean="0"/>
              <a:t>Rotate tasks</a:t>
            </a:r>
          </a:p>
          <a:p>
            <a:pPr marL="119062" indent="0" eaLnBrk="1" hangingPunct="1">
              <a:buNone/>
              <a:defRPr/>
            </a:pPr>
            <a:endParaRPr lang="en-GB" altLang="en-US" sz="2400" dirty="0"/>
          </a:p>
          <a:p>
            <a:pPr marL="119062" indent="0" eaLnBrk="1" hangingPunct="1">
              <a:buNone/>
              <a:defRPr/>
            </a:pPr>
            <a:endParaRPr lang="en-GB" altLang="en-US" sz="2400" dirty="0"/>
          </a:p>
          <a:p>
            <a:pPr eaLnBrk="1" hangingPunct="1">
              <a:defRPr/>
            </a:pPr>
            <a:r>
              <a:rPr lang="en-GB" altLang="en-US" sz="2400" dirty="0"/>
              <a:t>Take regular mini breaks </a:t>
            </a:r>
            <a:endParaRPr lang="en-GB" altLang="en-US" sz="2400" dirty="0" smtClean="0"/>
          </a:p>
          <a:p>
            <a:pPr marL="119062" indent="0" eaLnBrk="1" hangingPunct="1">
              <a:buNone/>
              <a:defRPr/>
            </a:pPr>
            <a:endParaRPr lang="en-GB" altLang="en-US" sz="2400" dirty="0"/>
          </a:p>
          <a:p>
            <a:pPr marL="119062" indent="0" eaLnBrk="1" hangingPunct="1">
              <a:buNone/>
              <a:defRPr/>
            </a:pPr>
            <a:endParaRPr lang="en-GB" altLang="en-US" sz="2400" dirty="0"/>
          </a:p>
          <a:p>
            <a:pPr eaLnBrk="1" hangingPunct="1">
              <a:defRPr/>
            </a:pPr>
            <a:r>
              <a:rPr lang="en-GB" altLang="en-US" sz="2400" dirty="0"/>
              <a:t>Stretch </a:t>
            </a:r>
          </a:p>
          <a:p>
            <a:pPr marL="119062" indent="0" eaLnBrk="1" hangingPunct="1">
              <a:buNone/>
              <a:defRPr/>
            </a:pPr>
            <a:endParaRPr lang="en-GB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0835" y="720225"/>
            <a:ext cx="3834928" cy="613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3408486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dirty="0">
                <a:solidFill>
                  <a:srgbClr val="0070C0"/>
                </a:solidFill>
              </a:rPr>
              <a:t>References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107504" y="1556792"/>
            <a:ext cx="8877345" cy="4625975"/>
          </a:xfrm>
          <a:solidFill>
            <a:schemeClr val="accent1"/>
          </a:solidFill>
        </p:spPr>
        <p:txBody>
          <a:bodyPr/>
          <a:lstStyle/>
          <a:p>
            <a:pPr lvl="0">
              <a:buClr>
                <a:srgbClr val="F0AD00"/>
              </a:buClr>
              <a:defRPr/>
            </a:pPr>
            <a:r>
              <a:rPr lang="en-GB" sz="1400" dirty="0"/>
              <a:t>Baker, J.P., &amp; </a:t>
            </a:r>
            <a:r>
              <a:rPr lang="en-GB" sz="1400" dirty="0" err="1"/>
              <a:t>Murphey</a:t>
            </a:r>
            <a:r>
              <a:rPr lang="en-GB" sz="1400" dirty="0"/>
              <a:t>, S.L., 2001.  Minimizing workplace Injuries among Sonographers.  Innovation in Ultrasound –Ergonomics Nov 2001 23-24</a:t>
            </a:r>
          </a:p>
          <a:p>
            <a:pPr lvl="0">
              <a:buClr>
                <a:srgbClr val="F0AD00"/>
              </a:buClr>
              <a:defRPr/>
            </a:pPr>
            <a:r>
              <a:rPr lang="en-GB" sz="1400" dirty="0" err="1"/>
              <a:t>Bambach</a:t>
            </a:r>
            <a:r>
              <a:rPr lang="en-GB" sz="1400" dirty="0"/>
              <a:t>, 2013, The </a:t>
            </a:r>
            <a:r>
              <a:rPr lang="en-GB" sz="1400" dirty="0" err="1"/>
              <a:t>Bambach</a:t>
            </a:r>
            <a:r>
              <a:rPr lang="en-GB" sz="1400" dirty="0"/>
              <a:t> saddle seat. [online] Available at: </a:t>
            </a:r>
            <a:r>
              <a:rPr lang="en-GB" sz="1400" dirty="0">
                <a:hlinkClick r:id="rId5"/>
              </a:rPr>
              <a:t>http://www.bambach.co.uk/</a:t>
            </a:r>
            <a:endParaRPr lang="en-GB" sz="1400" dirty="0"/>
          </a:p>
          <a:p>
            <a:pPr lvl="0">
              <a:buClr>
                <a:srgbClr val="F0AD00"/>
              </a:buClr>
              <a:defRPr/>
            </a:pPr>
            <a:r>
              <a:rPr lang="en-GB" sz="1400" dirty="0" smtClean="0"/>
              <a:t>Evans</a:t>
            </a:r>
            <a:r>
              <a:rPr lang="en-GB" sz="1400" dirty="0"/>
              <a:t>, K., Roll, S.C. and Baker, J., 2009, Work-Related Musculoskeletal Disorders (WRMSD)Among Registered Diagnostic Medical Sonographers and Vascular Technologists A Representative Sample. Journal of Diagnostic Medical </a:t>
            </a:r>
            <a:r>
              <a:rPr lang="en-GB" sz="1400" dirty="0" err="1"/>
              <a:t>Sonography</a:t>
            </a:r>
            <a:r>
              <a:rPr lang="en-GB" sz="1400" dirty="0"/>
              <a:t> Vol. 25, 287-299</a:t>
            </a:r>
          </a:p>
          <a:p>
            <a:pPr lvl="0">
              <a:buClr>
                <a:srgbClr val="F0AD00"/>
              </a:buClr>
              <a:defRPr/>
            </a:pPr>
            <a:r>
              <a:rPr lang="en-GB" sz="1400" dirty="0">
                <a:ea typeface="ＭＳ Ｐゴシック" pitchFamily="34" charset="-128"/>
              </a:rPr>
              <a:t>GE, 2014, Ultrasound. [online] Available at: http://www3.gehealthcare.com/en/Products/Categories/Ultrasound</a:t>
            </a:r>
          </a:p>
          <a:p>
            <a:pPr lvl="0">
              <a:buClr>
                <a:srgbClr val="F0AD00"/>
              </a:buClr>
              <a:defRPr/>
            </a:pPr>
            <a:r>
              <a:rPr lang="en-GB" sz="1400" dirty="0"/>
              <a:t>Health and Safety Executive, 2012,  Risk management of Musculoskeletal disorders in </a:t>
            </a:r>
            <a:r>
              <a:rPr lang="en-GB" sz="1400" dirty="0" err="1"/>
              <a:t>sonography</a:t>
            </a:r>
            <a:r>
              <a:rPr lang="en-GB" sz="1400" dirty="0"/>
              <a:t> work. Date: 23 March 2012</a:t>
            </a:r>
          </a:p>
          <a:p>
            <a:pPr lvl="0">
              <a:buClr>
                <a:srgbClr val="F0AD00"/>
              </a:buClr>
              <a:defRPr/>
            </a:pPr>
            <a:r>
              <a:rPr lang="en-GB" sz="1400" dirty="0"/>
              <a:t>International Ergonomics Association, 2014 [online] Available at: </a:t>
            </a:r>
            <a:r>
              <a:rPr lang="en-GB" sz="1400" dirty="0">
                <a:ea typeface="ＭＳ Ｐゴシック" pitchFamily="34" charset="-128"/>
                <a:hlinkClick r:id="rId6"/>
              </a:rPr>
              <a:t>http://www.iea.cc/whats/index.html</a:t>
            </a:r>
            <a:endParaRPr lang="en-GB" sz="1400" b="1" dirty="0"/>
          </a:p>
          <a:p>
            <a:pPr lvl="0">
              <a:buClr>
                <a:srgbClr val="F0AD00"/>
              </a:buClr>
              <a:defRPr/>
            </a:pPr>
            <a:r>
              <a:rPr lang="en-GB" sz="1400" dirty="0" err="1"/>
              <a:t>Murphey</a:t>
            </a:r>
            <a:r>
              <a:rPr lang="en-GB" sz="1400" dirty="0"/>
              <a:t>, S,L. &amp; Coffin, C,T., 2002, Ergonomics and Sonographer Well-being in Practice [online] Available at: </a:t>
            </a:r>
            <a:r>
              <a:rPr lang="en-GB" sz="1400" dirty="0">
                <a:hlinkClick r:id="rId7"/>
              </a:rPr>
              <a:t>http://www.soundergo.com/pdf/ErgSonWellBeing.pdf</a:t>
            </a:r>
            <a:r>
              <a:rPr lang="en-GB" sz="1400" dirty="0"/>
              <a:t> </a:t>
            </a:r>
          </a:p>
          <a:p>
            <a:pPr lvl="0">
              <a:buClr>
                <a:srgbClr val="F0AD00"/>
              </a:buClr>
              <a:defRPr/>
            </a:pPr>
            <a:r>
              <a:rPr lang="en-GB" sz="1400" dirty="0" err="1" smtClean="0"/>
              <a:t>Rothband</a:t>
            </a:r>
            <a:r>
              <a:rPr lang="en-GB" sz="1400" dirty="0"/>
              <a:t>, 2014, Cable support [online] Available at: </a:t>
            </a:r>
            <a:r>
              <a:rPr lang="en-GB" sz="1400" dirty="0">
                <a:hlinkClick r:id="rId8"/>
              </a:rPr>
              <a:t>http://rothband.com/product_info.php?cPath=109&amp;products_id=234</a:t>
            </a:r>
            <a:endParaRPr lang="en-GB" sz="1400" dirty="0"/>
          </a:p>
          <a:p>
            <a:pPr lvl="0">
              <a:buClr>
                <a:srgbClr val="F0AD00"/>
              </a:buClr>
              <a:defRPr/>
            </a:pPr>
            <a:r>
              <a:rPr lang="en-GB" sz="1400" dirty="0"/>
              <a:t>Society of Radiographers, 2006, Industry standards for the prevention of work-related musculoskeletal disordered in </a:t>
            </a:r>
            <a:r>
              <a:rPr lang="en-GB" sz="1400" dirty="0" err="1"/>
              <a:t>sonography</a:t>
            </a:r>
            <a:r>
              <a:rPr lang="en-GB" sz="1400" dirty="0"/>
              <a:t> [online] Available at: </a:t>
            </a:r>
            <a:r>
              <a:rPr lang="en-GB" sz="1400" dirty="0">
                <a:hlinkClick r:id="rId9"/>
              </a:rPr>
              <a:t>http://www.sor.org/system/files/documentlibrary/public/sor_industrystandards_prevention_musculoskeletal.pdf</a:t>
            </a:r>
            <a:r>
              <a:rPr lang="en-GB" sz="1400" dirty="0"/>
              <a:t> </a:t>
            </a:r>
          </a:p>
          <a:p>
            <a:pPr lvl="0">
              <a:buClr>
                <a:srgbClr val="F0AD00"/>
              </a:buClr>
              <a:defRPr/>
            </a:pPr>
            <a:r>
              <a:rPr lang="en-US" sz="1400" dirty="0">
                <a:hlinkClick r:id="rId10"/>
              </a:rPr>
              <a:t>www.soundergonomics.com</a:t>
            </a:r>
            <a:r>
              <a:rPr lang="en-US" sz="1400" dirty="0"/>
              <a:t> </a:t>
            </a:r>
            <a:endParaRPr lang="en-GB" sz="1400" dirty="0"/>
          </a:p>
          <a:p>
            <a:pPr lvl="0">
              <a:buClr>
                <a:srgbClr val="F0AD00"/>
              </a:buClr>
              <a:defRPr/>
            </a:pPr>
            <a:r>
              <a:rPr lang="en-GB" sz="1400" dirty="0" smtClean="0"/>
              <a:t>Society and College of Radiographers and British medical Ultrasound Society, 2015, </a:t>
            </a:r>
            <a:r>
              <a:rPr lang="en-GB" sz="1400" dirty="0"/>
              <a:t>Guidelines for Professional </a:t>
            </a:r>
            <a:r>
              <a:rPr lang="en-GB" sz="1400" dirty="0" smtClean="0"/>
              <a:t>Ultrasound </a:t>
            </a:r>
            <a:r>
              <a:rPr lang="en-GB" sz="1400" dirty="0"/>
              <a:t>practice [online]</a:t>
            </a:r>
          </a:p>
          <a:p>
            <a:pPr marL="119062" lvl="0" indent="0">
              <a:buClr>
                <a:srgbClr val="F0AD00"/>
              </a:buClr>
              <a:buNone/>
              <a:defRPr/>
            </a:pPr>
            <a:r>
              <a:rPr lang="en-GB" sz="1400" dirty="0"/>
              <a:t>          </a:t>
            </a:r>
            <a:r>
              <a:rPr lang="en-GB" sz="1400" dirty="0" smtClean="0"/>
              <a:t>Available: </a:t>
            </a:r>
            <a:r>
              <a:rPr lang="en-GB" sz="1200" dirty="0" smtClean="0"/>
              <a:t>https</a:t>
            </a:r>
            <a:r>
              <a:rPr lang="en-GB" sz="1200" dirty="0"/>
              <a:t>://www.bmus.org/static/uploads/resources/GUIDELINES_FOR_PROFESSIONAL_ULTRASOUND_PRACTICE.pdf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6471416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800" dirty="0">
                <a:solidFill>
                  <a:srgbClr val="0070C0"/>
                </a:solidFill>
              </a:rPr>
              <a:t>Ergonomics- Definition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11560" y="1859340"/>
            <a:ext cx="806489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7475" indent="0" algn="ctr">
              <a:buNone/>
            </a:pPr>
            <a:endParaRPr lang="en-GB" dirty="0" smtClean="0">
              <a:ea typeface="ＭＳ Ｐゴシック" pitchFamily="34" charset="-128"/>
            </a:endParaRPr>
          </a:p>
          <a:p>
            <a:pPr marL="117475" indent="0" algn="ctr">
              <a:buNone/>
            </a:pPr>
            <a:endParaRPr lang="en-GB" dirty="0">
              <a:ea typeface="ＭＳ Ｐゴシック" pitchFamily="34" charset="-128"/>
            </a:endParaRPr>
          </a:p>
          <a:p>
            <a:pPr marL="117475" indent="0" algn="ctr">
              <a:buNone/>
            </a:pPr>
            <a:endParaRPr lang="en-GB" dirty="0" smtClean="0">
              <a:ea typeface="ＭＳ Ｐゴシック" pitchFamily="34" charset="-128"/>
            </a:endParaRPr>
          </a:p>
          <a:p>
            <a:pPr marL="117475" indent="0" algn="ctr">
              <a:buNone/>
            </a:pPr>
            <a:r>
              <a:rPr lang="en-GB" sz="2000" dirty="0" smtClean="0">
                <a:ea typeface="ＭＳ Ｐゴシック" pitchFamily="34" charset="-128"/>
              </a:rPr>
              <a:t>“</a:t>
            </a:r>
            <a:r>
              <a:rPr lang="en-GB" sz="2000" dirty="0">
                <a:ea typeface="ＭＳ Ｐゴシック" pitchFamily="34" charset="-128"/>
              </a:rPr>
              <a:t>Ergonomics (or human factors) is the scientific discipline concerned with the understanding of interactions among humans and other elements of a system, and the profession that applies theory, principles, data and methods to design in order to optimize human well-being and overall system performance”.</a:t>
            </a:r>
          </a:p>
          <a:p>
            <a:pPr marL="117475" indent="0">
              <a:buNone/>
            </a:pPr>
            <a:endParaRPr lang="en-GB" sz="2000" dirty="0">
              <a:ea typeface="ＭＳ Ｐゴシック" pitchFamily="34" charset="-128"/>
            </a:endParaRPr>
          </a:p>
          <a:p>
            <a:pPr marL="117475" indent="0">
              <a:buNone/>
            </a:pPr>
            <a:r>
              <a:rPr lang="en-GB" sz="2000" dirty="0">
                <a:ea typeface="ＭＳ Ｐゴシック" pitchFamily="34" charset="-128"/>
              </a:rPr>
              <a:t>					</a:t>
            </a:r>
            <a:endParaRPr lang="en-GB" sz="2000" dirty="0" smtClean="0">
              <a:ea typeface="ＭＳ Ｐゴシック" pitchFamily="34" charset="-128"/>
            </a:endParaRPr>
          </a:p>
          <a:p>
            <a:pPr marL="117475" indent="0">
              <a:buNone/>
            </a:pPr>
            <a:r>
              <a:rPr lang="en-GB" sz="2000" dirty="0">
                <a:ea typeface="ＭＳ Ｐゴシック" pitchFamily="34" charset="-128"/>
              </a:rPr>
              <a:t>				</a:t>
            </a:r>
            <a:r>
              <a:rPr lang="en-GB" sz="2000" dirty="0" smtClean="0">
                <a:ea typeface="ＭＳ Ｐゴシック" pitchFamily="34" charset="-128"/>
              </a:rPr>
              <a:t>							(</a:t>
            </a:r>
            <a:r>
              <a:rPr lang="en-GB" sz="2000" dirty="0">
                <a:ea typeface="ＭＳ Ｐゴシック" pitchFamily="34" charset="-128"/>
              </a:rPr>
              <a:t>International Ergonomics Association, 2014)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4289763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800" dirty="0">
                <a:solidFill>
                  <a:srgbClr val="0070C0"/>
                </a:solidFill>
              </a:rPr>
              <a:t>Ultrasound 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11560" y="1859340"/>
            <a:ext cx="8064896" cy="4450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8150" indent="-319088" eaLnBrk="0" fontAlgn="base" hangingPunct="0">
              <a:spcBef>
                <a:spcPct val="0"/>
              </a:spcBef>
              <a:spcAft>
                <a:spcPct val="0"/>
              </a:spcAft>
              <a:buClr>
                <a:srgbClr val="F0AD00"/>
              </a:buClr>
              <a:buSzPct val="80000"/>
              <a:buFont typeface="Wingdings 2" pitchFamily="18" charset="2"/>
              <a:buChar char=""/>
            </a:pPr>
            <a:r>
              <a:rPr lang="en-GB" sz="2400" dirty="0">
                <a:ea typeface="ＭＳ Ｐゴシック" pitchFamily="34" charset="-128"/>
              </a:rPr>
              <a:t>Ultrasound practitioners are generally considered predisposed to Work-Related Musculoskeletal Disorders (WRMSD) due to repetitive upper limb movements and static postures</a:t>
            </a:r>
            <a:r>
              <a:rPr lang="en-GB" sz="2400" dirty="0" smtClean="0">
                <a:ea typeface="ＭＳ Ｐゴシック" pitchFamily="34" charset="-128"/>
              </a:rPr>
              <a:t>.</a:t>
            </a:r>
          </a:p>
          <a:p>
            <a:pPr marL="438150" lvl="0" indent="-319088" eaLnBrk="0" fontAlgn="base" hangingPunct="0">
              <a:spcBef>
                <a:spcPct val="0"/>
              </a:spcBef>
              <a:spcAft>
                <a:spcPct val="0"/>
              </a:spcAft>
              <a:buClr>
                <a:srgbClr val="F0AD00"/>
              </a:buClr>
              <a:buSzPct val="80000"/>
              <a:buFont typeface="Wingdings 2" pitchFamily="18" charset="2"/>
              <a:buChar char=""/>
            </a:pPr>
            <a:endParaRPr lang="en-GB" sz="2400" dirty="0">
              <a:ea typeface="ＭＳ Ｐゴシック" pitchFamily="34" charset="-128"/>
            </a:endParaRPr>
          </a:p>
          <a:p>
            <a:pPr marL="438150" lvl="0" indent="-319088" eaLnBrk="0" fontAlgn="base" hangingPunct="0">
              <a:spcBef>
                <a:spcPct val="0"/>
              </a:spcBef>
              <a:spcAft>
                <a:spcPct val="0"/>
              </a:spcAft>
              <a:buClr>
                <a:srgbClr val="F0AD00"/>
              </a:buClr>
              <a:buSzPct val="80000"/>
              <a:buFont typeface="Wingdings 2" pitchFamily="18" charset="2"/>
              <a:buChar char=""/>
            </a:pPr>
            <a:r>
              <a:rPr lang="en-GB" sz="2400" dirty="0" smtClean="0">
                <a:ea typeface="ＭＳ Ｐゴシック" pitchFamily="34" charset="-128"/>
              </a:rPr>
              <a:t>Diagnostic </a:t>
            </a:r>
            <a:r>
              <a:rPr lang="en-GB" sz="2400" dirty="0">
                <a:ea typeface="ＭＳ Ｐゴシック" pitchFamily="34" charset="-128"/>
              </a:rPr>
              <a:t>ultrasound presents multiple ergonomic concerns, including</a:t>
            </a:r>
            <a:r>
              <a:rPr lang="en-GB" sz="2400" dirty="0" smtClean="0">
                <a:ea typeface="ＭＳ Ｐゴシック" pitchFamily="34" charset="-128"/>
              </a:rPr>
              <a:t>:</a:t>
            </a:r>
            <a:endParaRPr lang="en-GB" sz="3200" dirty="0">
              <a:ea typeface="ＭＳ Ｐゴシック" pitchFamily="34" charset="-128"/>
            </a:endParaRPr>
          </a:p>
          <a:p>
            <a:pPr marL="730250" lvl="1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90000"/>
              <a:buFont typeface="Wingdings" pitchFamily="2" charset="2"/>
              <a:buChar char=""/>
            </a:pPr>
            <a:r>
              <a:rPr lang="en-GB" sz="2400" dirty="0">
                <a:ea typeface="ＭＳ Ｐゴシック" pitchFamily="34" charset="-128"/>
              </a:rPr>
              <a:t>Type and use of Equipment</a:t>
            </a:r>
          </a:p>
          <a:p>
            <a:pPr marL="730250" lvl="1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90000"/>
              <a:buFont typeface="Wingdings" pitchFamily="2" charset="2"/>
              <a:buChar char=""/>
            </a:pPr>
            <a:r>
              <a:rPr lang="en-GB" sz="2400" dirty="0">
                <a:ea typeface="ＭＳ Ｐゴシック" pitchFamily="34" charset="-128"/>
              </a:rPr>
              <a:t>Scanning environment</a:t>
            </a:r>
          </a:p>
          <a:p>
            <a:pPr marL="730250" lvl="1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90000"/>
              <a:buFont typeface="Wingdings" pitchFamily="2" charset="2"/>
              <a:buChar char=""/>
            </a:pPr>
            <a:r>
              <a:rPr lang="en-GB" sz="2400" dirty="0">
                <a:ea typeface="ＭＳ Ｐゴシック" pitchFamily="34" charset="-128"/>
              </a:rPr>
              <a:t>Work load</a:t>
            </a:r>
          </a:p>
          <a:p>
            <a:pPr marL="730250" lvl="1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0C0"/>
              </a:buClr>
              <a:buSzPct val="90000"/>
              <a:buFont typeface="Wingdings" pitchFamily="2" charset="2"/>
              <a:buChar char=""/>
            </a:pPr>
            <a:r>
              <a:rPr lang="en-GB" sz="2400" dirty="0">
                <a:ea typeface="ＭＳ Ｐゴシック" pitchFamily="34" charset="-128"/>
              </a:rPr>
              <a:t>Practitioner/patient factors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245339"/>
            <a:ext cx="2757066" cy="2563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38604428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800" dirty="0">
                <a:solidFill>
                  <a:srgbClr val="0070C0"/>
                </a:solidFill>
              </a:rPr>
              <a:t>Risks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GB" sz="2400" dirty="0"/>
              <a:t>Poor ultrasound practice ergonomics can lead to: </a:t>
            </a:r>
          </a:p>
          <a:p>
            <a:pPr>
              <a:defRPr/>
            </a:pPr>
            <a:endParaRPr lang="en-GB" sz="2400" dirty="0"/>
          </a:p>
          <a:p>
            <a:pPr marL="0" indent="0">
              <a:buNone/>
              <a:defRPr/>
            </a:pPr>
            <a:endParaRPr lang="en-GB" sz="2400" dirty="0"/>
          </a:p>
          <a:p>
            <a:pPr lvl="1">
              <a:buClr>
                <a:srgbClr val="0070C0"/>
              </a:buClr>
              <a:defRPr/>
            </a:pPr>
            <a:r>
              <a:rPr lang="en-GB" sz="2400" dirty="0"/>
              <a:t>Work-related Musculoskeletal Disorders (WRMSD)</a:t>
            </a:r>
          </a:p>
          <a:p>
            <a:pPr lvl="1">
              <a:buClr>
                <a:srgbClr val="0070C0"/>
              </a:buClr>
              <a:defRPr/>
            </a:pPr>
            <a:r>
              <a:rPr lang="en-GB" sz="2400" dirty="0"/>
              <a:t>Absenteeism through ill health</a:t>
            </a:r>
          </a:p>
          <a:p>
            <a:pPr lvl="1">
              <a:buClr>
                <a:srgbClr val="0070C0"/>
              </a:buClr>
              <a:defRPr/>
            </a:pPr>
            <a:r>
              <a:rPr lang="en-GB" sz="2400" dirty="0"/>
              <a:t>A significant economic burden</a:t>
            </a:r>
          </a:p>
          <a:p>
            <a:pPr>
              <a:buClr>
                <a:srgbClr val="0070C0"/>
              </a:buClr>
            </a:pPr>
            <a:endParaRPr lang="en-GB" dirty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3886391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800" dirty="0">
                <a:solidFill>
                  <a:srgbClr val="0070C0"/>
                </a:solidFill>
              </a:rPr>
              <a:t>Ultrasound WRMSD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81110" y="1412776"/>
            <a:ext cx="8555385" cy="4625975"/>
          </a:xfrm>
        </p:spPr>
        <p:txBody>
          <a:bodyPr/>
          <a:lstStyle/>
          <a:p>
            <a:pPr>
              <a:buFont typeface="Wingdings" pitchFamily="2" charset="2"/>
              <a:buChar char="§"/>
              <a:defRPr/>
            </a:pPr>
            <a:r>
              <a:rPr lang="en-GB" sz="2400" dirty="0">
                <a:ea typeface="ＭＳ Ｐゴシック" pitchFamily="34" charset="-128"/>
              </a:rPr>
              <a:t>WRMSD’s range in severity from pain and tingling to loss of function; acute, chronic and irreversible damage may lead to episodes of sickness from employment which carries a significant financial and social burden</a:t>
            </a:r>
          </a:p>
          <a:p>
            <a:pPr marL="457200" lvl="1" indent="0">
              <a:buNone/>
              <a:defRPr/>
            </a:pPr>
            <a:r>
              <a:rPr lang="en-GB" sz="2000" dirty="0">
                <a:ea typeface="ＭＳ Ｐゴシック" pitchFamily="34" charset="-128"/>
              </a:rPr>
              <a:t>						 (Murphy &amp; Coffin, 2002)</a:t>
            </a:r>
          </a:p>
          <a:p>
            <a:pPr>
              <a:buFont typeface="Wingdings" pitchFamily="2" charset="2"/>
              <a:buChar char="§"/>
              <a:defRPr/>
            </a:pPr>
            <a:endParaRPr lang="en-GB" sz="2400" dirty="0"/>
          </a:p>
          <a:p>
            <a:pPr>
              <a:buFont typeface="Wingdings" pitchFamily="2" charset="2"/>
              <a:buChar char="§"/>
              <a:defRPr/>
            </a:pPr>
            <a:r>
              <a:rPr lang="en-GB" sz="2400" dirty="0"/>
              <a:t>Between  </a:t>
            </a:r>
            <a:r>
              <a:rPr lang="en-GB" sz="2400" b="1" dirty="0"/>
              <a:t>80-90%</a:t>
            </a:r>
            <a:r>
              <a:rPr lang="en-GB" sz="2400" dirty="0"/>
              <a:t> of sonographers scan in pain </a:t>
            </a:r>
          </a:p>
          <a:p>
            <a:pPr marL="1033462" lvl="3" indent="0">
              <a:buNone/>
              <a:defRPr/>
            </a:pPr>
            <a:r>
              <a:rPr lang="en-GB" sz="1200" dirty="0"/>
              <a:t>			   	            </a:t>
            </a:r>
            <a:r>
              <a:rPr lang="en-GB" dirty="0"/>
              <a:t>(Baker 2001; Evans et al, 2010)</a:t>
            </a:r>
          </a:p>
          <a:p>
            <a:pPr marL="119062" indent="0">
              <a:buNone/>
              <a:defRPr/>
            </a:pPr>
            <a:endParaRPr lang="en-GB" sz="2400" dirty="0"/>
          </a:p>
          <a:p>
            <a:pPr>
              <a:buFont typeface="Wingdings" pitchFamily="2" charset="2"/>
              <a:buChar char="§"/>
              <a:defRPr/>
            </a:pPr>
            <a:r>
              <a:rPr lang="en-GB" sz="2400" dirty="0"/>
              <a:t>Anatomical regions commonly affected by WRMSD include:</a:t>
            </a:r>
          </a:p>
          <a:p>
            <a:pPr lvl="2">
              <a:buClr>
                <a:srgbClr val="0070C0"/>
              </a:buClr>
              <a:buFont typeface="Wingdings" pitchFamily="2" charset="2"/>
              <a:buChar char="§"/>
              <a:defRPr/>
            </a:pPr>
            <a:r>
              <a:rPr lang="en-GB" sz="1400" dirty="0"/>
              <a:t>Shoulder</a:t>
            </a:r>
          </a:p>
          <a:p>
            <a:pPr lvl="2">
              <a:buClr>
                <a:srgbClr val="0070C0"/>
              </a:buClr>
              <a:buFont typeface="Wingdings" pitchFamily="2" charset="2"/>
              <a:buChar char="§"/>
              <a:defRPr/>
            </a:pPr>
            <a:r>
              <a:rPr lang="en-GB" sz="1400" dirty="0"/>
              <a:t>Neck</a:t>
            </a:r>
          </a:p>
          <a:p>
            <a:pPr lvl="2">
              <a:buClr>
                <a:srgbClr val="0070C0"/>
              </a:buClr>
              <a:buFont typeface="Wingdings" pitchFamily="2" charset="2"/>
              <a:buChar char="§"/>
              <a:defRPr/>
            </a:pPr>
            <a:r>
              <a:rPr lang="en-GB" sz="1400" dirty="0"/>
              <a:t>Wrist</a:t>
            </a:r>
          </a:p>
          <a:p>
            <a:pPr lvl="2">
              <a:buClr>
                <a:srgbClr val="0070C0"/>
              </a:buClr>
              <a:buFont typeface="Wingdings" pitchFamily="2" charset="2"/>
              <a:buChar char="§"/>
              <a:defRPr/>
            </a:pPr>
            <a:r>
              <a:rPr lang="en-GB" sz="1400" dirty="0"/>
              <a:t>Back</a:t>
            </a:r>
          </a:p>
          <a:p>
            <a:pPr lvl="2">
              <a:buClr>
                <a:srgbClr val="0070C0"/>
              </a:buClr>
              <a:buFont typeface="Wingdings" pitchFamily="2" charset="2"/>
              <a:buChar char="§"/>
              <a:defRPr/>
            </a:pPr>
            <a:r>
              <a:rPr lang="en-GB" sz="1400" dirty="0"/>
              <a:t>Hand/fingers</a:t>
            </a:r>
          </a:p>
          <a:p>
            <a:pPr lvl="2">
              <a:buClr>
                <a:srgbClr val="0070C0"/>
              </a:buClr>
              <a:buFont typeface="Wingdings" pitchFamily="2" charset="2"/>
              <a:buChar char="§"/>
              <a:defRPr/>
            </a:pPr>
            <a:r>
              <a:rPr lang="en-GB" sz="1400" dirty="0"/>
              <a:t>Upper arm</a:t>
            </a:r>
          </a:p>
          <a:p>
            <a:pPr>
              <a:defRPr/>
            </a:pPr>
            <a:endParaRPr lang="en-GB" sz="2400" dirty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614636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800" dirty="0">
                <a:solidFill>
                  <a:srgbClr val="0070C0"/>
                </a:solidFill>
              </a:rPr>
              <a:t>WRMSD-Scanning risks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67544" y="1628800"/>
            <a:ext cx="8555385" cy="4625975"/>
          </a:xfrm>
        </p:spPr>
        <p:txBody>
          <a:bodyPr/>
          <a:lstStyle/>
          <a:p>
            <a:pPr>
              <a:defRPr/>
            </a:pPr>
            <a:r>
              <a:rPr lang="en-GB" sz="2400" dirty="0"/>
              <a:t>Repetitive micro movements</a:t>
            </a:r>
          </a:p>
          <a:p>
            <a:pPr marL="119062" indent="0">
              <a:buNone/>
              <a:defRPr/>
            </a:pPr>
            <a:endParaRPr lang="en-GB" sz="2400" dirty="0"/>
          </a:p>
          <a:p>
            <a:pPr>
              <a:defRPr/>
            </a:pPr>
            <a:r>
              <a:rPr lang="en-GB" sz="2400" dirty="0"/>
              <a:t>Poor scanning </a:t>
            </a:r>
            <a:r>
              <a:rPr lang="en-GB" sz="2400" dirty="0" smtClean="0"/>
              <a:t>posture</a:t>
            </a:r>
          </a:p>
          <a:p>
            <a:pPr>
              <a:defRPr/>
            </a:pPr>
            <a:endParaRPr lang="en-GB" sz="2400" dirty="0"/>
          </a:p>
          <a:p>
            <a:pPr>
              <a:defRPr/>
            </a:pPr>
            <a:r>
              <a:rPr lang="en-GB" sz="2400" dirty="0" smtClean="0"/>
              <a:t>Sub standard equipment</a:t>
            </a:r>
            <a:endParaRPr lang="en-GB" sz="2400" dirty="0"/>
          </a:p>
          <a:p>
            <a:pPr marL="119062" indent="0">
              <a:buNone/>
              <a:defRPr/>
            </a:pPr>
            <a:endParaRPr lang="en-GB" sz="2400" dirty="0"/>
          </a:p>
          <a:p>
            <a:pPr>
              <a:defRPr/>
            </a:pPr>
            <a:r>
              <a:rPr lang="en-GB" sz="2400" dirty="0"/>
              <a:t>Inefficient transducer grip</a:t>
            </a:r>
          </a:p>
          <a:p>
            <a:pPr marL="119062" indent="0">
              <a:buNone/>
              <a:defRPr/>
            </a:pPr>
            <a:endParaRPr lang="en-GB" sz="2400" dirty="0"/>
          </a:p>
          <a:p>
            <a:pPr>
              <a:defRPr/>
            </a:pPr>
            <a:r>
              <a:rPr lang="en-GB" sz="2400" dirty="0"/>
              <a:t>Excessive or sustained reaching</a:t>
            </a:r>
          </a:p>
          <a:p>
            <a:pPr marL="119062" indent="0">
              <a:buNone/>
              <a:defRPr/>
            </a:pPr>
            <a:endParaRPr lang="en-GB" sz="2400" dirty="0"/>
          </a:p>
          <a:p>
            <a:pPr>
              <a:defRPr/>
            </a:pPr>
            <a:r>
              <a:rPr lang="en-GB" sz="2400" dirty="0"/>
              <a:t>Application of force/pressure</a:t>
            </a:r>
          </a:p>
          <a:p>
            <a:pPr>
              <a:defRPr/>
            </a:pPr>
            <a:endParaRPr lang="en-GB" sz="2400" dirty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8829435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800" dirty="0">
                <a:solidFill>
                  <a:srgbClr val="0070C0"/>
                </a:solidFill>
              </a:rPr>
              <a:t>Work load risks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67544" y="1700808"/>
            <a:ext cx="8555385" cy="4625975"/>
          </a:xfrm>
        </p:spPr>
        <p:txBody>
          <a:bodyPr/>
          <a:lstStyle/>
          <a:p>
            <a:pPr>
              <a:defRPr/>
            </a:pPr>
            <a:r>
              <a:rPr lang="en-GB" sz="2400" dirty="0"/>
              <a:t>Increased referrals</a:t>
            </a:r>
          </a:p>
          <a:p>
            <a:pPr marL="119062" indent="0">
              <a:buNone/>
              <a:defRPr/>
            </a:pPr>
            <a:endParaRPr lang="en-GB" sz="2400" dirty="0"/>
          </a:p>
          <a:p>
            <a:pPr>
              <a:defRPr/>
            </a:pPr>
            <a:r>
              <a:rPr lang="en-GB" sz="2400" dirty="0"/>
              <a:t>Government waiting time targets</a:t>
            </a:r>
          </a:p>
          <a:p>
            <a:pPr marL="119062" indent="0">
              <a:buNone/>
              <a:defRPr/>
            </a:pPr>
            <a:endParaRPr lang="en-GB" sz="2400" dirty="0"/>
          </a:p>
          <a:p>
            <a:pPr>
              <a:defRPr/>
            </a:pPr>
            <a:r>
              <a:rPr lang="en-GB" sz="2400" dirty="0"/>
              <a:t>Staff shortages</a:t>
            </a:r>
          </a:p>
          <a:p>
            <a:pPr marL="119062" indent="0">
              <a:buNone/>
              <a:defRPr/>
            </a:pPr>
            <a:endParaRPr lang="en-GB" sz="2400" dirty="0"/>
          </a:p>
          <a:p>
            <a:pPr>
              <a:defRPr/>
            </a:pPr>
            <a:r>
              <a:rPr lang="en-GB" sz="2400" dirty="0"/>
              <a:t>Insufficient rest periods/breaks</a:t>
            </a:r>
          </a:p>
          <a:p>
            <a:pPr marL="119062" indent="0">
              <a:buNone/>
              <a:defRPr/>
            </a:pPr>
            <a:endParaRPr lang="en-GB" sz="2400" dirty="0"/>
          </a:p>
          <a:p>
            <a:pPr>
              <a:defRPr/>
            </a:pPr>
            <a:r>
              <a:rPr lang="en-GB" sz="2400" dirty="0"/>
              <a:t>Repetitive examination lists</a:t>
            </a:r>
          </a:p>
          <a:p>
            <a:pPr marL="119062" indent="0">
              <a:buNone/>
              <a:defRPr/>
            </a:pPr>
            <a:endParaRPr lang="en-GB" sz="2400" dirty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4849615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800" dirty="0">
                <a:solidFill>
                  <a:srgbClr val="0070C0"/>
                </a:solidFill>
              </a:rPr>
              <a:t>Practitioner risks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67544" y="1628800"/>
            <a:ext cx="8555385" cy="4625975"/>
          </a:xfrm>
        </p:spPr>
        <p:txBody>
          <a:bodyPr/>
          <a:lstStyle/>
          <a:p>
            <a:pPr>
              <a:defRPr/>
            </a:pPr>
            <a:endParaRPr lang="en-GB" sz="2400" dirty="0" smtClean="0"/>
          </a:p>
          <a:p>
            <a:pPr>
              <a:defRPr/>
            </a:pPr>
            <a:r>
              <a:rPr lang="en-GB" sz="2400" dirty="0" smtClean="0"/>
              <a:t>Aging workforce</a:t>
            </a:r>
          </a:p>
          <a:p>
            <a:pPr marL="119062" indent="0">
              <a:buNone/>
              <a:defRPr/>
            </a:pPr>
            <a:endParaRPr lang="en-GB" sz="2400" dirty="0"/>
          </a:p>
          <a:p>
            <a:pPr marL="119062" indent="0">
              <a:buNone/>
              <a:defRPr/>
            </a:pPr>
            <a:endParaRPr lang="en-GB" sz="2400" dirty="0"/>
          </a:p>
          <a:p>
            <a:pPr>
              <a:defRPr/>
            </a:pPr>
            <a:r>
              <a:rPr lang="en-GB" sz="2400" dirty="0"/>
              <a:t>Inappropriate environment/equipment </a:t>
            </a:r>
            <a:r>
              <a:rPr lang="en-GB" sz="2400" dirty="0" smtClean="0"/>
              <a:t>set-up</a:t>
            </a:r>
          </a:p>
          <a:p>
            <a:pPr marL="119062" indent="0">
              <a:buNone/>
              <a:defRPr/>
            </a:pPr>
            <a:endParaRPr lang="en-GB" sz="2400" dirty="0"/>
          </a:p>
          <a:p>
            <a:pPr marL="119062" indent="0">
              <a:buNone/>
              <a:defRPr/>
            </a:pPr>
            <a:endParaRPr lang="en-GB" sz="2400" dirty="0"/>
          </a:p>
          <a:p>
            <a:pPr>
              <a:defRPr/>
            </a:pPr>
            <a:r>
              <a:rPr lang="en-GB" sz="2400" dirty="0"/>
              <a:t>Inappropriate moving &amp; handling techniques</a:t>
            </a:r>
          </a:p>
          <a:p>
            <a:pPr marL="119062" indent="0">
              <a:buNone/>
              <a:defRPr/>
            </a:pPr>
            <a:endParaRPr lang="en-GB" sz="2400" dirty="0"/>
          </a:p>
          <a:p>
            <a:pPr marL="119062" indent="0">
              <a:buNone/>
              <a:defRPr/>
            </a:pPr>
            <a:endParaRPr lang="en-GB" sz="2400" dirty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8417592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800" dirty="0">
                <a:solidFill>
                  <a:srgbClr val="0070C0"/>
                </a:solidFill>
              </a:rPr>
              <a:t>Client risks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67544" y="1628800"/>
            <a:ext cx="8555385" cy="4625975"/>
          </a:xfrm>
        </p:spPr>
        <p:txBody>
          <a:bodyPr/>
          <a:lstStyle/>
          <a:p>
            <a:pPr>
              <a:defRPr/>
            </a:pPr>
            <a:endParaRPr lang="en-GB" sz="2400" dirty="0" smtClean="0"/>
          </a:p>
          <a:p>
            <a:pPr>
              <a:defRPr/>
            </a:pPr>
            <a:endParaRPr lang="en-GB" sz="2400" dirty="0"/>
          </a:p>
          <a:p>
            <a:pPr>
              <a:defRPr/>
            </a:pPr>
            <a:r>
              <a:rPr lang="en-GB" sz="2400" dirty="0" smtClean="0"/>
              <a:t>Increasingly </a:t>
            </a:r>
            <a:r>
              <a:rPr lang="en-GB" sz="2400" dirty="0"/>
              <a:t>obese </a:t>
            </a:r>
            <a:r>
              <a:rPr lang="en-GB" sz="2400" dirty="0" smtClean="0"/>
              <a:t>population</a:t>
            </a:r>
          </a:p>
          <a:p>
            <a:pPr>
              <a:defRPr/>
            </a:pPr>
            <a:endParaRPr lang="en-GB" sz="2400" dirty="0"/>
          </a:p>
          <a:p>
            <a:pPr lvl="1">
              <a:buClr>
                <a:srgbClr val="0070C0"/>
              </a:buClr>
              <a:defRPr/>
            </a:pPr>
            <a:r>
              <a:rPr lang="en-GB" sz="2400" dirty="0">
                <a:ea typeface="ＭＳ Ｐゴシック" pitchFamily="34" charset="-128"/>
              </a:rPr>
              <a:t>Displacement of adipose tissue in obese patients often requires increased probe pressure and stretching (HSE, 2012), this can elevate muscle fatigue and may lead to injury.</a:t>
            </a:r>
          </a:p>
          <a:p>
            <a:pPr marL="457200" lvl="1" indent="0">
              <a:buNone/>
              <a:defRPr/>
            </a:pPr>
            <a:endParaRPr lang="en-GB" sz="2000" dirty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8477569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10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11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12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13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14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15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16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17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18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19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3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4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5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6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7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8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9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</TotalTime>
  <Words>785</Words>
  <Application>Microsoft Office PowerPoint</Application>
  <PresentationFormat>On-screen Show (4:3)</PresentationFormat>
  <Paragraphs>169</Paragraphs>
  <Slides>18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Module</vt:lpstr>
      <vt:lpstr>Medical Ultrasound: Ergonomics</vt:lpstr>
      <vt:lpstr>Ergonomics- Definition</vt:lpstr>
      <vt:lpstr>Ultrasound </vt:lpstr>
      <vt:lpstr>Risks</vt:lpstr>
      <vt:lpstr>Ultrasound WRMSD</vt:lpstr>
      <vt:lpstr>WRMSD-Scanning risks</vt:lpstr>
      <vt:lpstr>Work load risks</vt:lpstr>
      <vt:lpstr>Practitioner risks</vt:lpstr>
      <vt:lpstr>Client risks</vt:lpstr>
      <vt:lpstr>Risk reduction of WRMSD in Ultrasound</vt:lpstr>
      <vt:lpstr>Ultrasound Equipment</vt:lpstr>
      <vt:lpstr>Ancillary equipment</vt:lpstr>
      <vt:lpstr>Scanning Environment</vt:lpstr>
      <vt:lpstr>Good work practices</vt:lpstr>
      <vt:lpstr>Transducer Grip</vt:lpstr>
      <vt:lpstr>Posture</vt:lpstr>
      <vt:lpstr>Move and stretch</vt:lpstr>
      <vt:lpstr>References</vt:lpstr>
    </vt:vector>
  </TitlesOfParts>
  <Company>GCU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setup</dc:creator>
  <cp:lastModifiedBy>setup</cp:lastModifiedBy>
  <cp:revision>22</cp:revision>
  <dcterms:created xsi:type="dcterms:W3CDTF">2016-03-15T13:39:59Z</dcterms:created>
  <dcterms:modified xsi:type="dcterms:W3CDTF">2016-05-26T15:04:10Z</dcterms:modified>
</cp:coreProperties>
</file>