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12" r:id="rId2"/>
    <p:sldId id="314" r:id="rId3"/>
    <p:sldId id="259" r:id="rId4"/>
    <p:sldId id="260" r:id="rId5"/>
    <p:sldId id="261" r:id="rId6"/>
    <p:sldId id="262"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313"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9" r:id="rId51"/>
    <p:sldId id="308" r:id="rId52"/>
    <p:sldId id="31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9" d="100"/>
          <a:sy n="119" d="100"/>
        </p:scale>
        <p:origin x="-14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3CB3D0-5CDD-427D-AC4A-57400221FA1F}" type="datetimeFigureOut">
              <a:rPr lang="en-GB" smtClean="0"/>
              <a:t>13/10/2017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90E863-9553-49AF-8ECF-1DD0B739336C}" type="slidenum">
              <a:rPr lang="en-GB" smtClean="0"/>
              <a:t>‹#›</a:t>
            </a:fld>
            <a:endParaRPr lang="en-GB"/>
          </a:p>
        </p:txBody>
      </p:sp>
    </p:spTree>
    <p:extLst>
      <p:ext uri="{BB962C8B-B14F-4D97-AF65-F5344CB8AC3E}">
        <p14:creationId xmlns:p14="http://schemas.microsoft.com/office/powerpoint/2010/main" val="42531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a:t>
            </a:fld>
            <a:endParaRPr lang="en-GB"/>
          </a:p>
        </p:txBody>
      </p:sp>
    </p:spTree>
    <p:extLst>
      <p:ext uri="{BB962C8B-B14F-4D97-AF65-F5344CB8AC3E}">
        <p14:creationId xmlns:p14="http://schemas.microsoft.com/office/powerpoint/2010/main" val="131250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12</a:t>
            </a:fld>
            <a:endParaRPr lang="en-GB"/>
          </a:p>
        </p:txBody>
      </p:sp>
    </p:spTree>
    <p:extLst>
      <p:ext uri="{BB962C8B-B14F-4D97-AF65-F5344CB8AC3E}">
        <p14:creationId xmlns:p14="http://schemas.microsoft.com/office/powerpoint/2010/main" val="372330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t>16</a:t>
            </a:fld>
            <a:endParaRPr lang="en-US" dirty="0"/>
          </a:p>
        </p:txBody>
      </p:sp>
    </p:spTree>
    <p:extLst>
      <p:ext uri="{BB962C8B-B14F-4D97-AF65-F5344CB8AC3E}">
        <p14:creationId xmlns:p14="http://schemas.microsoft.com/office/powerpoint/2010/main" val="2078587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9561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t>20</a:t>
            </a:fld>
            <a:endParaRPr lang="en-US" dirty="0"/>
          </a:p>
        </p:txBody>
      </p:sp>
    </p:spTree>
    <p:extLst>
      <p:ext uri="{BB962C8B-B14F-4D97-AF65-F5344CB8AC3E}">
        <p14:creationId xmlns:p14="http://schemas.microsoft.com/office/powerpoint/2010/main" val="207858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21</a:t>
            </a:fld>
            <a:endParaRPr lang="en-GB"/>
          </a:p>
        </p:txBody>
      </p:sp>
    </p:spTree>
    <p:extLst>
      <p:ext uri="{BB962C8B-B14F-4D97-AF65-F5344CB8AC3E}">
        <p14:creationId xmlns:p14="http://schemas.microsoft.com/office/powerpoint/2010/main" val="270541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22</a:t>
            </a:fld>
            <a:endParaRPr lang="en-GB"/>
          </a:p>
        </p:txBody>
      </p:sp>
    </p:spTree>
    <p:extLst>
      <p:ext uri="{BB962C8B-B14F-4D97-AF65-F5344CB8AC3E}">
        <p14:creationId xmlns:p14="http://schemas.microsoft.com/office/powerpoint/2010/main" val="2263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25</a:t>
            </a:fld>
            <a:endParaRPr lang="en-GB"/>
          </a:p>
        </p:txBody>
      </p:sp>
    </p:spTree>
    <p:extLst>
      <p:ext uri="{BB962C8B-B14F-4D97-AF65-F5344CB8AC3E}">
        <p14:creationId xmlns:p14="http://schemas.microsoft.com/office/powerpoint/2010/main" val="221639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Need to arrow image</a:t>
            </a:r>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27</a:t>
            </a:fld>
            <a:endParaRPr lang="en-GB"/>
          </a:p>
        </p:txBody>
      </p:sp>
    </p:spTree>
    <p:extLst>
      <p:ext uri="{BB962C8B-B14F-4D97-AF65-F5344CB8AC3E}">
        <p14:creationId xmlns:p14="http://schemas.microsoft.com/office/powerpoint/2010/main" val="703345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28</a:t>
            </a:fld>
            <a:endParaRPr lang="en-GB"/>
          </a:p>
        </p:txBody>
      </p:sp>
    </p:spTree>
    <p:extLst>
      <p:ext uri="{BB962C8B-B14F-4D97-AF65-F5344CB8AC3E}">
        <p14:creationId xmlns:p14="http://schemas.microsoft.com/office/powerpoint/2010/main" val="249342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29</a:t>
            </a:fld>
            <a:endParaRPr lang="en-GB"/>
          </a:p>
        </p:txBody>
      </p:sp>
    </p:spTree>
    <p:extLst>
      <p:ext uri="{BB962C8B-B14F-4D97-AF65-F5344CB8AC3E}">
        <p14:creationId xmlns:p14="http://schemas.microsoft.com/office/powerpoint/2010/main" val="253778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3</a:t>
            </a:fld>
            <a:endParaRPr lang="en-GB"/>
          </a:p>
        </p:txBody>
      </p:sp>
    </p:spTree>
    <p:extLst>
      <p:ext uri="{BB962C8B-B14F-4D97-AF65-F5344CB8AC3E}">
        <p14:creationId xmlns:p14="http://schemas.microsoft.com/office/powerpoint/2010/main" val="1312503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33</a:t>
            </a:fld>
            <a:endParaRPr lang="en-GB"/>
          </a:p>
        </p:txBody>
      </p:sp>
    </p:spTree>
    <p:extLst>
      <p:ext uri="{BB962C8B-B14F-4D97-AF65-F5344CB8AC3E}">
        <p14:creationId xmlns:p14="http://schemas.microsoft.com/office/powerpoint/2010/main" val="1914847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34</a:t>
            </a:fld>
            <a:endParaRPr lang="en-GB"/>
          </a:p>
        </p:txBody>
      </p:sp>
    </p:spTree>
    <p:extLst>
      <p:ext uri="{BB962C8B-B14F-4D97-AF65-F5344CB8AC3E}">
        <p14:creationId xmlns:p14="http://schemas.microsoft.com/office/powerpoint/2010/main" val="395208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36</a:t>
            </a:fld>
            <a:endParaRPr lang="en-GB"/>
          </a:p>
        </p:txBody>
      </p:sp>
    </p:spTree>
    <p:extLst>
      <p:ext uri="{BB962C8B-B14F-4D97-AF65-F5344CB8AC3E}">
        <p14:creationId xmlns:p14="http://schemas.microsoft.com/office/powerpoint/2010/main" val="2768212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38</a:t>
            </a:fld>
            <a:endParaRPr lang="en-GB"/>
          </a:p>
        </p:txBody>
      </p:sp>
    </p:spTree>
    <p:extLst>
      <p:ext uri="{BB962C8B-B14F-4D97-AF65-F5344CB8AC3E}">
        <p14:creationId xmlns:p14="http://schemas.microsoft.com/office/powerpoint/2010/main" val="680908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39</a:t>
            </a:fld>
            <a:endParaRPr lang="en-GB"/>
          </a:p>
        </p:txBody>
      </p:sp>
    </p:spTree>
    <p:extLst>
      <p:ext uri="{BB962C8B-B14F-4D97-AF65-F5344CB8AC3E}">
        <p14:creationId xmlns:p14="http://schemas.microsoft.com/office/powerpoint/2010/main" val="3089461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390E863-9553-49AF-8ECF-1DD0B739336C}" type="slidenum">
              <a:rPr lang="en-GB" smtClean="0"/>
              <a:t>42</a:t>
            </a:fld>
            <a:endParaRPr lang="en-GB"/>
          </a:p>
        </p:txBody>
      </p:sp>
    </p:spTree>
    <p:extLst>
      <p:ext uri="{BB962C8B-B14F-4D97-AF65-F5344CB8AC3E}">
        <p14:creationId xmlns:p14="http://schemas.microsoft.com/office/powerpoint/2010/main" val="173738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44</a:t>
            </a:fld>
            <a:endParaRPr lang="en-GB"/>
          </a:p>
        </p:txBody>
      </p:sp>
    </p:spTree>
    <p:extLst>
      <p:ext uri="{BB962C8B-B14F-4D97-AF65-F5344CB8AC3E}">
        <p14:creationId xmlns:p14="http://schemas.microsoft.com/office/powerpoint/2010/main" val="440810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45</a:t>
            </a:fld>
            <a:endParaRPr lang="en-GB"/>
          </a:p>
        </p:txBody>
      </p:sp>
    </p:spTree>
    <p:extLst>
      <p:ext uri="{BB962C8B-B14F-4D97-AF65-F5344CB8AC3E}">
        <p14:creationId xmlns:p14="http://schemas.microsoft.com/office/powerpoint/2010/main" val="4191069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smtClean="0"/>
          </a:p>
        </p:txBody>
      </p:sp>
      <p:sp>
        <p:nvSpPr>
          <p:cNvPr id="4" name="Slide Number Placeholder 3"/>
          <p:cNvSpPr>
            <a:spLocks noGrp="1"/>
          </p:cNvSpPr>
          <p:nvPr>
            <p:ph type="sldNum" sz="quarter" idx="10"/>
          </p:nvPr>
        </p:nvSpPr>
        <p:spPr/>
        <p:txBody>
          <a:bodyPr/>
          <a:lstStyle/>
          <a:p>
            <a:fld id="{F4DD8E66-7A11-604B-857E-4572AAD9F6B2}" type="slidenum">
              <a:rPr lang="en-US" smtClean="0"/>
              <a:t>48</a:t>
            </a:fld>
            <a:endParaRPr lang="en-US" dirty="0"/>
          </a:p>
        </p:txBody>
      </p:sp>
    </p:spTree>
    <p:extLst>
      <p:ext uri="{BB962C8B-B14F-4D97-AF65-F5344CB8AC3E}">
        <p14:creationId xmlns:p14="http://schemas.microsoft.com/office/powerpoint/2010/main" val="2384427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51</a:t>
            </a:fld>
            <a:endParaRPr lang="en-GB"/>
          </a:p>
        </p:txBody>
      </p:sp>
    </p:spTree>
    <p:extLst>
      <p:ext uri="{BB962C8B-B14F-4D97-AF65-F5344CB8AC3E}">
        <p14:creationId xmlns:p14="http://schemas.microsoft.com/office/powerpoint/2010/main" val="393739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t>4</a:t>
            </a:fld>
            <a:endParaRPr lang="en-US" dirty="0"/>
          </a:p>
        </p:txBody>
      </p:sp>
    </p:spTree>
    <p:extLst>
      <p:ext uri="{BB962C8B-B14F-4D97-AF65-F5344CB8AC3E}">
        <p14:creationId xmlns:p14="http://schemas.microsoft.com/office/powerpoint/2010/main" val="1295612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52</a:t>
            </a:fld>
            <a:endParaRPr lang="en-GB"/>
          </a:p>
        </p:txBody>
      </p:sp>
    </p:spTree>
    <p:extLst>
      <p:ext uri="{BB962C8B-B14F-4D97-AF65-F5344CB8AC3E}">
        <p14:creationId xmlns:p14="http://schemas.microsoft.com/office/powerpoint/2010/main" val="86623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29561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9561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t>7</a:t>
            </a:fld>
            <a:endParaRPr lang="en-US" dirty="0"/>
          </a:p>
        </p:txBody>
      </p:sp>
    </p:spTree>
    <p:extLst>
      <p:ext uri="{BB962C8B-B14F-4D97-AF65-F5344CB8AC3E}">
        <p14:creationId xmlns:p14="http://schemas.microsoft.com/office/powerpoint/2010/main" val="129561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9</a:t>
            </a:fld>
            <a:endParaRPr lang="en-GB"/>
          </a:p>
        </p:txBody>
      </p:sp>
    </p:spTree>
    <p:extLst>
      <p:ext uri="{BB962C8B-B14F-4D97-AF65-F5344CB8AC3E}">
        <p14:creationId xmlns:p14="http://schemas.microsoft.com/office/powerpoint/2010/main" val="379513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D8E66-7A11-604B-857E-4572AAD9F6B2}" type="slidenum">
              <a:rPr lang="en-US" smtClean="0"/>
              <a:t>10</a:t>
            </a:fld>
            <a:endParaRPr lang="en-US" dirty="0"/>
          </a:p>
        </p:txBody>
      </p:sp>
    </p:spTree>
    <p:extLst>
      <p:ext uri="{BB962C8B-B14F-4D97-AF65-F5344CB8AC3E}">
        <p14:creationId xmlns:p14="http://schemas.microsoft.com/office/powerpoint/2010/main" val="207858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90E863-9553-49AF-8ECF-1DD0B739336C}" type="slidenum">
              <a:rPr lang="en-GB" smtClean="0"/>
              <a:t>11</a:t>
            </a:fld>
            <a:endParaRPr lang="en-GB"/>
          </a:p>
        </p:txBody>
      </p:sp>
    </p:spTree>
    <p:extLst>
      <p:ext uri="{BB962C8B-B14F-4D97-AF65-F5344CB8AC3E}">
        <p14:creationId xmlns:p14="http://schemas.microsoft.com/office/powerpoint/2010/main" val="2058824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5" name="Rectangle 4"/>
          <p:cNvSpPr>
            <a:spLocks noChangeArrowheads="1"/>
          </p:cNvSpPr>
          <p:nvPr/>
        </p:nvSpPr>
        <p:spPr bwMode="invGray">
          <a:xfrm>
            <a:off x="0" y="5127625"/>
            <a:ext cx="9144000" cy="46038"/>
          </a:xfrm>
          <a:prstGeom prst="rect">
            <a:avLst/>
          </a:prstGeom>
          <a:solidFill>
            <a:srgbClr val="FFFFFF"/>
          </a:solidFill>
          <a:ln>
            <a:noFill/>
          </a:ln>
          <a:effectLst>
            <a:outerShdw blurRad="31750" dist="10160" dir="54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pl-PL"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pl-PL" smtClean="0"/>
              <a:t>Click to edit Master subtitle style</a:t>
            </a:r>
            <a:endParaRPr lang="en-US"/>
          </a:p>
        </p:txBody>
      </p:sp>
      <p:sp>
        <p:nvSpPr>
          <p:cNvPr id="6" name="Slide Number Placeholder 5"/>
          <p:cNvSpPr>
            <a:spLocks noGrp="1"/>
          </p:cNvSpPr>
          <p:nvPr>
            <p:ph type="sldNum" sz="quarter" idx="10"/>
          </p:nvPr>
        </p:nvSpPr>
        <p:spPr/>
        <p:txBody>
          <a:bodyPr/>
          <a:lstStyle>
            <a:lvl1pPr>
              <a:defRPr>
                <a:solidFill>
                  <a:srgbClr val="FFFFFF"/>
                </a:solidFill>
              </a:defRPr>
            </a:lvl1pPr>
          </a:lstStyle>
          <a:p>
            <a:fld id="{C0CC28F5-CEEE-4FDF-90D4-CE0D2B659893}" type="slidenum">
              <a:rPr lang="en-US" altLang="en-US"/>
              <a:pPr/>
              <a:t>‹#›</a:t>
            </a:fld>
            <a:endParaRPr lang="en-US" altLang="en-US"/>
          </a:p>
        </p:txBody>
      </p:sp>
    </p:spTree>
    <p:extLst>
      <p:ext uri="{BB962C8B-B14F-4D97-AF65-F5344CB8AC3E}">
        <p14:creationId xmlns:p14="http://schemas.microsoft.com/office/powerpoint/2010/main" val="142261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pl-PL"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4718D74B-E699-4B55-9929-34F658D8E102}"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5" name="Footer Placeholder 4"/>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12"/>
          </p:nvPr>
        </p:nvSpPr>
        <p:spPr/>
        <p:txBody>
          <a:bodyPr/>
          <a:lstStyle>
            <a:lvl1pPr>
              <a:defRPr/>
            </a:lvl1pPr>
          </a:lstStyle>
          <a:p>
            <a:fld id="{476C95FE-7D72-4795-901A-3ECF726F4DE4}" type="slidenum">
              <a:rPr lang="en-US" altLang="en-US"/>
              <a:pPr/>
              <a:t>‹#›</a:t>
            </a:fld>
            <a:endParaRPr lang="en-US" altLang="en-US"/>
          </a:p>
        </p:txBody>
      </p:sp>
    </p:spTree>
    <p:extLst>
      <p:ext uri="{BB962C8B-B14F-4D97-AF65-F5344CB8AC3E}">
        <p14:creationId xmlns:p14="http://schemas.microsoft.com/office/powerpoint/2010/main" val="11707673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6599238" y="0"/>
            <a:ext cx="46037" cy="6858000"/>
          </a:xfrm>
          <a:prstGeom prst="rect">
            <a:avLst/>
          </a:prstGeom>
          <a:solidFill>
            <a:srgbClr val="FFFFFF"/>
          </a:solidFill>
          <a:ln>
            <a:noFill/>
          </a:ln>
          <a:effectLst>
            <a:outerShdw blurRad="31750" dist="10160" dir="108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pl-PL"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6" name="Date Placeholder 3"/>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26CC4E08-AB68-42B9-BD54-C0A2FD468E20}"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7" name="Footer Placeholder 4"/>
          <p:cNvSpPr>
            <a:spLocks noGrp="1"/>
          </p:cNvSpPr>
          <p:nvPr>
            <p:ph type="ftr" sz="quarter" idx="11"/>
          </p:nvPr>
        </p:nvSpPr>
        <p:spPr>
          <a:xfrm>
            <a:off x="2640013" y="6376988"/>
            <a:ext cx="383698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8" name="Slide Number Placeholder 5"/>
          <p:cNvSpPr>
            <a:spLocks noGrp="1"/>
          </p:cNvSpPr>
          <p:nvPr>
            <p:ph type="sldNum" sz="quarter" idx="12"/>
          </p:nvPr>
        </p:nvSpPr>
        <p:spPr/>
        <p:txBody>
          <a:bodyPr/>
          <a:lstStyle>
            <a:lvl1pPr>
              <a:defRPr/>
            </a:lvl1pPr>
          </a:lstStyle>
          <a:p>
            <a:fld id="{EDCC314B-A70C-402D-B302-8B0B00D6E4E7}" type="slidenum">
              <a:rPr lang="en-US" altLang="en-US"/>
              <a:pPr/>
              <a:t>‹#›</a:t>
            </a:fld>
            <a:endParaRPr lang="en-US" altLang="en-US"/>
          </a:p>
        </p:txBody>
      </p:sp>
    </p:spTree>
    <p:extLst>
      <p:ext uri="{BB962C8B-B14F-4D97-AF65-F5344CB8AC3E}">
        <p14:creationId xmlns:p14="http://schemas.microsoft.com/office/powerpoint/2010/main" val="5450666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bjec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3570" y="547688"/>
            <a:ext cx="7920036" cy="584775"/>
          </a:xfrm>
          <a:prstGeom prst="rect">
            <a:avLst/>
          </a:prstGeom>
        </p:spPr>
        <p:txBody>
          <a:bodyPr wrap="square">
            <a:spAutoFit/>
          </a:bodyPr>
          <a:lstStyle>
            <a:lvl1pPr marL="0" indent="0">
              <a:buNone/>
              <a:defRPr sz="3200" b="1" baseline="0">
                <a:solidFill>
                  <a:srgbClr val="006CB4"/>
                </a:solidFill>
                <a:latin typeface="Arial" pitchFamily="34" charset="0"/>
                <a:cs typeface="Arial" pitchFamily="34" charset="0"/>
              </a:defRPr>
            </a:lvl1pPr>
          </a:lstStyle>
          <a:p>
            <a:pPr lvl="0"/>
            <a:r>
              <a:rPr lang="en-GB" dirty="0" smtClean="0"/>
              <a:t>Section Title</a:t>
            </a:r>
            <a:endParaRPr lang="en-GB" dirty="0"/>
          </a:p>
        </p:txBody>
      </p:sp>
      <p:sp>
        <p:nvSpPr>
          <p:cNvPr id="8" name="Content Placeholder 7"/>
          <p:cNvSpPr>
            <a:spLocks noGrp="1"/>
          </p:cNvSpPr>
          <p:nvPr>
            <p:ph sz="quarter" idx="11" hasCustomPrompt="1"/>
          </p:nvPr>
        </p:nvSpPr>
        <p:spPr>
          <a:xfrm>
            <a:off x="612776" y="1987199"/>
            <a:ext cx="7920036" cy="3952800"/>
          </a:xfrm>
          <a:prstGeom prst="rect">
            <a:avLst/>
          </a:prstGeom>
        </p:spPr>
        <p:txBody>
          <a:bodyPr/>
          <a:lstStyle>
            <a:lvl1pPr marL="0" indent="0">
              <a:buNone/>
              <a:defRPr sz="2400">
                <a:latin typeface="Arial" pitchFamily="34" charset="0"/>
                <a:cs typeface="Arial" pitchFamily="34" charset="0"/>
              </a:defRPr>
            </a:lvl1pPr>
          </a:lstStyle>
          <a:p>
            <a:pPr lvl="0"/>
            <a:r>
              <a:rPr lang="en-GB" dirty="0" smtClean="0"/>
              <a:t>Object (Click an icon below)</a:t>
            </a:r>
            <a:endParaRPr lang="en-GB" dirty="0"/>
          </a:p>
        </p:txBody>
      </p:sp>
    </p:spTree>
    <p:extLst>
      <p:ext uri="{BB962C8B-B14F-4D97-AF65-F5344CB8AC3E}">
        <p14:creationId xmlns:p14="http://schemas.microsoft.com/office/powerpoint/2010/main" val="17059483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pl-PL" smtClean="0"/>
              <a:t>Click to edit Master title style</a:t>
            </a:r>
            <a:endParaRPr lang="en-US"/>
          </a:p>
        </p:txBody>
      </p:sp>
      <p:sp>
        <p:nvSpPr>
          <p:cNvPr id="3" name="Content Placeholder 2"/>
          <p:cNvSpPr>
            <a:spLocks noGrp="1"/>
          </p:cNvSpPr>
          <p:nvPr>
            <p:ph idx="1"/>
          </p:nvPr>
        </p:nvSpPr>
        <p:spPr/>
        <p:txBody>
          <a:bodyPr/>
          <a:lstStyle>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Date Placeholder 3"/>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83DF226D-DB4B-40AB-B420-E7B5FABB00D0}"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5" name="Footer Placeholder 4"/>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12"/>
          </p:nvPr>
        </p:nvSpPr>
        <p:spPr/>
        <p:txBody>
          <a:bodyPr/>
          <a:lstStyle>
            <a:lvl1pPr>
              <a:defRPr/>
            </a:lvl1pPr>
          </a:lstStyle>
          <a:p>
            <a:fld id="{50536867-40FE-47E9-A3F2-F4C536E4F31F}" type="slidenum">
              <a:rPr lang="en-US" altLang="en-US"/>
              <a:pPr/>
              <a:t>‹#›</a:t>
            </a:fld>
            <a:endParaRPr lang="en-US" altLang="en-US"/>
          </a:p>
        </p:txBody>
      </p:sp>
    </p:spTree>
    <p:extLst>
      <p:ext uri="{BB962C8B-B14F-4D97-AF65-F5344CB8AC3E}">
        <p14:creationId xmlns:p14="http://schemas.microsoft.com/office/powerpoint/2010/main" val="3319955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5" name="Rectangle 4"/>
          <p:cNvSpPr>
            <a:spLocks noChangeArrowheads="1"/>
          </p:cNvSpPr>
          <p:nvPr/>
        </p:nvSpPr>
        <p:spPr bwMode="invGray">
          <a:xfrm>
            <a:off x="0" y="2601913"/>
            <a:ext cx="9144000" cy="46037"/>
          </a:xfrm>
          <a:prstGeom prst="rect">
            <a:avLst/>
          </a:prstGeom>
          <a:solidFill>
            <a:srgbClr val="FFFFFF"/>
          </a:solidFill>
          <a:ln>
            <a:noFill/>
          </a:ln>
          <a:effectLst>
            <a:outerShdw blurRad="31750" dist="10160" dir="54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pl-PL"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pl-PL" smtClean="0"/>
              <a:t>Click to edit Master text styles</a:t>
            </a:r>
          </a:p>
        </p:txBody>
      </p:sp>
      <p:sp>
        <p:nvSpPr>
          <p:cNvPr id="6" name="Slide Number Placeholder 5"/>
          <p:cNvSpPr>
            <a:spLocks noGrp="1"/>
          </p:cNvSpPr>
          <p:nvPr>
            <p:ph type="sldNum" sz="quarter" idx="10"/>
          </p:nvPr>
        </p:nvSpPr>
        <p:spPr/>
        <p:txBody>
          <a:bodyPr/>
          <a:lstStyle>
            <a:lvl1pPr>
              <a:defRPr>
                <a:solidFill>
                  <a:srgbClr val="FFFFFF"/>
                </a:solidFill>
              </a:defRPr>
            </a:lvl1pPr>
          </a:lstStyle>
          <a:p>
            <a:fld id="{B0B19FC4-8368-48B3-B803-EAF86E3D0572}" type="slidenum">
              <a:rPr lang="en-US" altLang="en-US"/>
              <a:pPr/>
              <a:t>‹#›</a:t>
            </a:fld>
            <a:endParaRPr lang="en-US" altLang="en-US"/>
          </a:p>
        </p:txBody>
      </p:sp>
    </p:spTree>
    <p:extLst>
      <p:ext uri="{BB962C8B-B14F-4D97-AF65-F5344CB8AC3E}">
        <p14:creationId xmlns:p14="http://schemas.microsoft.com/office/powerpoint/2010/main" val="235463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pl-PL"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Date Placeholder 4"/>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EAA8139E-0346-40F3-8703-478F227A46BA}"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6" name="Footer Placeholder 5"/>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7" name="Slide Number Placeholder 6"/>
          <p:cNvSpPr>
            <a:spLocks noGrp="1"/>
          </p:cNvSpPr>
          <p:nvPr>
            <p:ph type="sldNum" sz="quarter" idx="12"/>
          </p:nvPr>
        </p:nvSpPr>
        <p:spPr/>
        <p:txBody>
          <a:bodyPr/>
          <a:lstStyle>
            <a:lvl1pPr>
              <a:defRPr/>
            </a:lvl1pPr>
          </a:lstStyle>
          <a:p>
            <a:fld id="{D448E4A9-2F97-4434-8D85-85558558C948}" type="slidenum">
              <a:rPr lang="en-US" altLang="en-US"/>
              <a:pPr/>
              <a:t>‹#›</a:t>
            </a:fld>
            <a:endParaRPr lang="en-US" altLang="en-US"/>
          </a:p>
        </p:txBody>
      </p:sp>
    </p:spTree>
    <p:extLst>
      <p:ext uri="{BB962C8B-B14F-4D97-AF65-F5344CB8AC3E}">
        <p14:creationId xmlns:p14="http://schemas.microsoft.com/office/powerpoint/2010/main" val="18254080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pl-PL"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pl-PL"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pl-PL"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7" name="Date Placeholder 6"/>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0D8D381E-FF10-4BBF-A6AD-77C70B5E8D1D}"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8" name="Footer Placeholder 7"/>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9" name="Slide Number Placeholder 8"/>
          <p:cNvSpPr>
            <a:spLocks noGrp="1"/>
          </p:cNvSpPr>
          <p:nvPr>
            <p:ph type="sldNum" sz="quarter" idx="12"/>
          </p:nvPr>
        </p:nvSpPr>
        <p:spPr/>
        <p:txBody>
          <a:bodyPr/>
          <a:lstStyle>
            <a:lvl1pPr>
              <a:defRPr/>
            </a:lvl1pPr>
          </a:lstStyle>
          <a:p>
            <a:fld id="{BC36E925-A3E6-4F3B-9925-E256894EA57B}" type="slidenum">
              <a:rPr lang="en-US" altLang="en-US"/>
              <a:pPr/>
              <a:t>‹#›</a:t>
            </a:fld>
            <a:endParaRPr lang="en-US" altLang="en-US"/>
          </a:p>
        </p:txBody>
      </p:sp>
    </p:spTree>
    <p:extLst>
      <p:ext uri="{BB962C8B-B14F-4D97-AF65-F5344CB8AC3E}">
        <p14:creationId xmlns:p14="http://schemas.microsoft.com/office/powerpoint/2010/main" val="24803862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pl-PL" smtClean="0"/>
              <a:t>Click to edit Master title style</a:t>
            </a:r>
            <a:endParaRPr lang="en-US"/>
          </a:p>
        </p:txBody>
      </p:sp>
      <p:sp>
        <p:nvSpPr>
          <p:cNvPr id="3" name="Date Placeholder 2"/>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803E1E04-97EC-45CA-82F4-636D76D533B1}"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4" name="Footer Placeholder 3"/>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5" name="Slide Number Placeholder 4"/>
          <p:cNvSpPr>
            <a:spLocks noGrp="1"/>
          </p:cNvSpPr>
          <p:nvPr>
            <p:ph type="sldNum" sz="quarter" idx="12"/>
          </p:nvPr>
        </p:nvSpPr>
        <p:spPr/>
        <p:txBody>
          <a:bodyPr/>
          <a:lstStyle>
            <a:lvl1pPr>
              <a:defRPr/>
            </a:lvl1pPr>
          </a:lstStyle>
          <a:p>
            <a:fld id="{2B61897B-6995-4CCB-B9B3-053C99916422}" type="slidenum">
              <a:rPr lang="en-US" altLang="en-US"/>
              <a:pPr/>
              <a:t>‹#›</a:t>
            </a:fld>
            <a:endParaRPr lang="en-US" altLang="en-US"/>
          </a:p>
        </p:txBody>
      </p:sp>
    </p:spTree>
    <p:extLst>
      <p:ext uri="{BB962C8B-B14F-4D97-AF65-F5344CB8AC3E}">
        <p14:creationId xmlns:p14="http://schemas.microsoft.com/office/powerpoint/2010/main" val="38824175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468D1D19-67EE-4CDC-B4D8-80DD60179FA5}"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3" name="Footer Placeholder 2"/>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4" name="Slide Number Placeholder 3"/>
          <p:cNvSpPr>
            <a:spLocks noGrp="1"/>
          </p:cNvSpPr>
          <p:nvPr>
            <p:ph type="sldNum" sz="quarter" idx="12"/>
          </p:nvPr>
        </p:nvSpPr>
        <p:spPr/>
        <p:txBody>
          <a:bodyPr/>
          <a:lstStyle>
            <a:lvl1pPr>
              <a:defRPr/>
            </a:lvl1pPr>
          </a:lstStyle>
          <a:p>
            <a:fld id="{F0DAAE80-9ADC-49B3-A74C-672B57E4AC3C}" type="slidenum">
              <a:rPr lang="en-US" altLang="en-US"/>
              <a:pPr/>
              <a:t>‹#›</a:t>
            </a:fld>
            <a:endParaRPr lang="en-US" altLang="en-US"/>
          </a:p>
        </p:txBody>
      </p:sp>
    </p:spTree>
    <p:extLst>
      <p:ext uri="{BB962C8B-B14F-4D97-AF65-F5344CB8AC3E}">
        <p14:creationId xmlns:p14="http://schemas.microsoft.com/office/powerpoint/2010/main" val="2581820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pl-PL"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pl-PL" smtClean="0"/>
              <a:t>Click to edit Master text styles</a:t>
            </a:r>
          </a:p>
          <a:p>
            <a:pPr lvl="1"/>
            <a:r>
              <a:rPr lang="pl-PL" smtClean="0"/>
              <a:t>Second level</a:t>
            </a:r>
          </a:p>
          <a:p>
            <a:pPr lvl="2"/>
            <a:r>
              <a:rPr lang="pl-PL" smtClean="0"/>
              <a:t>Third level</a:t>
            </a:r>
          </a:p>
          <a:p>
            <a:pPr lvl="3"/>
            <a:r>
              <a:rPr lang="pl-PL" smtClean="0"/>
              <a:t>Fourth level</a:t>
            </a:r>
          </a:p>
          <a:p>
            <a:pPr lvl="4"/>
            <a:r>
              <a:rPr lang="pl-PL"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pl-PL" smtClean="0"/>
              <a:t>Click to edit Master text styles</a:t>
            </a:r>
          </a:p>
        </p:txBody>
      </p:sp>
      <p:sp>
        <p:nvSpPr>
          <p:cNvPr id="7" name="Date Placeholder 4"/>
          <p:cNvSpPr>
            <a:spLocks noGrp="1"/>
          </p:cNvSpPr>
          <p:nvPr>
            <p:ph type="dt" sz="half" idx="10"/>
          </p:nvPr>
        </p:nvSpPr>
        <p:spPr>
          <a:xfrm>
            <a:off x="457200" y="6477000"/>
            <a:ext cx="2133600"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3AB07421-BBE6-4EAA-93A2-4CE87D1785E0}"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8" name="Footer Placeholder 5"/>
          <p:cNvSpPr>
            <a:spLocks noGrp="1"/>
          </p:cNvSpPr>
          <p:nvPr>
            <p:ph type="ftr" sz="quarter" idx="11"/>
          </p:nvPr>
        </p:nvSpPr>
        <p:spPr>
          <a:xfrm>
            <a:off x="2640013" y="6477000"/>
            <a:ext cx="5508625" cy="274638"/>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3F3F3F"/>
                </a:solidFill>
              </a:defRPr>
            </a:lvl1pPr>
          </a:lstStyle>
          <a:p>
            <a:pPr defTabSz="457200" fontAlgn="base">
              <a:spcBef>
                <a:spcPct val="0"/>
              </a:spcBef>
              <a:spcAft>
                <a:spcPct val="0"/>
              </a:spcAft>
            </a:pPr>
            <a:endParaRPr lang="en-US">
              <a:ea typeface="MS PGothic" pitchFamily="34" charset="-128"/>
            </a:endParaRPr>
          </a:p>
        </p:txBody>
      </p:sp>
      <p:sp>
        <p:nvSpPr>
          <p:cNvPr id="9" name="Slide Number Placeholder 6"/>
          <p:cNvSpPr>
            <a:spLocks noGrp="1"/>
          </p:cNvSpPr>
          <p:nvPr>
            <p:ph type="sldNum" sz="quarter" idx="12"/>
          </p:nvPr>
        </p:nvSpPr>
        <p:spPr/>
        <p:txBody>
          <a:bodyPr/>
          <a:lstStyle>
            <a:lvl1pPr>
              <a:defRPr/>
            </a:lvl1pPr>
          </a:lstStyle>
          <a:p>
            <a:fld id="{B657796F-B292-48C6-A758-659054277AAB}" type="slidenum">
              <a:rPr lang="en-US" altLang="en-US"/>
              <a:pPr/>
              <a:t>‹#›</a:t>
            </a:fld>
            <a:endParaRPr lang="en-US" altLang="en-US"/>
          </a:p>
        </p:txBody>
      </p:sp>
    </p:spTree>
    <p:extLst>
      <p:ext uri="{BB962C8B-B14F-4D97-AF65-F5344CB8AC3E}">
        <p14:creationId xmlns:p14="http://schemas.microsoft.com/office/powerpoint/2010/main" val="9839894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pl-PL"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pl-PL" noProof="0" smtClean="0"/>
              <a:t>Drag picture to placeholder or click icon to add</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pl-PL" smtClean="0"/>
              <a:t>Click to edit Master text styles</a:t>
            </a:r>
          </a:p>
        </p:txBody>
      </p:sp>
      <p:sp>
        <p:nvSpPr>
          <p:cNvPr id="7" name="Date Placeholder 4"/>
          <p:cNvSpPr>
            <a:spLocks noGrp="1"/>
          </p:cNvSpPr>
          <p:nvPr>
            <p:ph type="dt" sz="half" idx="10"/>
          </p:nvPr>
        </p:nvSpPr>
        <p:spPr>
          <a:xfrm>
            <a:off x="165100" y="1169988"/>
            <a:ext cx="2522538" cy="201612"/>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defTabSz="457200" fontAlgn="base">
              <a:spcBef>
                <a:spcPct val="0"/>
              </a:spcBef>
              <a:spcAft>
                <a:spcPct val="0"/>
              </a:spcAft>
            </a:pPr>
            <a:fld id="{466C150F-B02C-47B6-97D2-40249CC8D658}" type="datetimeFigureOut">
              <a:rPr lang="en-US" altLang="en-US">
                <a:solidFill>
                  <a:prstClr val="black"/>
                </a:solidFill>
                <a:ea typeface="MS PGothic" pitchFamily="34" charset="-128"/>
              </a:rPr>
              <a:pPr defTabSz="457200" fontAlgn="base">
                <a:spcBef>
                  <a:spcPct val="0"/>
                </a:spcBef>
                <a:spcAft>
                  <a:spcPct val="0"/>
                </a:spcAft>
              </a:pPr>
              <a:t>10/13/2017</a:t>
            </a:fld>
            <a:endParaRPr lang="en-US" altLang="en-US">
              <a:solidFill>
                <a:prstClr val="black"/>
              </a:solidFill>
              <a:ea typeface="MS PGothic" pitchFamily="34" charset="-128"/>
            </a:endParaRPr>
          </a:p>
        </p:txBody>
      </p:sp>
      <p:sp>
        <p:nvSpPr>
          <p:cNvPr id="8" name="Footer Placeholder 5"/>
          <p:cNvSpPr>
            <a:spLocks noGrp="1"/>
          </p:cNvSpPr>
          <p:nvPr>
            <p:ph type="ftr" sz="quarter" idx="11"/>
          </p:nvPr>
        </p:nvSpPr>
        <p:spPr>
          <a:xfrm>
            <a:off x="3035300" y="1169988"/>
            <a:ext cx="5194300" cy="20161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BCBCBC"/>
                </a:solidFill>
              </a:defRPr>
            </a:lvl1pPr>
          </a:lstStyle>
          <a:p>
            <a:pPr defTabSz="457200" fontAlgn="base">
              <a:spcBef>
                <a:spcPct val="0"/>
              </a:spcBef>
              <a:spcAft>
                <a:spcPct val="0"/>
              </a:spcAft>
            </a:pPr>
            <a:endParaRPr lang="en-US">
              <a:ea typeface="MS PGothic" pitchFamily="34" charset="-128"/>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fld id="{3FD89B21-256A-494A-9436-0A3C7E05FA39}" type="slidenum">
              <a:rPr lang="en-US" altLang="en-US"/>
              <a:pPr/>
              <a:t>‹#›</a:t>
            </a:fld>
            <a:endParaRPr lang="en-US" altLang="en-US"/>
          </a:p>
        </p:txBody>
      </p:sp>
    </p:spTree>
    <p:extLst>
      <p:ext uri="{BB962C8B-B14F-4D97-AF65-F5344CB8AC3E}">
        <p14:creationId xmlns:p14="http://schemas.microsoft.com/office/powerpoint/2010/main" val="24107161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9144000" cy="44450"/>
          </a:xfrm>
          <a:prstGeom prst="rect">
            <a:avLst/>
          </a:prstGeom>
          <a:solidFill>
            <a:srgbClr val="FFFFFF"/>
          </a:solidFill>
          <a:ln>
            <a:noFill/>
          </a:ln>
          <a:effectLst>
            <a:outerShdw blurRad="31750" dist="10160" dir="5400000" algn="tl" rotWithShape="0">
              <a:srgbClr val="808080">
                <a:alpha val="59999"/>
              </a:srgbClr>
            </a:outerShdw>
          </a:effectLst>
          <a:extLst>
            <a:ext uri="{91240B29-F687-4F45-9708-019B960494DF}">
              <a14:hiddenLine xmlns:a14="http://schemas.microsoft.com/office/drawing/2010/main" w="48000" cmpd="thickThin">
                <a:solidFill>
                  <a:srgbClr val="000000"/>
                </a:solidFill>
                <a:miter lim="800000"/>
                <a:headEnd/>
                <a:tailEnd/>
              </a14:hiddenLine>
            </a:ext>
          </a:extLst>
        </p:spPr>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a:solidFill>
                <a:srgbClr val="FFFFFF"/>
              </a:solidFill>
              <a:ea typeface="MS PGothic" pitchFamily="34" charset="-128"/>
            </a:endParaRPr>
          </a:p>
        </p:txBody>
      </p:sp>
      <p:sp>
        <p:nvSpPr>
          <p:cNvPr id="2" name="Title Placeholder 1"/>
          <p:cNvSpPr>
            <a:spLocks noGrp="1"/>
          </p:cNvSpPr>
          <p:nvPr>
            <p:ph type="title"/>
          </p:nvPr>
        </p:nvSpPr>
        <p:spPr>
          <a:xfrm>
            <a:off x="457200" y="152400"/>
            <a:ext cx="8229600" cy="1250950"/>
          </a:xfrm>
          <a:prstGeom prst="rect">
            <a:avLst/>
          </a:prstGeom>
        </p:spPr>
        <p:txBody>
          <a:bodyPr vert="horz" wrap="square" lIns="91440" tIns="45720" rIns="45720" bIns="45720" numCol="1" anchor="ctr" anchorCtr="0" compatLnSpc="1">
            <a:prstTxWarp prst="textNoShape">
              <a:avLst/>
            </a:prstTxWarp>
            <a:normAutofit/>
            <a:sp3d prstMaterial="matte">
              <a:bevelT w="50800" h="10160"/>
            </a:sp3d>
          </a:bodyPr>
          <a:lstStyle/>
          <a:p>
            <a:pPr lvl="0"/>
            <a:r>
              <a:rPr lang="pl-PL" smtClean="0"/>
              <a:t>Click to edit Master title style</a:t>
            </a:r>
            <a:endParaRPr lang="en-US" smtClean="0"/>
          </a:p>
        </p:txBody>
      </p:sp>
      <p:sp>
        <p:nvSpPr>
          <p:cNvPr id="25605"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pl-PL" altLang="en-US" smtClean="0"/>
              <a:t>Click to edit Master text styles</a:t>
            </a:r>
          </a:p>
          <a:p>
            <a:pPr lvl="1"/>
            <a:r>
              <a:rPr lang="pl-PL" altLang="en-US" smtClean="0"/>
              <a:t>Second level</a:t>
            </a:r>
          </a:p>
          <a:p>
            <a:pPr lvl="2"/>
            <a:r>
              <a:rPr lang="pl-PL" altLang="en-US" smtClean="0"/>
              <a:t>Third level</a:t>
            </a:r>
          </a:p>
          <a:p>
            <a:pPr lvl="3"/>
            <a:r>
              <a:rPr lang="pl-PL" altLang="en-US" smtClean="0"/>
              <a:t>Fourth level</a:t>
            </a:r>
          </a:p>
          <a:p>
            <a:pPr lvl="4"/>
            <a:r>
              <a:rPr lang="pl-PL" altLang="en-US" smtClean="0"/>
              <a:t>Fifth level</a:t>
            </a:r>
            <a:endParaRPr lang="en-US" altLang="en-US" smtClean="0"/>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a:solidFill>
                  <a:srgbClr val="3F3F3F"/>
                </a:solidFill>
              </a:defRPr>
            </a:lvl1pPr>
          </a:lstStyle>
          <a:p>
            <a:pPr defTabSz="457200" fontAlgn="base">
              <a:spcBef>
                <a:spcPct val="0"/>
              </a:spcBef>
              <a:spcAft>
                <a:spcPct val="0"/>
              </a:spcAft>
            </a:pPr>
            <a:fld id="{45E56029-8A5A-4EFF-BD2C-B8FD99C4E4E2}" type="slidenum">
              <a:rPr lang="en-US" altLang="en-US">
                <a:ea typeface="MS PGothic" pitchFamily="34" charset="-128"/>
              </a:rPr>
              <a:pPr defTabSz="457200" fontAlgn="base">
                <a:spcBef>
                  <a:spcPct val="0"/>
                </a:spcBef>
                <a:spcAft>
                  <a:spcPct val="0"/>
                </a:spcAft>
              </a:pPr>
              <a:t>‹#›</a:t>
            </a:fld>
            <a:endParaRPr lang="en-US" altLang="en-US">
              <a:ea typeface="MS PGothic" pitchFamily="34" charset="-128"/>
            </a:endParaRPr>
          </a:p>
        </p:txBody>
      </p:sp>
    </p:spTree>
    <p:extLst>
      <p:ext uri="{BB962C8B-B14F-4D97-AF65-F5344CB8AC3E}">
        <p14:creationId xmlns:p14="http://schemas.microsoft.com/office/powerpoint/2010/main" val="12574958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0" fontAlgn="base" hangingPunct="0">
        <a:spcBef>
          <a:spcPct val="0"/>
        </a:spcBef>
        <a:spcAft>
          <a:spcPct val="0"/>
        </a:spcAft>
        <a:defRPr sz="4500" b="1" kern="1200">
          <a:solidFill>
            <a:srgbClr val="FFC800"/>
          </a:solidFill>
          <a:latin typeface="+mj-lt"/>
          <a:ea typeface="MS PGothic" pitchFamily="34" charset="-128"/>
          <a:cs typeface="ＭＳ Ｐゴシック" charset="0"/>
        </a:defRPr>
      </a:lvl1pPr>
      <a:lvl2pPr algn="l" rtl="0" eaLnBrk="0" fontAlgn="base" hangingPunct="0">
        <a:spcBef>
          <a:spcPct val="0"/>
        </a:spcBef>
        <a:spcAft>
          <a:spcPct val="0"/>
        </a:spcAft>
        <a:defRPr sz="4500" b="1">
          <a:solidFill>
            <a:srgbClr val="FFC800"/>
          </a:solidFill>
          <a:latin typeface="Corbel" charset="0"/>
          <a:ea typeface="MS PGothic" pitchFamily="34" charset="-128"/>
          <a:cs typeface="ＭＳ Ｐゴシック" charset="0"/>
        </a:defRPr>
      </a:lvl2pPr>
      <a:lvl3pPr algn="l" rtl="0" eaLnBrk="0" fontAlgn="base" hangingPunct="0">
        <a:spcBef>
          <a:spcPct val="0"/>
        </a:spcBef>
        <a:spcAft>
          <a:spcPct val="0"/>
        </a:spcAft>
        <a:defRPr sz="4500" b="1">
          <a:solidFill>
            <a:srgbClr val="FFC800"/>
          </a:solidFill>
          <a:latin typeface="Corbel" charset="0"/>
          <a:ea typeface="MS PGothic" pitchFamily="34" charset="-128"/>
          <a:cs typeface="ＭＳ Ｐゴシック" charset="0"/>
        </a:defRPr>
      </a:lvl3pPr>
      <a:lvl4pPr algn="l" rtl="0" eaLnBrk="0" fontAlgn="base" hangingPunct="0">
        <a:spcBef>
          <a:spcPct val="0"/>
        </a:spcBef>
        <a:spcAft>
          <a:spcPct val="0"/>
        </a:spcAft>
        <a:defRPr sz="4500" b="1">
          <a:solidFill>
            <a:srgbClr val="FFC800"/>
          </a:solidFill>
          <a:latin typeface="Corbel" charset="0"/>
          <a:ea typeface="MS PGothic" pitchFamily="34" charset="-128"/>
          <a:cs typeface="ＭＳ Ｐゴシック" charset="0"/>
        </a:defRPr>
      </a:lvl4pPr>
      <a:lvl5pPr algn="l" rtl="0" eaLnBrk="0" fontAlgn="base" hangingPunct="0">
        <a:spcBef>
          <a:spcPct val="0"/>
        </a:spcBef>
        <a:spcAft>
          <a:spcPct val="0"/>
        </a:spcAft>
        <a:defRPr sz="4500" b="1">
          <a:solidFill>
            <a:srgbClr val="FFC800"/>
          </a:solidFill>
          <a:latin typeface="Corbel" charset="0"/>
          <a:ea typeface="MS PGothic" pitchFamily="34" charset="-128"/>
          <a:cs typeface="ＭＳ Ｐゴシック" charset="0"/>
        </a:defRPr>
      </a:lvl5pPr>
      <a:lvl6pPr marL="457200" algn="l" rtl="0" fontAlgn="base">
        <a:spcBef>
          <a:spcPct val="0"/>
        </a:spcBef>
        <a:spcAft>
          <a:spcPct val="0"/>
        </a:spcAft>
        <a:defRPr sz="4500" b="1">
          <a:solidFill>
            <a:srgbClr val="FFC800"/>
          </a:solidFill>
          <a:latin typeface="Corbel" charset="0"/>
          <a:ea typeface="ＭＳ Ｐゴシック" charset="0"/>
          <a:cs typeface="ＭＳ Ｐゴシック" charset="0"/>
        </a:defRPr>
      </a:lvl6pPr>
      <a:lvl7pPr marL="914400" algn="l" rtl="0" fontAlgn="base">
        <a:spcBef>
          <a:spcPct val="0"/>
        </a:spcBef>
        <a:spcAft>
          <a:spcPct val="0"/>
        </a:spcAft>
        <a:defRPr sz="4500" b="1">
          <a:solidFill>
            <a:srgbClr val="FFC800"/>
          </a:solidFill>
          <a:latin typeface="Corbel" charset="0"/>
          <a:ea typeface="ＭＳ Ｐゴシック" charset="0"/>
          <a:cs typeface="ＭＳ Ｐゴシック" charset="0"/>
        </a:defRPr>
      </a:lvl7pPr>
      <a:lvl8pPr marL="1371600" algn="l" rtl="0" fontAlgn="base">
        <a:spcBef>
          <a:spcPct val="0"/>
        </a:spcBef>
        <a:spcAft>
          <a:spcPct val="0"/>
        </a:spcAft>
        <a:defRPr sz="4500" b="1">
          <a:solidFill>
            <a:srgbClr val="FFC800"/>
          </a:solidFill>
          <a:latin typeface="Corbel" charset="0"/>
          <a:ea typeface="ＭＳ Ｐゴシック" charset="0"/>
          <a:cs typeface="ＭＳ Ｐゴシック" charset="0"/>
        </a:defRPr>
      </a:lvl8pPr>
      <a:lvl9pPr marL="1828800" algn="l" rtl="0" fontAlgn="base">
        <a:spcBef>
          <a:spcPct val="0"/>
        </a:spcBef>
        <a:spcAft>
          <a:spcPct val="0"/>
        </a:spcAft>
        <a:defRPr sz="4500" b="1">
          <a:solidFill>
            <a:srgbClr val="FFC800"/>
          </a:solidFill>
          <a:latin typeface="Corbel" charset="0"/>
          <a:ea typeface="ＭＳ Ｐゴシック" charset="0"/>
          <a:cs typeface="ＭＳ Ｐゴシック"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S PGothic" pitchFamily="34" charset="-128"/>
          <a:cs typeface="ＭＳ Ｐゴシック" charset="0"/>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S PGothic" pitchFamily="34" charset="-128"/>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S PGothic" pitchFamily="34" charset="-128"/>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S PGothic" pitchFamily="34" charset="-128"/>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S PGothic" pitchFamily="34"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t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r"/>
            <a:r>
              <a:rPr lang="en-GB" sz="4200" dirty="0">
                <a:solidFill>
                  <a:srgbClr val="0070C0"/>
                </a:solidFill>
              </a:rPr>
              <a:t>Medical Ultrasound:</a:t>
            </a:r>
            <a:r>
              <a:rPr lang="en-GB" dirty="0">
                <a:solidFill>
                  <a:srgbClr val="0070C0"/>
                </a:solidFill>
              </a:rPr>
              <a:t/>
            </a:r>
            <a:br>
              <a:rPr lang="en-GB" dirty="0">
                <a:solidFill>
                  <a:srgbClr val="0070C0"/>
                </a:solidFill>
              </a:rPr>
            </a:br>
            <a:r>
              <a:rPr lang="en-GB" sz="3800" dirty="0" smtClean="0">
                <a:solidFill>
                  <a:srgbClr val="0070C0"/>
                </a:solidFill>
              </a:rPr>
              <a:t>Artefacts</a:t>
            </a:r>
            <a:endParaRPr lang="en-GB" sz="3800" dirty="0"/>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203095"/>
            <a:ext cx="1857375" cy="1047750"/>
          </a:xfrm>
          <a:prstGeom prst="rect">
            <a:avLst/>
          </a:prstGeom>
        </p:spPr>
      </p:pic>
    </p:spTree>
    <p:extLst>
      <p:ext uri="{BB962C8B-B14F-4D97-AF65-F5344CB8AC3E}">
        <p14:creationId xmlns:p14="http://schemas.microsoft.com/office/powerpoint/2010/main" val="2911178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91919" y="4665869"/>
            <a:ext cx="3690187" cy="963723"/>
            <a:chOff x="3491919" y="4665869"/>
            <a:chExt cx="3690186" cy="963723"/>
          </a:xfrm>
          <a:pattFill prst="narHorz">
            <a:fgClr>
              <a:schemeClr val="accent1">
                <a:lumMod val="40000"/>
                <a:lumOff val="60000"/>
              </a:schemeClr>
            </a:fgClr>
            <a:bgClr>
              <a:schemeClr val="bg1">
                <a:lumMod val="75000"/>
                <a:lumOff val="25000"/>
              </a:schemeClr>
            </a:bgClr>
          </a:pattFill>
        </p:grpSpPr>
        <p:grpSp>
          <p:nvGrpSpPr>
            <p:cNvPr id="4" name="Group 3"/>
            <p:cNvGrpSpPr/>
            <p:nvPr/>
          </p:nvGrpSpPr>
          <p:grpSpPr>
            <a:xfrm>
              <a:off x="3491919" y="4665869"/>
              <a:ext cx="3641107" cy="963723"/>
              <a:chOff x="3491919" y="4162421"/>
              <a:chExt cx="3281197" cy="963723"/>
            </a:xfrm>
            <a:grpFill/>
          </p:grpSpPr>
          <p:sp>
            <p:nvSpPr>
              <p:cNvPr id="5" name="Rectangle 4"/>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Rectangle 12"/>
            <p:cNvSpPr/>
            <p:nvPr/>
          </p:nvSpPr>
          <p:spPr>
            <a:xfrm>
              <a:off x="6015167" y="4681179"/>
              <a:ext cx="1166938" cy="941115"/>
            </a:xfrm>
            <a:prstGeom prst="rect">
              <a:avLst/>
            </a:prstGeom>
            <a:pattFill prst="narHorz">
              <a:fgClr>
                <a:schemeClr val="bg1">
                  <a:lumMod val="65000"/>
                  <a:lumOff val="35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p>
            <a:r>
              <a:rPr lang="en-US" dirty="0" smtClean="0">
                <a:solidFill>
                  <a:srgbClr val="0070C0"/>
                </a:solidFill>
              </a:rPr>
              <a:t>The good: Acoustic Shadowing</a:t>
            </a:r>
            <a:endParaRPr lang="en-US" dirty="0">
              <a:solidFill>
                <a:srgbClr val="0070C0"/>
              </a:solidFill>
            </a:endParaRPr>
          </a:p>
        </p:txBody>
      </p:sp>
      <p:sp>
        <p:nvSpPr>
          <p:cNvPr id="3" name="Content Placeholder 2"/>
          <p:cNvSpPr>
            <a:spLocks noGrp="1"/>
          </p:cNvSpPr>
          <p:nvPr>
            <p:ph idx="1"/>
          </p:nvPr>
        </p:nvSpPr>
        <p:spPr/>
        <p:txBody>
          <a:bodyPr>
            <a:normAutofit/>
          </a:bodyPr>
          <a:lstStyle/>
          <a:p>
            <a:r>
              <a:rPr lang="en-US" sz="2800" dirty="0" smtClean="0"/>
              <a:t>The amount of the ultrasound beam reflected from the boundary between two tissues depends of their acoustic impedance. The soft tissues have similar acoustic impedance, </a:t>
            </a:r>
            <a:r>
              <a:rPr lang="en-US" sz="2800" dirty="0"/>
              <a:t>and most of the ultrasound will carry on through the </a:t>
            </a:r>
            <a:r>
              <a:rPr lang="en-US" sz="2800" dirty="0" smtClean="0"/>
              <a:t>second medium.</a:t>
            </a:r>
            <a:endParaRPr lang="en-US" sz="2800" dirty="0"/>
          </a:p>
          <a:p>
            <a:endParaRPr lang="en-US" sz="2800" dirty="0"/>
          </a:p>
        </p:txBody>
      </p:sp>
      <p:sp>
        <p:nvSpPr>
          <p:cNvPr id="11" name="Oval 10"/>
          <p:cNvSpPr/>
          <p:nvPr/>
        </p:nvSpPr>
        <p:spPr>
          <a:xfrm>
            <a:off x="5538052" y="4677173"/>
            <a:ext cx="1015540" cy="941115"/>
          </a:xfrm>
          <a:prstGeom prst="ellipse">
            <a:avLst/>
          </a:prstGeom>
          <a:gradFill flip="none" rotWithShape="1">
            <a:gsLst>
              <a:gs pos="32000">
                <a:schemeClr val="bg1">
                  <a:lumMod val="65000"/>
                  <a:lumOff val="35000"/>
                </a:schemeClr>
              </a:gs>
              <a:gs pos="100000">
                <a:schemeClr val="tx1">
                  <a:lumMod val="50000"/>
                  <a:lumOff val="50000"/>
                  <a:alpha val="93000"/>
                </a:schemeClr>
              </a:gs>
            </a:gsLst>
            <a:lin ang="111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
          <p:cNvGrpSpPr/>
          <p:nvPr/>
        </p:nvGrpSpPr>
        <p:grpSpPr>
          <a:xfrm rot="15964799">
            <a:off x="1602706" y="3918909"/>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
        <p:nvSpPr>
          <p:cNvPr id="12" name="Up Arrow 11"/>
          <p:cNvSpPr/>
          <p:nvPr/>
        </p:nvSpPr>
        <p:spPr>
          <a:xfrm>
            <a:off x="6632591" y="5860996"/>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05661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3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491920" y="4665869"/>
            <a:ext cx="3641106" cy="963723"/>
            <a:chOff x="3491920" y="4665869"/>
            <a:chExt cx="3641106" cy="963723"/>
          </a:xfrm>
          <a:solidFill>
            <a:schemeClr val="accent1">
              <a:lumMod val="40000"/>
              <a:lumOff val="60000"/>
            </a:schemeClr>
          </a:solidFill>
        </p:grpSpPr>
        <p:grpSp>
          <p:nvGrpSpPr>
            <p:cNvPr id="4" name="Group 3"/>
            <p:cNvGrpSpPr/>
            <p:nvPr/>
          </p:nvGrpSpPr>
          <p:grpSpPr>
            <a:xfrm>
              <a:off x="3491920" y="4665869"/>
              <a:ext cx="2858526" cy="963723"/>
              <a:chOff x="3491919" y="4162421"/>
              <a:chExt cx="3281197" cy="963723"/>
            </a:xfrm>
            <a:grpFill/>
          </p:grpSpPr>
          <p:sp>
            <p:nvSpPr>
              <p:cNvPr id="5" name="Rectangle 4"/>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491919" y="4173725"/>
                <a:ext cx="3280730" cy="952419"/>
              </a:xfrm>
              <a:prstGeom prst="rect">
                <a:avLst/>
              </a:prstGeom>
              <a:pattFill prst="narHorz">
                <a:fgClr>
                  <a:schemeClr val="accent1">
                    <a:lumMod val="20000"/>
                    <a:lumOff val="80000"/>
                  </a:schemeClr>
                </a:fgClr>
                <a:bgClr>
                  <a:schemeClr val="bg1"/>
                </a:bgClr>
              </a:patt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 name="Rectangle 11"/>
            <p:cNvSpPr/>
            <p:nvPr/>
          </p:nvSpPr>
          <p:spPr>
            <a:xfrm>
              <a:off x="6006382" y="4665869"/>
              <a:ext cx="1126644" cy="952419"/>
            </a:xfrm>
            <a:prstGeom prst="rect">
              <a:avLst/>
            </a:prstGeom>
            <a:gradFill>
              <a:gsLst>
                <a:gs pos="8333">
                  <a:schemeClr val="bg1">
                    <a:lumMod val="65000"/>
                    <a:lumOff val="35000"/>
                  </a:schemeClr>
                </a:gs>
                <a:gs pos="14167">
                  <a:schemeClr val="bg1">
                    <a:lumMod val="75000"/>
                    <a:lumOff val="25000"/>
                  </a:schemeClr>
                </a:gs>
                <a:gs pos="20833">
                  <a:schemeClr val="bg1">
                    <a:lumMod val="85000"/>
                    <a:lumOff val="15000"/>
                  </a:schemeClr>
                </a:gs>
                <a:gs pos="32000">
                  <a:schemeClr val="bg1"/>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normAutofit/>
          </a:bodyPr>
          <a:lstStyle/>
          <a:p>
            <a:r>
              <a:rPr lang="en-US" dirty="0" smtClean="0">
                <a:solidFill>
                  <a:srgbClr val="0070C0"/>
                </a:solidFill>
              </a:rPr>
              <a:t>The good: Acoustic Shadowing</a:t>
            </a:r>
            <a:endParaRPr lang="en-US" dirty="0">
              <a:solidFill>
                <a:srgbClr val="0070C0"/>
              </a:solidFill>
            </a:endParaRPr>
          </a:p>
        </p:txBody>
      </p:sp>
      <p:sp>
        <p:nvSpPr>
          <p:cNvPr id="3" name="Content Placeholder 2"/>
          <p:cNvSpPr>
            <a:spLocks noGrp="1"/>
          </p:cNvSpPr>
          <p:nvPr>
            <p:ph idx="1"/>
          </p:nvPr>
        </p:nvSpPr>
        <p:spPr/>
        <p:txBody>
          <a:bodyPr>
            <a:normAutofit/>
          </a:bodyPr>
          <a:lstStyle/>
          <a:p>
            <a:r>
              <a:rPr lang="en-US" sz="2800" dirty="0" smtClean="0"/>
              <a:t>At a highly reflective interface (structures of high acoustic impedance: calcifications</a:t>
            </a:r>
            <a:r>
              <a:rPr lang="en-US" sz="2800" dirty="0"/>
              <a:t>, </a:t>
            </a:r>
            <a:r>
              <a:rPr lang="en-US" sz="2800" dirty="0" smtClean="0"/>
              <a:t>bone, air), almost all of the energy of an ultrasound beam will be reflected.</a:t>
            </a:r>
          </a:p>
          <a:p>
            <a:r>
              <a:rPr lang="en-US" sz="2800" dirty="0" smtClean="0"/>
              <a:t>The resulting image shows an anechoic area that extends deep from the hyper-reflective object.</a:t>
            </a:r>
            <a:endParaRPr lang="en-US" sz="2800" dirty="0"/>
          </a:p>
          <a:p>
            <a:endParaRPr lang="en-US" sz="2800" dirty="0"/>
          </a:p>
        </p:txBody>
      </p:sp>
      <p:sp>
        <p:nvSpPr>
          <p:cNvPr id="11" name="Oval 10"/>
          <p:cNvSpPr/>
          <p:nvPr/>
        </p:nvSpPr>
        <p:spPr>
          <a:xfrm>
            <a:off x="5487275" y="4665869"/>
            <a:ext cx="1117094" cy="952419"/>
          </a:xfrm>
          <a:prstGeom prst="ellipse">
            <a:avLst/>
          </a:prstGeom>
          <a:gradFill flip="none" rotWithShape="1">
            <a:gsLst>
              <a:gs pos="0">
                <a:schemeClr val="tx1">
                  <a:alpha val="11000"/>
                </a:schemeClr>
              </a:gs>
              <a:gs pos="100000">
                <a:schemeClr val="tx1">
                  <a:alpha val="72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
          <p:cNvGrpSpPr/>
          <p:nvPr/>
        </p:nvGrpSpPr>
        <p:grpSpPr>
          <a:xfrm rot="15963640">
            <a:off x="1602706" y="3918909"/>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
        <p:nvSpPr>
          <p:cNvPr id="15" name="Up Arrow 14"/>
          <p:cNvSpPr/>
          <p:nvPr/>
        </p:nvSpPr>
        <p:spPr>
          <a:xfrm>
            <a:off x="6632591" y="5860996"/>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
        <p:nvSpPr>
          <p:cNvPr id="18" name="Oval 17"/>
          <p:cNvSpPr/>
          <p:nvPr/>
        </p:nvSpPr>
        <p:spPr>
          <a:xfrm>
            <a:off x="5487275" y="4677173"/>
            <a:ext cx="1117094" cy="941115"/>
          </a:xfrm>
          <a:prstGeom prst="ellipse">
            <a:avLst/>
          </a:prstGeom>
          <a:gradFill flip="none" rotWithShape="1">
            <a:gsLst>
              <a:gs pos="32000">
                <a:schemeClr val="bg1">
                  <a:lumMod val="56000"/>
                </a:schemeClr>
              </a:gs>
              <a:gs pos="100000">
                <a:schemeClr val="tx1">
                  <a:lumMod val="50000"/>
                  <a:lumOff val="50000"/>
                  <a:alpha val="93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350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3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900" decel="100000" fill="hold"/>
                                        <p:tgtEl>
                                          <p:spTgt spid="1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Acoustic shadow: shoulder: </a:t>
            </a:r>
            <a:br>
              <a:rPr lang="en-US" dirty="0" smtClean="0">
                <a:solidFill>
                  <a:srgbClr val="0070C0"/>
                </a:solidFill>
              </a:rPr>
            </a:br>
            <a:r>
              <a:rPr lang="en-US" sz="3600" dirty="0" smtClean="0">
                <a:solidFill>
                  <a:srgbClr val="0070C0"/>
                </a:solidFill>
              </a:rPr>
              <a:t>ACJ over the supraspinatus muscle</a:t>
            </a:r>
            <a:endParaRPr lang="en-US" sz="3600" dirty="0">
              <a:solidFill>
                <a:srgbClr val="0070C0"/>
              </a:solidFill>
            </a:endParaRPr>
          </a:p>
        </p:txBody>
      </p:sp>
      <p:pic>
        <p:nvPicPr>
          <p:cNvPr id="4" name="Content Placeholder 3" descr="acoustic shadow shoulder.jpg"/>
          <p:cNvPicPr>
            <a:picLocks noGrp="1" noChangeAspect="1"/>
          </p:cNvPicPr>
          <p:nvPr>
            <p:ph idx="1"/>
          </p:nvPr>
        </p:nvPicPr>
        <p:blipFill>
          <a:blip r:embed="rId3">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7110395">
            <a:off x="5150927" y="3871332"/>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Up Arrow 5"/>
          <p:cNvSpPr/>
          <p:nvPr/>
        </p:nvSpPr>
        <p:spPr>
          <a:xfrm rot="5400000">
            <a:off x="1797207" y="3197638"/>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90006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1.11111E-6 2.96296E-6 L -0.01076 0.26551 " pathEditMode="relative" rAng="0" ptsTypes="AA">
                                      <p:cBhvr>
                                        <p:cTn id="13" dur="2000" fill="hold"/>
                                        <p:tgtEl>
                                          <p:spTgt spid="6"/>
                                        </p:tgtEl>
                                        <p:attrNameLst>
                                          <p:attrName>ppt_x</p:attrName>
                                          <p:attrName>ppt_y</p:attrName>
                                        </p:attrNameLst>
                                      </p:cBhvr>
                                      <p:rCtr x="-538" y="13264"/>
                                    </p:animMotion>
                                  </p:childTnLst>
                                </p:cTn>
                              </p:par>
                              <p:par>
                                <p:cTn id="14" presetID="42" presetClass="path" presetSubtype="0" accel="50000" decel="50000" fill="hold" grpId="1" nodeType="withEffect">
                                  <p:stCondLst>
                                    <p:cond delay="0"/>
                                  </p:stCondLst>
                                  <p:childTnLst>
                                    <p:animMotion origin="layout" path="M 2.22222E-6 3.33333E-6 L -0.0309 0.23449 " pathEditMode="relative" rAng="0" ptsTypes="AA">
                                      <p:cBhvr>
                                        <p:cTn id="15" dur="2000" fill="hold"/>
                                        <p:tgtEl>
                                          <p:spTgt spid="5"/>
                                        </p:tgtEl>
                                        <p:attrNameLst>
                                          <p:attrName>ppt_x</p:attrName>
                                          <p:attrName>ppt_y</p:attrName>
                                        </p:attrNameLst>
                                      </p:cBhvr>
                                      <p:rCtr x="-1545"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Acoustic shadow: </a:t>
            </a:r>
            <a:r>
              <a:rPr lang="en-US" sz="3600" dirty="0" smtClean="0">
                <a:solidFill>
                  <a:srgbClr val="0070C0"/>
                </a:solidFill>
              </a:rPr>
              <a:t>calcifications in the synovial tissue of the suprapatellar recess</a:t>
            </a:r>
            <a:endParaRPr lang="en-US" sz="3600" dirty="0">
              <a:solidFill>
                <a:srgbClr val="0070C0"/>
              </a:solidFill>
            </a:endParaRPr>
          </a:p>
        </p:txBody>
      </p:sp>
      <p:pic>
        <p:nvPicPr>
          <p:cNvPr id="4" name="Content Placeholder 3" descr="acoustic shadowing knee.jpg"/>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6618969">
            <a:off x="5616595" y="4616096"/>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Up Arrow 5"/>
          <p:cNvSpPr/>
          <p:nvPr/>
        </p:nvSpPr>
        <p:spPr>
          <a:xfrm rot="5829968">
            <a:off x="2897874" y="4148556"/>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86761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3.61111E-6 -4.44444E-6 L 0.00764 0.21875 " pathEditMode="relative" rAng="0" ptsTypes="AA">
                                      <p:cBhvr>
                                        <p:cTn id="13" dur="2000" fill="hold"/>
                                        <p:tgtEl>
                                          <p:spTgt spid="6"/>
                                        </p:tgtEl>
                                        <p:attrNameLst>
                                          <p:attrName>ppt_x</p:attrName>
                                          <p:attrName>ppt_y</p:attrName>
                                        </p:attrNameLst>
                                      </p:cBhvr>
                                      <p:rCtr x="382" y="10926"/>
                                    </p:animMotion>
                                  </p:childTnLst>
                                </p:cTn>
                              </p:par>
                              <p:par>
                                <p:cTn id="14" presetID="42" presetClass="path" presetSubtype="0" accel="50000" decel="50000" fill="hold" grpId="1" nodeType="withEffect">
                                  <p:stCondLst>
                                    <p:cond delay="0"/>
                                  </p:stCondLst>
                                  <p:childTnLst>
                                    <p:animMotion origin="layout" path="M 5.55556E-7 -1.48148E-6 L -0.02483 0.15023 " pathEditMode="relative" rAng="0" ptsTypes="AA">
                                      <p:cBhvr>
                                        <p:cTn id="15" dur="2000" fill="hold"/>
                                        <p:tgtEl>
                                          <p:spTgt spid="5"/>
                                        </p:tgtEl>
                                        <p:attrNameLst>
                                          <p:attrName>ppt_x</p:attrName>
                                          <p:attrName>ppt_y</p:attrName>
                                        </p:attrNameLst>
                                      </p:cBhvr>
                                      <p:rCtr x="-1250"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3251" y="155448"/>
            <a:ext cx="8574545" cy="1252728"/>
          </a:xfrm>
        </p:spPr>
        <p:txBody>
          <a:bodyPr>
            <a:normAutofit fontScale="90000"/>
          </a:bodyPr>
          <a:lstStyle/>
          <a:p>
            <a:r>
              <a:rPr lang="en-US" dirty="0" smtClean="0">
                <a:solidFill>
                  <a:srgbClr val="0070C0"/>
                </a:solidFill>
              </a:rPr>
              <a:t>Acoustic shadow: </a:t>
            </a:r>
            <a:r>
              <a:rPr lang="en-US" sz="3600" dirty="0" smtClean="0">
                <a:solidFill>
                  <a:srgbClr val="0070C0"/>
                </a:solidFill>
              </a:rPr>
              <a:t>air bubbles in subcutaneous tissue after injection of anestetic</a:t>
            </a:r>
            <a:endParaRPr lang="en-US" sz="3600" dirty="0">
              <a:solidFill>
                <a:srgbClr val="0070C0"/>
              </a:solidFill>
            </a:endParaRPr>
          </a:p>
        </p:txBody>
      </p:sp>
      <p:pic>
        <p:nvPicPr>
          <p:cNvPr id="6" name="Content Placeholder 5" descr="dispersion2.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6411527">
            <a:off x="5940416" y="3197638"/>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Up Arrow 6"/>
          <p:cNvSpPr/>
          <p:nvPr/>
        </p:nvSpPr>
        <p:spPr>
          <a:xfrm rot="5400000">
            <a:off x="3180096" y="3007322"/>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27644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3.61111E-6 7.40741E-7 L -0.00157 0.26597 " pathEditMode="relative" rAng="0" ptsTypes="AA">
                                      <p:cBhvr>
                                        <p:cTn id="13" dur="2000" fill="hold"/>
                                        <p:tgtEl>
                                          <p:spTgt spid="7"/>
                                        </p:tgtEl>
                                        <p:attrNameLst>
                                          <p:attrName>ppt_x</p:attrName>
                                          <p:attrName>ppt_y</p:attrName>
                                        </p:attrNameLst>
                                      </p:cBhvr>
                                      <p:rCtr x="-87" y="13287"/>
                                    </p:animMotion>
                                  </p:childTnLst>
                                </p:cTn>
                              </p:par>
                              <p:par>
                                <p:cTn id="14" presetID="42" presetClass="path" presetSubtype="0" accel="50000" decel="50000" fill="hold" grpId="1" nodeType="withEffect">
                                  <p:stCondLst>
                                    <p:cond delay="0"/>
                                  </p:stCondLst>
                                  <p:childTnLst>
                                    <p:animMotion origin="layout" path="M 3.88889E-6 2.96296E-6 L -0.01233 0.23796 " pathEditMode="relative" rAng="0" ptsTypes="AA">
                                      <p:cBhvr>
                                        <p:cTn id="15" dur="2000" fill="hold"/>
                                        <p:tgtEl>
                                          <p:spTgt spid="5"/>
                                        </p:tgtEl>
                                        <p:attrNameLst>
                                          <p:attrName>ppt_x</p:attrName>
                                          <p:attrName>ppt_y</p:attrName>
                                        </p:attrNameLst>
                                      </p:cBhvr>
                                      <p:rCtr x="-625" y="1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Acoustic shadowing: </a:t>
            </a:r>
            <a:r>
              <a:rPr lang="en-US" sz="3600" dirty="0" smtClean="0">
                <a:solidFill>
                  <a:srgbClr val="0070C0"/>
                </a:solidFill>
              </a:rPr>
              <a:t>sesamoid bone</a:t>
            </a:r>
            <a:endParaRPr lang="en-US" sz="3600" dirty="0">
              <a:solidFill>
                <a:srgbClr val="0070C0"/>
              </a:solidFill>
            </a:endParaRPr>
          </a:p>
        </p:txBody>
      </p:sp>
      <p:pic>
        <p:nvPicPr>
          <p:cNvPr id="4" name="Content Placeholder 3" descr="shadowing sessamoid.jpg"/>
          <p:cNvPicPr>
            <a:picLocks noGrp="1" noChangeAspect="1"/>
          </p:cNvPicPr>
          <p:nvPr>
            <p:ph idx="1"/>
          </p:nvPr>
        </p:nvPicPr>
        <p:blipFill rotWithShape="1">
          <a:blip r:embed="rId2">
            <a:extLst>
              <a:ext uri="{28A0092B-C50C-407E-A947-70E740481C1C}">
                <a14:useLocalDpi xmlns:a14="http://schemas.microsoft.com/office/drawing/2010/main" val="0"/>
              </a:ext>
            </a:extLst>
          </a:blip>
          <a:srcRect t="5947" b="19725"/>
          <a:stretch/>
        </p:blipFill>
        <p:spPr>
          <a:xfrm>
            <a:off x="457200" y="1775191"/>
            <a:ext cx="8229600" cy="4587339"/>
          </a:xfrm>
        </p:spPr>
      </p:pic>
      <p:sp>
        <p:nvSpPr>
          <p:cNvPr id="5" name="Up Arrow 4"/>
          <p:cNvSpPr/>
          <p:nvPr/>
        </p:nvSpPr>
        <p:spPr>
          <a:xfrm rot="16038893">
            <a:off x="5263816" y="2488443"/>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Up Arrow 5"/>
          <p:cNvSpPr/>
          <p:nvPr/>
        </p:nvSpPr>
        <p:spPr>
          <a:xfrm rot="5400000">
            <a:off x="3631652" y="2471909"/>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6598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1.94444E-6 0 L 0.02622 0.29491 " pathEditMode="relative" rAng="0" ptsTypes="AA">
                                      <p:cBhvr>
                                        <p:cTn id="13" dur="2000" fill="hold"/>
                                        <p:tgtEl>
                                          <p:spTgt spid="6"/>
                                        </p:tgtEl>
                                        <p:attrNameLst>
                                          <p:attrName>ppt_x</p:attrName>
                                          <p:attrName>ppt_y</p:attrName>
                                        </p:attrNameLst>
                                      </p:cBhvr>
                                      <p:rCtr x="1302" y="14745"/>
                                    </p:animMotion>
                                  </p:childTnLst>
                                </p:cTn>
                              </p:par>
                              <p:par>
                                <p:cTn id="14" presetID="42" presetClass="path" presetSubtype="0" accel="50000" decel="50000" fill="hold" grpId="1" nodeType="withEffect">
                                  <p:stCondLst>
                                    <p:cond delay="0"/>
                                  </p:stCondLst>
                                  <p:childTnLst>
                                    <p:animMotion origin="layout" path="M 2.22222E-6 3.7037E-6 L -0.00018 0.29259 " pathEditMode="relative" rAng="0" ptsTypes="AA">
                                      <p:cBhvr>
                                        <p:cTn id="15" dur="2000" fill="hold"/>
                                        <p:tgtEl>
                                          <p:spTgt spid="5"/>
                                        </p:tgtEl>
                                        <p:attrNameLst>
                                          <p:attrName>ppt_x</p:attrName>
                                          <p:attrName>ppt_y</p:attrName>
                                        </p:attrNameLst>
                                      </p:cBhvr>
                                      <p:rCtr x="-17"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The good: Refractive shadowing</a:t>
            </a:r>
            <a:endParaRPr lang="en-US" dirty="0">
              <a:solidFill>
                <a:srgbClr val="0070C0"/>
              </a:solidFill>
            </a:endParaRPr>
          </a:p>
        </p:txBody>
      </p:sp>
      <p:sp>
        <p:nvSpPr>
          <p:cNvPr id="3" name="Content Placeholder 2"/>
          <p:cNvSpPr>
            <a:spLocks noGrp="1"/>
          </p:cNvSpPr>
          <p:nvPr>
            <p:ph idx="1"/>
          </p:nvPr>
        </p:nvSpPr>
        <p:spPr/>
        <p:txBody>
          <a:bodyPr>
            <a:normAutofit/>
          </a:bodyPr>
          <a:lstStyle/>
          <a:p>
            <a:r>
              <a:rPr lang="en-US" sz="2800" dirty="0" smtClean="0"/>
              <a:t>…or critical angle shadowing relates to the objects with highly curved surfaces. The shadow appears at the lateral margins of the object. Due to refraction and reflection none of the sound beam returns to the transducer.</a:t>
            </a:r>
            <a:endParaRPr lang="en-US" sz="2800" dirty="0"/>
          </a:p>
        </p:txBody>
      </p:sp>
      <p:grpSp>
        <p:nvGrpSpPr>
          <p:cNvPr id="62" name="Group 61"/>
          <p:cNvGrpSpPr/>
          <p:nvPr/>
        </p:nvGrpSpPr>
        <p:grpSpPr>
          <a:xfrm>
            <a:off x="3486601" y="4662713"/>
            <a:ext cx="3645908" cy="963723"/>
            <a:chOff x="3486601" y="4662713"/>
            <a:chExt cx="3645908" cy="963723"/>
          </a:xfrm>
          <a:pattFill prst="narHorz">
            <a:fgClr>
              <a:schemeClr val="accent1">
                <a:lumMod val="40000"/>
                <a:lumOff val="60000"/>
              </a:schemeClr>
            </a:fgClr>
            <a:bgClr>
              <a:schemeClr val="bg1"/>
            </a:bgClr>
          </a:pattFill>
        </p:grpSpPr>
        <p:grpSp>
          <p:nvGrpSpPr>
            <p:cNvPr id="61" name="Group 60"/>
            <p:cNvGrpSpPr/>
            <p:nvPr/>
          </p:nvGrpSpPr>
          <p:grpSpPr>
            <a:xfrm>
              <a:off x="3486601" y="4662713"/>
              <a:ext cx="3645908" cy="963723"/>
              <a:chOff x="3615591" y="4662713"/>
              <a:chExt cx="3516917" cy="963723"/>
            </a:xfrm>
            <a:grpFill/>
          </p:grpSpPr>
          <p:grpSp>
            <p:nvGrpSpPr>
              <p:cNvPr id="22" name="Group 21"/>
              <p:cNvGrpSpPr/>
              <p:nvPr/>
            </p:nvGrpSpPr>
            <p:grpSpPr>
              <a:xfrm>
                <a:off x="3615591" y="4662713"/>
                <a:ext cx="3516917" cy="963723"/>
                <a:chOff x="3491919" y="4162421"/>
                <a:chExt cx="3281197" cy="963723"/>
              </a:xfrm>
              <a:grpFill/>
            </p:grpSpPr>
            <p:sp>
              <p:nvSpPr>
                <p:cNvPr id="23" name="Rectangle 22"/>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Rectangle 12"/>
              <p:cNvSpPr/>
              <p:nvPr/>
            </p:nvSpPr>
            <p:spPr>
              <a:xfrm>
                <a:off x="5965570" y="4773832"/>
                <a:ext cx="1166938" cy="742576"/>
              </a:xfrm>
              <a:prstGeom prst="rect">
                <a:avLst/>
              </a:prstGeom>
              <a:pattFill prst="narHorz">
                <a:fgClr>
                  <a:schemeClr val="bg1">
                    <a:lumMod val="65000"/>
                    <a:lumOff val="35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5967447" y="4773834"/>
              <a:ext cx="1165061" cy="719964"/>
              <a:chOff x="5967447" y="4773834"/>
              <a:chExt cx="1165061" cy="719964"/>
            </a:xfrm>
            <a:grpFill/>
          </p:grpSpPr>
          <p:cxnSp>
            <p:nvCxnSpPr>
              <p:cNvPr id="14" name="Straight Connector 13"/>
              <p:cNvCxnSpPr/>
              <p:nvPr/>
            </p:nvCxnSpPr>
            <p:spPr>
              <a:xfrm flipV="1">
                <a:off x="5978055" y="4773834"/>
                <a:ext cx="1154453" cy="40750"/>
              </a:xfrm>
              <a:prstGeom prst="line">
                <a:avLst/>
              </a:prstGeom>
              <a:grpFill/>
              <a:ln w="57150" cmpd="sng">
                <a:solidFill>
                  <a:schemeClr val="bg1">
                    <a:lumMod val="95000"/>
                    <a:lumOff val="5000"/>
                  </a:schemeClr>
                </a:solidFill>
                <a:headEnd type="triangle" w="sm" len="sm"/>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967447" y="5441976"/>
                <a:ext cx="1165061" cy="34408"/>
              </a:xfrm>
              <a:prstGeom prst="line">
                <a:avLst/>
              </a:prstGeom>
              <a:grpFill/>
              <a:ln w="57150" cmpd="sng">
                <a:solidFill>
                  <a:schemeClr val="bg1">
                    <a:lumMod val="85000"/>
                    <a:lumOff val="15000"/>
                  </a:schemeClr>
                </a:solidFill>
                <a:headEnd type="triangle" w="sm" len="sm"/>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971098" y="4812456"/>
                <a:ext cx="1161410" cy="15712"/>
              </a:xfrm>
              <a:prstGeom prst="line">
                <a:avLst/>
              </a:prstGeom>
              <a:grpFill/>
              <a:ln w="57150" cmpd="sng">
                <a:solidFill>
                  <a:schemeClr val="bg1">
                    <a:lumMod val="95000"/>
                    <a:lumOff val="5000"/>
                  </a:schemeClr>
                </a:solidFill>
                <a:headEnd type="triangle" w="sm" len="sm"/>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970148" y="5483914"/>
                <a:ext cx="1162360" cy="9884"/>
              </a:xfrm>
              <a:prstGeom prst="line">
                <a:avLst/>
              </a:prstGeom>
              <a:grpFill/>
              <a:ln w="57150" cmpd="sng">
                <a:solidFill>
                  <a:schemeClr val="bg1">
                    <a:lumMod val="95000"/>
                    <a:lumOff val="5000"/>
                  </a:schemeClr>
                </a:solidFill>
                <a:headEnd type="triangle" w="sm" len="sm"/>
              </a:ln>
            </p:spPr>
            <p:style>
              <a:lnRef idx="2">
                <a:schemeClr val="accent1"/>
              </a:lnRef>
              <a:fillRef idx="0">
                <a:schemeClr val="accent1"/>
              </a:fillRef>
              <a:effectRef idx="1">
                <a:schemeClr val="accent1"/>
              </a:effectRef>
              <a:fontRef idx="minor">
                <a:schemeClr val="tx1"/>
              </a:fontRef>
            </p:style>
          </p:cxnSp>
        </p:grpSp>
      </p:grpSp>
      <p:sp>
        <p:nvSpPr>
          <p:cNvPr id="11" name="Oval 10"/>
          <p:cNvSpPr/>
          <p:nvPr/>
        </p:nvSpPr>
        <p:spPr>
          <a:xfrm>
            <a:off x="5643797" y="4773832"/>
            <a:ext cx="858691" cy="742576"/>
          </a:xfrm>
          <a:prstGeom prst="ellipse">
            <a:avLst/>
          </a:prstGeom>
          <a:gradFill flip="none" rotWithShape="1">
            <a:gsLst>
              <a:gs pos="32000">
                <a:schemeClr val="bg2">
                  <a:lumMod val="10000"/>
                  <a:alpha val="87000"/>
                </a:schemeClr>
              </a:gs>
              <a:gs pos="100000">
                <a:schemeClr val="tx1">
                  <a:lumMod val="50000"/>
                  <a:lumOff val="50000"/>
                  <a:alpha val="93000"/>
                </a:schemeClr>
              </a:gs>
            </a:gsLst>
            <a:lin ang="111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3269498" y="3663198"/>
            <a:ext cx="2735018" cy="2860290"/>
            <a:chOff x="3269498" y="3663198"/>
            <a:chExt cx="2735018" cy="2860290"/>
          </a:xfrm>
        </p:grpSpPr>
        <p:cxnSp>
          <p:nvCxnSpPr>
            <p:cNvPr id="26" name="Straight Arrow Connector 25"/>
            <p:cNvCxnSpPr/>
            <p:nvPr/>
          </p:nvCxnSpPr>
          <p:spPr>
            <a:xfrm flipH="1" flipV="1">
              <a:off x="4911784" y="3768161"/>
              <a:ext cx="1066272" cy="1005673"/>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5625465" y="3663198"/>
              <a:ext cx="379051" cy="1137083"/>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3998696" y="3862627"/>
              <a:ext cx="1979809" cy="932616"/>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3274523" y="4172475"/>
              <a:ext cx="2691047" cy="601359"/>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flipV="1">
              <a:off x="3269498" y="5477481"/>
              <a:ext cx="2729993" cy="1046007"/>
              <a:chOff x="3290488" y="3668657"/>
              <a:chExt cx="2729993" cy="1137084"/>
            </a:xfrm>
          </p:grpSpPr>
          <p:cxnSp>
            <p:nvCxnSpPr>
              <p:cNvPr id="42" name="Straight Arrow Connector 41"/>
              <p:cNvCxnSpPr/>
              <p:nvPr/>
            </p:nvCxnSpPr>
            <p:spPr>
              <a:xfrm flipH="1" flipV="1">
                <a:off x="4927749" y="3773620"/>
                <a:ext cx="1066272" cy="1005673"/>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5641430" y="3668657"/>
                <a:ext cx="379051" cy="1137084"/>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4014661" y="3868086"/>
                <a:ext cx="1979809" cy="932617"/>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3290488" y="4177931"/>
                <a:ext cx="2691047" cy="601359"/>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grpSp>
      </p:grpSp>
      <p:grpSp>
        <p:nvGrpSpPr>
          <p:cNvPr id="7" name="Group 27"/>
          <p:cNvGrpSpPr/>
          <p:nvPr/>
        </p:nvGrpSpPr>
        <p:grpSpPr>
          <a:xfrm rot="15981878">
            <a:off x="1602706" y="3918909"/>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Tree>
    <p:extLst>
      <p:ext uri="{BB962C8B-B14F-4D97-AF65-F5344CB8AC3E}">
        <p14:creationId xmlns:p14="http://schemas.microsoft.com/office/powerpoint/2010/main" val="16653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par>
                                <p:cTn id="8" presetID="22" presetClass="entr" presetSubtype="2" fill="hold" nodeType="withEffect">
                                  <p:stCondLst>
                                    <p:cond delay="50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Refractive shadowing: </a:t>
            </a:r>
            <a:r>
              <a:rPr lang="en-US" sz="3600" dirty="0" smtClean="0">
                <a:solidFill>
                  <a:srgbClr val="0070C0"/>
                </a:solidFill>
              </a:rPr>
              <a:t>Achilles tendon</a:t>
            </a:r>
            <a:endParaRPr lang="en-US" sz="3600" dirty="0">
              <a:solidFill>
                <a:srgbClr val="0070C0"/>
              </a:solidFill>
            </a:endParaRPr>
          </a:p>
        </p:txBody>
      </p:sp>
      <p:pic>
        <p:nvPicPr>
          <p:cNvPr id="4" name="Content Placeholder 3" descr="margins.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6200000">
            <a:off x="3960711" y="3126568"/>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Up Arrow 5"/>
          <p:cNvSpPr/>
          <p:nvPr/>
        </p:nvSpPr>
        <p:spPr>
          <a:xfrm rot="5400000">
            <a:off x="2554322" y="3120210"/>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Up Arrow 8"/>
          <p:cNvSpPr/>
          <p:nvPr/>
        </p:nvSpPr>
        <p:spPr>
          <a:xfrm rot="16200000">
            <a:off x="6780110" y="3154789"/>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Up Arrow 9"/>
          <p:cNvSpPr/>
          <p:nvPr/>
        </p:nvSpPr>
        <p:spPr>
          <a:xfrm rot="5400000">
            <a:off x="5373721" y="3148431"/>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2628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42" presetClass="path" presetSubtype="0" accel="50000" decel="50000" fill="hold" grpId="1" nodeType="afterEffect">
                                  <p:stCondLst>
                                    <p:cond delay="0"/>
                                  </p:stCondLst>
                                  <p:childTnLst>
                                    <p:animMotion origin="layout" path="M -3.61111E-6 -4.44444E-6 L -0.00295 0.3426 " pathEditMode="relative" rAng="0" ptsTypes="AA">
                                      <p:cBhvr>
                                        <p:cTn id="19" dur="2000" fill="hold"/>
                                        <p:tgtEl>
                                          <p:spTgt spid="6"/>
                                        </p:tgtEl>
                                        <p:attrNameLst>
                                          <p:attrName>ppt_x</p:attrName>
                                          <p:attrName>ppt_y</p:attrName>
                                        </p:attrNameLst>
                                      </p:cBhvr>
                                      <p:rCtr x="-156" y="17130"/>
                                    </p:animMotion>
                                  </p:childTnLst>
                                </p:cTn>
                              </p:par>
                              <p:par>
                                <p:cTn id="20" presetID="42" presetClass="path" presetSubtype="0" accel="50000" decel="50000" fill="hold" grpId="1" nodeType="withEffect">
                                  <p:stCondLst>
                                    <p:cond delay="0"/>
                                  </p:stCondLst>
                                  <p:childTnLst>
                                    <p:animMotion origin="layout" path="M -3.05556E-6 -3.7037E-7 L -0.00156 0.34144 " pathEditMode="relative" rAng="0" ptsTypes="AA">
                                      <p:cBhvr>
                                        <p:cTn id="21" dur="2000" fill="hold"/>
                                        <p:tgtEl>
                                          <p:spTgt spid="5"/>
                                        </p:tgtEl>
                                        <p:attrNameLst>
                                          <p:attrName>ppt_x</p:attrName>
                                          <p:attrName>ppt_y</p:attrName>
                                        </p:attrNameLst>
                                      </p:cBhvr>
                                      <p:rCtr x="-87" y="17060"/>
                                    </p:animMotion>
                                  </p:childTnLst>
                                </p:cTn>
                              </p:par>
                              <p:par>
                                <p:cTn id="22" presetID="42" presetClass="path" presetSubtype="0" accel="50000" decel="50000" fill="hold" grpId="1" nodeType="withEffect">
                                  <p:stCondLst>
                                    <p:cond delay="0"/>
                                  </p:stCondLst>
                                  <p:childTnLst>
                                    <p:animMotion origin="layout" path="M -3.61111E-6 -4.44444E-6 L -0.00295 0.3426 " pathEditMode="relative" rAng="0" ptsTypes="AA">
                                      <p:cBhvr>
                                        <p:cTn id="23" dur="2000" fill="hold"/>
                                        <p:tgtEl>
                                          <p:spTgt spid="10"/>
                                        </p:tgtEl>
                                        <p:attrNameLst>
                                          <p:attrName>ppt_x</p:attrName>
                                          <p:attrName>ppt_y</p:attrName>
                                        </p:attrNameLst>
                                      </p:cBhvr>
                                      <p:rCtr x="-156" y="17130"/>
                                    </p:animMotion>
                                  </p:childTnLst>
                                </p:cTn>
                              </p:par>
                              <p:par>
                                <p:cTn id="24" presetID="42" presetClass="path" presetSubtype="0" accel="50000" decel="50000" fill="hold" grpId="1" nodeType="withEffect">
                                  <p:stCondLst>
                                    <p:cond delay="0"/>
                                  </p:stCondLst>
                                  <p:childTnLst>
                                    <p:animMotion origin="layout" path="M -3.05556E-6 -3.7037E-7 L -0.00156 0.34144 " pathEditMode="relative" rAng="0" ptsTypes="AA">
                                      <p:cBhvr>
                                        <p:cTn id="25" dur="2000" fill="hold"/>
                                        <p:tgtEl>
                                          <p:spTgt spid="9"/>
                                        </p:tgtEl>
                                        <p:attrNameLst>
                                          <p:attrName>ppt_x</p:attrName>
                                          <p:attrName>ppt_y</p:attrName>
                                        </p:attrNameLst>
                                      </p:cBhvr>
                                      <p:rCtr x="-87" y="17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9"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Achilles longitudinal tear</a:t>
            </a:r>
            <a:endParaRPr lang="en-US" dirty="0">
              <a:solidFill>
                <a:srgbClr val="0070C0"/>
              </a:solidFill>
            </a:endParaRPr>
          </a:p>
        </p:txBody>
      </p:sp>
      <p:pic>
        <p:nvPicPr>
          <p:cNvPr id="4" name="Content Placeholder 3" descr="Achilles tendonitis trans.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6" name="Up Arrow 5"/>
          <p:cNvSpPr/>
          <p:nvPr/>
        </p:nvSpPr>
        <p:spPr>
          <a:xfrm rot="5400000">
            <a:off x="3781989" y="3345105"/>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Up Arrow 6"/>
          <p:cNvSpPr/>
          <p:nvPr/>
        </p:nvSpPr>
        <p:spPr>
          <a:xfrm rot="16200000">
            <a:off x="5510111" y="3345104"/>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46654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3.61111E-6 -4.44444E-6 L -0.00295 0.3426 " pathEditMode="relative" rAng="0" ptsTypes="AA">
                                      <p:cBhvr>
                                        <p:cTn id="13" dur="2000" fill="hold"/>
                                        <p:tgtEl>
                                          <p:spTgt spid="6"/>
                                        </p:tgtEl>
                                        <p:attrNameLst>
                                          <p:attrName>ppt_x</p:attrName>
                                          <p:attrName>ppt_y</p:attrName>
                                        </p:attrNameLst>
                                      </p:cBhvr>
                                      <p:rCtr x="-156" y="17130"/>
                                    </p:animMotion>
                                  </p:childTnLst>
                                </p:cTn>
                              </p:par>
                              <p:par>
                                <p:cTn id="14" presetID="42" presetClass="path" presetSubtype="0" accel="50000" decel="50000" fill="hold" grpId="1" nodeType="withEffect">
                                  <p:stCondLst>
                                    <p:cond delay="0"/>
                                  </p:stCondLst>
                                  <p:childTnLst>
                                    <p:animMotion origin="layout" path="M -3.05556E-6 -3.7037E-7 L -0.00156 0.34144 " pathEditMode="relative" rAng="0" ptsTypes="AA">
                                      <p:cBhvr>
                                        <p:cTn id="15" dur="2000" fill="hold"/>
                                        <p:tgtEl>
                                          <p:spTgt spid="7"/>
                                        </p:tgtEl>
                                        <p:attrNameLst>
                                          <p:attrName>ppt_x</p:attrName>
                                          <p:attrName>ppt_y</p:attrName>
                                        </p:attrNameLst>
                                      </p:cBhvr>
                                      <p:rCtr x="-87" y="17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Refractive shadowing</a:t>
            </a:r>
          </a:p>
        </p:txBody>
      </p:sp>
      <p:sp>
        <p:nvSpPr>
          <p:cNvPr id="37" name="Content Placeholder 36"/>
          <p:cNvSpPr>
            <a:spLocks noGrp="1"/>
          </p:cNvSpPr>
          <p:nvPr>
            <p:ph idx="1"/>
          </p:nvPr>
        </p:nvSpPr>
        <p:spPr>
          <a:xfrm>
            <a:off x="507619" y="1476304"/>
            <a:ext cx="8229600" cy="4625975"/>
          </a:xfrm>
        </p:spPr>
        <p:txBody>
          <a:bodyPr/>
          <a:lstStyle/>
          <a:p>
            <a:r>
              <a:rPr lang="en-US" dirty="0"/>
              <a:t>Can be helpful in identifying oblique interfaces (i.e. in tendon rupture), but also can cause confusion and difficulty in the assessment of the oval structure borders. Refractive shadowing is reduced in spatial compound imaging.</a:t>
            </a:r>
          </a:p>
          <a:p>
            <a:endParaRPr lang="en-GB"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grpSp>
        <p:nvGrpSpPr>
          <p:cNvPr id="24" name="Group 27"/>
          <p:cNvGrpSpPr/>
          <p:nvPr/>
        </p:nvGrpSpPr>
        <p:grpSpPr>
          <a:xfrm rot="15981878">
            <a:off x="1602706" y="3918909"/>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25" name="Freeform 24"/>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a:defRPr/>
              </a:pPr>
              <a:endParaRPr lang="en-GB" kern="0" dirty="0">
                <a:solidFill>
                  <a:sysClr val="window" lastClr="FFFFFF"/>
                </a:solidFill>
                <a:latin typeface="Lucida Sans Unicode"/>
              </a:endParaRPr>
            </a:p>
          </p:txBody>
        </p:sp>
        <p:sp>
          <p:nvSpPr>
            <p:cNvPr id="26" name="Freeform 25"/>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a:defRPr/>
              </a:pPr>
              <a:endParaRPr lang="en-GB" kern="0" dirty="0">
                <a:solidFill>
                  <a:sysClr val="window" lastClr="FFFFFF"/>
                </a:solidFill>
                <a:latin typeface="Lucida Sans Unicode"/>
              </a:endParaRPr>
            </a:p>
          </p:txBody>
        </p:sp>
        <p:sp>
          <p:nvSpPr>
            <p:cNvPr id="27" name="Freeform 26"/>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a:defRPr/>
              </a:pPr>
              <a:endParaRPr lang="en-GB" kern="0" dirty="0">
                <a:solidFill>
                  <a:sysClr val="window" lastClr="FFFFFF"/>
                </a:solidFill>
                <a:latin typeface="Lucida Sans Unicode"/>
              </a:endParaRPr>
            </a:p>
          </p:txBody>
        </p:sp>
      </p:grpSp>
      <p:sp>
        <p:nvSpPr>
          <p:cNvPr id="28" name="Oval 27"/>
          <p:cNvSpPr/>
          <p:nvPr/>
        </p:nvSpPr>
        <p:spPr>
          <a:xfrm>
            <a:off x="5591132" y="4774087"/>
            <a:ext cx="858691" cy="742576"/>
          </a:xfrm>
          <a:prstGeom prst="ellipse">
            <a:avLst/>
          </a:prstGeom>
          <a:gradFill flip="none" rotWithShape="1">
            <a:gsLst>
              <a:gs pos="32000">
                <a:srgbClr val="D4D4D6">
                  <a:lumMod val="10000"/>
                  <a:alpha val="95000"/>
                </a:srgbClr>
              </a:gs>
              <a:gs pos="100000">
                <a:sysClr val="windowText" lastClr="000000">
                  <a:lumMod val="50000"/>
                  <a:lumOff val="50000"/>
                  <a:alpha val="98000"/>
                </a:sysClr>
              </a:gs>
            </a:gsLst>
            <a:lin ang="11100000" scaled="0"/>
            <a:tileRect/>
          </a:gradFill>
          <a:ln w="6350" cap="rnd" cmpd="sng" algn="ctr">
            <a:noFill/>
            <a:prstDash val="solid"/>
          </a:ln>
          <a:effectLst/>
        </p:spPr>
        <p:txBody>
          <a:bodyPr rtlCol="0" anchor="ctr"/>
          <a:lstStyle/>
          <a:p>
            <a:pPr algn="ctr"/>
            <a:endParaRPr lang="en-US" kern="0" dirty="0">
              <a:solidFill>
                <a:sysClr val="window" lastClr="FFFFFF"/>
              </a:solidFill>
            </a:endParaRPr>
          </a:p>
        </p:txBody>
      </p:sp>
      <p:grpSp>
        <p:nvGrpSpPr>
          <p:cNvPr id="29" name="Group 28"/>
          <p:cNvGrpSpPr/>
          <p:nvPr/>
        </p:nvGrpSpPr>
        <p:grpSpPr>
          <a:xfrm>
            <a:off x="3486601" y="4662713"/>
            <a:ext cx="3645908" cy="963723"/>
            <a:chOff x="3491919" y="4162421"/>
            <a:chExt cx="3281197" cy="963723"/>
          </a:xfrm>
        </p:grpSpPr>
        <p:sp>
          <p:nvSpPr>
            <p:cNvPr id="30" name="Rectangle 29"/>
            <p:cNvSpPr/>
            <p:nvPr/>
          </p:nvSpPr>
          <p:spPr>
            <a:xfrm>
              <a:off x="3492386" y="4162421"/>
              <a:ext cx="3280730" cy="952419"/>
            </a:xfrm>
            <a:prstGeom prst="rect">
              <a:avLst/>
            </a:prstGeom>
            <a:pattFill prst="ltHorz">
              <a:fgClr>
                <a:sysClr val="windowText" lastClr="000000"/>
              </a:fgClr>
              <a:bgClr>
                <a:prstClr val="white"/>
              </a:bgClr>
            </a:pattFill>
            <a:ln w="6350" cap="rnd" cmpd="sng" algn="ctr">
              <a:solidFill>
                <a:srgbClr val="F0AD00">
                  <a:shade val="95000"/>
                  <a:satMod val="105000"/>
                  <a:alpha val="0"/>
                </a:srgbClr>
              </a:solidFill>
              <a:prstDash val="solid"/>
            </a:ln>
            <a:effectLst/>
          </p:spPr>
          <p:txBody>
            <a:bodyPr rtlCol="0" anchor="ctr"/>
            <a:lstStyle/>
            <a:p>
              <a:pPr algn="ctr"/>
              <a:endParaRPr lang="en-US" kern="0" dirty="0">
                <a:solidFill>
                  <a:sysClr val="window" lastClr="FFFFFF"/>
                </a:solidFill>
              </a:endParaRPr>
            </a:p>
          </p:txBody>
        </p:sp>
        <p:sp>
          <p:nvSpPr>
            <p:cNvPr id="31" name="Rectangle 30"/>
            <p:cNvSpPr/>
            <p:nvPr/>
          </p:nvSpPr>
          <p:spPr>
            <a:xfrm>
              <a:off x="3491919" y="4173725"/>
              <a:ext cx="3280730" cy="952419"/>
            </a:xfrm>
            <a:prstGeom prst="rect">
              <a:avLst/>
            </a:prstGeom>
            <a:solidFill>
              <a:srgbClr val="F0AD00">
                <a:alpha val="32000"/>
              </a:srgbClr>
            </a:solidFill>
            <a:ln w="6350" cap="rnd" cmpd="sng" algn="ctr">
              <a:solidFill>
                <a:srgbClr val="F0AD00">
                  <a:shade val="95000"/>
                  <a:satMod val="105000"/>
                  <a:alpha val="0"/>
                </a:srgbClr>
              </a:solidFill>
              <a:prstDash val="solid"/>
            </a:ln>
            <a:effectLst/>
          </p:spPr>
          <p:txBody>
            <a:bodyPr rtlCol="0" anchor="ctr"/>
            <a:lstStyle/>
            <a:p>
              <a:pPr algn="ctr"/>
              <a:endParaRPr lang="en-US" kern="0" dirty="0">
                <a:solidFill>
                  <a:sysClr val="window" lastClr="FFFFFF"/>
                </a:solidFill>
              </a:endParaRPr>
            </a:p>
          </p:txBody>
        </p:sp>
      </p:grpSp>
      <p:pic>
        <p:nvPicPr>
          <p:cNvPr id="15" name="Picture 14" descr="refractile shadow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05634">
            <a:off x="3508454" y="4463622"/>
            <a:ext cx="3753111" cy="975295"/>
          </a:xfrm>
          <a:prstGeom prst="rect">
            <a:avLst/>
          </a:prstGeom>
        </p:spPr>
      </p:pic>
      <p:pic>
        <p:nvPicPr>
          <p:cNvPr id="14" name="Picture 13" descr="refractile shadow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79237">
            <a:off x="3476577" y="4925714"/>
            <a:ext cx="3710245" cy="975295"/>
          </a:xfrm>
          <a:prstGeom prst="rect">
            <a:avLst/>
          </a:prstGeom>
        </p:spPr>
      </p:pic>
      <p:grpSp>
        <p:nvGrpSpPr>
          <p:cNvPr id="16" name="Group 15"/>
          <p:cNvGrpSpPr/>
          <p:nvPr/>
        </p:nvGrpSpPr>
        <p:grpSpPr>
          <a:xfrm rot="21263665">
            <a:off x="5962668" y="4700360"/>
            <a:ext cx="1229439" cy="742576"/>
            <a:chOff x="5922771" y="4773832"/>
            <a:chExt cx="1209738" cy="742576"/>
          </a:xfrm>
        </p:grpSpPr>
        <p:sp>
          <p:nvSpPr>
            <p:cNvPr id="17" name="Rectangle 16"/>
            <p:cNvSpPr/>
            <p:nvPr/>
          </p:nvSpPr>
          <p:spPr>
            <a:xfrm>
              <a:off x="5922771" y="4773832"/>
              <a:ext cx="1209738" cy="742576"/>
            </a:xfrm>
            <a:prstGeom prst="rect">
              <a:avLst/>
            </a:prstGeom>
            <a:gradFill flip="none" rotWithShape="1">
              <a:gsLst>
                <a:gs pos="0">
                  <a:sysClr val="windowText" lastClr="000000">
                    <a:alpha val="11000"/>
                  </a:sysClr>
                </a:gs>
                <a:gs pos="100000">
                  <a:sysClr val="windowText" lastClr="000000">
                    <a:alpha val="72000"/>
                  </a:sysClr>
                </a:gs>
              </a:gsLst>
              <a:lin ang="660000" scaled="0"/>
              <a:tileRect/>
            </a:gradFill>
            <a:ln w="6350" cap="rnd" cmpd="sng" algn="ctr">
              <a:noFill/>
              <a:prstDash val="solid"/>
            </a:ln>
            <a:effectLst/>
          </p:spPr>
          <p:txBody>
            <a:bodyPr rtlCol="0" anchor="ctr"/>
            <a:lstStyle/>
            <a:p>
              <a:pPr algn="ctr"/>
              <a:endParaRPr lang="en-US" kern="0" dirty="0">
                <a:solidFill>
                  <a:sysClr val="window" lastClr="FFFFFF"/>
                </a:solidFill>
              </a:endParaRPr>
            </a:p>
          </p:txBody>
        </p:sp>
        <p:cxnSp>
          <p:nvCxnSpPr>
            <p:cNvPr id="18" name="Straight Connector 17"/>
            <p:cNvCxnSpPr/>
            <p:nvPr/>
          </p:nvCxnSpPr>
          <p:spPr>
            <a:xfrm>
              <a:off x="5971098" y="4812456"/>
              <a:ext cx="1161410" cy="15712"/>
            </a:xfrm>
            <a:prstGeom prst="line">
              <a:avLst/>
            </a:prstGeom>
            <a:noFill/>
            <a:ln w="57150" cap="flat" cmpd="sng" algn="ctr">
              <a:gradFill flip="none" rotWithShape="1">
                <a:gsLst>
                  <a:gs pos="0">
                    <a:sysClr val="windowText" lastClr="000000">
                      <a:alpha val="43000"/>
                    </a:sysClr>
                  </a:gs>
                  <a:gs pos="100000">
                    <a:sysClr val="windowText" lastClr="000000"/>
                  </a:gs>
                </a:gsLst>
                <a:lin ang="0" scaled="1"/>
                <a:tileRect/>
              </a:gradFill>
              <a:prstDash val="solid"/>
              <a:headEnd type="triangle" w="sm" len="sm"/>
            </a:ln>
            <a:effectLst>
              <a:outerShdw blurRad="45000" dist="25000" dir="5400000" rotWithShape="0">
                <a:srgbClr val="000000">
                  <a:alpha val="38000"/>
                </a:srgbClr>
              </a:outerShdw>
            </a:effectLst>
          </p:spPr>
        </p:cxnSp>
        <p:cxnSp>
          <p:nvCxnSpPr>
            <p:cNvPr id="19" name="Straight Connector 18"/>
            <p:cNvCxnSpPr/>
            <p:nvPr/>
          </p:nvCxnSpPr>
          <p:spPr>
            <a:xfrm>
              <a:off x="5970148" y="5483914"/>
              <a:ext cx="1162360" cy="9884"/>
            </a:xfrm>
            <a:prstGeom prst="line">
              <a:avLst/>
            </a:prstGeom>
            <a:noFill/>
            <a:ln w="57150" cap="flat" cmpd="sng" algn="ctr">
              <a:gradFill flip="none" rotWithShape="1">
                <a:gsLst>
                  <a:gs pos="0">
                    <a:sysClr val="windowText" lastClr="000000">
                      <a:alpha val="43000"/>
                    </a:sysClr>
                  </a:gs>
                  <a:gs pos="100000">
                    <a:sysClr val="windowText" lastClr="000000"/>
                  </a:gs>
                </a:gsLst>
                <a:lin ang="0" scaled="1"/>
                <a:tileRect/>
              </a:gradFill>
              <a:prstDash val="solid"/>
              <a:headEnd type="triangle" w="sm" len="sm"/>
            </a:ln>
            <a:effectLst>
              <a:outerShdw blurRad="45000" dist="25000" dir="5400000" rotWithShape="0">
                <a:srgbClr val="000000">
                  <a:alpha val="38000"/>
                </a:srgbClr>
              </a:outerShdw>
            </a:effectLst>
          </p:spPr>
        </p:cxnSp>
      </p:grpSp>
      <p:grpSp>
        <p:nvGrpSpPr>
          <p:cNvPr id="33" name="Group 32"/>
          <p:cNvGrpSpPr/>
          <p:nvPr/>
        </p:nvGrpSpPr>
        <p:grpSpPr>
          <a:xfrm>
            <a:off x="5922771" y="4773832"/>
            <a:ext cx="1209738" cy="742576"/>
            <a:chOff x="5922771" y="4773832"/>
            <a:chExt cx="1209738" cy="742576"/>
          </a:xfrm>
        </p:grpSpPr>
        <p:sp>
          <p:nvSpPr>
            <p:cNvPr id="34" name="Rectangle 33"/>
            <p:cNvSpPr/>
            <p:nvPr/>
          </p:nvSpPr>
          <p:spPr>
            <a:xfrm>
              <a:off x="5922771" y="4773832"/>
              <a:ext cx="1209738" cy="742576"/>
            </a:xfrm>
            <a:prstGeom prst="rect">
              <a:avLst/>
            </a:prstGeom>
            <a:gradFill flip="none" rotWithShape="1">
              <a:gsLst>
                <a:gs pos="0">
                  <a:sysClr val="windowText" lastClr="000000">
                    <a:alpha val="11000"/>
                  </a:sysClr>
                </a:gs>
                <a:gs pos="100000">
                  <a:sysClr val="windowText" lastClr="000000">
                    <a:alpha val="72000"/>
                  </a:sysClr>
                </a:gs>
              </a:gsLst>
              <a:lin ang="660000" scaled="0"/>
              <a:tileRect/>
            </a:gradFill>
            <a:ln w="6350" cap="rnd" cmpd="sng" algn="ctr">
              <a:noFill/>
              <a:prstDash val="solid"/>
            </a:ln>
            <a:effectLst/>
          </p:spPr>
          <p:txBody>
            <a:bodyPr rtlCol="0" anchor="ctr"/>
            <a:lstStyle/>
            <a:p>
              <a:pPr algn="ctr"/>
              <a:endParaRPr lang="en-US" kern="0" dirty="0">
                <a:solidFill>
                  <a:sysClr val="window" lastClr="FFFFFF"/>
                </a:solidFill>
              </a:endParaRPr>
            </a:p>
          </p:txBody>
        </p:sp>
        <p:cxnSp>
          <p:nvCxnSpPr>
            <p:cNvPr id="35" name="Straight Connector 34"/>
            <p:cNvCxnSpPr/>
            <p:nvPr/>
          </p:nvCxnSpPr>
          <p:spPr>
            <a:xfrm>
              <a:off x="5971098" y="4812456"/>
              <a:ext cx="1161410" cy="15712"/>
            </a:xfrm>
            <a:prstGeom prst="line">
              <a:avLst/>
            </a:prstGeom>
            <a:noFill/>
            <a:ln w="57150" cap="flat" cmpd="sng" algn="ctr">
              <a:gradFill flip="none" rotWithShape="1">
                <a:gsLst>
                  <a:gs pos="0">
                    <a:sysClr val="windowText" lastClr="000000">
                      <a:alpha val="43000"/>
                    </a:sysClr>
                  </a:gs>
                  <a:gs pos="100000">
                    <a:sysClr val="windowText" lastClr="000000"/>
                  </a:gs>
                </a:gsLst>
                <a:lin ang="0" scaled="1"/>
                <a:tileRect/>
              </a:gradFill>
              <a:prstDash val="solid"/>
              <a:headEnd type="triangle" w="sm" len="sm"/>
            </a:ln>
            <a:effectLst>
              <a:outerShdw blurRad="45000" dist="25000" dir="5400000" rotWithShape="0">
                <a:srgbClr val="000000">
                  <a:alpha val="38000"/>
                </a:srgbClr>
              </a:outerShdw>
            </a:effectLst>
          </p:spPr>
        </p:cxnSp>
        <p:cxnSp>
          <p:nvCxnSpPr>
            <p:cNvPr id="36" name="Straight Connector 35"/>
            <p:cNvCxnSpPr/>
            <p:nvPr/>
          </p:nvCxnSpPr>
          <p:spPr>
            <a:xfrm>
              <a:off x="5970148" y="5483914"/>
              <a:ext cx="1162360" cy="9884"/>
            </a:xfrm>
            <a:prstGeom prst="line">
              <a:avLst/>
            </a:prstGeom>
            <a:noFill/>
            <a:ln w="57150" cap="flat" cmpd="sng" algn="ctr">
              <a:gradFill flip="none" rotWithShape="1">
                <a:gsLst>
                  <a:gs pos="0">
                    <a:sysClr val="windowText" lastClr="000000">
                      <a:alpha val="43000"/>
                    </a:sysClr>
                  </a:gs>
                  <a:gs pos="100000">
                    <a:sysClr val="windowText" lastClr="000000"/>
                  </a:gs>
                </a:gsLst>
                <a:lin ang="0" scaled="1"/>
                <a:tileRect/>
              </a:gradFill>
              <a:prstDash val="solid"/>
              <a:headEnd type="triangle" w="sm" len="sm"/>
            </a:ln>
            <a:effectLst>
              <a:outerShdw blurRad="45000" dist="25000" dir="5400000" rotWithShape="0">
                <a:srgbClr val="000000">
                  <a:alpha val="38000"/>
                </a:srgbClr>
              </a:outerShdw>
            </a:effectLst>
          </p:spPr>
        </p:cxnSp>
      </p:grpSp>
      <p:grpSp>
        <p:nvGrpSpPr>
          <p:cNvPr id="20" name="Group 19"/>
          <p:cNvGrpSpPr/>
          <p:nvPr/>
        </p:nvGrpSpPr>
        <p:grpSpPr>
          <a:xfrm rot="432259">
            <a:off x="5956327" y="4864278"/>
            <a:ext cx="1231202" cy="742576"/>
            <a:chOff x="5922771" y="4773832"/>
            <a:chExt cx="1209738" cy="742576"/>
          </a:xfrm>
        </p:grpSpPr>
        <p:sp>
          <p:nvSpPr>
            <p:cNvPr id="21" name="Rectangle 20"/>
            <p:cNvSpPr/>
            <p:nvPr/>
          </p:nvSpPr>
          <p:spPr>
            <a:xfrm>
              <a:off x="5922771" y="4773832"/>
              <a:ext cx="1209738" cy="742576"/>
            </a:xfrm>
            <a:prstGeom prst="rect">
              <a:avLst/>
            </a:prstGeom>
            <a:gradFill flip="none" rotWithShape="1">
              <a:gsLst>
                <a:gs pos="0">
                  <a:sysClr val="windowText" lastClr="000000">
                    <a:alpha val="11000"/>
                  </a:sysClr>
                </a:gs>
                <a:gs pos="100000">
                  <a:sysClr val="windowText" lastClr="000000">
                    <a:alpha val="72000"/>
                  </a:sysClr>
                </a:gs>
              </a:gsLst>
              <a:lin ang="660000" scaled="0"/>
              <a:tileRect/>
            </a:gradFill>
            <a:ln w="6350" cap="rnd" cmpd="sng" algn="ctr">
              <a:noFill/>
              <a:prstDash val="solid"/>
            </a:ln>
            <a:effectLst/>
          </p:spPr>
          <p:txBody>
            <a:bodyPr rtlCol="0" anchor="ctr"/>
            <a:lstStyle/>
            <a:p>
              <a:pPr algn="ctr"/>
              <a:endParaRPr lang="en-US" kern="0" dirty="0">
                <a:solidFill>
                  <a:sysClr val="window" lastClr="FFFFFF"/>
                </a:solidFill>
              </a:endParaRPr>
            </a:p>
          </p:txBody>
        </p:sp>
        <p:cxnSp>
          <p:nvCxnSpPr>
            <p:cNvPr id="22" name="Straight Connector 21"/>
            <p:cNvCxnSpPr/>
            <p:nvPr/>
          </p:nvCxnSpPr>
          <p:spPr>
            <a:xfrm>
              <a:off x="5971098" y="4812456"/>
              <a:ext cx="1161410" cy="15712"/>
            </a:xfrm>
            <a:prstGeom prst="line">
              <a:avLst/>
            </a:prstGeom>
            <a:noFill/>
            <a:ln w="57150" cap="flat" cmpd="sng" algn="ctr">
              <a:gradFill flip="none" rotWithShape="1">
                <a:gsLst>
                  <a:gs pos="0">
                    <a:sysClr val="windowText" lastClr="000000">
                      <a:alpha val="43000"/>
                    </a:sysClr>
                  </a:gs>
                  <a:gs pos="100000">
                    <a:sysClr val="windowText" lastClr="000000"/>
                  </a:gs>
                </a:gsLst>
                <a:lin ang="0" scaled="1"/>
                <a:tileRect/>
              </a:gradFill>
              <a:prstDash val="solid"/>
              <a:headEnd type="triangle" w="sm" len="sm"/>
            </a:ln>
            <a:effectLst>
              <a:outerShdw blurRad="45000" dist="25000" dir="5400000" rotWithShape="0">
                <a:srgbClr val="000000">
                  <a:alpha val="38000"/>
                </a:srgbClr>
              </a:outerShdw>
            </a:effectLst>
          </p:spPr>
        </p:cxnSp>
        <p:cxnSp>
          <p:nvCxnSpPr>
            <p:cNvPr id="23" name="Straight Connector 22"/>
            <p:cNvCxnSpPr/>
            <p:nvPr/>
          </p:nvCxnSpPr>
          <p:spPr>
            <a:xfrm>
              <a:off x="5970148" y="5483914"/>
              <a:ext cx="1162360" cy="9884"/>
            </a:xfrm>
            <a:prstGeom prst="line">
              <a:avLst/>
            </a:prstGeom>
            <a:noFill/>
            <a:ln w="57150" cap="flat" cmpd="sng" algn="ctr">
              <a:gradFill flip="none" rotWithShape="1">
                <a:gsLst>
                  <a:gs pos="0">
                    <a:sysClr val="windowText" lastClr="000000">
                      <a:alpha val="43000"/>
                    </a:sysClr>
                  </a:gs>
                  <a:gs pos="100000">
                    <a:sysClr val="windowText" lastClr="000000"/>
                  </a:gs>
                </a:gsLst>
                <a:lin ang="0" scaled="1"/>
                <a:tileRect/>
              </a:gradFill>
              <a:prstDash val="solid"/>
              <a:headEnd type="triangle" w="sm" len="sm"/>
            </a:ln>
            <a:effectLst>
              <a:outerShdw blurRad="45000" dist="25000" dir="5400000" rotWithShape="0">
                <a:srgbClr val="000000">
                  <a:alpha val="38000"/>
                </a:srgbClr>
              </a:outerShdw>
            </a:effectLst>
          </p:spPr>
        </p:cxnSp>
      </p:grpSp>
      <p:sp>
        <p:nvSpPr>
          <p:cNvPr id="32" name="Oval 31"/>
          <p:cNvSpPr/>
          <p:nvPr/>
        </p:nvSpPr>
        <p:spPr>
          <a:xfrm>
            <a:off x="5643797" y="4773832"/>
            <a:ext cx="858691" cy="742576"/>
          </a:xfrm>
          <a:prstGeom prst="ellipse">
            <a:avLst/>
          </a:prstGeom>
          <a:gradFill flip="none" rotWithShape="1">
            <a:gsLst>
              <a:gs pos="32000">
                <a:srgbClr val="D4D4D6">
                  <a:lumMod val="10000"/>
                  <a:alpha val="87000"/>
                </a:srgbClr>
              </a:gs>
              <a:gs pos="100000">
                <a:sysClr val="windowText" lastClr="000000">
                  <a:lumMod val="50000"/>
                  <a:lumOff val="50000"/>
                  <a:alpha val="93000"/>
                </a:sysClr>
              </a:gs>
            </a:gsLst>
            <a:lin ang="11100000" scaled="0"/>
            <a:tileRect/>
          </a:gradFill>
          <a:ln w="6350" cap="rnd" cmpd="sng" algn="ctr">
            <a:noFill/>
            <a:prstDash val="solid"/>
          </a:ln>
          <a:effectLst/>
        </p:spPr>
        <p:txBody>
          <a:bodyPr rtlCol="0" anchor="ctr"/>
          <a:lstStyle/>
          <a:p>
            <a:pPr algn="ctr"/>
            <a:endParaRPr lang="en-US" kern="0" dirty="0">
              <a:solidFill>
                <a:sysClr val="window" lastClr="FFFFFF"/>
              </a:solidFill>
            </a:endParaRPr>
          </a:p>
        </p:txBody>
      </p:sp>
    </p:spTree>
    <p:extLst>
      <p:ext uri="{BB962C8B-B14F-4D97-AF65-F5344CB8AC3E}">
        <p14:creationId xmlns:p14="http://schemas.microsoft.com/office/powerpoint/2010/main" val="166699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
        <p:nvSpPr>
          <p:cNvPr id="2" name="Title 1"/>
          <p:cNvSpPr>
            <a:spLocks noGrp="1"/>
          </p:cNvSpPr>
          <p:nvPr>
            <p:ph type="title"/>
          </p:nvPr>
        </p:nvSpPr>
        <p:spPr/>
        <p:txBody>
          <a:bodyPr/>
          <a:lstStyle/>
          <a:p>
            <a:r>
              <a:rPr lang="en-US" dirty="0">
                <a:solidFill>
                  <a:srgbClr val="0070C0"/>
                </a:solidFill>
              </a:rPr>
              <a:t>What </a:t>
            </a:r>
            <a:r>
              <a:rPr lang="en-US" dirty="0" smtClean="0">
                <a:solidFill>
                  <a:srgbClr val="0070C0"/>
                </a:solidFill>
              </a:rPr>
              <a:t>are artefacts?</a:t>
            </a:r>
            <a:endParaRPr lang="en-GB" dirty="0">
              <a:solidFill>
                <a:srgbClr val="0070C0"/>
              </a:solidFill>
            </a:endParaRPr>
          </a:p>
        </p:txBody>
      </p:sp>
      <p:sp>
        <p:nvSpPr>
          <p:cNvPr id="4" name="Content Placeholder 3"/>
          <p:cNvSpPr>
            <a:spLocks noGrp="1"/>
          </p:cNvSpPr>
          <p:nvPr>
            <p:ph idx="1"/>
          </p:nvPr>
        </p:nvSpPr>
        <p:spPr>
          <a:xfrm>
            <a:off x="499730" y="1484784"/>
            <a:ext cx="8229600" cy="4625975"/>
          </a:xfrm>
        </p:spPr>
        <p:txBody>
          <a:bodyPr/>
          <a:lstStyle/>
          <a:p>
            <a:endParaRPr lang="en-US" sz="2400" dirty="0" smtClean="0"/>
          </a:p>
          <a:p>
            <a:r>
              <a:rPr lang="en-US" sz="2400" dirty="0" smtClean="0"/>
              <a:t>Artefacts </a:t>
            </a:r>
            <a:r>
              <a:rPr lang="en-US" sz="2400" dirty="0"/>
              <a:t>are errors in images. </a:t>
            </a:r>
            <a:endParaRPr lang="en-US" sz="2400" dirty="0" smtClean="0"/>
          </a:p>
          <a:p>
            <a:pPr marL="119062" indent="0">
              <a:buNone/>
            </a:pPr>
            <a:endParaRPr lang="en-US" sz="2400" dirty="0"/>
          </a:p>
          <a:p>
            <a:r>
              <a:rPr lang="en-US" sz="2400" dirty="0"/>
              <a:t>They are normally caused by physical processes that affect the ultrasound beam and that in some way alter the basic assumptions the operator makes about the </a:t>
            </a:r>
            <a:r>
              <a:rPr lang="en-US" sz="2400" dirty="0" smtClean="0"/>
              <a:t>beam: </a:t>
            </a:r>
            <a:endParaRPr lang="en-US" sz="2400" dirty="0"/>
          </a:p>
          <a:p>
            <a:pPr marL="119062" indent="0">
              <a:buNone/>
            </a:pPr>
            <a:endParaRPr lang="en-US" sz="2400" dirty="0"/>
          </a:p>
          <a:p>
            <a:pPr lvl="1"/>
            <a:r>
              <a:rPr lang="en-US" sz="1800" dirty="0" smtClean="0"/>
              <a:t>Sound </a:t>
            </a:r>
            <a:r>
              <a:rPr lang="en-US" sz="1800" dirty="0"/>
              <a:t>waves travel in straight lines.</a:t>
            </a:r>
          </a:p>
          <a:p>
            <a:pPr lvl="1"/>
            <a:r>
              <a:rPr lang="en-US" sz="1800" dirty="0" smtClean="0"/>
              <a:t>Reflections occur from structures along the central axis of the beam.</a:t>
            </a:r>
          </a:p>
          <a:p>
            <a:pPr lvl="1"/>
            <a:r>
              <a:rPr lang="en-US" sz="1800" dirty="0"/>
              <a:t>Sound travels directly to the reflector and back</a:t>
            </a:r>
            <a:r>
              <a:rPr lang="en-US" sz="1800" dirty="0" smtClean="0"/>
              <a:t>.</a:t>
            </a:r>
            <a:endParaRPr lang="en-US" sz="1800" dirty="0"/>
          </a:p>
          <a:p>
            <a:pPr lvl="1"/>
            <a:r>
              <a:rPr lang="en-US" sz="1800" dirty="0"/>
              <a:t>Intensity of reflection corresponds to the reflector scattering strength</a:t>
            </a:r>
          </a:p>
          <a:p>
            <a:pPr lvl="1"/>
            <a:r>
              <a:rPr lang="en-US" sz="1800" dirty="0" smtClean="0"/>
              <a:t>Ultrasound waves travel at </a:t>
            </a:r>
            <a:r>
              <a:rPr lang="en-US" sz="1800" dirty="0"/>
              <a:t>exactly 1540 m/sec. </a:t>
            </a:r>
          </a:p>
          <a:p>
            <a:pPr lvl="1"/>
            <a:endParaRPr lang="en-US" sz="1800" dirty="0"/>
          </a:p>
          <a:p>
            <a:pPr marL="119062" indent="0">
              <a:buNone/>
            </a:pPr>
            <a:endParaRPr lang="en-US" sz="2000" dirty="0"/>
          </a:p>
        </p:txBody>
      </p:sp>
    </p:spTree>
    <p:custDataLst>
      <p:tags r:id="rId1"/>
    </p:custDataLst>
    <p:extLst>
      <p:ext uri="{BB962C8B-B14F-4D97-AF65-F5344CB8AC3E}">
        <p14:creationId xmlns:p14="http://schemas.microsoft.com/office/powerpoint/2010/main" val="285541257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Spatial compound imaging</a:t>
            </a:r>
            <a:endParaRPr lang="en-US" dirty="0">
              <a:solidFill>
                <a:srgbClr val="0070C0"/>
              </a:solidFill>
            </a:endParaRPr>
          </a:p>
        </p:txBody>
      </p:sp>
      <p:sp>
        <p:nvSpPr>
          <p:cNvPr id="3" name="Content Placeholder 2"/>
          <p:cNvSpPr>
            <a:spLocks noGrp="1"/>
          </p:cNvSpPr>
          <p:nvPr>
            <p:ph idx="1"/>
          </p:nvPr>
        </p:nvSpPr>
        <p:spPr>
          <a:xfrm>
            <a:off x="457200" y="1775190"/>
            <a:ext cx="8229600" cy="4955809"/>
          </a:xfrm>
        </p:spPr>
        <p:txBody>
          <a:bodyPr>
            <a:normAutofit/>
          </a:bodyPr>
          <a:lstStyle/>
          <a:p>
            <a:r>
              <a:rPr lang="en-US" sz="2800" dirty="0"/>
              <a:t>I</a:t>
            </a:r>
            <a:r>
              <a:rPr lang="en-US" sz="2800" dirty="0" smtClean="0"/>
              <a:t>n spatial compound imaging the sound beam is steered out of axis. Signal processing renders the steered frames into a final image. </a:t>
            </a:r>
          </a:p>
          <a:p>
            <a:endParaRPr lang="en-US" sz="2800" dirty="0" smtClean="0"/>
          </a:p>
          <a:p>
            <a:endParaRPr lang="en-US" sz="2800" dirty="0" smtClean="0"/>
          </a:p>
          <a:p>
            <a:endParaRPr lang="en-US" sz="2800" dirty="0"/>
          </a:p>
          <a:p>
            <a:endParaRPr lang="en-US" sz="2800" dirty="0" smtClean="0"/>
          </a:p>
          <a:p>
            <a:endParaRPr lang="en-US" sz="2800" dirty="0"/>
          </a:p>
          <a:p>
            <a:endParaRPr lang="en-US" sz="2800" dirty="0" smtClean="0"/>
          </a:p>
          <a:p>
            <a:r>
              <a:rPr lang="en-US" sz="2800" dirty="0" smtClean="0"/>
              <a:t>A clearer delineation of borders is obtained even when they are orientated at unfavorable angles.</a:t>
            </a:r>
            <a:endParaRPr lang="en-US" sz="2800" dirty="0"/>
          </a:p>
        </p:txBody>
      </p:sp>
      <p:grpSp>
        <p:nvGrpSpPr>
          <p:cNvPr id="22" name="Group 21"/>
          <p:cNvGrpSpPr/>
          <p:nvPr/>
        </p:nvGrpSpPr>
        <p:grpSpPr>
          <a:xfrm>
            <a:off x="3632581" y="4059539"/>
            <a:ext cx="3645908" cy="963723"/>
            <a:chOff x="3491919" y="4162421"/>
            <a:chExt cx="3281197" cy="963723"/>
          </a:xfrm>
        </p:grpSpPr>
        <p:sp>
          <p:nvSpPr>
            <p:cNvPr id="23" name="Rectangle 22"/>
            <p:cNvSpPr/>
            <p:nvPr/>
          </p:nvSpPr>
          <p:spPr>
            <a:xfrm>
              <a:off x="3492386" y="4162421"/>
              <a:ext cx="3280730" cy="952419"/>
            </a:xfrm>
            <a:prstGeom prst="rect">
              <a:avLst/>
            </a:prstGeom>
            <a:pattFill prst="ltHorz">
              <a:fgClr>
                <a:schemeClr val="tx1"/>
              </a:fgClr>
              <a:bgClr>
                <a:prstClr val="white"/>
              </a:bgClr>
            </a:patt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491919" y="4173725"/>
              <a:ext cx="3280730" cy="952419"/>
            </a:xfrm>
            <a:prstGeom prst="rect">
              <a:avLst/>
            </a:prstGeom>
            <a:solidFill>
              <a:schemeClr val="accent1">
                <a:alpha val="32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Oval 10"/>
          <p:cNvSpPr/>
          <p:nvPr/>
        </p:nvSpPr>
        <p:spPr>
          <a:xfrm>
            <a:off x="5789777" y="4170658"/>
            <a:ext cx="858691" cy="742576"/>
          </a:xfrm>
          <a:prstGeom prst="ellipse">
            <a:avLst/>
          </a:prstGeom>
          <a:gradFill flip="none" rotWithShape="1">
            <a:gsLst>
              <a:gs pos="32000">
                <a:schemeClr val="bg2">
                  <a:lumMod val="10000"/>
                  <a:alpha val="87000"/>
                </a:schemeClr>
              </a:gs>
              <a:gs pos="100000">
                <a:schemeClr val="tx1">
                  <a:lumMod val="50000"/>
                  <a:lumOff val="50000"/>
                  <a:alpha val="93000"/>
                </a:schemeClr>
              </a:gs>
            </a:gsLst>
            <a:lin ang="111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refractile shadow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79237">
            <a:off x="3578402" y="4211562"/>
            <a:ext cx="3710245" cy="975295"/>
          </a:xfrm>
          <a:prstGeom prst="rect">
            <a:avLst/>
          </a:prstGeom>
          <a:pattFill prst="narHorz">
            <a:fgClr>
              <a:schemeClr val="accent1">
                <a:lumMod val="20000"/>
                <a:lumOff val="80000"/>
              </a:schemeClr>
            </a:fgClr>
            <a:bgClr>
              <a:schemeClr val="bg1"/>
            </a:bgClr>
          </a:pattFill>
        </p:spPr>
      </p:pic>
      <p:pic>
        <p:nvPicPr>
          <p:cNvPr id="68" name="Picture 67" descr="refractile shadow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5634">
            <a:off x="3585434" y="3889267"/>
            <a:ext cx="3753111" cy="975295"/>
          </a:xfrm>
          <a:prstGeom prst="rect">
            <a:avLst/>
          </a:prstGeom>
          <a:pattFill prst="narHorz">
            <a:fgClr>
              <a:schemeClr val="accent1">
                <a:lumMod val="60000"/>
                <a:lumOff val="40000"/>
              </a:schemeClr>
            </a:fgClr>
            <a:bgClr>
              <a:schemeClr val="bg1"/>
            </a:bgClr>
          </a:pattFill>
        </p:spPr>
      </p:pic>
      <p:cxnSp>
        <p:nvCxnSpPr>
          <p:cNvPr id="76" name="Straight Connector 75"/>
          <p:cNvCxnSpPr/>
          <p:nvPr/>
        </p:nvCxnSpPr>
        <p:spPr>
          <a:xfrm rot="21263665">
            <a:off x="6190258" y="4803273"/>
            <a:ext cx="1181289" cy="9884"/>
          </a:xfrm>
          <a:prstGeom prst="line">
            <a:avLst/>
          </a:prstGeom>
          <a:ln w="57150" cmpd="sng">
            <a:solidFill>
              <a:schemeClr val="bg1">
                <a:lumMod val="85000"/>
                <a:lumOff val="15000"/>
              </a:schemeClr>
            </a:solidFill>
            <a:headEnd type="triangle" w="sm" len="sm"/>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432259">
            <a:off x="6192031" y="4305376"/>
            <a:ext cx="1182017" cy="15712"/>
          </a:xfrm>
          <a:prstGeom prst="line">
            <a:avLst/>
          </a:prstGeom>
          <a:ln w="57150" cmpd="sng">
            <a:solidFill>
              <a:schemeClr val="bg1">
                <a:lumMod val="85000"/>
                <a:lumOff val="15000"/>
              </a:schemeClr>
            </a:solidFill>
            <a:headEnd type="triangle" w="sm" len="sm"/>
          </a:ln>
        </p:spPr>
        <p:style>
          <a:lnRef idx="2">
            <a:schemeClr val="accent1"/>
          </a:lnRef>
          <a:fillRef idx="0">
            <a:schemeClr val="accent1"/>
          </a:fillRef>
          <a:effectRef idx="1">
            <a:schemeClr val="accent1"/>
          </a:effectRef>
          <a:fontRef idx="minor">
            <a:schemeClr val="tx1"/>
          </a:fontRef>
        </p:style>
      </p:cxnSp>
      <p:grpSp>
        <p:nvGrpSpPr>
          <p:cNvPr id="7" name="Group 27"/>
          <p:cNvGrpSpPr/>
          <p:nvPr/>
        </p:nvGrpSpPr>
        <p:grpSpPr>
          <a:xfrm rot="15981878">
            <a:off x="1748686" y="3315735"/>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
        <p:nvSpPr>
          <p:cNvPr id="69" name="Oval 68"/>
          <p:cNvSpPr/>
          <p:nvPr/>
        </p:nvSpPr>
        <p:spPr>
          <a:xfrm>
            <a:off x="5737112" y="4170913"/>
            <a:ext cx="858691" cy="742576"/>
          </a:xfrm>
          <a:prstGeom prst="ellipse">
            <a:avLst/>
          </a:prstGeom>
          <a:gradFill flip="none" rotWithShape="1">
            <a:gsLst>
              <a:gs pos="32000">
                <a:schemeClr val="bg2">
                  <a:lumMod val="10000"/>
                  <a:alpha val="95000"/>
                </a:schemeClr>
              </a:gs>
              <a:gs pos="100000">
                <a:schemeClr val="tx1">
                  <a:lumMod val="50000"/>
                  <a:lumOff val="50000"/>
                  <a:alpha val="98000"/>
                </a:schemeClr>
              </a:gs>
            </a:gsLst>
            <a:lin ang="111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
        <p:nvSpPr>
          <p:cNvPr id="25" name="Rectangle 24"/>
          <p:cNvSpPr/>
          <p:nvPr/>
        </p:nvSpPr>
        <p:spPr>
          <a:xfrm>
            <a:off x="6195711" y="4158117"/>
            <a:ext cx="1209738" cy="742576"/>
          </a:xfrm>
          <a:prstGeom prst="rect">
            <a:avLst/>
          </a:prstGeom>
          <a:gradFill flip="none" rotWithShape="1">
            <a:gsLst>
              <a:gs pos="0">
                <a:sysClr val="windowText" lastClr="000000">
                  <a:alpha val="11000"/>
                </a:sysClr>
              </a:gs>
              <a:gs pos="100000">
                <a:sysClr val="windowText" lastClr="000000">
                  <a:alpha val="72000"/>
                </a:sysClr>
              </a:gs>
            </a:gsLst>
            <a:lin ang="660000" scaled="0"/>
            <a:tileRect/>
          </a:gradFill>
          <a:ln w="63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26" name="Rectangle 25"/>
          <p:cNvSpPr/>
          <p:nvPr/>
        </p:nvSpPr>
        <p:spPr>
          <a:xfrm rot="458155">
            <a:off x="6178170" y="4247938"/>
            <a:ext cx="1209738" cy="755117"/>
          </a:xfrm>
          <a:prstGeom prst="rect">
            <a:avLst/>
          </a:prstGeom>
          <a:gradFill flip="none" rotWithShape="1">
            <a:gsLst>
              <a:gs pos="0">
                <a:sysClr val="windowText" lastClr="000000">
                  <a:alpha val="11000"/>
                </a:sysClr>
              </a:gs>
              <a:gs pos="100000">
                <a:sysClr val="windowText" lastClr="000000">
                  <a:alpha val="72000"/>
                </a:sysClr>
              </a:gs>
            </a:gsLst>
            <a:lin ang="660000" scaled="0"/>
            <a:tileRect/>
          </a:gradFill>
          <a:ln w="63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27" name="Rectangle 26"/>
          <p:cNvSpPr/>
          <p:nvPr/>
        </p:nvSpPr>
        <p:spPr>
          <a:xfrm rot="21263665">
            <a:off x="6166182" y="4112054"/>
            <a:ext cx="1229439" cy="742576"/>
          </a:xfrm>
          <a:prstGeom prst="rect">
            <a:avLst/>
          </a:prstGeom>
          <a:gradFill flip="none" rotWithShape="1">
            <a:gsLst>
              <a:gs pos="0">
                <a:sysClr val="windowText" lastClr="000000">
                  <a:alpha val="11000"/>
                </a:sysClr>
              </a:gs>
              <a:gs pos="100000">
                <a:sysClr val="windowText" lastClr="000000">
                  <a:alpha val="72000"/>
                </a:sysClr>
              </a:gs>
            </a:gsLst>
            <a:lin ang="660000" scaled="0"/>
            <a:tileRect/>
          </a:gradFill>
          <a:ln w="63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Tree>
    <p:extLst>
      <p:ext uri="{BB962C8B-B14F-4D97-AF65-F5344CB8AC3E}">
        <p14:creationId xmlns:p14="http://schemas.microsoft.com/office/powerpoint/2010/main" val="417132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601"/>
            <a:ext cx="8229600" cy="1252728"/>
          </a:xfrm>
        </p:spPr>
        <p:txBody>
          <a:bodyPr>
            <a:normAutofit fontScale="90000"/>
          </a:bodyPr>
          <a:lstStyle/>
          <a:p>
            <a:r>
              <a:rPr lang="en-US" dirty="0">
                <a:solidFill>
                  <a:srgbClr val="0070C0"/>
                </a:solidFill>
              </a:rPr>
              <a:t>The good: </a:t>
            </a:r>
            <a:r>
              <a:rPr lang="en-US" dirty="0" smtClean="0">
                <a:solidFill>
                  <a:srgbClr val="0070C0"/>
                </a:solidFill>
              </a:rPr>
              <a:t/>
            </a:r>
            <a:br>
              <a:rPr lang="en-US" dirty="0" smtClean="0">
                <a:solidFill>
                  <a:srgbClr val="0070C0"/>
                </a:solidFill>
              </a:rPr>
            </a:br>
            <a:r>
              <a:rPr lang="en-US" dirty="0" smtClean="0">
                <a:solidFill>
                  <a:srgbClr val="0070C0"/>
                </a:solidFill>
              </a:rPr>
              <a:t>Posterior Acoustic Enhancement</a:t>
            </a:r>
            <a:endParaRPr lang="en-US" dirty="0">
              <a:solidFill>
                <a:srgbClr val="0070C0"/>
              </a:solidFill>
            </a:endParaRPr>
          </a:p>
        </p:txBody>
      </p:sp>
      <p:sp>
        <p:nvSpPr>
          <p:cNvPr id="3" name="Content Placeholder 2"/>
          <p:cNvSpPr>
            <a:spLocks noGrp="1"/>
          </p:cNvSpPr>
          <p:nvPr>
            <p:ph idx="1"/>
          </p:nvPr>
        </p:nvSpPr>
        <p:spPr>
          <a:xfrm>
            <a:off x="251795" y="1521871"/>
            <a:ext cx="8758097" cy="5292334"/>
          </a:xfrm>
        </p:spPr>
        <p:txBody>
          <a:bodyPr>
            <a:normAutofit/>
          </a:bodyPr>
          <a:lstStyle/>
          <a:p>
            <a:r>
              <a:rPr lang="en-US" sz="2800" dirty="0" smtClean="0"/>
              <a:t>…is related to the false assumption that all tissues attenuate sound equally. </a:t>
            </a:r>
          </a:p>
          <a:p>
            <a:r>
              <a:rPr lang="en-US" sz="2800" dirty="0"/>
              <a:t>When the sound beam encounters the structure that does not attenuate the sound beam as much as surrounding </a:t>
            </a:r>
            <a:r>
              <a:rPr lang="en-US" sz="2800" dirty="0" smtClean="0"/>
              <a:t>tissues (simple fluid), </a:t>
            </a:r>
            <a:r>
              <a:rPr lang="en-US" sz="2800" dirty="0"/>
              <a:t>more sound is available to image the structures at deeper </a:t>
            </a:r>
            <a:r>
              <a:rPr lang="en-US" sz="2800" dirty="0" smtClean="0"/>
              <a:t>levels.</a:t>
            </a:r>
          </a:p>
          <a:p>
            <a:r>
              <a:rPr lang="en-US" sz="2800" dirty="0" smtClean="0"/>
              <a:t>It results in the impression of increased echogenicity of the deeper structures.</a:t>
            </a:r>
            <a:endParaRPr lang="en-US" sz="2800" dirty="0"/>
          </a:p>
        </p:txBody>
      </p:sp>
      <p:grpSp>
        <p:nvGrpSpPr>
          <p:cNvPr id="14" name="Group 13"/>
          <p:cNvGrpSpPr/>
          <p:nvPr/>
        </p:nvGrpSpPr>
        <p:grpSpPr>
          <a:xfrm>
            <a:off x="3486470" y="5395535"/>
            <a:ext cx="3641107" cy="963723"/>
            <a:chOff x="3491919" y="4990422"/>
            <a:chExt cx="3641107" cy="963723"/>
          </a:xfrm>
          <a:pattFill prst="narHorz">
            <a:fgClr>
              <a:schemeClr val="accent1">
                <a:lumMod val="40000"/>
                <a:lumOff val="60000"/>
              </a:schemeClr>
            </a:fgClr>
            <a:bgClr>
              <a:schemeClr val="bg1"/>
            </a:bgClr>
          </a:pattFill>
        </p:grpSpPr>
        <p:grpSp>
          <p:nvGrpSpPr>
            <p:cNvPr id="4" name="Group 3"/>
            <p:cNvGrpSpPr/>
            <p:nvPr/>
          </p:nvGrpSpPr>
          <p:grpSpPr>
            <a:xfrm>
              <a:off x="3491919" y="4990422"/>
              <a:ext cx="3641107" cy="963723"/>
              <a:chOff x="3491919" y="4162421"/>
              <a:chExt cx="3281197" cy="963723"/>
            </a:xfrm>
            <a:grpFill/>
          </p:grpSpPr>
          <p:sp>
            <p:nvSpPr>
              <p:cNvPr id="5" name="Rectangle 4"/>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ectangle 10"/>
            <p:cNvSpPr/>
            <p:nvPr/>
          </p:nvSpPr>
          <p:spPr>
            <a:xfrm>
              <a:off x="5965570" y="5119649"/>
              <a:ext cx="1166938" cy="703597"/>
            </a:xfrm>
            <a:prstGeom prst="rect">
              <a:avLst/>
            </a:prstGeom>
            <a:pattFill prst="narHorz">
              <a:fgClr>
                <a:schemeClr val="accent1">
                  <a:lumMod val="20000"/>
                  <a:lumOff val="8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2" name="Oval 11"/>
          <p:cNvSpPr/>
          <p:nvPr/>
        </p:nvSpPr>
        <p:spPr>
          <a:xfrm>
            <a:off x="5598162" y="5524762"/>
            <a:ext cx="772711" cy="703597"/>
          </a:xfrm>
          <a:prstGeom prst="ellipse">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
          <p:cNvGrpSpPr/>
          <p:nvPr/>
        </p:nvGrpSpPr>
        <p:grpSpPr>
          <a:xfrm rot="16031849">
            <a:off x="1602706" y="4648575"/>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
        <p:nvSpPr>
          <p:cNvPr id="15" name="Up Arrow 14"/>
          <p:cNvSpPr/>
          <p:nvPr/>
        </p:nvSpPr>
        <p:spPr>
          <a:xfrm rot="10800000">
            <a:off x="6417895" y="4641006"/>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416185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Enhancement: Baker’s cyst</a:t>
            </a:r>
            <a:endParaRPr lang="en-US" dirty="0">
              <a:solidFill>
                <a:srgbClr val="0070C0"/>
              </a:solidFill>
            </a:endParaRPr>
          </a:p>
        </p:txBody>
      </p:sp>
      <p:pic>
        <p:nvPicPr>
          <p:cNvPr id="5" name="Content Placeholder 4" descr="enhancement.jpg"/>
          <p:cNvPicPr>
            <a:picLocks noGrp="1" noChangeAspect="1"/>
          </p:cNvPicPr>
          <p:nvPr>
            <p:ph idx="1"/>
          </p:nvPr>
        </p:nvPicPr>
        <p:blipFill>
          <a:blip r:embed="rId3">
            <a:extLst>
              <a:ext uri="{28A0092B-C50C-407E-A947-70E740481C1C}">
                <a14:useLocalDpi xmlns:a14="http://schemas.microsoft.com/office/drawing/2010/main" val="0"/>
              </a:ext>
            </a:extLst>
          </a:blip>
          <a:srcRect t="12063" b="12063"/>
          <a:stretch>
            <a:fillRect/>
          </a:stretch>
        </p:blipFill>
        <p:spPr/>
      </p:pic>
      <p:sp>
        <p:nvSpPr>
          <p:cNvPr id="6" name="Up Arrow 5"/>
          <p:cNvSpPr/>
          <p:nvPr/>
        </p:nvSpPr>
        <p:spPr>
          <a:xfrm rot="5400000">
            <a:off x="3269104" y="4037434"/>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Up Arrow 6"/>
          <p:cNvSpPr/>
          <p:nvPr/>
        </p:nvSpPr>
        <p:spPr>
          <a:xfrm rot="16200000">
            <a:off x="7353783" y="3656802"/>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7420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1.38889E-6 -7.40741E-7 L 0.00625 0.25 " pathEditMode="relative" rAng="0" ptsTypes="AA">
                                      <p:cBhvr>
                                        <p:cTn id="13" dur="2000" fill="hold"/>
                                        <p:tgtEl>
                                          <p:spTgt spid="6"/>
                                        </p:tgtEl>
                                        <p:attrNameLst>
                                          <p:attrName>ppt_x</p:attrName>
                                          <p:attrName>ppt_y</p:attrName>
                                        </p:attrNameLst>
                                      </p:cBhvr>
                                      <p:rCtr x="313" y="12500"/>
                                    </p:animMotion>
                                  </p:childTnLst>
                                </p:cTn>
                              </p:par>
                              <p:par>
                                <p:cTn id="14" presetID="42" presetClass="path" presetSubtype="0" accel="50000" decel="50000" fill="hold" grpId="1" nodeType="withEffect">
                                  <p:stCondLst>
                                    <p:cond delay="0"/>
                                  </p:stCondLst>
                                  <p:childTnLst>
                                    <p:animMotion origin="layout" path="M 0 4.81481E-6 L -0.00156 0.27569 " pathEditMode="relative" rAng="0" ptsTypes="AA">
                                      <p:cBhvr>
                                        <p:cTn id="15" dur="2000" fill="hold"/>
                                        <p:tgtEl>
                                          <p:spTgt spid="7"/>
                                        </p:tgtEl>
                                        <p:attrNameLst>
                                          <p:attrName>ppt_x</p:attrName>
                                          <p:attrName>ppt_y</p:attrName>
                                        </p:attrNameLst>
                                      </p:cBhvr>
                                      <p:rCtr x="-87"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Enhancement: </a:t>
            </a:r>
            <a:r>
              <a:rPr lang="en-US" dirty="0" smtClean="0">
                <a:solidFill>
                  <a:srgbClr val="0070C0"/>
                </a:solidFill>
              </a:rPr>
              <a:t>suprapatellar bursa</a:t>
            </a:r>
            <a:endParaRPr lang="en-US" dirty="0">
              <a:solidFill>
                <a:srgbClr val="0070C0"/>
              </a:solidFill>
            </a:endParaRPr>
          </a:p>
        </p:txBody>
      </p:sp>
      <p:pic>
        <p:nvPicPr>
          <p:cNvPr id="4" name="Content Placeholder 3" descr="enhancement knee.tif"/>
          <p:cNvPicPr>
            <a:picLocks noGrp="1" noChangeAspect="1"/>
          </p:cNvPicPr>
          <p:nvPr>
            <p:ph idx="1"/>
          </p:nvPr>
        </p:nvPicPr>
        <p:blipFill>
          <a:blip r:embed="rId2">
            <a:extLst>
              <a:ext uri="{28A0092B-C50C-407E-A947-70E740481C1C}">
                <a14:useLocalDpi xmlns:a14="http://schemas.microsoft.com/office/drawing/2010/main" val="0"/>
              </a:ext>
            </a:extLst>
          </a:blip>
          <a:srcRect t="12063" b="12063"/>
          <a:stretch>
            <a:fillRect/>
          </a:stretch>
        </p:blipFill>
        <p:spPr/>
      </p:pic>
      <p:sp>
        <p:nvSpPr>
          <p:cNvPr id="5" name="Up Arrow 4"/>
          <p:cNvSpPr/>
          <p:nvPr/>
        </p:nvSpPr>
        <p:spPr>
          <a:xfrm rot="15958422">
            <a:off x="3115895" y="4396664"/>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61140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3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300" decel="50000" fill="hold">
                                          <p:stCondLst>
                                            <p:cond delay="0"/>
                                          </p:stCondLst>
                                        </p:cTn>
                                        <p:tgtEl>
                                          <p:spTgt spid="5"/>
                                        </p:tgtEl>
                                        <p:attrNameLst>
                                          <p:attrName>ppt_x</p:attrName>
                                          <p:attrName>ppt_y</p:attrName>
                                        </p:attrNameLst>
                                      </p:cBhvr>
                                    </p:animMotion>
                                    <p:animEffect transition="in" filter="fade">
                                      <p:cBhvr>
                                        <p:cTn id="9"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38" y="155448"/>
            <a:ext cx="8890000" cy="1252728"/>
          </a:xfrm>
        </p:spPr>
        <p:txBody>
          <a:bodyPr>
            <a:normAutofit/>
          </a:bodyPr>
          <a:lstStyle/>
          <a:p>
            <a:r>
              <a:rPr lang="en-US" sz="4000" dirty="0" smtClean="0">
                <a:solidFill>
                  <a:srgbClr val="0070C0"/>
                </a:solidFill>
              </a:rPr>
              <a:t>Enhancement and refractile shadowing: </a:t>
            </a:r>
            <a:r>
              <a:rPr lang="en-US" sz="2800" dirty="0">
                <a:solidFill>
                  <a:srgbClr val="0070C0"/>
                </a:solidFill>
              </a:rPr>
              <a:t>Baker’s cyst</a:t>
            </a:r>
          </a:p>
        </p:txBody>
      </p:sp>
      <p:pic>
        <p:nvPicPr>
          <p:cNvPr id="4" name="Content Placeholder 3" descr="enhancement and shadowing.jpg"/>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5400000">
            <a:off x="489215" y="4587768"/>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Up Arrow 5"/>
          <p:cNvSpPr/>
          <p:nvPr/>
        </p:nvSpPr>
        <p:spPr>
          <a:xfrm rot="16200000">
            <a:off x="7621895" y="3402801"/>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6141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4.44444E-6 -4.81481E-6 L 0.01406 0.17987 " pathEditMode="relative" rAng="0" ptsTypes="AA">
                                      <p:cBhvr>
                                        <p:cTn id="13" dur="2000" fill="hold"/>
                                        <p:tgtEl>
                                          <p:spTgt spid="5"/>
                                        </p:tgtEl>
                                        <p:attrNameLst>
                                          <p:attrName>ppt_x</p:attrName>
                                          <p:attrName>ppt_y</p:attrName>
                                        </p:attrNameLst>
                                      </p:cBhvr>
                                      <p:rCtr x="694" y="8981"/>
                                    </p:animMotion>
                                  </p:childTnLst>
                                </p:cTn>
                              </p:par>
                              <p:par>
                                <p:cTn id="14" presetID="42" presetClass="path" presetSubtype="0" accel="50000" decel="50000" fill="hold" grpId="1" nodeType="withEffect">
                                  <p:stCondLst>
                                    <p:cond delay="0"/>
                                  </p:stCondLst>
                                  <p:childTnLst>
                                    <p:animMotion origin="layout" path="M -2.77778E-7 1.85185E-6 L -2.77778E-7 0.3243 " pathEditMode="relative" rAng="0" ptsTypes="AA">
                                      <p:cBhvr>
                                        <p:cTn id="15" dur="2000" fill="hold"/>
                                        <p:tgtEl>
                                          <p:spTgt spid="6"/>
                                        </p:tgtEl>
                                        <p:attrNameLst>
                                          <p:attrName>ppt_x</p:attrName>
                                          <p:attrName>ppt_y</p:attrName>
                                        </p:attrNameLst>
                                      </p:cBhvr>
                                      <p:rCtr x="0" y="16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91919" y="5395535"/>
            <a:ext cx="3641107" cy="963723"/>
            <a:chOff x="3491919" y="4162421"/>
            <a:chExt cx="3281197" cy="963723"/>
          </a:xfrm>
          <a:pattFill prst="narHorz">
            <a:fgClr>
              <a:schemeClr val="accent1">
                <a:lumMod val="20000"/>
                <a:lumOff val="80000"/>
              </a:schemeClr>
            </a:fgClr>
            <a:bgClr>
              <a:schemeClr val="bg1"/>
            </a:bgClr>
          </a:pattFill>
        </p:grpSpPr>
        <p:sp>
          <p:nvSpPr>
            <p:cNvPr id="5" name="Rectangle 4"/>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251795" y="1521871"/>
            <a:ext cx="8758097" cy="5292334"/>
          </a:xfrm>
        </p:spPr>
        <p:txBody>
          <a:bodyPr>
            <a:normAutofit/>
          </a:bodyPr>
          <a:lstStyle/>
          <a:p>
            <a:r>
              <a:rPr lang="en-US" sz="2800" dirty="0" smtClean="0"/>
              <a:t>…appears when the sound beam encounters metal or glass.</a:t>
            </a:r>
          </a:p>
          <a:p>
            <a:r>
              <a:rPr lang="en-US" sz="2800" dirty="0" smtClean="0"/>
              <a:t>Is formed of bands of increased echogenicity which cross </a:t>
            </a:r>
            <a:r>
              <a:rPr lang="en-US" sz="2800" dirty="0"/>
              <a:t>tissue </a:t>
            </a:r>
            <a:r>
              <a:rPr lang="en-US" sz="2800" dirty="0" smtClean="0"/>
              <a:t>boundaries, including those of high acoustic impedance (as a bone).</a:t>
            </a:r>
          </a:p>
          <a:p>
            <a:r>
              <a:rPr lang="en-US" sz="2800" dirty="0" smtClean="0"/>
              <a:t>The intensity of the bands decreases with the distance from the object giving the appearance of the tail of a comet.</a:t>
            </a:r>
            <a:endParaRPr lang="en-US" sz="2800" dirty="0"/>
          </a:p>
        </p:txBody>
      </p:sp>
      <p:sp>
        <p:nvSpPr>
          <p:cNvPr id="27" name="Rectangle 26"/>
          <p:cNvSpPr/>
          <p:nvPr/>
        </p:nvSpPr>
        <p:spPr>
          <a:xfrm>
            <a:off x="6006382" y="5405609"/>
            <a:ext cx="1126644" cy="9524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487275" y="5405609"/>
            <a:ext cx="1117094" cy="952419"/>
          </a:xfrm>
          <a:prstGeom prst="ellipse">
            <a:avLst/>
          </a:prstGeom>
          <a:gradFill flip="none" rotWithShape="1">
            <a:gsLst>
              <a:gs pos="5000">
                <a:schemeClr val="bg1">
                  <a:lumMod val="75000"/>
                  <a:lumOff val="25000"/>
                </a:schemeClr>
              </a:gs>
              <a:gs pos="37000">
                <a:schemeClr val="bg1"/>
              </a:gs>
              <a:gs pos="94000">
                <a:schemeClr val="bg1">
                  <a:lumMod val="50000"/>
                  <a:lumOff val="50000"/>
                </a:schemeClr>
              </a:gs>
              <a:gs pos="25500">
                <a:srgbClr val="000000"/>
              </a:gs>
              <a:gs pos="14000">
                <a:schemeClr val="bg1"/>
              </a:gs>
              <a:gs pos="64000">
                <a:schemeClr val="bg1">
                  <a:lumMod val="65000"/>
                  <a:lumOff val="35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
          <p:cNvGrpSpPr/>
          <p:nvPr/>
        </p:nvGrpSpPr>
        <p:grpSpPr>
          <a:xfrm rot="15955671">
            <a:off x="1602706" y="4673233"/>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
        <p:nvSpPr>
          <p:cNvPr id="2" name="Title 1"/>
          <p:cNvSpPr>
            <a:spLocks noGrp="1"/>
          </p:cNvSpPr>
          <p:nvPr>
            <p:ph type="title"/>
          </p:nvPr>
        </p:nvSpPr>
        <p:spPr>
          <a:xfrm>
            <a:off x="457200" y="122601"/>
            <a:ext cx="8229600" cy="1252728"/>
          </a:xfrm>
        </p:spPr>
        <p:txBody>
          <a:bodyPr>
            <a:normAutofit/>
          </a:bodyPr>
          <a:lstStyle/>
          <a:p>
            <a:r>
              <a:rPr lang="en-US" dirty="0">
                <a:solidFill>
                  <a:srgbClr val="0070C0"/>
                </a:solidFill>
              </a:rPr>
              <a:t>The good: </a:t>
            </a:r>
            <a:r>
              <a:rPr lang="en-US" dirty="0" smtClean="0">
                <a:solidFill>
                  <a:srgbClr val="0070C0"/>
                </a:solidFill>
              </a:rPr>
              <a:t>Comet tail artefact</a:t>
            </a:r>
            <a:endParaRPr lang="en-US" dirty="0">
              <a:solidFill>
                <a:srgbClr val="0070C0"/>
              </a:solidFill>
            </a:endParaRPr>
          </a:p>
        </p:txBody>
      </p:sp>
      <p:grpSp>
        <p:nvGrpSpPr>
          <p:cNvPr id="36" name="Group 35"/>
          <p:cNvGrpSpPr/>
          <p:nvPr/>
        </p:nvGrpSpPr>
        <p:grpSpPr>
          <a:xfrm>
            <a:off x="4345355" y="5624906"/>
            <a:ext cx="2787175" cy="514975"/>
            <a:chOff x="4345333" y="5626750"/>
            <a:chExt cx="2787175" cy="514975"/>
          </a:xfrm>
          <a:gradFill>
            <a:gsLst>
              <a:gs pos="5000">
                <a:schemeClr val="bg1">
                  <a:lumMod val="75000"/>
                  <a:lumOff val="25000"/>
                </a:schemeClr>
              </a:gs>
              <a:gs pos="45000">
                <a:schemeClr val="bg1">
                  <a:lumMod val="75000"/>
                  <a:lumOff val="25000"/>
                </a:schemeClr>
              </a:gs>
              <a:gs pos="0">
                <a:schemeClr val="bg1">
                  <a:lumMod val="75000"/>
                  <a:lumOff val="25000"/>
                </a:schemeClr>
              </a:gs>
              <a:gs pos="100000">
                <a:schemeClr val="tx1"/>
              </a:gs>
            </a:gsLst>
            <a:lin ang="10800000" scaled="0"/>
          </a:gradFill>
        </p:grpSpPr>
        <p:sp>
          <p:nvSpPr>
            <p:cNvPr id="11" name="Rectangle 10"/>
            <p:cNvSpPr/>
            <p:nvPr/>
          </p:nvSpPr>
          <p:spPr>
            <a:xfrm>
              <a:off x="4346205" y="5628594"/>
              <a:ext cx="2786303" cy="5131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4345333" y="5626750"/>
              <a:ext cx="2786303" cy="51313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4427435" y="5626750"/>
              <a:ext cx="2704201" cy="513131"/>
            </a:xfrm>
            <a:prstGeom prst="rect">
              <a:avLst/>
            </a:prstGeom>
            <a:pattFill prst="ltVert">
              <a:fgClr>
                <a:schemeClr val="accent1">
                  <a:lumMod val="20000"/>
                  <a:lumOff val="8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1" name="Rounded Rectangle 20"/>
          <p:cNvSpPr/>
          <p:nvPr/>
        </p:nvSpPr>
        <p:spPr>
          <a:xfrm>
            <a:off x="4328053" y="5619329"/>
            <a:ext cx="85360" cy="523194"/>
          </a:xfrm>
          <a:prstGeom prst="round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17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30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Reverberations: </a:t>
            </a:r>
            <a:r>
              <a:rPr lang="en-US" sz="3600" dirty="0" smtClean="0">
                <a:solidFill>
                  <a:srgbClr val="0070C0"/>
                </a:solidFill>
              </a:rPr>
              <a:t>plantar fascia injection</a:t>
            </a:r>
            <a:endParaRPr lang="en-US" sz="3600" dirty="0">
              <a:solidFill>
                <a:srgbClr val="0070C0"/>
              </a:solidFill>
            </a:endParaRPr>
          </a:p>
        </p:txBody>
      </p:sp>
      <p:pic>
        <p:nvPicPr>
          <p:cNvPr id="4" name="Content Placeholder 3" descr="PL FAS INJ.JPG"/>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6200000">
            <a:off x="5011340" y="3212484"/>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95192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accel="50000" decel="50000" fill="hold" grpId="1" nodeType="withEffect">
                                  <p:stCondLst>
                                    <p:cond delay="0"/>
                                  </p:stCondLst>
                                  <p:childTnLst>
                                    <p:animMotion origin="layout" path="M -3.61111E-6 -1.85185E-6 L -0.0092 0.36968 " pathEditMode="relative" rAng="0" ptsTypes="AA">
                                      <p:cBhvr>
                                        <p:cTn id="9" dur="2000" fill="hold"/>
                                        <p:tgtEl>
                                          <p:spTgt spid="5"/>
                                        </p:tgtEl>
                                        <p:attrNameLst>
                                          <p:attrName>ppt_x</p:attrName>
                                          <p:attrName>ppt_y</p:attrName>
                                        </p:attrNameLst>
                                      </p:cBhvr>
                                      <p:rCtr x="-469"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Reverberations: </a:t>
            </a:r>
            <a:r>
              <a:rPr lang="en-US" sz="3600" dirty="0" smtClean="0">
                <a:solidFill>
                  <a:srgbClr val="0070C0"/>
                </a:solidFill>
              </a:rPr>
              <a:t>tibio-talar joint injection </a:t>
            </a:r>
            <a:endParaRPr lang="en-US" sz="3600" dirty="0">
              <a:solidFill>
                <a:srgbClr val="0070C0"/>
              </a:solidFill>
            </a:endParaRPr>
          </a:p>
        </p:txBody>
      </p:sp>
      <p:pic>
        <p:nvPicPr>
          <p:cNvPr id="4" name="reverberati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0375" y="1774825"/>
            <a:ext cx="8223250" cy="4625975"/>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88034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973" y="1746353"/>
            <a:ext cx="5694792" cy="4977178"/>
          </a:xfrm>
        </p:spPr>
        <p:txBody>
          <a:bodyPr>
            <a:normAutofit/>
          </a:bodyPr>
          <a:lstStyle/>
          <a:p>
            <a:r>
              <a:rPr lang="en-US" sz="2800" dirty="0" smtClean="0"/>
              <a:t>The ultrasound beam </a:t>
            </a:r>
            <a:r>
              <a:rPr lang="en-US" sz="2800" dirty="0"/>
              <a:t>bounces back and </a:t>
            </a:r>
            <a:r>
              <a:rPr lang="en-US" sz="2800" dirty="0" smtClean="0"/>
              <a:t>forth between the anterior and posterior surface of the metal or glass object and </a:t>
            </a:r>
            <a:r>
              <a:rPr lang="en-US" sz="2800" dirty="0"/>
              <a:t>then returns to the receiver </a:t>
            </a:r>
            <a:r>
              <a:rPr lang="en-US" sz="2800" dirty="0" smtClean="0"/>
              <a:t>(reverberation).</a:t>
            </a:r>
          </a:p>
          <a:p>
            <a:endParaRPr lang="en-US" sz="2800" dirty="0" smtClean="0"/>
          </a:p>
          <a:p>
            <a:r>
              <a:rPr lang="en-US" sz="2800" dirty="0" smtClean="0"/>
              <a:t>The periodicity of the bands within the comet tail is equal to the thickness of the object.</a:t>
            </a:r>
          </a:p>
        </p:txBody>
      </p:sp>
      <p:sp>
        <p:nvSpPr>
          <p:cNvPr id="12" name="Rectangle 11"/>
          <p:cNvSpPr/>
          <p:nvPr/>
        </p:nvSpPr>
        <p:spPr>
          <a:xfrm rot="5400000">
            <a:off x="6151675" y="4247373"/>
            <a:ext cx="2477074" cy="25848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
          <p:cNvGrpSpPr/>
          <p:nvPr/>
        </p:nvGrpSpPr>
        <p:grpSpPr>
          <a:xfrm rot="21403587">
            <a:off x="6507385" y="733374"/>
            <a:ext cx="1751242" cy="3611823"/>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a:endParaRPr lang="en-GB" kern="0" dirty="0">
                <a:solidFill>
                  <a:sysClr val="window" lastClr="FFFFFF"/>
                </a:solidFill>
                <a:latin typeface="Lucida Sans Unicode"/>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a:endParaRPr lang="en-GB" kern="0" dirty="0">
                <a:solidFill>
                  <a:sysClr val="window" lastClr="FFFFFF"/>
                </a:solidFill>
                <a:latin typeface="Lucida Sans Unicode"/>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flip="none" rotWithShape="1">
              <a:gsLst>
                <a:gs pos="0">
                  <a:srgbClr val="5C8ED5"/>
                </a:gs>
                <a:gs pos="100000">
                  <a:srgbClr val="99BAE8"/>
                </a:gs>
              </a:gsLst>
              <a:lin ang="5700000" scaled="0"/>
              <a:tileRect/>
            </a:gradFill>
            <a:ln w="28575" cap="flat" cmpd="sng" algn="ctr">
              <a:noFill/>
              <a:prstDash val="solid"/>
            </a:ln>
            <a:effectLst/>
            <a:scene3d>
              <a:camera prst="orthographicFront"/>
              <a:lightRig rig="threePt" dir="t"/>
            </a:scene3d>
            <a:sp3d>
              <a:bevelT w="82550"/>
              <a:bevelB w="0"/>
            </a:sp3d>
          </p:spPr>
          <p:txBody>
            <a:bodyPr anchor="ctr"/>
            <a:lstStyle/>
            <a:p>
              <a:pPr algn="ctr"/>
              <a:endParaRPr lang="en-GB" kern="0" dirty="0">
                <a:solidFill>
                  <a:sysClr val="window" lastClr="FFFFFF"/>
                </a:solidFill>
                <a:latin typeface="Lucida Sans Unicode"/>
              </a:endParaRPr>
            </a:p>
          </p:txBody>
        </p:sp>
      </p:grpSp>
      <p:sp>
        <p:nvSpPr>
          <p:cNvPr id="13" name="Rectangle 12"/>
          <p:cNvSpPr/>
          <p:nvPr/>
        </p:nvSpPr>
        <p:spPr>
          <a:xfrm rot="5400000">
            <a:off x="7238586" y="4949048"/>
            <a:ext cx="448235" cy="1365038"/>
          </a:xfrm>
          <a:prstGeom prst="rect">
            <a:avLst/>
          </a:prstGeom>
          <a:gradFill flip="none" rotWithShape="1">
            <a:gsLst>
              <a:gs pos="0">
                <a:schemeClr val="tx2">
                  <a:lumMod val="75000"/>
                </a:schemeClr>
              </a:gs>
              <a:gs pos="100000">
                <a:srgbClr val="FFFFFF"/>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p:cNvGrpSpPr/>
          <p:nvPr/>
        </p:nvGrpSpPr>
        <p:grpSpPr>
          <a:xfrm>
            <a:off x="7192416" y="4301251"/>
            <a:ext cx="2991" cy="1527533"/>
            <a:chOff x="7192416" y="4301251"/>
            <a:chExt cx="2991" cy="1527533"/>
          </a:xfrm>
        </p:grpSpPr>
        <p:cxnSp>
          <p:nvCxnSpPr>
            <p:cNvPr id="15" name="Straight Arrow Connector 14"/>
            <p:cNvCxnSpPr/>
            <p:nvPr/>
          </p:nvCxnSpPr>
          <p:spPr>
            <a:xfrm rot="5400000">
              <a:off x="6642309" y="4854349"/>
              <a:ext cx="1106195" cy="0"/>
            </a:xfrm>
            <a:prstGeom prst="straightConnector1">
              <a:avLst/>
            </a:prstGeom>
            <a:ln w="38100" cmpd="sng">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6981747" y="5618115"/>
              <a:ext cx="421338" cy="0"/>
            </a:xfrm>
            <a:prstGeom prst="straightConnector1">
              <a:avLst/>
            </a:prstGeom>
            <a:ln w="28575" cmpd="sng">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grpSp>
      <p:cxnSp>
        <p:nvCxnSpPr>
          <p:cNvPr id="22" name="Straight Arrow Connector 21"/>
          <p:cNvCxnSpPr/>
          <p:nvPr/>
        </p:nvCxnSpPr>
        <p:spPr>
          <a:xfrm rot="5400000">
            <a:off x="7286543" y="5612140"/>
            <a:ext cx="406397" cy="2990"/>
          </a:xfrm>
          <a:prstGeom prst="straightConnector1">
            <a:avLst/>
          </a:prstGeom>
          <a:ln w="28575" cmpd="sng">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7335847" y="4505791"/>
            <a:ext cx="5980" cy="1325983"/>
            <a:chOff x="7335847" y="4505791"/>
            <a:chExt cx="5980" cy="1325983"/>
          </a:xfrm>
        </p:grpSpPr>
        <p:cxnSp>
          <p:nvCxnSpPr>
            <p:cNvPr id="24" name="Straight Arrow Connector 23"/>
            <p:cNvCxnSpPr/>
            <p:nvPr/>
          </p:nvCxnSpPr>
          <p:spPr>
            <a:xfrm rot="5400000">
              <a:off x="7137133" y="5627081"/>
              <a:ext cx="406397" cy="2990"/>
            </a:xfrm>
            <a:prstGeom prst="straightConnector1">
              <a:avLst/>
            </a:prstGeom>
            <a:ln w="28575" cmpd="sng">
              <a:solidFill>
                <a:schemeClr val="tx1"/>
              </a:solidFill>
              <a:headEnd type="arrow" w="sm" len="sm"/>
              <a:tailEnd type="none" w="sm" len="sm"/>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6886116" y="4955522"/>
              <a:ext cx="905441" cy="5980"/>
            </a:xfrm>
            <a:prstGeom prst="straightConnector1">
              <a:avLst/>
            </a:prstGeom>
            <a:ln w="28575" cmpd="sng">
              <a:solidFill>
                <a:schemeClr val="tx1"/>
              </a:solidFill>
              <a:prstDash val="sysDash"/>
              <a:headEnd type="arrow" w="sm" len="sm"/>
              <a:tailEnd type="none" w="sm" len="sm"/>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7649608" y="4889911"/>
            <a:ext cx="2990" cy="944853"/>
            <a:chOff x="7649608" y="4889911"/>
            <a:chExt cx="2990" cy="944853"/>
          </a:xfrm>
        </p:grpSpPr>
        <p:cxnSp>
          <p:nvCxnSpPr>
            <p:cNvPr id="25" name="Straight Arrow Connector 24"/>
            <p:cNvCxnSpPr/>
            <p:nvPr/>
          </p:nvCxnSpPr>
          <p:spPr>
            <a:xfrm rot="5400000">
              <a:off x="7447904" y="5630071"/>
              <a:ext cx="406397" cy="2990"/>
            </a:xfrm>
            <a:prstGeom prst="straightConnector1">
              <a:avLst/>
            </a:prstGeom>
            <a:ln w="28575" cmpd="sng">
              <a:solidFill>
                <a:schemeClr val="tx1"/>
              </a:solidFill>
              <a:headEnd type="arrow" w="sm" len="sm"/>
              <a:tailEnd type="none" w="sm" len="sm"/>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7650608" y="4889911"/>
              <a:ext cx="1990" cy="522719"/>
            </a:xfrm>
            <a:prstGeom prst="straightConnector1">
              <a:avLst/>
            </a:prstGeom>
            <a:ln w="28575" cmpd="sng">
              <a:solidFill>
                <a:schemeClr val="tx1"/>
              </a:solidFill>
              <a:prstDash val="sysDash"/>
              <a:headEnd type="arrow" w="sm" len="sm"/>
              <a:tailEnd type="none" w="sm" len="sm"/>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382495" y="47896"/>
            <a:ext cx="8358094" cy="1252728"/>
          </a:xfrm>
        </p:spPr>
        <p:txBody>
          <a:bodyPr>
            <a:normAutofit fontScale="90000"/>
          </a:bodyPr>
          <a:lstStyle/>
          <a:p>
            <a:r>
              <a:rPr lang="en-US" dirty="0" smtClean="0">
                <a:solidFill>
                  <a:srgbClr val="0070C0"/>
                </a:solidFill>
              </a:rPr>
              <a:t>How does the comet tail artefact appear?</a:t>
            </a:r>
            <a:endParaRPr lang="en-US" dirty="0">
              <a:solidFill>
                <a:srgbClr val="0070C0"/>
              </a:solidFill>
            </a:endParaRPr>
          </a:p>
        </p:txBody>
      </p:sp>
      <p:cxnSp>
        <p:nvCxnSpPr>
          <p:cNvPr id="36" name="Straight Arrow Connector 35"/>
          <p:cNvCxnSpPr/>
          <p:nvPr/>
        </p:nvCxnSpPr>
        <p:spPr>
          <a:xfrm rot="5400000">
            <a:off x="7608943" y="5614540"/>
            <a:ext cx="406397" cy="2990"/>
          </a:xfrm>
          <a:prstGeom prst="straightConnector1">
            <a:avLst/>
          </a:prstGeom>
          <a:ln w="28575" cmpd="sng">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7972008" y="5234908"/>
            <a:ext cx="2990" cy="602256"/>
            <a:chOff x="7649608" y="5232508"/>
            <a:chExt cx="2990" cy="602256"/>
          </a:xfrm>
        </p:grpSpPr>
        <p:cxnSp>
          <p:nvCxnSpPr>
            <p:cNvPr id="38" name="Straight Arrow Connector 37"/>
            <p:cNvCxnSpPr/>
            <p:nvPr/>
          </p:nvCxnSpPr>
          <p:spPr>
            <a:xfrm rot="5400000">
              <a:off x="7447904" y="5630071"/>
              <a:ext cx="406397" cy="2990"/>
            </a:xfrm>
            <a:prstGeom prst="straightConnector1">
              <a:avLst/>
            </a:prstGeom>
            <a:ln w="28575" cmpd="sng">
              <a:solidFill>
                <a:schemeClr val="tx1"/>
              </a:solidFill>
              <a:headEnd type="arrow" w="sm" len="sm"/>
              <a:tailEnd type="none" w="sm"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7650608" y="5232508"/>
              <a:ext cx="1990" cy="180122"/>
            </a:xfrm>
            <a:prstGeom prst="straightConnector1">
              <a:avLst/>
            </a:prstGeom>
            <a:ln w="28575" cmpd="sng">
              <a:solidFill>
                <a:schemeClr val="tx1"/>
              </a:solidFill>
              <a:prstDash val="sysDash"/>
              <a:headEnd type="arrow" w="sm" len="sm"/>
              <a:tailEnd type="none" w="sm" len="sm"/>
            </a:ln>
          </p:spPr>
          <p:style>
            <a:lnRef idx="2">
              <a:schemeClr val="accent1"/>
            </a:lnRef>
            <a:fillRef idx="0">
              <a:schemeClr val="accent1"/>
            </a:fillRef>
            <a:effectRef idx="1">
              <a:schemeClr val="accent1"/>
            </a:effectRef>
            <a:fontRef idx="minor">
              <a:schemeClr val="tx1"/>
            </a:fontRef>
          </p:style>
        </p:cxnSp>
      </p:grpSp>
      <p:sp>
        <p:nvSpPr>
          <p:cNvPr id="45" name="Rectangle 44"/>
          <p:cNvSpPr/>
          <p:nvPr/>
        </p:nvSpPr>
        <p:spPr>
          <a:xfrm rot="5400000">
            <a:off x="7428773" y="5554172"/>
            <a:ext cx="67862" cy="1365038"/>
          </a:xfrm>
          <a:prstGeom prst="rect">
            <a:avLst/>
          </a:prstGeom>
          <a:gradFill flip="none" rotWithShape="1">
            <a:gsLst>
              <a:gs pos="0">
                <a:schemeClr val="tx2">
                  <a:lumMod val="75000"/>
                  <a:alpha val="82000"/>
                </a:schemeClr>
              </a:gs>
              <a:gs pos="100000">
                <a:srgbClr val="FFFFFF">
                  <a:alpha val="8400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rot="5400000">
            <a:off x="7428773" y="5957429"/>
            <a:ext cx="67862" cy="1365038"/>
          </a:xfrm>
          <a:prstGeom prst="rect">
            <a:avLst/>
          </a:prstGeom>
          <a:gradFill flip="none" rotWithShape="1">
            <a:gsLst>
              <a:gs pos="0">
                <a:schemeClr val="tx2">
                  <a:lumMod val="75000"/>
                  <a:alpha val="62000"/>
                </a:schemeClr>
              </a:gs>
              <a:gs pos="100000">
                <a:srgbClr val="FFFFFF">
                  <a:alpha val="6100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75480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1000"/>
                                        <p:tgtEl>
                                          <p:spTgt spid="33"/>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1000"/>
                                        <p:tgtEl>
                                          <p:spTgt spid="34"/>
                                        </p:tgtEl>
                                      </p:cBhvr>
                                    </p:animEffect>
                                  </p:childTnLst>
                                </p:cTn>
                              </p:par>
                              <p:par>
                                <p:cTn id="12" presetID="22" presetClass="entr" presetSubtype="1" fill="hold" nodeType="withEffect">
                                  <p:stCondLst>
                                    <p:cond delay="30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par>
                                <p:cTn id="15" presetID="10" presetClass="entr" presetSubtype="0" fill="hold" grpId="0" nodeType="withEffect">
                                  <p:stCondLst>
                                    <p:cond delay="7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par>
                          <p:cTn id="18" fill="hold">
                            <p:stCondLst>
                              <p:cond delay="2200"/>
                            </p:stCondLst>
                            <p:childTnLst>
                              <p:par>
                                <p:cTn id="19" presetID="2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800"/>
                                        <p:tgtEl>
                                          <p:spTgt spid="35"/>
                                        </p:tgtEl>
                                      </p:cBhvr>
                                    </p:animEffect>
                                  </p:childTnLst>
                                </p:cTn>
                              </p:par>
                              <p:par>
                                <p:cTn id="22" presetID="22" presetClass="entr" presetSubtype="1" fill="hold" nodeType="withEffect">
                                  <p:stCondLst>
                                    <p:cond delay="3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200"/>
                            </p:stCondLst>
                            <p:childTnLst>
                              <p:par>
                                <p:cTn id="29" presetID="22" presetClass="entr" presetSubtype="4"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8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bad: Reverberation</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The same artefact appears when the sound beam is reflected from strong reflector such as a bone/tissue interface.</a:t>
            </a:r>
          </a:p>
          <a:p>
            <a:pPr marL="119062" indent="0">
              <a:buNone/>
            </a:pPr>
            <a:endParaRPr lang="en-US" dirty="0" smtClean="0"/>
          </a:p>
          <a:p>
            <a:r>
              <a:rPr lang="en-US" dirty="0" smtClean="0"/>
              <a:t>In this situation the effect is more confusing creating the objects below the bone.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69452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
        <p:nvSpPr>
          <p:cNvPr id="2" name="Title 1"/>
          <p:cNvSpPr>
            <a:spLocks noGrp="1"/>
          </p:cNvSpPr>
          <p:nvPr>
            <p:ph type="title"/>
          </p:nvPr>
        </p:nvSpPr>
        <p:spPr/>
        <p:txBody>
          <a:bodyPr/>
          <a:lstStyle/>
          <a:p>
            <a:r>
              <a:rPr lang="en-US" dirty="0">
                <a:solidFill>
                  <a:srgbClr val="0070C0"/>
                </a:solidFill>
              </a:rPr>
              <a:t>What </a:t>
            </a:r>
            <a:r>
              <a:rPr lang="en-US" dirty="0" smtClean="0">
                <a:solidFill>
                  <a:srgbClr val="0070C0"/>
                </a:solidFill>
              </a:rPr>
              <a:t>are artefacts?</a:t>
            </a:r>
            <a:endParaRPr lang="en-GB" dirty="0">
              <a:solidFill>
                <a:srgbClr val="0070C0"/>
              </a:solidFill>
            </a:endParaRPr>
          </a:p>
        </p:txBody>
      </p:sp>
      <p:sp>
        <p:nvSpPr>
          <p:cNvPr id="4" name="Content Placeholder 3"/>
          <p:cNvSpPr>
            <a:spLocks noGrp="1"/>
          </p:cNvSpPr>
          <p:nvPr>
            <p:ph idx="1"/>
          </p:nvPr>
        </p:nvSpPr>
        <p:spPr>
          <a:xfrm>
            <a:off x="499730" y="1484784"/>
            <a:ext cx="8229600" cy="4625975"/>
          </a:xfrm>
        </p:spPr>
        <p:txBody>
          <a:bodyPr/>
          <a:lstStyle/>
          <a:p>
            <a:pPr lvl="1"/>
            <a:endParaRPr lang="en-US" sz="2400" dirty="0"/>
          </a:p>
          <a:p>
            <a:r>
              <a:rPr lang="en-US" sz="2400" dirty="0"/>
              <a:t>These assumptions do not always hold true. There are numerous cases of exceptions to these assumptions. </a:t>
            </a:r>
            <a:endParaRPr lang="en-US" sz="2400" dirty="0" smtClean="0"/>
          </a:p>
          <a:p>
            <a:endParaRPr lang="en-US" sz="2400" dirty="0"/>
          </a:p>
          <a:p>
            <a:r>
              <a:rPr lang="en-US" sz="2400" dirty="0"/>
              <a:t>S</a:t>
            </a:r>
            <a:r>
              <a:rPr lang="en-US" sz="2400" dirty="0" smtClean="0"/>
              <a:t>ome </a:t>
            </a:r>
            <a:r>
              <a:rPr lang="en-US" sz="2400" dirty="0"/>
              <a:t>of these </a:t>
            </a:r>
            <a:r>
              <a:rPr lang="en-US" sz="2400" dirty="0" smtClean="0"/>
              <a:t>artefacts </a:t>
            </a:r>
            <a:r>
              <a:rPr lang="en-US" sz="2400" dirty="0"/>
              <a:t>may actually provide useful information or allow for novel </a:t>
            </a:r>
            <a:r>
              <a:rPr lang="en-US" sz="2400" dirty="0" smtClean="0"/>
              <a:t>interpretations</a:t>
            </a:r>
          </a:p>
          <a:p>
            <a:endParaRPr lang="en-US" sz="2400" dirty="0"/>
          </a:p>
          <a:p>
            <a:r>
              <a:rPr lang="en-US" sz="2400" dirty="0" smtClean="0"/>
              <a:t>The </a:t>
            </a:r>
            <a:r>
              <a:rPr lang="en-US" sz="2400" dirty="0"/>
              <a:t>majority </a:t>
            </a:r>
            <a:r>
              <a:rPr lang="en-US" sz="2400" dirty="0" smtClean="0"/>
              <a:t>of artefacts present </a:t>
            </a:r>
            <a:r>
              <a:rPr lang="en-US" sz="2400" dirty="0"/>
              <a:t>potential pitfalls that </a:t>
            </a:r>
            <a:r>
              <a:rPr lang="en-US" sz="2400" dirty="0" smtClean="0"/>
              <a:t>degrade the image and may </a:t>
            </a:r>
            <a:r>
              <a:rPr lang="en-US" sz="2400" dirty="0"/>
              <a:t>confuse the </a:t>
            </a:r>
            <a:r>
              <a:rPr lang="en-US" sz="2400" dirty="0" smtClean="0"/>
              <a:t>practitioner if </a:t>
            </a:r>
            <a:r>
              <a:rPr lang="en-US" sz="2400" dirty="0"/>
              <a:t>not considered. </a:t>
            </a:r>
            <a:endParaRPr lang="en-US" sz="2400" dirty="0" smtClean="0"/>
          </a:p>
          <a:p>
            <a:pPr marL="119062" indent="0">
              <a:buNone/>
            </a:pPr>
            <a:endParaRPr lang="en-US" sz="2000" dirty="0"/>
          </a:p>
          <a:p>
            <a:pPr marL="119062" indent="0">
              <a:buNone/>
            </a:pPr>
            <a:endParaRPr lang="en-US" sz="2000" dirty="0"/>
          </a:p>
        </p:txBody>
      </p:sp>
    </p:spTree>
    <p:custDataLst>
      <p:tags r:id="rId1"/>
    </p:custDataLst>
    <p:extLst>
      <p:ext uri="{BB962C8B-B14F-4D97-AF65-F5344CB8AC3E}">
        <p14:creationId xmlns:p14="http://schemas.microsoft.com/office/powerpoint/2010/main" val="89325227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Reverberation: </a:t>
            </a:r>
            <a:r>
              <a:rPr lang="en-US" sz="3200" dirty="0" smtClean="0">
                <a:solidFill>
                  <a:srgbClr val="0070C0"/>
                </a:solidFill>
              </a:rPr>
              <a:t>PIP joint</a:t>
            </a:r>
            <a:endParaRPr lang="en-US" sz="3200" dirty="0">
              <a:solidFill>
                <a:srgbClr val="0070C0"/>
              </a:solidFill>
            </a:endParaRPr>
          </a:p>
        </p:txBody>
      </p:sp>
      <p:pic>
        <p:nvPicPr>
          <p:cNvPr id="4" name="Content Placeholder 3" descr="mirror artifact3.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a:off x="2132671" y="4898579"/>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1032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0 C 0.00781 -0.00232 0.01702 -0.00486 0.02465 -0.0081 C 0.02761 -0.00949 0.03056 -0.01204 0.03386 -0.01227 C 0.03993 -0.01296 0.04618 -0.01366 0.05243 -0.01435 C 0.05851 -0.01366 0.06476 -0.01412 0.07101 -0.01227 C 0.07274 -0.01181 0.07379 -0.00926 0.07552 -0.0081 C 0.08333 -0.00347 0.09184 0.00116 0.10035 0.00417 C 0.10087 0.00625 0.1007 0.0088 0.10191 0.01042 C 0.10295 0.0118 0.10486 0.01134 0.10643 0.0125 C 0.11389 0.01736 0.12153 0.02106 0.12969 0.02477 C 0.13264 0.02616 0.13611 0.02639 0.13889 0.02893 C 0.14184 0.03148 0.14445 0.03542 0.14809 0.03704 C 0.16649 0.04514 0.1842 0.05255 0.20365 0.05555 C 0.21511 0.05926 0.22587 0.06505 0.23768 0.06805 C 0.2599 0.07338 0.28281 0.07407 0.30556 0.07616 C 0.3184 0.07731 0.3441 0.08032 0.3441 0.08032 C 0.36719 0.07963 0.39028 0.0794 0.41354 0.07824 C 0.41719 0.07801 0.42431 0.07407 0.42431 0.07407 " pathEditMode="relative" ptsTypes="fffffffffffffffffA">
                                      <p:cBhvr>
                                        <p:cTn id="11" dur="22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Reverberation: </a:t>
            </a:r>
            <a:r>
              <a:rPr lang="en-US" sz="3200" dirty="0" smtClean="0">
                <a:solidFill>
                  <a:srgbClr val="0070C0"/>
                </a:solidFill>
              </a:rPr>
              <a:t>MCP joint</a:t>
            </a:r>
            <a:endParaRPr lang="en-US" dirty="0">
              <a:solidFill>
                <a:srgbClr val="0070C0"/>
              </a:solidFill>
            </a:endParaRPr>
          </a:p>
        </p:txBody>
      </p:sp>
      <p:pic>
        <p:nvPicPr>
          <p:cNvPr id="4" name="Content Placeholder 3" descr="mirror artifact.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a:off x="1215449" y="5613361"/>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8562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0 C 0.02048 -0.00949 0.03472 -0.01435 0.05694 -0.01643 C 0.0743 -0.02037 0.0901 -0.025 0.10798 -0.02662 C 0.11614 -0.02893 0.1243 -0.03356 0.13264 -0.03495 C 0.15399 -0.03912 0.17587 -0.0412 0.19739 -0.04514 C 0.20607 -0.04907 0.21423 -0.05023 0.22361 -0.05139 C 0.24253 -0.05069 0.26163 -0.05069 0.28073 -0.04931 C 0.29739 -0.04838 0.31319 -0.03171 0.33021 -0.03079 C 0.37691 -0.02847 0.3559 -0.02986 0.3934 -0.02662 C 0.41163 -0.01852 0.42778 -0.0125 0.44739 -0.01018 C 0.47882 -0.01088 0.51024 -0.01111 0.54166 -0.01227 C 0.56111 -0.01319 0.60017 -0.01643 0.60017 -0.01643 C 0.6375 -0.02222 0.66927 -0.02454 0.70833 -0.02454 " pathEditMode="relative" ptsTypes="ffffffffffffA">
                                      <p:cBhvr>
                                        <p:cTn id="11" dur="3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The bad: </a:t>
            </a:r>
            <a:r>
              <a:rPr lang="en-US" dirty="0">
                <a:solidFill>
                  <a:srgbClr val="0070C0"/>
                </a:solidFill>
              </a:rPr>
              <a:t>M</a:t>
            </a:r>
            <a:r>
              <a:rPr lang="en-US" dirty="0" smtClean="0">
                <a:solidFill>
                  <a:srgbClr val="0070C0"/>
                </a:solidFill>
              </a:rPr>
              <a:t>irror artefact</a:t>
            </a:r>
            <a:endParaRPr lang="en-US" dirty="0">
              <a:solidFill>
                <a:srgbClr val="0070C0"/>
              </a:solidFill>
            </a:endParaRPr>
          </a:p>
        </p:txBody>
      </p:sp>
      <p:sp>
        <p:nvSpPr>
          <p:cNvPr id="3" name="Content Placeholder 2"/>
          <p:cNvSpPr>
            <a:spLocks noGrp="1"/>
          </p:cNvSpPr>
          <p:nvPr>
            <p:ph idx="1"/>
          </p:nvPr>
        </p:nvSpPr>
        <p:spPr>
          <a:xfrm>
            <a:off x="457200" y="1775191"/>
            <a:ext cx="8229600" cy="2714498"/>
          </a:xfrm>
        </p:spPr>
        <p:txBody>
          <a:bodyPr>
            <a:normAutofit fontScale="92500" lnSpcReduction="10000"/>
          </a:bodyPr>
          <a:lstStyle/>
          <a:p>
            <a:r>
              <a:rPr lang="en-US" sz="2800" dirty="0"/>
              <a:t>Sound can bounce off a strong, smooth reflector such as the </a:t>
            </a:r>
            <a:r>
              <a:rPr lang="en-US" sz="2800" dirty="0" smtClean="0"/>
              <a:t>bone or diaphragm</a:t>
            </a:r>
            <a:r>
              <a:rPr lang="en-US" sz="2800" dirty="0"/>
              <a:t>. </a:t>
            </a:r>
            <a:endParaRPr lang="en-US" sz="2800" dirty="0" smtClean="0"/>
          </a:p>
          <a:p>
            <a:r>
              <a:rPr lang="en-US" sz="2800" dirty="0" smtClean="0"/>
              <a:t>The </a:t>
            </a:r>
            <a:r>
              <a:rPr lang="en-US" sz="2800" dirty="0"/>
              <a:t>surface acts as mirror and reflects the pulse to another tissue </a:t>
            </a:r>
            <a:r>
              <a:rPr lang="en-US" sz="2800" dirty="0" smtClean="0"/>
              <a:t>interface (type of reverberation artefact). </a:t>
            </a:r>
          </a:p>
          <a:p>
            <a:r>
              <a:rPr lang="en-US" sz="2800" dirty="0" smtClean="0"/>
              <a:t>The </a:t>
            </a:r>
            <a:r>
              <a:rPr lang="en-US" sz="2800" dirty="0"/>
              <a:t>ultrasound system believes the second interface is beyond the first surface, and this is where it appears on the scan</a:t>
            </a:r>
            <a:r>
              <a:rPr lang="en-US" sz="2800" dirty="0" smtClean="0"/>
              <a:t>.</a:t>
            </a:r>
          </a:p>
        </p:txBody>
      </p:sp>
      <p:grpSp>
        <p:nvGrpSpPr>
          <p:cNvPr id="5" name="Group 4"/>
          <p:cNvGrpSpPr/>
          <p:nvPr/>
        </p:nvGrpSpPr>
        <p:grpSpPr>
          <a:xfrm>
            <a:off x="3835918" y="5005288"/>
            <a:ext cx="2514527" cy="963723"/>
            <a:chOff x="3491919" y="4162421"/>
            <a:chExt cx="3281197" cy="963723"/>
          </a:xfrm>
          <a:pattFill prst="narHorz">
            <a:fgClr>
              <a:schemeClr val="accent1">
                <a:lumMod val="40000"/>
                <a:lumOff val="60000"/>
              </a:schemeClr>
            </a:fgClr>
            <a:bgClr>
              <a:schemeClr val="bg1"/>
            </a:bgClr>
          </a:pattFill>
        </p:grpSpPr>
        <p:sp>
          <p:nvSpPr>
            <p:cNvPr id="7" name="Rectangle 6"/>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 name="Group 27"/>
          <p:cNvGrpSpPr/>
          <p:nvPr/>
        </p:nvGrpSpPr>
        <p:grpSpPr>
          <a:xfrm rot="15963640">
            <a:off x="1991506" y="4258328"/>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11" name="Freeform 10"/>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2" name="Freeform 11"/>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3" name="Freeform 12"/>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sp>
        <p:nvSpPr>
          <p:cNvPr id="14" name="Rectangle 13"/>
          <p:cNvSpPr/>
          <p:nvPr/>
        </p:nvSpPr>
        <p:spPr>
          <a:xfrm>
            <a:off x="4691225" y="5005288"/>
            <a:ext cx="1658814" cy="952419"/>
          </a:xfrm>
          <a:prstGeom prst="rect">
            <a:avLst/>
          </a:prstGeom>
          <a:gradFill flip="none" rotWithShape="1">
            <a:gsLst>
              <a:gs pos="32000">
                <a:schemeClr val="bg1"/>
              </a:gs>
              <a:gs pos="100000">
                <a:srgbClr val="FFFFFF"/>
              </a:gs>
            </a:gsLst>
            <a:lin ang="11100000" scaled="0"/>
            <a:tileRect/>
          </a:gradFill>
          <a:ln>
            <a:noFill/>
          </a:ln>
          <a:effectLst>
            <a:outerShdw blurRad="50800" dist="38100" dir="1044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4247156" y="5219959"/>
            <a:ext cx="435428" cy="53936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4765869" y="5208904"/>
            <a:ext cx="435428" cy="581525"/>
          </a:xfrm>
          <a:prstGeom prst="ellipse">
            <a:avLst/>
          </a:prstGeom>
          <a:solidFill>
            <a:schemeClr val="bg1"/>
          </a:solidFill>
          <a:ln>
            <a:noFill/>
          </a:ln>
          <a:effectLst>
            <a:outerShdw blurRad="288925" dist="25400" dir="20760000" sx="101000" sy="101000" rotWithShape="0">
              <a:schemeClr val="bg1">
                <a:alpha val="78000"/>
              </a:scheme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400484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rPr>
              <a:t>The bad: </a:t>
            </a:r>
            <a:r>
              <a:rPr lang="en-US" dirty="0">
                <a:solidFill>
                  <a:srgbClr val="0070C0"/>
                </a:solidFill>
              </a:rPr>
              <a:t>M</a:t>
            </a:r>
            <a:r>
              <a:rPr lang="en-US" dirty="0" smtClean="0">
                <a:solidFill>
                  <a:srgbClr val="0070C0"/>
                </a:solidFill>
              </a:rPr>
              <a:t>irror artefact</a:t>
            </a:r>
            <a:endParaRPr lang="en-US" dirty="0">
              <a:solidFill>
                <a:srgbClr val="0070C0"/>
              </a:solidFill>
            </a:endParaRPr>
          </a:p>
        </p:txBody>
      </p:sp>
      <p:pic>
        <p:nvPicPr>
          <p:cNvPr id="6" name="Content Placeholder 5" descr="mirror artifact.bmp"/>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2394" t="20961" b="-383"/>
          <a:stretch/>
        </p:blipFill>
        <p:spPr>
          <a:xfrm>
            <a:off x="1100666" y="1408176"/>
            <a:ext cx="6886224" cy="5355614"/>
          </a:xfrm>
        </p:spPr>
      </p:pic>
      <p:sp>
        <p:nvSpPr>
          <p:cNvPr id="9" name="Freeform 8"/>
          <p:cNvSpPr/>
          <p:nvPr/>
        </p:nvSpPr>
        <p:spPr>
          <a:xfrm>
            <a:off x="1100667" y="3781778"/>
            <a:ext cx="6886222" cy="2935111"/>
          </a:xfrm>
          <a:custGeom>
            <a:avLst/>
            <a:gdLst>
              <a:gd name="connsiteX0" fmla="*/ 56444 w 6886222"/>
              <a:gd name="connsiteY0" fmla="*/ 225778 h 2935111"/>
              <a:gd name="connsiteX1" fmla="*/ 1439333 w 6886222"/>
              <a:gd name="connsiteY1" fmla="*/ 56444 h 2935111"/>
              <a:gd name="connsiteX2" fmla="*/ 3104444 w 6886222"/>
              <a:gd name="connsiteY2" fmla="*/ 0 h 2935111"/>
              <a:gd name="connsiteX3" fmla="*/ 4727222 w 6886222"/>
              <a:gd name="connsiteY3" fmla="*/ 169333 h 2935111"/>
              <a:gd name="connsiteX4" fmla="*/ 6180666 w 6886222"/>
              <a:gd name="connsiteY4" fmla="*/ 338666 h 2935111"/>
              <a:gd name="connsiteX5" fmla="*/ 6886222 w 6886222"/>
              <a:gd name="connsiteY5" fmla="*/ 409222 h 2935111"/>
              <a:gd name="connsiteX6" fmla="*/ 6886222 w 6886222"/>
              <a:gd name="connsiteY6" fmla="*/ 2921000 h 2935111"/>
              <a:gd name="connsiteX7" fmla="*/ 0 w 6886222"/>
              <a:gd name="connsiteY7" fmla="*/ 2935111 h 2935111"/>
              <a:gd name="connsiteX8" fmla="*/ 56444 w 6886222"/>
              <a:gd name="connsiteY8" fmla="*/ 225778 h 2935111"/>
              <a:gd name="connsiteX0" fmla="*/ 14111 w 6886222"/>
              <a:gd name="connsiteY0" fmla="*/ 225778 h 2935111"/>
              <a:gd name="connsiteX1" fmla="*/ 1439333 w 6886222"/>
              <a:gd name="connsiteY1" fmla="*/ 56444 h 2935111"/>
              <a:gd name="connsiteX2" fmla="*/ 3104444 w 6886222"/>
              <a:gd name="connsiteY2" fmla="*/ 0 h 2935111"/>
              <a:gd name="connsiteX3" fmla="*/ 4727222 w 6886222"/>
              <a:gd name="connsiteY3" fmla="*/ 169333 h 2935111"/>
              <a:gd name="connsiteX4" fmla="*/ 6180666 w 6886222"/>
              <a:gd name="connsiteY4" fmla="*/ 338666 h 2935111"/>
              <a:gd name="connsiteX5" fmla="*/ 6886222 w 6886222"/>
              <a:gd name="connsiteY5" fmla="*/ 409222 h 2935111"/>
              <a:gd name="connsiteX6" fmla="*/ 6886222 w 6886222"/>
              <a:gd name="connsiteY6" fmla="*/ 2921000 h 2935111"/>
              <a:gd name="connsiteX7" fmla="*/ 0 w 6886222"/>
              <a:gd name="connsiteY7" fmla="*/ 2935111 h 2935111"/>
              <a:gd name="connsiteX8" fmla="*/ 14111 w 6886222"/>
              <a:gd name="connsiteY8" fmla="*/ 225778 h 29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222" h="2935111">
                <a:moveTo>
                  <a:pt x="14111" y="225778"/>
                </a:moveTo>
                <a:lnTo>
                  <a:pt x="1439333" y="56444"/>
                </a:lnTo>
                <a:lnTo>
                  <a:pt x="3104444" y="0"/>
                </a:lnTo>
                <a:lnTo>
                  <a:pt x="4727222" y="169333"/>
                </a:lnTo>
                <a:lnTo>
                  <a:pt x="6180666" y="338666"/>
                </a:lnTo>
                <a:lnTo>
                  <a:pt x="6886222" y="409222"/>
                </a:lnTo>
                <a:lnTo>
                  <a:pt x="6886222" y="2921000"/>
                </a:lnTo>
                <a:lnTo>
                  <a:pt x="0" y="2935111"/>
                </a:lnTo>
                <a:cubicBezTo>
                  <a:pt x="4704" y="2032000"/>
                  <a:pt x="9407" y="1128889"/>
                  <a:pt x="14111" y="22577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Bone acts as a mirror, what is beneath is a reflection and not a true structure</a:t>
            </a:r>
            <a:endParaRPr lang="en-US" sz="2400" dirty="0">
              <a:solidFill>
                <a:schemeClr val="tx1"/>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9714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1500"/>
                            </p:stCondLst>
                            <p:childTnLst>
                              <p:par>
                                <p:cTn id="9" presetID="10" presetClass="exit" presetSubtype="0" fill="hold" grpId="1" nodeType="afterEffect">
                                  <p:stCondLst>
                                    <p:cond delay="3000"/>
                                  </p:stCondLst>
                                  <p:childTnLst>
                                    <p:animEffect transition="out" filter="fade">
                                      <p:cBhvr>
                                        <p:cTn id="10" dur="1500"/>
                                        <p:tgtEl>
                                          <p:spTgt spid="9"/>
                                        </p:tgtEl>
                                      </p:cBhvr>
                                    </p:animEffect>
                                    <p:set>
                                      <p:cBhvr>
                                        <p:cTn id="11"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bad: Refraction</a:t>
            </a:r>
            <a:endParaRPr lang="en-US" dirty="0">
              <a:solidFill>
                <a:srgbClr val="0070C0"/>
              </a:solidFill>
            </a:endParaRPr>
          </a:p>
        </p:txBody>
      </p:sp>
      <p:sp>
        <p:nvSpPr>
          <p:cNvPr id="3" name="Content Placeholder 2"/>
          <p:cNvSpPr>
            <a:spLocks noGrp="1"/>
          </p:cNvSpPr>
          <p:nvPr>
            <p:ph idx="1"/>
          </p:nvPr>
        </p:nvSpPr>
        <p:spPr>
          <a:xfrm>
            <a:off x="264160" y="1544320"/>
            <a:ext cx="4683760" cy="5079999"/>
          </a:xfrm>
        </p:spPr>
        <p:txBody>
          <a:bodyPr>
            <a:noAutofit/>
          </a:bodyPr>
          <a:lstStyle/>
          <a:p>
            <a:r>
              <a:rPr lang="en-US" sz="2800" dirty="0" smtClean="0"/>
              <a:t>Due to refraction the real structures appear in false locations.</a:t>
            </a:r>
          </a:p>
          <a:p>
            <a:r>
              <a:rPr lang="en-US" sz="2800" dirty="0"/>
              <a:t>O</a:t>
            </a:r>
            <a:r>
              <a:rPr lang="en-US" sz="2800" dirty="0" smtClean="0"/>
              <a:t>ccurs at interfaces between structures that change the velocity of sound.</a:t>
            </a:r>
          </a:p>
          <a:p>
            <a:r>
              <a:rPr lang="en-US" sz="2800" dirty="0" smtClean="0"/>
              <a:t>The sound beam is bent at the interface in proportion to the difference in velocity of sound transmission.</a:t>
            </a:r>
            <a:endParaRPr lang="en-US" sz="2800" dirty="0"/>
          </a:p>
          <a:p>
            <a:pPr marL="118872" indent="0">
              <a:buNone/>
            </a:pPr>
            <a:endParaRPr lang="en-US" sz="2800" dirty="0"/>
          </a:p>
        </p:txBody>
      </p:sp>
      <p:pic>
        <p:nvPicPr>
          <p:cNvPr id="4" name="Picture 3"/>
          <p:cNvPicPr>
            <a:picLocks noChangeAspect="1"/>
          </p:cNvPicPr>
          <p:nvPr/>
        </p:nvPicPr>
        <p:blipFill>
          <a:blip r:embed="rId3"/>
          <a:stretch>
            <a:fillRect/>
          </a:stretch>
        </p:blipFill>
        <p:spPr>
          <a:xfrm>
            <a:off x="5261314" y="1930400"/>
            <a:ext cx="3232445" cy="41808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44418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bad: Refraction</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65668" y="1491265"/>
            <a:ext cx="4831583" cy="2867227"/>
          </a:xfrm>
          <a:prstGeom prst="rect">
            <a:avLst/>
          </a:prstGeom>
        </p:spPr>
      </p:pic>
      <p:sp>
        <p:nvSpPr>
          <p:cNvPr id="7" name="Rectangle 6"/>
          <p:cNvSpPr/>
          <p:nvPr/>
        </p:nvSpPr>
        <p:spPr>
          <a:xfrm rot="5400000">
            <a:off x="4078593" y="1645973"/>
            <a:ext cx="2529135" cy="6678929"/>
          </a:xfrm>
          <a:custGeom>
            <a:avLst/>
            <a:gdLst>
              <a:gd name="connsiteX0" fmla="*/ 0 w 2477074"/>
              <a:gd name="connsiteY0" fmla="*/ 0 h 6254387"/>
              <a:gd name="connsiteX1" fmla="*/ 2477074 w 2477074"/>
              <a:gd name="connsiteY1" fmla="*/ 0 h 6254387"/>
              <a:gd name="connsiteX2" fmla="*/ 2477074 w 2477074"/>
              <a:gd name="connsiteY2" fmla="*/ 6254387 h 6254387"/>
              <a:gd name="connsiteX3" fmla="*/ 0 w 2477074"/>
              <a:gd name="connsiteY3" fmla="*/ 6254387 h 6254387"/>
              <a:gd name="connsiteX4" fmla="*/ 0 w 2477074"/>
              <a:gd name="connsiteY4" fmla="*/ 0 h 6254387"/>
              <a:gd name="connsiteX0" fmla="*/ 3571 w 2480645"/>
              <a:gd name="connsiteY0" fmla="*/ 0 h 6254387"/>
              <a:gd name="connsiteX1" fmla="*/ 2480645 w 2480645"/>
              <a:gd name="connsiteY1" fmla="*/ 0 h 6254387"/>
              <a:gd name="connsiteX2" fmla="*/ 2480645 w 2480645"/>
              <a:gd name="connsiteY2" fmla="*/ 6254387 h 6254387"/>
              <a:gd name="connsiteX3" fmla="*/ 3571 w 2480645"/>
              <a:gd name="connsiteY3" fmla="*/ 6254387 h 6254387"/>
              <a:gd name="connsiteX4" fmla="*/ 0 w 2480645"/>
              <a:gd name="connsiteY4" fmla="*/ 3297828 h 6254387"/>
              <a:gd name="connsiteX5" fmla="*/ 3571 w 2480645"/>
              <a:gd name="connsiteY5" fmla="*/ 0 h 6254387"/>
              <a:gd name="connsiteX0" fmla="*/ 187995 w 2665069"/>
              <a:gd name="connsiteY0" fmla="*/ 0 h 6254387"/>
              <a:gd name="connsiteX1" fmla="*/ 2665069 w 2665069"/>
              <a:gd name="connsiteY1" fmla="*/ 0 h 6254387"/>
              <a:gd name="connsiteX2" fmla="*/ 2665069 w 2665069"/>
              <a:gd name="connsiteY2" fmla="*/ 6254387 h 6254387"/>
              <a:gd name="connsiteX3" fmla="*/ 187995 w 2665069"/>
              <a:gd name="connsiteY3" fmla="*/ 6254387 h 6254387"/>
              <a:gd name="connsiteX4" fmla="*/ 184424 w 2665069"/>
              <a:gd name="connsiteY4" fmla="*/ 3297828 h 6254387"/>
              <a:gd name="connsiteX5" fmla="*/ 174265 w 2665069"/>
              <a:gd name="connsiteY5" fmla="*/ 2068467 h 6254387"/>
              <a:gd name="connsiteX6" fmla="*/ 187995 w 2665069"/>
              <a:gd name="connsiteY6" fmla="*/ 0 h 6254387"/>
              <a:gd name="connsiteX0" fmla="*/ 100793 w 2577867"/>
              <a:gd name="connsiteY0" fmla="*/ 0 h 6254387"/>
              <a:gd name="connsiteX1" fmla="*/ 2577867 w 2577867"/>
              <a:gd name="connsiteY1" fmla="*/ 0 h 6254387"/>
              <a:gd name="connsiteX2" fmla="*/ 2577867 w 2577867"/>
              <a:gd name="connsiteY2" fmla="*/ 6254387 h 6254387"/>
              <a:gd name="connsiteX3" fmla="*/ 100793 w 2577867"/>
              <a:gd name="connsiteY3" fmla="*/ 6254387 h 6254387"/>
              <a:gd name="connsiteX4" fmla="*/ 97222 w 2577867"/>
              <a:gd name="connsiteY4" fmla="*/ 3297828 h 6254387"/>
              <a:gd name="connsiteX5" fmla="*/ 686503 w 2577867"/>
              <a:gd name="connsiteY5" fmla="*/ 2109107 h 6254387"/>
              <a:gd name="connsiteX6" fmla="*/ 100793 w 2577867"/>
              <a:gd name="connsiteY6" fmla="*/ 0 h 6254387"/>
              <a:gd name="connsiteX0" fmla="*/ 107720 w 2584794"/>
              <a:gd name="connsiteY0" fmla="*/ 0 h 6254387"/>
              <a:gd name="connsiteX1" fmla="*/ 2584794 w 2584794"/>
              <a:gd name="connsiteY1" fmla="*/ 0 h 6254387"/>
              <a:gd name="connsiteX2" fmla="*/ 2584794 w 2584794"/>
              <a:gd name="connsiteY2" fmla="*/ 6254387 h 6254387"/>
              <a:gd name="connsiteX3" fmla="*/ 107720 w 2584794"/>
              <a:gd name="connsiteY3" fmla="*/ 6254387 h 6254387"/>
              <a:gd name="connsiteX4" fmla="*/ 104149 w 2584794"/>
              <a:gd name="connsiteY4" fmla="*/ 3297828 h 6254387"/>
              <a:gd name="connsiteX5" fmla="*/ 693430 w 2584794"/>
              <a:gd name="connsiteY5" fmla="*/ 2109107 h 6254387"/>
              <a:gd name="connsiteX6" fmla="*/ 469910 w 2584794"/>
              <a:gd name="connsiteY6" fmla="*/ 1469027 h 6254387"/>
              <a:gd name="connsiteX7" fmla="*/ 107720 w 2584794"/>
              <a:gd name="connsiteY7" fmla="*/ 0 h 6254387"/>
              <a:gd name="connsiteX0" fmla="*/ 137690 w 2614764"/>
              <a:gd name="connsiteY0" fmla="*/ 0 h 6254387"/>
              <a:gd name="connsiteX1" fmla="*/ 2614764 w 2614764"/>
              <a:gd name="connsiteY1" fmla="*/ 0 h 6254387"/>
              <a:gd name="connsiteX2" fmla="*/ 2614764 w 2614764"/>
              <a:gd name="connsiteY2" fmla="*/ 6254387 h 6254387"/>
              <a:gd name="connsiteX3" fmla="*/ 137690 w 2614764"/>
              <a:gd name="connsiteY3" fmla="*/ 6254387 h 6254387"/>
              <a:gd name="connsiteX4" fmla="*/ 134119 w 2614764"/>
              <a:gd name="connsiteY4" fmla="*/ 3297828 h 6254387"/>
              <a:gd name="connsiteX5" fmla="*/ 723400 w 2614764"/>
              <a:gd name="connsiteY5" fmla="*/ 2109107 h 6254387"/>
              <a:gd name="connsiteX6" fmla="*/ 306842 w 2614764"/>
              <a:gd name="connsiteY6" fmla="*/ 1387747 h 6254387"/>
              <a:gd name="connsiteX7" fmla="*/ 137690 w 2614764"/>
              <a:gd name="connsiteY7" fmla="*/ 0 h 6254387"/>
              <a:gd name="connsiteX0" fmla="*/ 3578 w 2480652"/>
              <a:gd name="connsiteY0" fmla="*/ 0 h 6254387"/>
              <a:gd name="connsiteX1" fmla="*/ 2480652 w 2480652"/>
              <a:gd name="connsiteY1" fmla="*/ 0 h 6254387"/>
              <a:gd name="connsiteX2" fmla="*/ 2480652 w 2480652"/>
              <a:gd name="connsiteY2" fmla="*/ 6254387 h 6254387"/>
              <a:gd name="connsiteX3" fmla="*/ 3578 w 2480652"/>
              <a:gd name="connsiteY3" fmla="*/ 6254387 h 6254387"/>
              <a:gd name="connsiteX4" fmla="*/ 7 w 2480652"/>
              <a:gd name="connsiteY4" fmla="*/ 3297828 h 6254387"/>
              <a:gd name="connsiteX5" fmla="*/ 589288 w 2480652"/>
              <a:gd name="connsiteY5" fmla="*/ 2109107 h 6254387"/>
              <a:gd name="connsiteX6" fmla="*/ 172730 w 2480652"/>
              <a:gd name="connsiteY6" fmla="*/ 1387747 h 6254387"/>
              <a:gd name="connsiteX7" fmla="*/ 3578 w 2480652"/>
              <a:gd name="connsiteY7" fmla="*/ 0 h 6254387"/>
              <a:gd name="connsiteX0" fmla="*/ 3571 w 2480645"/>
              <a:gd name="connsiteY0" fmla="*/ 0 h 6254387"/>
              <a:gd name="connsiteX1" fmla="*/ 2480645 w 2480645"/>
              <a:gd name="connsiteY1" fmla="*/ 0 h 6254387"/>
              <a:gd name="connsiteX2" fmla="*/ 2480645 w 2480645"/>
              <a:gd name="connsiteY2" fmla="*/ 6254387 h 6254387"/>
              <a:gd name="connsiteX3" fmla="*/ 3571 w 2480645"/>
              <a:gd name="connsiteY3" fmla="*/ 6254387 h 6254387"/>
              <a:gd name="connsiteX4" fmla="*/ 0 w 2480645"/>
              <a:gd name="connsiteY4" fmla="*/ 3297828 h 6254387"/>
              <a:gd name="connsiteX5" fmla="*/ 589281 w 2480645"/>
              <a:gd name="connsiteY5" fmla="*/ 2109107 h 6254387"/>
              <a:gd name="connsiteX6" fmla="*/ 172723 w 2480645"/>
              <a:gd name="connsiteY6" fmla="*/ 1387747 h 6254387"/>
              <a:gd name="connsiteX7" fmla="*/ 3571 w 2480645"/>
              <a:gd name="connsiteY7" fmla="*/ 0 h 6254387"/>
              <a:gd name="connsiteX0" fmla="*/ 3571 w 2480645"/>
              <a:gd name="connsiteY0" fmla="*/ 0 h 6254387"/>
              <a:gd name="connsiteX1" fmla="*/ 2480645 w 2480645"/>
              <a:gd name="connsiteY1" fmla="*/ 0 h 6254387"/>
              <a:gd name="connsiteX2" fmla="*/ 2480645 w 2480645"/>
              <a:gd name="connsiteY2" fmla="*/ 6254387 h 6254387"/>
              <a:gd name="connsiteX3" fmla="*/ 3571 w 2480645"/>
              <a:gd name="connsiteY3" fmla="*/ 6254387 h 6254387"/>
              <a:gd name="connsiteX4" fmla="*/ 0 w 2480645"/>
              <a:gd name="connsiteY4" fmla="*/ 3297828 h 6254387"/>
              <a:gd name="connsiteX5" fmla="*/ 589281 w 2480645"/>
              <a:gd name="connsiteY5" fmla="*/ 2109107 h 6254387"/>
              <a:gd name="connsiteX6" fmla="*/ 172723 w 2480645"/>
              <a:gd name="connsiteY6" fmla="*/ 1387747 h 6254387"/>
              <a:gd name="connsiteX7" fmla="*/ 3571 w 2480645"/>
              <a:gd name="connsiteY7" fmla="*/ 0 h 6254387"/>
              <a:gd name="connsiteX0" fmla="*/ 3571 w 2480645"/>
              <a:gd name="connsiteY0" fmla="*/ 0 h 6254387"/>
              <a:gd name="connsiteX1" fmla="*/ 2480645 w 2480645"/>
              <a:gd name="connsiteY1" fmla="*/ 0 h 6254387"/>
              <a:gd name="connsiteX2" fmla="*/ 2480645 w 2480645"/>
              <a:gd name="connsiteY2" fmla="*/ 6254387 h 6254387"/>
              <a:gd name="connsiteX3" fmla="*/ 3571 w 2480645"/>
              <a:gd name="connsiteY3" fmla="*/ 6254387 h 6254387"/>
              <a:gd name="connsiteX4" fmla="*/ 0 w 2480645"/>
              <a:gd name="connsiteY4" fmla="*/ 3297828 h 6254387"/>
              <a:gd name="connsiteX5" fmla="*/ 589281 w 2480645"/>
              <a:gd name="connsiteY5" fmla="*/ 2109107 h 6254387"/>
              <a:gd name="connsiteX6" fmla="*/ 172723 w 2480645"/>
              <a:gd name="connsiteY6" fmla="*/ 1387747 h 6254387"/>
              <a:gd name="connsiteX7" fmla="*/ 3571 w 2480645"/>
              <a:gd name="connsiteY7" fmla="*/ 0 h 6254387"/>
              <a:gd name="connsiteX0" fmla="*/ 24979 w 2502053"/>
              <a:gd name="connsiteY0" fmla="*/ 0 h 6254387"/>
              <a:gd name="connsiteX1" fmla="*/ 2502053 w 2502053"/>
              <a:gd name="connsiteY1" fmla="*/ 0 h 6254387"/>
              <a:gd name="connsiteX2" fmla="*/ 2502053 w 2502053"/>
              <a:gd name="connsiteY2" fmla="*/ 6254387 h 6254387"/>
              <a:gd name="connsiteX3" fmla="*/ 24979 w 2502053"/>
              <a:gd name="connsiteY3" fmla="*/ 6254387 h 6254387"/>
              <a:gd name="connsiteX4" fmla="*/ 21408 w 2502053"/>
              <a:gd name="connsiteY4" fmla="*/ 3297828 h 6254387"/>
              <a:gd name="connsiteX5" fmla="*/ 610689 w 2502053"/>
              <a:gd name="connsiteY5" fmla="*/ 2109107 h 6254387"/>
              <a:gd name="connsiteX6" fmla="*/ 194131 w 2502053"/>
              <a:gd name="connsiteY6" fmla="*/ 1387747 h 6254387"/>
              <a:gd name="connsiteX7" fmla="*/ 24979 w 2502053"/>
              <a:gd name="connsiteY7" fmla="*/ 0 h 6254387"/>
              <a:gd name="connsiteX0" fmla="*/ 52061 w 2529135"/>
              <a:gd name="connsiteY0" fmla="*/ 0 h 6254387"/>
              <a:gd name="connsiteX1" fmla="*/ 2529135 w 2529135"/>
              <a:gd name="connsiteY1" fmla="*/ 0 h 6254387"/>
              <a:gd name="connsiteX2" fmla="*/ 2529135 w 2529135"/>
              <a:gd name="connsiteY2" fmla="*/ 6254387 h 6254387"/>
              <a:gd name="connsiteX3" fmla="*/ 52061 w 2529135"/>
              <a:gd name="connsiteY3" fmla="*/ 6254387 h 6254387"/>
              <a:gd name="connsiteX4" fmla="*/ 48490 w 2529135"/>
              <a:gd name="connsiteY4" fmla="*/ 3297828 h 6254387"/>
              <a:gd name="connsiteX5" fmla="*/ 637771 w 2529135"/>
              <a:gd name="connsiteY5" fmla="*/ 2109107 h 6254387"/>
              <a:gd name="connsiteX6" fmla="*/ 221213 w 2529135"/>
              <a:gd name="connsiteY6" fmla="*/ 1387747 h 6254387"/>
              <a:gd name="connsiteX7" fmla="*/ 52061 w 2529135"/>
              <a:gd name="connsiteY7" fmla="*/ 0 h 6254387"/>
              <a:gd name="connsiteX0" fmla="*/ 52061 w 2529135"/>
              <a:gd name="connsiteY0" fmla="*/ 0 h 6254387"/>
              <a:gd name="connsiteX1" fmla="*/ 2529135 w 2529135"/>
              <a:gd name="connsiteY1" fmla="*/ 0 h 6254387"/>
              <a:gd name="connsiteX2" fmla="*/ 2529135 w 2529135"/>
              <a:gd name="connsiteY2" fmla="*/ 6254387 h 6254387"/>
              <a:gd name="connsiteX3" fmla="*/ 52061 w 2529135"/>
              <a:gd name="connsiteY3" fmla="*/ 6254387 h 6254387"/>
              <a:gd name="connsiteX4" fmla="*/ 48490 w 2529135"/>
              <a:gd name="connsiteY4" fmla="*/ 3144053 h 6254387"/>
              <a:gd name="connsiteX5" fmla="*/ 637771 w 2529135"/>
              <a:gd name="connsiteY5" fmla="*/ 2109107 h 6254387"/>
              <a:gd name="connsiteX6" fmla="*/ 221213 w 2529135"/>
              <a:gd name="connsiteY6" fmla="*/ 1387747 h 6254387"/>
              <a:gd name="connsiteX7" fmla="*/ 52061 w 2529135"/>
              <a:gd name="connsiteY7" fmla="*/ 0 h 6254387"/>
              <a:gd name="connsiteX0" fmla="*/ 52061 w 2529135"/>
              <a:gd name="connsiteY0" fmla="*/ 0 h 6254387"/>
              <a:gd name="connsiteX1" fmla="*/ 2529135 w 2529135"/>
              <a:gd name="connsiteY1" fmla="*/ 0 h 6254387"/>
              <a:gd name="connsiteX2" fmla="*/ 2529135 w 2529135"/>
              <a:gd name="connsiteY2" fmla="*/ 6254387 h 6254387"/>
              <a:gd name="connsiteX3" fmla="*/ 52061 w 2529135"/>
              <a:gd name="connsiteY3" fmla="*/ 6254387 h 6254387"/>
              <a:gd name="connsiteX4" fmla="*/ 48490 w 2529135"/>
              <a:gd name="connsiteY4" fmla="*/ 3144053 h 6254387"/>
              <a:gd name="connsiteX5" fmla="*/ 637771 w 2529135"/>
              <a:gd name="connsiteY5" fmla="*/ 2109107 h 6254387"/>
              <a:gd name="connsiteX6" fmla="*/ 221213 w 2529135"/>
              <a:gd name="connsiteY6" fmla="*/ 1387747 h 6254387"/>
              <a:gd name="connsiteX7" fmla="*/ 52061 w 2529135"/>
              <a:gd name="connsiteY7" fmla="*/ 0 h 625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135" h="6254387">
                <a:moveTo>
                  <a:pt x="52061" y="0"/>
                </a:moveTo>
                <a:lnTo>
                  <a:pt x="2529135" y="0"/>
                </a:lnTo>
                <a:lnTo>
                  <a:pt x="2529135" y="6254387"/>
                </a:lnTo>
                <a:lnTo>
                  <a:pt x="52061" y="6254387"/>
                </a:lnTo>
                <a:cubicBezTo>
                  <a:pt x="50871" y="5268867"/>
                  <a:pt x="-62080" y="4078773"/>
                  <a:pt x="48490" y="3144053"/>
                </a:cubicBezTo>
                <a:cubicBezTo>
                  <a:pt x="310362" y="2548000"/>
                  <a:pt x="448775" y="2525839"/>
                  <a:pt x="637771" y="2109107"/>
                </a:cubicBezTo>
                <a:cubicBezTo>
                  <a:pt x="627611" y="1804307"/>
                  <a:pt x="318831" y="1739265"/>
                  <a:pt x="221213" y="1387747"/>
                </a:cubicBezTo>
                <a:cubicBezTo>
                  <a:pt x="123595" y="1036229"/>
                  <a:pt x="65343" y="397238"/>
                  <a:pt x="52061" y="0"/>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003415" y="4958080"/>
            <a:ext cx="6683385" cy="1887327"/>
          </a:xfrm>
          <a:prstGeom prst="rect">
            <a:avLst/>
          </a:prstGeom>
          <a:gradFill>
            <a:gsLst>
              <a:gs pos="0">
                <a:schemeClr val="accent1">
                  <a:shade val="47500"/>
                  <a:satMod val="137000"/>
                </a:schemeClr>
              </a:gs>
              <a:gs pos="43000">
                <a:schemeClr val="accent1">
                  <a:shade val="69000"/>
                  <a:satMod val="137000"/>
                </a:schemeClr>
              </a:gs>
              <a:gs pos="100000">
                <a:schemeClr val="accent1">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4068287" y="3878501"/>
            <a:ext cx="1678437" cy="3500993"/>
            <a:chOff x="4068287" y="3878501"/>
            <a:chExt cx="1678437" cy="3500993"/>
          </a:xfrm>
        </p:grpSpPr>
        <p:sp>
          <p:nvSpPr>
            <p:cNvPr id="17" name="Rectangle 16"/>
            <p:cNvSpPr/>
            <p:nvPr/>
          </p:nvSpPr>
          <p:spPr>
            <a:xfrm rot="1737226">
              <a:off x="4487429" y="3878501"/>
              <a:ext cx="1259295" cy="3500993"/>
            </a:xfrm>
            <a:custGeom>
              <a:avLst/>
              <a:gdLst>
                <a:gd name="connsiteX0" fmla="*/ 0 w 1203979"/>
                <a:gd name="connsiteY0" fmla="*/ 0 h 2841415"/>
                <a:gd name="connsiteX1" fmla="*/ 1203979 w 1203979"/>
                <a:gd name="connsiteY1" fmla="*/ 0 h 2841415"/>
                <a:gd name="connsiteX2" fmla="*/ 1203979 w 1203979"/>
                <a:gd name="connsiteY2" fmla="*/ 2841415 h 2841415"/>
                <a:gd name="connsiteX3" fmla="*/ 0 w 1203979"/>
                <a:gd name="connsiteY3" fmla="*/ 2841415 h 2841415"/>
                <a:gd name="connsiteX4" fmla="*/ 0 w 1203979"/>
                <a:gd name="connsiteY4" fmla="*/ 0 h 2841415"/>
                <a:gd name="connsiteX0" fmla="*/ 0 w 1203979"/>
                <a:gd name="connsiteY0" fmla="*/ 0 h 2841415"/>
                <a:gd name="connsiteX1" fmla="*/ 1203979 w 1203979"/>
                <a:gd name="connsiteY1" fmla="*/ 0 h 2841415"/>
                <a:gd name="connsiteX2" fmla="*/ 1198378 w 1203979"/>
                <a:gd name="connsiteY2" fmla="*/ 2147170 h 2841415"/>
                <a:gd name="connsiteX3" fmla="*/ 1203979 w 1203979"/>
                <a:gd name="connsiteY3" fmla="*/ 2841415 h 2841415"/>
                <a:gd name="connsiteX4" fmla="*/ 0 w 1203979"/>
                <a:gd name="connsiteY4" fmla="*/ 2841415 h 2841415"/>
                <a:gd name="connsiteX5" fmla="*/ 0 w 1203979"/>
                <a:gd name="connsiteY5" fmla="*/ 0 h 2841415"/>
                <a:gd name="connsiteX0" fmla="*/ 0 w 1203979"/>
                <a:gd name="connsiteY0" fmla="*/ 0 h 2841415"/>
                <a:gd name="connsiteX1" fmla="*/ 1203979 w 1203979"/>
                <a:gd name="connsiteY1" fmla="*/ 0 h 2841415"/>
                <a:gd name="connsiteX2" fmla="*/ 1198378 w 1203979"/>
                <a:gd name="connsiteY2" fmla="*/ 2147170 h 2841415"/>
                <a:gd name="connsiteX3" fmla="*/ 0 w 1203979"/>
                <a:gd name="connsiteY3" fmla="*/ 2841415 h 2841415"/>
                <a:gd name="connsiteX4" fmla="*/ 0 w 1203979"/>
                <a:gd name="connsiteY4" fmla="*/ 0 h 2841415"/>
                <a:gd name="connsiteX0" fmla="*/ 14756 w 1218735"/>
                <a:gd name="connsiteY0" fmla="*/ 0 h 2814745"/>
                <a:gd name="connsiteX1" fmla="*/ 1218735 w 1218735"/>
                <a:gd name="connsiteY1" fmla="*/ 0 h 2814745"/>
                <a:gd name="connsiteX2" fmla="*/ 1213134 w 1218735"/>
                <a:gd name="connsiteY2" fmla="*/ 2147170 h 2814745"/>
                <a:gd name="connsiteX3" fmla="*/ 0 w 1218735"/>
                <a:gd name="connsiteY3" fmla="*/ 2814745 h 2814745"/>
                <a:gd name="connsiteX4" fmla="*/ 14756 w 1218735"/>
                <a:gd name="connsiteY4" fmla="*/ 0 h 2814745"/>
                <a:gd name="connsiteX0" fmla="*/ 14756 w 1259295"/>
                <a:gd name="connsiteY0" fmla="*/ 0 h 2814745"/>
                <a:gd name="connsiteX1" fmla="*/ 1218735 w 1259295"/>
                <a:gd name="connsiteY1" fmla="*/ 0 h 2814745"/>
                <a:gd name="connsiteX2" fmla="*/ 1259295 w 1259295"/>
                <a:gd name="connsiteY2" fmla="*/ 2247996 h 2814745"/>
                <a:gd name="connsiteX3" fmla="*/ 0 w 1259295"/>
                <a:gd name="connsiteY3" fmla="*/ 2814745 h 2814745"/>
                <a:gd name="connsiteX4" fmla="*/ 14756 w 1259295"/>
                <a:gd name="connsiteY4" fmla="*/ 0 h 2814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95" h="2814745">
                  <a:moveTo>
                    <a:pt x="14756" y="0"/>
                  </a:moveTo>
                  <a:lnTo>
                    <a:pt x="1218735" y="0"/>
                  </a:lnTo>
                  <a:lnTo>
                    <a:pt x="1259295" y="2247996"/>
                  </a:lnTo>
                  <a:lnTo>
                    <a:pt x="0" y="2814745"/>
                  </a:lnTo>
                  <a:cubicBezTo>
                    <a:pt x="4919" y="1876497"/>
                    <a:pt x="9837" y="938248"/>
                    <a:pt x="14756" y="0"/>
                  </a:cubicBezTo>
                  <a:close/>
                </a:path>
              </a:pathLst>
            </a:custGeom>
            <a:gradFill>
              <a:gsLst>
                <a:gs pos="28000">
                  <a:schemeClr val="accent3">
                    <a:alpha val="60000"/>
                  </a:schemeClr>
                </a:gs>
                <a:gs pos="84000">
                  <a:srgbClr val="6299E8">
                    <a:alpha val="60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4068287" y="6326125"/>
              <a:ext cx="338282" cy="356067"/>
            </a:xfrm>
            <a:prstGeom prst="ellipse">
              <a:avLst/>
            </a:prstGeom>
            <a:solidFill>
              <a:schemeClr val="bg1">
                <a:alpha val="6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4549754" y="4043054"/>
            <a:ext cx="1854624" cy="3180318"/>
            <a:chOff x="4549754" y="4043054"/>
            <a:chExt cx="1854624" cy="3180318"/>
          </a:xfrm>
        </p:grpSpPr>
        <p:sp>
          <p:nvSpPr>
            <p:cNvPr id="18" name="Rectangle 16"/>
            <p:cNvSpPr/>
            <p:nvPr/>
          </p:nvSpPr>
          <p:spPr>
            <a:xfrm rot="1737226">
              <a:off x="4549754" y="4043054"/>
              <a:ext cx="1854624" cy="3180318"/>
            </a:xfrm>
            <a:custGeom>
              <a:avLst/>
              <a:gdLst>
                <a:gd name="connsiteX0" fmla="*/ 0 w 1203979"/>
                <a:gd name="connsiteY0" fmla="*/ 0 h 2841415"/>
                <a:gd name="connsiteX1" fmla="*/ 1203979 w 1203979"/>
                <a:gd name="connsiteY1" fmla="*/ 0 h 2841415"/>
                <a:gd name="connsiteX2" fmla="*/ 1203979 w 1203979"/>
                <a:gd name="connsiteY2" fmla="*/ 2841415 h 2841415"/>
                <a:gd name="connsiteX3" fmla="*/ 0 w 1203979"/>
                <a:gd name="connsiteY3" fmla="*/ 2841415 h 2841415"/>
                <a:gd name="connsiteX4" fmla="*/ 0 w 1203979"/>
                <a:gd name="connsiteY4" fmla="*/ 0 h 2841415"/>
                <a:gd name="connsiteX0" fmla="*/ 0 w 1203979"/>
                <a:gd name="connsiteY0" fmla="*/ 0 h 2841415"/>
                <a:gd name="connsiteX1" fmla="*/ 1203979 w 1203979"/>
                <a:gd name="connsiteY1" fmla="*/ 0 h 2841415"/>
                <a:gd name="connsiteX2" fmla="*/ 1198378 w 1203979"/>
                <a:gd name="connsiteY2" fmla="*/ 2147170 h 2841415"/>
                <a:gd name="connsiteX3" fmla="*/ 1203979 w 1203979"/>
                <a:gd name="connsiteY3" fmla="*/ 2841415 h 2841415"/>
                <a:gd name="connsiteX4" fmla="*/ 0 w 1203979"/>
                <a:gd name="connsiteY4" fmla="*/ 2841415 h 2841415"/>
                <a:gd name="connsiteX5" fmla="*/ 0 w 1203979"/>
                <a:gd name="connsiteY5" fmla="*/ 0 h 2841415"/>
                <a:gd name="connsiteX0" fmla="*/ 0 w 1203979"/>
                <a:gd name="connsiteY0" fmla="*/ 0 h 2841415"/>
                <a:gd name="connsiteX1" fmla="*/ 1203979 w 1203979"/>
                <a:gd name="connsiteY1" fmla="*/ 0 h 2841415"/>
                <a:gd name="connsiteX2" fmla="*/ 1198378 w 1203979"/>
                <a:gd name="connsiteY2" fmla="*/ 2147170 h 2841415"/>
                <a:gd name="connsiteX3" fmla="*/ 0 w 1203979"/>
                <a:gd name="connsiteY3" fmla="*/ 2841415 h 2841415"/>
                <a:gd name="connsiteX4" fmla="*/ 0 w 1203979"/>
                <a:gd name="connsiteY4" fmla="*/ 0 h 2841415"/>
                <a:gd name="connsiteX0" fmla="*/ 14756 w 1218735"/>
                <a:gd name="connsiteY0" fmla="*/ 0 h 2814745"/>
                <a:gd name="connsiteX1" fmla="*/ 1218735 w 1218735"/>
                <a:gd name="connsiteY1" fmla="*/ 0 h 2814745"/>
                <a:gd name="connsiteX2" fmla="*/ 1213134 w 1218735"/>
                <a:gd name="connsiteY2" fmla="*/ 2147170 h 2814745"/>
                <a:gd name="connsiteX3" fmla="*/ 0 w 1218735"/>
                <a:gd name="connsiteY3" fmla="*/ 2814745 h 2814745"/>
                <a:gd name="connsiteX4" fmla="*/ 14756 w 1218735"/>
                <a:gd name="connsiteY4" fmla="*/ 0 h 2814745"/>
                <a:gd name="connsiteX0" fmla="*/ 14756 w 1259295"/>
                <a:gd name="connsiteY0" fmla="*/ 0 h 2814745"/>
                <a:gd name="connsiteX1" fmla="*/ 1218735 w 1259295"/>
                <a:gd name="connsiteY1" fmla="*/ 0 h 2814745"/>
                <a:gd name="connsiteX2" fmla="*/ 1259295 w 1259295"/>
                <a:gd name="connsiteY2" fmla="*/ 2247996 h 2814745"/>
                <a:gd name="connsiteX3" fmla="*/ 0 w 1259295"/>
                <a:gd name="connsiteY3" fmla="*/ 2814745 h 2814745"/>
                <a:gd name="connsiteX4" fmla="*/ 14756 w 1259295"/>
                <a:gd name="connsiteY4" fmla="*/ 0 h 2814745"/>
                <a:gd name="connsiteX0" fmla="*/ 105819 w 1350358"/>
                <a:gd name="connsiteY0" fmla="*/ 0 h 2814745"/>
                <a:gd name="connsiteX1" fmla="*/ 1309798 w 1350358"/>
                <a:gd name="connsiteY1" fmla="*/ 0 h 2814745"/>
                <a:gd name="connsiteX2" fmla="*/ 1350358 w 1350358"/>
                <a:gd name="connsiteY2" fmla="*/ 2247996 h 2814745"/>
                <a:gd name="connsiteX3" fmla="*/ 91063 w 1350358"/>
                <a:gd name="connsiteY3" fmla="*/ 2814745 h 2814745"/>
                <a:gd name="connsiteX4" fmla="*/ 99445 w 1350358"/>
                <a:gd name="connsiteY4" fmla="*/ 1055499 h 2814745"/>
                <a:gd name="connsiteX5" fmla="*/ 105819 w 1350358"/>
                <a:gd name="connsiteY5" fmla="*/ 0 h 2814745"/>
                <a:gd name="connsiteX0" fmla="*/ 105819 w 1350358"/>
                <a:gd name="connsiteY0" fmla="*/ 0 h 2814745"/>
                <a:gd name="connsiteX1" fmla="*/ 1309798 w 1350358"/>
                <a:gd name="connsiteY1" fmla="*/ 0 h 2814745"/>
                <a:gd name="connsiteX2" fmla="*/ 1312283 w 1350358"/>
                <a:gd name="connsiteY2" fmla="*/ 521471 h 2814745"/>
                <a:gd name="connsiteX3" fmla="*/ 1350358 w 1350358"/>
                <a:gd name="connsiteY3" fmla="*/ 2247996 h 2814745"/>
                <a:gd name="connsiteX4" fmla="*/ 91063 w 1350358"/>
                <a:gd name="connsiteY4" fmla="*/ 2814745 h 2814745"/>
                <a:gd name="connsiteX5" fmla="*/ 99445 w 1350358"/>
                <a:gd name="connsiteY5" fmla="*/ 1055499 h 2814745"/>
                <a:gd name="connsiteX6" fmla="*/ 105819 w 1350358"/>
                <a:gd name="connsiteY6" fmla="*/ 0 h 2814745"/>
                <a:gd name="connsiteX0" fmla="*/ 105819 w 1918823"/>
                <a:gd name="connsiteY0" fmla="*/ 0 h 2814745"/>
                <a:gd name="connsiteX1" fmla="*/ 1309798 w 1918823"/>
                <a:gd name="connsiteY1" fmla="*/ 0 h 2814745"/>
                <a:gd name="connsiteX2" fmla="*/ 1312283 w 1918823"/>
                <a:gd name="connsiteY2" fmla="*/ 521471 h 2814745"/>
                <a:gd name="connsiteX3" fmla="*/ 1918823 w 1918823"/>
                <a:gd name="connsiteY3" fmla="*/ 1940610 h 2814745"/>
                <a:gd name="connsiteX4" fmla="*/ 91063 w 1918823"/>
                <a:gd name="connsiteY4" fmla="*/ 2814745 h 2814745"/>
                <a:gd name="connsiteX5" fmla="*/ 99445 w 1918823"/>
                <a:gd name="connsiteY5" fmla="*/ 1055499 h 2814745"/>
                <a:gd name="connsiteX6" fmla="*/ 105819 w 1918823"/>
                <a:gd name="connsiteY6" fmla="*/ 0 h 2814745"/>
                <a:gd name="connsiteX0" fmla="*/ 90778 w 1903782"/>
                <a:gd name="connsiteY0" fmla="*/ 0 h 2494031"/>
                <a:gd name="connsiteX1" fmla="*/ 1294757 w 1903782"/>
                <a:gd name="connsiteY1" fmla="*/ 0 h 2494031"/>
                <a:gd name="connsiteX2" fmla="*/ 1297242 w 1903782"/>
                <a:gd name="connsiteY2" fmla="*/ 521471 h 2494031"/>
                <a:gd name="connsiteX3" fmla="*/ 1903782 w 1903782"/>
                <a:gd name="connsiteY3" fmla="*/ 1940610 h 2494031"/>
                <a:gd name="connsiteX4" fmla="*/ 723488 w 1903782"/>
                <a:gd name="connsiteY4" fmla="*/ 2494031 h 2494031"/>
                <a:gd name="connsiteX5" fmla="*/ 84404 w 1903782"/>
                <a:gd name="connsiteY5" fmla="*/ 1055499 h 2494031"/>
                <a:gd name="connsiteX6" fmla="*/ 90778 w 1903782"/>
                <a:gd name="connsiteY6" fmla="*/ 0 h 2494031"/>
                <a:gd name="connsiteX0" fmla="*/ 90778 w 1903782"/>
                <a:gd name="connsiteY0" fmla="*/ 0 h 2536054"/>
                <a:gd name="connsiteX1" fmla="*/ 1294757 w 1903782"/>
                <a:gd name="connsiteY1" fmla="*/ 0 h 2536054"/>
                <a:gd name="connsiteX2" fmla="*/ 1297242 w 1903782"/>
                <a:gd name="connsiteY2" fmla="*/ 521471 h 2536054"/>
                <a:gd name="connsiteX3" fmla="*/ 1903782 w 1903782"/>
                <a:gd name="connsiteY3" fmla="*/ 1940610 h 2536054"/>
                <a:gd name="connsiteX4" fmla="*/ 616755 w 1903782"/>
                <a:gd name="connsiteY4" fmla="*/ 2536054 h 2536054"/>
                <a:gd name="connsiteX5" fmla="*/ 84404 w 1903782"/>
                <a:gd name="connsiteY5" fmla="*/ 1055499 h 2536054"/>
                <a:gd name="connsiteX6" fmla="*/ 90778 w 1903782"/>
                <a:gd name="connsiteY6" fmla="*/ 0 h 2536054"/>
                <a:gd name="connsiteX0" fmla="*/ 90778 w 1903782"/>
                <a:gd name="connsiteY0" fmla="*/ 0 h 2536054"/>
                <a:gd name="connsiteX1" fmla="*/ 1294757 w 1903782"/>
                <a:gd name="connsiteY1" fmla="*/ 0 h 2536054"/>
                <a:gd name="connsiteX2" fmla="*/ 1297242 w 1903782"/>
                <a:gd name="connsiteY2" fmla="*/ 521471 h 2536054"/>
                <a:gd name="connsiteX3" fmla="*/ 1903782 w 1903782"/>
                <a:gd name="connsiteY3" fmla="*/ 1940610 h 2536054"/>
                <a:gd name="connsiteX4" fmla="*/ 616755 w 1903782"/>
                <a:gd name="connsiteY4" fmla="*/ 2536054 h 2536054"/>
                <a:gd name="connsiteX5" fmla="*/ 84404 w 1903782"/>
                <a:gd name="connsiteY5" fmla="*/ 1055499 h 2536054"/>
                <a:gd name="connsiteX6" fmla="*/ 90778 w 1903782"/>
                <a:gd name="connsiteY6" fmla="*/ 0 h 2536054"/>
                <a:gd name="connsiteX0" fmla="*/ 90778 w 1903782"/>
                <a:gd name="connsiteY0" fmla="*/ 0 h 2536054"/>
                <a:gd name="connsiteX1" fmla="*/ 1294757 w 1903782"/>
                <a:gd name="connsiteY1" fmla="*/ 0 h 2536054"/>
                <a:gd name="connsiteX2" fmla="*/ 1297242 w 1903782"/>
                <a:gd name="connsiteY2" fmla="*/ 521471 h 2536054"/>
                <a:gd name="connsiteX3" fmla="*/ 1903782 w 1903782"/>
                <a:gd name="connsiteY3" fmla="*/ 1940610 h 2536054"/>
                <a:gd name="connsiteX4" fmla="*/ 616755 w 1903782"/>
                <a:gd name="connsiteY4" fmla="*/ 2536054 h 2536054"/>
                <a:gd name="connsiteX5" fmla="*/ 84404 w 1903782"/>
                <a:gd name="connsiteY5" fmla="*/ 1055499 h 2536054"/>
                <a:gd name="connsiteX6" fmla="*/ 90778 w 1903782"/>
                <a:gd name="connsiteY6" fmla="*/ 0 h 2536054"/>
                <a:gd name="connsiteX0" fmla="*/ 8032 w 1821036"/>
                <a:gd name="connsiteY0" fmla="*/ 0 h 2536054"/>
                <a:gd name="connsiteX1" fmla="*/ 1212011 w 1821036"/>
                <a:gd name="connsiteY1" fmla="*/ 0 h 2536054"/>
                <a:gd name="connsiteX2" fmla="*/ 1214496 w 1821036"/>
                <a:gd name="connsiteY2" fmla="*/ 521471 h 2536054"/>
                <a:gd name="connsiteX3" fmla="*/ 1821036 w 1821036"/>
                <a:gd name="connsiteY3" fmla="*/ 1940610 h 2536054"/>
                <a:gd name="connsiteX4" fmla="*/ 534009 w 1821036"/>
                <a:gd name="connsiteY4" fmla="*/ 2536054 h 2536054"/>
                <a:gd name="connsiteX5" fmla="*/ 1658 w 1821036"/>
                <a:gd name="connsiteY5" fmla="*/ 1055499 h 2536054"/>
                <a:gd name="connsiteX6" fmla="*/ 8032 w 1821036"/>
                <a:gd name="connsiteY6" fmla="*/ 0 h 2536054"/>
                <a:gd name="connsiteX0" fmla="*/ 6374 w 1819378"/>
                <a:gd name="connsiteY0" fmla="*/ 0 h 2536054"/>
                <a:gd name="connsiteX1" fmla="*/ 1210353 w 1819378"/>
                <a:gd name="connsiteY1" fmla="*/ 0 h 2536054"/>
                <a:gd name="connsiteX2" fmla="*/ 1212838 w 1819378"/>
                <a:gd name="connsiteY2" fmla="*/ 521471 h 2536054"/>
                <a:gd name="connsiteX3" fmla="*/ 1819378 w 1819378"/>
                <a:gd name="connsiteY3" fmla="*/ 1940610 h 2536054"/>
                <a:gd name="connsiteX4" fmla="*/ 532351 w 1819378"/>
                <a:gd name="connsiteY4" fmla="*/ 2536054 h 2536054"/>
                <a:gd name="connsiteX5" fmla="*/ 0 w 1819378"/>
                <a:gd name="connsiteY5" fmla="*/ 1055499 h 2536054"/>
                <a:gd name="connsiteX6" fmla="*/ 6374 w 1819378"/>
                <a:gd name="connsiteY6" fmla="*/ 0 h 2536054"/>
                <a:gd name="connsiteX0" fmla="*/ 10018 w 1823022"/>
                <a:gd name="connsiteY0" fmla="*/ 0 h 2536054"/>
                <a:gd name="connsiteX1" fmla="*/ 1213997 w 1823022"/>
                <a:gd name="connsiteY1" fmla="*/ 0 h 2536054"/>
                <a:gd name="connsiteX2" fmla="*/ 1216482 w 1823022"/>
                <a:gd name="connsiteY2" fmla="*/ 521471 h 2536054"/>
                <a:gd name="connsiteX3" fmla="*/ 1823022 w 1823022"/>
                <a:gd name="connsiteY3" fmla="*/ 1940610 h 2536054"/>
                <a:gd name="connsiteX4" fmla="*/ 535995 w 1823022"/>
                <a:gd name="connsiteY4" fmla="*/ 2536054 h 2536054"/>
                <a:gd name="connsiteX5" fmla="*/ 3644 w 1823022"/>
                <a:gd name="connsiteY5" fmla="*/ 1055499 h 2536054"/>
                <a:gd name="connsiteX6" fmla="*/ 10018 w 1823022"/>
                <a:gd name="connsiteY6" fmla="*/ 0 h 2536054"/>
                <a:gd name="connsiteX0" fmla="*/ 10018 w 1854624"/>
                <a:gd name="connsiteY0" fmla="*/ 0 h 2536054"/>
                <a:gd name="connsiteX1" fmla="*/ 1213997 w 1854624"/>
                <a:gd name="connsiteY1" fmla="*/ 0 h 2536054"/>
                <a:gd name="connsiteX2" fmla="*/ 1216482 w 1854624"/>
                <a:gd name="connsiteY2" fmla="*/ 521471 h 2536054"/>
                <a:gd name="connsiteX3" fmla="*/ 1854624 w 1854624"/>
                <a:gd name="connsiteY3" fmla="*/ 1986534 h 2536054"/>
                <a:gd name="connsiteX4" fmla="*/ 535995 w 1854624"/>
                <a:gd name="connsiteY4" fmla="*/ 2536054 h 2536054"/>
                <a:gd name="connsiteX5" fmla="*/ 3644 w 1854624"/>
                <a:gd name="connsiteY5" fmla="*/ 1055499 h 2536054"/>
                <a:gd name="connsiteX6" fmla="*/ 10018 w 1854624"/>
                <a:gd name="connsiteY6" fmla="*/ 0 h 2536054"/>
                <a:gd name="connsiteX0" fmla="*/ 10018 w 1854624"/>
                <a:gd name="connsiteY0" fmla="*/ 0 h 2556928"/>
                <a:gd name="connsiteX1" fmla="*/ 1213997 w 1854624"/>
                <a:gd name="connsiteY1" fmla="*/ 0 h 2556928"/>
                <a:gd name="connsiteX2" fmla="*/ 1216482 w 1854624"/>
                <a:gd name="connsiteY2" fmla="*/ 521471 h 2556928"/>
                <a:gd name="connsiteX3" fmla="*/ 1854624 w 1854624"/>
                <a:gd name="connsiteY3" fmla="*/ 1986534 h 2556928"/>
                <a:gd name="connsiteX4" fmla="*/ 550360 w 1854624"/>
                <a:gd name="connsiteY4" fmla="*/ 2556928 h 2556928"/>
                <a:gd name="connsiteX5" fmla="*/ 3644 w 1854624"/>
                <a:gd name="connsiteY5" fmla="*/ 1055499 h 2556928"/>
                <a:gd name="connsiteX6" fmla="*/ 10018 w 1854624"/>
                <a:gd name="connsiteY6" fmla="*/ 0 h 2556928"/>
                <a:gd name="connsiteX0" fmla="*/ 10018 w 1854624"/>
                <a:gd name="connsiteY0" fmla="*/ 0 h 2556928"/>
                <a:gd name="connsiteX1" fmla="*/ 1213997 w 1854624"/>
                <a:gd name="connsiteY1" fmla="*/ 0 h 2556928"/>
                <a:gd name="connsiteX2" fmla="*/ 1216482 w 1854624"/>
                <a:gd name="connsiteY2" fmla="*/ 521471 h 2556928"/>
                <a:gd name="connsiteX3" fmla="*/ 1854624 w 1854624"/>
                <a:gd name="connsiteY3" fmla="*/ 1986534 h 2556928"/>
                <a:gd name="connsiteX4" fmla="*/ 550360 w 1854624"/>
                <a:gd name="connsiteY4" fmla="*/ 2556928 h 2556928"/>
                <a:gd name="connsiteX5" fmla="*/ 3644 w 1854624"/>
                <a:gd name="connsiteY5" fmla="*/ 1055499 h 2556928"/>
                <a:gd name="connsiteX6" fmla="*/ 10018 w 1854624"/>
                <a:gd name="connsiteY6" fmla="*/ 0 h 2556928"/>
                <a:gd name="connsiteX0" fmla="*/ 10018 w 1854624"/>
                <a:gd name="connsiteY0" fmla="*/ 0 h 2556928"/>
                <a:gd name="connsiteX1" fmla="*/ 1213997 w 1854624"/>
                <a:gd name="connsiteY1" fmla="*/ 0 h 2556928"/>
                <a:gd name="connsiteX2" fmla="*/ 1216482 w 1854624"/>
                <a:gd name="connsiteY2" fmla="*/ 521471 h 2556928"/>
                <a:gd name="connsiteX3" fmla="*/ 1854624 w 1854624"/>
                <a:gd name="connsiteY3" fmla="*/ 1986534 h 2556928"/>
                <a:gd name="connsiteX4" fmla="*/ 550360 w 1854624"/>
                <a:gd name="connsiteY4" fmla="*/ 2556928 h 2556928"/>
                <a:gd name="connsiteX5" fmla="*/ 3644 w 1854624"/>
                <a:gd name="connsiteY5" fmla="*/ 1055499 h 2556928"/>
                <a:gd name="connsiteX6" fmla="*/ 10018 w 1854624"/>
                <a:gd name="connsiteY6" fmla="*/ 0 h 255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624" h="2556928">
                  <a:moveTo>
                    <a:pt x="10018" y="0"/>
                  </a:moveTo>
                  <a:lnTo>
                    <a:pt x="1213997" y="0"/>
                  </a:lnTo>
                  <a:cubicBezTo>
                    <a:pt x="1214825" y="173824"/>
                    <a:pt x="1215654" y="347647"/>
                    <a:pt x="1216482" y="521471"/>
                  </a:cubicBezTo>
                  <a:lnTo>
                    <a:pt x="1854624" y="1986534"/>
                  </a:lnTo>
                  <a:lnTo>
                    <a:pt x="550360" y="2556928"/>
                  </a:lnTo>
                  <a:cubicBezTo>
                    <a:pt x="456121" y="2307361"/>
                    <a:pt x="179296" y="1527189"/>
                    <a:pt x="3644" y="1055499"/>
                  </a:cubicBezTo>
                  <a:cubicBezTo>
                    <a:pt x="6103" y="586375"/>
                    <a:pt x="-9618" y="203975"/>
                    <a:pt x="10018" y="0"/>
                  </a:cubicBezTo>
                  <a:close/>
                </a:path>
              </a:pathLst>
            </a:custGeom>
            <a:gradFill>
              <a:gsLst>
                <a:gs pos="28000">
                  <a:schemeClr val="accent3">
                    <a:alpha val="70000"/>
                  </a:schemeClr>
                </a:gs>
                <a:gs pos="84000">
                  <a:srgbClr val="6299E8">
                    <a:alpha val="60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4558969" y="6337993"/>
              <a:ext cx="338282" cy="35606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6155526" y="6247081"/>
            <a:ext cx="1425390" cy="369332"/>
          </a:xfrm>
          <a:prstGeom prst="rect">
            <a:avLst/>
          </a:prstGeom>
          <a:noFill/>
        </p:spPr>
        <p:txBody>
          <a:bodyPr wrap="none" rtlCol="0">
            <a:spAutoFit/>
          </a:bodyPr>
          <a:lstStyle/>
          <a:p>
            <a:r>
              <a:rPr lang="en-US" dirty="0" smtClean="0"/>
              <a:t>True location</a:t>
            </a:r>
            <a:endParaRPr lang="en-US" dirty="0"/>
          </a:p>
        </p:txBody>
      </p:sp>
      <p:sp>
        <p:nvSpPr>
          <p:cNvPr id="25" name="TextBox 24"/>
          <p:cNvSpPr txBox="1"/>
          <p:nvPr/>
        </p:nvSpPr>
        <p:spPr>
          <a:xfrm>
            <a:off x="2146332" y="5594545"/>
            <a:ext cx="1749524" cy="369332"/>
          </a:xfrm>
          <a:prstGeom prst="rect">
            <a:avLst/>
          </a:prstGeom>
          <a:noFill/>
        </p:spPr>
        <p:txBody>
          <a:bodyPr wrap="square" rtlCol="0">
            <a:spAutoFit/>
          </a:bodyPr>
          <a:lstStyle/>
          <a:p>
            <a:r>
              <a:rPr lang="en-US" dirty="0" smtClean="0"/>
              <a:t>Imaged location</a:t>
            </a:r>
            <a:endParaRPr lang="en-US" dirty="0"/>
          </a:p>
        </p:txBody>
      </p:sp>
      <p:cxnSp>
        <p:nvCxnSpPr>
          <p:cNvPr id="27" name="Straight Arrow Connector 26"/>
          <p:cNvCxnSpPr>
            <a:stCxn id="24" idx="1"/>
            <a:endCxn id="20" idx="6"/>
          </p:cNvCxnSpPr>
          <p:nvPr/>
        </p:nvCxnSpPr>
        <p:spPr>
          <a:xfrm flipH="1">
            <a:off x="4897251" y="6431747"/>
            <a:ext cx="1258275" cy="8428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5" idx="2"/>
            <a:endCxn id="19" idx="1"/>
          </p:cNvCxnSpPr>
          <p:nvPr/>
        </p:nvCxnSpPr>
        <p:spPr>
          <a:xfrm>
            <a:off x="3021094" y="5963877"/>
            <a:ext cx="1096733" cy="414393"/>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rot="1734113">
            <a:off x="5908970" y="756763"/>
            <a:ext cx="1800917" cy="3616257"/>
            <a:chOff x="6537700" y="728074"/>
            <a:chExt cx="1800917" cy="3616257"/>
          </a:xfrm>
          <a:effectLst>
            <a:outerShdw blurRad="177800" dist="38100" dir="8400000" sx="102000" sy="102000" algn="tl" rotWithShape="0">
              <a:srgbClr val="000000">
                <a:alpha val="47000"/>
              </a:srgbClr>
            </a:outerShdw>
          </a:effectLst>
        </p:grpSpPr>
        <p:sp>
          <p:nvSpPr>
            <p:cNvPr id="9" name="Freeform 8"/>
            <p:cNvSpPr/>
            <p:nvPr/>
          </p:nvSpPr>
          <p:spPr>
            <a:xfrm rot="21403587">
              <a:off x="7087941" y="728074"/>
              <a:ext cx="703409" cy="109034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chemeClr val="bg2">
                <a:lumMod val="90000"/>
              </a:scheme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0" name="Freeform 9"/>
            <p:cNvSpPr/>
            <p:nvPr/>
          </p:nvSpPr>
          <p:spPr>
            <a:xfrm rot="21403587">
              <a:off x="6537700" y="1794274"/>
              <a:ext cx="1751242" cy="2550057"/>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11" name="Freeform 10"/>
            <p:cNvSpPr/>
            <p:nvPr/>
          </p:nvSpPr>
          <p:spPr>
            <a:xfrm rot="21403587">
              <a:off x="6605858" y="3807056"/>
              <a:ext cx="1732759" cy="519852"/>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38596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childTnLst>
                                </p:cTn>
                              </p:par>
                              <p:par>
                                <p:cTn id="15" presetID="22" presetClass="entr" presetSubtype="1" fill="hold" nodeType="withEffect">
                                  <p:stCondLst>
                                    <p:cond delay="200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1000"/>
                                        <p:tgtEl>
                                          <p:spTgt spid="23"/>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childTnLst>
                          </p:cTn>
                        </p:par>
                        <p:par>
                          <p:cTn id="25" fill="hold">
                            <p:stCondLst>
                              <p:cond delay="5000"/>
                            </p:stCondLst>
                            <p:childTnLst>
                              <p:par>
                                <p:cTn id="26" presetID="10" presetClass="exit" presetSubtype="0" fill="hold" nodeType="afterEffect">
                                  <p:stCondLst>
                                    <p:cond delay="2000"/>
                                  </p:stCondLst>
                                  <p:childTnLst>
                                    <p:animEffect transition="out" filter="fade">
                                      <p:cBhvr>
                                        <p:cTn id="27" dur="1000"/>
                                        <p:tgtEl>
                                          <p:spTgt spid="21"/>
                                        </p:tgtEl>
                                      </p:cBhvr>
                                    </p:animEffect>
                                    <p:set>
                                      <p:cBhvr>
                                        <p:cTn id="28" dur="1" fill="hold">
                                          <p:stCondLst>
                                            <p:cond delay="999"/>
                                          </p:stCondLst>
                                        </p:cTn>
                                        <p:tgtEl>
                                          <p:spTgt spid="21"/>
                                        </p:tgtEl>
                                        <p:attrNameLst>
                                          <p:attrName>style.visibility</p:attrName>
                                        </p:attrNameLst>
                                      </p:cBhvr>
                                      <p:to>
                                        <p:strVal val="hidden"/>
                                      </p:to>
                                    </p:set>
                                  </p:childTnLst>
                                </p:cTn>
                              </p:par>
                              <p:par>
                                <p:cTn id="29" presetID="10" presetClass="exit" presetSubtype="0" fill="hold" nodeType="withEffect">
                                  <p:stCondLst>
                                    <p:cond delay="2000"/>
                                  </p:stCondLst>
                                  <p:childTnLst>
                                    <p:animEffect transition="out" filter="fade">
                                      <p:cBhvr>
                                        <p:cTn id="30" dur="1000"/>
                                        <p:tgtEl>
                                          <p:spTgt spid="27"/>
                                        </p:tgtEl>
                                      </p:cBhvr>
                                    </p:animEffect>
                                    <p:set>
                                      <p:cBhvr>
                                        <p:cTn id="31" dur="1" fill="hold">
                                          <p:stCondLst>
                                            <p:cond delay="999"/>
                                          </p:stCondLst>
                                        </p:cTn>
                                        <p:tgtEl>
                                          <p:spTgt spid="27"/>
                                        </p:tgtEl>
                                        <p:attrNameLst>
                                          <p:attrName>style.visibility</p:attrName>
                                        </p:attrNameLst>
                                      </p:cBhvr>
                                      <p:to>
                                        <p:strVal val="hidden"/>
                                      </p:to>
                                    </p:set>
                                  </p:childTnLst>
                                </p:cTn>
                              </p:par>
                              <p:par>
                                <p:cTn id="32" presetID="10" presetClass="exit" presetSubtype="0" fill="hold" grpId="1" nodeType="withEffect">
                                  <p:stCondLst>
                                    <p:cond delay="2000"/>
                                  </p:stCondLst>
                                  <p:childTnLst>
                                    <p:animEffect transition="out" filter="fade">
                                      <p:cBhvr>
                                        <p:cTn id="33" dur="1000"/>
                                        <p:tgtEl>
                                          <p:spTgt spid="24"/>
                                        </p:tgtEl>
                                      </p:cBhvr>
                                    </p:animEffect>
                                    <p:set>
                                      <p:cBhvr>
                                        <p:cTn id="34" dur="1" fill="hold">
                                          <p:stCondLst>
                                            <p:cond delay="999"/>
                                          </p:stCondLst>
                                        </p:cTn>
                                        <p:tgtEl>
                                          <p:spTgt spid="24"/>
                                        </p:tgtEl>
                                        <p:attrNameLst>
                                          <p:attrName>style.visibility</p:attrName>
                                        </p:attrNameLst>
                                      </p:cBhvr>
                                      <p:to>
                                        <p:strVal val="hidden"/>
                                      </p:to>
                                    </p:set>
                                  </p:childTnLst>
                                </p:cTn>
                              </p:par>
                            </p:childTnLst>
                          </p:cTn>
                        </p:par>
                        <p:par>
                          <p:cTn id="35" fill="hold">
                            <p:stCondLst>
                              <p:cond delay="8000"/>
                            </p:stCondLst>
                            <p:childTnLst>
                              <p:par>
                                <p:cTn id="36" presetID="21"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The bad: Anisotropy</a:t>
            </a:r>
          </a:p>
        </p:txBody>
      </p:sp>
      <p:sp>
        <p:nvSpPr>
          <p:cNvPr id="4" name="Content Placeholder 3"/>
          <p:cNvSpPr>
            <a:spLocks noGrp="1"/>
          </p:cNvSpPr>
          <p:nvPr>
            <p:ph idx="1"/>
          </p:nvPr>
        </p:nvSpPr>
        <p:spPr>
          <a:xfrm>
            <a:off x="457200" y="1951995"/>
            <a:ext cx="8229600" cy="1928658"/>
          </a:xfrm>
        </p:spPr>
        <p:txBody>
          <a:bodyPr>
            <a:noAutofit/>
          </a:bodyPr>
          <a:lstStyle/>
          <a:p>
            <a:r>
              <a:rPr lang="en-US" dirty="0"/>
              <a:t>Variation of the ultrasound interactions with the fibrillar tissues (anisotropic </a:t>
            </a:r>
            <a:r>
              <a:rPr lang="en-US" dirty="0" smtClean="0"/>
              <a:t>reflectors), </a:t>
            </a:r>
            <a:r>
              <a:rPr lang="en-US" dirty="0"/>
              <a:t>showing different echogenicity of tissue depending of the angle of the ultrasound beam.</a:t>
            </a:r>
          </a:p>
          <a:p>
            <a:pPr marL="118872"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90254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izotropy1.bmp"/>
          <p:cNvPicPr>
            <a:picLocks noChangeAspect="1"/>
          </p:cNvPicPr>
          <p:nvPr/>
        </p:nvPicPr>
        <p:blipFill rotWithShape="1">
          <a:blip r:embed="rId2">
            <a:extLst>
              <a:ext uri="{28A0092B-C50C-407E-A947-70E740481C1C}">
                <a14:useLocalDpi xmlns:a14="http://schemas.microsoft.com/office/drawing/2010/main" val="0"/>
              </a:ext>
            </a:extLst>
          </a:blip>
          <a:srcRect l="27123" t="21491" r="4371" b="19804"/>
          <a:stretch/>
        </p:blipFill>
        <p:spPr>
          <a:xfrm>
            <a:off x="1003270" y="1578661"/>
            <a:ext cx="6238239" cy="4062840"/>
          </a:xfrm>
          <a:prstGeom prst="rect">
            <a:avLst/>
          </a:prstGeom>
        </p:spPr>
      </p:pic>
      <p:pic>
        <p:nvPicPr>
          <p:cNvPr id="9" name="Picture 8" descr="anizotropy2.bmp"/>
          <p:cNvPicPr>
            <a:picLocks noChangeAspect="1"/>
          </p:cNvPicPr>
          <p:nvPr/>
        </p:nvPicPr>
        <p:blipFill rotWithShape="1">
          <a:blip r:embed="rId3">
            <a:extLst>
              <a:ext uri="{28A0092B-C50C-407E-A947-70E740481C1C}">
                <a14:useLocalDpi xmlns:a14="http://schemas.microsoft.com/office/drawing/2010/main" val="0"/>
              </a:ext>
            </a:extLst>
          </a:blip>
          <a:srcRect l="29352" t="20517" r="3388" b="17988"/>
          <a:stretch/>
        </p:blipFill>
        <p:spPr>
          <a:xfrm>
            <a:off x="1003269" y="1479896"/>
            <a:ext cx="6066933" cy="4215583"/>
          </a:xfrm>
          <a:prstGeom prst="rect">
            <a:avLst/>
          </a:prstGeom>
        </p:spPr>
      </p:pic>
      <p:sp>
        <p:nvSpPr>
          <p:cNvPr id="28" name="Rectangle 27"/>
          <p:cNvSpPr/>
          <p:nvPr/>
        </p:nvSpPr>
        <p:spPr>
          <a:xfrm>
            <a:off x="549621" y="5466801"/>
            <a:ext cx="2445852" cy="11077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rgbClr val="0070C0"/>
                </a:solidFill>
              </a:rPr>
              <a:t>The bad: Anisotropy</a:t>
            </a:r>
          </a:p>
        </p:txBody>
      </p:sp>
      <p:grpSp>
        <p:nvGrpSpPr>
          <p:cNvPr id="23" name="Group 34"/>
          <p:cNvGrpSpPr/>
          <p:nvPr/>
        </p:nvGrpSpPr>
        <p:grpSpPr>
          <a:xfrm>
            <a:off x="1535237" y="3500145"/>
            <a:ext cx="360040" cy="1958641"/>
            <a:chOff x="6953856" y="2301697"/>
            <a:chExt cx="620890" cy="3662008"/>
          </a:xfrm>
          <a:effectLst>
            <a:outerShdw blurRad="215900" dist="50800" dir="1440000" sx="105000" sy="105000" algn="ctr" rotWithShape="0">
              <a:srgbClr val="000000">
                <a:alpha val="73000"/>
              </a:srgbClr>
            </a:outerShdw>
          </a:effectLst>
        </p:grpSpPr>
        <p:sp>
          <p:nvSpPr>
            <p:cNvPr id="24" name="Freeform 23"/>
            <p:cNvSpPr/>
            <p:nvPr/>
          </p:nvSpPr>
          <p:spPr>
            <a:xfrm>
              <a:off x="6955233" y="5526881"/>
              <a:ext cx="604083" cy="436824"/>
            </a:xfrm>
            <a:custGeom>
              <a:avLst/>
              <a:gdLst>
                <a:gd name="connsiteX0" fmla="*/ 0 w 369358"/>
                <a:gd name="connsiteY0" fmla="*/ 0 h 448733"/>
                <a:gd name="connsiteX1" fmla="*/ 25400 w 369358"/>
                <a:gd name="connsiteY1" fmla="*/ 374650 h 448733"/>
                <a:gd name="connsiteX2" fmla="*/ 63500 w 369358"/>
                <a:gd name="connsiteY2" fmla="*/ 425450 h 448733"/>
                <a:gd name="connsiteX3" fmla="*/ 215900 w 369358"/>
                <a:gd name="connsiteY3" fmla="*/ 425450 h 448733"/>
                <a:gd name="connsiteX4" fmla="*/ 317500 w 369358"/>
                <a:gd name="connsiteY4" fmla="*/ 425450 h 448733"/>
                <a:gd name="connsiteX5" fmla="*/ 330200 w 369358"/>
                <a:gd name="connsiteY5" fmla="*/ 400050 h 448733"/>
                <a:gd name="connsiteX6" fmla="*/ 361950 w 369358"/>
                <a:gd name="connsiteY6" fmla="*/ 133350 h 448733"/>
                <a:gd name="connsiteX7" fmla="*/ 368300 w 369358"/>
                <a:gd name="connsiteY7" fmla="*/ 31750 h 448733"/>
                <a:gd name="connsiteX8" fmla="*/ 355600 w 369358"/>
                <a:gd name="connsiteY8" fmla="*/ 31750 h 448733"/>
                <a:gd name="connsiteX9" fmla="*/ 0 w 369358"/>
                <a:gd name="connsiteY9" fmla="*/ 0 h 448733"/>
                <a:gd name="connsiteX0" fmla="*/ 0 w 369449"/>
                <a:gd name="connsiteY0" fmla="*/ 7590 h 456323"/>
                <a:gd name="connsiteX1" fmla="*/ 25400 w 369449"/>
                <a:gd name="connsiteY1" fmla="*/ 382240 h 456323"/>
                <a:gd name="connsiteX2" fmla="*/ 63500 w 369449"/>
                <a:gd name="connsiteY2" fmla="*/ 433040 h 456323"/>
                <a:gd name="connsiteX3" fmla="*/ 215900 w 369449"/>
                <a:gd name="connsiteY3" fmla="*/ 433040 h 456323"/>
                <a:gd name="connsiteX4" fmla="*/ 317500 w 369449"/>
                <a:gd name="connsiteY4" fmla="*/ 433040 h 456323"/>
                <a:gd name="connsiteX5" fmla="*/ 330200 w 369449"/>
                <a:gd name="connsiteY5" fmla="*/ 407640 h 456323"/>
                <a:gd name="connsiteX6" fmla="*/ 361950 w 369449"/>
                <a:gd name="connsiteY6" fmla="*/ 140940 h 456323"/>
                <a:gd name="connsiteX7" fmla="*/ 368300 w 369449"/>
                <a:gd name="connsiteY7" fmla="*/ 39340 h 456323"/>
                <a:gd name="connsiteX8" fmla="*/ 368846 w 369449"/>
                <a:gd name="connsiteY8" fmla="*/ 0 h 456323"/>
                <a:gd name="connsiteX9" fmla="*/ 0 w 369449"/>
                <a:gd name="connsiteY9" fmla="*/ 7590 h 456323"/>
                <a:gd name="connsiteX0" fmla="*/ 57150 w 485775"/>
                <a:gd name="connsiteY0" fmla="*/ 57150 h 505883"/>
                <a:gd name="connsiteX1" fmla="*/ 82550 w 485775"/>
                <a:gd name="connsiteY1" fmla="*/ 431800 h 505883"/>
                <a:gd name="connsiteX2" fmla="*/ 120650 w 485775"/>
                <a:gd name="connsiteY2" fmla="*/ 482600 h 505883"/>
                <a:gd name="connsiteX3" fmla="*/ 273050 w 485775"/>
                <a:gd name="connsiteY3" fmla="*/ 482600 h 505883"/>
                <a:gd name="connsiteX4" fmla="*/ 374650 w 485775"/>
                <a:gd name="connsiteY4" fmla="*/ 482600 h 505883"/>
                <a:gd name="connsiteX5" fmla="*/ 387350 w 485775"/>
                <a:gd name="connsiteY5" fmla="*/ 457200 h 505883"/>
                <a:gd name="connsiteX6" fmla="*/ 419100 w 485775"/>
                <a:gd name="connsiteY6" fmla="*/ 190500 h 505883"/>
                <a:gd name="connsiteX7" fmla="*/ 425450 w 485775"/>
                <a:gd name="connsiteY7" fmla="*/ 88900 h 505883"/>
                <a:gd name="connsiteX8" fmla="*/ 57150 w 485775"/>
                <a:gd name="connsiteY8" fmla="*/ 57150 h 505883"/>
                <a:gd name="connsiteX0" fmla="*/ 55033 w 470958"/>
                <a:gd name="connsiteY0" fmla="*/ 64558 h 513291"/>
                <a:gd name="connsiteX1" fmla="*/ 80433 w 470958"/>
                <a:gd name="connsiteY1" fmla="*/ 439208 h 513291"/>
                <a:gd name="connsiteX2" fmla="*/ 118533 w 470958"/>
                <a:gd name="connsiteY2" fmla="*/ 490008 h 513291"/>
                <a:gd name="connsiteX3" fmla="*/ 270933 w 470958"/>
                <a:gd name="connsiteY3" fmla="*/ 490008 h 513291"/>
                <a:gd name="connsiteX4" fmla="*/ 372533 w 470958"/>
                <a:gd name="connsiteY4" fmla="*/ 490008 h 513291"/>
                <a:gd name="connsiteX5" fmla="*/ 385233 w 470958"/>
                <a:gd name="connsiteY5" fmla="*/ 464608 h 513291"/>
                <a:gd name="connsiteX6" fmla="*/ 416983 w 470958"/>
                <a:gd name="connsiteY6" fmla="*/ 197908 h 513291"/>
                <a:gd name="connsiteX7" fmla="*/ 410633 w 470958"/>
                <a:gd name="connsiteY7" fmla="*/ 51858 h 513291"/>
                <a:gd name="connsiteX8" fmla="*/ 55033 w 470958"/>
                <a:gd name="connsiteY8" fmla="*/ 64558 h 513291"/>
                <a:gd name="connsiteX0" fmla="*/ 55033 w 421216"/>
                <a:gd name="connsiteY0" fmla="*/ 64558 h 513291"/>
                <a:gd name="connsiteX1" fmla="*/ 80433 w 421216"/>
                <a:gd name="connsiteY1" fmla="*/ 439208 h 513291"/>
                <a:gd name="connsiteX2" fmla="*/ 118533 w 421216"/>
                <a:gd name="connsiteY2" fmla="*/ 490008 h 513291"/>
                <a:gd name="connsiteX3" fmla="*/ 270933 w 421216"/>
                <a:gd name="connsiteY3" fmla="*/ 490008 h 513291"/>
                <a:gd name="connsiteX4" fmla="*/ 372533 w 421216"/>
                <a:gd name="connsiteY4" fmla="*/ 490008 h 513291"/>
                <a:gd name="connsiteX5" fmla="*/ 385233 w 421216"/>
                <a:gd name="connsiteY5" fmla="*/ 464608 h 513291"/>
                <a:gd name="connsiteX6" fmla="*/ 416983 w 421216"/>
                <a:gd name="connsiteY6" fmla="*/ 197908 h 513291"/>
                <a:gd name="connsiteX7" fmla="*/ 410633 w 421216"/>
                <a:gd name="connsiteY7" fmla="*/ 51858 h 513291"/>
                <a:gd name="connsiteX8" fmla="*/ 55033 w 421216"/>
                <a:gd name="connsiteY8" fmla="*/ 64558 h 513291"/>
                <a:gd name="connsiteX0" fmla="*/ 55033 w 421216"/>
                <a:gd name="connsiteY0" fmla="*/ 34925 h 483658"/>
                <a:gd name="connsiteX1" fmla="*/ 80433 w 421216"/>
                <a:gd name="connsiteY1" fmla="*/ 409575 h 483658"/>
                <a:gd name="connsiteX2" fmla="*/ 118533 w 421216"/>
                <a:gd name="connsiteY2" fmla="*/ 460375 h 483658"/>
                <a:gd name="connsiteX3" fmla="*/ 270933 w 421216"/>
                <a:gd name="connsiteY3" fmla="*/ 460375 h 483658"/>
                <a:gd name="connsiteX4" fmla="*/ 372533 w 421216"/>
                <a:gd name="connsiteY4" fmla="*/ 460375 h 483658"/>
                <a:gd name="connsiteX5" fmla="*/ 385233 w 421216"/>
                <a:gd name="connsiteY5" fmla="*/ 434975 h 483658"/>
                <a:gd name="connsiteX6" fmla="*/ 416983 w 421216"/>
                <a:gd name="connsiteY6" fmla="*/ 168275 h 483658"/>
                <a:gd name="connsiteX7" fmla="*/ 410633 w 421216"/>
                <a:gd name="connsiteY7" fmla="*/ 22225 h 483658"/>
                <a:gd name="connsiteX8" fmla="*/ 55033 w 421216"/>
                <a:gd name="connsiteY8" fmla="*/ 34925 h 483658"/>
                <a:gd name="connsiteX0" fmla="*/ 0 w 366183"/>
                <a:gd name="connsiteY0" fmla="*/ 34925 h 483658"/>
                <a:gd name="connsiteX1" fmla="*/ 25400 w 366183"/>
                <a:gd name="connsiteY1" fmla="*/ 409575 h 483658"/>
                <a:gd name="connsiteX2" fmla="*/ 63500 w 366183"/>
                <a:gd name="connsiteY2" fmla="*/ 460375 h 483658"/>
                <a:gd name="connsiteX3" fmla="*/ 215900 w 366183"/>
                <a:gd name="connsiteY3" fmla="*/ 460375 h 483658"/>
                <a:gd name="connsiteX4" fmla="*/ 317500 w 366183"/>
                <a:gd name="connsiteY4" fmla="*/ 460375 h 483658"/>
                <a:gd name="connsiteX5" fmla="*/ 330200 w 366183"/>
                <a:gd name="connsiteY5" fmla="*/ 434975 h 483658"/>
                <a:gd name="connsiteX6" fmla="*/ 361950 w 366183"/>
                <a:gd name="connsiteY6" fmla="*/ 168275 h 483658"/>
                <a:gd name="connsiteX7" fmla="*/ 355600 w 366183"/>
                <a:gd name="connsiteY7" fmla="*/ 22225 h 483658"/>
                <a:gd name="connsiteX8" fmla="*/ 0 w 366183"/>
                <a:gd name="connsiteY8" fmla="*/ 34925 h 483658"/>
                <a:gd name="connsiteX0" fmla="*/ 0 w 378337"/>
                <a:gd name="connsiteY0" fmla="*/ 10259 h 458992"/>
                <a:gd name="connsiteX1" fmla="*/ 25400 w 378337"/>
                <a:gd name="connsiteY1" fmla="*/ 384909 h 458992"/>
                <a:gd name="connsiteX2" fmla="*/ 63500 w 378337"/>
                <a:gd name="connsiteY2" fmla="*/ 435709 h 458992"/>
                <a:gd name="connsiteX3" fmla="*/ 215900 w 378337"/>
                <a:gd name="connsiteY3" fmla="*/ 435709 h 458992"/>
                <a:gd name="connsiteX4" fmla="*/ 317500 w 378337"/>
                <a:gd name="connsiteY4" fmla="*/ 435709 h 458992"/>
                <a:gd name="connsiteX5" fmla="*/ 330200 w 378337"/>
                <a:gd name="connsiteY5" fmla="*/ 410309 h 458992"/>
                <a:gd name="connsiteX6" fmla="*/ 361950 w 378337"/>
                <a:gd name="connsiteY6" fmla="*/ 143609 h 458992"/>
                <a:gd name="connsiteX7" fmla="*/ 370424 w 378337"/>
                <a:gd name="connsiteY7" fmla="*/ 22225 h 458992"/>
                <a:gd name="connsiteX8" fmla="*/ 0 w 378337"/>
                <a:gd name="connsiteY8" fmla="*/ 10259 h 458992"/>
                <a:gd name="connsiteX0" fmla="*/ 0 w 370424"/>
                <a:gd name="connsiteY0" fmla="*/ 10259 h 458992"/>
                <a:gd name="connsiteX1" fmla="*/ 25400 w 370424"/>
                <a:gd name="connsiteY1" fmla="*/ 384909 h 458992"/>
                <a:gd name="connsiteX2" fmla="*/ 63500 w 370424"/>
                <a:gd name="connsiteY2" fmla="*/ 435709 h 458992"/>
                <a:gd name="connsiteX3" fmla="*/ 215900 w 370424"/>
                <a:gd name="connsiteY3" fmla="*/ 435709 h 458992"/>
                <a:gd name="connsiteX4" fmla="*/ 317500 w 370424"/>
                <a:gd name="connsiteY4" fmla="*/ 435709 h 458992"/>
                <a:gd name="connsiteX5" fmla="*/ 330200 w 370424"/>
                <a:gd name="connsiteY5" fmla="*/ 410309 h 458992"/>
                <a:gd name="connsiteX6" fmla="*/ 361950 w 370424"/>
                <a:gd name="connsiteY6" fmla="*/ 143609 h 458992"/>
                <a:gd name="connsiteX7" fmla="*/ 370424 w 370424"/>
                <a:gd name="connsiteY7" fmla="*/ 22225 h 458992"/>
                <a:gd name="connsiteX8" fmla="*/ 0 w 370424"/>
                <a:gd name="connsiteY8" fmla="*/ 10259 h 458992"/>
                <a:gd name="connsiteX0" fmla="*/ 0 w 370424"/>
                <a:gd name="connsiteY0" fmla="*/ 0 h 448733"/>
                <a:gd name="connsiteX1" fmla="*/ 25400 w 370424"/>
                <a:gd name="connsiteY1" fmla="*/ 374650 h 448733"/>
                <a:gd name="connsiteX2" fmla="*/ 63500 w 370424"/>
                <a:gd name="connsiteY2" fmla="*/ 425450 h 448733"/>
                <a:gd name="connsiteX3" fmla="*/ 215900 w 370424"/>
                <a:gd name="connsiteY3" fmla="*/ 425450 h 448733"/>
                <a:gd name="connsiteX4" fmla="*/ 317500 w 370424"/>
                <a:gd name="connsiteY4" fmla="*/ 425450 h 448733"/>
                <a:gd name="connsiteX5" fmla="*/ 330200 w 370424"/>
                <a:gd name="connsiteY5" fmla="*/ 400050 h 448733"/>
                <a:gd name="connsiteX6" fmla="*/ 361950 w 370424"/>
                <a:gd name="connsiteY6" fmla="*/ 133350 h 448733"/>
                <a:gd name="connsiteX7" fmla="*/ 370424 w 370424"/>
                <a:gd name="connsiteY7" fmla="*/ 11966 h 448733"/>
                <a:gd name="connsiteX8" fmla="*/ 0 w 370424"/>
                <a:gd name="connsiteY8" fmla="*/ 0 h 448733"/>
                <a:gd name="connsiteX0" fmla="*/ 0 w 370424"/>
                <a:gd name="connsiteY0" fmla="*/ 2331 h 451064"/>
                <a:gd name="connsiteX1" fmla="*/ 25400 w 370424"/>
                <a:gd name="connsiteY1" fmla="*/ 376981 h 451064"/>
                <a:gd name="connsiteX2" fmla="*/ 63500 w 370424"/>
                <a:gd name="connsiteY2" fmla="*/ 427781 h 451064"/>
                <a:gd name="connsiteX3" fmla="*/ 215900 w 370424"/>
                <a:gd name="connsiteY3" fmla="*/ 427781 h 451064"/>
                <a:gd name="connsiteX4" fmla="*/ 317500 w 370424"/>
                <a:gd name="connsiteY4" fmla="*/ 427781 h 451064"/>
                <a:gd name="connsiteX5" fmla="*/ 330200 w 370424"/>
                <a:gd name="connsiteY5" fmla="*/ 402381 h 451064"/>
                <a:gd name="connsiteX6" fmla="*/ 361950 w 370424"/>
                <a:gd name="connsiteY6" fmla="*/ 135681 h 451064"/>
                <a:gd name="connsiteX7" fmla="*/ 370424 w 370424"/>
                <a:gd name="connsiteY7" fmla="*/ 1083 h 451064"/>
                <a:gd name="connsiteX8" fmla="*/ 0 w 370424"/>
                <a:gd name="connsiteY8" fmla="*/ 2331 h 451064"/>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17500 w 370424"/>
                <a:gd name="connsiteY4" fmla="*/ 427781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271950 w 370424"/>
                <a:gd name="connsiteY4" fmla="*/ 401710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30200 w 370424"/>
                <a:gd name="connsiteY4" fmla="*/ 402381 h 472618"/>
                <a:gd name="connsiteX5" fmla="*/ 361950 w 370424"/>
                <a:gd name="connsiteY5" fmla="*/ 135681 h 472618"/>
                <a:gd name="connsiteX6" fmla="*/ 370424 w 370424"/>
                <a:gd name="connsiteY6" fmla="*/ 1083 h 472618"/>
                <a:gd name="connsiteX7" fmla="*/ 0 w 370424"/>
                <a:gd name="connsiteY7" fmla="*/ 2331 h 472618"/>
                <a:gd name="connsiteX0" fmla="*/ 0 w 372338"/>
                <a:gd name="connsiteY0" fmla="*/ 2331 h 472618"/>
                <a:gd name="connsiteX1" fmla="*/ 35652 w 372338"/>
                <a:gd name="connsiteY1" fmla="*/ 401710 h 472618"/>
                <a:gd name="connsiteX2" fmla="*/ 63500 w 372338"/>
                <a:gd name="connsiteY2" fmla="*/ 427781 h 472618"/>
                <a:gd name="connsiteX3" fmla="*/ 215900 w 372338"/>
                <a:gd name="connsiteY3" fmla="*/ 427781 h 472618"/>
                <a:gd name="connsiteX4" fmla="*/ 308095 w 372338"/>
                <a:gd name="connsiteY4" fmla="*/ 415320 h 472618"/>
                <a:gd name="connsiteX5" fmla="*/ 361950 w 372338"/>
                <a:gd name="connsiteY5" fmla="*/ 135681 h 472618"/>
                <a:gd name="connsiteX6" fmla="*/ 370424 w 372338"/>
                <a:gd name="connsiteY6" fmla="*/ 1083 h 472618"/>
                <a:gd name="connsiteX7" fmla="*/ 0 w 372338"/>
                <a:gd name="connsiteY7" fmla="*/ 2331 h 472618"/>
                <a:gd name="connsiteX0" fmla="*/ 331 w 372669"/>
                <a:gd name="connsiteY0" fmla="*/ 2331 h 472618"/>
                <a:gd name="connsiteX1" fmla="*/ 35983 w 372669"/>
                <a:gd name="connsiteY1" fmla="*/ 401710 h 472618"/>
                <a:gd name="connsiteX2" fmla="*/ 216231 w 372669"/>
                <a:gd name="connsiteY2" fmla="*/ 427781 h 472618"/>
                <a:gd name="connsiteX3" fmla="*/ 308426 w 372669"/>
                <a:gd name="connsiteY3" fmla="*/ 415320 h 472618"/>
                <a:gd name="connsiteX4" fmla="*/ 362281 w 372669"/>
                <a:gd name="connsiteY4" fmla="*/ 135681 h 472618"/>
                <a:gd name="connsiteX5" fmla="*/ 370755 w 372669"/>
                <a:gd name="connsiteY5" fmla="*/ 1083 h 472618"/>
                <a:gd name="connsiteX6" fmla="*/ 331 w 372669"/>
                <a:gd name="connsiteY6" fmla="*/ 2331 h 472618"/>
                <a:gd name="connsiteX0" fmla="*/ 0 w 372338"/>
                <a:gd name="connsiteY0" fmla="*/ 2331 h 489695"/>
                <a:gd name="connsiteX1" fmla="*/ 63569 w 372338"/>
                <a:gd name="connsiteY1" fmla="*/ 418787 h 489695"/>
                <a:gd name="connsiteX2" fmla="*/ 215900 w 372338"/>
                <a:gd name="connsiteY2" fmla="*/ 427781 h 489695"/>
                <a:gd name="connsiteX3" fmla="*/ 308095 w 372338"/>
                <a:gd name="connsiteY3" fmla="*/ 415320 h 489695"/>
                <a:gd name="connsiteX4" fmla="*/ 361950 w 372338"/>
                <a:gd name="connsiteY4" fmla="*/ 135681 h 489695"/>
                <a:gd name="connsiteX5" fmla="*/ 370424 w 372338"/>
                <a:gd name="connsiteY5" fmla="*/ 1083 h 489695"/>
                <a:gd name="connsiteX6" fmla="*/ 0 w 372338"/>
                <a:gd name="connsiteY6" fmla="*/ 2331 h 489695"/>
                <a:gd name="connsiteX0" fmla="*/ 0 w 372338"/>
                <a:gd name="connsiteY0" fmla="*/ 2331 h 487618"/>
                <a:gd name="connsiteX1" fmla="*/ 63569 w 372338"/>
                <a:gd name="connsiteY1" fmla="*/ 418787 h 487618"/>
                <a:gd name="connsiteX2" fmla="*/ 308095 w 372338"/>
                <a:gd name="connsiteY2" fmla="*/ 415320 h 487618"/>
                <a:gd name="connsiteX3" fmla="*/ 361950 w 372338"/>
                <a:gd name="connsiteY3" fmla="*/ 135681 h 487618"/>
                <a:gd name="connsiteX4" fmla="*/ 370424 w 372338"/>
                <a:gd name="connsiteY4" fmla="*/ 1083 h 487618"/>
                <a:gd name="connsiteX5" fmla="*/ 0 w 372338"/>
                <a:gd name="connsiteY5" fmla="*/ 2331 h 487618"/>
                <a:gd name="connsiteX0" fmla="*/ 0 w 373696"/>
                <a:gd name="connsiteY0" fmla="*/ 2331 h 490377"/>
                <a:gd name="connsiteX1" fmla="*/ 63569 w 373696"/>
                <a:gd name="connsiteY1" fmla="*/ 418787 h 490377"/>
                <a:gd name="connsiteX2" fmla="*/ 299948 w 373696"/>
                <a:gd name="connsiteY2" fmla="*/ 431870 h 490377"/>
                <a:gd name="connsiteX3" fmla="*/ 361950 w 373696"/>
                <a:gd name="connsiteY3" fmla="*/ 135681 h 490377"/>
                <a:gd name="connsiteX4" fmla="*/ 370424 w 373696"/>
                <a:gd name="connsiteY4" fmla="*/ 1083 h 490377"/>
                <a:gd name="connsiteX5" fmla="*/ 0 w 373696"/>
                <a:gd name="connsiteY5" fmla="*/ 2331 h 490377"/>
                <a:gd name="connsiteX0" fmla="*/ 0 w 420415"/>
                <a:gd name="connsiteY0" fmla="*/ 2331 h 501487"/>
                <a:gd name="connsiteX1" fmla="*/ 63569 w 420415"/>
                <a:gd name="connsiteY1" fmla="*/ 418787 h 501487"/>
                <a:gd name="connsiteX2" fmla="*/ 299948 w 420415"/>
                <a:gd name="connsiteY2" fmla="*/ 431870 h 501487"/>
                <a:gd name="connsiteX3" fmla="*/ 370424 w 420415"/>
                <a:gd name="connsiteY3" fmla="*/ 1083 h 501487"/>
                <a:gd name="connsiteX4" fmla="*/ 0 w 420415"/>
                <a:gd name="connsiteY4" fmla="*/ 2331 h 501487"/>
                <a:gd name="connsiteX0" fmla="*/ 0 w 371679"/>
                <a:gd name="connsiteY0" fmla="*/ 2331 h 501487"/>
                <a:gd name="connsiteX1" fmla="*/ 63569 w 371679"/>
                <a:gd name="connsiteY1" fmla="*/ 418787 h 501487"/>
                <a:gd name="connsiteX2" fmla="*/ 299948 w 371679"/>
                <a:gd name="connsiteY2" fmla="*/ 431870 h 501487"/>
                <a:gd name="connsiteX3" fmla="*/ 370424 w 371679"/>
                <a:gd name="connsiteY3" fmla="*/ 1083 h 501487"/>
                <a:gd name="connsiteX4" fmla="*/ 0 w 371679"/>
                <a:gd name="connsiteY4" fmla="*/ 2331 h 501487"/>
                <a:gd name="connsiteX0" fmla="*/ 0 w 371679"/>
                <a:gd name="connsiteY0" fmla="*/ 2331 h 500798"/>
                <a:gd name="connsiteX1" fmla="*/ 85294 w 371679"/>
                <a:gd name="connsiteY1" fmla="*/ 414649 h 500798"/>
                <a:gd name="connsiteX2" fmla="*/ 299948 w 371679"/>
                <a:gd name="connsiteY2" fmla="*/ 431870 h 500798"/>
                <a:gd name="connsiteX3" fmla="*/ 370424 w 371679"/>
                <a:gd name="connsiteY3" fmla="*/ 1083 h 500798"/>
                <a:gd name="connsiteX4" fmla="*/ 0 w 371679"/>
                <a:gd name="connsiteY4" fmla="*/ 2331 h 500798"/>
                <a:gd name="connsiteX0" fmla="*/ 0 w 371679"/>
                <a:gd name="connsiteY0" fmla="*/ 2331 h 484247"/>
                <a:gd name="connsiteX1" fmla="*/ 85294 w 371679"/>
                <a:gd name="connsiteY1" fmla="*/ 414649 h 484247"/>
                <a:gd name="connsiteX2" fmla="*/ 278224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79" h="436824">
                  <a:moveTo>
                    <a:pt x="0" y="2331"/>
                  </a:moveTo>
                  <a:cubicBezTo>
                    <a:pt x="709" y="85617"/>
                    <a:pt x="59909" y="308834"/>
                    <a:pt x="85294" y="414649"/>
                  </a:cubicBezTo>
                  <a:cubicBezTo>
                    <a:pt x="154222" y="436824"/>
                    <a:pt x="235227" y="429316"/>
                    <a:pt x="291801" y="415319"/>
                  </a:cubicBezTo>
                  <a:cubicBezTo>
                    <a:pt x="307976" y="361000"/>
                    <a:pt x="371679" y="59190"/>
                    <a:pt x="370424" y="1083"/>
                  </a:cubicBezTo>
                  <a:cubicBezTo>
                    <a:pt x="310099" y="0"/>
                    <a:pt x="72470" y="8020"/>
                    <a:pt x="0" y="2331"/>
                  </a:cubicBezTo>
                  <a:close/>
                </a:path>
              </a:pathLst>
            </a:cu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25" name="Freeform 24"/>
            <p:cNvSpPr/>
            <p:nvPr/>
          </p:nvSpPr>
          <p:spPr>
            <a:xfrm>
              <a:off x="6953856" y="3123165"/>
              <a:ext cx="620890" cy="2430125"/>
            </a:xfrm>
            <a:custGeom>
              <a:avLst/>
              <a:gdLst>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419272 w 589601"/>
                <a:gd name="connsiteY10" fmla="*/ 4689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61161 w 589601"/>
                <a:gd name="connsiteY11" fmla="*/ 35307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0 w 592537"/>
                <a:gd name="connsiteY13" fmla="*/ 2008094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88809 w 592537"/>
                <a:gd name="connsiteY4" fmla="*/ 1346085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88809 w 592537"/>
                <a:gd name="connsiteY4" fmla="*/ 1345396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68663 w 592537"/>
                <a:gd name="connsiteY4" fmla="*/ 1337121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55271 w 604625"/>
                <a:gd name="connsiteY13" fmla="*/ 1990854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67359 w 604625"/>
                <a:gd name="connsiteY13" fmla="*/ 2028092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625" h="2430125">
                  <a:moveTo>
                    <a:pt x="1379" y="2425298"/>
                  </a:moveTo>
                  <a:cubicBezTo>
                    <a:pt x="689" y="2393921"/>
                    <a:pt x="0" y="2362545"/>
                    <a:pt x="9654" y="2338410"/>
                  </a:cubicBezTo>
                  <a:cubicBezTo>
                    <a:pt x="19308" y="2314275"/>
                    <a:pt x="48960" y="2318412"/>
                    <a:pt x="59304" y="2280484"/>
                  </a:cubicBezTo>
                  <a:cubicBezTo>
                    <a:pt x="69648" y="2242556"/>
                    <a:pt x="70157" y="2268071"/>
                    <a:pt x="71717" y="2110844"/>
                  </a:cubicBezTo>
                  <a:cubicBezTo>
                    <a:pt x="73277" y="1953617"/>
                    <a:pt x="47231" y="1635025"/>
                    <a:pt x="68663" y="1337121"/>
                  </a:cubicBezTo>
                  <a:cubicBezTo>
                    <a:pt x="90095" y="1039217"/>
                    <a:pt x="168766" y="538573"/>
                    <a:pt x="200307" y="323420"/>
                  </a:cubicBezTo>
                  <a:cubicBezTo>
                    <a:pt x="231848" y="108267"/>
                    <a:pt x="246928" y="92406"/>
                    <a:pt x="257907" y="46203"/>
                  </a:cubicBezTo>
                  <a:cubicBezTo>
                    <a:pt x="268886" y="0"/>
                    <a:pt x="266182" y="46203"/>
                    <a:pt x="266182" y="46203"/>
                  </a:cubicBezTo>
                  <a:lnTo>
                    <a:pt x="365484" y="46203"/>
                  </a:lnTo>
                  <a:lnTo>
                    <a:pt x="419272" y="46203"/>
                  </a:lnTo>
                  <a:lnTo>
                    <a:pt x="536119" y="62753"/>
                  </a:lnTo>
                  <a:cubicBezTo>
                    <a:pt x="541636" y="120679"/>
                    <a:pt x="550019" y="130334"/>
                    <a:pt x="561161" y="352383"/>
                  </a:cubicBezTo>
                  <a:cubicBezTo>
                    <a:pt x="572303" y="574432"/>
                    <a:pt x="604625" y="1124726"/>
                    <a:pt x="602971" y="1395046"/>
                  </a:cubicBezTo>
                  <a:cubicBezTo>
                    <a:pt x="601318" y="1665366"/>
                    <a:pt x="576598" y="1886036"/>
                    <a:pt x="567359" y="2028092"/>
                  </a:cubicBezTo>
                  <a:cubicBezTo>
                    <a:pt x="558120" y="2170148"/>
                    <a:pt x="550150" y="2201180"/>
                    <a:pt x="547536" y="2247383"/>
                  </a:cubicBezTo>
                  <a:cubicBezTo>
                    <a:pt x="544922" y="2293586"/>
                    <a:pt x="546157" y="2290138"/>
                    <a:pt x="551674" y="2305309"/>
                  </a:cubicBezTo>
                  <a:cubicBezTo>
                    <a:pt x="557191" y="2320480"/>
                    <a:pt x="574430" y="2319791"/>
                    <a:pt x="580636" y="2338410"/>
                  </a:cubicBezTo>
                  <a:cubicBezTo>
                    <a:pt x="586842" y="2357029"/>
                    <a:pt x="589601" y="2403921"/>
                    <a:pt x="588912" y="2417023"/>
                  </a:cubicBezTo>
                  <a:cubicBezTo>
                    <a:pt x="588223" y="2430125"/>
                    <a:pt x="576499" y="2417023"/>
                    <a:pt x="576499" y="2417023"/>
                  </a:cubicBezTo>
                  <a:lnTo>
                    <a:pt x="377896" y="2429436"/>
                  </a:lnTo>
                  <a:lnTo>
                    <a:pt x="1379" y="2425298"/>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26" name="Freeform 25"/>
            <p:cNvSpPr/>
            <p:nvPr/>
          </p:nvSpPr>
          <p:spPr>
            <a:xfrm>
              <a:off x="7228310" y="2301697"/>
              <a:ext cx="273991" cy="892496"/>
            </a:xfrm>
            <a:custGeom>
              <a:avLst/>
              <a:gdLst>
                <a:gd name="connsiteX0" fmla="*/ 0 w 228945"/>
                <a:gd name="connsiteY0" fmla="*/ 744761 h 757173"/>
                <a:gd name="connsiteX1" fmla="*/ 12413 w 228945"/>
                <a:gd name="connsiteY1" fmla="*/ 595809 h 757173"/>
                <a:gd name="connsiteX2" fmla="*/ 41376 w 228945"/>
                <a:gd name="connsiteY2" fmla="*/ 521333 h 757173"/>
                <a:gd name="connsiteX3" fmla="*/ 57926 w 228945"/>
                <a:gd name="connsiteY3" fmla="*/ 459269 h 757173"/>
                <a:gd name="connsiteX4" fmla="*/ 57926 w 228945"/>
                <a:gd name="connsiteY4" fmla="*/ 310317 h 757173"/>
                <a:gd name="connsiteX5" fmla="*/ 62063 w 228945"/>
                <a:gd name="connsiteY5" fmla="*/ 8276 h 757173"/>
                <a:gd name="connsiteX6" fmla="*/ 62063 w 228945"/>
                <a:gd name="connsiteY6" fmla="*/ 8276 h 757173"/>
                <a:gd name="connsiteX7" fmla="*/ 194465 w 228945"/>
                <a:gd name="connsiteY7" fmla="*/ 0 h 757173"/>
                <a:gd name="connsiteX8" fmla="*/ 194465 w 228945"/>
                <a:gd name="connsiteY8" fmla="*/ 0 h 757173"/>
                <a:gd name="connsiteX9" fmla="*/ 186190 w 228945"/>
                <a:gd name="connsiteY9" fmla="*/ 409619 h 757173"/>
                <a:gd name="connsiteX10" fmla="*/ 190328 w 228945"/>
                <a:gd name="connsiteY10" fmla="*/ 500645 h 757173"/>
                <a:gd name="connsiteX11" fmla="*/ 211015 w 228945"/>
                <a:gd name="connsiteY11" fmla="*/ 546158 h 757173"/>
                <a:gd name="connsiteX12" fmla="*/ 227566 w 228945"/>
                <a:gd name="connsiteY12" fmla="*/ 666147 h 757173"/>
                <a:gd name="connsiteX13" fmla="*/ 219291 w 228945"/>
                <a:gd name="connsiteY13" fmla="*/ 757173 h 757173"/>
                <a:gd name="connsiteX14" fmla="*/ 219291 w 228945"/>
                <a:gd name="connsiteY14" fmla="*/ 757173 h 757173"/>
                <a:gd name="connsiteX15" fmla="*/ 0 w 228945"/>
                <a:gd name="connsiteY15" fmla="*/ 744761 h 757173"/>
                <a:gd name="connsiteX0" fmla="*/ 0 w 227935"/>
                <a:gd name="connsiteY0" fmla="*/ 744761 h 757173"/>
                <a:gd name="connsiteX1" fmla="*/ 12413 w 227935"/>
                <a:gd name="connsiteY1" fmla="*/ 595809 h 757173"/>
                <a:gd name="connsiteX2" fmla="*/ 41376 w 227935"/>
                <a:gd name="connsiteY2" fmla="*/ 521333 h 757173"/>
                <a:gd name="connsiteX3" fmla="*/ 57926 w 227935"/>
                <a:gd name="connsiteY3" fmla="*/ 459269 h 757173"/>
                <a:gd name="connsiteX4" fmla="*/ 57926 w 227935"/>
                <a:gd name="connsiteY4" fmla="*/ 310317 h 757173"/>
                <a:gd name="connsiteX5" fmla="*/ 62063 w 227935"/>
                <a:gd name="connsiteY5" fmla="*/ 8276 h 757173"/>
                <a:gd name="connsiteX6" fmla="*/ 62063 w 227935"/>
                <a:gd name="connsiteY6" fmla="*/ 8276 h 757173"/>
                <a:gd name="connsiteX7" fmla="*/ 194465 w 227935"/>
                <a:gd name="connsiteY7" fmla="*/ 0 h 757173"/>
                <a:gd name="connsiteX8" fmla="*/ 194465 w 227935"/>
                <a:gd name="connsiteY8" fmla="*/ 0 h 757173"/>
                <a:gd name="connsiteX9" fmla="*/ 186190 w 227935"/>
                <a:gd name="connsiteY9" fmla="*/ 409619 h 757173"/>
                <a:gd name="connsiteX10" fmla="*/ 190328 w 227935"/>
                <a:gd name="connsiteY10" fmla="*/ 500645 h 757173"/>
                <a:gd name="connsiteX11" fmla="*/ 217076 w 227935"/>
                <a:gd name="connsiteY11" fmla="*/ 567219 h 757173"/>
                <a:gd name="connsiteX12" fmla="*/ 227566 w 227935"/>
                <a:gd name="connsiteY12" fmla="*/ 666147 h 757173"/>
                <a:gd name="connsiteX13" fmla="*/ 219291 w 227935"/>
                <a:gd name="connsiteY13" fmla="*/ 757173 h 757173"/>
                <a:gd name="connsiteX14" fmla="*/ 219291 w 227935"/>
                <a:gd name="connsiteY14" fmla="*/ 757173 h 757173"/>
                <a:gd name="connsiteX15" fmla="*/ 0 w 227935"/>
                <a:gd name="connsiteY15" fmla="*/ 744761 h 757173"/>
                <a:gd name="connsiteX0" fmla="*/ 0 w 221903"/>
                <a:gd name="connsiteY0" fmla="*/ 744761 h 757173"/>
                <a:gd name="connsiteX1" fmla="*/ 12413 w 221903"/>
                <a:gd name="connsiteY1" fmla="*/ 595809 h 757173"/>
                <a:gd name="connsiteX2" fmla="*/ 41376 w 221903"/>
                <a:gd name="connsiteY2" fmla="*/ 521333 h 757173"/>
                <a:gd name="connsiteX3" fmla="*/ 57926 w 221903"/>
                <a:gd name="connsiteY3" fmla="*/ 459269 h 757173"/>
                <a:gd name="connsiteX4" fmla="*/ 57926 w 221903"/>
                <a:gd name="connsiteY4" fmla="*/ 310317 h 757173"/>
                <a:gd name="connsiteX5" fmla="*/ 62063 w 221903"/>
                <a:gd name="connsiteY5" fmla="*/ 8276 h 757173"/>
                <a:gd name="connsiteX6" fmla="*/ 62063 w 221903"/>
                <a:gd name="connsiteY6" fmla="*/ 8276 h 757173"/>
                <a:gd name="connsiteX7" fmla="*/ 194465 w 221903"/>
                <a:gd name="connsiteY7" fmla="*/ 0 h 757173"/>
                <a:gd name="connsiteX8" fmla="*/ 194465 w 221903"/>
                <a:gd name="connsiteY8" fmla="*/ 0 h 757173"/>
                <a:gd name="connsiteX9" fmla="*/ 186190 w 221903"/>
                <a:gd name="connsiteY9" fmla="*/ 409619 h 757173"/>
                <a:gd name="connsiteX10" fmla="*/ 190328 w 221903"/>
                <a:gd name="connsiteY10" fmla="*/ 500645 h 757173"/>
                <a:gd name="connsiteX11" fmla="*/ 217076 w 221903"/>
                <a:gd name="connsiteY11" fmla="*/ 567219 h 757173"/>
                <a:gd name="connsiteX12" fmla="*/ 219291 w 221903"/>
                <a:gd name="connsiteY12" fmla="*/ 757173 h 757173"/>
                <a:gd name="connsiteX13" fmla="*/ 219291 w 221903"/>
                <a:gd name="connsiteY13" fmla="*/ 757173 h 757173"/>
                <a:gd name="connsiteX14" fmla="*/ 0 w 221903"/>
                <a:gd name="connsiteY14" fmla="*/ 744761 h 757173"/>
                <a:gd name="connsiteX0" fmla="*/ 0 w 219291"/>
                <a:gd name="connsiteY0" fmla="*/ 744761 h 757173"/>
                <a:gd name="connsiteX1" fmla="*/ 12413 w 219291"/>
                <a:gd name="connsiteY1" fmla="*/ 595809 h 757173"/>
                <a:gd name="connsiteX2" fmla="*/ 41376 w 219291"/>
                <a:gd name="connsiteY2" fmla="*/ 521333 h 757173"/>
                <a:gd name="connsiteX3" fmla="*/ 57926 w 219291"/>
                <a:gd name="connsiteY3" fmla="*/ 459269 h 757173"/>
                <a:gd name="connsiteX4" fmla="*/ 57926 w 219291"/>
                <a:gd name="connsiteY4" fmla="*/ 310317 h 757173"/>
                <a:gd name="connsiteX5" fmla="*/ 62063 w 219291"/>
                <a:gd name="connsiteY5" fmla="*/ 8276 h 757173"/>
                <a:gd name="connsiteX6" fmla="*/ 62063 w 219291"/>
                <a:gd name="connsiteY6" fmla="*/ 8276 h 757173"/>
                <a:gd name="connsiteX7" fmla="*/ 194465 w 219291"/>
                <a:gd name="connsiteY7" fmla="*/ 0 h 757173"/>
                <a:gd name="connsiteX8" fmla="*/ 194465 w 219291"/>
                <a:gd name="connsiteY8" fmla="*/ 0 h 757173"/>
                <a:gd name="connsiteX9" fmla="*/ 186190 w 219291"/>
                <a:gd name="connsiteY9" fmla="*/ 409619 h 757173"/>
                <a:gd name="connsiteX10" fmla="*/ 190328 w 219291"/>
                <a:gd name="connsiteY10" fmla="*/ 500645 h 757173"/>
                <a:gd name="connsiteX11" fmla="*/ 207985 w 219291"/>
                <a:gd name="connsiteY11" fmla="*/ 602321 h 757173"/>
                <a:gd name="connsiteX12" fmla="*/ 219291 w 219291"/>
                <a:gd name="connsiteY12" fmla="*/ 757173 h 757173"/>
                <a:gd name="connsiteX13" fmla="*/ 219291 w 219291"/>
                <a:gd name="connsiteY13" fmla="*/ 757173 h 757173"/>
                <a:gd name="connsiteX14" fmla="*/ 0 w 219291"/>
                <a:gd name="connsiteY14" fmla="*/ 744761 h 757173"/>
                <a:gd name="connsiteX0" fmla="*/ 0 w 221904"/>
                <a:gd name="connsiteY0" fmla="*/ 744761 h 757173"/>
                <a:gd name="connsiteX1" fmla="*/ 12413 w 221904"/>
                <a:gd name="connsiteY1" fmla="*/ 595809 h 757173"/>
                <a:gd name="connsiteX2" fmla="*/ 41376 w 221904"/>
                <a:gd name="connsiteY2" fmla="*/ 521333 h 757173"/>
                <a:gd name="connsiteX3" fmla="*/ 57926 w 221904"/>
                <a:gd name="connsiteY3" fmla="*/ 459269 h 757173"/>
                <a:gd name="connsiteX4" fmla="*/ 57926 w 221904"/>
                <a:gd name="connsiteY4" fmla="*/ 310317 h 757173"/>
                <a:gd name="connsiteX5" fmla="*/ 62063 w 221904"/>
                <a:gd name="connsiteY5" fmla="*/ 8276 h 757173"/>
                <a:gd name="connsiteX6" fmla="*/ 62063 w 221904"/>
                <a:gd name="connsiteY6" fmla="*/ 8276 h 757173"/>
                <a:gd name="connsiteX7" fmla="*/ 194465 w 221904"/>
                <a:gd name="connsiteY7" fmla="*/ 0 h 757173"/>
                <a:gd name="connsiteX8" fmla="*/ 194465 w 221904"/>
                <a:gd name="connsiteY8" fmla="*/ 0 h 757173"/>
                <a:gd name="connsiteX9" fmla="*/ 186190 w 221904"/>
                <a:gd name="connsiteY9" fmla="*/ 409619 h 757173"/>
                <a:gd name="connsiteX10" fmla="*/ 190328 w 221904"/>
                <a:gd name="connsiteY10" fmla="*/ 500645 h 757173"/>
                <a:gd name="connsiteX11" fmla="*/ 217077 w 221904"/>
                <a:gd name="connsiteY11" fmla="*/ 598812 h 757173"/>
                <a:gd name="connsiteX12" fmla="*/ 219291 w 221904"/>
                <a:gd name="connsiteY12" fmla="*/ 757173 h 757173"/>
                <a:gd name="connsiteX13" fmla="*/ 219291 w 221904"/>
                <a:gd name="connsiteY13" fmla="*/ 757173 h 757173"/>
                <a:gd name="connsiteX14" fmla="*/ 0 w 221904"/>
                <a:gd name="connsiteY14" fmla="*/ 744761 h 75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04" h="757173">
                  <a:moveTo>
                    <a:pt x="0" y="744761"/>
                  </a:moveTo>
                  <a:cubicBezTo>
                    <a:pt x="2758" y="688904"/>
                    <a:pt x="5517" y="633047"/>
                    <a:pt x="12413" y="595809"/>
                  </a:cubicBezTo>
                  <a:cubicBezTo>
                    <a:pt x="19309" y="558571"/>
                    <a:pt x="33791" y="544090"/>
                    <a:pt x="41376" y="521333"/>
                  </a:cubicBezTo>
                  <a:cubicBezTo>
                    <a:pt x="48962" y="498576"/>
                    <a:pt x="55168" y="494438"/>
                    <a:pt x="57926" y="459269"/>
                  </a:cubicBezTo>
                  <a:cubicBezTo>
                    <a:pt x="60684" y="424100"/>
                    <a:pt x="57237" y="385482"/>
                    <a:pt x="57926" y="310317"/>
                  </a:cubicBezTo>
                  <a:cubicBezTo>
                    <a:pt x="58615" y="235152"/>
                    <a:pt x="62063" y="8276"/>
                    <a:pt x="62063" y="8276"/>
                  </a:cubicBezTo>
                  <a:lnTo>
                    <a:pt x="62063" y="8276"/>
                  </a:lnTo>
                  <a:lnTo>
                    <a:pt x="194465" y="0"/>
                  </a:lnTo>
                  <a:lnTo>
                    <a:pt x="194465" y="0"/>
                  </a:lnTo>
                  <a:cubicBezTo>
                    <a:pt x="193086" y="68270"/>
                    <a:pt x="186879" y="326178"/>
                    <a:pt x="186190" y="409619"/>
                  </a:cubicBezTo>
                  <a:cubicBezTo>
                    <a:pt x="185501" y="493060"/>
                    <a:pt x="185180" y="469113"/>
                    <a:pt x="190328" y="500645"/>
                  </a:cubicBezTo>
                  <a:cubicBezTo>
                    <a:pt x="195476" y="532177"/>
                    <a:pt x="212250" y="556058"/>
                    <a:pt x="217077" y="598812"/>
                  </a:cubicBezTo>
                  <a:cubicBezTo>
                    <a:pt x="221904" y="641566"/>
                    <a:pt x="218922" y="725514"/>
                    <a:pt x="219291" y="757173"/>
                  </a:cubicBezTo>
                  <a:lnTo>
                    <a:pt x="219291" y="757173"/>
                  </a:lnTo>
                  <a:lnTo>
                    <a:pt x="0" y="744761"/>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grpSp>
      <p:sp>
        <p:nvSpPr>
          <p:cNvPr id="27" name="Rectangle 26"/>
          <p:cNvSpPr/>
          <p:nvPr/>
        </p:nvSpPr>
        <p:spPr>
          <a:xfrm>
            <a:off x="549621" y="5857274"/>
            <a:ext cx="2445852" cy="246924"/>
          </a:xfrm>
          <a:prstGeom prst="rect">
            <a:avLst/>
          </a:prstGeom>
          <a:pattFill prst="nar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Arrow Connector 29"/>
          <p:cNvCxnSpPr/>
          <p:nvPr/>
        </p:nvCxnSpPr>
        <p:spPr>
          <a:xfrm rot="5400000">
            <a:off x="1420514" y="5785500"/>
            <a:ext cx="637397" cy="0"/>
          </a:xfrm>
          <a:prstGeom prst="straightConnector1">
            <a:avLst/>
          </a:prstGeom>
          <a:ln w="12700" cmpd="sng">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70749" y="5458786"/>
            <a:ext cx="0" cy="628193"/>
          </a:xfrm>
          <a:prstGeom prst="straightConnector1">
            <a:avLst/>
          </a:prstGeom>
          <a:ln w="12700" cmpd="sng">
            <a:solidFill>
              <a:schemeClr val="tx1"/>
            </a:solidFill>
            <a:prstDash val="sysDash"/>
            <a:tailEnd type="arrow" w="sm" len="sm"/>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174474" y="5458785"/>
            <a:ext cx="1098393" cy="11157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3585574" y="5857274"/>
            <a:ext cx="291353" cy="246925"/>
          </a:xfrm>
          <a:prstGeom prst="ellipse">
            <a:avLst/>
          </a:prstGeom>
          <a:pattFill prst="pct25">
            <a:fgClr>
              <a:prstClr val="black"/>
            </a:fgClr>
            <a:bgClr>
              <a:prstClr val="white"/>
            </a:bgClr>
          </a:pattFill>
          <a:ln>
            <a:solidFill>
              <a:schemeClr val="tx1">
                <a:alpha val="39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4795657" y="5458785"/>
            <a:ext cx="2445852" cy="11077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0" name="Group 34"/>
          <p:cNvGrpSpPr/>
          <p:nvPr/>
        </p:nvGrpSpPr>
        <p:grpSpPr>
          <a:xfrm>
            <a:off x="5781273" y="3510995"/>
            <a:ext cx="360040" cy="1958641"/>
            <a:chOff x="6953856" y="2301697"/>
            <a:chExt cx="620890" cy="3662008"/>
          </a:xfrm>
          <a:effectLst>
            <a:outerShdw blurRad="215900" dist="50800" dir="1440000" sx="105000" sy="105000" algn="ctr" rotWithShape="0">
              <a:srgbClr val="000000">
                <a:alpha val="73000"/>
              </a:srgbClr>
            </a:outerShdw>
          </a:effectLst>
        </p:grpSpPr>
        <p:sp>
          <p:nvSpPr>
            <p:cNvPr id="41" name="Freeform 40"/>
            <p:cNvSpPr/>
            <p:nvPr/>
          </p:nvSpPr>
          <p:spPr>
            <a:xfrm>
              <a:off x="6955233" y="5526881"/>
              <a:ext cx="604083" cy="436824"/>
            </a:xfrm>
            <a:custGeom>
              <a:avLst/>
              <a:gdLst>
                <a:gd name="connsiteX0" fmla="*/ 0 w 369358"/>
                <a:gd name="connsiteY0" fmla="*/ 0 h 448733"/>
                <a:gd name="connsiteX1" fmla="*/ 25400 w 369358"/>
                <a:gd name="connsiteY1" fmla="*/ 374650 h 448733"/>
                <a:gd name="connsiteX2" fmla="*/ 63500 w 369358"/>
                <a:gd name="connsiteY2" fmla="*/ 425450 h 448733"/>
                <a:gd name="connsiteX3" fmla="*/ 215900 w 369358"/>
                <a:gd name="connsiteY3" fmla="*/ 425450 h 448733"/>
                <a:gd name="connsiteX4" fmla="*/ 317500 w 369358"/>
                <a:gd name="connsiteY4" fmla="*/ 425450 h 448733"/>
                <a:gd name="connsiteX5" fmla="*/ 330200 w 369358"/>
                <a:gd name="connsiteY5" fmla="*/ 400050 h 448733"/>
                <a:gd name="connsiteX6" fmla="*/ 361950 w 369358"/>
                <a:gd name="connsiteY6" fmla="*/ 133350 h 448733"/>
                <a:gd name="connsiteX7" fmla="*/ 368300 w 369358"/>
                <a:gd name="connsiteY7" fmla="*/ 31750 h 448733"/>
                <a:gd name="connsiteX8" fmla="*/ 355600 w 369358"/>
                <a:gd name="connsiteY8" fmla="*/ 31750 h 448733"/>
                <a:gd name="connsiteX9" fmla="*/ 0 w 369358"/>
                <a:gd name="connsiteY9" fmla="*/ 0 h 448733"/>
                <a:gd name="connsiteX0" fmla="*/ 0 w 369449"/>
                <a:gd name="connsiteY0" fmla="*/ 7590 h 456323"/>
                <a:gd name="connsiteX1" fmla="*/ 25400 w 369449"/>
                <a:gd name="connsiteY1" fmla="*/ 382240 h 456323"/>
                <a:gd name="connsiteX2" fmla="*/ 63500 w 369449"/>
                <a:gd name="connsiteY2" fmla="*/ 433040 h 456323"/>
                <a:gd name="connsiteX3" fmla="*/ 215900 w 369449"/>
                <a:gd name="connsiteY3" fmla="*/ 433040 h 456323"/>
                <a:gd name="connsiteX4" fmla="*/ 317500 w 369449"/>
                <a:gd name="connsiteY4" fmla="*/ 433040 h 456323"/>
                <a:gd name="connsiteX5" fmla="*/ 330200 w 369449"/>
                <a:gd name="connsiteY5" fmla="*/ 407640 h 456323"/>
                <a:gd name="connsiteX6" fmla="*/ 361950 w 369449"/>
                <a:gd name="connsiteY6" fmla="*/ 140940 h 456323"/>
                <a:gd name="connsiteX7" fmla="*/ 368300 w 369449"/>
                <a:gd name="connsiteY7" fmla="*/ 39340 h 456323"/>
                <a:gd name="connsiteX8" fmla="*/ 368846 w 369449"/>
                <a:gd name="connsiteY8" fmla="*/ 0 h 456323"/>
                <a:gd name="connsiteX9" fmla="*/ 0 w 369449"/>
                <a:gd name="connsiteY9" fmla="*/ 7590 h 456323"/>
                <a:gd name="connsiteX0" fmla="*/ 57150 w 485775"/>
                <a:gd name="connsiteY0" fmla="*/ 57150 h 505883"/>
                <a:gd name="connsiteX1" fmla="*/ 82550 w 485775"/>
                <a:gd name="connsiteY1" fmla="*/ 431800 h 505883"/>
                <a:gd name="connsiteX2" fmla="*/ 120650 w 485775"/>
                <a:gd name="connsiteY2" fmla="*/ 482600 h 505883"/>
                <a:gd name="connsiteX3" fmla="*/ 273050 w 485775"/>
                <a:gd name="connsiteY3" fmla="*/ 482600 h 505883"/>
                <a:gd name="connsiteX4" fmla="*/ 374650 w 485775"/>
                <a:gd name="connsiteY4" fmla="*/ 482600 h 505883"/>
                <a:gd name="connsiteX5" fmla="*/ 387350 w 485775"/>
                <a:gd name="connsiteY5" fmla="*/ 457200 h 505883"/>
                <a:gd name="connsiteX6" fmla="*/ 419100 w 485775"/>
                <a:gd name="connsiteY6" fmla="*/ 190500 h 505883"/>
                <a:gd name="connsiteX7" fmla="*/ 425450 w 485775"/>
                <a:gd name="connsiteY7" fmla="*/ 88900 h 505883"/>
                <a:gd name="connsiteX8" fmla="*/ 57150 w 485775"/>
                <a:gd name="connsiteY8" fmla="*/ 57150 h 505883"/>
                <a:gd name="connsiteX0" fmla="*/ 55033 w 470958"/>
                <a:gd name="connsiteY0" fmla="*/ 64558 h 513291"/>
                <a:gd name="connsiteX1" fmla="*/ 80433 w 470958"/>
                <a:gd name="connsiteY1" fmla="*/ 439208 h 513291"/>
                <a:gd name="connsiteX2" fmla="*/ 118533 w 470958"/>
                <a:gd name="connsiteY2" fmla="*/ 490008 h 513291"/>
                <a:gd name="connsiteX3" fmla="*/ 270933 w 470958"/>
                <a:gd name="connsiteY3" fmla="*/ 490008 h 513291"/>
                <a:gd name="connsiteX4" fmla="*/ 372533 w 470958"/>
                <a:gd name="connsiteY4" fmla="*/ 490008 h 513291"/>
                <a:gd name="connsiteX5" fmla="*/ 385233 w 470958"/>
                <a:gd name="connsiteY5" fmla="*/ 464608 h 513291"/>
                <a:gd name="connsiteX6" fmla="*/ 416983 w 470958"/>
                <a:gd name="connsiteY6" fmla="*/ 197908 h 513291"/>
                <a:gd name="connsiteX7" fmla="*/ 410633 w 470958"/>
                <a:gd name="connsiteY7" fmla="*/ 51858 h 513291"/>
                <a:gd name="connsiteX8" fmla="*/ 55033 w 470958"/>
                <a:gd name="connsiteY8" fmla="*/ 64558 h 513291"/>
                <a:gd name="connsiteX0" fmla="*/ 55033 w 421216"/>
                <a:gd name="connsiteY0" fmla="*/ 64558 h 513291"/>
                <a:gd name="connsiteX1" fmla="*/ 80433 w 421216"/>
                <a:gd name="connsiteY1" fmla="*/ 439208 h 513291"/>
                <a:gd name="connsiteX2" fmla="*/ 118533 w 421216"/>
                <a:gd name="connsiteY2" fmla="*/ 490008 h 513291"/>
                <a:gd name="connsiteX3" fmla="*/ 270933 w 421216"/>
                <a:gd name="connsiteY3" fmla="*/ 490008 h 513291"/>
                <a:gd name="connsiteX4" fmla="*/ 372533 w 421216"/>
                <a:gd name="connsiteY4" fmla="*/ 490008 h 513291"/>
                <a:gd name="connsiteX5" fmla="*/ 385233 w 421216"/>
                <a:gd name="connsiteY5" fmla="*/ 464608 h 513291"/>
                <a:gd name="connsiteX6" fmla="*/ 416983 w 421216"/>
                <a:gd name="connsiteY6" fmla="*/ 197908 h 513291"/>
                <a:gd name="connsiteX7" fmla="*/ 410633 w 421216"/>
                <a:gd name="connsiteY7" fmla="*/ 51858 h 513291"/>
                <a:gd name="connsiteX8" fmla="*/ 55033 w 421216"/>
                <a:gd name="connsiteY8" fmla="*/ 64558 h 513291"/>
                <a:gd name="connsiteX0" fmla="*/ 55033 w 421216"/>
                <a:gd name="connsiteY0" fmla="*/ 34925 h 483658"/>
                <a:gd name="connsiteX1" fmla="*/ 80433 w 421216"/>
                <a:gd name="connsiteY1" fmla="*/ 409575 h 483658"/>
                <a:gd name="connsiteX2" fmla="*/ 118533 w 421216"/>
                <a:gd name="connsiteY2" fmla="*/ 460375 h 483658"/>
                <a:gd name="connsiteX3" fmla="*/ 270933 w 421216"/>
                <a:gd name="connsiteY3" fmla="*/ 460375 h 483658"/>
                <a:gd name="connsiteX4" fmla="*/ 372533 w 421216"/>
                <a:gd name="connsiteY4" fmla="*/ 460375 h 483658"/>
                <a:gd name="connsiteX5" fmla="*/ 385233 w 421216"/>
                <a:gd name="connsiteY5" fmla="*/ 434975 h 483658"/>
                <a:gd name="connsiteX6" fmla="*/ 416983 w 421216"/>
                <a:gd name="connsiteY6" fmla="*/ 168275 h 483658"/>
                <a:gd name="connsiteX7" fmla="*/ 410633 w 421216"/>
                <a:gd name="connsiteY7" fmla="*/ 22225 h 483658"/>
                <a:gd name="connsiteX8" fmla="*/ 55033 w 421216"/>
                <a:gd name="connsiteY8" fmla="*/ 34925 h 483658"/>
                <a:gd name="connsiteX0" fmla="*/ 0 w 366183"/>
                <a:gd name="connsiteY0" fmla="*/ 34925 h 483658"/>
                <a:gd name="connsiteX1" fmla="*/ 25400 w 366183"/>
                <a:gd name="connsiteY1" fmla="*/ 409575 h 483658"/>
                <a:gd name="connsiteX2" fmla="*/ 63500 w 366183"/>
                <a:gd name="connsiteY2" fmla="*/ 460375 h 483658"/>
                <a:gd name="connsiteX3" fmla="*/ 215900 w 366183"/>
                <a:gd name="connsiteY3" fmla="*/ 460375 h 483658"/>
                <a:gd name="connsiteX4" fmla="*/ 317500 w 366183"/>
                <a:gd name="connsiteY4" fmla="*/ 460375 h 483658"/>
                <a:gd name="connsiteX5" fmla="*/ 330200 w 366183"/>
                <a:gd name="connsiteY5" fmla="*/ 434975 h 483658"/>
                <a:gd name="connsiteX6" fmla="*/ 361950 w 366183"/>
                <a:gd name="connsiteY6" fmla="*/ 168275 h 483658"/>
                <a:gd name="connsiteX7" fmla="*/ 355600 w 366183"/>
                <a:gd name="connsiteY7" fmla="*/ 22225 h 483658"/>
                <a:gd name="connsiteX8" fmla="*/ 0 w 366183"/>
                <a:gd name="connsiteY8" fmla="*/ 34925 h 483658"/>
                <a:gd name="connsiteX0" fmla="*/ 0 w 378337"/>
                <a:gd name="connsiteY0" fmla="*/ 10259 h 458992"/>
                <a:gd name="connsiteX1" fmla="*/ 25400 w 378337"/>
                <a:gd name="connsiteY1" fmla="*/ 384909 h 458992"/>
                <a:gd name="connsiteX2" fmla="*/ 63500 w 378337"/>
                <a:gd name="connsiteY2" fmla="*/ 435709 h 458992"/>
                <a:gd name="connsiteX3" fmla="*/ 215900 w 378337"/>
                <a:gd name="connsiteY3" fmla="*/ 435709 h 458992"/>
                <a:gd name="connsiteX4" fmla="*/ 317500 w 378337"/>
                <a:gd name="connsiteY4" fmla="*/ 435709 h 458992"/>
                <a:gd name="connsiteX5" fmla="*/ 330200 w 378337"/>
                <a:gd name="connsiteY5" fmla="*/ 410309 h 458992"/>
                <a:gd name="connsiteX6" fmla="*/ 361950 w 378337"/>
                <a:gd name="connsiteY6" fmla="*/ 143609 h 458992"/>
                <a:gd name="connsiteX7" fmla="*/ 370424 w 378337"/>
                <a:gd name="connsiteY7" fmla="*/ 22225 h 458992"/>
                <a:gd name="connsiteX8" fmla="*/ 0 w 378337"/>
                <a:gd name="connsiteY8" fmla="*/ 10259 h 458992"/>
                <a:gd name="connsiteX0" fmla="*/ 0 w 370424"/>
                <a:gd name="connsiteY0" fmla="*/ 10259 h 458992"/>
                <a:gd name="connsiteX1" fmla="*/ 25400 w 370424"/>
                <a:gd name="connsiteY1" fmla="*/ 384909 h 458992"/>
                <a:gd name="connsiteX2" fmla="*/ 63500 w 370424"/>
                <a:gd name="connsiteY2" fmla="*/ 435709 h 458992"/>
                <a:gd name="connsiteX3" fmla="*/ 215900 w 370424"/>
                <a:gd name="connsiteY3" fmla="*/ 435709 h 458992"/>
                <a:gd name="connsiteX4" fmla="*/ 317500 w 370424"/>
                <a:gd name="connsiteY4" fmla="*/ 435709 h 458992"/>
                <a:gd name="connsiteX5" fmla="*/ 330200 w 370424"/>
                <a:gd name="connsiteY5" fmla="*/ 410309 h 458992"/>
                <a:gd name="connsiteX6" fmla="*/ 361950 w 370424"/>
                <a:gd name="connsiteY6" fmla="*/ 143609 h 458992"/>
                <a:gd name="connsiteX7" fmla="*/ 370424 w 370424"/>
                <a:gd name="connsiteY7" fmla="*/ 22225 h 458992"/>
                <a:gd name="connsiteX8" fmla="*/ 0 w 370424"/>
                <a:gd name="connsiteY8" fmla="*/ 10259 h 458992"/>
                <a:gd name="connsiteX0" fmla="*/ 0 w 370424"/>
                <a:gd name="connsiteY0" fmla="*/ 0 h 448733"/>
                <a:gd name="connsiteX1" fmla="*/ 25400 w 370424"/>
                <a:gd name="connsiteY1" fmla="*/ 374650 h 448733"/>
                <a:gd name="connsiteX2" fmla="*/ 63500 w 370424"/>
                <a:gd name="connsiteY2" fmla="*/ 425450 h 448733"/>
                <a:gd name="connsiteX3" fmla="*/ 215900 w 370424"/>
                <a:gd name="connsiteY3" fmla="*/ 425450 h 448733"/>
                <a:gd name="connsiteX4" fmla="*/ 317500 w 370424"/>
                <a:gd name="connsiteY4" fmla="*/ 425450 h 448733"/>
                <a:gd name="connsiteX5" fmla="*/ 330200 w 370424"/>
                <a:gd name="connsiteY5" fmla="*/ 400050 h 448733"/>
                <a:gd name="connsiteX6" fmla="*/ 361950 w 370424"/>
                <a:gd name="connsiteY6" fmla="*/ 133350 h 448733"/>
                <a:gd name="connsiteX7" fmla="*/ 370424 w 370424"/>
                <a:gd name="connsiteY7" fmla="*/ 11966 h 448733"/>
                <a:gd name="connsiteX8" fmla="*/ 0 w 370424"/>
                <a:gd name="connsiteY8" fmla="*/ 0 h 448733"/>
                <a:gd name="connsiteX0" fmla="*/ 0 w 370424"/>
                <a:gd name="connsiteY0" fmla="*/ 2331 h 451064"/>
                <a:gd name="connsiteX1" fmla="*/ 25400 w 370424"/>
                <a:gd name="connsiteY1" fmla="*/ 376981 h 451064"/>
                <a:gd name="connsiteX2" fmla="*/ 63500 w 370424"/>
                <a:gd name="connsiteY2" fmla="*/ 427781 h 451064"/>
                <a:gd name="connsiteX3" fmla="*/ 215900 w 370424"/>
                <a:gd name="connsiteY3" fmla="*/ 427781 h 451064"/>
                <a:gd name="connsiteX4" fmla="*/ 317500 w 370424"/>
                <a:gd name="connsiteY4" fmla="*/ 427781 h 451064"/>
                <a:gd name="connsiteX5" fmla="*/ 330200 w 370424"/>
                <a:gd name="connsiteY5" fmla="*/ 402381 h 451064"/>
                <a:gd name="connsiteX6" fmla="*/ 361950 w 370424"/>
                <a:gd name="connsiteY6" fmla="*/ 135681 h 451064"/>
                <a:gd name="connsiteX7" fmla="*/ 370424 w 370424"/>
                <a:gd name="connsiteY7" fmla="*/ 1083 h 451064"/>
                <a:gd name="connsiteX8" fmla="*/ 0 w 370424"/>
                <a:gd name="connsiteY8" fmla="*/ 2331 h 451064"/>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17500 w 370424"/>
                <a:gd name="connsiteY4" fmla="*/ 427781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271950 w 370424"/>
                <a:gd name="connsiteY4" fmla="*/ 401710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30200 w 370424"/>
                <a:gd name="connsiteY4" fmla="*/ 402381 h 472618"/>
                <a:gd name="connsiteX5" fmla="*/ 361950 w 370424"/>
                <a:gd name="connsiteY5" fmla="*/ 135681 h 472618"/>
                <a:gd name="connsiteX6" fmla="*/ 370424 w 370424"/>
                <a:gd name="connsiteY6" fmla="*/ 1083 h 472618"/>
                <a:gd name="connsiteX7" fmla="*/ 0 w 370424"/>
                <a:gd name="connsiteY7" fmla="*/ 2331 h 472618"/>
                <a:gd name="connsiteX0" fmla="*/ 0 w 372338"/>
                <a:gd name="connsiteY0" fmla="*/ 2331 h 472618"/>
                <a:gd name="connsiteX1" fmla="*/ 35652 w 372338"/>
                <a:gd name="connsiteY1" fmla="*/ 401710 h 472618"/>
                <a:gd name="connsiteX2" fmla="*/ 63500 w 372338"/>
                <a:gd name="connsiteY2" fmla="*/ 427781 h 472618"/>
                <a:gd name="connsiteX3" fmla="*/ 215900 w 372338"/>
                <a:gd name="connsiteY3" fmla="*/ 427781 h 472618"/>
                <a:gd name="connsiteX4" fmla="*/ 308095 w 372338"/>
                <a:gd name="connsiteY4" fmla="*/ 415320 h 472618"/>
                <a:gd name="connsiteX5" fmla="*/ 361950 w 372338"/>
                <a:gd name="connsiteY5" fmla="*/ 135681 h 472618"/>
                <a:gd name="connsiteX6" fmla="*/ 370424 w 372338"/>
                <a:gd name="connsiteY6" fmla="*/ 1083 h 472618"/>
                <a:gd name="connsiteX7" fmla="*/ 0 w 372338"/>
                <a:gd name="connsiteY7" fmla="*/ 2331 h 472618"/>
                <a:gd name="connsiteX0" fmla="*/ 331 w 372669"/>
                <a:gd name="connsiteY0" fmla="*/ 2331 h 472618"/>
                <a:gd name="connsiteX1" fmla="*/ 35983 w 372669"/>
                <a:gd name="connsiteY1" fmla="*/ 401710 h 472618"/>
                <a:gd name="connsiteX2" fmla="*/ 216231 w 372669"/>
                <a:gd name="connsiteY2" fmla="*/ 427781 h 472618"/>
                <a:gd name="connsiteX3" fmla="*/ 308426 w 372669"/>
                <a:gd name="connsiteY3" fmla="*/ 415320 h 472618"/>
                <a:gd name="connsiteX4" fmla="*/ 362281 w 372669"/>
                <a:gd name="connsiteY4" fmla="*/ 135681 h 472618"/>
                <a:gd name="connsiteX5" fmla="*/ 370755 w 372669"/>
                <a:gd name="connsiteY5" fmla="*/ 1083 h 472618"/>
                <a:gd name="connsiteX6" fmla="*/ 331 w 372669"/>
                <a:gd name="connsiteY6" fmla="*/ 2331 h 472618"/>
                <a:gd name="connsiteX0" fmla="*/ 0 w 372338"/>
                <a:gd name="connsiteY0" fmla="*/ 2331 h 489695"/>
                <a:gd name="connsiteX1" fmla="*/ 63569 w 372338"/>
                <a:gd name="connsiteY1" fmla="*/ 418787 h 489695"/>
                <a:gd name="connsiteX2" fmla="*/ 215900 w 372338"/>
                <a:gd name="connsiteY2" fmla="*/ 427781 h 489695"/>
                <a:gd name="connsiteX3" fmla="*/ 308095 w 372338"/>
                <a:gd name="connsiteY3" fmla="*/ 415320 h 489695"/>
                <a:gd name="connsiteX4" fmla="*/ 361950 w 372338"/>
                <a:gd name="connsiteY4" fmla="*/ 135681 h 489695"/>
                <a:gd name="connsiteX5" fmla="*/ 370424 w 372338"/>
                <a:gd name="connsiteY5" fmla="*/ 1083 h 489695"/>
                <a:gd name="connsiteX6" fmla="*/ 0 w 372338"/>
                <a:gd name="connsiteY6" fmla="*/ 2331 h 489695"/>
                <a:gd name="connsiteX0" fmla="*/ 0 w 372338"/>
                <a:gd name="connsiteY0" fmla="*/ 2331 h 487618"/>
                <a:gd name="connsiteX1" fmla="*/ 63569 w 372338"/>
                <a:gd name="connsiteY1" fmla="*/ 418787 h 487618"/>
                <a:gd name="connsiteX2" fmla="*/ 308095 w 372338"/>
                <a:gd name="connsiteY2" fmla="*/ 415320 h 487618"/>
                <a:gd name="connsiteX3" fmla="*/ 361950 w 372338"/>
                <a:gd name="connsiteY3" fmla="*/ 135681 h 487618"/>
                <a:gd name="connsiteX4" fmla="*/ 370424 w 372338"/>
                <a:gd name="connsiteY4" fmla="*/ 1083 h 487618"/>
                <a:gd name="connsiteX5" fmla="*/ 0 w 372338"/>
                <a:gd name="connsiteY5" fmla="*/ 2331 h 487618"/>
                <a:gd name="connsiteX0" fmla="*/ 0 w 373696"/>
                <a:gd name="connsiteY0" fmla="*/ 2331 h 490377"/>
                <a:gd name="connsiteX1" fmla="*/ 63569 w 373696"/>
                <a:gd name="connsiteY1" fmla="*/ 418787 h 490377"/>
                <a:gd name="connsiteX2" fmla="*/ 299948 w 373696"/>
                <a:gd name="connsiteY2" fmla="*/ 431870 h 490377"/>
                <a:gd name="connsiteX3" fmla="*/ 361950 w 373696"/>
                <a:gd name="connsiteY3" fmla="*/ 135681 h 490377"/>
                <a:gd name="connsiteX4" fmla="*/ 370424 w 373696"/>
                <a:gd name="connsiteY4" fmla="*/ 1083 h 490377"/>
                <a:gd name="connsiteX5" fmla="*/ 0 w 373696"/>
                <a:gd name="connsiteY5" fmla="*/ 2331 h 490377"/>
                <a:gd name="connsiteX0" fmla="*/ 0 w 420415"/>
                <a:gd name="connsiteY0" fmla="*/ 2331 h 501487"/>
                <a:gd name="connsiteX1" fmla="*/ 63569 w 420415"/>
                <a:gd name="connsiteY1" fmla="*/ 418787 h 501487"/>
                <a:gd name="connsiteX2" fmla="*/ 299948 w 420415"/>
                <a:gd name="connsiteY2" fmla="*/ 431870 h 501487"/>
                <a:gd name="connsiteX3" fmla="*/ 370424 w 420415"/>
                <a:gd name="connsiteY3" fmla="*/ 1083 h 501487"/>
                <a:gd name="connsiteX4" fmla="*/ 0 w 420415"/>
                <a:gd name="connsiteY4" fmla="*/ 2331 h 501487"/>
                <a:gd name="connsiteX0" fmla="*/ 0 w 371679"/>
                <a:gd name="connsiteY0" fmla="*/ 2331 h 501487"/>
                <a:gd name="connsiteX1" fmla="*/ 63569 w 371679"/>
                <a:gd name="connsiteY1" fmla="*/ 418787 h 501487"/>
                <a:gd name="connsiteX2" fmla="*/ 299948 w 371679"/>
                <a:gd name="connsiteY2" fmla="*/ 431870 h 501487"/>
                <a:gd name="connsiteX3" fmla="*/ 370424 w 371679"/>
                <a:gd name="connsiteY3" fmla="*/ 1083 h 501487"/>
                <a:gd name="connsiteX4" fmla="*/ 0 w 371679"/>
                <a:gd name="connsiteY4" fmla="*/ 2331 h 501487"/>
                <a:gd name="connsiteX0" fmla="*/ 0 w 371679"/>
                <a:gd name="connsiteY0" fmla="*/ 2331 h 500798"/>
                <a:gd name="connsiteX1" fmla="*/ 85294 w 371679"/>
                <a:gd name="connsiteY1" fmla="*/ 414649 h 500798"/>
                <a:gd name="connsiteX2" fmla="*/ 299948 w 371679"/>
                <a:gd name="connsiteY2" fmla="*/ 431870 h 500798"/>
                <a:gd name="connsiteX3" fmla="*/ 370424 w 371679"/>
                <a:gd name="connsiteY3" fmla="*/ 1083 h 500798"/>
                <a:gd name="connsiteX4" fmla="*/ 0 w 371679"/>
                <a:gd name="connsiteY4" fmla="*/ 2331 h 500798"/>
                <a:gd name="connsiteX0" fmla="*/ 0 w 371679"/>
                <a:gd name="connsiteY0" fmla="*/ 2331 h 484247"/>
                <a:gd name="connsiteX1" fmla="*/ 85294 w 371679"/>
                <a:gd name="connsiteY1" fmla="*/ 414649 h 484247"/>
                <a:gd name="connsiteX2" fmla="*/ 278224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79" h="436824">
                  <a:moveTo>
                    <a:pt x="0" y="2331"/>
                  </a:moveTo>
                  <a:cubicBezTo>
                    <a:pt x="709" y="85617"/>
                    <a:pt x="59909" y="308834"/>
                    <a:pt x="85294" y="414649"/>
                  </a:cubicBezTo>
                  <a:cubicBezTo>
                    <a:pt x="154222" y="436824"/>
                    <a:pt x="235227" y="429316"/>
                    <a:pt x="291801" y="415319"/>
                  </a:cubicBezTo>
                  <a:cubicBezTo>
                    <a:pt x="307976" y="361000"/>
                    <a:pt x="371679" y="59190"/>
                    <a:pt x="370424" y="1083"/>
                  </a:cubicBezTo>
                  <a:cubicBezTo>
                    <a:pt x="310099" y="0"/>
                    <a:pt x="72470" y="8020"/>
                    <a:pt x="0" y="2331"/>
                  </a:cubicBezTo>
                  <a:close/>
                </a:path>
              </a:pathLst>
            </a:cu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2" name="Freeform 41"/>
            <p:cNvSpPr/>
            <p:nvPr/>
          </p:nvSpPr>
          <p:spPr>
            <a:xfrm>
              <a:off x="6953856" y="3123165"/>
              <a:ext cx="620890" cy="2430125"/>
            </a:xfrm>
            <a:custGeom>
              <a:avLst/>
              <a:gdLst>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419272 w 589601"/>
                <a:gd name="connsiteY10" fmla="*/ 4689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61161 w 589601"/>
                <a:gd name="connsiteY11" fmla="*/ 35307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0 w 592537"/>
                <a:gd name="connsiteY13" fmla="*/ 2008094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88809 w 592537"/>
                <a:gd name="connsiteY4" fmla="*/ 1346085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88809 w 592537"/>
                <a:gd name="connsiteY4" fmla="*/ 1345396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68663 w 592537"/>
                <a:gd name="connsiteY4" fmla="*/ 1337121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55271 w 604625"/>
                <a:gd name="connsiteY13" fmla="*/ 1990854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67359 w 604625"/>
                <a:gd name="connsiteY13" fmla="*/ 2028092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625" h="2430125">
                  <a:moveTo>
                    <a:pt x="1379" y="2425298"/>
                  </a:moveTo>
                  <a:cubicBezTo>
                    <a:pt x="689" y="2393921"/>
                    <a:pt x="0" y="2362545"/>
                    <a:pt x="9654" y="2338410"/>
                  </a:cubicBezTo>
                  <a:cubicBezTo>
                    <a:pt x="19308" y="2314275"/>
                    <a:pt x="48960" y="2318412"/>
                    <a:pt x="59304" y="2280484"/>
                  </a:cubicBezTo>
                  <a:cubicBezTo>
                    <a:pt x="69648" y="2242556"/>
                    <a:pt x="70157" y="2268071"/>
                    <a:pt x="71717" y="2110844"/>
                  </a:cubicBezTo>
                  <a:cubicBezTo>
                    <a:pt x="73277" y="1953617"/>
                    <a:pt x="47231" y="1635025"/>
                    <a:pt x="68663" y="1337121"/>
                  </a:cubicBezTo>
                  <a:cubicBezTo>
                    <a:pt x="90095" y="1039217"/>
                    <a:pt x="168766" y="538573"/>
                    <a:pt x="200307" y="323420"/>
                  </a:cubicBezTo>
                  <a:cubicBezTo>
                    <a:pt x="231848" y="108267"/>
                    <a:pt x="246928" y="92406"/>
                    <a:pt x="257907" y="46203"/>
                  </a:cubicBezTo>
                  <a:cubicBezTo>
                    <a:pt x="268886" y="0"/>
                    <a:pt x="266182" y="46203"/>
                    <a:pt x="266182" y="46203"/>
                  </a:cubicBezTo>
                  <a:lnTo>
                    <a:pt x="365484" y="46203"/>
                  </a:lnTo>
                  <a:lnTo>
                    <a:pt x="419272" y="46203"/>
                  </a:lnTo>
                  <a:lnTo>
                    <a:pt x="536119" y="62753"/>
                  </a:lnTo>
                  <a:cubicBezTo>
                    <a:pt x="541636" y="120679"/>
                    <a:pt x="550019" y="130334"/>
                    <a:pt x="561161" y="352383"/>
                  </a:cubicBezTo>
                  <a:cubicBezTo>
                    <a:pt x="572303" y="574432"/>
                    <a:pt x="604625" y="1124726"/>
                    <a:pt x="602971" y="1395046"/>
                  </a:cubicBezTo>
                  <a:cubicBezTo>
                    <a:pt x="601318" y="1665366"/>
                    <a:pt x="576598" y="1886036"/>
                    <a:pt x="567359" y="2028092"/>
                  </a:cubicBezTo>
                  <a:cubicBezTo>
                    <a:pt x="558120" y="2170148"/>
                    <a:pt x="550150" y="2201180"/>
                    <a:pt x="547536" y="2247383"/>
                  </a:cubicBezTo>
                  <a:cubicBezTo>
                    <a:pt x="544922" y="2293586"/>
                    <a:pt x="546157" y="2290138"/>
                    <a:pt x="551674" y="2305309"/>
                  </a:cubicBezTo>
                  <a:cubicBezTo>
                    <a:pt x="557191" y="2320480"/>
                    <a:pt x="574430" y="2319791"/>
                    <a:pt x="580636" y="2338410"/>
                  </a:cubicBezTo>
                  <a:cubicBezTo>
                    <a:pt x="586842" y="2357029"/>
                    <a:pt x="589601" y="2403921"/>
                    <a:pt x="588912" y="2417023"/>
                  </a:cubicBezTo>
                  <a:cubicBezTo>
                    <a:pt x="588223" y="2430125"/>
                    <a:pt x="576499" y="2417023"/>
                    <a:pt x="576499" y="2417023"/>
                  </a:cubicBezTo>
                  <a:lnTo>
                    <a:pt x="377896" y="2429436"/>
                  </a:lnTo>
                  <a:lnTo>
                    <a:pt x="1379" y="2425298"/>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3" name="Freeform 42"/>
            <p:cNvSpPr/>
            <p:nvPr/>
          </p:nvSpPr>
          <p:spPr>
            <a:xfrm>
              <a:off x="7228310" y="2301697"/>
              <a:ext cx="273991" cy="892496"/>
            </a:xfrm>
            <a:custGeom>
              <a:avLst/>
              <a:gdLst>
                <a:gd name="connsiteX0" fmla="*/ 0 w 228945"/>
                <a:gd name="connsiteY0" fmla="*/ 744761 h 757173"/>
                <a:gd name="connsiteX1" fmla="*/ 12413 w 228945"/>
                <a:gd name="connsiteY1" fmla="*/ 595809 h 757173"/>
                <a:gd name="connsiteX2" fmla="*/ 41376 w 228945"/>
                <a:gd name="connsiteY2" fmla="*/ 521333 h 757173"/>
                <a:gd name="connsiteX3" fmla="*/ 57926 w 228945"/>
                <a:gd name="connsiteY3" fmla="*/ 459269 h 757173"/>
                <a:gd name="connsiteX4" fmla="*/ 57926 w 228945"/>
                <a:gd name="connsiteY4" fmla="*/ 310317 h 757173"/>
                <a:gd name="connsiteX5" fmla="*/ 62063 w 228945"/>
                <a:gd name="connsiteY5" fmla="*/ 8276 h 757173"/>
                <a:gd name="connsiteX6" fmla="*/ 62063 w 228945"/>
                <a:gd name="connsiteY6" fmla="*/ 8276 h 757173"/>
                <a:gd name="connsiteX7" fmla="*/ 194465 w 228945"/>
                <a:gd name="connsiteY7" fmla="*/ 0 h 757173"/>
                <a:gd name="connsiteX8" fmla="*/ 194465 w 228945"/>
                <a:gd name="connsiteY8" fmla="*/ 0 h 757173"/>
                <a:gd name="connsiteX9" fmla="*/ 186190 w 228945"/>
                <a:gd name="connsiteY9" fmla="*/ 409619 h 757173"/>
                <a:gd name="connsiteX10" fmla="*/ 190328 w 228945"/>
                <a:gd name="connsiteY10" fmla="*/ 500645 h 757173"/>
                <a:gd name="connsiteX11" fmla="*/ 211015 w 228945"/>
                <a:gd name="connsiteY11" fmla="*/ 546158 h 757173"/>
                <a:gd name="connsiteX12" fmla="*/ 227566 w 228945"/>
                <a:gd name="connsiteY12" fmla="*/ 666147 h 757173"/>
                <a:gd name="connsiteX13" fmla="*/ 219291 w 228945"/>
                <a:gd name="connsiteY13" fmla="*/ 757173 h 757173"/>
                <a:gd name="connsiteX14" fmla="*/ 219291 w 228945"/>
                <a:gd name="connsiteY14" fmla="*/ 757173 h 757173"/>
                <a:gd name="connsiteX15" fmla="*/ 0 w 228945"/>
                <a:gd name="connsiteY15" fmla="*/ 744761 h 757173"/>
                <a:gd name="connsiteX0" fmla="*/ 0 w 227935"/>
                <a:gd name="connsiteY0" fmla="*/ 744761 h 757173"/>
                <a:gd name="connsiteX1" fmla="*/ 12413 w 227935"/>
                <a:gd name="connsiteY1" fmla="*/ 595809 h 757173"/>
                <a:gd name="connsiteX2" fmla="*/ 41376 w 227935"/>
                <a:gd name="connsiteY2" fmla="*/ 521333 h 757173"/>
                <a:gd name="connsiteX3" fmla="*/ 57926 w 227935"/>
                <a:gd name="connsiteY3" fmla="*/ 459269 h 757173"/>
                <a:gd name="connsiteX4" fmla="*/ 57926 w 227935"/>
                <a:gd name="connsiteY4" fmla="*/ 310317 h 757173"/>
                <a:gd name="connsiteX5" fmla="*/ 62063 w 227935"/>
                <a:gd name="connsiteY5" fmla="*/ 8276 h 757173"/>
                <a:gd name="connsiteX6" fmla="*/ 62063 w 227935"/>
                <a:gd name="connsiteY6" fmla="*/ 8276 h 757173"/>
                <a:gd name="connsiteX7" fmla="*/ 194465 w 227935"/>
                <a:gd name="connsiteY7" fmla="*/ 0 h 757173"/>
                <a:gd name="connsiteX8" fmla="*/ 194465 w 227935"/>
                <a:gd name="connsiteY8" fmla="*/ 0 h 757173"/>
                <a:gd name="connsiteX9" fmla="*/ 186190 w 227935"/>
                <a:gd name="connsiteY9" fmla="*/ 409619 h 757173"/>
                <a:gd name="connsiteX10" fmla="*/ 190328 w 227935"/>
                <a:gd name="connsiteY10" fmla="*/ 500645 h 757173"/>
                <a:gd name="connsiteX11" fmla="*/ 217076 w 227935"/>
                <a:gd name="connsiteY11" fmla="*/ 567219 h 757173"/>
                <a:gd name="connsiteX12" fmla="*/ 227566 w 227935"/>
                <a:gd name="connsiteY12" fmla="*/ 666147 h 757173"/>
                <a:gd name="connsiteX13" fmla="*/ 219291 w 227935"/>
                <a:gd name="connsiteY13" fmla="*/ 757173 h 757173"/>
                <a:gd name="connsiteX14" fmla="*/ 219291 w 227935"/>
                <a:gd name="connsiteY14" fmla="*/ 757173 h 757173"/>
                <a:gd name="connsiteX15" fmla="*/ 0 w 227935"/>
                <a:gd name="connsiteY15" fmla="*/ 744761 h 757173"/>
                <a:gd name="connsiteX0" fmla="*/ 0 w 221903"/>
                <a:gd name="connsiteY0" fmla="*/ 744761 h 757173"/>
                <a:gd name="connsiteX1" fmla="*/ 12413 w 221903"/>
                <a:gd name="connsiteY1" fmla="*/ 595809 h 757173"/>
                <a:gd name="connsiteX2" fmla="*/ 41376 w 221903"/>
                <a:gd name="connsiteY2" fmla="*/ 521333 h 757173"/>
                <a:gd name="connsiteX3" fmla="*/ 57926 w 221903"/>
                <a:gd name="connsiteY3" fmla="*/ 459269 h 757173"/>
                <a:gd name="connsiteX4" fmla="*/ 57926 w 221903"/>
                <a:gd name="connsiteY4" fmla="*/ 310317 h 757173"/>
                <a:gd name="connsiteX5" fmla="*/ 62063 w 221903"/>
                <a:gd name="connsiteY5" fmla="*/ 8276 h 757173"/>
                <a:gd name="connsiteX6" fmla="*/ 62063 w 221903"/>
                <a:gd name="connsiteY6" fmla="*/ 8276 h 757173"/>
                <a:gd name="connsiteX7" fmla="*/ 194465 w 221903"/>
                <a:gd name="connsiteY7" fmla="*/ 0 h 757173"/>
                <a:gd name="connsiteX8" fmla="*/ 194465 w 221903"/>
                <a:gd name="connsiteY8" fmla="*/ 0 h 757173"/>
                <a:gd name="connsiteX9" fmla="*/ 186190 w 221903"/>
                <a:gd name="connsiteY9" fmla="*/ 409619 h 757173"/>
                <a:gd name="connsiteX10" fmla="*/ 190328 w 221903"/>
                <a:gd name="connsiteY10" fmla="*/ 500645 h 757173"/>
                <a:gd name="connsiteX11" fmla="*/ 217076 w 221903"/>
                <a:gd name="connsiteY11" fmla="*/ 567219 h 757173"/>
                <a:gd name="connsiteX12" fmla="*/ 219291 w 221903"/>
                <a:gd name="connsiteY12" fmla="*/ 757173 h 757173"/>
                <a:gd name="connsiteX13" fmla="*/ 219291 w 221903"/>
                <a:gd name="connsiteY13" fmla="*/ 757173 h 757173"/>
                <a:gd name="connsiteX14" fmla="*/ 0 w 221903"/>
                <a:gd name="connsiteY14" fmla="*/ 744761 h 757173"/>
                <a:gd name="connsiteX0" fmla="*/ 0 w 219291"/>
                <a:gd name="connsiteY0" fmla="*/ 744761 h 757173"/>
                <a:gd name="connsiteX1" fmla="*/ 12413 w 219291"/>
                <a:gd name="connsiteY1" fmla="*/ 595809 h 757173"/>
                <a:gd name="connsiteX2" fmla="*/ 41376 w 219291"/>
                <a:gd name="connsiteY2" fmla="*/ 521333 h 757173"/>
                <a:gd name="connsiteX3" fmla="*/ 57926 w 219291"/>
                <a:gd name="connsiteY3" fmla="*/ 459269 h 757173"/>
                <a:gd name="connsiteX4" fmla="*/ 57926 w 219291"/>
                <a:gd name="connsiteY4" fmla="*/ 310317 h 757173"/>
                <a:gd name="connsiteX5" fmla="*/ 62063 w 219291"/>
                <a:gd name="connsiteY5" fmla="*/ 8276 h 757173"/>
                <a:gd name="connsiteX6" fmla="*/ 62063 w 219291"/>
                <a:gd name="connsiteY6" fmla="*/ 8276 h 757173"/>
                <a:gd name="connsiteX7" fmla="*/ 194465 w 219291"/>
                <a:gd name="connsiteY7" fmla="*/ 0 h 757173"/>
                <a:gd name="connsiteX8" fmla="*/ 194465 w 219291"/>
                <a:gd name="connsiteY8" fmla="*/ 0 h 757173"/>
                <a:gd name="connsiteX9" fmla="*/ 186190 w 219291"/>
                <a:gd name="connsiteY9" fmla="*/ 409619 h 757173"/>
                <a:gd name="connsiteX10" fmla="*/ 190328 w 219291"/>
                <a:gd name="connsiteY10" fmla="*/ 500645 h 757173"/>
                <a:gd name="connsiteX11" fmla="*/ 207985 w 219291"/>
                <a:gd name="connsiteY11" fmla="*/ 602321 h 757173"/>
                <a:gd name="connsiteX12" fmla="*/ 219291 w 219291"/>
                <a:gd name="connsiteY12" fmla="*/ 757173 h 757173"/>
                <a:gd name="connsiteX13" fmla="*/ 219291 w 219291"/>
                <a:gd name="connsiteY13" fmla="*/ 757173 h 757173"/>
                <a:gd name="connsiteX14" fmla="*/ 0 w 219291"/>
                <a:gd name="connsiteY14" fmla="*/ 744761 h 757173"/>
                <a:gd name="connsiteX0" fmla="*/ 0 w 221904"/>
                <a:gd name="connsiteY0" fmla="*/ 744761 h 757173"/>
                <a:gd name="connsiteX1" fmla="*/ 12413 w 221904"/>
                <a:gd name="connsiteY1" fmla="*/ 595809 h 757173"/>
                <a:gd name="connsiteX2" fmla="*/ 41376 w 221904"/>
                <a:gd name="connsiteY2" fmla="*/ 521333 h 757173"/>
                <a:gd name="connsiteX3" fmla="*/ 57926 w 221904"/>
                <a:gd name="connsiteY3" fmla="*/ 459269 h 757173"/>
                <a:gd name="connsiteX4" fmla="*/ 57926 w 221904"/>
                <a:gd name="connsiteY4" fmla="*/ 310317 h 757173"/>
                <a:gd name="connsiteX5" fmla="*/ 62063 w 221904"/>
                <a:gd name="connsiteY5" fmla="*/ 8276 h 757173"/>
                <a:gd name="connsiteX6" fmla="*/ 62063 w 221904"/>
                <a:gd name="connsiteY6" fmla="*/ 8276 h 757173"/>
                <a:gd name="connsiteX7" fmla="*/ 194465 w 221904"/>
                <a:gd name="connsiteY7" fmla="*/ 0 h 757173"/>
                <a:gd name="connsiteX8" fmla="*/ 194465 w 221904"/>
                <a:gd name="connsiteY8" fmla="*/ 0 h 757173"/>
                <a:gd name="connsiteX9" fmla="*/ 186190 w 221904"/>
                <a:gd name="connsiteY9" fmla="*/ 409619 h 757173"/>
                <a:gd name="connsiteX10" fmla="*/ 190328 w 221904"/>
                <a:gd name="connsiteY10" fmla="*/ 500645 h 757173"/>
                <a:gd name="connsiteX11" fmla="*/ 217077 w 221904"/>
                <a:gd name="connsiteY11" fmla="*/ 598812 h 757173"/>
                <a:gd name="connsiteX12" fmla="*/ 219291 w 221904"/>
                <a:gd name="connsiteY12" fmla="*/ 757173 h 757173"/>
                <a:gd name="connsiteX13" fmla="*/ 219291 w 221904"/>
                <a:gd name="connsiteY13" fmla="*/ 757173 h 757173"/>
                <a:gd name="connsiteX14" fmla="*/ 0 w 221904"/>
                <a:gd name="connsiteY14" fmla="*/ 744761 h 75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04" h="757173">
                  <a:moveTo>
                    <a:pt x="0" y="744761"/>
                  </a:moveTo>
                  <a:cubicBezTo>
                    <a:pt x="2758" y="688904"/>
                    <a:pt x="5517" y="633047"/>
                    <a:pt x="12413" y="595809"/>
                  </a:cubicBezTo>
                  <a:cubicBezTo>
                    <a:pt x="19309" y="558571"/>
                    <a:pt x="33791" y="544090"/>
                    <a:pt x="41376" y="521333"/>
                  </a:cubicBezTo>
                  <a:cubicBezTo>
                    <a:pt x="48962" y="498576"/>
                    <a:pt x="55168" y="494438"/>
                    <a:pt x="57926" y="459269"/>
                  </a:cubicBezTo>
                  <a:cubicBezTo>
                    <a:pt x="60684" y="424100"/>
                    <a:pt x="57237" y="385482"/>
                    <a:pt x="57926" y="310317"/>
                  </a:cubicBezTo>
                  <a:cubicBezTo>
                    <a:pt x="58615" y="235152"/>
                    <a:pt x="62063" y="8276"/>
                    <a:pt x="62063" y="8276"/>
                  </a:cubicBezTo>
                  <a:lnTo>
                    <a:pt x="62063" y="8276"/>
                  </a:lnTo>
                  <a:lnTo>
                    <a:pt x="194465" y="0"/>
                  </a:lnTo>
                  <a:lnTo>
                    <a:pt x="194465" y="0"/>
                  </a:lnTo>
                  <a:cubicBezTo>
                    <a:pt x="193086" y="68270"/>
                    <a:pt x="186879" y="326178"/>
                    <a:pt x="186190" y="409619"/>
                  </a:cubicBezTo>
                  <a:cubicBezTo>
                    <a:pt x="185501" y="493060"/>
                    <a:pt x="185180" y="469113"/>
                    <a:pt x="190328" y="500645"/>
                  </a:cubicBezTo>
                  <a:cubicBezTo>
                    <a:pt x="195476" y="532177"/>
                    <a:pt x="212250" y="556058"/>
                    <a:pt x="217077" y="598812"/>
                  </a:cubicBezTo>
                  <a:cubicBezTo>
                    <a:pt x="221904" y="641566"/>
                    <a:pt x="218922" y="725514"/>
                    <a:pt x="219291" y="757173"/>
                  </a:cubicBezTo>
                  <a:lnTo>
                    <a:pt x="219291" y="757173"/>
                  </a:lnTo>
                  <a:lnTo>
                    <a:pt x="0" y="744761"/>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grpSp>
      <p:sp>
        <p:nvSpPr>
          <p:cNvPr id="44" name="Rectangle 43"/>
          <p:cNvSpPr/>
          <p:nvPr/>
        </p:nvSpPr>
        <p:spPr>
          <a:xfrm>
            <a:off x="4795657" y="5868124"/>
            <a:ext cx="2445852" cy="246924"/>
          </a:xfrm>
          <a:prstGeom prst="rect">
            <a:avLst/>
          </a:prstGeom>
          <a:pattFill prst="narHorz">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5" name="Straight Arrow Connector 44"/>
          <p:cNvCxnSpPr/>
          <p:nvPr/>
        </p:nvCxnSpPr>
        <p:spPr>
          <a:xfrm flipH="1">
            <a:off x="5739070" y="5470972"/>
            <a:ext cx="125342" cy="666932"/>
          </a:xfrm>
          <a:prstGeom prst="straightConnector1">
            <a:avLst/>
          </a:prstGeom>
          <a:ln w="12700" cmpd="sng">
            <a:solidFill>
              <a:schemeClr val="tx1"/>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5565588" y="5469635"/>
            <a:ext cx="119596" cy="628196"/>
          </a:xfrm>
          <a:prstGeom prst="straightConnector1">
            <a:avLst/>
          </a:prstGeom>
          <a:ln w="12700" cmpd="sng">
            <a:solidFill>
              <a:schemeClr val="tx1"/>
            </a:solidFill>
            <a:prstDash val="sysDash"/>
            <a:tailEnd type="arrow" w="sm" len="sm"/>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7421630" y="5463682"/>
            <a:ext cx="1098393" cy="11157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7844439" y="5868124"/>
            <a:ext cx="291353" cy="246925"/>
          </a:xfrm>
          <a:prstGeom prst="ellipse">
            <a:avLst/>
          </a:prstGeom>
          <a:pattFill prst="pct75">
            <a:fgClr>
              <a:prstClr val="black"/>
            </a:fgClr>
            <a:bgClr>
              <a:prstClr val="white"/>
            </a:bgClr>
          </a:pattFill>
          <a:ln>
            <a:solidFill>
              <a:schemeClr val="tx1">
                <a:alpha val="39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34"/>
          <p:cNvGrpSpPr/>
          <p:nvPr/>
        </p:nvGrpSpPr>
        <p:grpSpPr>
          <a:xfrm rot="403654">
            <a:off x="5805421" y="3499033"/>
            <a:ext cx="360040" cy="1958641"/>
            <a:chOff x="6953856" y="2301697"/>
            <a:chExt cx="620890" cy="3662008"/>
          </a:xfrm>
          <a:effectLst>
            <a:outerShdw blurRad="215900" dist="50800" dir="1440000" sx="105000" sy="105000" algn="ctr" rotWithShape="0">
              <a:srgbClr val="000000">
                <a:alpha val="73000"/>
              </a:srgbClr>
            </a:outerShdw>
          </a:effectLst>
        </p:grpSpPr>
        <p:sp>
          <p:nvSpPr>
            <p:cNvPr id="50" name="Freeform 49"/>
            <p:cNvSpPr/>
            <p:nvPr/>
          </p:nvSpPr>
          <p:spPr>
            <a:xfrm>
              <a:off x="6955233" y="5526881"/>
              <a:ext cx="604083" cy="436824"/>
            </a:xfrm>
            <a:custGeom>
              <a:avLst/>
              <a:gdLst>
                <a:gd name="connsiteX0" fmla="*/ 0 w 369358"/>
                <a:gd name="connsiteY0" fmla="*/ 0 h 448733"/>
                <a:gd name="connsiteX1" fmla="*/ 25400 w 369358"/>
                <a:gd name="connsiteY1" fmla="*/ 374650 h 448733"/>
                <a:gd name="connsiteX2" fmla="*/ 63500 w 369358"/>
                <a:gd name="connsiteY2" fmla="*/ 425450 h 448733"/>
                <a:gd name="connsiteX3" fmla="*/ 215900 w 369358"/>
                <a:gd name="connsiteY3" fmla="*/ 425450 h 448733"/>
                <a:gd name="connsiteX4" fmla="*/ 317500 w 369358"/>
                <a:gd name="connsiteY4" fmla="*/ 425450 h 448733"/>
                <a:gd name="connsiteX5" fmla="*/ 330200 w 369358"/>
                <a:gd name="connsiteY5" fmla="*/ 400050 h 448733"/>
                <a:gd name="connsiteX6" fmla="*/ 361950 w 369358"/>
                <a:gd name="connsiteY6" fmla="*/ 133350 h 448733"/>
                <a:gd name="connsiteX7" fmla="*/ 368300 w 369358"/>
                <a:gd name="connsiteY7" fmla="*/ 31750 h 448733"/>
                <a:gd name="connsiteX8" fmla="*/ 355600 w 369358"/>
                <a:gd name="connsiteY8" fmla="*/ 31750 h 448733"/>
                <a:gd name="connsiteX9" fmla="*/ 0 w 369358"/>
                <a:gd name="connsiteY9" fmla="*/ 0 h 448733"/>
                <a:gd name="connsiteX0" fmla="*/ 0 w 369449"/>
                <a:gd name="connsiteY0" fmla="*/ 7590 h 456323"/>
                <a:gd name="connsiteX1" fmla="*/ 25400 w 369449"/>
                <a:gd name="connsiteY1" fmla="*/ 382240 h 456323"/>
                <a:gd name="connsiteX2" fmla="*/ 63500 w 369449"/>
                <a:gd name="connsiteY2" fmla="*/ 433040 h 456323"/>
                <a:gd name="connsiteX3" fmla="*/ 215900 w 369449"/>
                <a:gd name="connsiteY3" fmla="*/ 433040 h 456323"/>
                <a:gd name="connsiteX4" fmla="*/ 317500 w 369449"/>
                <a:gd name="connsiteY4" fmla="*/ 433040 h 456323"/>
                <a:gd name="connsiteX5" fmla="*/ 330200 w 369449"/>
                <a:gd name="connsiteY5" fmla="*/ 407640 h 456323"/>
                <a:gd name="connsiteX6" fmla="*/ 361950 w 369449"/>
                <a:gd name="connsiteY6" fmla="*/ 140940 h 456323"/>
                <a:gd name="connsiteX7" fmla="*/ 368300 w 369449"/>
                <a:gd name="connsiteY7" fmla="*/ 39340 h 456323"/>
                <a:gd name="connsiteX8" fmla="*/ 368846 w 369449"/>
                <a:gd name="connsiteY8" fmla="*/ 0 h 456323"/>
                <a:gd name="connsiteX9" fmla="*/ 0 w 369449"/>
                <a:gd name="connsiteY9" fmla="*/ 7590 h 456323"/>
                <a:gd name="connsiteX0" fmla="*/ 57150 w 485775"/>
                <a:gd name="connsiteY0" fmla="*/ 57150 h 505883"/>
                <a:gd name="connsiteX1" fmla="*/ 82550 w 485775"/>
                <a:gd name="connsiteY1" fmla="*/ 431800 h 505883"/>
                <a:gd name="connsiteX2" fmla="*/ 120650 w 485775"/>
                <a:gd name="connsiteY2" fmla="*/ 482600 h 505883"/>
                <a:gd name="connsiteX3" fmla="*/ 273050 w 485775"/>
                <a:gd name="connsiteY3" fmla="*/ 482600 h 505883"/>
                <a:gd name="connsiteX4" fmla="*/ 374650 w 485775"/>
                <a:gd name="connsiteY4" fmla="*/ 482600 h 505883"/>
                <a:gd name="connsiteX5" fmla="*/ 387350 w 485775"/>
                <a:gd name="connsiteY5" fmla="*/ 457200 h 505883"/>
                <a:gd name="connsiteX6" fmla="*/ 419100 w 485775"/>
                <a:gd name="connsiteY6" fmla="*/ 190500 h 505883"/>
                <a:gd name="connsiteX7" fmla="*/ 425450 w 485775"/>
                <a:gd name="connsiteY7" fmla="*/ 88900 h 505883"/>
                <a:gd name="connsiteX8" fmla="*/ 57150 w 485775"/>
                <a:gd name="connsiteY8" fmla="*/ 57150 h 505883"/>
                <a:gd name="connsiteX0" fmla="*/ 55033 w 470958"/>
                <a:gd name="connsiteY0" fmla="*/ 64558 h 513291"/>
                <a:gd name="connsiteX1" fmla="*/ 80433 w 470958"/>
                <a:gd name="connsiteY1" fmla="*/ 439208 h 513291"/>
                <a:gd name="connsiteX2" fmla="*/ 118533 w 470958"/>
                <a:gd name="connsiteY2" fmla="*/ 490008 h 513291"/>
                <a:gd name="connsiteX3" fmla="*/ 270933 w 470958"/>
                <a:gd name="connsiteY3" fmla="*/ 490008 h 513291"/>
                <a:gd name="connsiteX4" fmla="*/ 372533 w 470958"/>
                <a:gd name="connsiteY4" fmla="*/ 490008 h 513291"/>
                <a:gd name="connsiteX5" fmla="*/ 385233 w 470958"/>
                <a:gd name="connsiteY5" fmla="*/ 464608 h 513291"/>
                <a:gd name="connsiteX6" fmla="*/ 416983 w 470958"/>
                <a:gd name="connsiteY6" fmla="*/ 197908 h 513291"/>
                <a:gd name="connsiteX7" fmla="*/ 410633 w 470958"/>
                <a:gd name="connsiteY7" fmla="*/ 51858 h 513291"/>
                <a:gd name="connsiteX8" fmla="*/ 55033 w 470958"/>
                <a:gd name="connsiteY8" fmla="*/ 64558 h 513291"/>
                <a:gd name="connsiteX0" fmla="*/ 55033 w 421216"/>
                <a:gd name="connsiteY0" fmla="*/ 64558 h 513291"/>
                <a:gd name="connsiteX1" fmla="*/ 80433 w 421216"/>
                <a:gd name="connsiteY1" fmla="*/ 439208 h 513291"/>
                <a:gd name="connsiteX2" fmla="*/ 118533 w 421216"/>
                <a:gd name="connsiteY2" fmla="*/ 490008 h 513291"/>
                <a:gd name="connsiteX3" fmla="*/ 270933 w 421216"/>
                <a:gd name="connsiteY3" fmla="*/ 490008 h 513291"/>
                <a:gd name="connsiteX4" fmla="*/ 372533 w 421216"/>
                <a:gd name="connsiteY4" fmla="*/ 490008 h 513291"/>
                <a:gd name="connsiteX5" fmla="*/ 385233 w 421216"/>
                <a:gd name="connsiteY5" fmla="*/ 464608 h 513291"/>
                <a:gd name="connsiteX6" fmla="*/ 416983 w 421216"/>
                <a:gd name="connsiteY6" fmla="*/ 197908 h 513291"/>
                <a:gd name="connsiteX7" fmla="*/ 410633 w 421216"/>
                <a:gd name="connsiteY7" fmla="*/ 51858 h 513291"/>
                <a:gd name="connsiteX8" fmla="*/ 55033 w 421216"/>
                <a:gd name="connsiteY8" fmla="*/ 64558 h 513291"/>
                <a:gd name="connsiteX0" fmla="*/ 55033 w 421216"/>
                <a:gd name="connsiteY0" fmla="*/ 34925 h 483658"/>
                <a:gd name="connsiteX1" fmla="*/ 80433 w 421216"/>
                <a:gd name="connsiteY1" fmla="*/ 409575 h 483658"/>
                <a:gd name="connsiteX2" fmla="*/ 118533 w 421216"/>
                <a:gd name="connsiteY2" fmla="*/ 460375 h 483658"/>
                <a:gd name="connsiteX3" fmla="*/ 270933 w 421216"/>
                <a:gd name="connsiteY3" fmla="*/ 460375 h 483658"/>
                <a:gd name="connsiteX4" fmla="*/ 372533 w 421216"/>
                <a:gd name="connsiteY4" fmla="*/ 460375 h 483658"/>
                <a:gd name="connsiteX5" fmla="*/ 385233 w 421216"/>
                <a:gd name="connsiteY5" fmla="*/ 434975 h 483658"/>
                <a:gd name="connsiteX6" fmla="*/ 416983 w 421216"/>
                <a:gd name="connsiteY6" fmla="*/ 168275 h 483658"/>
                <a:gd name="connsiteX7" fmla="*/ 410633 w 421216"/>
                <a:gd name="connsiteY7" fmla="*/ 22225 h 483658"/>
                <a:gd name="connsiteX8" fmla="*/ 55033 w 421216"/>
                <a:gd name="connsiteY8" fmla="*/ 34925 h 483658"/>
                <a:gd name="connsiteX0" fmla="*/ 0 w 366183"/>
                <a:gd name="connsiteY0" fmla="*/ 34925 h 483658"/>
                <a:gd name="connsiteX1" fmla="*/ 25400 w 366183"/>
                <a:gd name="connsiteY1" fmla="*/ 409575 h 483658"/>
                <a:gd name="connsiteX2" fmla="*/ 63500 w 366183"/>
                <a:gd name="connsiteY2" fmla="*/ 460375 h 483658"/>
                <a:gd name="connsiteX3" fmla="*/ 215900 w 366183"/>
                <a:gd name="connsiteY3" fmla="*/ 460375 h 483658"/>
                <a:gd name="connsiteX4" fmla="*/ 317500 w 366183"/>
                <a:gd name="connsiteY4" fmla="*/ 460375 h 483658"/>
                <a:gd name="connsiteX5" fmla="*/ 330200 w 366183"/>
                <a:gd name="connsiteY5" fmla="*/ 434975 h 483658"/>
                <a:gd name="connsiteX6" fmla="*/ 361950 w 366183"/>
                <a:gd name="connsiteY6" fmla="*/ 168275 h 483658"/>
                <a:gd name="connsiteX7" fmla="*/ 355600 w 366183"/>
                <a:gd name="connsiteY7" fmla="*/ 22225 h 483658"/>
                <a:gd name="connsiteX8" fmla="*/ 0 w 366183"/>
                <a:gd name="connsiteY8" fmla="*/ 34925 h 483658"/>
                <a:gd name="connsiteX0" fmla="*/ 0 w 378337"/>
                <a:gd name="connsiteY0" fmla="*/ 10259 h 458992"/>
                <a:gd name="connsiteX1" fmla="*/ 25400 w 378337"/>
                <a:gd name="connsiteY1" fmla="*/ 384909 h 458992"/>
                <a:gd name="connsiteX2" fmla="*/ 63500 w 378337"/>
                <a:gd name="connsiteY2" fmla="*/ 435709 h 458992"/>
                <a:gd name="connsiteX3" fmla="*/ 215900 w 378337"/>
                <a:gd name="connsiteY3" fmla="*/ 435709 h 458992"/>
                <a:gd name="connsiteX4" fmla="*/ 317500 w 378337"/>
                <a:gd name="connsiteY4" fmla="*/ 435709 h 458992"/>
                <a:gd name="connsiteX5" fmla="*/ 330200 w 378337"/>
                <a:gd name="connsiteY5" fmla="*/ 410309 h 458992"/>
                <a:gd name="connsiteX6" fmla="*/ 361950 w 378337"/>
                <a:gd name="connsiteY6" fmla="*/ 143609 h 458992"/>
                <a:gd name="connsiteX7" fmla="*/ 370424 w 378337"/>
                <a:gd name="connsiteY7" fmla="*/ 22225 h 458992"/>
                <a:gd name="connsiteX8" fmla="*/ 0 w 378337"/>
                <a:gd name="connsiteY8" fmla="*/ 10259 h 458992"/>
                <a:gd name="connsiteX0" fmla="*/ 0 w 370424"/>
                <a:gd name="connsiteY0" fmla="*/ 10259 h 458992"/>
                <a:gd name="connsiteX1" fmla="*/ 25400 w 370424"/>
                <a:gd name="connsiteY1" fmla="*/ 384909 h 458992"/>
                <a:gd name="connsiteX2" fmla="*/ 63500 w 370424"/>
                <a:gd name="connsiteY2" fmla="*/ 435709 h 458992"/>
                <a:gd name="connsiteX3" fmla="*/ 215900 w 370424"/>
                <a:gd name="connsiteY3" fmla="*/ 435709 h 458992"/>
                <a:gd name="connsiteX4" fmla="*/ 317500 w 370424"/>
                <a:gd name="connsiteY4" fmla="*/ 435709 h 458992"/>
                <a:gd name="connsiteX5" fmla="*/ 330200 w 370424"/>
                <a:gd name="connsiteY5" fmla="*/ 410309 h 458992"/>
                <a:gd name="connsiteX6" fmla="*/ 361950 w 370424"/>
                <a:gd name="connsiteY6" fmla="*/ 143609 h 458992"/>
                <a:gd name="connsiteX7" fmla="*/ 370424 w 370424"/>
                <a:gd name="connsiteY7" fmla="*/ 22225 h 458992"/>
                <a:gd name="connsiteX8" fmla="*/ 0 w 370424"/>
                <a:gd name="connsiteY8" fmla="*/ 10259 h 458992"/>
                <a:gd name="connsiteX0" fmla="*/ 0 w 370424"/>
                <a:gd name="connsiteY0" fmla="*/ 0 h 448733"/>
                <a:gd name="connsiteX1" fmla="*/ 25400 w 370424"/>
                <a:gd name="connsiteY1" fmla="*/ 374650 h 448733"/>
                <a:gd name="connsiteX2" fmla="*/ 63500 w 370424"/>
                <a:gd name="connsiteY2" fmla="*/ 425450 h 448733"/>
                <a:gd name="connsiteX3" fmla="*/ 215900 w 370424"/>
                <a:gd name="connsiteY3" fmla="*/ 425450 h 448733"/>
                <a:gd name="connsiteX4" fmla="*/ 317500 w 370424"/>
                <a:gd name="connsiteY4" fmla="*/ 425450 h 448733"/>
                <a:gd name="connsiteX5" fmla="*/ 330200 w 370424"/>
                <a:gd name="connsiteY5" fmla="*/ 400050 h 448733"/>
                <a:gd name="connsiteX6" fmla="*/ 361950 w 370424"/>
                <a:gd name="connsiteY6" fmla="*/ 133350 h 448733"/>
                <a:gd name="connsiteX7" fmla="*/ 370424 w 370424"/>
                <a:gd name="connsiteY7" fmla="*/ 11966 h 448733"/>
                <a:gd name="connsiteX8" fmla="*/ 0 w 370424"/>
                <a:gd name="connsiteY8" fmla="*/ 0 h 448733"/>
                <a:gd name="connsiteX0" fmla="*/ 0 w 370424"/>
                <a:gd name="connsiteY0" fmla="*/ 2331 h 451064"/>
                <a:gd name="connsiteX1" fmla="*/ 25400 w 370424"/>
                <a:gd name="connsiteY1" fmla="*/ 376981 h 451064"/>
                <a:gd name="connsiteX2" fmla="*/ 63500 w 370424"/>
                <a:gd name="connsiteY2" fmla="*/ 427781 h 451064"/>
                <a:gd name="connsiteX3" fmla="*/ 215900 w 370424"/>
                <a:gd name="connsiteY3" fmla="*/ 427781 h 451064"/>
                <a:gd name="connsiteX4" fmla="*/ 317500 w 370424"/>
                <a:gd name="connsiteY4" fmla="*/ 427781 h 451064"/>
                <a:gd name="connsiteX5" fmla="*/ 330200 w 370424"/>
                <a:gd name="connsiteY5" fmla="*/ 402381 h 451064"/>
                <a:gd name="connsiteX6" fmla="*/ 361950 w 370424"/>
                <a:gd name="connsiteY6" fmla="*/ 135681 h 451064"/>
                <a:gd name="connsiteX7" fmla="*/ 370424 w 370424"/>
                <a:gd name="connsiteY7" fmla="*/ 1083 h 451064"/>
                <a:gd name="connsiteX8" fmla="*/ 0 w 370424"/>
                <a:gd name="connsiteY8" fmla="*/ 2331 h 451064"/>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17500 w 370424"/>
                <a:gd name="connsiteY4" fmla="*/ 427781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271950 w 370424"/>
                <a:gd name="connsiteY4" fmla="*/ 401710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30200 w 370424"/>
                <a:gd name="connsiteY4" fmla="*/ 402381 h 472618"/>
                <a:gd name="connsiteX5" fmla="*/ 361950 w 370424"/>
                <a:gd name="connsiteY5" fmla="*/ 135681 h 472618"/>
                <a:gd name="connsiteX6" fmla="*/ 370424 w 370424"/>
                <a:gd name="connsiteY6" fmla="*/ 1083 h 472618"/>
                <a:gd name="connsiteX7" fmla="*/ 0 w 370424"/>
                <a:gd name="connsiteY7" fmla="*/ 2331 h 472618"/>
                <a:gd name="connsiteX0" fmla="*/ 0 w 372338"/>
                <a:gd name="connsiteY0" fmla="*/ 2331 h 472618"/>
                <a:gd name="connsiteX1" fmla="*/ 35652 w 372338"/>
                <a:gd name="connsiteY1" fmla="*/ 401710 h 472618"/>
                <a:gd name="connsiteX2" fmla="*/ 63500 w 372338"/>
                <a:gd name="connsiteY2" fmla="*/ 427781 h 472618"/>
                <a:gd name="connsiteX3" fmla="*/ 215900 w 372338"/>
                <a:gd name="connsiteY3" fmla="*/ 427781 h 472618"/>
                <a:gd name="connsiteX4" fmla="*/ 308095 w 372338"/>
                <a:gd name="connsiteY4" fmla="*/ 415320 h 472618"/>
                <a:gd name="connsiteX5" fmla="*/ 361950 w 372338"/>
                <a:gd name="connsiteY5" fmla="*/ 135681 h 472618"/>
                <a:gd name="connsiteX6" fmla="*/ 370424 w 372338"/>
                <a:gd name="connsiteY6" fmla="*/ 1083 h 472618"/>
                <a:gd name="connsiteX7" fmla="*/ 0 w 372338"/>
                <a:gd name="connsiteY7" fmla="*/ 2331 h 472618"/>
                <a:gd name="connsiteX0" fmla="*/ 331 w 372669"/>
                <a:gd name="connsiteY0" fmla="*/ 2331 h 472618"/>
                <a:gd name="connsiteX1" fmla="*/ 35983 w 372669"/>
                <a:gd name="connsiteY1" fmla="*/ 401710 h 472618"/>
                <a:gd name="connsiteX2" fmla="*/ 216231 w 372669"/>
                <a:gd name="connsiteY2" fmla="*/ 427781 h 472618"/>
                <a:gd name="connsiteX3" fmla="*/ 308426 w 372669"/>
                <a:gd name="connsiteY3" fmla="*/ 415320 h 472618"/>
                <a:gd name="connsiteX4" fmla="*/ 362281 w 372669"/>
                <a:gd name="connsiteY4" fmla="*/ 135681 h 472618"/>
                <a:gd name="connsiteX5" fmla="*/ 370755 w 372669"/>
                <a:gd name="connsiteY5" fmla="*/ 1083 h 472618"/>
                <a:gd name="connsiteX6" fmla="*/ 331 w 372669"/>
                <a:gd name="connsiteY6" fmla="*/ 2331 h 472618"/>
                <a:gd name="connsiteX0" fmla="*/ 0 w 372338"/>
                <a:gd name="connsiteY0" fmla="*/ 2331 h 489695"/>
                <a:gd name="connsiteX1" fmla="*/ 63569 w 372338"/>
                <a:gd name="connsiteY1" fmla="*/ 418787 h 489695"/>
                <a:gd name="connsiteX2" fmla="*/ 215900 w 372338"/>
                <a:gd name="connsiteY2" fmla="*/ 427781 h 489695"/>
                <a:gd name="connsiteX3" fmla="*/ 308095 w 372338"/>
                <a:gd name="connsiteY3" fmla="*/ 415320 h 489695"/>
                <a:gd name="connsiteX4" fmla="*/ 361950 w 372338"/>
                <a:gd name="connsiteY4" fmla="*/ 135681 h 489695"/>
                <a:gd name="connsiteX5" fmla="*/ 370424 w 372338"/>
                <a:gd name="connsiteY5" fmla="*/ 1083 h 489695"/>
                <a:gd name="connsiteX6" fmla="*/ 0 w 372338"/>
                <a:gd name="connsiteY6" fmla="*/ 2331 h 489695"/>
                <a:gd name="connsiteX0" fmla="*/ 0 w 372338"/>
                <a:gd name="connsiteY0" fmla="*/ 2331 h 487618"/>
                <a:gd name="connsiteX1" fmla="*/ 63569 w 372338"/>
                <a:gd name="connsiteY1" fmla="*/ 418787 h 487618"/>
                <a:gd name="connsiteX2" fmla="*/ 308095 w 372338"/>
                <a:gd name="connsiteY2" fmla="*/ 415320 h 487618"/>
                <a:gd name="connsiteX3" fmla="*/ 361950 w 372338"/>
                <a:gd name="connsiteY3" fmla="*/ 135681 h 487618"/>
                <a:gd name="connsiteX4" fmla="*/ 370424 w 372338"/>
                <a:gd name="connsiteY4" fmla="*/ 1083 h 487618"/>
                <a:gd name="connsiteX5" fmla="*/ 0 w 372338"/>
                <a:gd name="connsiteY5" fmla="*/ 2331 h 487618"/>
                <a:gd name="connsiteX0" fmla="*/ 0 w 373696"/>
                <a:gd name="connsiteY0" fmla="*/ 2331 h 490377"/>
                <a:gd name="connsiteX1" fmla="*/ 63569 w 373696"/>
                <a:gd name="connsiteY1" fmla="*/ 418787 h 490377"/>
                <a:gd name="connsiteX2" fmla="*/ 299948 w 373696"/>
                <a:gd name="connsiteY2" fmla="*/ 431870 h 490377"/>
                <a:gd name="connsiteX3" fmla="*/ 361950 w 373696"/>
                <a:gd name="connsiteY3" fmla="*/ 135681 h 490377"/>
                <a:gd name="connsiteX4" fmla="*/ 370424 w 373696"/>
                <a:gd name="connsiteY4" fmla="*/ 1083 h 490377"/>
                <a:gd name="connsiteX5" fmla="*/ 0 w 373696"/>
                <a:gd name="connsiteY5" fmla="*/ 2331 h 490377"/>
                <a:gd name="connsiteX0" fmla="*/ 0 w 420415"/>
                <a:gd name="connsiteY0" fmla="*/ 2331 h 501487"/>
                <a:gd name="connsiteX1" fmla="*/ 63569 w 420415"/>
                <a:gd name="connsiteY1" fmla="*/ 418787 h 501487"/>
                <a:gd name="connsiteX2" fmla="*/ 299948 w 420415"/>
                <a:gd name="connsiteY2" fmla="*/ 431870 h 501487"/>
                <a:gd name="connsiteX3" fmla="*/ 370424 w 420415"/>
                <a:gd name="connsiteY3" fmla="*/ 1083 h 501487"/>
                <a:gd name="connsiteX4" fmla="*/ 0 w 420415"/>
                <a:gd name="connsiteY4" fmla="*/ 2331 h 501487"/>
                <a:gd name="connsiteX0" fmla="*/ 0 w 371679"/>
                <a:gd name="connsiteY0" fmla="*/ 2331 h 501487"/>
                <a:gd name="connsiteX1" fmla="*/ 63569 w 371679"/>
                <a:gd name="connsiteY1" fmla="*/ 418787 h 501487"/>
                <a:gd name="connsiteX2" fmla="*/ 299948 w 371679"/>
                <a:gd name="connsiteY2" fmla="*/ 431870 h 501487"/>
                <a:gd name="connsiteX3" fmla="*/ 370424 w 371679"/>
                <a:gd name="connsiteY3" fmla="*/ 1083 h 501487"/>
                <a:gd name="connsiteX4" fmla="*/ 0 w 371679"/>
                <a:gd name="connsiteY4" fmla="*/ 2331 h 501487"/>
                <a:gd name="connsiteX0" fmla="*/ 0 w 371679"/>
                <a:gd name="connsiteY0" fmla="*/ 2331 h 500798"/>
                <a:gd name="connsiteX1" fmla="*/ 85294 w 371679"/>
                <a:gd name="connsiteY1" fmla="*/ 414649 h 500798"/>
                <a:gd name="connsiteX2" fmla="*/ 299948 w 371679"/>
                <a:gd name="connsiteY2" fmla="*/ 431870 h 500798"/>
                <a:gd name="connsiteX3" fmla="*/ 370424 w 371679"/>
                <a:gd name="connsiteY3" fmla="*/ 1083 h 500798"/>
                <a:gd name="connsiteX4" fmla="*/ 0 w 371679"/>
                <a:gd name="connsiteY4" fmla="*/ 2331 h 500798"/>
                <a:gd name="connsiteX0" fmla="*/ 0 w 371679"/>
                <a:gd name="connsiteY0" fmla="*/ 2331 h 484247"/>
                <a:gd name="connsiteX1" fmla="*/ 85294 w 371679"/>
                <a:gd name="connsiteY1" fmla="*/ 414649 h 484247"/>
                <a:gd name="connsiteX2" fmla="*/ 278224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79" h="436824">
                  <a:moveTo>
                    <a:pt x="0" y="2331"/>
                  </a:moveTo>
                  <a:cubicBezTo>
                    <a:pt x="709" y="85617"/>
                    <a:pt x="59909" y="308834"/>
                    <a:pt x="85294" y="414649"/>
                  </a:cubicBezTo>
                  <a:cubicBezTo>
                    <a:pt x="154222" y="436824"/>
                    <a:pt x="235227" y="429316"/>
                    <a:pt x="291801" y="415319"/>
                  </a:cubicBezTo>
                  <a:cubicBezTo>
                    <a:pt x="307976" y="361000"/>
                    <a:pt x="371679" y="59190"/>
                    <a:pt x="370424" y="1083"/>
                  </a:cubicBezTo>
                  <a:cubicBezTo>
                    <a:pt x="310099" y="0"/>
                    <a:pt x="72470" y="8020"/>
                    <a:pt x="0" y="2331"/>
                  </a:cubicBezTo>
                  <a:close/>
                </a:path>
              </a:pathLst>
            </a:cu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51" name="Freeform 50"/>
            <p:cNvSpPr/>
            <p:nvPr/>
          </p:nvSpPr>
          <p:spPr>
            <a:xfrm>
              <a:off x="6953856" y="3123165"/>
              <a:ext cx="620890" cy="2430125"/>
            </a:xfrm>
            <a:custGeom>
              <a:avLst/>
              <a:gdLst>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419272 w 589601"/>
                <a:gd name="connsiteY10" fmla="*/ 4689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61161 w 589601"/>
                <a:gd name="connsiteY11" fmla="*/ 35307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0 w 592537"/>
                <a:gd name="connsiteY13" fmla="*/ 2008094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88809 w 592537"/>
                <a:gd name="connsiteY4" fmla="*/ 1346085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88809 w 592537"/>
                <a:gd name="connsiteY4" fmla="*/ 1345396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68663 w 592537"/>
                <a:gd name="connsiteY4" fmla="*/ 1337121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55271 w 604625"/>
                <a:gd name="connsiteY13" fmla="*/ 1990854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67359 w 604625"/>
                <a:gd name="connsiteY13" fmla="*/ 2028092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625" h="2430125">
                  <a:moveTo>
                    <a:pt x="1379" y="2425298"/>
                  </a:moveTo>
                  <a:cubicBezTo>
                    <a:pt x="689" y="2393921"/>
                    <a:pt x="0" y="2362545"/>
                    <a:pt x="9654" y="2338410"/>
                  </a:cubicBezTo>
                  <a:cubicBezTo>
                    <a:pt x="19308" y="2314275"/>
                    <a:pt x="48960" y="2318412"/>
                    <a:pt x="59304" y="2280484"/>
                  </a:cubicBezTo>
                  <a:cubicBezTo>
                    <a:pt x="69648" y="2242556"/>
                    <a:pt x="70157" y="2268071"/>
                    <a:pt x="71717" y="2110844"/>
                  </a:cubicBezTo>
                  <a:cubicBezTo>
                    <a:pt x="73277" y="1953617"/>
                    <a:pt x="47231" y="1635025"/>
                    <a:pt x="68663" y="1337121"/>
                  </a:cubicBezTo>
                  <a:cubicBezTo>
                    <a:pt x="90095" y="1039217"/>
                    <a:pt x="168766" y="538573"/>
                    <a:pt x="200307" y="323420"/>
                  </a:cubicBezTo>
                  <a:cubicBezTo>
                    <a:pt x="231848" y="108267"/>
                    <a:pt x="246928" y="92406"/>
                    <a:pt x="257907" y="46203"/>
                  </a:cubicBezTo>
                  <a:cubicBezTo>
                    <a:pt x="268886" y="0"/>
                    <a:pt x="266182" y="46203"/>
                    <a:pt x="266182" y="46203"/>
                  </a:cubicBezTo>
                  <a:lnTo>
                    <a:pt x="365484" y="46203"/>
                  </a:lnTo>
                  <a:lnTo>
                    <a:pt x="419272" y="46203"/>
                  </a:lnTo>
                  <a:lnTo>
                    <a:pt x="536119" y="62753"/>
                  </a:lnTo>
                  <a:cubicBezTo>
                    <a:pt x="541636" y="120679"/>
                    <a:pt x="550019" y="130334"/>
                    <a:pt x="561161" y="352383"/>
                  </a:cubicBezTo>
                  <a:cubicBezTo>
                    <a:pt x="572303" y="574432"/>
                    <a:pt x="604625" y="1124726"/>
                    <a:pt x="602971" y="1395046"/>
                  </a:cubicBezTo>
                  <a:cubicBezTo>
                    <a:pt x="601318" y="1665366"/>
                    <a:pt x="576598" y="1886036"/>
                    <a:pt x="567359" y="2028092"/>
                  </a:cubicBezTo>
                  <a:cubicBezTo>
                    <a:pt x="558120" y="2170148"/>
                    <a:pt x="550150" y="2201180"/>
                    <a:pt x="547536" y="2247383"/>
                  </a:cubicBezTo>
                  <a:cubicBezTo>
                    <a:pt x="544922" y="2293586"/>
                    <a:pt x="546157" y="2290138"/>
                    <a:pt x="551674" y="2305309"/>
                  </a:cubicBezTo>
                  <a:cubicBezTo>
                    <a:pt x="557191" y="2320480"/>
                    <a:pt x="574430" y="2319791"/>
                    <a:pt x="580636" y="2338410"/>
                  </a:cubicBezTo>
                  <a:cubicBezTo>
                    <a:pt x="586842" y="2357029"/>
                    <a:pt x="589601" y="2403921"/>
                    <a:pt x="588912" y="2417023"/>
                  </a:cubicBezTo>
                  <a:cubicBezTo>
                    <a:pt x="588223" y="2430125"/>
                    <a:pt x="576499" y="2417023"/>
                    <a:pt x="576499" y="2417023"/>
                  </a:cubicBezTo>
                  <a:lnTo>
                    <a:pt x="377896" y="2429436"/>
                  </a:lnTo>
                  <a:lnTo>
                    <a:pt x="1379" y="2425298"/>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52" name="Freeform 51"/>
            <p:cNvSpPr/>
            <p:nvPr/>
          </p:nvSpPr>
          <p:spPr>
            <a:xfrm>
              <a:off x="7228310" y="2301697"/>
              <a:ext cx="273991" cy="892496"/>
            </a:xfrm>
            <a:custGeom>
              <a:avLst/>
              <a:gdLst>
                <a:gd name="connsiteX0" fmla="*/ 0 w 228945"/>
                <a:gd name="connsiteY0" fmla="*/ 744761 h 757173"/>
                <a:gd name="connsiteX1" fmla="*/ 12413 w 228945"/>
                <a:gd name="connsiteY1" fmla="*/ 595809 h 757173"/>
                <a:gd name="connsiteX2" fmla="*/ 41376 w 228945"/>
                <a:gd name="connsiteY2" fmla="*/ 521333 h 757173"/>
                <a:gd name="connsiteX3" fmla="*/ 57926 w 228945"/>
                <a:gd name="connsiteY3" fmla="*/ 459269 h 757173"/>
                <a:gd name="connsiteX4" fmla="*/ 57926 w 228945"/>
                <a:gd name="connsiteY4" fmla="*/ 310317 h 757173"/>
                <a:gd name="connsiteX5" fmla="*/ 62063 w 228945"/>
                <a:gd name="connsiteY5" fmla="*/ 8276 h 757173"/>
                <a:gd name="connsiteX6" fmla="*/ 62063 w 228945"/>
                <a:gd name="connsiteY6" fmla="*/ 8276 h 757173"/>
                <a:gd name="connsiteX7" fmla="*/ 194465 w 228945"/>
                <a:gd name="connsiteY7" fmla="*/ 0 h 757173"/>
                <a:gd name="connsiteX8" fmla="*/ 194465 w 228945"/>
                <a:gd name="connsiteY8" fmla="*/ 0 h 757173"/>
                <a:gd name="connsiteX9" fmla="*/ 186190 w 228945"/>
                <a:gd name="connsiteY9" fmla="*/ 409619 h 757173"/>
                <a:gd name="connsiteX10" fmla="*/ 190328 w 228945"/>
                <a:gd name="connsiteY10" fmla="*/ 500645 h 757173"/>
                <a:gd name="connsiteX11" fmla="*/ 211015 w 228945"/>
                <a:gd name="connsiteY11" fmla="*/ 546158 h 757173"/>
                <a:gd name="connsiteX12" fmla="*/ 227566 w 228945"/>
                <a:gd name="connsiteY12" fmla="*/ 666147 h 757173"/>
                <a:gd name="connsiteX13" fmla="*/ 219291 w 228945"/>
                <a:gd name="connsiteY13" fmla="*/ 757173 h 757173"/>
                <a:gd name="connsiteX14" fmla="*/ 219291 w 228945"/>
                <a:gd name="connsiteY14" fmla="*/ 757173 h 757173"/>
                <a:gd name="connsiteX15" fmla="*/ 0 w 228945"/>
                <a:gd name="connsiteY15" fmla="*/ 744761 h 757173"/>
                <a:gd name="connsiteX0" fmla="*/ 0 w 227935"/>
                <a:gd name="connsiteY0" fmla="*/ 744761 h 757173"/>
                <a:gd name="connsiteX1" fmla="*/ 12413 w 227935"/>
                <a:gd name="connsiteY1" fmla="*/ 595809 h 757173"/>
                <a:gd name="connsiteX2" fmla="*/ 41376 w 227935"/>
                <a:gd name="connsiteY2" fmla="*/ 521333 h 757173"/>
                <a:gd name="connsiteX3" fmla="*/ 57926 w 227935"/>
                <a:gd name="connsiteY3" fmla="*/ 459269 h 757173"/>
                <a:gd name="connsiteX4" fmla="*/ 57926 w 227935"/>
                <a:gd name="connsiteY4" fmla="*/ 310317 h 757173"/>
                <a:gd name="connsiteX5" fmla="*/ 62063 w 227935"/>
                <a:gd name="connsiteY5" fmla="*/ 8276 h 757173"/>
                <a:gd name="connsiteX6" fmla="*/ 62063 w 227935"/>
                <a:gd name="connsiteY6" fmla="*/ 8276 h 757173"/>
                <a:gd name="connsiteX7" fmla="*/ 194465 w 227935"/>
                <a:gd name="connsiteY7" fmla="*/ 0 h 757173"/>
                <a:gd name="connsiteX8" fmla="*/ 194465 w 227935"/>
                <a:gd name="connsiteY8" fmla="*/ 0 h 757173"/>
                <a:gd name="connsiteX9" fmla="*/ 186190 w 227935"/>
                <a:gd name="connsiteY9" fmla="*/ 409619 h 757173"/>
                <a:gd name="connsiteX10" fmla="*/ 190328 w 227935"/>
                <a:gd name="connsiteY10" fmla="*/ 500645 h 757173"/>
                <a:gd name="connsiteX11" fmla="*/ 217076 w 227935"/>
                <a:gd name="connsiteY11" fmla="*/ 567219 h 757173"/>
                <a:gd name="connsiteX12" fmla="*/ 227566 w 227935"/>
                <a:gd name="connsiteY12" fmla="*/ 666147 h 757173"/>
                <a:gd name="connsiteX13" fmla="*/ 219291 w 227935"/>
                <a:gd name="connsiteY13" fmla="*/ 757173 h 757173"/>
                <a:gd name="connsiteX14" fmla="*/ 219291 w 227935"/>
                <a:gd name="connsiteY14" fmla="*/ 757173 h 757173"/>
                <a:gd name="connsiteX15" fmla="*/ 0 w 227935"/>
                <a:gd name="connsiteY15" fmla="*/ 744761 h 757173"/>
                <a:gd name="connsiteX0" fmla="*/ 0 w 221903"/>
                <a:gd name="connsiteY0" fmla="*/ 744761 h 757173"/>
                <a:gd name="connsiteX1" fmla="*/ 12413 w 221903"/>
                <a:gd name="connsiteY1" fmla="*/ 595809 h 757173"/>
                <a:gd name="connsiteX2" fmla="*/ 41376 w 221903"/>
                <a:gd name="connsiteY2" fmla="*/ 521333 h 757173"/>
                <a:gd name="connsiteX3" fmla="*/ 57926 w 221903"/>
                <a:gd name="connsiteY3" fmla="*/ 459269 h 757173"/>
                <a:gd name="connsiteX4" fmla="*/ 57926 w 221903"/>
                <a:gd name="connsiteY4" fmla="*/ 310317 h 757173"/>
                <a:gd name="connsiteX5" fmla="*/ 62063 w 221903"/>
                <a:gd name="connsiteY5" fmla="*/ 8276 h 757173"/>
                <a:gd name="connsiteX6" fmla="*/ 62063 w 221903"/>
                <a:gd name="connsiteY6" fmla="*/ 8276 h 757173"/>
                <a:gd name="connsiteX7" fmla="*/ 194465 w 221903"/>
                <a:gd name="connsiteY7" fmla="*/ 0 h 757173"/>
                <a:gd name="connsiteX8" fmla="*/ 194465 w 221903"/>
                <a:gd name="connsiteY8" fmla="*/ 0 h 757173"/>
                <a:gd name="connsiteX9" fmla="*/ 186190 w 221903"/>
                <a:gd name="connsiteY9" fmla="*/ 409619 h 757173"/>
                <a:gd name="connsiteX10" fmla="*/ 190328 w 221903"/>
                <a:gd name="connsiteY10" fmla="*/ 500645 h 757173"/>
                <a:gd name="connsiteX11" fmla="*/ 217076 w 221903"/>
                <a:gd name="connsiteY11" fmla="*/ 567219 h 757173"/>
                <a:gd name="connsiteX12" fmla="*/ 219291 w 221903"/>
                <a:gd name="connsiteY12" fmla="*/ 757173 h 757173"/>
                <a:gd name="connsiteX13" fmla="*/ 219291 w 221903"/>
                <a:gd name="connsiteY13" fmla="*/ 757173 h 757173"/>
                <a:gd name="connsiteX14" fmla="*/ 0 w 221903"/>
                <a:gd name="connsiteY14" fmla="*/ 744761 h 757173"/>
                <a:gd name="connsiteX0" fmla="*/ 0 w 219291"/>
                <a:gd name="connsiteY0" fmla="*/ 744761 h 757173"/>
                <a:gd name="connsiteX1" fmla="*/ 12413 w 219291"/>
                <a:gd name="connsiteY1" fmla="*/ 595809 h 757173"/>
                <a:gd name="connsiteX2" fmla="*/ 41376 w 219291"/>
                <a:gd name="connsiteY2" fmla="*/ 521333 h 757173"/>
                <a:gd name="connsiteX3" fmla="*/ 57926 w 219291"/>
                <a:gd name="connsiteY3" fmla="*/ 459269 h 757173"/>
                <a:gd name="connsiteX4" fmla="*/ 57926 w 219291"/>
                <a:gd name="connsiteY4" fmla="*/ 310317 h 757173"/>
                <a:gd name="connsiteX5" fmla="*/ 62063 w 219291"/>
                <a:gd name="connsiteY5" fmla="*/ 8276 h 757173"/>
                <a:gd name="connsiteX6" fmla="*/ 62063 w 219291"/>
                <a:gd name="connsiteY6" fmla="*/ 8276 h 757173"/>
                <a:gd name="connsiteX7" fmla="*/ 194465 w 219291"/>
                <a:gd name="connsiteY7" fmla="*/ 0 h 757173"/>
                <a:gd name="connsiteX8" fmla="*/ 194465 w 219291"/>
                <a:gd name="connsiteY8" fmla="*/ 0 h 757173"/>
                <a:gd name="connsiteX9" fmla="*/ 186190 w 219291"/>
                <a:gd name="connsiteY9" fmla="*/ 409619 h 757173"/>
                <a:gd name="connsiteX10" fmla="*/ 190328 w 219291"/>
                <a:gd name="connsiteY10" fmla="*/ 500645 h 757173"/>
                <a:gd name="connsiteX11" fmla="*/ 207985 w 219291"/>
                <a:gd name="connsiteY11" fmla="*/ 602321 h 757173"/>
                <a:gd name="connsiteX12" fmla="*/ 219291 w 219291"/>
                <a:gd name="connsiteY12" fmla="*/ 757173 h 757173"/>
                <a:gd name="connsiteX13" fmla="*/ 219291 w 219291"/>
                <a:gd name="connsiteY13" fmla="*/ 757173 h 757173"/>
                <a:gd name="connsiteX14" fmla="*/ 0 w 219291"/>
                <a:gd name="connsiteY14" fmla="*/ 744761 h 757173"/>
                <a:gd name="connsiteX0" fmla="*/ 0 w 221904"/>
                <a:gd name="connsiteY0" fmla="*/ 744761 h 757173"/>
                <a:gd name="connsiteX1" fmla="*/ 12413 w 221904"/>
                <a:gd name="connsiteY1" fmla="*/ 595809 h 757173"/>
                <a:gd name="connsiteX2" fmla="*/ 41376 w 221904"/>
                <a:gd name="connsiteY2" fmla="*/ 521333 h 757173"/>
                <a:gd name="connsiteX3" fmla="*/ 57926 w 221904"/>
                <a:gd name="connsiteY3" fmla="*/ 459269 h 757173"/>
                <a:gd name="connsiteX4" fmla="*/ 57926 w 221904"/>
                <a:gd name="connsiteY4" fmla="*/ 310317 h 757173"/>
                <a:gd name="connsiteX5" fmla="*/ 62063 w 221904"/>
                <a:gd name="connsiteY5" fmla="*/ 8276 h 757173"/>
                <a:gd name="connsiteX6" fmla="*/ 62063 w 221904"/>
                <a:gd name="connsiteY6" fmla="*/ 8276 h 757173"/>
                <a:gd name="connsiteX7" fmla="*/ 194465 w 221904"/>
                <a:gd name="connsiteY7" fmla="*/ 0 h 757173"/>
                <a:gd name="connsiteX8" fmla="*/ 194465 w 221904"/>
                <a:gd name="connsiteY8" fmla="*/ 0 h 757173"/>
                <a:gd name="connsiteX9" fmla="*/ 186190 w 221904"/>
                <a:gd name="connsiteY9" fmla="*/ 409619 h 757173"/>
                <a:gd name="connsiteX10" fmla="*/ 190328 w 221904"/>
                <a:gd name="connsiteY10" fmla="*/ 500645 h 757173"/>
                <a:gd name="connsiteX11" fmla="*/ 217077 w 221904"/>
                <a:gd name="connsiteY11" fmla="*/ 598812 h 757173"/>
                <a:gd name="connsiteX12" fmla="*/ 219291 w 221904"/>
                <a:gd name="connsiteY12" fmla="*/ 757173 h 757173"/>
                <a:gd name="connsiteX13" fmla="*/ 219291 w 221904"/>
                <a:gd name="connsiteY13" fmla="*/ 757173 h 757173"/>
                <a:gd name="connsiteX14" fmla="*/ 0 w 221904"/>
                <a:gd name="connsiteY14" fmla="*/ 744761 h 75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04" h="757173">
                  <a:moveTo>
                    <a:pt x="0" y="744761"/>
                  </a:moveTo>
                  <a:cubicBezTo>
                    <a:pt x="2758" y="688904"/>
                    <a:pt x="5517" y="633047"/>
                    <a:pt x="12413" y="595809"/>
                  </a:cubicBezTo>
                  <a:cubicBezTo>
                    <a:pt x="19309" y="558571"/>
                    <a:pt x="33791" y="544090"/>
                    <a:pt x="41376" y="521333"/>
                  </a:cubicBezTo>
                  <a:cubicBezTo>
                    <a:pt x="48962" y="498576"/>
                    <a:pt x="55168" y="494438"/>
                    <a:pt x="57926" y="459269"/>
                  </a:cubicBezTo>
                  <a:cubicBezTo>
                    <a:pt x="60684" y="424100"/>
                    <a:pt x="57237" y="385482"/>
                    <a:pt x="57926" y="310317"/>
                  </a:cubicBezTo>
                  <a:cubicBezTo>
                    <a:pt x="58615" y="235152"/>
                    <a:pt x="62063" y="8276"/>
                    <a:pt x="62063" y="8276"/>
                  </a:cubicBezTo>
                  <a:lnTo>
                    <a:pt x="62063" y="8276"/>
                  </a:lnTo>
                  <a:lnTo>
                    <a:pt x="194465" y="0"/>
                  </a:lnTo>
                  <a:lnTo>
                    <a:pt x="194465" y="0"/>
                  </a:lnTo>
                  <a:cubicBezTo>
                    <a:pt x="193086" y="68270"/>
                    <a:pt x="186879" y="326178"/>
                    <a:pt x="186190" y="409619"/>
                  </a:cubicBezTo>
                  <a:cubicBezTo>
                    <a:pt x="185501" y="493060"/>
                    <a:pt x="185180" y="469113"/>
                    <a:pt x="190328" y="500645"/>
                  </a:cubicBezTo>
                  <a:cubicBezTo>
                    <a:pt x="195476" y="532177"/>
                    <a:pt x="212250" y="556058"/>
                    <a:pt x="217077" y="598812"/>
                  </a:cubicBezTo>
                  <a:cubicBezTo>
                    <a:pt x="221904" y="641566"/>
                    <a:pt x="218922" y="725514"/>
                    <a:pt x="219291" y="757173"/>
                  </a:cubicBezTo>
                  <a:lnTo>
                    <a:pt x="219291" y="757173"/>
                  </a:lnTo>
                  <a:lnTo>
                    <a:pt x="0" y="744761"/>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grpSp>
      <p:sp>
        <p:nvSpPr>
          <p:cNvPr id="67" name="TextBox 66"/>
          <p:cNvSpPr txBox="1"/>
          <p:nvPr/>
        </p:nvSpPr>
        <p:spPr>
          <a:xfrm>
            <a:off x="3135987" y="5131067"/>
            <a:ext cx="1175322" cy="369332"/>
          </a:xfrm>
          <a:prstGeom prst="rect">
            <a:avLst/>
          </a:prstGeom>
          <a:noFill/>
        </p:spPr>
        <p:txBody>
          <a:bodyPr wrap="none" rtlCol="0">
            <a:spAutoFit/>
          </a:bodyPr>
          <a:lstStyle/>
          <a:p>
            <a:r>
              <a:rPr lang="en-US" b="1" dirty="0" smtClean="0">
                <a:effectLst>
                  <a:outerShdw blurRad="50800" dist="38100" dir="5400000" algn="t" rotWithShape="0">
                    <a:schemeClr val="bg1">
                      <a:alpha val="40000"/>
                    </a:schemeClr>
                  </a:outerShdw>
                </a:effectLst>
              </a:rPr>
              <a:t>On screen</a:t>
            </a:r>
            <a:endParaRPr lang="en-US" b="1" dirty="0">
              <a:effectLst>
                <a:outerShdw blurRad="50800" dist="38100" dir="5400000" algn="t" rotWithShape="0">
                  <a:schemeClr val="bg1">
                    <a:alpha val="40000"/>
                  </a:schemeClr>
                </a:outerShdw>
              </a:effectLst>
            </a:endParaRPr>
          </a:p>
        </p:txBody>
      </p:sp>
      <p:sp>
        <p:nvSpPr>
          <p:cNvPr id="68" name="TextBox 67"/>
          <p:cNvSpPr txBox="1"/>
          <p:nvPr/>
        </p:nvSpPr>
        <p:spPr>
          <a:xfrm>
            <a:off x="7395972" y="5127296"/>
            <a:ext cx="1144514" cy="369332"/>
          </a:xfrm>
          <a:prstGeom prst="rect">
            <a:avLst/>
          </a:prstGeom>
          <a:noFill/>
        </p:spPr>
        <p:txBody>
          <a:bodyPr wrap="none" rtlCol="0">
            <a:spAutoFit/>
          </a:bodyPr>
          <a:lstStyle/>
          <a:p>
            <a:r>
              <a:rPr lang="en-US" dirty="0" smtClean="0"/>
              <a:t>On screen</a:t>
            </a:r>
            <a:endParaRPr lang="en-US" dirty="0"/>
          </a:p>
        </p:txBody>
      </p:sp>
    </p:spTree>
    <p:extLst>
      <p:ext uri="{BB962C8B-B14F-4D97-AF65-F5344CB8AC3E}">
        <p14:creationId xmlns:p14="http://schemas.microsoft.com/office/powerpoint/2010/main" val="24982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800"/>
                                        <p:tgtEl>
                                          <p:spTgt spid="30"/>
                                        </p:tgtEl>
                                      </p:cBhvr>
                                    </p:animEffect>
                                  </p:childTnLst>
                                </p:cTn>
                              </p:par>
                            </p:childTnLst>
                          </p:cTn>
                        </p:par>
                        <p:par>
                          <p:cTn id="8" fill="hold">
                            <p:stCondLst>
                              <p:cond delay="8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800"/>
                                        <p:tgtEl>
                                          <p:spTgt spid="3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600"/>
                            </p:stCondLst>
                            <p:childTnLst>
                              <p:par>
                                <p:cTn id="19" presetID="10" presetClass="exit" presetSubtype="0" fill="hold" nodeType="afterEffect">
                                  <p:stCondLst>
                                    <p:cond delay="2000"/>
                                  </p:stCondLst>
                                  <p:childTnLst>
                                    <p:animEffect transition="out" filter="fade">
                                      <p:cBhvr>
                                        <p:cTn id="20" dur="500"/>
                                        <p:tgtEl>
                                          <p:spTgt spid="40"/>
                                        </p:tgtEl>
                                      </p:cBhvr>
                                    </p:animEffect>
                                    <p:set>
                                      <p:cBhvr>
                                        <p:cTn id="21" dur="1" fill="hold">
                                          <p:stCondLst>
                                            <p:cond delay="499"/>
                                          </p:stCondLst>
                                        </p:cTn>
                                        <p:tgtEl>
                                          <p:spTgt spid="40"/>
                                        </p:tgtEl>
                                        <p:attrNameLst>
                                          <p:attrName>style.visibility</p:attrName>
                                        </p:attrNameLst>
                                      </p:cBhvr>
                                      <p:to>
                                        <p:strVal val="hidden"/>
                                      </p:to>
                                    </p:set>
                                  </p:childTnLst>
                                </p:cTn>
                              </p:par>
                              <p:par>
                                <p:cTn id="22" presetID="10" presetClass="entr" presetSubtype="0" fill="hold" nodeType="withEffect">
                                  <p:stCondLst>
                                    <p:cond delay="200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par>
                          <p:cTn id="25" fill="hold">
                            <p:stCondLst>
                              <p:cond delay="4100"/>
                            </p:stCondLst>
                            <p:childTnLst>
                              <p:par>
                                <p:cTn id="26" presetID="22" presetClass="entr" presetSubtype="1"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800"/>
                                        <p:tgtEl>
                                          <p:spTgt spid="45"/>
                                        </p:tgtEl>
                                      </p:cBhvr>
                                    </p:animEffect>
                                  </p:childTnLst>
                                </p:cTn>
                              </p:par>
                            </p:childTnLst>
                          </p:cTn>
                        </p:par>
                        <p:par>
                          <p:cTn id="29" fill="hold">
                            <p:stCondLst>
                              <p:cond delay="4900"/>
                            </p:stCondLst>
                            <p:childTnLst>
                              <p:par>
                                <p:cTn id="30" presetID="22" presetClass="entr" presetSubtype="4"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800"/>
                                        <p:tgtEl>
                                          <p:spTgt spid="4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The bad: Anisotropy</a:t>
            </a:r>
          </a:p>
        </p:txBody>
      </p:sp>
      <p:sp>
        <p:nvSpPr>
          <p:cNvPr id="3" name="Content Placeholder 2"/>
          <p:cNvSpPr>
            <a:spLocks noGrp="1"/>
          </p:cNvSpPr>
          <p:nvPr>
            <p:ph idx="1"/>
          </p:nvPr>
        </p:nvSpPr>
        <p:spPr>
          <a:xfrm>
            <a:off x="467544" y="1628800"/>
            <a:ext cx="8229600" cy="4625975"/>
          </a:xfrm>
        </p:spPr>
        <p:txBody>
          <a:bodyPr>
            <a:noAutofit/>
          </a:bodyPr>
          <a:lstStyle/>
          <a:p>
            <a:r>
              <a:rPr lang="en-US" sz="2400" dirty="0" smtClean="0"/>
              <a:t>Anisotropic reflectors are common in musculoskeletal ultrasound.</a:t>
            </a:r>
          </a:p>
          <a:p>
            <a:pPr marL="119062" indent="0">
              <a:buNone/>
            </a:pPr>
            <a:endParaRPr lang="en-US" sz="2400" dirty="0" smtClean="0"/>
          </a:p>
          <a:p>
            <a:r>
              <a:rPr lang="en-US" sz="2400" dirty="0" smtClean="0"/>
              <a:t>The strongest anisotropic reflectors are tendons. Muscles, </a:t>
            </a:r>
            <a:r>
              <a:rPr lang="en-US" sz="2400" dirty="0"/>
              <a:t>ligaments and </a:t>
            </a:r>
            <a:r>
              <a:rPr lang="en-US" sz="2400" dirty="0" smtClean="0"/>
              <a:t>nerves have less pronounced anisotropic features.</a:t>
            </a:r>
          </a:p>
          <a:p>
            <a:endParaRPr lang="en-US" sz="2400" dirty="0"/>
          </a:p>
          <a:p>
            <a:pPr marL="461772" indent="-342900"/>
            <a:r>
              <a:rPr lang="en-US" sz="2400" dirty="0" smtClean="0"/>
              <a:t>Anisotropy can help to differentiate tissues (i.e. tendon from surrounding fat), and intra-tendinous damage (abnormal tendon does not express anisotropic features</a:t>
            </a:r>
            <a:r>
              <a:rPr lang="en-US" sz="2400" dirty="0"/>
              <a:t>). </a:t>
            </a:r>
            <a:endParaRPr lang="en-US" sz="2400" dirty="0" smtClean="0"/>
          </a:p>
          <a:p>
            <a:pPr marL="118872" indent="0">
              <a:buNone/>
            </a:pPr>
            <a:endParaRPr lang="en-US" sz="2400" dirty="0" smtClean="0"/>
          </a:p>
          <a:p>
            <a:pPr marL="461772" indent="-342900"/>
            <a:r>
              <a:rPr lang="en-US" sz="2400" dirty="0"/>
              <a:t>T</a:t>
            </a:r>
            <a:r>
              <a:rPr lang="en-US" sz="2400" dirty="0" smtClean="0"/>
              <a:t>he incident sound beam should ALWAYS  be perpendicular to the examined tendon.</a:t>
            </a:r>
            <a:endParaRPr lang="en-US" sz="2400" dirty="0"/>
          </a:p>
        </p:txBody>
      </p:sp>
    </p:spTree>
    <p:extLst>
      <p:ext uri="{BB962C8B-B14F-4D97-AF65-F5344CB8AC3E}">
        <p14:creationId xmlns:p14="http://schemas.microsoft.com/office/powerpoint/2010/main" val="183458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Anisotropy: </a:t>
            </a:r>
            <a:r>
              <a:rPr lang="en-US" sz="3200" dirty="0" smtClean="0">
                <a:solidFill>
                  <a:srgbClr val="0070C0"/>
                </a:solidFill>
              </a:rPr>
              <a:t>extensor tendons wrist</a:t>
            </a:r>
            <a:endParaRPr lang="en-US" dirty="0">
              <a:solidFill>
                <a:srgbClr val="0070C0"/>
              </a:solidFill>
            </a:endParaRPr>
          </a:p>
        </p:txBody>
      </p:sp>
      <p:pic>
        <p:nvPicPr>
          <p:cNvPr id="4" name="anisotropy wrist tendon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0375" y="1774825"/>
            <a:ext cx="8223250" cy="4625975"/>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85291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491919" y="4162421"/>
            <a:ext cx="3281197" cy="963723"/>
            <a:chOff x="3491919" y="4162421"/>
            <a:chExt cx="3281197" cy="963723"/>
          </a:xfrm>
          <a:pattFill prst="narHorz">
            <a:fgClr>
              <a:schemeClr val="accent1">
                <a:lumMod val="40000"/>
                <a:lumOff val="60000"/>
              </a:schemeClr>
            </a:fgClr>
            <a:bgClr>
              <a:schemeClr val="bg1"/>
            </a:bgClr>
          </a:pattFill>
        </p:grpSpPr>
        <p:sp>
          <p:nvSpPr>
            <p:cNvPr id="8" name="Rectangle 7"/>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smtClean="0">
                <a:solidFill>
                  <a:srgbClr val="0070C0"/>
                </a:solidFill>
              </a:rPr>
              <a:t>Ultrasound beam assumptions</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The basic assumptions made in producing an ultrasound image are:</a:t>
            </a:r>
          </a:p>
          <a:p>
            <a:pPr lvl="1"/>
            <a:r>
              <a:rPr lang="en-US" dirty="0" smtClean="0"/>
              <a:t>Sound waves travel in straight lines.</a:t>
            </a:r>
          </a:p>
        </p:txBody>
      </p:sp>
      <p:grpSp>
        <p:nvGrpSpPr>
          <p:cNvPr id="4" name="Group 27"/>
          <p:cNvGrpSpPr/>
          <p:nvPr/>
        </p:nvGrpSpPr>
        <p:grpSpPr>
          <a:xfrm rot="16031849">
            <a:off x="1602706" y="3415461"/>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5" name="Freeform 4"/>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6" name="Freeform 5"/>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sp>
          <p:nvSpPr>
            <p:cNvPr id="7" name="Freeform 6"/>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fontAlgn="auto">
                <a:spcBef>
                  <a:spcPts val="0"/>
                </a:spcBef>
                <a:spcAft>
                  <a:spcPts val="0"/>
                </a:spcAft>
                <a:defRPr/>
              </a:pPr>
              <a:endParaRPr lang="en-GB" kern="0" dirty="0">
                <a:solidFill>
                  <a:sysClr val="window" lastClr="FFFFFF"/>
                </a:solidFill>
                <a:latin typeface="Lucida Sans Unicode"/>
                <a:ea typeface="+mn-ea"/>
                <a:cs typeface="+mn-cs"/>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10216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Anisotropy: </a:t>
            </a:r>
            <a:r>
              <a:rPr lang="en-US" sz="3200" dirty="0" smtClean="0">
                <a:solidFill>
                  <a:srgbClr val="0070C0"/>
                </a:solidFill>
              </a:rPr>
              <a:t>rotator cuff</a:t>
            </a:r>
            <a:endParaRPr lang="en-US" sz="3200" dirty="0">
              <a:solidFill>
                <a:srgbClr val="0070C0"/>
              </a:solidFill>
            </a:endParaRPr>
          </a:p>
        </p:txBody>
      </p:sp>
      <p:pic>
        <p:nvPicPr>
          <p:cNvPr id="4" name="Content Placeholder 3" descr="anisotropy.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2787861">
            <a:off x="6683940" y="2824247"/>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42199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16" y="155448"/>
            <a:ext cx="8471877" cy="1252728"/>
          </a:xfrm>
        </p:spPr>
        <p:txBody>
          <a:bodyPr>
            <a:normAutofit fontScale="90000"/>
          </a:bodyPr>
          <a:lstStyle/>
          <a:p>
            <a:r>
              <a:rPr lang="en-US" dirty="0" smtClean="0">
                <a:solidFill>
                  <a:srgbClr val="0070C0"/>
                </a:solidFill>
              </a:rPr>
              <a:t>Anisotropy: </a:t>
            </a:r>
            <a:r>
              <a:rPr lang="en-US" sz="3600" dirty="0" smtClean="0">
                <a:solidFill>
                  <a:srgbClr val="0070C0"/>
                </a:solidFill>
              </a:rPr>
              <a:t>extensor tendon over MTP joint</a:t>
            </a:r>
            <a:endParaRPr lang="en-US" sz="3600" dirty="0">
              <a:solidFill>
                <a:srgbClr val="0070C0"/>
              </a:solidFill>
            </a:endParaRPr>
          </a:p>
        </p:txBody>
      </p:sp>
      <p:pic>
        <p:nvPicPr>
          <p:cNvPr id="4" name="Content Placeholder 3" descr="anisotropy2.tif"/>
          <p:cNvPicPr>
            <a:picLocks noGrp="1" noChangeAspect="1"/>
          </p:cNvPicPr>
          <p:nvPr>
            <p:ph idx="1"/>
          </p:nvPr>
        </p:nvPicPr>
        <p:blipFill>
          <a:blip r:embed="rId2">
            <a:extLst>
              <a:ext uri="{28A0092B-C50C-407E-A947-70E740481C1C}">
                <a14:useLocalDpi xmlns:a14="http://schemas.microsoft.com/office/drawing/2010/main" val="0"/>
              </a:ext>
            </a:extLst>
          </a:blip>
          <a:srcRect t="12526" b="12526"/>
          <a:stretch>
            <a:fillRect/>
          </a:stretch>
        </p:blipFill>
        <p:spPr/>
      </p:pic>
      <p:sp>
        <p:nvSpPr>
          <p:cNvPr id="5" name="Up Arrow 4"/>
          <p:cNvSpPr/>
          <p:nvPr/>
        </p:nvSpPr>
        <p:spPr>
          <a:xfrm rot="10800000">
            <a:off x="1025384" y="1821106"/>
            <a:ext cx="380631" cy="714782"/>
          </a:xfrm>
          <a:prstGeom prst="upArrow">
            <a:avLst/>
          </a:prstGeom>
          <a:solidFill>
            <a:srgbClr val="6299E8"/>
          </a:solidFill>
          <a:ln>
            <a:gradFill flip="none" rotWithShape="1">
              <a:gsLst>
                <a:gs pos="0">
                  <a:srgbClr val="6299E8"/>
                </a:gs>
                <a:gs pos="100000">
                  <a:srgbClr val="5C8ED5"/>
                </a:gs>
              </a:gsLst>
              <a:lin ang="0" scaled="1"/>
              <a:tileRect/>
            </a:gradFill>
          </a:ln>
          <a:effectLst>
            <a:outerShdw blurRad="95250" dist="25400" dir="5400000" rotWithShape="0">
              <a:srgbClr val="000000">
                <a:alpha val="3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5418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3.88889E-6 -2.59259E-6 C 0.08211 -0.02639 0.16701 -0.01481 0.25 -0.01481 " pathEditMode="relative" rAng="0" ptsTypes="fA">
                                      <p:cBhvr>
                                        <p:cTn id="11" dur="2000" fill="hold"/>
                                        <p:tgtEl>
                                          <p:spTgt spid="5"/>
                                        </p:tgtEl>
                                        <p:attrNameLst>
                                          <p:attrName>ppt_x</p:attrName>
                                          <p:attrName>ppt_y</p:attrName>
                                        </p:attrNameLst>
                                      </p:cBhvr>
                                      <p:rCtr x="1250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bad: Beam Width artefact</a:t>
            </a:r>
            <a:endParaRPr lang="en-US" dirty="0">
              <a:solidFill>
                <a:srgbClr val="0070C0"/>
              </a:solidFill>
            </a:endParaRPr>
          </a:p>
        </p:txBody>
      </p:sp>
      <p:sp>
        <p:nvSpPr>
          <p:cNvPr id="3" name="Content Placeholder 2"/>
          <p:cNvSpPr>
            <a:spLocks noGrp="1"/>
          </p:cNvSpPr>
          <p:nvPr>
            <p:ph idx="1"/>
          </p:nvPr>
        </p:nvSpPr>
        <p:spPr>
          <a:xfrm>
            <a:off x="467544" y="1628800"/>
            <a:ext cx="8229600" cy="4625975"/>
          </a:xfrm>
        </p:spPr>
        <p:txBody>
          <a:bodyPr/>
          <a:lstStyle/>
          <a:p>
            <a:r>
              <a:rPr lang="en-US" sz="2400" dirty="0" smtClean="0"/>
              <a:t>Ultrasound images comprise a  volume of tissue (width of the transducer = width of the sound beam).</a:t>
            </a:r>
          </a:p>
          <a:p>
            <a:pPr marL="119062" indent="0">
              <a:buNone/>
            </a:pPr>
            <a:endParaRPr lang="en-US" sz="2400" dirty="0" smtClean="0"/>
          </a:p>
          <a:p>
            <a:r>
              <a:rPr lang="en-US" sz="2400" dirty="0" smtClean="0"/>
              <a:t>The appearance of the structure under examination may be smaller than the width of sound beam therefore the image produced becomes a combination of the echoes from the object and the surrounding tissues (volume averaging).</a:t>
            </a:r>
          </a:p>
          <a:p>
            <a:pPr marL="119062" indent="0">
              <a:buNone/>
            </a:pPr>
            <a:endParaRPr lang="en-US" sz="2400" dirty="0" smtClean="0"/>
          </a:p>
          <a:p>
            <a:r>
              <a:rPr lang="en-US" sz="2400" dirty="0" smtClean="0"/>
              <a:t>The effect can be loss of posterior shadowing from small calcifications or demonstration of echoes within simple cysts.</a:t>
            </a:r>
            <a:endParaRPr lang="en-US" sz="2400" dirty="0"/>
          </a:p>
        </p:txBody>
      </p:sp>
    </p:spTree>
    <p:extLst>
      <p:ext uri="{BB962C8B-B14F-4D97-AF65-F5344CB8AC3E}">
        <p14:creationId xmlns:p14="http://schemas.microsoft.com/office/powerpoint/2010/main" val="416646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5455020" cy="1252728"/>
          </a:xfrm>
        </p:spPr>
        <p:txBody>
          <a:bodyPr>
            <a:normAutofit fontScale="90000"/>
          </a:bodyPr>
          <a:lstStyle/>
          <a:p>
            <a:r>
              <a:rPr lang="en-US" dirty="0" smtClean="0">
                <a:solidFill>
                  <a:srgbClr val="0070C0"/>
                </a:solidFill>
              </a:rPr>
              <a:t>The bad: Beam Width artefact</a:t>
            </a:r>
            <a:endParaRPr lang="en-US" dirty="0">
              <a:solidFill>
                <a:srgbClr val="0070C0"/>
              </a:solidFill>
            </a:endParaRPr>
          </a:p>
        </p:txBody>
      </p:sp>
      <p:sp>
        <p:nvSpPr>
          <p:cNvPr id="3" name="Content Placeholder 2"/>
          <p:cNvSpPr>
            <a:spLocks noGrp="1"/>
          </p:cNvSpPr>
          <p:nvPr>
            <p:ph idx="1"/>
          </p:nvPr>
        </p:nvSpPr>
        <p:spPr>
          <a:xfrm>
            <a:off x="457199" y="2834640"/>
            <a:ext cx="5149153" cy="3566160"/>
          </a:xfrm>
        </p:spPr>
        <p:txBody>
          <a:bodyPr/>
          <a:lstStyle/>
          <a:p>
            <a:r>
              <a:rPr lang="en-US" dirty="0" smtClean="0"/>
              <a:t>Small calcifications may not show the acoustic shadow.</a:t>
            </a:r>
          </a:p>
        </p:txBody>
      </p:sp>
      <p:sp>
        <p:nvSpPr>
          <p:cNvPr id="4" name="Rectangle 3"/>
          <p:cNvSpPr/>
          <p:nvPr/>
        </p:nvSpPr>
        <p:spPr>
          <a:xfrm>
            <a:off x="5450369" y="4077661"/>
            <a:ext cx="3144921" cy="1868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5836903" y="4077930"/>
            <a:ext cx="419981" cy="1888715"/>
            <a:chOff x="5836903" y="4077930"/>
            <a:chExt cx="419981" cy="1888715"/>
          </a:xfrm>
        </p:grpSpPr>
        <p:grpSp>
          <p:nvGrpSpPr>
            <p:cNvPr id="20" name="Group 19"/>
            <p:cNvGrpSpPr/>
            <p:nvPr/>
          </p:nvGrpSpPr>
          <p:grpSpPr>
            <a:xfrm rot="5400000">
              <a:off x="5098539" y="4816296"/>
              <a:ext cx="1888715" cy="411983"/>
              <a:chOff x="3491919" y="4162421"/>
              <a:chExt cx="3281197" cy="963723"/>
            </a:xfrm>
            <a:pattFill prst="ltVert">
              <a:fgClr>
                <a:prstClr val="black"/>
              </a:fgClr>
              <a:bgClr>
                <a:schemeClr val="accent1">
                  <a:lumMod val="40000"/>
                  <a:lumOff val="60000"/>
                </a:schemeClr>
              </a:bgClr>
            </a:pattFill>
          </p:grpSpPr>
          <p:sp>
            <p:nvSpPr>
              <p:cNvPr id="21" name="Rectangle 20"/>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9" name="Rectangle 28"/>
            <p:cNvSpPr/>
            <p:nvPr/>
          </p:nvSpPr>
          <p:spPr>
            <a:xfrm rot="5400000">
              <a:off x="5849969" y="5559461"/>
              <a:ext cx="393850" cy="4199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rot="5400000">
            <a:off x="6951864" y="4795428"/>
            <a:ext cx="1888715" cy="411983"/>
            <a:chOff x="3491919" y="4162421"/>
            <a:chExt cx="3281197" cy="963723"/>
          </a:xfrm>
          <a:pattFill prst="ltVert">
            <a:fgClr>
              <a:prstClr val="black"/>
            </a:fgClr>
            <a:bgClr>
              <a:schemeClr val="accent1">
                <a:lumMod val="40000"/>
                <a:lumOff val="60000"/>
              </a:schemeClr>
            </a:bgClr>
          </a:pattFill>
        </p:grpSpPr>
        <p:sp>
          <p:nvSpPr>
            <p:cNvPr id="34" name="Rectangle 33"/>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8" name="Group 34"/>
          <p:cNvGrpSpPr/>
          <p:nvPr/>
        </p:nvGrpSpPr>
        <p:grpSpPr>
          <a:xfrm>
            <a:off x="7501496" y="335793"/>
            <a:ext cx="806388" cy="3739677"/>
            <a:chOff x="6953856" y="2301697"/>
            <a:chExt cx="620890" cy="3662008"/>
          </a:xfrm>
          <a:effectLst>
            <a:outerShdw blurRad="215900" dist="50800" dir="1440000" sx="105000" sy="105000" algn="ctr" rotWithShape="0">
              <a:srgbClr val="000000">
                <a:alpha val="73000"/>
              </a:srgbClr>
            </a:outerShdw>
          </a:effectLst>
        </p:grpSpPr>
        <p:sp>
          <p:nvSpPr>
            <p:cNvPr id="39" name="Freeform 38"/>
            <p:cNvSpPr/>
            <p:nvPr/>
          </p:nvSpPr>
          <p:spPr>
            <a:xfrm>
              <a:off x="6955233" y="5526881"/>
              <a:ext cx="604083" cy="436824"/>
            </a:xfrm>
            <a:custGeom>
              <a:avLst/>
              <a:gdLst>
                <a:gd name="connsiteX0" fmla="*/ 0 w 369358"/>
                <a:gd name="connsiteY0" fmla="*/ 0 h 448733"/>
                <a:gd name="connsiteX1" fmla="*/ 25400 w 369358"/>
                <a:gd name="connsiteY1" fmla="*/ 374650 h 448733"/>
                <a:gd name="connsiteX2" fmla="*/ 63500 w 369358"/>
                <a:gd name="connsiteY2" fmla="*/ 425450 h 448733"/>
                <a:gd name="connsiteX3" fmla="*/ 215900 w 369358"/>
                <a:gd name="connsiteY3" fmla="*/ 425450 h 448733"/>
                <a:gd name="connsiteX4" fmla="*/ 317500 w 369358"/>
                <a:gd name="connsiteY4" fmla="*/ 425450 h 448733"/>
                <a:gd name="connsiteX5" fmla="*/ 330200 w 369358"/>
                <a:gd name="connsiteY5" fmla="*/ 400050 h 448733"/>
                <a:gd name="connsiteX6" fmla="*/ 361950 w 369358"/>
                <a:gd name="connsiteY6" fmla="*/ 133350 h 448733"/>
                <a:gd name="connsiteX7" fmla="*/ 368300 w 369358"/>
                <a:gd name="connsiteY7" fmla="*/ 31750 h 448733"/>
                <a:gd name="connsiteX8" fmla="*/ 355600 w 369358"/>
                <a:gd name="connsiteY8" fmla="*/ 31750 h 448733"/>
                <a:gd name="connsiteX9" fmla="*/ 0 w 369358"/>
                <a:gd name="connsiteY9" fmla="*/ 0 h 448733"/>
                <a:gd name="connsiteX0" fmla="*/ 0 w 369449"/>
                <a:gd name="connsiteY0" fmla="*/ 7590 h 456323"/>
                <a:gd name="connsiteX1" fmla="*/ 25400 w 369449"/>
                <a:gd name="connsiteY1" fmla="*/ 382240 h 456323"/>
                <a:gd name="connsiteX2" fmla="*/ 63500 w 369449"/>
                <a:gd name="connsiteY2" fmla="*/ 433040 h 456323"/>
                <a:gd name="connsiteX3" fmla="*/ 215900 w 369449"/>
                <a:gd name="connsiteY3" fmla="*/ 433040 h 456323"/>
                <a:gd name="connsiteX4" fmla="*/ 317500 w 369449"/>
                <a:gd name="connsiteY4" fmla="*/ 433040 h 456323"/>
                <a:gd name="connsiteX5" fmla="*/ 330200 w 369449"/>
                <a:gd name="connsiteY5" fmla="*/ 407640 h 456323"/>
                <a:gd name="connsiteX6" fmla="*/ 361950 w 369449"/>
                <a:gd name="connsiteY6" fmla="*/ 140940 h 456323"/>
                <a:gd name="connsiteX7" fmla="*/ 368300 w 369449"/>
                <a:gd name="connsiteY7" fmla="*/ 39340 h 456323"/>
                <a:gd name="connsiteX8" fmla="*/ 368846 w 369449"/>
                <a:gd name="connsiteY8" fmla="*/ 0 h 456323"/>
                <a:gd name="connsiteX9" fmla="*/ 0 w 369449"/>
                <a:gd name="connsiteY9" fmla="*/ 7590 h 456323"/>
                <a:gd name="connsiteX0" fmla="*/ 57150 w 485775"/>
                <a:gd name="connsiteY0" fmla="*/ 57150 h 505883"/>
                <a:gd name="connsiteX1" fmla="*/ 82550 w 485775"/>
                <a:gd name="connsiteY1" fmla="*/ 431800 h 505883"/>
                <a:gd name="connsiteX2" fmla="*/ 120650 w 485775"/>
                <a:gd name="connsiteY2" fmla="*/ 482600 h 505883"/>
                <a:gd name="connsiteX3" fmla="*/ 273050 w 485775"/>
                <a:gd name="connsiteY3" fmla="*/ 482600 h 505883"/>
                <a:gd name="connsiteX4" fmla="*/ 374650 w 485775"/>
                <a:gd name="connsiteY4" fmla="*/ 482600 h 505883"/>
                <a:gd name="connsiteX5" fmla="*/ 387350 w 485775"/>
                <a:gd name="connsiteY5" fmla="*/ 457200 h 505883"/>
                <a:gd name="connsiteX6" fmla="*/ 419100 w 485775"/>
                <a:gd name="connsiteY6" fmla="*/ 190500 h 505883"/>
                <a:gd name="connsiteX7" fmla="*/ 425450 w 485775"/>
                <a:gd name="connsiteY7" fmla="*/ 88900 h 505883"/>
                <a:gd name="connsiteX8" fmla="*/ 57150 w 485775"/>
                <a:gd name="connsiteY8" fmla="*/ 57150 h 505883"/>
                <a:gd name="connsiteX0" fmla="*/ 55033 w 470958"/>
                <a:gd name="connsiteY0" fmla="*/ 64558 h 513291"/>
                <a:gd name="connsiteX1" fmla="*/ 80433 w 470958"/>
                <a:gd name="connsiteY1" fmla="*/ 439208 h 513291"/>
                <a:gd name="connsiteX2" fmla="*/ 118533 w 470958"/>
                <a:gd name="connsiteY2" fmla="*/ 490008 h 513291"/>
                <a:gd name="connsiteX3" fmla="*/ 270933 w 470958"/>
                <a:gd name="connsiteY3" fmla="*/ 490008 h 513291"/>
                <a:gd name="connsiteX4" fmla="*/ 372533 w 470958"/>
                <a:gd name="connsiteY4" fmla="*/ 490008 h 513291"/>
                <a:gd name="connsiteX5" fmla="*/ 385233 w 470958"/>
                <a:gd name="connsiteY5" fmla="*/ 464608 h 513291"/>
                <a:gd name="connsiteX6" fmla="*/ 416983 w 470958"/>
                <a:gd name="connsiteY6" fmla="*/ 197908 h 513291"/>
                <a:gd name="connsiteX7" fmla="*/ 410633 w 470958"/>
                <a:gd name="connsiteY7" fmla="*/ 51858 h 513291"/>
                <a:gd name="connsiteX8" fmla="*/ 55033 w 470958"/>
                <a:gd name="connsiteY8" fmla="*/ 64558 h 513291"/>
                <a:gd name="connsiteX0" fmla="*/ 55033 w 421216"/>
                <a:gd name="connsiteY0" fmla="*/ 64558 h 513291"/>
                <a:gd name="connsiteX1" fmla="*/ 80433 w 421216"/>
                <a:gd name="connsiteY1" fmla="*/ 439208 h 513291"/>
                <a:gd name="connsiteX2" fmla="*/ 118533 w 421216"/>
                <a:gd name="connsiteY2" fmla="*/ 490008 h 513291"/>
                <a:gd name="connsiteX3" fmla="*/ 270933 w 421216"/>
                <a:gd name="connsiteY3" fmla="*/ 490008 h 513291"/>
                <a:gd name="connsiteX4" fmla="*/ 372533 w 421216"/>
                <a:gd name="connsiteY4" fmla="*/ 490008 h 513291"/>
                <a:gd name="connsiteX5" fmla="*/ 385233 w 421216"/>
                <a:gd name="connsiteY5" fmla="*/ 464608 h 513291"/>
                <a:gd name="connsiteX6" fmla="*/ 416983 w 421216"/>
                <a:gd name="connsiteY6" fmla="*/ 197908 h 513291"/>
                <a:gd name="connsiteX7" fmla="*/ 410633 w 421216"/>
                <a:gd name="connsiteY7" fmla="*/ 51858 h 513291"/>
                <a:gd name="connsiteX8" fmla="*/ 55033 w 421216"/>
                <a:gd name="connsiteY8" fmla="*/ 64558 h 513291"/>
                <a:gd name="connsiteX0" fmla="*/ 55033 w 421216"/>
                <a:gd name="connsiteY0" fmla="*/ 34925 h 483658"/>
                <a:gd name="connsiteX1" fmla="*/ 80433 w 421216"/>
                <a:gd name="connsiteY1" fmla="*/ 409575 h 483658"/>
                <a:gd name="connsiteX2" fmla="*/ 118533 w 421216"/>
                <a:gd name="connsiteY2" fmla="*/ 460375 h 483658"/>
                <a:gd name="connsiteX3" fmla="*/ 270933 w 421216"/>
                <a:gd name="connsiteY3" fmla="*/ 460375 h 483658"/>
                <a:gd name="connsiteX4" fmla="*/ 372533 w 421216"/>
                <a:gd name="connsiteY4" fmla="*/ 460375 h 483658"/>
                <a:gd name="connsiteX5" fmla="*/ 385233 w 421216"/>
                <a:gd name="connsiteY5" fmla="*/ 434975 h 483658"/>
                <a:gd name="connsiteX6" fmla="*/ 416983 w 421216"/>
                <a:gd name="connsiteY6" fmla="*/ 168275 h 483658"/>
                <a:gd name="connsiteX7" fmla="*/ 410633 w 421216"/>
                <a:gd name="connsiteY7" fmla="*/ 22225 h 483658"/>
                <a:gd name="connsiteX8" fmla="*/ 55033 w 421216"/>
                <a:gd name="connsiteY8" fmla="*/ 34925 h 483658"/>
                <a:gd name="connsiteX0" fmla="*/ 0 w 366183"/>
                <a:gd name="connsiteY0" fmla="*/ 34925 h 483658"/>
                <a:gd name="connsiteX1" fmla="*/ 25400 w 366183"/>
                <a:gd name="connsiteY1" fmla="*/ 409575 h 483658"/>
                <a:gd name="connsiteX2" fmla="*/ 63500 w 366183"/>
                <a:gd name="connsiteY2" fmla="*/ 460375 h 483658"/>
                <a:gd name="connsiteX3" fmla="*/ 215900 w 366183"/>
                <a:gd name="connsiteY3" fmla="*/ 460375 h 483658"/>
                <a:gd name="connsiteX4" fmla="*/ 317500 w 366183"/>
                <a:gd name="connsiteY4" fmla="*/ 460375 h 483658"/>
                <a:gd name="connsiteX5" fmla="*/ 330200 w 366183"/>
                <a:gd name="connsiteY5" fmla="*/ 434975 h 483658"/>
                <a:gd name="connsiteX6" fmla="*/ 361950 w 366183"/>
                <a:gd name="connsiteY6" fmla="*/ 168275 h 483658"/>
                <a:gd name="connsiteX7" fmla="*/ 355600 w 366183"/>
                <a:gd name="connsiteY7" fmla="*/ 22225 h 483658"/>
                <a:gd name="connsiteX8" fmla="*/ 0 w 366183"/>
                <a:gd name="connsiteY8" fmla="*/ 34925 h 483658"/>
                <a:gd name="connsiteX0" fmla="*/ 0 w 378337"/>
                <a:gd name="connsiteY0" fmla="*/ 10259 h 458992"/>
                <a:gd name="connsiteX1" fmla="*/ 25400 w 378337"/>
                <a:gd name="connsiteY1" fmla="*/ 384909 h 458992"/>
                <a:gd name="connsiteX2" fmla="*/ 63500 w 378337"/>
                <a:gd name="connsiteY2" fmla="*/ 435709 h 458992"/>
                <a:gd name="connsiteX3" fmla="*/ 215900 w 378337"/>
                <a:gd name="connsiteY3" fmla="*/ 435709 h 458992"/>
                <a:gd name="connsiteX4" fmla="*/ 317500 w 378337"/>
                <a:gd name="connsiteY4" fmla="*/ 435709 h 458992"/>
                <a:gd name="connsiteX5" fmla="*/ 330200 w 378337"/>
                <a:gd name="connsiteY5" fmla="*/ 410309 h 458992"/>
                <a:gd name="connsiteX6" fmla="*/ 361950 w 378337"/>
                <a:gd name="connsiteY6" fmla="*/ 143609 h 458992"/>
                <a:gd name="connsiteX7" fmla="*/ 370424 w 378337"/>
                <a:gd name="connsiteY7" fmla="*/ 22225 h 458992"/>
                <a:gd name="connsiteX8" fmla="*/ 0 w 378337"/>
                <a:gd name="connsiteY8" fmla="*/ 10259 h 458992"/>
                <a:gd name="connsiteX0" fmla="*/ 0 w 370424"/>
                <a:gd name="connsiteY0" fmla="*/ 10259 h 458992"/>
                <a:gd name="connsiteX1" fmla="*/ 25400 w 370424"/>
                <a:gd name="connsiteY1" fmla="*/ 384909 h 458992"/>
                <a:gd name="connsiteX2" fmla="*/ 63500 w 370424"/>
                <a:gd name="connsiteY2" fmla="*/ 435709 h 458992"/>
                <a:gd name="connsiteX3" fmla="*/ 215900 w 370424"/>
                <a:gd name="connsiteY3" fmla="*/ 435709 h 458992"/>
                <a:gd name="connsiteX4" fmla="*/ 317500 w 370424"/>
                <a:gd name="connsiteY4" fmla="*/ 435709 h 458992"/>
                <a:gd name="connsiteX5" fmla="*/ 330200 w 370424"/>
                <a:gd name="connsiteY5" fmla="*/ 410309 h 458992"/>
                <a:gd name="connsiteX6" fmla="*/ 361950 w 370424"/>
                <a:gd name="connsiteY6" fmla="*/ 143609 h 458992"/>
                <a:gd name="connsiteX7" fmla="*/ 370424 w 370424"/>
                <a:gd name="connsiteY7" fmla="*/ 22225 h 458992"/>
                <a:gd name="connsiteX8" fmla="*/ 0 w 370424"/>
                <a:gd name="connsiteY8" fmla="*/ 10259 h 458992"/>
                <a:gd name="connsiteX0" fmla="*/ 0 w 370424"/>
                <a:gd name="connsiteY0" fmla="*/ 0 h 448733"/>
                <a:gd name="connsiteX1" fmla="*/ 25400 w 370424"/>
                <a:gd name="connsiteY1" fmla="*/ 374650 h 448733"/>
                <a:gd name="connsiteX2" fmla="*/ 63500 w 370424"/>
                <a:gd name="connsiteY2" fmla="*/ 425450 h 448733"/>
                <a:gd name="connsiteX3" fmla="*/ 215900 w 370424"/>
                <a:gd name="connsiteY3" fmla="*/ 425450 h 448733"/>
                <a:gd name="connsiteX4" fmla="*/ 317500 w 370424"/>
                <a:gd name="connsiteY4" fmla="*/ 425450 h 448733"/>
                <a:gd name="connsiteX5" fmla="*/ 330200 w 370424"/>
                <a:gd name="connsiteY5" fmla="*/ 400050 h 448733"/>
                <a:gd name="connsiteX6" fmla="*/ 361950 w 370424"/>
                <a:gd name="connsiteY6" fmla="*/ 133350 h 448733"/>
                <a:gd name="connsiteX7" fmla="*/ 370424 w 370424"/>
                <a:gd name="connsiteY7" fmla="*/ 11966 h 448733"/>
                <a:gd name="connsiteX8" fmla="*/ 0 w 370424"/>
                <a:gd name="connsiteY8" fmla="*/ 0 h 448733"/>
                <a:gd name="connsiteX0" fmla="*/ 0 w 370424"/>
                <a:gd name="connsiteY0" fmla="*/ 2331 h 451064"/>
                <a:gd name="connsiteX1" fmla="*/ 25400 w 370424"/>
                <a:gd name="connsiteY1" fmla="*/ 376981 h 451064"/>
                <a:gd name="connsiteX2" fmla="*/ 63500 w 370424"/>
                <a:gd name="connsiteY2" fmla="*/ 427781 h 451064"/>
                <a:gd name="connsiteX3" fmla="*/ 215900 w 370424"/>
                <a:gd name="connsiteY3" fmla="*/ 427781 h 451064"/>
                <a:gd name="connsiteX4" fmla="*/ 317500 w 370424"/>
                <a:gd name="connsiteY4" fmla="*/ 427781 h 451064"/>
                <a:gd name="connsiteX5" fmla="*/ 330200 w 370424"/>
                <a:gd name="connsiteY5" fmla="*/ 402381 h 451064"/>
                <a:gd name="connsiteX6" fmla="*/ 361950 w 370424"/>
                <a:gd name="connsiteY6" fmla="*/ 135681 h 451064"/>
                <a:gd name="connsiteX7" fmla="*/ 370424 w 370424"/>
                <a:gd name="connsiteY7" fmla="*/ 1083 h 451064"/>
                <a:gd name="connsiteX8" fmla="*/ 0 w 370424"/>
                <a:gd name="connsiteY8" fmla="*/ 2331 h 451064"/>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17500 w 370424"/>
                <a:gd name="connsiteY4" fmla="*/ 427781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271950 w 370424"/>
                <a:gd name="connsiteY4" fmla="*/ 401710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30200 w 370424"/>
                <a:gd name="connsiteY4" fmla="*/ 402381 h 472618"/>
                <a:gd name="connsiteX5" fmla="*/ 361950 w 370424"/>
                <a:gd name="connsiteY5" fmla="*/ 135681 h 472618"/>
                <a:gd name="connsiteX6" fmla="*/ 370424 w 370424"/>
                <a:gd name="connsiteY6" fmla="*/ 1083 h 472618"/>
                <a:gd name="connsiteX7" fmla="*/ 0 w 370424"/>
                <a:gd name="connsiteY7" fmla="*/ 2331 h 472618"/>
                <a:gd name="connsiteX0" fmla="*/ 0 w 372338"/>
                <a:gd name="connsiteY0" fmla="*/ 2331 h 472618"/>
                <a:gd name="connsiteX1" fmla="*/ 35652 w 372338"/>
                <a:gd name="connsiteY1" fmla="*/ 401710 h 472618"/>
                <a:gd name="connsiteX2" fmla="*/ 63500 w 372338"/>
                <a:gd name="connsiteY2" fmla="*/ 427781 h 472618"/>
                <a:gd name="connsiteX3" fmla="*/ 215900 w 372338"/>
                <a:gd name="connsiteY3" fmla="*/ 427781 h 472618"/>
                <a:gd name="connsiteX4" fmla="*/ 308095 w 372338"/>
                <a:gd name="connsiteY4" fmla="*/ 415320 h 472618"/>
                <a:gd name="connsiteX5" fmla="*/ 361950 w 372338"/>
                <a:gd name="connsiteY5" fmla="*/ 135681 h 472618"/>
                <a:gd name="connsiteX6" fmla="*/ 370424 w 372338"/>
                <a:gd name="connsiteY6" fmla="*/ 1083 h 472618"/>
                <a:gd name="connsiteX7" fmla="*/ 0 w 372338"/>
                <a:gd name="connsiteY7" fmla="*/ 2331 h 472618"/>
                <a:gd name="connsiteX0" fmla="*/ 331 w 372669"/>
                <a:gd name="connsiteY0" fmla="*/ 2331 h 472618"/>
                <a:gd name="connsiteX1" fmla="*/ 35983 w 372669"/>
                <a:gd name="connsiteY1" fmla="*/ 401710 h 472618"/>
                <a:gd name="connsiteX2" fmla="*/ 216231 w 372669"/>
                <a:gd name="connsiteY2" fmla="*/ 427781 h 472618"/>
                <a:gd name="connsiteX3" fmla="*/ 308426 w 372669"/>
                <a:gd name="connsiteY3" fmla="*/ 415320 h 472618"/>
                <a:gd name="connsiteX4" fmla="*/ 362281 w 372669"/>
                <a:gd name="connsiteY4" fmla="*/ 135681 h 472618"/>
                <a:gd name="connsiteX5" fmla="*/ 370755 w 372669"/>
                <a:gd name="connsiteY5" fmla="*/ 1083 h 472618"/>
                <a:gd name="connsiteX6" fmla="*/ 331 w 372669"/>
                <a:gd name="connsiteY6" fmla="*/ 2331 h 472618"/>
                <a:gd name="connsiteX0" fmla="*/ 0 w 372338"/>
                <a:gd name="connsiteY0" fmla="*/ 2331 h 489695"/>
                <a:gd name="connsiteX1" fmla="*/ 63569 w 372338"/>
                <a:gd name="connsiteY1" fmla="*/ 418787 h 489695"/>
                <a:gd name="connsiteX2" fmla="*/ 215900 w 372338"/>
                <a:gd name="connsiteY2" fmla="*/ 427781 h 489695"/>
                <a:gd name="connsiteX3" fmla="*/ 308095 w 372338"/>
                <a:gd name="connsiteY3" fmla="*/ 415320 h 489695"/>
                <a:gd name="connsiteX4" fmla="*/ 361950 w 372338"/>
                <a:gd name="connsiteY4" fmla="*/ 135681 h 489695"/>
                <a:gd name="connsiteX5" fmla="*/ 370424 w 372338"/>
                <a:gd name="connsiteY5" fmla="*/ 1083 h 489695"/>
                <a:gd name="connsiteX6" fmla="*/ 0 w 372338"/>
                <a:gd name="connsiteY6" fmla="*/ 2331 h 489695"/>
                <a:gd name="connsiteX0" fmla="*/ 0 w 372338"/>
                <a:gd name="connsiteY0" fmla="*/ 2331 h 487618"/>
                <a:gd name="connsiteX1" fmla="*/ 63569 w 372338"/>
                <a:gd name="connsiteY1" fmla="*/ 418787 h 487618"/>
                <a:gd name="connsiteX2" fmla="*/ 308095 w 372338"/>
                <a:gd name="connsiteY2" fmla="*/ 415320 h 487618"/>
                <a:gd name="connsiteX3" fmla="*/ 361950 w 372338"/>
                <a:gd name="connsiteY3" fmla="*/ 135681 h 487618"/>
                <a:gd name="connsiteX4" fmla="*/ 370424 w 372338"/>
                <a:gd name="connsiteY4" fmla="*/ 1083 h 487618"/>
                <a:gd name="connsiteX5" fmla="*/ 0 w 372338"/>
                <a:gd name="connsiteY5" fmla="*/ 2331 h 487618"/>
                <a:gd name="connsiteX0" fmla="*/ 0 w 373696"/>
                <a:gd name="connsiteY0" fmla="*/ 2331 h 490377"/>
                <a:gd name="connsiteX1" fmla="*/ 63569 w 373696"/>
                <a:gd name="connsiteY1" fmla="*/ 418787 h 490377"/>
                <a:gd name="connsiteX2" fmla="*/ 299948 w 373696"/>
                <a:gd name="connsiteY2" fmla="*/ 431870 h 490377"/>
                <a:gd name="connsiteX3" fmla="*/ 361950 w 373696"/>
                <a:gd name="connsiteY3" fmla="*/ 135681 h 490377"/>
                <a:gd name="connsiteX4" fmla="*/ 370424 w 373696"/>
                <a:gd name="connsiteY4" fmla="*/ 1083 h 490377"/>
                <a:gd name="connsiteX5" fmla="*/ 0 w 373696"/>
                <a:gd name="connsiteY5" fmla="*/ 2331 h 490377"/>
                <a:gd name="connsiteX0" fmla="*/ 0 w 420415"/>
                <a:gd name="connsiteY0" fmla="*/ 2331 h 501487"/>
                <a:gd name="connsiteX1" fmla="*/ 63569 w 420415"/>
                <a:gd name="connsiteY1" fmla="*/ 418787 h 501487"/>
                <a:gd name="connsiteX2" fmla="*/ 299948 w 420415"/>
                <a:gd name="connsiteY2" fmla="*/ 431870 h 501487"/>
                <a:gd name="connsiteX3" fmla="*/ 370424 w 420415"/>
                <a:gd name="connsiteY3" fmla="*/ 1083 h 501487"/>
                <a:gd name="connsiteX4" fmla="*/ 0 w 420415"/>
                <a:gd name="connsiteY4" fmla="*/ 2331 h 501487"/>
                <a:gd name="connsiteX0" fmla="*/ 0 w 371679"/>
                <a:gd name="connsiteY0" fmla="*/ 2331 h 501487"/>
                <a:gd name="connsiteX1" fmla="*/ 63569 w 371679"/>
                <a:gd name="connsiteY1" fmla="*/ 418787 h 501487"/>
                <a:gd name="connsiteX2" fmla="*/ 299948 w 371679"/>
                <a:gd name="connsiteY2" fmla="*/ 431870 h 501487"/>
                <a:gd name="connsiteX3" fmla="*/ 370424 w 371679"/>
                <a:gd name="connsiteY3" fmla="*/ 1083 h 501487"/>
                <a:gd name="connsiteX4" fmla="*/ 0 w 371679"/>
                <a:gd name="connsiteY4" fmla="*/ 2331 h 501487"/>
                <a:gd name="connsiteX0" fmla="*/ 0 w 371679"/>
                <a:gd name="connsiteY0" fmla="*/ 2331 h 500798"/>
                <a:gd name="connsiteX1" fmla="*/ 85294 w 371679"/>
                <a:gd name="connsiteY1" fmla="*/ 414649 h 500798"/>
                <a:gd name="connsiteX2" fmla="*/ 299948 w 371679"/>
                <a:gd name="connsiteY2" fmla="*/ 431870 h 500798"/>
                <a:gd name="connsiteX3" fmla="*/ 370424 w 371679"/>
                <a:gd name="connsiteY3" fmla="*/ 1083 h 500798"/>
                <a:gd name="connsiteX4" fmla="*/ 0 w 371679"/>
                <a:gd name="connsiteY4" fmla="*/ 2331 h 500798"/>
                <a:gd name="connsiteX0" fmla="*/ 0 w 371679"/>
                <a:gd name="connsiteY0" fmla="*/ 2331 h 484247"/>
                <a:gd name="connsiteX1" fmla="*/ 85294 w 371679"/>
                <a:gd name="connsiteY1" fmla="*/ 414649 h 484247"/>
                <a:gd name="connsiteX2" fmla="*/ 278224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79" h="436824">
                  <a:moveTo>
                    <a:pt x="0" y="2331"/>
                  </a:moveTo>
                  <a:cubicBezTo>
                    <a:pt x="709" y="85617"/>
                    <a:pt x="59909" y="308834"/>
                    <a:pt x="85294" y="414649"/>
                  </a:cubicBezTo>
                  <a:cubicBezTo>
                    <a:pt x="154222" y="436824"/>
                    <a:pt x="235227" y="429316"/>
                    <a:pt x="291801" y="415319"/>
                  </a:cubicBezTo>
                  <a:cubicBezTo>
                    <a:pt x="307976" y="361000"/>
                    <a:pt x="371679" y="59190"/>
                    <a:pt x="370424" y="1083"/>
                  </a:cubicBezTo>
                  <a:cubicBezTo>
                    <a:pt x="310099" y="0"/>
                    <a:pt x="72470" y="8020"/>
                    <a:pt x="0" y="2331"/>
                  </a:cubicBezTo>
                  <a:close/>
                </a:path>
              </a:pathLst>
            </a:cu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0" name="Freeform 39"/>
            <p:cNvSpPr/>
            <p:nvPr/>
          </p:nvSpPr>
          <p:spPr>
            <a:xfrm>
              <a:off x="6953856" y="3123165"/>
              <a:ext cx="620890" cy="2430125"/>
            </a:xfrm>
            <a:custGeom>
              <a:avLst/>
              <a:gdLst>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419272 w 589601"/>
                <a:gd name="connsiteY10" fmla="*/ 4689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61161 w 589601"/>
                <a:gd name="connsiteY11" fmla="*/ 35307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0 w 592537"/>
                <a:gd name="connsiteY13" fmla="*/ 2008094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88809 w 592537"/>
                <a:gd name="connsiteY4" fmla="*/ 1346085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88809 w 592537"/>
                <a:gd name="connsiteY4" fmla="*/ 1345396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68663 w 592537"/>
                <a:gd name="connsiteY4" fmla="*/ 1337121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55271 w 604625"/>
                <a:gd name="connsiteY13" fmla="*/ 1990854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67359 w 604625"/>
                <a:gd name="connsiteY13" fmla="*/ 2028092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625" h="2430125">
                  <a:moveTo>
                    <a:pt x="1379" y="2425298"/>
                  </a:moveTo>
                  <a:cubicBezTo>
                    <a:pt x="689" y="2393921"/>
                    <a:pt x="0" y="2362545"/>
                    <a:pt x="9654" y="2338410"/>
                  </a:cubicBezTo>
                  <a:cubicBezTo>
                    <a:pt x="19308" y="2314275"/>
                    <a:pt x="48960" y="2318412"/>
                    <a:pt x="59304" y="2280484"/>
                  </a:cubicBezTo>
                  <a:cubicBezTo>
                    <a:pt x="69648" y="2242556"/>
                    <a:pt x="70157" y="2268071"/>
                    <a:pt x="71717" y="2110844"/>
                  </a:cubicBezTo>
                  <a:cubicBezTo>
                    <a:pt x="73277" y="1953617"/>
                    <a:pt x="47231" y="1635025"/>
                    <a:pt x="68663" y="1337121"/>
                  </a:cubicBezTo>
                  <a:cubicBezTo>
                    <a:pt x="90095" y="1039217"/>
                    <a:pt x="168766" y="538573"/>
                    <a:pt x="200307" y="323420"/>
                  </a:cubicBezTo>
                  <a:cubicBezTo>
                    <a:pt x="231848" y="108267"/>
                    <a:pt x="246928" y="92406"/>
                    <a:pt x="257907" y="46203"/>
                  </a:cubicBezTo>
                  <a:cubicBezTo>
                    <a:pt x="268886" y="0"/>
                    <a:pt x="266182" y="46203"/>
                    <a:pt x="266182" y="46203"/>
                  </a:cubicBezTo>
                  <a:lnTo>
                    <a:pt x="365484" y="46203"/>
                  </a:lnTo>
                  <a:lnTo>
                    <a:pt x="419272" y="46203"/>
                  </a:lnTo>
                  <a:lnTo>
                    <a:pt x="536119" y="62753"/>
                  </a:lnTo>
                  <a:cubicBezTo>
                    <a:pt x="541636" y="120679"/>
                    <a:pt x="550019" y="130334"/>
                    <a:pt x="561161" y="352383"/>
                  </a:cubicBezTo>
                  <a:cubicBezTo>
                    <a:pt x="572303" y="574432"/>
                    <a:pt x="604625" y="1124726"/>
                    <a:pt x="602971" y="1395046"/>
                  </a:cubicBezTo>
                  <a:cubicBezTo>
                    <a:pt x="601318" y="1665366"/>
                    <a:pt x="576598" y="1886036"/>
                    <a:pt x="567359" y="2028092"/>
                  </a:cubicBezTo>
                  <a:cubicBezTo>
                    <a:pt x="558120" y="2170148"/>
                    <a:pt x="550150" y="2201180"/>
                    <a:pt x="547536" y="2247383"/>
                  </a:cubicBezTo>
                  <a:cubicBezTo>
                    <a:pt x="544922" y="2293586"/>
                    <a:pt x="546157" y="2290138"/>
                    <a:pt x="551674" y="2305309"/>
                  </a:cubicBezTo>
                  <a:cubicBezTo>
                    <a:pt x="557191" y="2320480"/>
                    <a:pt x="574430" y="2319791"/>
                    <a:pt x="580636" y="2338410"/>
                  </a:cubicBezTo>
                  <a:cubicBezTo>
                    <a:pt x="586842" y="2357029"/>
                    <a:pt x="589601" y="2403921"/>
                    <a:pt x="588912" y="2417023"/>
                  </a:cubicBezTo>
                  <a:cubicBezTo>
                    <a:pt x="588223" y="2430125"/>
                    <a:pt x="576499" y="2417023"/>
                    <a:pt x="576499" y="2417023"/>
                  </a:cubicBezTo>
                  <a:lnTo>
                    <a:pt x="377896" y="2429436"/>
                  </a:lnTo>
                  <a:lnTo>
                    <a:pt x="1379" y="2425298"/>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1" name="Freeform 40"/>
            <p:cNvSpPr/>
            <p:nvPr/>
          </p:nvSpPr>
          <p:spPr>
            <a:xfrm>
              <a:off x="7228310" y="2301697"/>
              <a:ext cx="273991" cy="892496"/>
            </a:xfrm>
            <a:custGeom>
              <a:avLst/>
              <a:gdLst>
                <a:gd name="connsiteX0" fmla="*/ 0 w 228945"/>
                <a:gd name="connsiteY0" fmla="*/ 744761 h 757173"/>
                <a:gd name="connsiteX1" fmla="*/ 12413 w 228945"/>
                <a:gd name="connsiteY1" fmla="*/ 595809 h 757173"/>
                <a:gd name="connsiteX2" fmla="*/ 41376 w 228945"/>
                <a:gd name="connsiteY2" fmla="*/ 521333 h 757173"/>
                <a:gd name="connsiteX3" fmla="*/ 57926 w 228945"/>
                <a:gd name="connsiteY3" fmla="*/ 459269 h 757173"/>
                <a:gd name="connsiteX4" fmla="*/ 57926 w 228945"/>
                <a:gd name="connsiteY4" fmla="*/ 310317 h 757173"/>
                <a:gd name="connsiteX5" fmla="*/ 62063 w 228945"/>
                <a:gd name="connsiteY5" fmla="*/ 8276 h 757173"/>
                <a:gd name="connsiteX6" fmla="*/ 62063 w 228945"/>
                <a:gd name="connsiteY6" fmla="*/ 8276 h 757173"/>
                <a:gd name="connsiteX7" fmla="*/ 194465 w 228945"/>
                <a:gd name="connsiteY7" fmla="*/ 0 h 757173"/>
                <a:gd name="connsiteX8" fmla="*/ 194465 w 228945"/>
                <a:gd name="connsiteY8" fmla="*/ 0 h 757173"/>
                <a:gd name="connsiteX9" fmla="*/ 186190 w 228945"/>
                <a:gd name="connsiteY9" fmla="*/ 409619 h 757173"/>
                <a:gd name="connsiteX10" fmla="*/ 190328 w 228945"/>
                <a:gd name="connsiteY10" fmla="*/ 500645 h 757173"/>
                <a:gd name="connsiteX11" fmla="*/ 211015 w 228945"/>
                <a:gd name="connsiteY11" fmla="*/ 546158 h 757173"/>
                <a:gd name="connsiteX12" fmla="*/ 227566 w 228945"/>
                <a:gd name="connsiteY12" fmla="*/ 666147 h 757173"/>
                <a:gd name="connsiteX13" fmla="*/ 219291 w 228945"/>
                <a:gd name="connsiteY13" fmla="*/ 757173 h 757173"/>
                <a:gd name="connsiteX14" fmla="*/ 219291 w 228945"/>
                <a:gd name="connsiteY14" fmla="*/ 757173 h 757173"/>
                <a:gd name="connsiteX15" fmla="*/ 0 w 228945"/>
                <a:gd name="connsiteY15" fmla="*/ 744761 h 757173"/>
                <a:gd name="connsiteX0" fmla="*/ 0 w 227935"/>
                <a:gd name="connsiteY0" fmla="*/ 744761 h 757173"/>
                <a:gd name="connsiteX1" fmla="*/ 12413 w 227935"/>
                <a:gd name="connsiteY1" fmla="*/ 595809 h 757173"/>
                <a:gd name="connsiteX2" fmla="*/ 41376 w 227935"/>
                <a:gd name="connsiteY2" fmla="*/ 521333 h 757173"/>
                <a:gd name="connsiteX3" fmla="*/ 57926 w 227935"/>
                <a:gd name="connsiteY3" fmla="*/ 459269 h 757173"/>
                <a:gd name="connsiteX4" fmla="*/ 57926 w 227935"/>
                <a:gd name="connsiteY4" fmla="*/ 310317 h 757173"/>
                <a:gd name="connsiteX5" fmla="*/ 62063 w 227935"/>
                <a:gd name="connsiteY5" fmla="*/ 8276 h 757173"/>
                <a:gd name="connsiteX6" fmla="*/ 62063 w 227935"/>
                <a:gd name="connsiteY6" fmla="*/ 8276 h 757173"/>
                <a:gd name="connsiteX7" fmla="*/ 194465 w 227935"/>
                <a:gd name="connsiteY7" fmla="*/ 0 h 757173"/>
                <a:gd name="connsiteX8" fmla="*/ 194465 w 227935"/>
                <a:gd name="connsiteY8" fmla="*/ 0 h 757173"/>
                <a:gd name="connsiteX9" fmla="*/ 186190 w 227935"/>
                <a:gd name="connsiteY9" fmla="*/ 409619 h 757173"/>
                <a:gd name="connsiteX10" fmla="*/ 190328 w 227935"/>
                <a:gd name="connsiteY10" fmla="*/ 500645 h 757173"/>
                <a:gd name="connsiteX11" fmla="*/ 217076 w 227935"/>
                <a:gd name="connsiteY11" fmla="*/ 567219 h 757173"/>
                <a:gd name="connsiteX12" fmla="*/ 227566 w 227935"/>
                <a:gd name="connsiteY12" fmla="*/ 666147 h 757173"/>
                <a:gd name="connsiteX13" fmla="*/ 219291 w 227935"/>
                <a:gd name="connsiteY13" fmla="*/ 757173 h 757173"/>
                <a:gd name="connsiteX14" fmla="*/ 219291 w 227935"/>
                <a:gd name="connsiteY14" fmla="*/ 757173 h 757173"/>
                <a:gd name="connsiteX15" fmla="*/ 0 w 227935"/>
                <a:gd name="connsiteY15" fmla="*/ 744761 h 757173"/>
                <a:gd name="connsiteX0" fmla="*/ 0 w 221903"/>
                <a:gd name="connsiteY0" fmla="*/ 744761 h 757173"/>
                <a:gd name="connsiteX1" fmla="*/ 12413 w 221903"/>
                <a:gd name="connsiteY1" fmla="*/ 595809 h 757173"/>
                <a:gd name="connsiteX2" fmla="*/ 41376 w 221903"/>
                <a:gd name="connsiteY2" fmla="*/ 521333 h 757173"/>
                <a:gd name="connsiteX3" fmla="*/ 57926 w 221903"/>
                <a:gd name="connsiteY3" fmla="*/ 459269 h 757173"/>
                <a:gd name="connsiteX4" fmla="*/ 57926 w 221903"/>
                <a:gd name="connsiteY4" fmla="*/ 310317 h 757173"/>
                <a:gd name="connsiteX5" fmla="*/ 62063 w 221903"/>
                <a:gd name="connsiteY5" fmla="*/ 8276 h 757173"/>
                <a:gd name="connsiteX6" fmla="*/ 62063 w 221903"/>
                <a:gd name="connsiteY6" fmla="*/ 8276 h 757173"/>
                <a:gd name="connsiteX7" fmla="*/ 194465 w 221903"/>
                <a:gd name="connsiteY7" fmla="*/ 0 h 757173"/>
                <a:gd name="connsiteX8" fmla="*/ 194465 w 221903"/>
                <a:gd name="connsiteY8" fmla="*/ 0 h 757173"/>
                <a:gd name="connsiteX9" fmla="*/ 186190 w 221903"/>
                <a:gd name="connsiteY9" fmla="*/ 409619 h 757173"/>
                <a:gd name="connsiteX10" fmla="*/ 190328 w 221903"/>
                <a:gd name="connsiteY10" fmla="*/ 500645 h 757173"/>
                <a:gd name="connsiteX11" fmla="*/ 217076 w 221903"/>
                <a:gd name="connsiteY11" fmla="*/ 567219 h 757173"/>
                <a:gd name="connsiteX12" fmla="*/ 219291 w 221903"/>
                <a:gd name="connsiteY12" fmla="*/ 757173 h 757173"/>
                <a:gd name="connsiteX13" fmla="*/ 219291 w 221903"/>
                <a:gd name="connsiteY13" fmla="*/ 757173 h 757173"/>
                <a:gd name="connsiteX14" fmla="*/ 0 w 221903"/>
                <a:gd name="connsiteY14" fmla="*/ 744761 h 757173"/>
                <a:gd name="connsiteX0" fmla="*/ 0 w 219291"/>
                <a:gd name="connsiteY0" fmla="*/ 744761 h 757173"/>
                <a:gd name="connsiteX1" fmla="*/ 12413 w 219291"/>
                <a:gd name="connsiteY1" fmla="*/ 595809 h 757173"/>
                <a:gd name="connsiteX2" fmla="*/ 41376 w 219291"/>
                <a:gd name="connsiteY2" fmla="*/ 521333 h 757173"/>
                <a:gd name="connsiteX3" fmla="*/ 57926 w 219291"/>
                <a:gd name="connsiteY3" fmla="*/ 459269 h 757173"/>
                <a:gd name="connsiteX4" fmla="*/ 57926 w 219291"/>
                <a:gd name="connsiteY4" fmla="*/ 310317 h 757173"/>
                <a:gd name="connsiteX5" fmla="*/ 62063 w 219291"/>
                <a:gd name="connsiteY5" fmla="*/ 8276 h 757173"/>
                <a:gd name="connsiteX6" fmla="*/ 62063 w 219291"/>
                <a:gd name="connsiteY6" fmla="*/ 8276 h 757173"/>
                <a:gd name="connsiteX7" fmla="*/ 194465 w 219291"/>
                <a:gd name="connsiteY7" fmla="*/ 0 h 757173"/>
                <a:gd name="connsiteX8" fmla="*/ 194465 w 219291"/>
                <a:gd name="connsiteY8" fmla="*/ 0 h 757173"/>
                <a:gd name="connsiteX9" fmla="*/ 186190 w 219291"/>
                <a:gd name="connsiteY9" fmla="*/ 409619 h 757173"/>
                <a:gd name="connsiteX10" fmla="*/ 190328 w 219291"/>
                <a:gd name="connsiteY10" fmla="*/ 500645 h 757173"/>
                <a:gd name="connsiteX11" fmla="*/ 207985 w 219291"/>
                <a:gd name="connsiteY11" fmla="*/ 602321 h 757173"/>
                <a:gd name="connsiteX12" fmla="*/ 219291 w 219291"/>
                <a:gd name="connsiteY12" fmla="*/ 757173 h 757173"/>
                <a:gd name="connsiteX13" fmla="*/ 219291 w 219291"/>
                <a:gd name="connsiteY13" fmla="*/ 757173 h 757173"/>
                <a:gd name="connsiteX14" fmla="*/ 0 w 219291"/>
                <a:gd name="connsiteY14" fmla="*/ 744761 h 757173"/>
                <a:gd name="connsiteX0" fmla="*/ 0 w 221904"/>
                <a:gd name="connsiteY0" fmla="*/ 744761 h 757173"/>
                <a:gd name="connsiteX1" fmla="*/ 12413 w 221904"/>
                <a:gd name="connsiteY1" fmla="*/ 595809 h 757173"/>
                <a:gd name="connsiteX2" fmla="*/ 41376 w 221904"/>
                <a:gd name="connsiteY2" fmla="*/ 521333 h 757173"/>
                <a:gd name="connsiteX3" fmla="*/ 57926 w 221904"/>
                <a:gd name="connsiteY3" fmla="*/ 459269 h 757173"/>
                <a:gd name="connsiteX4" fmla="*/ 57926 w 221904"/>
                <a:gd name="connsiteY4" fmla="*/ 310317 h 757173"/>
                <a:gd name="connsiteX5" fmla="*/ 62063 w 221904"/>
                <a:gd name="connsiteY5" fmla="*/ 8276 h 757173"/>
                <a:gd name="connsiteX6" fmla="*/ 62063 w 221904"/>
                <a:gd name="connsiteY6" fmla="*/ 8276 h 757173"/>
                <a:gd name="connsiteX7" fmla="*/ 194465 w 221904"/>
                <a:gd name="connsiteY7" fmla="*/ 0 h 757173"/>
                <a:gd name="connsiteX8" fmla="*/ 194465 w 221904"/>
                <a:gd name="connsiteY8" fmla="*/ 0 h 757173"/>
                <a:gd name="connsiteX9" fmla="*/ 186190 w 221904"/>
                <a:gd name="connsiteY9" fmla="*/ 409619 h 757173"/>
                <a:gd name="connsiteX10" fmla="*/ 190328 w 221904"/>
                <a:gd name="connsiteY10" fmla="*/ 500645 h 757173"/>
                <a:gd name="connsiteX11" fmla="*/ 217077 w 221904"/>
                <a:gd name="connsiteY11" fmla="*/ 598812 h 757173"/>
                <a:gd name="connsiteX12" fmla="*/ 219291 w 221904"/>
                <a:gd name="connsiteY12" fmla="*/ 757173 h 757173"/>
                <a:gd name="connsiteX13" fmla="*/ 219291 w 221904"/>
                <a:gd name="connsiteY13" fmla="*/ 757173 h 757173"/>
                <a:gd name="connsiteX14" fmla="*/ 0 w 221904"/>
                <a:gd name="connsiteY14" fmla="*/ 744761 h 75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04" h="757173">
                  <a:moveTo>
                    <a:pt x="0" y="744761"/>
                  </a:moveTo>
                  <a:cubicBezTo>
                    <a:pt x="2758" y="688904"/>
                    <a:pt x="5517" y="633047"/>
                    <a:pt x="12413" y="595809"/>
                  </a:cubicBezTo>
                  <a:cubicBezTo>
                    <a:pt x="19309" y="558571"/>
                    <a:pt x="33791" y="544090"/>
                    <a:pt x="41376" y="521333"/>
                  </a:cubicBezTo>
                  <a:cubicBezTo>
                    <a:pt x="48962" y="498576"/>
                    <a:pt x="55168" y="494438"/>
                    <a:pt x="57926" y="459269"/>
                  </a:cubicBezTo>
                  <a:cubicBezTo>
                    <a:pt x="60684" y="424100"/>
                    <a:pt x="57237" y="385482"/>
                    <a:pt x="57926" y="310317"/>
                  </a:cubicBezTo>
                  <a:cubicBezTo>
                    <a:pt x="58615" y="235152"/>
                    <a:pt x="62063" y="8276"/>
                    <a:pt x="62063" y="8276"/>
                  </a:cubicBezTo>
                  <a:lnTo>
                    <a:pt x="62063" y="8276"/>
                  </a:lnTo>
                  <a:lnTo>
                    <a:pt x="194465" y="0"/>
                  </a:lnTo>
                  <a:lnTo>
                    <a:pt x="194465" y="0"/>
                  </a:lnTo>
                  <a:cubicBezTo>
                    <a:pt x="193086" y="68270"/>
                    <a:pt x="186879" y="326178"/>
                    <a:pt x="186190" y="409619"/>
                  </a:cubicBezTo>
                  <a:cubicBezTo>
                    <a:pt x="185501" y="493060"/>
                    <a:pt x="185180" y="469113"/>
                    <a:pt x="190328" y="500645"/>
                  </a:cubicBezTo>
                  <a:cubicBezTo>
                    <a:pt x="195476" y="532177"/>
                    <a:pt x="212250" y="556058"/>
                    <a:pt x="217077" y="598812"/>
                  </a:cubicBezTo>
                  <a:cubicBezTo>
                    <a:pt x="221904" y="641566"/>
                    <a:pt x="218922" y="725514"/>
                    <a:pt x="219291" y="757173"/>
                  </a:cubicBezTo>
                  <a:lnTo>
                    <a:pt x="219291" y="757173"/>
                  </a:lnTo>
                  <a:lnTo>
                    <a:pt x="0" y="744761"/>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grpSp>
      <p:grpSp>
        <p:nvGrpSpPr>
          <p:cNvPr id="5" name="Group 34"/>
          <p:cNvGrpSpPr/>
          <p:nvPr/>
        </p:nvGrpSpPr>
        <p:grpSpPr>
          <a:xfrm>
            <a:off x="5645516" y="337982"/>
            <a:ext cx="806388" cy="3739677"/>
            <a:chOff x="6953856" y="2301697"/>
            <a:chExt cx="620890" cy="3662008"/>
          </a:xfrm>
          <a:effectLst>
            <a:outerShdw blurRad="215900" dist="50800" dir="1440000" sx="105000" sy="105000" algn="ctr" rotWithShape="0">
              <a:srgbClr val="000000">
                <a:alpha val="73000"/>
              </a:srgbClr>
            </a:outerShdw>
          </a:effectLst>
        </p:grpSpPr>
        <p:sp>
          <p:nvSpPr>
            <p:cNvPr id="6" name="Freeform 5"/>
            <p:cNvSpPr/>
            <p:nvPr/>
          </p:nvSpPr>
          <p:spPr>
            <a:xfrm>
              <a:off x="6955233" y="5526881"/>
              <a:ext cx="604083" cy="436824"/>
            </a:xfrm>
            <a:custGeom>
              <a:avLst/>
              <a:gdLst>
                <a:gd name="connsiteX0" fmla="*/ 0 w 369358"/>
                <a:gd name="connsiteY0" fmla="*/ 0 h 448733"/>
                <a:gd name="connsiteX1" fmla="*/ 25400 w 369358"/>
                <a:gd name="connsiteY1" fmla="*/ 374650 h 448733"/>
                <a:gd name="connsiteX2" fmla="*/ 63500 w 369358"/>
                <a:gd name="connsiteY2" fmla="*/ 425450 h 448733"/>
                <a:gd name="connsiteX3" fmla="*/ 215900 w 369358"/>
                <a:gd name="connsiteY3" fmla="*/ 425450 h 448733"/>
                <a:gd name="connsiteX4" fmla="*/ 317500 w 369358"/>
                <a:gd name="connsiteY4" fmla="*/ 425450 h 448733"/>
                <a:gd name="connsiteX5" fmla="*/ 330200 w 369358"/>
                <a:gd name="connsiteY5" fmla="*/ 400050 h 448733"/>
                <a:gd name="connsiteX6" fmla="*/ 361950 w 369358"/>
                <a:gd name="connsiteY6" fmla="*/ 133350 h 448733"/>
                <a:gd name="connsiteX7" fmla="*/ 368300 w 369358"/>
                <a:gd name="connsiteY7" fmla="*/ 31750 h 448733"/>
                <a:gd name="connsiteX8" fmla="*/ 355600 w 369358"/>
                <a:gd name="connsiteY8" fmla="*/ 31750 h 448733"/>
                <a:gd name="connsiteX9" fmla="*/ 0 w 369358"/>
                <a:gd name="connsiteY9" fmla="*/ 0 h 448733"/>
                <a:gd name="connsiteX0" fmla="*/ 0 w 369449"/>
                <a:gd name="connsiteY0" fmla="*/ 7590 h 456323"/>
                <a:gd name="connsiteX1" fmla="*/ 25400 w 369449"/>
                <a:gd name="connsiteY1" fmla="*/ 382240 h 456323"/>
                <a:gd name="connsiteX2" fmla="*/ 63500 w 369449"/>
                <a:gd name="connsiteY2" fmla="*/ 433040 h 456323"/>
                <a:gd name="connsiteX3" fmla="*/ 215900 w 369449"/>
                <a:gd name="connsiteY3" fmla="*/ 433040 h 456323"/>
                <a:gd name="connsiteX4" fmla="*/ 317500 w 369449"/>
                <a:gd name="connsiteY4" fmla="*/ 433040 h 456323"/>
                <a:gd name="connsiteX5" fmla="*/ 330200 w 369449"/>
                <a:gd name="connsiteY5" fmla="*/ 407640 h 456323"/>
                <a:gd name="connsiteX6" fmla="*/ 361950 w 369449"/>
                <a:gd name="connsiteY6" fmla="*/ 140940 h 456323"/>
                <a:gd name="connsiteX7" fmla="*/ 368300 w 369449"/>
                <a:gd name="connsiteY7" fmla="*/ 39340 h 456323"/>
                <a:gd name="connsiteX8" fmla="*/ 368846 w 369449"/>
                <a:gd name="connsiteY8" fmla="*/ 0 h 456323"/>
                <a:gd name="connsiteX9" fmla="*/ 0 w 369449"/>
                <a:gd name="connsiteY9" fmla="*/ 7590 h 456323"/>
                <a:gd name="connsiteX0" fmla="*/ 57150 w 485775"/>
                <a:gd name="connsiteY0" fmla="*/ 57150 h 505883"/>
                <a:gd name="connsiteX1" fmla="*/ 82550 w 485775"/>
                <a:gd name="connsiteY1" fmla="*/ 431800 h 505883"/>
                <a:gd name="connsiteX2" fmla="*/ 120650 w 485775"/>
                <a:gd name="connsiteY2" fmla="*/ 482600 h 505883"/>
                <a:gd name="connsiteX3" fmla="*/ 273050 w 485775"/>
                <a:gd name="connsiteY3" fmla="*/ 482600 h 505883"/>
                <a:gd name="connsiteX4" fmla="*/ 374650 w 485775"/>
                <a:gd name="connsiteY4" fmla="*/ 482600 h 505883"/>
                <a:gd name="connsiteX5" fmla="*/ 387350 w 485775"/>
                <a:gd name="connsiteY5" fmla="*/ 457200 h 505883"/>
                <a:gd name="connsiteX6" fmla="*/ 419100 w 485775"/>
                <a:gd name="connsiteY6" fmla="*/ 190500 h 505883"/>
                <a:gd name="connsiteX7" fmla="*/ 425450 w 485775"/>
                <a:gd name="connsiteY7" fmla="*/ 88900 h 505883"/>
                <a:gd name="connsiteX8" fmla="*/ 57150 w 485775"/>
                <a:gd name="connsiteY8" fmla="*/ 57150 h 505883"/>
                <a:gd name="connsiteX0" fmla="*/ 55033 w 470958"/>
                <a:gd name="connsiteY0" fmla="*/ 64558 h 513291"/>
                <a:gd name="connsiteX1" fmla="*/ 80433 w 470958"/>
                <a:gd name="connsiteY1" fmla="*/ 439208 h 513291"/>
                <a:gd name="connsiteX2" fmla="*/ 118533 w 470958"/>
                <a:gd name="connsiteY2" fmla="*/ 490008 h 513291"/>
                <a:gd name="connsiteX3" fmla="*/ 270933 w 470958"/>
                <a:gd name="connsiteY3" fmla="*/ 490008 h 513291"/>
                <a:gd name="connsiteX4" fmla="*/ 372533 w 470958"/>
                <a:gd name="connsiteY4" fmla="*/ 490008 h 513291"/>
                <a:gd name="connsiteX5" fmla="*/ 385233 w 470958"/>
                <a:gd name="connsiteY5" fmla="*/ 464608 h 513291"/>
                <a:gd name="connsiteX6" fmla="*/ 416983 w 470958"/>
                <a:gd name="connsiteY6" fmla="*/ 197908 h 513291"/>
                <a:gd name="connsiteX7" fmla="*/ 410633 w 470958"/>
                <a:gd name="connsiteY7" fmla="*/ 51858 h 513291"/>
                <a:gd name="connsiteX8" fmla="*/ 55033 w 470958"/>
                <a:gd name="connsiteY8" fmla="*/ 64558 h 513291"/>
                <a:gd name="connsiteX0" fmla="*/ 55033 w 421216"/>
                <a:gd name="connsiteY0" fmla="*/ 64558 h 513291"/>
                <a:gd name="connsiteX1" fmla="*/ 80433 w 421216"/>
                <a:gd name="connsiteY1" fmla="*/ 439208 h 513291"/>
                <a:gd name="connsiteX2" fmla="*/ 118533 w 421216"/>
                <a:gd name="connsiteY2" fmla="*/ 490008 h 513291"/>
                <a:gd name="connsiteX3" fmla="*/ 270933 w 421216"/>
                <a:gd name="connsiteY3" fmla="*/ 490008 h 513291"/>
                <a:gd name="connsiteX4" fmla="*/ 372533 w 421216"/>
                <a:gd name="connsiteY4" fmla="*/ 490008 h 513291"/>
                <a:gd name="connsiteX5" fmla="*/ 385233 w 421216"/>
                <a:gd name="connsiteY5" fmla="*/ 464608 h 513291"/>
                <a:gd name="connsiteX6" fmla="*/ 416983 w 421216"/>
                <a:gd name="connsiteY6" fmla="*/ 197908 h 513291"/>
                <a:gd name="connsiteX7" fmla="*/ 410633 w 421216"/>
                <a:gd name="connsiteY7" fmla="*/ 51858 h 513291"/>
                <a:gd name="connsiteX8" fmla="*/ 55033 w 421216"/>
                <a:gd name="connsiteY8" fmla="*/ 64558 h 513291"/>
                <a:gd name="connsiteX0" fmla="*/ 55033 w 421216"/>
                <a:gd name="connsiteY0" fmla="*/ 34925 h 483658"/>
                <a:gd name="connsiteX1" fmla="*/ 80433 w 421216"/>
                <a:gd name="connsiteY1" fmla="*/ 409575 h 483658"/>
                <a:gd name="connsiteX2" fmla="*/ 118533 w 421216"/>
                <a:gd name="connsiteY2" fmla="*/ 460375 h 483658"/>
                <a:gd name="connsiteX3" fmla="*/ 270933 w 421216"/>
                <a:gd name="connsiteY3" fmla="*/ 460375 h 483658"/>
                <a:gd name="connsiteX4" fmla="*/ 372533 w 421216"/>
                <a:gd name="connsiteY4" fmla="*/ 460375 h 483658"/>
                <a:gd name="connsiteX5" fmla="*/ 385233 w 421216"/>
                <a:gd name="connsiteY5" fmla="*/ 434975 h 483658"/>
                <a:gd name="connsiteX6" fmla="*/ 416983 w 421216"/>
                <a:gd name="connsiteY6" fmla="*/ 168275 h 483658"/>
                <a:gd name="connsiteX7" fmla="*/ 410633 w 421216"/>
                <a:gd name="connsiteY7" fmla="*/ 22225 h 483658"/>
                <a:gd name="connsiteX8" fmla="*/ 55033 w 421216"/>
                <a:gd name="connsiteY8" fmla="*/ 34925 h 483658"/>
                <a:gd name="connsiteX0" fmla="*/ 0 w 366183"/>
                <a:gd name="connsiteY0" fmla="*/ 34925 h 483658"/>
                <a:gd name="connsiteX1" fmla="*/ 25400 w 366183"/>
                <a:gd name="connsiteY1" fmla="*/ 409575 h 483658"/>
                <a:gd name="connsiteX2" fmla="*/ 63500 w 366183"/>
                <a:gd name="connsiteY2" fmla="*/ 460375 h 483658"/>
                <a:gd name="connsiteX3" fmla="*/ 215900 w 366183"/>
                <a:gd name="connsiteY3" fmla="*/ 460375 h 483658"/>
                <a:gd name="connsiteX4" fmla="*/ 317500 w 366183"/>
                <a:gd name="connsiteY4" fmla="*/ 460375 h 483658"/>
                <a:gd name="connsiteX5" fmla="*/ 330200 w 366183"/>
                <a:gd name="connsiteY5" fmla="*/ 434975 h 483658"/>
                <a:gd name="connsiteX6" fmla="*/ 361950 w 366183"/>
                <a:gd name="connsiteY6" fmla="*/ 168275 h 483658"/>
                <a:gd name="connsiteX7" fmla="*/ 355600 w 366183"/>
                <a:gd name="connsiteY7" fmla="*/ 22225 h 483658"/>
                <a:gd name="connsiteX8" fmla="*/ 0 w 366183"/>
                <a:gd name="connsiteY8" fmla="*/ 34925 h 483658"/>
                <a:gd name="connsiteX0" fmla="*/ 0 w 378337"/>
                <a:gd name="connsiteY0" fmla="*/ 10259 h 458992"/>
                <a:gd name="connsiteX1" fmla="*/ 25400 w 378337"/>
                <a:gd name="connsiteY1" fmla="*/ 384909 h 458992"/>
                <a:gd name="connsiteX2" fmla="*/ 63500 w 378337"/>
                <a:gd name="connsiteY2" fmla="*/ 435709 h 458992"/>
                <a:gd name="connsiteX3" fmla="*/ 215900 w 378337"/>
                <a:gd name="connsiteY3" fmla="*/ 435709 h 458992"/>
                <a:gd name="connsiteX4" fmla="*/ 317500 w 378337"/>
                <a:gd name="connsiteY4" fmla="*/ 435709 h 458992"/>
                <a:gd name="connsiteX5" fmla="*/ 330200 w 378337"/>
                <a:gd name="connsiteY5" fmla="*/ 410309 h 458992"/>
                <a:gd name="connsiteX6" fmla="*/ 361950 w 378337"/>
                <a:gd name="connsiteY6" fmla="*/ 143609 h 458992"/>
                <a:gd name="connsiteX7" fmla="*/ 370424 w 378337"/>
                <a:gd name="connsiteY7" fmla="*/ 22225 h 458992"/>
                <a:gd name="connsiteX8" fmla="*/ 0 w 378337"/>
                <a:gd name="connsiteY8" fmla="*/ 10259 h 458992"/>
                <a:gd name="connsiteX0" fmla="*/ 0 w 370424"/>
                <a:gd name="connsiteY0" fmla="*/ 10259 h 458992"/>
                <a:gd name="connsiteX1" fmla="*/ 25400 w 370424"/>
                <a:gd name="connsiteY1" fmla="*/ 384909 h 458992"/>
                <a:gd name="connsiteX2" fmla="*/ 63500 w 370424"/>
                <a:gd name="connsiteY2" fmla="*/ 435709 h 458992"/>
                <a:gd name="connsiteX3" fmla="*/ 215900 w 370424"/>
                <a:gd name="connsiteY3" fmla="*/ 435709 h 458992"/>
                <a:gd name="connsiteX4" fmla="*/ 317500 w 370424"/>
                <a:gd name="connsiteY4" fmla="*/ 435709 h 458992"/>
                <a:gd name="connsiteX5" fmla="*/ 330200 w 370424"/>
                <a:gd name="connsiteY5" fmla="*/ 410309 h 458992"/>
                <a:gd name="connsiteX6" fmla="*/ 361950 w 370424"/>
                <a:gd name="connsiteY6" fmla="*/ 143609 h 458992"/>
                <a:gd name="connsiteX7" fmla="*/ 370424 w 370424"/>
                <a:gd name="connsiteY7" fmla="*/ 22225 h 458992"/>
                <a:gd name="connsiteX8" fmla="*/ 0 w 370424"/>
                <a:gd name="connsiteY8" fmla="*/ 10259 h 458992"/>
                <a:gd name="connsiteX0" fmla="*/ 0 w 370424"/>
                <a:gd name="connsiteY0" fmla="*/ 0 h 448733"/>
                <a:gd name="connsiteX1" fmla="*/ 25400 w 370424"/>
                <a:gd name="connsiteY1" fmla="*/ 374650 h 448733"/>
                <a:gd name="connsiteX2" fmla="*/ 63500 w 370424"/>
                <a:gd name="connsiteY2" fmla="*/ 425450 h 448733"/>
                <a:gd name="connsiteX3" fmla="*/ 215900 w 370424"/>
                <a:gd name="connsiteY3" fmla="*/ 425450 h 448733"/>
                <a:gd name="connsiteX4" fmla="*/ 317500 w 370424"/>
                <a:gd name="connsiteY4" fmla="*/ 425450 h 448733"/>
                <a:gd name="connsiteX5" fmla="*/ 330200 w 370424"/>
                <a:gd name="connsiteY5" fmla="*/ 400050 h 448733"/>
                <a:gd name="connsiteX6" fmla="*/ 361950 w 370424"/>
                <a:gd name="connsiteY6" fmla="*/ 133350 h 448733"/>
                <a:gd name="connsiteX7" fmla="*/ 370424 w 370424"/>
                <a:gd name="connsiteY7" fmla="*/ 11966 h 448733"/>
                <a:gd name="connsiteX8" fmla="*/ 0 w 370424"/>
                <a:gd name="connsiteY8" fmla="*/ 0 h 448733"/>
                <a:gd name="connsiteX0" fmla="*/ 0 w 370424"/>
                <a:gd name="connsiteY0" fmla="*/ 2331 h 451064"/>
                <a:gd name="connsiteX1" fmla="*/ 25400 w 370424"/>
                <a:gd name="connsiteY1" fmla="*/ 376981 h 451064"/>
                <a:gd name="connsiteX2" fmla="*/ 63500 w 370424"/>
                <a:gd name="connsiteY2" fmla="*/ 427781 h 451064"/>
                <a:gd name="connsiteX3" fmla="*/ 215900 w 370424"/>
                <a:gd name="connsiteY3" fmla="*/ 427781 h 451064"/>
                <a:gd name="connsiteX4" fmla="*/ 317500 w 370424"/>
                <a:gd name="connsiteY4" fmla="*/ 427781 h 451064"/>
                <a:gd name="connsiteX5" fmla="*/ 330200 w 370424"/>
                <a:gd name="connsiteY5" fmla="*/ 402381 h 451064"/>
                <a:gd name="connsiteX6" fmla="*/ 361950 w 370424"/>
                <a:gd name="connsiteY6" fmla="*/ 135681 h 451064"/>
                <a:gd name="connsiteX7" fmla="*/ 370424 w 370424"/>
                <a:gd name="connsiteY7" fmla="*/ 1083 h 451064"/>
                <a:gd name="connsiteX8" fmla="*/ 0 w 370424"/>
                <a:gd name="connsiteY8" fmla="*/ 2331 h 451064"/>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17500 w 370424"/>
                <a:gd name="connsiteY4" fmla="*/ 427781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271950 w 370424"/>
                <a:gd name="connsiteY4" fmla="*/ 401710 h 472618"/>
                <a:gd name="connsiteX5" fmla="*/ 330200 w 370424"/>
                <a:gd name="connsiteY5" fmla="*/ 402381 h 472618"/>
                <a:gd name="connsiteX6" fmla="*/ 361950 w 370424"/>
                <a:gd name="connsiteY6" fmla="*/ 135681 h 472618"/>
                <a:gd name="connsiteX7" fmla="*/ 370424 w 370424"/>
                <a:gd name="connsiteY7" fmla="*/ 1083 h 472618"/>
                <a:gd name="connsiteX8" fmla="*/ 0 w 370424"/>
                <a:gd name="connsiteY8" fmla="*/ 2331 h 472618"/>
                <a:gd name="connsiteX0" fmla="*/ 0 w 370424"/>
                <a:gd name="connsiteY0" fmla="*/ 2331 h 472618"/>
                <a:gd name="connsiteX1" fmla="*/ 35652 w 370424"/>
                <a:gd name="connsiteY1" fmla="*/ 401710 h 472618"/>
                <a:gd name="connsiteX2" fmla="*/ 63500 w 370424"/>
                <a:gd name="connsiteY2" fmla="*/ 427781 h 472618"/>
                <a:gd name="connsiteX3" fmla="*/ 215900 w 370424"/>
                <a:gd name="connsiteY3" fmla="*/ 427781 h 472618"/>
                <a:gd name="connsiteX4" fmla="*/ 330200 w 370424"/>
                <a:gd name="connsiteY4" fmla="*/ 402381 h 472618"/>
                <a:gd name="connsiteX5" fmla="*/ 361950 w 370424"/>
                <a:gd name="connsiteY5" fmla="*/ 135681 h 472618"/>
                <a:gd name="connsiteX6" fmla="*/ 370424 w 370424"/>
                <a:gd name="connsiteY6" fmla="*/ 1083 h 472618"/>
                <a:gd name="connsiteX7" fmla="*/ 0 w 370424"/>
                <a:gd name="connsiteY7" fmla="*/ 2331 h 472618"/>
                <a:gd name="connsiteX0" fmla="*/ 0 w 372338"/>
                <a:gd name="connsiteY0" fmla="*/ 2331 h 472618"/>
                <a:gd name="connsiteX1" fmla="*/ 35652 w 372338"/>
                <a:gd name="connsiteY1" fmla="*/ 401710 h 472618"/>
                <a:gd name="connsiteX2" fmla="*/ 63500 w 372338"/>
                <a:gd name="connsiteY2" fmla="*/ 427781 h 472618"/>
                <a:gd name="connsiteX3" fmla="*/ 215900 w 372338"/>
                <a:gd name="connsiteY3" fmla="*/ 427781 h 472618"/>
                <a:gd name="connsiteX4" fmla="*/ 308095 w 372338"/>
                <a:gd name="connsiteY4" fmla="*/ 415320 h 472618"/>
                <a:gd name="connsiteX5" fmla="*/ 361950 w 372338"/>
                <a:gd name="connsiteY5" fmla="*/ 135681 h 472618"/>
                <a:gd name="connsiteX6" fmla="*/ 370424 w 372338"/>
                <a:gd name="connsiteY6" fmla="*/ 1083 h 472618"/>
                <a:gd name="connsiteX7" fmla="*/ 0 w 372338"/>
                <a:gd name="connsiteY7" fmla="*/ 2331 h 472618"/>
                <a:gd name="connsiteX0" fmla="*/ 331 w 372669"/>
                <a:gd name="connsiteY0" fmla="*/ 2331 h 472618"/>
                <a:gd name="connsiteX1" fmla="*/ 35983 w 372669"/>
                <a:gd name="connsiteY1" fmla="*/ 401710 h 472618"/>
                <a:gd name="connsiteX2" fmla="*/ 216231 w 372669"/>
                <a:gd name="connsiteY2" fmla="*/ 427781 h 472618"/>
                <a:gd name="connsiteX3" fmla="*/ 308426 w 372669"/>
                <a:gd name="connsiteY3" fmla="*/ 415320 h 472618"/>
                <a:gd name="connsiteX4" fmla="*/ 362281 w 372669"/>
                <a:gd name="connsiteY4" fmla="*/ 135681 h 472618"/>
                <a:gd name="connsiteX5" fmla="*/ 370755 w 372669"/>
                <a:gd name="connsiteY5" fmla="*/ 1083 h 472618"/>
                <a:gd name="connsiteX6" fmla="*/ 331 w 372669"/>
                <a:gd name="connsiteY6" fmla="*/ 2331 h 472618"/>
                <a:gd name="connsiteX0" fmla="*/ 0 w 372338"/>
                <a:gd name="connsiteY0" fmla="*/ 2331 h 489695"/>
                <a:gd name="connsiteX1" fmla="*/ 63569 w 372338"/>
                <a:gd name="connsiteY1" fmla="*/ 418787 h 489695"/>
                <a:gd name="connsiteX2" fmla="*/ 215900 w 372338"/>
                <a:gd name="connsiteY2" fmla="*/ 427781 h 489695"/>
                <a:gd name="connsiteX3" fmla="*/ 308095 w 372338"/>
                <a:gd name="connsiteY3" fmla="*/ 415320 h 489695"/>
                <a:gd name="connsiteX4" fmla="*/ 361950 w 372338"/>
                <a:gd name="connsiteY4" fmla="*/ 135681 h 489695"/>
                <a:gd name="connsiteX5" fmla="*/ 370424 w 372338"/>
                <a:gd name="connsiteY5" fmla="*/ 1083 h 489695"/>
                <a:gd name="connsiteX6" fmla="*/ 0 w 372338"/>
                <a:gd name="connsiteY6" fmla="*/ 2331 h 489695"/>
                <a:gd name="connsiteX0" fmla="*/ 0 w 372338"/>
                <a:gd name="connsiteY0" fmla="*/ 2331 h 487618"/>
                <a:gd name="connsiteX1" fmla="*/ 63569 w 372338"/>
                <a:gd name="connsiteY1" fmla="*/ 418787 h 487618"/>
                <a:gd name="connsiteX2" fmla="*/ 308095 w 372338"/>
                <a:gd name="connsiteY2" fmla="*/ 415320 h 487618"/>
                <a:gd name="connsiteX3" fmla="*/ 361950 w 372338"/>
                <a:gd name="connsiteY3" fmla="*/ 135681 h 487618"/>
                <a:gd name="connsiteX4" fmla="*/ 370424 w 372338"/>
                <a:gd name="connsiteY4" fmla="*/ 1083 h 487618"/>
                <a:gd name="connsiteX5" fmla="*/ 0 w 372338"/>
                <a:gd name="connsiteY5" fmla="*/ 2331 h 487618"/>
                <a:gd name="connsiteX0" fmla="*/ 0 w 373696"/>
                <a:gd name="connsiteY0" fmla="*/ 2331 h 490377"/>
                <a:gd name="connsiteX1" fmla="*/ 63569 w 373696"/>
                <a:gd name="connsiteY1" fmla="*/ 418787 h 490377"/>
                <a:gd name="connsiteX2" fmla="*/ 299948 w 373696"/>
                <a:gd name="connsiteY2" fmla="*/ 431870 h 490377"/>
                <a:gd name="connsiteX3" fmla="*/ 361950 w 373696"/>
                <a:gd name="connsiteY3" fmla="*/ 135681 h 490377"/>
                <a:gd name="connsiteX4" fmla="*/ 370424 w 373696"/>
                <a:gd name="connsiteY4" fmla="*/ 1083 h 490377"/>
                <a:gd name="connsiteX5" fmla="*/ 0 w 373696"/>
                <a:gd name="connsiteY5" fmla="*/ 2331 h 490377"/>
                <a:gd name="connsiteX0" fmla="*/ 0 w 420415"/>
                <a:gd name="connsiteY0" fmla="*/ 2331 h 501487"/>
                <a:gd name="connsiteX1" fmla="*/ 63569 w 420415"/>
                <a:gd name="connsiteY1" fmla="*/ 418787 h 501487"/>
                <a:gd name="connsiteX2" fmla="*/ 299948 w 420415"/>
                <a:gd name="connsiteY2" fmla="*/ 431870 h 501487"/>
                <a:gd name="connsiteX3" fmla="*/ 370424 w 420415"/>
                <a:gd name="connsiteY3" fmla="*/ 1083 h 501487"/>
                <a:gd name="connsiteX4" fmla="*/ 0 w 420415"/>
                <a:gd name="connsiteY4" fmla="*/ 2331 h 501487"/>
                <a:gd name="connsiteX0" fmla="*/ 0 w 371679"/>
                <a:gd name="connsiteY0" fmla="*/ 2331 h 501487"/>
                <a:gd name="connsiteX1" fmla="*/ 63569 w 371679"/>
                <a:gd name="connsiteY1" fmla="*/ 418787 h 501487"/>
                <a:gd name="connsiteX2" fmla="*/ 299948 w 371679"/>
                <a:gd name="connsiteY2" fmla="*/ 431870 h 501487"/>
                <a:gd name="connsiteX3" fmla="*/ 370424 w 371679"/>
                <a:gd name="connsiteY3" fmla="*/ 1083 h 501487"/>
                <a:gd name="connsiteX4" fmla="*/ 0 w 371679"/>
                <a:gd name="connsiteY4" fmla="*/ 2331 h 501487"/>
                <a:gd name="connsiteX0" fmla="*/ 0 w 371679"/>
                <a:gd name="connsiteY0" fmla="*/ 2331 h 500798"/>
                <a:gd name="connsiteX1" fmla="*/ 85294 w 371679"/>
                <a:gd name="connsiteY1" fmla="*/ 414649 h 500798"/>
                <a:gd name="connsiteX2" fmla="*/ 299948 w 371679"/>
                <a:gd name="connsiteY2" fmla="*/ 431870 h 500798"/>
                <a:gd name="connsiteX3" fmla="*/ 370424 w 371679"/>
                <a:gd name="connsiteY3" fmla="*/ 1083 h 500798"/>
                <a:gd name="connsiteX4" fmla="*/ 0 w 371679"/>
                <a:gd name="connsiteY4" fmla="*/ 2331 h 500798"/>
                <a:gd name="connsiteX0" fmla="*/ 0 w 371679"/>
                <a:gd name="connsiteY0" fmla="*/ 2331 h 484247"/>
                <a:gd name="connsiteX1" fmla="*/ 85294 w 371679"/>
                <a:gd name="connsiteY1" fmla="*/ 414649 h 484247"/>
                <a:gd name="connsiteX2" fmla="*/ 278224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84247"/>
                <a:gd name="connsiteX1" fmla="*/ 85294 w 371679"/>
                <a:gd name="connsiteY1" fmla="*/ 414649 h 484247"/>
                <a:gd name="connsiteX2" fmla="*/ 291801 w 371679"/>
                <a:gd name="connsiteY2" fmla="*/ 415319 h 484247"/>
                <a:gd name="connsiteX3" fmla="*/ 370424 w 371679"/>
                <a:gd name="connsiteY3" fmla="*/ 1083 h 484247"/>
                <a:gd name="connsiteX4" fmla="*/ 0 w 371679"/>
                <a:gd name="connsiteY4" fmla="*/ 2331 h 484247"/>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41728"/>
                <a:gd name="connsiteX1" fmla="*/ 85294 w 371679"/>
                <a:gd name="connsiteY1" fmla="*/ 414649 h 441728"/>
                <a:gd name="connsiteX2" fmla="*/ 291801 w 371679"/>
                <a:gd name="connsiteY2" fmla="*/ 415319 h 441728"/>
                <a:gd name="connsiteX3" fmla="*/ 370424 w 371679"/>
                <a:gd name="connsiteY3" fmla="*/ 1083 h 441728"/>
                <a:gd name="connsiteX4" fmla="*/ 0 w 371679"/>
                <a:gd name="connsiteY4" fmla="*/ 2331 h 441728"/>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 name="connsiteX0" fmla="*/ 0 w 371679"/>
                <a:gd name="connsiteY0" fmla="*/ 2331 h 436824"/>
                <a:gd name="connsiteX1" fmla="*/ 85294 w 371679"/>
                <a:gd name="connsiteY1" fmla="*/ 414649 h 436824"/>
                <a:gd name="connsiteX2" fmla="*/ 291801 w 371679"/>
                <a:gd name="connsiteY2" fmla="*/ 415319 h 436824"/>
                <a:gd name="connsiteX3" fmla="*/ 370424 w 371679"/>
                <a:gd name="connsiteY3" fmla="*/ 1083 h 436824"/>
                <a:gd name="connsiteX4" fmla="*/ 0 w 371679"/>
                <a:gd name="connsiteY4" fmla="*/ 2331 h 4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79" h="436824">
                  <a:moveTo>
                    <a:pt x="0" y="2331"/>
                  </a:moveTo>
                  <a:cubicBezTo>
                    <a:pt x="709" y="85617"/>
                    <a:pt x="59909" y="308834"/>
                    <a:pt x="85294" y="414649"/>
                  </a:cubicBezTo>
                  <a:cubicBezTo>
                    <a:pt x="154222" y="436824"/>
                    <a:pt x="235227" y="429316"/>
                    <a:pt x="291801" y="415319"/>
                  </a:cubicBezTo>
                  <a:cubicBezTo>
                    <a:pt x="307976" y="361000"/>
                    <a:pt x="371679" y="59190"/>
                    <a:pt x="370424" y="1083"/>
                  </a:cubicBezTo>
                  <a:cubicBezTo>
                    <a:pt x="310099" y="0"/>
                    <a:pt x="72470" y="8020"/>
                    <a:pt x="0" y="2331"/>
                  </a:cubicBezTo>
                  <a:close/>
                </a:path>
              </a:pathLst>
            </a:cu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7" name="Freeform 6"/>
            <p:cNvSpPr/>
            <p:nvPr/>
          </p:nvSpPr>
          <p:spPr>
            <a:xfrm>
              <a:off x="6953856" y="3123165"/>
              <a:ext cx="620890" cy="2430125"/>
            </a:xfrm>
            <a:custGeom>
              <a:avLst/>
              <a:gdLst>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419272 w 589601"/>
                <a:gd name="connsiteY10" fmla="*/ 4689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452372 w 589601"/>
                <a:gd name="connsiteY11" fmla="*/ 394447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10298 w 589601"/>
                <a:gd name="connsiteY12" fmla="*/ 1139207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35123 w 589601"/>
                <a:gd name="connsiteY13" fmla="*/ 199154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45044 w 589601"/>
                <a:gd name="connsiteY11" fmla="*/ 36962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89601"/>
                <a:gd name="connsiteY0" fmla="*/ 2425987 h 2430814"/>
                <a:gd name="connsiteX1" fmla="*/ 9654 w 589601"/>
                <a:gd name="connsiteY1" fmla="*/ 2339099 h 2430814"/>
                <a:gd name="connsiteX2" fmla="*/ 59304 w 589601"/>
                <a:gd name="connsiteY2" fmla="*/ 2281173 h 2430814"/>
                <a:gd name="connsiteX3" fmla="*/ 71717 w 589601"/>
                <a:gd name="connsiteY3" fmla="*/ 2111533 h 2430814"/>
                <a:gd name="connsiteX4" fmla="*/ 108955 w 589601"/>
                <a:gd name="connsiteY4" fmla="*/ 1350223 h 2430814"/>
                <a:gd name="connsiteX5" fmla="*/ 212394 w 589601"/>
                <a:gd name="connsiteY5" fmla="*/ 328246 h 2430814"/>
                <a:gd name="connsiteX6" fmla="*/ 257907 w 589601"/>
                <a:gd name="connsiteY6" fmla="*/ 46892 h 2430814"/>
                <a:gd name="connsiteX7" fmla="*/ 266182 w 589601"/>
                <a:gd name="connsiteY7" fmla="*/ 46892 h 2430814"/>
                <a:gd name="connsiteX8" fmla="*/ 365484 w 589601"/>
                <a:gd name="connsiteY8" fmla="*/ 46892 h 2430814"/>
                <a:gd name="connsiteX9" fmla="*/ 419272 w 589601"/>
                <a:gd name="connsiteY9" fmla="*/ 46892 h 2430814"/>
                <a:gd name="connsiteX10" fmla="*/ 536119 w 589601"/>
                <a:gd name="connsiteY10" fmla="*/ 63442 h 2430814"/>
                <a:gd name="connsiteX11" fmla="*/ 561161 w 589601"/>
                <a:gd name="connsiteY11" fmla="*/ 353072 h 2430814"/>
                <a:gd name="connsiteX12" fmla="*/ 558649 w 589601"/>
                <a:gd name="connsiteY12" fmla="*/ 1164032 h 2430814"/>
                <a:gd name="connsiteX13" fmla="*/ 555270 w 589601"/>
                <a:gd name="connsiteY13" fmla="*/ 2008094 h 2430814"/>
                <a:gd name="connsiteX14" fmla="*/ 547536 w 589601"/>
                <a:gd name="connsiteY14" fmla="*/ 2248072 h 2430814"/>
                <a:gd name="connsiteX15" fmla="*/ 551674 w 589601"/>
                <a:gd name="connsiteY15" fmla="*/ 2305998 h 2430814"/>
                <a:gd name="connsiteX16" fmla="*/ 580636 w 589601"/>
                <a:gd name="connsiteY16" fmla="*/ 2339099 h 2430814"/>
                <a:gd name="connsiteX17" fmla="*/ 588912 w 589601"/>
                <a:gd name="connsiteY17" fmla="*/ 2417712 h 2430814"/>
                <a:gd name="connsiteX18" fmla="*/ 576499 w 589601"/>
                <a:gd name="connsiteY18" fmla="*/ 2417712 h 2430814"/>
                <a:gd name="connsiteX19" fmla="*/ 377896 w 589601"/>
                <a:gd name="connsiteY19" fmla="*/ 2430125 h 2430814"/>
                <a:gd name="connsiteX20" fmla="*/ 1379 w 589601"/>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0 w 592537"/>
                <a:gd name="connsiteY13" fmla="*/ 2008094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108955 w 592537"/>
                <a:gd name="connsiteY4" fmla="*/ 1350223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987 h 2430814"/>
                <a:gd name="connsiteX1" fmla="*/ 9654 w 592537"/>
                <a:gd name="connsiteY1" fmla="*/ 2339099 h 2430814"/>
                <a:gd name="connsiteX2" fmla="*/ 59304 w 592537"/>
                <a:gd name="connsiteY2" fmla="*/ 2281173 h 2430814"/>
                <a:gd name="connsiteX3" fmla="*/ 71717 w 592537"/>
                <a:gd name="connsiteY3" fmla="*/ 2111533 h 2430814"/>
                <a:gd name="connsiteX4" fmla="*/ 88809 w 592537"/>
                <a:gd name="connsiteY4" fmla="*/ 1346085 h 2430814"/>
                <a:gd name="connsiteX5" fmla="*/ 212394 w 592537"/>
                <a:gd name="connsiteY5" fmla="*/ 328246 h 2430814"/>
                <a:gd name="connsiteX6" fmla="*/ 257907 w 592537"/>
                <a:gd name="connsiteY6" fmla="*/ 46892 h 2430814"/>
                <a:gd name="connsiteX7" fmla="*/ 266182 w 592537"/>
                <a:gd name="connsiteY7" fmla="*/ 46892 h 2430814"/>
                <a:gd name="connsiteX8" fmla="*/ 365484 w 592537"/>
                <a:gd name="connsiteY8" fmla="*/ 46892 h 2430814"/>
                <a:gd name="connsiteX9" fmla="*/ 419272 w 592537"/>
                <a:gd name="connsiteY9" fmla="*/ 46892 h 2430814"/>
                <a:gd name="connsiteX10" fmla="*/ 536119 w 592537"/>
                <a:gd name="connsiteY10" fmla="*/ 63442 h 2430814"/>
                <a:gd name="connsiteX11" fmla="*/ 561161 w 592537"/>
                <a:gd name="connsiteY11" fmla="*/ 353072 h 2430814"/>
                <a:gd name="connsiteX12" fmla="*/ 590883 w 592537"/>
                <a:gd name="connsiteY12" fmla="*/ 1329534 h 2430814"/>
                <a:gd name="connsiteX13" fmla="*/ 555271 w 592537"/>
                <a:gd name="connsiteY13" fmla="*/ 1991543 h 2430814"/>
                <a:gd name="connsiteX14" fmla="*/ 547536 w 592537"/>
                <a:gd name="connsiteY14" fmla="*/ 2248072 h 2430814"/>
                <a:gd name="connsiteX15" fmla="*/ 551674 w 592537"/>
                <a:gd name="connsiteY15" fmla="*/ 2305998 h 2430814"/>
                <a:gd name="connsiteX16" fmla="*/ 580636 w 592537"/>
                <a:gd name="connsiteY16" fmla="*/ 2339099 h 2430814"/>
                <a:gd name="connsiteX17" fmla="*/ 588912 w 592537"/>
                <a:gd name="connsiteY17" fmla="*/ 2417712 h 2430814"/>
                <a:gd name="connsiteX18" fmla="*/ 576499 w 592537"/>
                <a:gd name="connsiteY18" fmla="*/ 2417712 h 2430814"/>
                <a:gd name="connsiteX19" fmla="*/ 377896 w 592537"/>
                <a:gd name="connsiteY19" fmla="*/ 2430125 h 2430814"/>
                <a:gd name="connsiteX20" fmla="*/ 1379 w 592537"/>
                <a:gd name="connsiteY20" fmla="*/ 2425987 h 2430814"/>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88809 w 592537"/>
                <a:gd name="connsiteY4" fmla="*/ 1345396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592537"/>
                <a:gd name="connsiteY0" fmla="*/ 2425298 h 2430125"/>
                <a:gd name="connsiteX1" fmla="*/ 9654 w 592537"/>
                <a:gd name="connsiteY1" fmla="*/ 2338410 h 2430125"/>
                <a:gd name="connsiteX2" fmla="*/ 59304 w 592537"/>
                <a:gd name="connsiteY2" fmla="*/ 2280484 h 2430125"/>
                <a:gd name="connsiteX3" fmla="*/ 71717 w 592537"/>
                <a:gd name="connsiteY3" fmla="*/ 2110844 h 2430125"/>
                <a:gd name="connsiteX4" fmla="*/ 68663 w 592537"/>
                <a:gd name="connsiteY4" fmla="*/ 1337121 h 2430125"/>
                <a:gd name="connsiteX5" fmla="*/ 200307 w 592537"/>
                <a:gd name="connsiteY5" fmla="*/ 323420 h 2430125"/>
                <a:gd name="connsiteX6" fmla="*/ 257907 w 592537"/>
                <a:gd name="connsiteY6" fmla="*/ 46203 h 2430125"/>
                <a:gd name="connsiteX7" fmla="*/ 266182 w 592537"/>
                <a:gd name="connsiteY7" fmla="*/ 46203 h 2430125"/>
                <a:gd name="connsiteX8" fmla="*/ 365484 w 592537"/>
                <a:gd name="connsiteY8" fmla="*/ 46203 h 2430125"/>
                <a:gd name="connsiteX9" fmla="*/ 419272 w 592537"/>
                <a:gd name="connsiteY9" fmla="*/ 46203 h 2430125"/>
                <a:gd name="connsiteX10" fmla="*/ 536119 w 592537"/>
                <a:gd name="connsiteY10" fmla="*/ 62753 h 2430125"/>
                <a:gd name="connsiteX11" fmla="*/ 561161 w 592537"/>
                <a:gd name="connsiteY11" fmla="*/ 352383 h 2430125"/>
                <a:gd name="connsiteX12" fmla="*/ 590883 w 592537"/>
                <a:gd name="connsiteY12" fmla="*/ 1328845 h 2430125"/>
                <a:gd name="connsiteX13" fmla="*/ 555271 w 592537"/>
                <a:gd name="connsiteY13" fmla="*/ 1990854 h 2430125"/>
                <a:gd name="connsiteX14" fmla="*/ 547536 w 592537"/>
                <a:gd name="connsiteY14" fmla="*/ 2247383 h 2430125"/>
                <a:gd name="connsiteX15" fmla="*/ 551674 w 592537"/>
                <a:gd name="connsiteY15" fmla="*/ 2305309 h 2430125"/>
                <a:gd name="connsiteX16" fmla="*/ 580636 w 592537"/>
                <a:gd name="connsiteY16" fmla="*/ 2338410 h 2430125"/>
                <a:gd name="connsiteX17" fmla="*/ 588912 w 592537"/>
                <a:gd name="connsiteY17" fmla="*/ 2417023 h 2430125"/>
                <a:gd name="connsiteX18" fmla="*/ 576499 w 592537"/>
                <a:gd name="connsiteY18" fmla="*/ 2417023 h 2430125"/>
                <a:gd name="connsiteX19" fmla="*/ 377896 w 592537"/>
                <a:gd name="connsiteY19" fmla="*/ 2429436 h 2430125"/>
                <a:gd name="connsiteX20" fmla="*/ 1379 w 592537"/>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55271 w 604625"/>
                <a:gd name="connsiteY13" fmla="*/ 1990854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 name="connsiteX0" fmla="*/ 1379 w 604625"/>
                <a:gd name="connsiteY0" fmla="*/ 2425298 h 2430125"/>
                <a:gd name="connsiteX1" fmla="*/ 9654 w 604625"/>
                <a:gd name="connsiteY1" fmla="*/ 2338410 h 2430125"/>
                <a:gd name="connsiteX2" fmla="*/ 59304 w 604625"/>
                <a:gd name="connsiteY2" fmla="*/ 2280484 h 2430125"/>
                <a:gd name="connsiteX3" fmla="*/ 71717 w 604625"/>
                <a:gd name="connsiteY3" fmla="*/ 2110844 h 2430125"/>
                <a:gd name="connsiteX4" fmla="*/ 68663 w 604625"/>
                <a:gd name="connsiteY4" fmla="*/ 1337121 h 2430125"/>
                <a:gd name="connsiteX5" fmla="*/ 200307 w 604625"/>
                <a:gd name="connsiteY5" fmla="*/ 323420 h 2430125"/>
                <a:gd name="connsiteX6" fmla="*/ 257907 w 604625"/>
                <a:gd name="connsiteY6" fmla="*/ 46203 h 2430125"/>
                <a:gd name="connsiteX7" fmla="*/ 266182 w 604625"/>
                <a:gd name="connsiteY7" fmla="*/ 46203 h 2430125"/>
                <a:gd name="connsiteX8" fmla="*/ 365484 w 604625"/>
                <a:gd name="connsiteY8" fmla="*/ 46203 h 2430125"/>
                <a:gd name="connsiteX9" fmla="*/ 419272 w 604625"/>
                <a:gd name="connsiteY9" fmla="*/ 46203 h 2430125"/>
                <a:gd name="connsiteX10" fmla="*/ 536119 w 604625"/>
                <a:gd name="connsiteY10" fmla="*/ 62753 h 2430125"/>
                <a:gd name="connsiteX11" fmla="*/ 561161 w 604625"/>
                <a:gd name="connsiteY11" fmla="*/ 352383 h 2430125"/>
                <a:gd name="connsiteX12" fmla="*/ 602971 w 604625"/>
                <a:gd name="connsiteY12" fmla="*/ 1395046 h 2430125"/>
                <a:gd name="connsiteX13" fmla="*/ 567359 w 604625"/>
                <a:gd name="connsiteY13" fmla="*/ 2028092 h 2430125"/>
                <a:gd name="connsiteX14" fmla="*/ 547536 w 604625"/>
                <a:gd name="connsiteY14" fmla="*/ 2247383 h 2430125"/>
                <a:gd name="connsiteX15" fmla="*/ 551674 w 604625"/>
                <a:gd name="connsiteY15" fmla="*/ 2305309 h 2430125"/>
                <a:gd name="connsiteX16" fmla="*/ 580636 w 604625"/>
                <a:gd name="connsiteY16" fmla="*/ 2338410 h 2430125"/>
                <a:gd name="connsiteX17" fmla="*/ 588912 w 604625"/>
                <a:gd name="connsiteY17" fmla="*/ 2417023 h 2430125"/>
                <a:gd name="connsiteX18" fmla="*/ 576499 w 604625"/>
                <a:gd name="connsiteY18" fmla="*/ 2417023 h 2430125"/>
                <a:gd name="connsiteX19" fmla="*/ 377896 w 604625"/>
                <a:gd name="connsiteY19" fmla="*/ 2429436 h 2430125"/>
                <a:gd name="connsiteX20" fmla="*/ 1379 w 604625"/>
                <a:gd name="connsiteY20" fmla="*/ 2425298 h 24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625" h="2430125">
                  <a:moveTo>
                    <a:pt x="1379" y="2425298"/>
                  </a:moveTo>
                  <a:cubicBezTo>
                    <a:pt x="689" y="2393921"/>
                    <a:pt x="0" y="2362545"/>
                    <a:pt x="9654" y="2338410"/>
                  </a:cubicBezTo>
                  <a:cubicBezTo>
                    <a:pt x="19308" y="2314275"/>
                    <a:pt x="48960" y="2318412"/>
                    <a:pt x="59304" y="2280484"/>
                  </a:cubicBezTo>
                  <a:cubicBezTo>
                    <a:pt x="69648" y="2242556"/>
                    <a:pt x="70157" y="2268071"/>
                    <a:pt x="71717" y="2110844"/>
                  </a:cubicBezTo>
                  <a:cubicBezTo>
                    <a:pt x="73277" y="1953617"/>
                    <a:pt x="47231" y="1635025"/>
                    <a:pt x="68663" y="1337121"/>
                  </a:cubicBezTo>
                  <a:cubicBezTo>
                    <a:pt x="90095" y="1039217"/>
                    <a:pt x="168766" y="538573"/>
                    <a:pt x="200307" y="323420"/>
                  </a:cubicBezTo>
                  <a:cubicBezTo>
                    <a:pt x="231848" y="108267"/>
                    <a:pt x="246928" y="92406"/>
                    <a:pt x="257907" y="46203"/>
                  </a:cubicBezTo>
                  <a:cubicBezTo>
                    <a:pt x="268886" y="0"/>
                    <a:pt x="266182" y="46203"/>
                    <a:pt x="266182" y="46203"/>
                  </a:cubicBezTo>
                  <a:lnTo>
                    <a:pt x="365484" y="46203"/>
                  </a:lnTo>
                  <a:lnTo>
                    <a:pt x="419272" y="46203"/>
                  </a:lnTo>
                  <a:lnTo>
                    <a:pt x="536119" y="62753"/>
                  </a:lnTo>
                  <a:cubicBezTo>
                    <a:pt x="541636" y="120679"/>
                    <a:pt x="550019" y="130334"/>
                    <a:pt x="561161" y="352383"/>
                  </a:cubicBezTo>
                  <a:cubicBezTo>
                    <a:pt x="572303" y="574432"/>
                    <a:pt x="604625" y="1124726"/>
                    <a:pt x="602971" y="1395046"/>
                  </a:cubicBezTo>
                  <a:cubicBezTo>
                    <a:pt x="601318" y="1665366"/>
                    <a:pt x="576598" y="1886036"/>
                    <a:pt x="567359" y="2028092"/>
                  </a:cubicBezTo>
                  <a:cubicBezTo>
                    <a:pt x="558120" y="2170148"/>
                    <a:pt x="550150" y="2201180"/>
                    <a:pt x="547536" y="2247383"/>
                  </a:cubicBezTo>
                  <a:cubicBezTo>
                    <a:pt x="544922" y="2293586"/>
                    <a:pt x="546157" y="2290138"/>
                    <a:pt x="551674" y="2305309"/>
                  </a:cubicBezTo>
                  <a:cubicBezTo>
                    <a:pt x="557191" y="2320480"/>
                    <a:pt x="574430" y="2319791"/>
                    <a:pt x="580636" y="2338410"/>
                  </a:cubicBezTo>
                  <a:cubicBezTo>
                    <a:pt x="586842" y="2357029"/>
                    <a:pt x="589601" y="2403921"/>
                    <a:pt x="588912" y="2417023"/>
                  </a:cubicBezTo>
                  <a:cubicBezTo>
                    <a:pt x="588223" y="2430125"/>
                    <a:pt x="576499" y="2417023"/>
                    <a:pt x="576499" y="2417023"/>
                  </a:cubicBezTo>
                  <a:lnTo>
                    <a:pt x="377896" y="2429436"/>
                  </a:lnTo>
                  <a:lnTo>
                    <a:pt x="1379" y="2425298"/>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 name="Freeform 7"/>
            <p:cNvSpPr/>
            <p:nvPr/>
          </p:nvSpPr>
          <p:spPr>
            <a:xfrm>
              <a:off x="7228310" y="2301697"/>
              <a:ext cx="273991" cy="892496"/>
            </a:xfrm>
            <a:custGeom>
              <a:avLst/>
              <a:gdLst>
                <a:gd name="connsiteX0" fmla="*/ 0 w 228945"/>
                <a:gd name="connsiteY0" fmla="*/ 744761 h 757173"/>
                <a:gd name="connsiteX1" fmla="*/ 12413 w 228945"/>
                <a:gd name="connsiteY1" fmla="*/ 595809 h 757173"/>
                <a:gd name="connsiteX2" fmla="*/ 41376 w 228945"/>
                <a:gd name="connsiteY2" fmla="*/ 521333 h 757173"/>
                <a:gd name="connsiteX3" fmla="*/ 57926 w 228945"/>
                <a:gd name="connsiteY3" fmla="*/ 459269 h 757173"/>
                <a:gd name="connsiteX4" fmla="*/ 57926 w 228945"/>
                <a:gd name="connsiteY4" fmla="*/ 310317 h 757173"/>
                <a:gd name="connsiteX5" fmla="*/ 62063 w 228945"/>
                <a:gd name="connsiteY5" fmla="*/ 8276 h 757173"/>
                <a:gd name="connsiteX6" fmla="*/ 62063 w 228945"/>
                <a:gd name="connsiteY6" fmla="*/ 8276 h 757173"/>
                <a:gd name="connsiteX7" fmla="*/ 194465 w 228945"/>
                <a:gd name="connsiteY7" fmla="*/ 0 h 757173"/>
                <a:gd name="connsiteX8" fmla="*/ 194465 w 228945"/>
                <a:gd name="connsiteY8" fmla="*/ 0 h 757173"/>
                <a:gd name="connsiteX9" fmla="*/ 186190 w 228945"/>
                <a:gd name="connsiteY9" fmla="*/ 409619 h 757173"/>
                <a:gd name="connsiteX10" fmla="*/ 190328 w 228945"/>
                <a:gd name="connsiteY10" fmla="*/ 500645 h 757173"/>
                <a:gd name="connsiteX11" fmla="*/ 211015 w 228945"/>
                <a:gd name="connsiteY11" fmla="*/ 546158 h 757173"/>
                <a:gd name="connsiteX12" fmla="*/ 227566 w 228945"/>
                <a:gd name="connsiteY12" fmla="*/ 666147 h 757173"/>
                <a:gd name="connsiteX13" fmla="*/ 219291 w 228945"/>
                <a:gd name="connsiteY13" fmla="*/ 757173 h 757173"/>
                <a:gd name="connsiteX14" fmla="*/ 219291 w 228945"/>
                <a:gd name="connsiteY14" fmla="*/ 757173 h 757173"/>
                <a:gd name="connsiteX15" fmla="*/ 0 w 228945"/>
                <a:gd name="connsiteY15" fmla="*/ 744761 h 757173"/>
                <a:gd name="connsiteX0" fmla="*/ 0 w 227935"/>
                <a:gd name="connsiteY0" fmla="*/ 744761 h 757173"/>
                <a:gd name="connsiteX1" fmla="*/ 12413 w 227935"/>
                <a:gd name="connsiteY1" fmla="*/ 595809 h 757173"/>
                <a:gd name="connsiteX2" fmla="*/ 41376 w 227935"/>
                <a:gd name="connsiteY2" fmla="*/ 521333 h 757173"/>
                <a:gd name="connsiteX3" fmla="*/ 57926 w 227935"/>
                <a:gd name="connsiteY3" fmla="*/ 459269 h 757173"/>
                <a:gd name="connsiteX4" fmla="*/ 57926 w 227935"/>
                <a:gd name="connsiteY4" fmla="*/ 310317 h 757173"/>
                <a:gd name="connsiteX5" fmla="*/ 62063 w 227935"/>
                <a:gd name="connsiteY5" fmla="*/ 8276 h 757173"/>
                <a:gd name="connsiteX6" fmla="*/ 62063 w 227935"/>
                <a:gd name="connsiteY6" fmla="*/ 8276 h 757173"/>
                <a:gd name="connsiteX7" fmla="*/ 194465 w 227935"/>
                <a:gd name="connsiteY7" fmla="*/ 0 h 757173"/>
                <a:gd name="connsiteX8" fmla="*/ 194465 w 227935"/>
                <a:gd name="connsiteY8" fmla="*/ 0 h 757173"/>
                <a:gd name="connsiteX9" fmla="*/ 186190 w 227935"/>
                <a:gd name="connsiteY9" fmla="*/ 409619 h 757173"/>
                <a:gd name="connsiteX10" fmla="*/ 190328 w 227935"/>
                <a:gd name="connsiteY10" fmla="*/ 500645 h 757173"/>
                <a:gd name="connsiteX11" fmla="*/ 217076 w 227935"/>
                <a:gd name="connsiteY11" fmla="*/ 567219 h 757173"/>
                <a:gd name="connsiteX12" fmla="*/ 227566 w 227935"/>
                <a:gd name="connsiteY12" fmla="*/ 666147 h 757173"/>
                <a:gd name="connsiteX13" fmla="*/ 219291 w 227935"/>
                <a:gd name="connsiteY13" fmla="*/ 757173 h 757173"/>
                <a:gd name="connsiteX14" fmla="*/ 219291 w 227935"/>
                <a:gd name="connsiteY14" fmla="*/ 757173 h 757173"/>
                <a:gd name="connsiteX15" fmla="*/ 0 w 227935"/>
                <a:gd name="connsiteY15" fmla="*/ 744761 h 757173"/>
                <a:gd name="connsiteX0" fmla="*/ 0 w 221903"/>
                <a:gd name="connsiteY0" fmla="*/ 744761 h 757173"/>
                <a:gd name="connsiteX1" fmla="*/ 12413 w 221903"/>
                <a:gd name="connsiteY1" fmla="*/ 595809 h 757173"/>
                <a:gd name="connsiteX2" fmla="*/ 41376 w 221903"/>
                <a:gd name="connsiteY2" fmla="*/ 521333 h 757173"/>
                <a:gd name="connsiteX3" fmla="*/ 57926 w 221903"/>
                <a:gd name="connsiteY3" fmla="*/ 459269 h 757173"/>
                <a:gd name="connsiteX4" fmla="*/ 57926 w 221903"/>
                <a:gd name="connsiteY4" fmla="*/ 310317 h 757173"/>
                <a:gd name="connsiteX5" fmla="*/ 62063 w 221903"/>
                <a:gd name="connsiteY5" fmla="*/ 8276 h 757173"/>
                <a:gd name="connsiteX6" fmla="*/ 62063 w 221903"/>
                <a:gd name="connsiteY6" fmla="*/ 8276 h 757173"/>
                <a:gd name="connsiteX7" fmla="*/ 194465 w 221903"/>
                <a:gd name="connsiteY7" fmla="*/ 0 h 757173"/>
                <a:gd name="connsiteX8" fmla="*/ 194465 w 221903"/>
                <a:gd name="connsiteY8" fmla="*/ 0 h 757173"/>
                <a:gd name="connsiteX9" fmla="*/ 186190 w 221903"/>
                <a:gd name="connsiteY9" fmla="*/ 409619 h 757173"/>
                <a:gd name="connsiteX10" fmla="*/ 190328 w 221903"/>
                <a:gd name="connsiteY10" fmla="*/ 500645 h 757173"/>
                <a:gd name="connsiteX11" fmla="*/ 217076 w 221903"/>
                <a:gd name="connsiteY11" fmla="*/ 567219 h 757173"/>
                <a:gd name="connsiteX12" fmla="*/ 219291 w 221903"/>
                <a:gd name="connsiteY12" fmla="*/ 757173 h 757173"/>
                <a:gd name="connsiteX13" fmla="*/ 219291 w 221903"/>
                <a:gd name="connsiteY13" fmla="*/ 757173 h 757173"/>
                <a:gd name="connsiteX14" fmla="*/ 0 w 221903"/>
                <a:gd name="connsiteY14" fmla="*/ 744761 h 757173"/>
                <a:gd name="connsiteX0" fmla="*/ 0 w 219291"/>
                <a:gd name="connsiteY0" fmla="*/ 744761 h 757173"/>
                <a:gd name="connsiteX1" fmla="*/ 12413 w 219291"/>
                <a:gd name="connsiteY1" fmla="*/ 595809 h 757173"/>
                <a:gd name="connsiteX2" fmla="*/ 41376 w 219291"/>
                <a:gd name="connsiteY2" fmla="*/ 521333 h 757173"/>
                <a:gd name="connsiteX3" fmla="*/ 57926 w 219291"/>
                <a:gd name="connsiteY3" fmla="*/ 459269 h 757173"/>
                <a:gd name="connsiteX4" fmla="*/ 57926 w 219291"/>
                <a:gd name="connsiteY4" fmla="*/ 310317 h 757173"/>
                <a:gd name="connsiteX5" fmla="*/ 62063 w 219291"/>
                <a:gd name="connsiteY5" fmla="*/ 8276 h 757173"/>
                <a:gd name="connsiteX6" fmla="*/ 62063 w 219291"/>
                <a:gd name="connsiteY6" fmla="*/ 8276 h 757173"/>
                <a:gd name="connsiteX7" fmla="*/ 194465 w 219291"/>
                <a:gd name="connsiteY7" fmla="*/ 0 h 757173"/>
                <a:gd name="connsiteX8" fmla="*/ 194465 w 219291"/>
                <a:gd name="connsiteY8" fmla="*/ 0 h 757173"/>
                <a:gd name="connsiteX9" fmla="*/ 186190 w 219291"/>
                <a:gd name="connsiteY9" fmla="*/ 409619 h 757173"/>
                <a:gd name="connsiteX10" fmla="*/ 190328 w 219291"/>
                <a:gd name="connsiteY10" fmla="*/ 500645 h 757173"/>
                <a:gd name="connsiteX11" fmla="*/ 207985 w 219291"/>
                <a:gd name="connsiteY11" fmla="*/ 602321 h 757173"/>
                <a:gd name="connsiteX12" fmla="*/ 219291 w 219291"/>
                <a:gd name="connsiteY12" fmla="*/ 757173 h 757173"/>
                <a:gd name="connsiteX13" fmla="*/ 219291 w 219291"/>
                <a:gd name="connsiteY13" fmla="*/ 757173 h 757173"/>
                <a:gd name="connsiteX14" fmla="*/ 0 w 219291"/>
                <a:gd name="connsiteY14" fmla="*/ 744761 h 757173"/>
                <a:gd name="connsiteX0" fmla="*/ 0 w 221904"/>
                <a:gd name="connsiteY0" fmla="*/ 744761 h 757173"/>
                <a:gd name="connsiteX1" fmla="*/ 12413 w 221904"/>
                <a:gd name="connsiteY1" fmla="*/ 595809 h 757173"/>
                <a:gd name="connsiteX2" fmla="*/ 41376 w 221904"/>
                <a:gd name="connsiteY2" fmla="*/ 521333 h 757173"/>
                <a:gd name="connsiteX3" fmla="*/ 57926 w 221904"/>
                <a:gd name="connsiteY3" fmla="*/ 459269 h 757173"/>
                <a:gd name="connsiteX4" fmla="*/ 57926 w 221904"/>
                <a:gd name="connsiteY4" fmla="*/ 310317 h 757173"/>
                <a:gd name="connsiteX5" fmla="*/ 62063 w 221904"/>
                <a:gd name="connsiteY5" fmla="*/ 8276 h 757173"/>
                <a:gd name="connsiteX6" fmla="*/ 62063 w 221904"/>
                <a:gd name="connsiteY6" fmla="*/ 8276 h 757173"/>
                <a:gd name="connsiteX7" fmla="*/ 194465 w 221904"/>
                <a:gd name="connsiteY7" fmla="*/ 0 h 757173"/>
                <a:gd name="connsiteX8" fmla="*/ 194465 w 221904"/>
                <a:gd name="connsiteY8" fmla="*/ 0 h 757173"/>
                <a:gd name="connsiteX9" fmla="*/ 186190 w 221904"/>
                <a:gd name="connsiteY9" fmla="*/ 409619 h 757173"/>
                <a:gd name="connsiteX10" fmla="*/ 190328 w 221904"/>
                <a:gd name="connsiteY10" fmla="*/ 500645 h 757173"/>
                <a:gd name="connsiteX11" fmla="*/ 217077 w 221904"/>
                <a:gd name="connsiteY11" fmla="*/ 598812 h 757173"/>
                <a:gd name="connsiteX12" fmla="*/ 219291 w 221904"/>
                <a:gd name="connsiteY12" fmla="*/ 757173 h 757173"/>
                <a:gd name="connsiteX13" fmla="*/ 219291 w 221904"/>
                <a:gd name="connsiteY13" fmla="*/ 757173 h 757173"/>
                <a:gd name="connsiteX14" fmla="*/ 0 w 221904"/>
                <a:gd name="connsiteY14" fmla="*/ 744761 h 75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04" h="757173">
                  <a:moveTo>
                    <a:pt x="0" y="744761"/>
                  </a:moveTo>
                  <a:cubicBezTo>
                    <a:pt x="2758" y="688904"/>
                    <a:pt x="5517" y="633047"/>
                    <a:pt x="12413" y="595809"/>
                  </a:cubicBezTo>
                  <a:cubicBezTo>
                    <a:pt x="19309" y="558571"/>
                    <a:pt x="33791" y="544090"/>
                    <a:pt x="41376" y="521333"/>
                  </a:cubicBezTo>
                  <a:cubicBezTo>
                    <a:pt x="48962" y="498576"/>
                    <a:pt x="55168" y="494438"/>
                    <a:pt x="57926" y="459269"/>
                  </a:cubicBezTo>
                  <a:cubicBezTo>
                    <a:pt x="60684" y="424100"/>
                    <a:pt x="57237" y="385482"/>
                    <a:pt x="57926" y="310317"/>
                  </a:cubicBezTo>
                  <a:cubicBezTo>
                    <a:pt x="58615" y="235152"/>
                    <a:pt x="62063" y="8276"/>
                    <a:pt x="62063" y="8276"/>
                  </a:cubicBezTo>
                  <a:lnTo>
                    <a:pt x="62063" y="8276"/>
                  </a:lnTo>
                  <a:lnTo>
                    <a:pt x="194465" y="0"/>
                  </a:lnTo>
                  <a:lnTo>
                    <a:pt x="194465" y="0"/>
                  </a:lnTo>
                  <a:cubicBezTo>
                    <a:pt x="193086" y="68270"/>
                    <a:pt x="186879" y="326178"/>
                    <a:pt x="186190" y="409619"/>
                  </a:cubicBezTo>
                  <a:cubicBezTo>
                    <a:pt x="185501" y="493060"/>
                    <a:pt x="185180" y="469113"/>
                    <a:pt x="190328" y="500645"/>
                  </a:cubicBezTo>
                  <a:cubicBezTo>
                    <a:pt x="195476" y="532177"/>
                    <a:pt x="212250" y="556058"/>
                    <a:pt x="217077" y="598812"/>
                  </a:cubicBezTo>
                  <a:cubicBezTo>
                    <a:pt x="221904" y="641566"/>
                    <a:pt x="218922" y="725514"/>
                    <a:pt x="219291" y="757173"/>
                  </a:cubicBezTo>
                  <a:lnTo>
                    <a:pt x="219291" y="757173"/>
                  </a:lnTo>
                  <a:lnTo>
                    <a:pt x="0" y="744761"/>
                  </a:lnTo>
                  <a:close/>
                </a:path>
              </a:pathLst>
            </a:custGeom>
            <a:solidFill>
              <a:srgbClr val="FFFFFF">
                <a:lumMod val="95000"/>
              </a:srgbClr>
            </a:solidFill>
            <a:ln w="28575" cap="flat" cmpd="sng" algn="ctr">
              <a:noFill/>
              <a:prstDash val="solid"/>
            </a:ln>
            <a:effectLst/>
            <a:scene3d>
              <a:camera prst="orthographicFront"/>
              <a:lightRig rig="threePt" dir="t"/>
            </a:scene3d>
            <a:sp3d>
              <a:bevelT w="50800"/>
              <a:bevelB/>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ill Sans MT"/>
                <a:ea typeface="+mn-ea"/>
                <a:cs typeface="+mn-cs"/>
              </a:endParaRPr>
            </a:p>
          </p:txBody>
        </p:sp>
      </p:grpSp>
      <p:sp>
        <p:nvSpPr>
          <p:cNvPr id="23" name="Oval 22"/>
          <p:cNvSpPr/>
          <p:nvPr/>
        </p:nvSpPr>
        <p:spPr>
          <a:xfrm rot="5400000">
            <a:off x="5793025" y="5362535"/>
            <a:ext cx="519470" cy="419982"/>
          </a:xfrm>
          <a:prstGeom prst="ellipse">
            <a:avLst/>
          </a:prstGeom>
          <a:gradFill flip="none" rotWithShape="1">
            <a:gsLst>
              <a:gs pos="32000">
                <a:sysClr val="windowText" lastClr="000000"/>
              </a:gs>
              <a:gs pos="100000">
                <a:srgbClr val="FFFFFF"/>
              </a:gs>
            </a:gsLst>
            <a:lin ang="11100000" scaled="0"/>
            <a:tileRect/>
          </a:gradFill>
          <a:ln w="63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24" name="Oval 23"/>
          <p:cNvSpPr/>
          <p:nvPr/>
        </p:nvSpPr>
        <p:spPr>
          <a:xfrm rot="5400000">
            <a:off x="7768434" y="5399824"/>
            <a:ext cx="247105" cy="237871"/>
          </a:xfrm>
          <a:prstGeom prst="ellipse">
            <a:avLst/>
          </a:prstGeom>
          <a:gradFill flip="none" rotWithShape="1">
            <a:gsLst>
              <a:gs pos="25000">
                <a:sysClr val="windowText" lastClr="000000">
                  <a:lumMod val="85000"/>
                  <a:lumOff val="15000"/>
                </a:sysClr>
              </a:gs>
              <a:gs pos="100000">
                <a:srgbClr val="FFFFFF"/>
              </a:gs>
            </a:gsLst>
            <a:lin ang="11100000" scaled="0"/>
            <a:tileRect/>
          </a:gradFill>
          <a:ln w="63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orbel"/>
              <a:ea typeface="+mn-ea"/>
              <a:cs typeface="+mn-cs"/>
            </a:endParaRPr>
          </a:p>
        </p:txBody>
      </p:sp>
    </p:spTree>
    <p:extLst>
      <p:ext uri="{BB962C8B-B14F-4D97-AF65-F5344CB8AC3E}">
        <p14:creationId xmlns:p14="http://schemas.microsoft.com/office/powerpoint/2010/main" val="193028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Beam width artefact: loose body in the CMC joint</a:t>
            </a:r>
            <a:endParaRPr lang="en-US" dirty="0">
              <a:solidFill>
                <a:srgbClr val="0070C0"/>
              </a:solidFill>
            </a:endParaRPr>
          </a:p>
        </p:txBody>
      </p:sp>
      <p:pic>
        <p:nvPicPr>
          <p:cNvPr id="4" name="Content Placeholder 3" descr="volume effect.tif"/>
          <p:cNvPicPr>
            <a:picLocks noGrp="1" noChangeAspect="1"/>
          </p:cNvPicPr>
          <p:nvPr>
            <p:ph idx="1"/>
          </p:nvPr>
        </p:nvPicPr>
        <p:blipFill>
          <a:blip r:embed="rId3">
            <a:extLst>
              <a:ext uri="{28A0092B-C50C-407E-A947-70E740481C1C}">
                <a14:useLocalDpi xmlns:a14="http://schemas.microsoft.com/office/drawing/2010/main" val="0"/>
              </a:ext>
            </a:extLst>
          </a:blip>
          <a:srcRect t="12526" b="12526"/>
          <a:stretch>
            <a:fillRect/>
          </a:stretch>
        </p:blipFill>
        <p:spPr/>
      </p:pic>
    </p:spTree>
    <p:extLst>
      <p:ext uri="{BB962C8B-B14F-4D97-AF65-F5344CB8AC3E}">
        <p14:creationId xmlns:p14="http://schemas.microsoft.com/office/powerpoint/2010/main" val="3615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ugly: Motion artefact</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The image displayed on the ultrasound machine is an </a:t>
            </a:r>
            <a:r>
              <a:rPr lang="en-US" dirty="0"/>
              <a:t>a</a:t>
            </a:r>
            <a:r>
              <a:rPr lang="en-US" dirty="0" smtClean="0"/>
              <a:t>verage of several data acquisitions. When movement occurs the image can become blurred.</a:t>
            </a:r>
          </a:p>
          <a:p>
            <a:pPr marL="119062" indent="0">
              <a:buNone/>
            </a:pPr>
            <a:endParaRPr lang="en-US" dirty="0" smtClean="0"/>
          </a:p>
          <a:p>
            <a:r>
              <a:rPr lang="en-US" dirty="0"/>
              <a:t>M</a:t>
            </a:r>
            <a:r>
              <a:rPr lang="en-US" dirty="0" smtClean="0"/>
              <a:t>ovements affect the assessment of the tissue vascularity while using Color and Power Doppler (color noise).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54772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ugly: Motion artefact</a:t>
            </a:r>
            <a:endParaRPr lang="en-US" dirty="0">
              <a:solidFill>
                <a:srgbClr val="0070C0"/>
              </a:solidFill>
            </a:endParaRPr>
          </a:p>
        </p:txBody>
      </p:sp>
      <p:pic>
        <p:nvPicPr>
          <p:cNvPr id="5" name="Content Placeholder 4" descr="motion artifact PD.bmp"/>
          <p:cNvPicPr>
            <a:picLocks noGrp="1" noChangeAspect="1"/>
          </p:cNvPicPr>
          <p:nvPr>
            <p:ph idx="1"/>
          </p:nvPr>
        </p:nvPicPr>
        <p:blipFill rotWithShape="1">
          <a:blip r:embed="rId2">
            <a:extLst>
              <a:ext uri="{28A0092B-C50C-407E-A947-70E740481C1C}">
                <a14:useLocalDpi xmlns:a14="http://schemas.microsoft.com/office/drawing/2010/main" val="0"/>
              </a:ext>
            </a:extLst>
          </a:blip>
          <a:srcRect l="20507" t="20735" b="13019"/>
          <a:stretch/>
        </p:blipFill>
        <p:spPr>
          <a:xfrm>
            <a:off x="663223" y="1639275"/>
            <a:ext cx="7924800" cy="5018812"/>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34331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70C0"/>
                </a:solidFill>
              </a:rPr>
              <a:t>Motion artefact: Psoriatic arthritis</a:t>
            </a:r>
            <a:endParaRPr lang="en-US" dirty="0">
              <a:solidFill>
                <a:srgbClr val="0070C0"/>
              </a:solidFill>
            </a:endParaRPr>
          </a:p>
        </p:txBody>
      </p:sp>
      <p:pic>
        <p:nvPicPr>
          <p:cNvPr id="4" name="psa activ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375" y="1774825"/>
            <a:ext cx="8223250" cy="462597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07472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rPr>
              <a:t>Doppler artefact - Aliasing</a:t>
            </a:r>
            <a:endParaRPr lang="en-GB" dirty="0">
              <a:solidFill>
                <a:srgbClr val="0070C0"/>
              </a:solidFill>
            </a:endParaRPr>
          </a:p>
        </p:txBody>
      </p:sp>
      <p:sp>
        <p:nvSpPr>
          <p:cNvPr id="3" name="Content Placeholder 2"/>
          <p:cNvSpPr>
            <a:spLocks noGrp="1"/>
          </p:cNvSpPr>
          <p:nvPr>
            <p:ph idx="1"/>
          </p:nvPr>
        </p:nvSpPr>
        <p:spPr/>
        <p:txBody>
          <a:bodyPr/>
          <a:lstStyle/>
          <a:p>
            <a:r>
              <a:rPr lang="en-GB" dirty="0" smtClean="0"/>
              <a:t>Most common Doppler artefact affecting </a:t>
            </a:r>
            <a:r>
              <a:rPr lang="en-GB" b="1" dirty="0" smtClean="0"/>
              <a:t>colour </a:t>
            </a:r>
            <a:r>
              <a:rPr lang="en-GB" dirty="0" smtClean="0"/>
              <a:t>and </a:t>
            </a:r>
            <a:r>
              <a:rPr lang="en-GB" b="1" dirty="0" smtClean="0"/>
              <a:t>spectral</a:t>
            </a:r>
            <a:r>
              <a:rPr lang="en-GB" dirty="0" smtClean="0"/>
              <a:t> applications</a:t>
            </a:r>
          </a:p>
          <a:p>
            <a:r>
              <a:rPr lang="en-GB" dirty="0" smtClean="0"/>
              <a:t>Aliasing occurs due to estimation errors of Doppler signals from </a:t>
            </a:r>
            <a:r>
              <a:rPr lang="en-GB" b="1" dirty="0" smtClean="0"/>
              <a:t>under sampling</a:t>
            </a:r>
          </a:p>
          <a:p>
            <a:r>
              <a:rPr lang="en-GB" dirty="0" smtClean="0"/>
              <a:t>Low sampling frequency (low PRF) prevent appropriate signal capture </a:t>
            </a:r>
            <a:endParaRPr lang="en-GB"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5" y="4941168"/>
            <a:ext cx="326231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6518492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3570" y="547688"/>
            <a:ext cx="7920036" cy="830997"/>
          </a:xfrm>
        </p:spPr>
        <p:txBody>
          <a:bodyPr/>
          <a:lstStyle/>
          <a:p>
            <a:r>
              <a:rPr lang="en-GB" sz="4500" dirty="0" smtClean="0">
                <a:latin typeface="+mn-lt"/>
              </a:rPr>
              <a:t>Fundamentals of Aliasing</a:t>
            </a:r>
            <a:endParaRPr lang="en-GB" sz="4500" dirty="0">
              <a:latin typeface="+mn-lt"/>
            </a:endParaRPr>
          </a:p>
        </p:txBody>
      </p:sp>
      <p:sp>
        <p:nvSpPr>
          <p:cNvPr id="3" name="Content Placeholder 2"/>
          <p:cNvSpPr>
            <a:spLocks noGrp="1"/>
          </p:cNvSpPr>
          <p:nvPr>
            <p:ph sz="quarter" idx="11"/>
          </p:nvPr>
        </p:nvSpPr>
        <p:spPr>
          <a:xfrm>
            <a:off x="539552" y="1484784"/>
            <a:ext cx="7920036" cy="4514960"/>
          </a:xfrm>
        </p:spPr>
        <p:txBody>
          <a:bodyPr/>
          <a:lstStyle/>
          <a:p>
            <a:pPr marL="342900" indent="-342900">
              <a:buFont typeface="Wingdings" panose="05000000000000000000" pitchFamily="2" charset="2"/>
              <a:buChar char="§"/>
            </a:pPr>
            <a:r>
              <a:rPr lang="en-GB" dirty="0"/>
              <a:t>The maximum Doppler shift (therefore maximum </a:t>
            </a:r>
            <a:r>
              <a:rPr lang="en-GB" dirty="0" smtClean="0"/>
              <a:t>velocity determined) </a:t>
            </a:r>
            <a:r>
              <a:rPr lang="en-GB" dirty="0"/>
              <a:t>is determined by the </a:t>
            </a:r>
            <a:r>
              <a:rPr lang="en-GB" b="1" dirty="0" err="1"/>
              <a:t>Nyquist</a:t>
            </a:r>
            <a:r>
              <a:rPr lang="en-GB" b="1" dirty="0"/>
              <a:t> limit </a:t>
            </a:r>
            <a:r>
              <a:rPr lang="en-GB" dirty="0"/>
              <a:t>which equals ½ the Pulse Repetition Frequency (PRF). </a:t>
            </a:r>
            <a:endParaRPr lang="en-GB" dirty="0" smtClean="0"/>
          </a:p>
          <a:p>
            <a:pPr marL="342900" indent="-342900">
              <a:buFont typeface="Wingdings" panose="05000000000000000000" pitchFamily="2" charset="2"/>
              <a:buChar char="§"/>
            </a:pPr>
            <a:r>
              <a:rPr lang="en-GB" dirty="0"/>
              <a:t>T</a:t>
            </a:r>
            <a:r>
              <a:rPr lang="en-GB" dirty="0" smtClean="0"/>
              <a:t>o </a:t>
            </a:r>
            <a:r>
              <a:rPr lang="en-GB" dirty="0"/>
              <a:t>adequately </a:t>
            </a:r>
            <a:r>
              <a:rPr lang="en-GB" dirty="0" smtClean="0"/>
              <a:t>display, Doppler </a:t>
            </a:r>
            <a:r>
              <a:rPr lang="en-GB" dirty="0"/>
              <a:t>signals must be sampled at least twice </a:t>
            </a:r>
            <a:endParaRPr lang="en-GB" dirty="0" smtClean="0"/>
          </a:p>
          <a:p>
            <a:pPr marL="342900" indent="-342900">
              <a:buFont typeface="Wingdings" panose="05000000000000000000" pitchFamily="2" charset="2"/>
              <a:buChar char="§"/>
            </a:pPr>
            <a:r>
              <a:rPr lang="en-GB" dirty="0" smtClean="0"/>
              <a:t>System has upper limit of PRF (determined by time for returning </a:t>
            </a:r>
            <a:r>
              <a:rPr lang="en-GB" dirty="0" err="1" smtClean="0"/>
              <a:t>echos</a:t>
            </a:r>
            <a:r>
              <a:rPr lang="en-GB" dirty="0" smtClean="0"/>
              <a:t>/depth of sample area)</a:t>
            </a:r>
          </a:p>
          <a:p>
            <a:pPr marL="342900" indent="-342900">
              <a:buFont typeface="Wingdings" panose="05000000000000000000" pitchFamily="2" charset="2"/>
              <a:buChar char="§"/>
            </a:pPr>
            <a:r>
              <a:rPr lang="en-GB" dirty="0" smtClean="0"/>
              <a:t>This affects the Maximum </a:t>
            </a:r>
            <a:r>
              <a:rPr lang="en-GB" dirty="0" err="1" smtClean="0"/>
              <a:t>Fd</a:t>
            </a:r>
            <a:r>
              <a:rPr lang="en-GB" dirty="0" smtClean="0"/>
              <a:t> which can be detected </a:t>
            </a:r>
          </a:p>
          <a:p>
            <a:r>
              <a:rPr lang="en-GB" dirty="0"/>
              <a:t>	</a:t>
            </a:r>
            <a:r>
              <a:rPr lang="en-GB" dirty="0" smtClean="0"/>
              <a:t>Remember equation </a:t>
            </a:r>
            <a:r>
              <a:rPr lang="en-GB" i="1" dirty="0" smtClean="0"/>
              <a:t>-    </a:t>
            </a:r>
            <a:r>
              <a:rPr lang="en-GB" i="1" dirty="0"/>
              <a:t>V =</a:t>
            </a:r>
            <a:r>
              <a:rPr lang="en-GB" i="1" u="sng" dirty="0"/>
              <a:t>    </a:t>
            </a:r>
            <a:r>
              <a:rPr lang="en-GB" i="1" u="sng" dirty="0" err="1"/>
              <a:t>F</a:t>
            </a:r>
            <a:r>
              <a:rPr lang="en-GB" sz="1400" i="1" u="sng" dirty="0" err="1"/>
              <a:t>d</a:t>
            </a:r>
            <a:r>
              <a:rPr lang="en-GB" i="1" u="sng" dirty="0"/>
              <a:t> c  </a:t>
            </a:r>
            <a:r>
              <a:rPr lang="en-GB" i="1" dirty="0"/>
              <a:t>   </a:t>
            </a:r>
          </a:p>
          <a:p>
            <a:pPr lvl="1" indent="0">
              <a:buNone/>
            </a:pPr>
            <a:r>
              <a:rPr lang="en-GB" i="1" dirty="0"/>
              <a:t>   </a:t>
            </a:r>
            <a:r>
              <a:rPr lang="en-GB" i="1" dirty="0" smtClean="0"/>
              <a:t>			</a:t>
            </a:r>
            <a:r>
              <a:rPr lang="en-GB" i="1" dirty="0"/>
              <a:t> </a:t>
            </a:r>
            <a:r>
              <a:rPr lang="en-GB" i="1" dirty="0" smtClean="0"/>
              <a:t>     </a:t>
            </a:r>
            <a:r>
              <a:rPr lang="en-GB" sz="2000" i="1" dirty="0" smtClean="0"/>
              <a:t>2 </a:t>
            </a:r>
            <a:r>
              <a:rPr lang="en-GB" sz="2000" i="1" dirty="0"/>
              <a:t>Ft </a:t>
            </a:r>
            <a:r>
              <a:rPr lang="en-GB" sz="2000" i="1" dirty="0" err="1" smtClean="0"/>
              <a:t>cosØ</a:t>
            </a:r>
            <a:endParaRPr lang="en-GB" dirty="0" smtClean="0"/>
          </a:p>
          <a:p>
            <a:pPr marL="342900" indent="-342900">
              <a:buFont typeface="Wingdings" panose="05000000000000000000" pitchFamily="2" charset="2"/>
              <a:buChar char="§"/>
            </a:pPr>
            <a:r>
              <a:rPr lang="en-GB" dirty="0" err="1" smtClean="0"/>
              <a:t>Nyquist</a:t>
            </a:r>
            <a:r>
              <a:rPr lang="en-GB" dirty="0" smtClean="0"/>
              <a:t> limit occurs when max </a:t>
            </a:r>
            <a:r>
              <a:rPr lang="en-GB" dirty="0" err="1" smtClean="0"/>
              <a:t>Fd</a:t>
            </a:r>
            <a:r>
              <a:rPr lang="en-GB" dirty="0" smtClean="0"/>
              <a:t> has been reached </a:t>
            </a:r>
          </a:p>
          <a:p>
            <a:r>
              <a:rPr lang="en-GB" dirty="0"/>
              <a:t>	</a:t>
            </a:r>
            <a:r>
              <a:rPr lang="en-GB" dirty="0" smtClean="0"/>
              <a:t>			</a:t>
            </a:r>
            <a:r>
              <a:rPr lang="en-GB" sz="2000" i="1" dirty="0" err="1" smtClean="0"/>
              <a:t>Fd</a:t>
            </a:r>
            <a:r>
              <a:rPr lang="en-GB" sz="2000" i="1" dirty="0" smtClean="0"/>
              <a:t> = </a:t>
            </a:r>
            <a:r>
              <a:rPr lang="en-GB" sz="2000" i="1" u="sng" dirty="0" smtClean="0"/>
              <a:t>PRF</a:t>
            </a:r>
            <a:endParaRPr lang="en-GB" sz="2000" i="1" dirty="0" smtClean="0"/>
          </a:p>
          <a:p>
            <a:r>
              <a:rPr lang="en-GB" sz="2000" i="1" dirty="0"/>
              <a:t>	</a:t>
            </a:r>
            <a:r>
              <a:rPr lang="en-GB" sz="2000" i="1" dirty="0" smtClean="0"/>
              <a:t>	 		            2</a:t>
            </a:r>
          </a:p>
        </p:txBody>
      </p:sp>
    </p:spTree>
    <p:extLst>
      <p:ext uri="{BB962C8B-B14F-4D97-AF65-F5344CB8AC3E}">
        <p14:creationId xmlns:p14="http://schemas.microsoft.com/office/powerpoint/2010/main" val="1742346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Ultrasound beam assumptions</a:t>
            </a:r>
            <a:endParaRPr lang="en-US" dirty="0">
              <a:solidFill>
                <a:srgbClr val="0070C0"/>
              </a:solidFill>
            </a:endParaRPr>
          </a:p>
        </p:txBody>
      </p:sp>
      <p:sp>
        <p:nvSpPr>
          <p:cNvPr id="3" name="Content Placeholder 2"/>
          <p:cNvSpPr>
            <a:spLocks noGrp="1"/>
          </p:cNvSpPr>
          <p:nvPr>
            <p:ph idx="1"/>
          </p:nvPr>
        </p:nvSpPr>
        <p:spPr>
          <a:xfrm>
            <a:off x="369000" y="1775191"/>
            <a:ext cx="8686800" cy="5082809"/>
          </a:xfrm>
        </p:spPr>
        <p:txBody>
          <a:bodyPr>
            <a:normAutofit/>
          </a:bodyPr>
          <a:lstStyle/>
          <a:p>
            <a:r>
              <a:rPr lang="en-US" sz="2800" dirty="0" smtClean="0"/>
              <a:t>The basic </a:t>
            </a:r>
            <a:r>
              <a:rPr lang="en-US" sz="2800" dirty="0"/>
              <a:t>assumptions </a:t>
            </a:r>
            <a:r>
              <a:rPr lang="en-US" sz="2800" dirty="0" smtClean="0"/>
              <a:t>made </a:t>
            </a:r>
            <a:r>
              <a:rPr lang="en-US" sz="2800" dirty="0"/>
              <a:t>in producing an ultrasound </a:t>
            </a:r>
            <a:r>
              <a:rPr lang="en-US" sz="2800" dirty="0" smtClean="0"/>
              <a:t>image are:</a:t>
            </a:r>
            <a:endParaRPr lang="en-US" sz="2800" dirty="0"/>
          </a:p>
          <a:p>
            <a:pPr lvl="1"/>
            <a:r>
              <a:rPr lang="en-US" sz="2400" dirty="0" smtClean="0"/>
              <a:t>Sound </a:t>
            </a:r>
            <a:r>
              <a:rPr lang="en-US" sz="2400" dirty="0"/>
              <a:t>travels directly to the reflector and back</a:t>
            </a:r>
            <a:r>
              <a:rPr lang="en-US" sz="2400" dirty="0" smtClean="0"/>
              <a:t>.</a:t>
            </a:r>
          </a:p>
          <a:p>
            <a:pPr lvl="1"/>
            <a:endParaRPr lang="en-US" sz="2400" dirty="0" smtClean="0"/>
          </a:p>
          <a:p>
            <a:pPr lvl="1"/>
            <a:endParaRPr lang="en-US" sz="2400" dirty="0"/>
          </a:p>
          <a:p>
            <a:pPr lvl="1"/>
            <a:endParaRPr lang="en-US" sz="2400" dirty="0" smtClean="0"/>
          </a:p>
          <a:p>
            <a:pPr lvl="1"/>
            <a:endParaRPr lang="en-US" sz="2400" dirty="0" smtClean="0"/>
          </a:p>
          <a:p>
            <a:pPr lvl="1"/>
            <a:r>
              <a:rPr lang="en-US" sz="2400" dirty="0" smtClean="0"/>
              <a:t>The time taken for this round trip (time of flight) is used to calculate the depth of the object, assuming that the speed of sound in tissue is constant at 1540 </a:t>
            </a:r>
            <a:r>
              <a:rPr lang="en-US" sz="2400" dirty="0"/>
              <a:t>m/sec</a:t>
            </a:r>
            <a:r>
              <a:rPr lang="en-US" sz="2400" dirty="0" smtClean="0"/>
              <a:t>.</a:t>
            </a:r>
          </a:p>
          <a:p>
            <a:pPr marL="457200" lvl="1" indent="0">
              <a:buNone/>
            </a:pPr>
            <a:endParaRPr lang="en-US" sz="2400" dirty="0" smtClean="0"/>
          </a:p>
        </p:txBody>
      </p:sp>
      <p:grpSp>
        <p:nvGrpSpPr>
          <p:cNvPr id="4" name="Group 3"/>
          <p:cNvGrpSpPr/>
          <p:nvPr/>
        </p:nvGrpSpPr>
        <p:grpSpPr>
          <a:xfrm>
            <a:off x="3491919" y="3703755"/>
            <a:ext cx="3281197" cy="963723"/>
            <a:chOff x="3491919" y="4162421"/>
            <a:chExt cx="3281197" cy="963723"/>
          </a:xfrm>
          <a:pattFill prst="narHorz">
            <a:fgClr>
              <a:schemeClr val="accent1">
                <a:lumMod val="40000"/>
                <a:lumOff val="60000"/>
              </a:schemeClr>
            </a:fgClr>
            <a:bgClr>
              <a:schemeClr val="bg1"/>
            </a:bgClr>
          </a:pattFill>
        </p:grpSpPr>
        <p:sp>
          <p:nvSpPr>
            <p:cNvPr id="5" name="Rectangle 4"/>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7" name="Group 27"/>
          <p:cNvGrpSpPr/>
          <p:nvPr/>
        </p:nvGrpSpPr>
        <p:grpSpPr>
          <a:xfrm rot="16031849">
            <a:off x="1602706" y="2956795"/>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8" name="Freeform 7"/>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a:defRPr/>
              </a:pPr>
              <a:endParaRPr lang="en-GB" kern="0" dirty="0">
                <a:solidFill>
                  <a:sysClr val="window" lastClr="FFFFFF"/>
                </a:solidFill>
                <a:latin typeface="Lucida Sans Unicode"/>
              </a:endParaRPr>
            </a:p>
          </p:txBody>
        </p:sp>
        <p:sp>
          <p:nvSpPr>
            <p:cNvPr id="9" name="Freeform 8"/>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a:defRPr/>
              </a:pPr>
              <a:endParaRPr lang="en-GB" kern="0" dirty="0">
                <a:solidFill>
                  <a:sysClr val="window" lastClr="FFFFFF"/>
                </a:solidFill>
                <a:latin typeface="Lucida Sans Unicode"/>
              </a:endParaRPr>
            </a:p>
          </p:txBody>
        </p:sp>
        <p:sp>
          <p:nvSpPr>
            <p:cNvPr id="10" name="Freeform 9"/>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a:defRPr/>
              </a:pPr>
              <a:endParaRPr lang="en-GB" kern="0" dirty="0">
                <a:solidFill>
                  <a:sysClr val="window" lastClr="FFFFFF"/>
                </a:solidFill>
                <a:latin typeface="Lucida Sans Unicode"/>
              </a:endParaRPr>
            </a:p>
          </p:txBody>
        </p:sp>
      </p:grpSp>
      <p:sp>
        <p:nvSpPr>
          <p:cNvPr id="11" name="Oval 10"/>
          <p:cNvSpPr/>
          <p:nvPr/>
        </p:nvSpPr>
        <p:spPr>
          <a:xfrm>
            <a:off x="6185176" y="3715059"/>
            <a:ext cx="1117094" cy="941115"/>
          </a:xfrm>
          <a:prstGeom prst="ellipse">
            <a:avLst/>
          </a:prstGeom>
          <a:gradFill>
            <a:gsLst>
              <a:gs pos="32000">
                <a:schemeClr val="tx1">
                  <a:lumMod val="65000"/>
                </a:schemeClr>
              </a:gs>
              <a:gs pos="100000">
                <a:schemeClr val="tx1">
                  <a:lumMod val="50000"/>
                  <a:lumOff val="50000"/>
                  <a:alpha val="93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21981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right)">
                                      <p:cBhvr>
                                        <p:cTn id="8" dur="1000"/>
                                        <p:tgtEl>
                                          <p:spTgt spid="4"/>
                                        </p:tgtEl>
                                      </p:cBhvr>
                                    </p:animEffect>
                                  </p:childTnLst>
                                </p:cTn>
                              </p:par>
                            </p:childTnLst>
                          </p:cTn>
                        </p:par>
                        <p:par>
                          <p:cTn id="9" fill="hold">
                            <p:stCondLst>
                              <p:cond delay="1000"/>
                            </p:stCondLst>
                            <p:childTnLst>
                              <p:par>
                                <p:cTn id="10" presetID="12" presetClass="exit" presetSubtype="2" fill="hold" nodeType="afterEffect">
                                  <p:stCondLst>
                                    <p:cond delay="0"/>
                                  </p:stCondLst>
                                  <p:childTnLst>
                                    <p:anim calcmode="lin" valueType="num">
                                      <p:cBhvr additive="base">
                                        <p:cTn id="11" dur="1000"/>
                                        <p:tgtEl>
                                          <p:spTgt spid="4"/>
                                        </p:tgtEl>
                                        <p:attrNameLst>
                                          <p:attrName>ppt_x</p:attrName>
                                        </p:attrNameLst>
                                      </p:cBhvr>
                                      <p:tavLst>
                                        <p:tav tm="0">
                                          <p:val>
                                            <p:strVal val="#ppt_x"/>
                                          </p:val>
                                        </p:tav>
                                        <p:tav tm="100000">
                                          <p:val>
                                            <p:strVal val="#ppt_x+#ppt_w*1.125000"/>
                                          </p:val>
                                        </p:tav>
                                      </p:tavLst>
                                    </p:anim>
                                    <p:animEffect transition="out" filter="wipe(right)">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par>
                          <p:cTn id="14" fill="hold">
                            <p:stCondLst>
                              <p:cond delay="2000"/>
                            </p:stCondLst>
                            <p:childTnLst>
                              <p:par>
                                <p:cTn id="15" presetID="1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p:tgtEl>
                                          <p:spTgt spid="4"/>
                                        </p:tgtEl>
                                        <p:attrNameLst>
                                          <p:attrName>ppt_x</p:attrName>
                                        </p:attrNameLst>
                                      </p:cBhvr>
                                      <p:tavLst>
                                        <p:tav tm="0">
                                          <p:val>
                                            <p:strVal val="#ppt_x+#ppt_w*1.125000"/>
                                          </p:val>
                                        </p:tav>
                                        <p:tav tm="100000">
                                          <p:val>
                                            <p:strVal val="#ppt_x"/>
                                          </p:val>
                                        </p:tav>
                                      </p:tavLst>
                                    </p:anim>
                                    <p:animEffect transition="in" filter="wipe(left)">
                                      <p:cBhvr>
                                        <p:cTn id="18" dur="1000"/>
                                        <p:tgtEl>
                                          <p:spTgt spid="4"/>
                                        </p:tgtEl>
                                      </p:cBhvr>
                                    </p:animEffect>
                                  </p:childTnLst>
                                </p:cTn>
                              </p:par>
                            </p:childTnLst>
                          </p:cTn>
                        </p:par>
                        <p:par>
                          <p:cTn id="19" fill="hold">
                            <p:stCondLst>
                              <p:cond delay="3000"/>
                            </p:stCondLst>
                            <p:childTnLst>
                              <p:par>
                                <p:cTn id="20" presetID="12" presetClass="exit" presetSubtype="8" fill="hold" nodeType="afterEffect">
                                  <p:stCondLst>
                                    <p:cond delay="0"/>
                                  </p:stCondLst>
                                  <p:childTnLst>
                                    <p:anim calcmode="lin" valueType="num">
                                      <p:cBhvr additive="base">
                                        <p:cTn id="21" dur="1000"/>
                                        <p:tgtEl>
                                          <p:spTgt spid="4"/>
                                        </p:tgtEl>
                                        <p:attrNameLst>
                                          <p:attrName>ppt_x</p:attrName>
                                        </p:attrNameLst>
                                      </p:cBhvr>
                                      <p:tavLst>
                                        <p:tav tm="0">
                                          <p:val>
                                            <p:strVal val="#ppt_x"/>
                                          </p:val>
                                        </p:tav>
                                        <p:tav tm="100000">
                                          <p:val>
                                            <p:strVal val="#ppt_x-#ppt_w*1.125000"/>
                                          </p:val>
                                        </p:tav>
                                      </p:tavLst>
                                    </p:anim>
                                    <p:animEffect transition="out" filter="wipe(left)">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rPr>
              <a:t>Aliasing</a:t>
            </a:r>
            <a:endParaRPr lang="en-GB" dirty="0">
              <a:solidFill>
                <a:srgbClr val="0070C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217" y="3189766"/>
            <a:ext cx="6944345" cy="238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998" y="3189767"/>
            <a:ext cx="4582394" cy="238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3961" y="1558550"/>
            <a:ext cx="4003583" cy="1631216"/>
          </a:xfrm>
          <a:prstGeom prst="rect">
            <a:avLst/>
          </a:prstGeom>
          <a:noFill/>
        </p:spPr>
        <p:txBody>
          <a:bodyPr wrap="square" rtlCol="0">
            <a:spAutoFit/>
          </a:bodyPr>
          <a:lstStyle/>
          <a:p>
            <a:r>
              <a:rPr lang="en-GB" sz="2000" dirty="0" smtClean="0"/>
              <a:t>Colour </a:t>
            </a:r>
            <a:r>
              <a:rPr lang="en-GB" sz="2000" dirty="0"/>
              <a:t>Doppler- as the signal is </a:t>
            </a:r>
            <a:r>
              <a:rPr lang="en-GB" sz="2000" dirty="0" smtClean="0"/>
              <a:t>aliased (becomes indistinguishable)  </a:t>
            </a:r>
            <a:r>
              <a:rPr lang="en-GB" sz="2000" dirty="0"/>
              <a:t>from one </a:t>
            </a:r>
            <a:r>
              <a:rPr lang="en-GB" sz="2000" dirty="0" smtClean="0"/>
              <a:t>colour </a:t>
            </a:r>
            <a:r>
              <a:rPr lang="en-GB" sz="2000" dirty="0"/>
              <a:t>to the next, </a:t>
            </a:r>
            <a:r>
              <a:rPr lang="en-GB" sz="2000" dirty="0" smtClean="0"/>
              <a:t>it </a:t>
            </a:r>
            <a:r>
              <a:rPr lang="en-GB" sz="2000" dirty="0"/>
              <a:t>appears as a mosaic of the very bright </a:t>
            </a:r>
            <a:r>
              <a:rPr lang="en-GB" sz="2000" dirty="0" smtClean="0"/>
              <a:t>hues</a:t>
            </a:r>
            <a:endParaRPr lang="en-GB" sz="2000" dirty="0"/>
          </a:p>
        </p:txBody>
      </p:sp>
      <p:sp>
        <p:nvSpPr>
          <p:cNvPr id="7" name="TextBox 6"/>
          <p:cNvSpPr txBox="1"/>
          <p:nvPr/>
        </p:nvSpPr>
        <p:spPr>
          <a:xfrm>
            <a:off x="4709451" y="1558550"/>
            <a:ext cx="4578626" cy="1323439"/>
          </a:xfrm>
          <a:prstGeom prst="rect">
            <a:avLst/>
          </a:prstGeom>
          <a:noFill/>
        </p:spPr>
        <p:txBody>
          <a:bodyPr wrap="none" rtlCol="0">
            <a:spAutoFit/>
          </a:bodyPr>
          <a:lstStyle/>
          <a:p>
            <a:r>
              <a:rPr lang="en-GB" sz="2000" dirty="0" smtClean="0"/>
              <a:t>Spectral Doppler- Spectral wraparound is </a:t>
            </a:r>
          </a:p>
          <a:p>
            <a:r>
              <a:rPr lang="en-GB" sz="2000" dirty="0"/>
              <a:t>d</a:t>
            </a:r>
            <a:r>
              <a:rPr lang="en-GB" sz="2000" dirty="0" smtClean="0"/>
              <a:t>emonstrated   where signals are </a:t>
            </a:r>
          </a:p>
          <a:p>
            <a:r>
              <a:rPr lang="en-GB" sz="2000" dirty="0" smtClean="0"/>
              <a:t>displayed both above and below the </a:t>
            </a:r>
          </a:p>
          <a:p>
            <a:r>
              <a:rPr lang="en-GB" sz="2000" dirty="0" smtClean="0"/>
              <a:t>baseline.</a:t>
            </a:r>
            <a:endParaRPr lang="en-GB" sz="20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8756238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Therefore..</a:t>
            </a:r>
            <a:endParaRPr lang="en-GB" dirty="0"/>
          </a:p>
        </p:txBody>
      </p:sp>
      <p:sp>
        <p:nvSpPr>
          <p:cNvPr id="3" name="Content Placeholder 2"/>
          <p:cNvSpPr>
            <a:spLocks noGrp="1"/>
          </p:cNvSpPr>
          <p:nvPr>
            <p:ph sz="quarter" idx="11"/>
          </p:nvPr>
        </p:nvSpPr>
        <p:spPr>
          <a:xfrm>
            <a:off x="107504" y="1916832"/>
            <a:ext cx="8567736" cy="4392488"/>
          </a:xfrm>
        </p:spPr>
        <p:txBody>
          <a:bodyPr/>
          <a:lstStyle/>
          <a:p>
            <a:pPr marL="342900" indent="-342900">
              <a:buFont typeface="Wingdings" panose="05000000000000000000" pitchFamily="2" charset="2"/>
              <a:buChar char="§"/>
            </a:pPr>
            <a:r>
              <a:rPr lang="en-GB" dirty="0" smtClean="0"/>
              <a:t>Aliasing is affected by PRF </a:t>
            </a:r>
            <a:r>
              <a:rPr lang="en-GB" b="1" dirty="0" smtClean="0"/>
              <a:t>AND</a:t>
            </a:r>
            <a:r>
              <a:rPr lang="en-GB" dirty="0" smtClean="0"/>
              <a:t> Depth</a:t>
            </a:r>
          </a:p>
          <a:p>
            <a:endParaRPr lang="en-GB" dirty="0"/>
          </a:p>
          <a:p>
            <a:r>
              <a:rPr lang="en-GB" dirty="0" smtClean="0"/>
              <a:t>Increased depth = reduced PRF = Reduced Max </a:t>
            </a:r>
            <a:r>
              <a:rPr lang="en-GB" dirty="0" err="1" smtClean="0"/>
              <a:t>Fd</a:t>
            </a:r>
            <a:r>
              <a:rPr lang="en-GB" dirty="0" smtClean="0"/>
              <a:t> = Aliasing </a:t>
            </a:r>
          </a:p>
          <a:p>
            <a:endParaRPr lang="en-GB" dirty="0" smtClean="0"/>
          </a:p>
          <a:p>
            <a:endParaRPr lang="en-GB" dirty="0"/>
          </a:p>
          <a:p>
            <a:pPr algn="ctr"/>
            <a:r>
              <a:rPr lang="en-GB" u="sng" dirty="0" smtClean="0"/>
              <a:t>It is not always possible to eliminate aliasing </a:t>
            </a:r>
          </a:p>
          <a:p>
            <a:pPr algn="ctr"/>
            <a:r>
              <a:rPr lang="en-GB" u="sng" dirty="0" smtClean="0"/>
              <a:t>and aliasing can be useful!</a:t>
            </a:r>
            <a:endParaRPr lang="en-GB" dirty="0"/>
          </a:p>
        </p:txBody>
      </p:sp>
      <p:sp>
        <p:nvSpPr>
          <p:cNvPr id="5" name="TextBox 4"/>
          <p:cNvSpPr txBox="1"/>
          <p:nvPr/>
        </p:nvSpPr>
        <p:spPr>
          <a:xfrm>
            <a:off x="107504" y="4946670"/>
            <a:ext cx="4668073" cy="1631216"/>
          </a:xfrm>
          <a:prstGeom prst="rect">
            <a:avLst/>
          </a:prstGeom>
          <a:solidFill>
            <a:schemeClr val="tx1"/>
          </a:solidFill>
          <a:ln w="76200">
            <a:solidFill>
              <a:srgbClr val="0070C0"/>
            </a:solidFill>
          </a:ln>
        </p:spPr>
        <p:txBody>
          <a:bodyPr wrap="none" rtlCol="0">
            <a:spAutoFit/>
          </a:bodyPr>
          <a:lstStyle/>
          <a:p>
            <a:r>
              <a:rPr lang="en-GB" sz="2000" dirty="0" smtClean="0">
                <a:solidFill>
                  <a:srgbClr val="0070C0"/>
                </a:solidFill>
              </a:rPr>
              <a:t>Avoid aliasing by:</a:t>
            </a:r>
          </a:p>
          <a:p>
            <a:r>
              <a:rPr lang="en-GB" sz="2000" dirty="0" smtClean="0">
                <a:solidFill>
                  <a:srgbClr val="0070C0"/>
                </a:solidFill>
              </a:rPr>
              <a:t>1.   Increasing the PRF</a:t>
            </a:r>
          </a:p>
          <a:p>
            <a:r>
              <a:rPr lang="en-GB" sz="2000" dirty="0" smtClean="0">
                <a:solidFill>
                  <a:srgbClr val="0070C0"/>
                </a:solidFill>
              </a:rPr>
              <a:t>2.   Reducing the transducer frequency</a:t>
            </a:r>
          </a:p>
          <a:p>
            <a:r>
              <a:rPr lang="en-GB" sz="2000" dirty="0" smtClean="0">
                <a:solidFill>
                  <a:srgbClr val="0070C0"/>
                </a:solidFill>
              </a:rPr>
              <a:t>3.   Shifting the baseline</a:t>
            </a:r>
          </a:p>
          <a:p>
            <a:r>
              <a:rPr lang="en-GB" sz="2000" dirty="0" smtClean="0">
                <a:solidFill>
                  <a:srgbClr val="0070C0"/>
                </a:solidFill>
              </a:rPr>
              <a:t>4.   Reducing the depth of sample </a:t>
            </a:r>
            <a:r>
              <a:rPr lang="en-GB" sz="2000" dirty="0" err="1" smtClean="0">
                <a:solidFill>
                  <a:srgbClr val="0070C0"/>
                </a:solidFill>
              </a:rPr>
              <a:t>volume</a:t>
            </a:r>
            <a:r>
              <a:rPr lang="en-GB" sz="2000" dirty="0" err="1" smtClean="0"/>
              <a:t>e</a:t>
            </a:r>
            <a:endParaRPr lang="en-GB" sz="2000" dirty="0"/>
          </a:p>
        </p:txBody>
      </p:sp>
    </p:spTree>
    <p:extLst>
      <p:ext uri="{BB962C8B-B14F-4D97-AF65-F5344CB8AC3E}">
        <p14:creationId xmlns:p14="http://schemas.microsoft.com/office/powerpoint/2010/main" val="177384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ugly: Electrical noise</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Electromagnetic interference from high-voltage transformers or other equipment can degrade images.</a:t>
            </a:r>
          </a:p>
          <a:p>
            <a:pPr marL="119062" indent="0">
              <a:buNone/>
            </a:pPr>
            <a:endParaRPr lang="en-US" dirty="0" smtClean="0"/>
          </a:p>
          <a:p>
            <a:r>
              <a:rPr lang="en-US" dirty="0" smtClean="0"/>
              <a:t>The distortion appears i.e. in the proximity of  MRI scanners, mobile telephones, radio transmitters.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4336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Ultrasound beam assumptions</a:t>
            </a:r>
            <a:endParaRPr lang="en-US" dirty="0">
              <a:solidFill>
                <a:srgbClr val="0070C0"/>
              </a:solidFill>
            </a:endParaRPr>
          </a:p>
        </p:txBody>
      </p:sp>
      <p:sp>
        <p:nvSpPr>
          <p:cNvPr id="3" name="Content Placeholder 2"/>
          <p:cNvSpPr>
            <a:spLocks noGrp="1"/>
          </p:cNvSpPr>
          <p:nvPr>
            <p:ph idx="1"/>
          </p:nvPr>
        </p:nvSpPr>
        <p:spPr>
          <a:xfrm>
            <a:off x="457200" y="1535304"/>
            <a:ext cx="8229600" cy="4625609"/>
          </a:xfrm>
        </p:spPr>
        <p:txBody>
          <a:bodyPr>
            <a:normAutofit/>
          </a:bodyPr>
          <a:lstStyle/>
          <a:p>
            <a:r>
              <a:rPr lang="en-US" sz="2800" dirty="0" smtClean="0"/>
              <a:t>The basic </a:t>
            </a:r>
            <a:r>
              <a:rPr lang="en-US" sz="2800" dirty="0"/>
              <a:t>assumptions </a:t>
            </a:r>
            <a:r>
              <a:rPr lang="en-US" sz="2800" dirty="0" smtClean="0"/>
              <a:t>made </a:t>
            </a:r>
            <a:r>
              <a:rPr lang="en-US" sz="2800" dirty="0"/>
              <a:t>in producing an ultrasound </a:t>
            </a:r>
            <a:r>
              <a:rPr lang="en-US" sz="2800" dirty="0" smtClean="0"/>
              <a:t>image are:</a:t>
            </a:r>
            <a:endParaRPr lang="en-US" sz="2800" dirty="0"/>
          </a:p>
          <a:p>
            <a:pPr lvl="1"/>
            <a:r>
              <a:rPr lang="en-US" sz="2400" dirty="0"/>
              <a:t>Reflections occur from structures along the central axis of the beam</a:t>
            </a:r>
            <a:r>
              <a:rPr lang="en-US" sz="2400" dirty="0" smtClean="0"/>
              <a:t>.</a:t>
            </a:r>
          </a:p>
          <a:p>
            <a:pPr lvl="1"/>
            <a:r>
              <a:rPr lang="en-US" sz="2400" dirty="0" smtClean="0"/>
              <a:t>Intensity </a:t>
            </a:r>
            <a:r>
              <a:rPr lang="en-US" sz="2400" dirty="0"/>
              <a:t>of </a:t>
            </a:r>
            <a:r>
              <a:rPr lang="en-US" sz="2400" dirty="0" smtClean="0"/>
              <a:t>reflection relates to the acoustic properties and size of the reflector.</a:t>
            </a:r>
          </a:p>
        </p:txBody>
      </p:sp>
      <p:grpSp>
        <p:nvGrpSpPr>
          <p:cNvPr id="4" name="Group 3"/>
          <p:cNvGrpSpPr/>
          <p:nvPr/>
        </p:nvGrpSpPr>
        <p:grpSpPr>
          <a:xfrm>
            <a:off x="3491452" y="5148798"/>
            <a:ext cx="3281197" cy="381545"/>
            <a:chOff x="3491919" y="4162421"/>
            <a:chExt cx="3281197" cy="963723"/>
          </a:xfrm>
          <a:pattFill prst="narHorz">
            <a:fgClr>
              <a:schemeClr val="accent1">
                <a:lumMod val="40000"/>
                <a:lumOff val="60000"/>
              </a:schemeClr>
            </a:fgClr>
            <a:bgClr>
              <a:schemeClr val="bg1"/>
            </a:bgClr>
          </a:pattFill>
        </p:grpSpPr>
        <p:sp>
          <p:nvSpPr>
            <p:cNvPr id="5" name="Rectangle 4"/>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7" name="Group 6"/>
          <p:cNvGrpSpPr/>
          <p:nvPr/>
        </p:nvGrpSpPr>
        <p:grpSpPr>
          <a:xfrm>
            <a:off x="3495233" y="4867367"/>
            <a:ext cx="3281197" cy="963723"/>
            <a:chOff x="3491919" y="4162421"/>
            <a:chExt cx="3281197" cy="963723"/>
          </a:xfrm>
          <a:pattFill prst="narHorz">
            <a:fgClr>
              <a:schemeClr val="accent1">
                <a:lumMod val="40000"/>
                <a:lumOff val="60000"/>
              </a:schemeClr>
            </a:fgClr>
            <a:bgClr>
              <a:schemeClr val="bg1"/>
            </a:bgClr>
          </a:pattFill>
        </p:grpSpPr>
        <p:sp>
          <p:nvSpPr>
            <p:cNvPr id="8" name="Rectangle 7"/>
            <p:cNvSpPr/>
            <p:nvPr/>
          </p:nvSpPr>
          <p:spPr>
            <a:xfrm>
              <a:off x="3492386" y="4162421"/>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3491919" y="4173725"/>
              <a:ext cx="3280730" cy="952419"/>
            </a:xfrm>
            <a:prstGeom prst="rect">
              <a:avLst/>
            </a:prstGeom>
            <a:grp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10" name="Group 27"/>
          <p:cNvGrpSpPr/>
          <p:nvPr/>
        </p:nvGrpSpPr>
        <p:grpSpPr>
          <a:xfrm rot="16031849">
            <a:off x="1602706" y="4124922"/>
            <a:ext cx="1322095" cy="2494890"/>
            <a:chOff x="2652712" y="2147143"/>
            <a:chExt cx="1504156" cy="4020293"/>
          </a:xfrm>
          <a:effectLst>
            <a:outerShdw blurRad="215900" dist="50800" dir="1440000" sx="105000" sy="105000" algn="ctr" rotWithShape="0">
              <a:sysClr val="windowText" lastClr="000000">
                <a:alpha val="73000"/>
              </a:sysClr>
            </a:outerShdw>
          </a:effectLst>
        </p:grpSpPr>
        <p:sp>
          <p:nvSpPr>
            <p:cNvPr id="11" name="Freeform 10"/>
            <p:cNvSpPr/>
            <p:nvPr/>
          </p:nvSpPr>
          <p:spPr>
            <a:xfrm>
              <a:off x="3213371" y="2147143"/>
              <a:ext cx="604164" cy="1213659"/>
            </a:xfrm>
            <a:custGeom>
              <a:avLst/>
              <a:gdLst>
                <a:gd name="connsiteX0" fmla="*/ 211931 w 600075"/>
                <a:gd name="connsiteY0" fmla="*/ 125412 h 1284286"/>
                <a:gd name="connsiteX1" fmla="*/ 178594 w 600075"/>
                <a:gd name="connsiteY1" fmla="*/ 844549 h 1284286"/>
                <a:gd name="connsiteX2" fmla="*/ 64294 w 600075"/>
                <a:gd name="connsiteY2" fmla="*/ 1054099 h 1284286"/>
                <a:gd name="connsiteX3" fmla="*/ 11906 w 600075"/>
                <a:gd name="connsiteY3" fmla="*/ 1239837 h 1284286"/>
                <a:gd name="connsiteX4" fmla="*/ 26194 w 600075"/>
                <a:gd name="connsiteY4" fmla="*/ 1254124 h 1284286"/>
                <a:gd name="connsiteX5" fmla="*/ 169069 w 600075"/>
                <a:gd name="connsiteY5" fmla="*/ 1249362 h 1284286"/>
                <a:gd name="connsiteX6" fmla="*/ 516731 w 600075"/>
                <a:gd name="connsiteY6" fmla="*/ 1273174 h 1284286"/>
                <a:gd name="connsiteX7" fmla="*/ 588169 w 600075"/>
                <a:gd name="connsiteY7" fmla="*/ 1282699 h 1284286"/>
                <a:gd name="connsiteX8" fmla="*/ 588169 w 600075"/>
                <a:gd name="connsiteY8" fmla="*/ 1263649 h 1284286"/>
                <a:gd name="connsiteX9" fmla="*/ 583406 w 600075"/>
                <a:gd name="connsiteY9" fmla="*/ 1158874 h 1284286"/>
                <a:gd name="connsiteX10" fmla="*/ 526256 w 600075"/>
                <a:gd name="connsiteY10" fmla="*/ 1006474 h 1284286"/>
                <a:gd name="connsiteX11" fmla="*/ 483394 w 600075"/>
                <a:gd name="connsiteY11" fmla="*/ 935037 h 1284286"/>
                <a:gd name="connsiteX12" fmla="*/ 478631 w 600075"/>
                <a:gd name="connsiteY12" fmla="*/ 777874 h 1284286"/>
                <a:gd name="connsiteX13" fmla="*/ 473869 w 600075"/>
                <a:gd name="connsiteY13" fmla="*/ 201612 h 1284286"/>
                <a:gd name="connsiteX14" fmla="*/ 473869 w 600075"/>
                <a:gd name="connsiteY14" fmla="*/ 120649 h 1284286"/>
                <a:gd name="connsiteX15" fmla="*/ 469106 w 600075"/>
                <a:gd name="connsiteY15" fmla="*/ 101599 h 1284286"/>
                <a:gd name="connsiteX16" fmla="*/ 378619 w 600075"/>
                <a:gd name="connsiteY16" fmla="*/ 96837 h 1284286"/>
                <a:gd name="connsiteX17" fmla="*/ 283369 w 600075"/>
                <a:gd name="connsiteY17" fmla="*/ 92074 h 1284286"/>
                <a:gd name="connsiteX18" fmla="*/ 211931 w 600075"/>
                <a:gd name="connsiteY18" fmla="*/ 125412 h 1284286"/>
                <a:gd name="connsiteX0" fmla="*/ 211931 w 600075"/>
                <a:gd name="connsiteY0" fmla="*/ 52660 h 1211534"/>
                <a:gd name="connsiteX1" fmla="*/ 178594 w 600075"/>
                <a:gd name="connsiteY1" fmla="*/ 771797 h 1211534"/>
                <a:gd name="connsiteX2" fmla="*/ 64294 w 600075"/>
                <a:gd name="connsiteY2" fmla="*/ 981347 h 1211534"/>
                <a:gd name="connsiteX3" fmla="*/ 11906 w 600075"/>
                <a:gd name="connsiteY3" fmla="*/ 1167085 h 1211534"/>
                <a:gd name="connsiteX4" fmla="*/ 26194 w 600075"/>
                <a:gd name="connsiteY4" fmla="*/ 1181372 h 1211534"/>
                <a:gd name="connsiteX5" fmla="*/ 169069 w 600075"/>
                <a:gd name="connsiteY5" fmla="*/ 1176610 h 1211534"/>
                <a:gd name="connsiteX6" fmla="*/ 516731 w 600075"/>
                <a:gd name="connsiteY6" fmla="*/ 1200422 h 1211534"/>
                <a:gd name="connsiteX7" fmla="*/ 588169 w 600075"/>
                <a:gd name="connsiteY7" fmla="*/ 1209947 h 1211534"/>
                <a:gd name="connsiteX8" fmla="*/ 588169 w 600075"/>
                <a:gd name="connsiteY8" fmla="*/ 1190897 h 1211534"/>
                <a:gd name="connsiteX9" fmla="*/ 583406 w 600075"/>
                <a:gd name="connsiteY9" fmla="*/ 1086122 h 1211534"/>
                <a:gd name="connsiteX10" fmla="*/ 526256 w 600075"/>
                <a:gd name="connsiteY10" fmla="*/ 933722 h 1211534"/>
                <a:gd name="connsiteX11" fmla="*/ 483394 w 600075"/>
                <a:gd name="connsiteY11" fmla="*/ 862285 h 1211534"/>
                <a:gd name="connsiteX12" fmla="*/ 478631 w 600075"/>
                <a:gd name="connsiteY12" fmla="*/ 705122 h 1211534"/>
                <a:gd name="connsiteX13" fmla="*/ 473869 w 600075"/>
                <a:gd name="connsiteY13" fmla="*/ 128860 h 1211534"/>
                <a:gd name="connsiteX14" fmla="*/ 473869 w 600075"/>
                <a:gd name="connsiteY14" fmla="*/ 47897 h 1211534"/>
                <a:gd name="connsiteX15" fmla="*/ 469106 w 600075"/>
                <a:gd name="connsiteY15" fmla="*/ 28847 h 1211534"/>
                <a:gd name="connsiteX16" fmla="*/ 378619 w 600075"/>
                <a:gd name="connsiteY16" fmla="*/ 24085 h 1211534"/>
                <a:gd name="connsiteX17" fmla="*/ 283369 w 600075"/>
                <a:gd name="connsiteY17" fmla="*/ 19322 h 1211534"/>
                <a:gd name="connsiteX18" fmla="*/ 211931 w 600075"/>
                <a:gd name="connsiteY18" fmla="*/ 52660 h 1211534"/>
                <a:gd name="connsiteX0" fmla="*/ 211931 w 604164"/>
                <a:gd name="connsiteY0" fmla="*/ 52660 h 1213659"/>
                <a:gd name="connsiteX1" fmla="*/ 178594 w 604164"/>
                <a:gd name="connsiteY1" fmla="*/ 771797 h 1213659"/>
                <a:gd name="connsiteX2" fmla="*/ 64294 w 604164"/>
                <a:gd name="connsiteY2" fmla="*/ 981347 h 1213659"/>
                <a:gd name="connsiteX3" fmla="*/ 11906 w 604164"/>
                <a:gd name="connsiteY3" fmla="*/ 1167085 h 1213659"/>
                <a:gd name="connsiteX4" fmla="*/ 26194 w 604164"/>
                <a:gd name="connsiteY4" fmla="*/ 1181372 h 1213659"/>
                <a:gd name="connsiteX5" fmla="*/ 169069 w 604164"/>
                <a:gd name="connsiteY5" fmla="*/ 1176610 h 1213659"/>
                <a:gd name="connsiteX6" fmla="*/ 516731 w 604164"/>
                <a:gd name="connsiteY6" fmla="*/ 1200422 h 1213659"/>
                <a:gd name="connsiteX7" fmla="*/ 588169 w 604164"/>
                <a:gd name="connsiteY7" fmla="*/ 1209947 h 1213659"/>
                <a:gd name="connsiteX8" fmla="*/ 603370 w 604164"/>
                <a:gd name="connsiteY8" fmla="*/ 1193021 h 1213659"/>
                <a:gd name="connsiteX9" fmla="*/ 583406 w 604164"/>
                <a:gd name="connsiteY9" fmla="*/ 1086122 h 1213659"/>
                <a:gd name="connsiteX10" fmla="*/ 526256 w 604164"/>
                <a:gd name="connsiteY10" fmla="*/ 933722 h 1213659"/>
                <a:gd name="connsiteX11" fmla="*/ 483394 w 604164"/>
                <a:gd name="connsiteY11" fmla="*/ 862285 h 1213659"/>
                <a:gd name="connsiteX12" fmla="*/ 478631 w 604164"/>
                <a:gd name="connsiteY12" fmla="*/ 705122 h 1213659"/>
                <a:gd name="connsiteX13" fmla="*/ 473869 w 604164"/>
                <a:gd name="connsiteY13" fmla="*/ 128860 h 1213659"/>
                <a:gd name="connsiteX14" fmla="*/ 473869 w 604164"/>
                <a:gd name="connsiteY14" fmla="*/ 47897 h 1213659"/>
                <a:gd name="connsiteX15" fmla="*/ 469106 w 604164"/>
                <a:gd name="connsiteY15" fmla="*/ 28847 h 1213659"/>
                <a:gd name="connsiteX16" fmla="*/ 378619 w 604164"/>
                <a:gd name="connsiteY16" fmla="*/ 24085 h 1213659"/>
                <a:gd name="connsiteX17" fmla="*/ 283369 w 604164"/>
                <a:gd name="connsiteY17" fmla="*/ 19322 h 1213659"/>
                <a:gd name="connsiteX18" fmla="*/ 211931 w 604164"/>
                <a:gd name="connsiteY18" fmla="*/ 52660 h 12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4164" h="1213659">
                  <a:moveTo>
                    <a:pt x="211931" y="52660"/>
                  </a:moveTo>
                  <a:cubicBezTo>
                    <a:pt x="194469" y="178073"/>
                    <a:pt x="203200" y="617016"/>
                    <a:pt x="178594" y="771797"/>
                  </a:cubicBezTo>
                  <a:cubicBezTo>
                    <a:pt x="153988" y="926578"/>
                    <a:pt x="92075" y="915466"/>
                    <a:pt x="64294" y="981347"/>
                  </a:cubicBezTo>
                  <a:cubicBezTo>
                    <a:pt x="36513" y="1047228"/>
                    <a:pt x="18256" y="1133748"/>
                    <a:pt x="11906" y="1167085"/>
                  </a:cubicBezTo>
                  <a:cubicBezTo>
                    <a:pt x="5556" y="1200423"/>
                    <a:pt x="0" y="1179785"/>
                    <a:pt x="26194" y="1181372"/>
                  </a:cubicBezTo>
                  <a:cubicBezTo>
                    <a:pt x="52388" y="1182960"/>
                    <a:pt x="87313" y="1173435"/>
                    <a:pt x="169069" y="1176610"/>
                  </a:cubicBezTo>
                  <a:cubicBezTo>
                    <a:pt x="250825" y="1179785"/>
                    <a:pt x="446881" y="1194866"/>
                    <a:pt x="516731" y="1200422"/>
                  </a:cubicBezTo>
                  <a:cubicBezTo>
                    <a:pt x="586581" y="1205978"/>
                    <a:pt x="573729" y="1211180"/>
                    <a:pt x="588169" y="1209947"/>
                  </a:cubicBezTo>
                  <a:cubicBezTo>
                    <a:pt x="602609" y="1208714"/>
                    <a:pt x="604164" y="1213658"/>
                    <a:pt x="603370" y="1193021"/>
                  </a:cubicBezTo>
                  <a:cubicBezTo>
                    <a:pt x="602576" y="1172384"/>
                    <a:pt x="596258" y="1129338"/>
                    <a:pt x="583406" y="1086122"/>
                  </a:cubicBezTo>
                  <a:cubicBezTo>
                    <a:pt x="570554" y="1042906"/>
                    <a:pt x="542925" y="971028"/>
                    <a:pt x="526256" y="933722"/>
                  </a:cubicBezTo>
                  <a:cubicBezTo>
                    <a:pt x="509587" y="896416"/>
                    <a:pt x="491331" y="900385"/>
                    <a:pt x="483394" y="862285"/>
                  </a:cubicBezTo>
                  <a:cubicBezTo>
                    <a:pt x="475457" y="824185"/>
                    <a:pt x="480219" y="827360"/>
                    <a:pt x="478631" y="705122"/>
                  </a:cubicBezTo>
                  <a:cubicBezTo>
                    <a:pt x="477044" y="582885"/>
                    <a:pt x="474663" y="238397"/>
                    <a:pt x="473869" y="128860"/>
                  </a:cubicBezTo>
                  <a:cubicBezTo>
                    <a:pt x="473075" y="19323"/>
                    <a:pt x="474663" y="64566"/>
                    <a:pt x="473869" y="47897"/>
                  </a:cubicBezTo>
                  <a:cubicBezTo>
                    <a:pt x="473075" y="31228"/>
                    <a:pt x="484981" y="32816"/>
                    <a:pt x="469106" y="28847"/>
                  </a:cubicBezTo>
                  <a:cubicBezTo>
                    <a:pt x="453231" y="24878"/>
                    <a:pt x="378619" y="24085"/>
                    <a:pt x="378619" y="24085"/>
                  </a:cubicBezTo>
                  <a:lnTo>
                    <a:pt x="283369" y="19322"/>
                  </a:lnTo>
                  <a:cubicBezTo>
                    <a:pt x="256382" y="18528"/>
                    <a:pt x="267097" y="0"/>
                    <a:pt x="211931" y="52660"/>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a:bevelB/>
            </a:sp3d>
          </p:spPr>
          <p:txBody>
            <a:bodyPr anchor="ctr"/>
            <a:lstStyle/>
            <a:p>
              <a:pPr algn="ctr">
                <a:defRPr/>
              </a:pPr>
              <a:endParaRPr lang="en-GB" kern="0" dirty="0">
                <a:solidFill>
                  <a:sysClr val="window" lastClr="FFFFFF"/>
                </a:solidFill>
                <a:latin typeface="Lucida Sans Unicode"/>
              </a:endParaRPr>
            </a:p>
          </p:txBody>
        </p:sp>
        <p:sp>
          <p:nvSpPr>
            <p:cNvPr id="12" name="Freeform 11"/>
            <p:cNvSpPr/>
            <p:nvPr/>
          </p:nvSpPr>
          <p:spPr>
            <a:xfrm>
              <a:off x="2652712" y="3328987"/>
              <a:ext cx="1504156" cy="2838449"/>
            </a:xfrm>
            <a:custGeom>
              <a:avLst/>
              <a:gdLst>
                <a:gd name="connsiteX0" fmla="*/ 552450 w 1504156"/>
                <a:gd name="connsiteY0" fmla="*/ 150813 h 2974975"/>
                <a:gd name="connsiteX1" fmla="*/ 338137 w 1504156"/>
                <a:gd name="connsiteY1" fmla="*/ 1041401 h 2974975"/>
                <a:gd name="connsiteX2" fmla="*/ 247650 w 1504156"/>
                <a:gd name="connsiteY2" fmla="*/ 1527176 h 2974975"/>
                <a:gd name="connsiteX3" fmla="*/ 228600 w 1504156"/>
                <a:gd name="connsiteY3" fmla="*/ 1827213 h 2974975"/>
                <a:gd name="connsiteX4" fmla="*/ 195262 w 1504156"/>
                <a:gd name="connsiteY4" fmla="*/ 2065338 h 2974975"/>
                <a:gd name="connsiteX5" fmla="*/ 90487 w 1504156"/>
                <a:gd name="connsiteY5" fmla="*/ 2212976 h 2974975"/>
                <a:gd name="connsiteX6" fmla="*/ 28575 w 1504156"/>
                <a:gd name="connsiteY6" fmla="*/ 2279651 h 2974975"/>
                <a:gd name="connsiteX7" fmla="*/ 4762 w 1504156"/>
                <a:gd name="connsiteY7" fmla="*/ 2398713 h 2974975"/>
                <a:gd name="connsiteX8" fmla="*/ 57150 w 1504156"/>
                <a:gd name="connsiteY8" fmla="*/ 2589213 h 2974975"/>
                <a:gd name="connsiteX9" fmla="*/ 119062 w 1504156"/>
                <a:gd name="connsiteY9" fmla="*/ 2770188 h 2974975"/>
                <a:gd name="connsiteX10" fmla="*/ 152400 w 1504156"/>
                <a:gd name="connsiteY10" fmla="*/ 2855913 h 2974975"/>
                <a:gd name="connsiteX11" fmla="*/ 200025 w 1504156"/>
                <a:gd name="connsiteY11" fmla="*/ 2870201 h 2974975"/>
                <a:gd name="connsiteX12" fmla="*/ 1147762 w 1504156"/>
                <a:gd name="connsiteY12" fmla="*/ 2960688 h 2974975"/>
                <a:gd name="connsiteX13" fmla="*/ 1181100 w 1504156"/>
                <a:gd name="connsiteY13" fmla="*/ 2955926 h 2974975"/>
                <a:gd name="connsiteX14" fmla="*/ 1243012 w 1504156"/>
                <a:gd name="connsiteY14" fmla="*/ 2965451 h 2974975"/>
                <a:gd name="connsiteX15" fmla="*/ 1276350 w 1504156"/>
                <a:gd name="connsiteY15" fmla="*/ 2946401 h 2974975"/>
                <a:gd name="connsiteX16" fmla="*/ 1333500 w 1504156"/>
                <a:gd name="connsiteY16" fmla="*/ 2865438 h 2974975"/>
                <a:gd name="connsiteX17" fmla="*/ 1462087 w 1504156"/>
                <a:gd name="connsiteY17" fmla="*/ 2584451 h 2974975"/>
                <a:gd name="connsiteX18" fmla="*/ 1500187 w 1504156"/>
                <a:gd name="connsiteY18" fmla="*/ 2374901 h 2974975"/>
                <a:gd name="connsiteX19" fmla="*/ 1438275 w 1504156"/>
                <a:gd name="connsiteY19" fmla="*/ 2303463 h 2974975"/>
                <a:gd name="connsiteX20" fmla="*/ 1366837 w 1504156"/>
                <a:gd name="connsiteY20" fmla="*/ 2227263 h 2974975"/>
                <a:gd name="connsiteX21" fmla="*/ 1352550 w 1504156"/>
                <a:gd name="connsiteY21" fmla="*/ 1941513 h 2974975"/>
                <a:gd name="connsiteX22" fmla="*/ 1352550 w 1504156"/>
                <a:gd name="connsiteY22" fmla="*/ 1636713 h 2974975"/>
                <a:gd name="connsiteX23" fmla="*/ 1314450 w 1504156"/>
                <a:gd name="connsiteY23" fmla="*/ 884238 h 2974975"/>
                <a:gd name="connsiteX24" fmla="*/ 1223962 w 1504156"/>
                <a:gd name="connsiteY24" fmla="*/ 288926 h 2974975"/>
                <a:gd name="connsiteX25" fmla="*/ 1176337 w 1504156"/>
                <a:gd name="connsiteY25" fmla="*/ 174626 h 2974975"/>
                <a:gd name="connsiteX26" fmla="*/ 1171575 w 1504156"/>
                <a:gd name="connsiteY26" fmla="*/ 174626 h 2974975"/>
                <a:gd name="connsiteX27" fmla="*/ 847725 w 1504156"/>
                <a:gd name="connsiteY27" fmla="*/ 150813 h 2974975"/>
                <a:gd name="connsiteX28" fmla="*/ 642937 w 1504156"/>
                <a:gd name="connsiteY28" fmla="*/ 136526 h 2974975"/>
                <a:gd name="connsiteX29" fmla="*/ 552450 w 1504156"/>
                <a:gd name="connsiteY29" fmla="*/ 150813 h 2974975"/>
                <a:gd name="connsiteX0" fmla="*/ 552450 w 1504156"/>
                <a:gd name="connsiteY0" fmla="*/ 49089 h 2873251"/>
                <a:gd name="connsiteX1" fmla="*/ 338137 w 1504156"/>
                <a:gd name="connsiteY1" fmla="*/ 939677 h 2873251"/>
                <a:gd name="connsiteX2" fmla="*/ 247650 w 1504156"/>
                <a:gd name="connsiteY2" fmla="*/ 1425452 h 2873251"/>
                <a:gd name="connsiteX3" fmla="*/ 228600 w 1504156"/>
                <a:gd name="connsiteY3" fmla="*/ 1725489 h 2873251"/>
                <a:gd name="connsiteX4" fmla="*/ 195262 w 1504156"/>
                <a:gd name="connsiteY4" fmla="*/ 1963614 h 2873251"/>
                <a:gd name="connsiteX5" fmla="*/ 90487 w 1504156"/>
                <a:gd name="connsiteY5" fmla="*/ 2111252 h 2873251"/>
                <a:gd name="connsiteX6" fmla="*/ 28575 w 1504156"/>
                <a:gd name="connsiteY6" fmla="*/ 2177927 h 2873251"/>
                <a:gd name="connsiteX7" fmla="*/ 4762 w 1504156"/>
                <a:gd name="connsiteY7" fmla="*/ 2296989 h 2873251"/>
                <a:gd name="connsiteX8" fmla="*/ 57150 w 1504156"/>
                <a:gd name="connsiteY8" fmla="*/ 2487489 h 2873251"/>
                <a:gd name="connsiteX9" fmla="*/ 119062 w 1504156"/>
                <a:gd name="connsiteY9" fmla="*/ 2668464 h 2873251"/>
                <a:gd name="connsiteX10" fmla="*/ 152400 w 1504156"/>
                <a:gd name="connsiteY10" fmla="*/ 2754189 h 2873251"/>
                <a:gd name="connsiteX11" fmla="*/ 200025 w 1504156"/>
                <a:gd name="connsiteY11" fmla="*/ 2768477 h 2873251"/>
                <a:gd name="connsiteX12" fmla="*/ 1147762 w 1504156"/>
                <a:gd name="connsiteY12" fmla="*/ 2858964 h 2873251"/>
                <a:gd name="connsiteX13" fmla="*/ 1181100 w 1504156"/>
                <a:gd name="connsiteY13" fmla="*/ 2854202 h 2873251"/>
                <a:gd name="connsiteX14" fmla="*/ 1243012 w 1504156"/>
                <a:gd name="connsiteY14" fmla="*/ 2863727 h 2873251"/>
                <a:gd name="connsiteX15" fmla="*/ 1276350 w 1504156"/>
                <a:gd name="connsiteY15" fmla="*/ 2844677 h 2873251"/>
                <a:gd name="connsiteX16" fmla="*/ 1333500 w 1504156"/>
                <a:gd name="connsiteY16" fmla="*/ 2763714 h 2873251"/>
                <a:gd name="connsiteX17" fmla="*/ 1462087 w 1504156"/>
                <a:gd name="connsiteY17" fmla="*/ 2482727 h 2873251"/>
                <a:gd name="connsiteX18" fmla="*/ 1500187 w 1504156"/>
                <a:gd name="connsiteY18" fmla="*/ 2273177 h 2873251"/>
                <a:gd name="connsiteX19" fmla="*/ 1438275 w 1504156"/>
                <a:gd name="connsiteY19" fmla="*/ 2201739 h 2873251"/>
                <a:gd name="connsiteX20" fmla="*/ 1366837 w 1504156"/>
                <a:gd name="connsiteY20" fmla="*/ 2125539 h 2873251"/>
                <a:gd name="connsiteX21" fmla="*/ 1352550 w 1504156"/>
                <a:gd name="connsiteY21" fmla="*/ 1839789 h 2873251"/>
                <a:gd name="connsiteX22" fmla="*/ 1352550 w 1504156"/>
                <a:gd name="connsiteY22" fmla="*/ 1534989 h 2873251"/>
                <a:gd name="connsiteX23" fmla="*/ 1314450 w 1504156"/>
                <a:gd name="connsiteY23" fmla="*/ 782514 h 2873251"/>
                <a:gd name="connsiteX24" fmla="*/ 1223962 w 1504156"/>
                <a:gd name="connsiteY24" fmla="*/ 187202 h 2873251"/>
                <a:gd name="connsiteX25" fmla="*/ 1176337 w 1504156"/>
                <a:gd name="connsiteY25" fmla="*/ 72902 h 2873251"/>
                <a:gd name="connsiteX26" fmla="*/ 1171575 w 1504156"/>
                <a:gd name="connsiteY26" fmla="*/ 72902 h 2873251"/>
                <a:gd name="connsiteX27" fmla="*/ 847725 w 1504156"/>
                <a:gd name="connsiteY27" fmla="*/ 49089 h 2873251"/>
                <a:gd name="connsiteX28" fmla="*/ 642937 w 1504156"/>
                <a:gd name="connsiteY28" fmla="*/ 34802 h 2873251"/>
                <a:gd name="connsiteX29" fmla="*/ 552450 w 1504156"/>
                <a:gd name="connsiteY29" fmla="*/ 49089 h 2873251"/>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223962 w 1504156"/>
                <a:gd name="connsiteY24" fmla="*/ 152400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314450 w 1504156"/>
                <a:gd name="connsiteY23" fmla="*/ 747712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47650 w 1504156"/>
                <a:gd name="connsiteY2" fmla="*/ 139065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71503 w 1504156"/>
                <a:gd name="connsiteY2" fmla="*/ 1404470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 name="connsiteX0" fmla="*/ 552450 w 1504156"/>
                <a:gd name="connsiteY0" fmla="*/ 14287 h 2838449"/>
                <a:gd name="connsiteX1" fmla="*/ 338137 w 1504156"/>
                <a:gd name="connsiteY1" fmla="*/ 904875 h 2838449"/>
                <a:gd name="connsiteX2" fmla="*/ 253240 w 1504156"/>
                <a:gd name="connsiteY2" fmla="*/ 1401917 h 2838449"/>
                <a:gd name="connsiteX3" fmla="*/ 228600 w 1504156"/>
                <a:gd name="connsiteY3" fmla="*/ 1690687 h 2838449"/>
                <a:gd name="connsiteX4" fmla="*/ 195262 w 1504156"/>
                <a:gd name="connsiteY4" fmla="*/ 1928812 h 2838449"/>
                <a:gd name="connsiteX5" fmla="*/ 90487 w 1504156"/>
                <a:gd name="connsiteY5" fmla="*/ 2076450 h 2838449"/>
                <a:gd name="connsiteX6" fmla="*/ 28575 w 1504156"/>
                <a:gd name="connsiteY6" fmla="*/ 2143125 h 2838449"/>
                <a:gd name="connsiteX7" fmla="*/ 4762 w 1504156"/>
                <a:gd name="connsiteY7" fmla="*/ 2262187 h 2838449"/>
                <a:gd name="connsiteX8" fmla="*/ 57150 w 1504156"/>
                <a:gd name="connsiteY8" fmla="*/ 2452687 h 2838449"/>
                <a:gd name="connsiteX9" fmla="*/ 119062 w 1504156"/>
                <a:gd name="connsiteY9" fmla="*/ 2633662 h 2838449"/>
                <a:gd name="connsiteX10" fmla="*/ 152400 w 1504156"/>
                <a:gd name="connsiteY10" fmla="*/ 2719387 h 2838449"/>
                <a:gd name="connsiteX11" fmla="*/ 200025 w 1504156"/>
                <a:gd name="connsiteY11" fmla="*/ 2733675 h 2838449"/>
                <a:gd name="connsiteX12" fmla="*/ 1147762 w 1504156"/>
                <a:gd name="connsiteY12" fmla="*/ 2824162 h 2838449"/>
                <a:gd name="connsiteX13" fmla="*/ 1181100 w 1504156"/>
                <a:gd name="connsiteY13" fmla="*/ 2819400 h 2838449"/>
                <a:gd name="connsiteX14" fmla="*/ 1243012 w 1504156"/>
                <a:gd name="connsiteY14" fmla="*/ 2828925 h 2838449"/>
                <a:gd name="connsiteX15" fmla="*/ 1276350 w 1504156"/>
                <a:gd name="connsiteY15" fmla="*/ 2809875 h 2838449"/>
                <a:gd name="connsiteX16" fmla="*/ 1333500 w 1504156"/>
                <a:gd name="connsiteY16" fmla="*/ 2728912 h 2838449"/>
                <a:gd name="connsiteX17" fmla="*/ 1462087 w 1504156"/>
                <a:gd name="connsiteY17" fmla="*/ 2447925 h 2838449"/>
                <a:gd name="connsiteX18" fmla="*/ 1500187 w 1504156"/>
                <a:gd name="connsiteY18" fmla="*/ 2238375 h 2838449"/>
                <a:gd name="connsiteX19" fmla="*/ 1438275 w 1504156"/>
                <a:gd name="connsiteY19" fmla="*/ 2166937 h 2838449"/>
                <a:gd name="connsiteX20" fmla="*/ 1366837 w 1504156"/>
                <a:gd name="connsiteY20" fmla="*/ 2090737 h 2838449"/>
                <a:gd name="connsiteX21" fmla="*/ 1352550 w 1504156"/>
                <a:gd name="connsiteY21" fmla="*/ 1804987 h 2838449"/>
                <a:gd name="connsiteX22" fmla="*/ 1352550 w 1504156"/>
                <a:gd name="connsiteY22" fmla="*/ 1500187 h 2838449"/>
                <a:gd name="connsiteX23" fmla="*/ 1287873 w 1504156"/>
                <a:gd name="connsiteY23" fmla="*/ 770178 h 2838449"/>
                <a:gd name="connsiteX24" fmla="*/ 1197386 w 1504156"/>
                <a:gd name="connsiteY24" fmla="*/ 174869 h 2838449"/>
                <a:gd name="connsiteX25" fmla="*/ 1176337 w 1504156"/>
                <a:gd name="connsiteY25" fmla="*/ 38100 h 2838449"/>
                <a:gd name="connsiteX26" fmla="*/ 1171575 w 1504156"/>
                <a:gd name="connsiteY26" fmla="*/ 38100 h 2838449"/>
                <a:gd name="connsiteX27" fmla="*/ 847725 w 1504156"/>
                <a:gd name="connsiteY27" fmla="*/ 14287 h 2838449"/>
                <a:gd name="connsiteX28" fmla="*/ 642937 w 1504156"/>
                <a:gd name="connsiteY28" fmla="*/ 0 h 2838449"/>
                <a:gd name="connsiteX29" fmla="*/ 552450 w 1504156"/>
                <a:gd name="connsiteY29" fmla="*/ 14287 h 28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4156" h="2838449">
                  <a:moveTo>
                    <a:pt x="552450" y="14287"/>
                  </a:moveTo>
                  <a:cubicBezTo>
                    <a:pt x="501650" y="165100"/>
                    <a:pt x="388005" y="673603"/>
                    <a:pt x="338137" y="904875"/>
                  </a:cubicBezTo>
                  <a:cubicBezTo>
                    <a:pt x="288269" y="1136147"/>
                    <a:pt x="271496" y="1270948"/>
                    <a:pt x="253240" y="1401917"/>
                  </a:cubicBezTo>
                  <a:cubicBezTo>
                    <a:pt x="234984" y="1532886"/>
                    <a:pt x="238263" y="1602871"/>
                    <a:pt x="228600" y="1690687"/>
                  </a:cubicBezTo>
                  <a:cubicBezTo>
                    <a:pt x="218937" y="1778503"/>
                    <a:pt x="218281" y="1864518"/>
                    <a:pt x="195262" y="1928812"/>
                  </a:cubicBezTo>
                  <a:cubicBezTo>
                    <a:pt x="172243" y="1993106"/>
                    <a:pt x="118268" y="2040731"/>
                    <a:pt x="90487" y="2076450"/>
                  </a:cubicBezTo>
                  <a:cubicBezTo>
                    <a:pt x="62706" y="2112169"/>
                    <a:pt x="42863" y="2112169"/>
                    <a:pt x="28575" y="2143125"/>
                  </a:cubicBezTo>
                  <a:cubicBezTo>
                    <a:pt x="14288" y="2174081"/>
                    <a:pt x="0" y="2210593"/>
                    <a:pt x="4762" y="2262187"/>
                  </a:cubicBezTo>
                  <a:cubicBezTo>
                    <a:pt x="9524" y="2313781"/>
                    <a:pt x="38100" y="2390774"/>
                    <a:pt x="57150" y="2452687"/>
                  </a:cubicBezTo>
                  <a:cubicBezTo>
                    <a:pt x="76200" y="2514600"/>
                    <a:pt x="103187" y="2589212"/>
                    <a:pt x="119062" y="2633662"/>
                  </a:cubicBezTo>
                  <a:cubicBezTo>
                    <a:pt x="134937" y="2678112"/>
                    <a:pt x="138906" y="2702718"/>
                    <a:pt x="152400" y="2719387"/>
                  </a:cubicBezTo>
                  <a:cubicBezTo>
                    <a:pt x="165894" y="2736056"/>
                    <a:pt x="200025" y="2733675"/>
                    <a:pt x="200025" y="2733675"/>
                  </a:cubicBezTo>
                  <a:lnTo>
                    <a:pt x="1147762" y="2824162"/>
                  </a:lnTo>
                  <a:cubicBezTo>
                    <a:pt x="1311274" y="2838449"/>
                    <a:pt x="1165225" y="2818606"/>
                    <a:pt x="1181100" y="2819400"/>
                  </a:cubicBezTo>
                  <a:cubicBezTo>
                    <a:pt x="1196975" y="2820194"/>
                    <a:pt x="1227137" y="2830513"/>
                    <a:pt x="1243012" y="2828925"/>
                  </a:cubicBezTo>
                  <a:cubicBezTo>
                    <a:pt x="1258887" y="2827338"/>
                    <a:pt x="1261269" y="2826544"/>
                    <a:pt x="1276350" y="2809875"/>
                  </a:cubicBezTo>
                  <a:cubicBezTo>
                    <a:pt x="1291431" y="2793206"/>
                    <a:pt x="1302544" y="2789237"/>
                    <a:pt x="1333500" y="2728912"/>
                  </a:cubicBezTo>
                  <a:cubicBezTo>
                    <a:pt x="1364456" y="2668587"/>
                    <a:pt x="1434306" y="2529681"/>
                    <a:pt x="1462087" y="2447925"/>
                  </a:cubicBezTo>
                  <a:cubicBezTo>
                    <a:pt x="1489868" y="2366169"/>
                    <a:pt x="1504156" y="2285206"/>
                    <a:pt x="1500187" y="2238375"/>
                  </a:cubicBezTo>
                  <a:cubicBezTo>
                    <a:pt x="1496218" y="2191544"/>
                    <a:pt x="1460500" y="2191543"/>
                    <a:pt x="1438275" y="2166937"/>
                  </a:cubicBezTo>
                  <a:cubicBezTo>
                    <a:pt x="1416050" y="2142331"/>
                    <a:pt x="1381124" y="2151062"/>
                    <a:pt x="1366837" y="2090737"/>
                  </a:cubicBezTo>
                  <a:cubicBezTo>
                    <a:pt x="1352550" y="2030412"/>
                    <a:pt x="1354931" y="1903412"/>
                    <a:pt x="1352550" y="1804987"/>
                  </a:cubicBezTo>
                  <a:cubicBezTo>
                    <a:pt x="1350169" y="1706562"/>
                    <a:pt x="1363329" y="1672655"/>
                    <a:pt x="1352550" y="1500187"/>
                  </a:cubicBezTo>
                  <a:cubicBezTo>
                    <a:pt x="1341771" y="1327719"/>
                    <a:pt x="1313734" y="991064"/>
                    <a:pt x="1287873" y="770178"/>
                  </a:cubicBezTo>
                  <a:cubicBezTo>
                    <a:pt x="1262012" y="549292"/>
                    <a:pt x="1215975" y="296882"/>
                    <a:pt x="1197386" y="174869"/>
                  </a:cubicBezTo>
                  <a:cubicBezTo>
                    <a:pt x="1178797" y="52856"/>
                    <a:pt x="1180639" y="60895"/>
                    <a:pt x="1176337" y="38100"/>
                  </a:cubicBezTo>
                  <a:cubicBezTo>
                    <a:pt x="1172035" y="15305"/>
                    <a:pt x="1171575" y="38100"/>
                    <a:pt x="1171575" y="38100"/>
                  </a:cubicBezTo>
                  <a:lnTo>
                    <a:pt x="847725" y="14287"/>
                  </a:lnTo>
                  <a:cubicBezTo>
                    <a:pt x="759619" y="7937"/>
                    <a:pt x="690562" y="0"/>
                    <a:pt x="642937" y="0"/>
                  </a:cubicBezTo>
                  <a:cubicBezTo>
                    <a:pt x="595312" y="0"/>
                    <a:pt x="666998" y="1388"/>
                    <a:pt x="552450" y="14287"/>
                  </a:cubicBezTo>
                  <a:close/>
                </a:path>
              </a:pathLst>
            </a:custGeom>
            <a:solidFill>
              <a:srgbClr val="464646">
                <a:lumMod val="20000"/>
                <a:lumOff val="80000"/>
              </a:srgbClr>
            </a:solidFill>
            <a:ln w="28575" cap="flat" cmpd="sng" algn="ctr">
              <a:noFill/>
              <a:prstDash val="solid"/>
            </a:ln>
            <a:effectLst/>
            <a:scene3d>
              <a:camera prst="orthographicFront"/>
              <a:lightRig rig="threePt" dir="t"/>
            </a:scene3d>
            <a:sp3d>
              <a:bevelT w="82550"/>
              <a:bevelB w="0"/>
            </a:sp3d>
          </p:spPr>
          <p:txBody>
            <a:bodyPr anchor="ctr"/>
            <a:lstStyle/>
            <a:p>
              <a:pPr algn="ctr">
                <a:defRPr/>
              </a:pPr>
              <a:endParaRPr lang="en-GB" kern="0" dirty="0">
                <a:solidFill>
                  <a:sysClr val="window" lastClr="FFFFFF"/>
                </a:solidFill>
                <a:latin typeface="Lucida Sans Unicode"/>
              </a:endParaRPr>
            </a:p>
          </p:txBody>
        </p:sp>
        <p:sp>
          <p:nvSpPr>
            <p:cNvPr id="13" name="Freeform 12"/>
            <p:cNvSpPr/>
            <p:nvPr/>
          </p:nvSpPr>
          <p:spPr>
            <a:xfrm>
              <a:off x="2662238" y="5571332"/>
              <a:ext cx="1488281" cy="578643"/>
            </a:xfrm>
            <a:custGeom>
              <a:avLst/>
              <a:gdLst>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78581 w 1566862"/>
                <a:gd name="connsiteY0" fmla="*/ 5556 h 578643"/>
                <a:gd name="connsiteX1" fmla="*/ 583406 w 1566862"/>
                <a:gd name="connsiteY1" fmla="*/ 72231 h 578643"/>
                <a:gd name="connsiteX2" fmla="*/ 1159668 w 1566862"/>
                <a:gd name="connsiteY2" fmla="*/ 110331 h 578643"/>
                <a:gd name="connsiteX3" fmla="*/ 1412081 w 1566862"/>
                <a:gd name="connsiteY3" fmla="*/ 129381 h 578643"/>
                <a:gd name="connsiteX4" fmla="*/ 1412081 w 1566862"/>
                <a:gd name="connsiteY4" fmla="*/ 129381 h 578643"/>
                <a:gd name="connsiteX5" fmla="*/ 1545431 w 1566862"/>
                <a:gd name="connsiteY5" fmla="*/ 72231 h 578643"/>
                <a:gd name="connsiteX6" fmla="*/ 1540668 w 1566862"/>
                <a:gd name="connsiteY6" fmla="*/ 100806 h 578643"/>
                <a:gd name="connsiteX7" fmla="*/ 1412081 w 1566862"/>
                <a:gd name="connsiteY7" fmla="*/ 457993 h 578643"/>
                <a:gd name="connsiteX8" fmla="*/ 1331118 w 1566862"/>
                <a:gd name="connsiteY8" fmla="*/ 562768 h 578643"/>
                <a:gd name="connsiteX9" fmla="*/ 1078706 w 1566862"/>
                <a:gd name="connsiteY9" fmla="*/ 553243 h 578643"/>
                <a:gd name="connsiteX10" fmla="*/ 359568 w 1566862"/>
                <a:gd name="connsiteY10" fmla="*/ 491331 h 578643"/>
                <a:gd name="connsiteX11" fmla="*/ 245268 w 1566862"/>
                <a:gd name="connsiteY11" fmla="*/ 477043 h 578643"/>
                <a:gd name="connsiteX12" fmla="*/ 230981 w 1566862"/>
                <a:gd name="connsiteY12" fmla="*/ 477043 h 578643"/>
                <a:gd name="connsiteX13" fmla="*/ 183356 w 1566862"/>
                <a:gd name="connsiteY13" fmla="*/ 343693 h 578643"/>
                <a:gd name="connsiteX14" fmla="*/ 111918 w 1566862"/>
                <a:gd name="connsiteY14" fmla="*/ 105568 h 578643"/>
                <a:gd name="connsiteX15" fmla="*/ 78581 w 1566862"/>
                <a:gd name="connsiteY15" fmla="*/ 5556 h 578643"/>
                <a:gd name="connsiteX0" fmla="*/ 0 w 1488281"/>
                <a:gd name="connsiteY0" fmla="*/ 5556 h 578643"/>
                <a:gd name="connsiteX1" fmla="*/ 504825 w 1488281"/>
                <a:gd name="connsiteY1" fmla="*/ 72231 h 578643"/>
                <a:gd name="connsiteX2" fmla="*/ 1081087 w 1488281"/>
                <a:gd name="connsiteY2" fmla="*/ 110331 h 578643"/>
                <a:gd name="connsiteX3" fmla="*/ 1333500 w 1488281"/>
                <a:gd name="connsiteY3" fmla="*/ 129381 h 578643"/>
                <a:gd name="connsiteX4" fmla="*/ 1333500 w 1488281"/>
                <a:gd name="connsiteY4" fmla="*/ 129381 h 578643"/>
                <a:gd name="connsiteX5" fmla="*/ 1466850 w 1488281"/>
                <a:gd name="connsiteY5" fmla="*/ 72231 h 578643"/>
                <a:gd name="connsiteX6" fmla="*/ 1462087 w 1488281"/>
                <a:gd name="connsiteY6" fmla="*/ 100806 h 578643"/>
                <a:gd name="connsiteX7" fmla="*/ 1333500 w 1488281"/>
                <a:gd name="connsiteY7" fmla="*/ 457993 h 578643"/>
                <a:gd name="connsiteX8" fmla="*/ 1252537 w 1488281"/>
                <a:gd name="connsiteY8" fmla="*/ 562768 h 578643"/>
                <a:gd name="connsiteX9" fmla="*/ 1000125 w 1488281"/>
                <a:gd name="connsiteY9" fmla="*/ 553243 h 578643"/>
                <a:gd name="connsiteX10" fmla="*/ 280987 w 1488281"/>
                <a:gd name="connsiteY10" fmla="*/ 491331 h 578643"/>
                <a:gd name="connsiteX11" fmla="*/ 166687 w 1488281"/>
                <a:gd name="connsiteY11" fmla="*/ 477043 h 578643"/>
                <a:gd name="connsiteX12" fmla="*/ 152400 w 1488281"/>
                <a:gd name="connsiteY12" fmla="*/ 477043 h 578643"/>
                <a:gd name="connsiteX13" fmla="*/ 104775 w 1488281"/>
                <a:gd name="connsiteY13" fmla="*/ 343693 h 578643"/>
                <a:gd name="connsiteX14" fmla="*/ 33337 w 1488281"/>
                <a:gd name="connsiteY14" fmla="*/ 105568 h 578643"/>
                <a:gd name="connsiteX15" fmla="*/ 0 w 1488281"/>
                <a:gd name="connsiteY15" fmla="*/ 5556 h 5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8281" h="578643">
                  <a:moveTo>
                    <a:pt x="0" y="5556"/>
                  </a:moveTo>
                  <a:cubicBezTo>
                    <a:pt x="78581" y="0"/>
                    <a:pt x="324644" y="54769"/>
                    <a:pt x="504825" y="72231"/>
                  </a:cubicBezTo>
                  <a:cubicBezTo>
                    <a:pt x="685006" y="89693"/>
                    <a:pt x="1081087" y="110331"/>
                    <a:pt x="1081087" y="110331"/>
                  </a:cubicBezTo>
                  <a:lnTo>
                    <a:pt x="1333500" y="129381"/>
                  </a:lnTo>
                  <a:lnTo>
                    <a:pt x="1333500" y="129381"/>
                  </a:lnTo>
                  <a:cubicBezTo>
                    <a:pt x="1355725" y="119856"/>
                    <a:pt x="1445419" y="76993"/>
                    <a:pt x="1466850" y="72231"/>
                  </a:cubicBezTo>
                  <a:cubicBezTo>
                    <a:pt x="1488281" y="67469"/>
                    <a:pt x="1484312" y="36512"/>
                    <a:pt x="1462087" y="100806"/>
                  </a:cubicBezTo>
                  <a:cubicBezTo>
                    <a:pt x="1439862" y="165100"/>
                    <a:pt x="1368425" y="380999"/>
                    <a:pt x="1333500" y="457993"/>
                  </a:cubicBezTo>
                  <a:cubicBezTo>
                    <a:pt x="1298575" y="534987"/>
                    <a:pt x="1308099" y="546893"/>
                    <a:pt x="1252537" y="562768"/>
                  </a:cubicBezTo>
                  <a:cubicBezTo>
                    <a:pt x="1196975" y="578643"/>
                    <a:pt x="1162050" y="565149"/>
                    <a:pt x="1000125" y="553243"/>
                  </a:cubicBezTo>
                  <a:cubicBezTo>
                    <a:pt x="838200" y="541337"/>
                    <a:pt x="419893" y="504031"/>
                    <a:pt x="280987" y="491331"/>
                  </a:cubicBezTo>
                  <a:cubicBezTo>
                    <a:pt x="142081" y="478631"/>
                    <a:pt x="188118" y="479424"/>
                    <a:pt x="166687" y="477043"/>
                  </a:cubicBezTo>
                  <a:cubicBezTo>
                    <a:pt x="145256" y="474662"/>
                    <a:pt x="162719" y="499268"/>
                    <a:pt x="152400" y="477043"/>
                  </a:cubicBezTo>
                  <a:cubicBezTo>
                    <a:pt x="142081" y="454818"/>
                    <a:pt x="124619" y="405606"/>
                    <a:pt x="104775" y="343693"/>
                  </a:cubicBezTo>
                  <a:cubicBezTo>
                    <a:pt x="84931" y="281781"/>
                    <a:pt x="46831" y="161130"/>
                    <a:pt x="33337" y="105568"/>
                  </a:cubicBezTo>
                  <a:cubicBezTo>
                    <a:pt x="19843" y="50006"/>
                    <a:pt x="23118" y="65435"/>
                    <a:pt x="0" y="5556"/>
                  </a:cubicBezTo>
                  <a:close/>
                </a:path>
              </a:pathLst>
            </a:custGeom>
            <a:gradFill>
              <a:gsLst>
                <a:gs pos="0">
                  <a:srgbClr val="2DA2BF">
                    <a:tint val="66000"/>
                    <a:satMod val="160000"/>
                  </a:srgbClr>
                </a:gs>
                <a:gs pos="50000">
                  <a:srgbClr val="2DA2BF">
                    <a:tint val="44500"/>
                    <a:satMod val="160000"/>
                  </a:srgbClr>
                </a:gs>
                <a:gs pos="100000">
                  <a:srgbClr val="2DA2BF">
                    <a:tint val="23500"/>
                    <a:satMod val="160000"/>
                  </a:srgbClr>
                </a:gs>
              </a:gsLst>
              <a:lin ang="5400000" scaled="0"/>
            </a:gradFill>
            <a:ln w="28575" cap="flat" cmpd="sng" algn="ctr">
              <a:noFill/>
              <a:prstDash val="solid"/>
            </a:ln>
            <a:effectLst/>
            <a:scene3d>
              <a:camera prst="orthographicFront"/>
              <a:lightRig rig="threePt" dir="t"/>
            </a:scene3d>
            <a:sp3d>
              <a:bevelT w="50800"/>
              <a:bevelB/>
            </a:sp3d>
          </p:spPr>
          <p:txBody>
            <a:bodyPr anchor="ctr"/>
            <a:lstStyle/>
            <a:p>
              <a:pPr algn="ctr">
                <a:defRPr/>
              </a:pPr>
              <a:endParaRPr lang="en-GB" kern="0" dirty="0">
                <a:solidFill>
                  <a:sysClr val="window" lastClr="FFFFFF"/>
                </a:solidFill>
                <a:latin typeface="Lucida Sans Unicode"/>
              </a:endParaRPr>
            </a:p>
          </p:txBody>
        </p:sp>
      </p:grpSp>
      <p:sp>
        <p:nvSpPr>
          <p:cNvPr id="14" name="Oval 13"/>
          <p:cNvSpPr/>
          <p:nvPr/>
        </p:nvSpPr>
        <p:spPr>
          <a:xfrm>
            <a:off x="6185176" y="4883186"/>
            <a:ext cx="1117094" cy="941115"/>
          </a:xfrm>
          <a:prstGeom prst="ellipse">
            <a:avLst/>
          </a:prstGeom>
          <a:gradFill>
            <a:gsLst>
              <a:gs pos="32000">
                <a:schemeClr val="tx1">
                  <a:lumMod val="65000"/>
                </a:schemeClr>
              </a:gs>
              <a:gs pos="100000">
                <a:schemeClr val="tx1">
                  <a:lumMod val="50000"/>
                  <a:lumOff val="50000"/>
                  <a:alpha val="93000"/>
                </a:schemeClr>
              </a:gs>
            </a:gsLst>
            <a:lin ang="10800000" scaled="0"/>
          </a:gradFill>
          <a:ln>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15" name="Group 14"/>
          <p:cNvGrpSpPr/>
          <p:nvPr/>
        </p:nvGrpSpPr>
        <p:grpSpPr>
          <a:xfrm>
            <a:off x="3561340" y="3739081"/>
            <a:ext cx="2885040" cy="3046939"/>
            <a:chOff x="3561340" y="3029620"/>
            <a:chExt cx="2885040" cy="3046939"/>
          </a:xfrm>
        </p:grpSpPr>
        <p:grpSp>
          <p:nvGrpSpPr>
            <p:cNvPr id="16" name="Group 15"/>
            <p:cNvGrpSpPr/>
            <p:nvPr/>
          </p:nvGrpSpPr>
          <p:grpSpPr>
            <a:xfrm>
              <a:off x="3561340" y="4880248"/>
              <a:ext cx="2878170" cy="1196311"/>
              <a:chOff x="3561340" y="4880248"/>
              <a:chExt cx="2878170" cy="1196311"/>
            </a:xfrm>
          </p:grpSpPr>
          <p:cxnSp>
            <p:nvCxnSpPr>
              <p:cNvPr id="22" name="Straight Arrow Connector 21"/>
              <p:cNvCxnSpPr/>
              <p:nvPr/>
            </p:nvCxnSpPr>
            <p:spPr>
              <a:xfrm flipH="1">
                <a:off x="5217583" y="5001962"/>
                <a:ext cx="1142546" cy="1019955"/>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060458" y="5030552"/>
                <a:ext cx="379052" cy="1046007"/>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333141" y="4939930"/>
                <a:ext cx="1979810" cy="857917"/>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561340" y="4880248"/>
                <a:ext cx="2691048" cy="553192"/>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flipV="1">
              <a:off x="3568210" y="3029620"/>
              <a:ext cx="2878170" cy="1387834"/>
              <a:chOff x="3561340" y="4880248"/>
              <a:chExt cx="2878170" cy="1196311"/>
            </a:xfrm>
          </p:grpSpPr>
          <p:cxnSp>
            <p:nvCxnSpPr>
              <p:cNvPr id="18" name="Straight Arrow Connector 17"/>
              <p:cNvCxnSpPr/>
              <p:nvPr/>
            </p:nvCxnSpPr>
            <p:spPr>
              <a:xfrm flipH="1">
                <a:off x="5217583" y="5001962"/>
                <a:ext cx="1142546" cy="1019955"/>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060458" y="5030552"/>
                <a:ext cx="379052" cy="1046007"/>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333141" y="4939930"/>
                <a:ext cx="1979810" cy="857917"/>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561340" y="4880248"/>
                <a:ext cx="2691048" cy="553192"/>
              </a:xfrm>
              <a:prstGeom prst="straightConnector1">
                <a:avLst/>
              </a:prstGeom>
              <a:ln w="12700" cmpd="sng">
                <a:tailEnd type="triangle"/>
              </a:ln>
            </p:spPr>
            <p:style>
              <a:lnRef idx="2">
                <a:schemeClr val="accent1"/>
              </a:lnRef>
              <a:fillRef idx="0">
                <a:schemeClr val="accent1"/>
              </a:fillRef>
              <a:effectRef idx="1">
                <a:schemeClr val="accent1"/>
              </a:effectRef>
              <a:fontRef idx="minor">
                <a:schemeClr val="tx1"/>
              </a:fontRef>
            </p:style>
          </p:cxnSp>
        </p:gr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0014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ppt_x</p:attrName>
                                        </p:attrNameLst>
                                      </p:cBhvr>
                                      <p:tavLst>
                                        <p:tav tm="0">
                                          <p:val>
                                            <p:strVal val="#ppt_x-#ppt_w*1.125000"/>
                                          </p:val>
                                        </p:tav>
                                        <p:tav tm="100000">
                                          <p:val>
                                            <p:strVal val="#ppt_x"/>
                                          </p:val>
                                        </p:tav>
                                      </p:tavLst>
                                    </p:anim>
                                    <p:animEffect transition="in" filter="wipe(right)">
                                      <p:cBhvr>
                                        <p:cTn id="8" dur="1000"/>
                                        <p:tgtEl>
                                          <p:spTgt spid="7"/>
                                        </p:tgtEl>
                                      </p:cBhvr>
                                    </p:animEffect>
                                  </p:childTnLst>
                                </p:cTn>
                              </p:par>
                            </p:childTnLst>
                          </p:cTn>
                        </p:par>
                        <p:par>
                          <p:cTn id="9" fill="hold">
                            <p:stCondLst>
                              <p:cond delay="1000"/>
                            </p:stCondLst>
                            <p:childTnLst>
                              <p:par>
                                <p:cTn id="10" presetID="12" presetClass="exit" presetSubtype="2" fill="hold" nodeType="afterEffect">
                                  <p:stCondLst>
                                    <p:cond delay="0"/>
                                  </p:stCondLst>
                                  <p:childTnLst>
                                    <p:anim calcmode="lin" valueType="num">
                                      <p:cBhvr additive="base">
                                        <p:cTn id="11" dur="1000"/>
                                        <p:tgtEl>
                                          <p:spTgt spid="7"/>
                                        </p:tgtEl>
                                        <p:attrNameLst>
                                          <p:attrName>ppt_x</p:attrName>
                                        </p:attrNameLst>
                                      </p:cBhvr>
                                      <p:tavLst>
                                        <p:tav tm="0">
                                          <p:val>
                                            <p:strVal val="#ppt_x"/>
                                          </p:val>
                                        </p:tav>
                                        <p:tav tm="100000">
                                          <p:val>
                                            <p:strVal val="#ppt_x+#ppt_w*1.125000"/>
                                          </p:val>
                                        </p:tav>
                                      </p:tavLst>
                                    </p:anim>
                                    <p:animEffect transition="out" filter="wipe(right)">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childTnLst>
                          </p:cTn>
                        </p:par>
                        <p:par>
                          <p:cTn id="14" fill="hold">
                            <p:stCondLst>
                              <p:cond delay="2000"/>
                            </p:stCondLst>
                            <p:childTnLst>
                              <p:par>
                                <p:cTn id="15" presetID="1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p:tgtEl>
                                          <p:spTgt spid="4"/>
                                        </p:tgtEl>
                                        <p:attrNameLst>
                                          <p:attrName>ppt_x</p:attrName>
                                        </p:attrNameLst>
                                      </p:cBhvr>
                                      <p:tavLst>
                                        <p:tav tm="0">
                                          <p:val>
                                            <p:strVal val="#ppt_x+#ppt_w*1.125000"/>
                                          </p:val>
                                        </p:tav>
                                        <p:tav tm="100000">
                                          <p:val>
                                            <p:strVal val="#ppt_x"/>
                                          </p:val>
                                        </p:tav>
                                      </p:tavLst>
                                    </p:anim>
                                    <p:animEffect transition="in" filter="wipe(left)">
                                      <p:cBhvr>
                                        <p:cTn id="18" dur="1000"/>
                                        <p:tgtEl>
                                          <p:spTgt spid="4"/>
                                        </p:tgtEl>
                                      </p:cBhvr>
                                    </p:animEffec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1000"/>
                                        <p:tgtEl>
                                          <p:spTgt spid="15"/>
                                        </p:tgtEl>
                                      </p:cBhvr>
                                    </p:animEffect>
                                  </p:childTnLst>
                                </p:cTn>
                              </p:par>
                            </p:childTnLst>
                          </p:cTn>
                        </p:par>
                        <p:par>
                          <p:cTn id="22" fill="hold">
                            <p:stCondLst>
                              <p:cond delay="3000"/>
                            </p:stCondLst>
                            <p:childTnLst>
                              <p:par>
                                <p:cTn id="23" presetID="12" presetClass="exit" presetSubtype="8" fill="hold" nodeType="afterEffect">
                                  <p:stCondLst>
                                    <p:cond delay="0"/>
                                  </p:stCondLst>
                                  <p:childTnLst>
                                    <p:anim calcmode="lin" valueType="num">
                                      <p:cBhvr additive="base">
                                        <p:cTn id="24" dur="1000"/>
                                        <p:tgtEl>
                                          <p:spTgt spid="4"/>
                                        </p:tgtEl>
                                        <p:attrNameLst>
                                          <p:attrName>ppt_x</p:attrName>
                                        </p:attrNameLst>
                                      </p:cBhvr>
                                      <p:tavLst>
                                        <p:tav tm="0">
                                          <p:val>
                                            <p:strVal val="#ppt_x"/>
                                          </p:val>
                                        </p:tav>
                                        <p:tav tm="100000">
                                          <p:val>
                                            <p:strVal val="#ppt_x-#ppt_w*1.125000"/>
                                          </p:val>
                                        </p:tav>
                                      </p:tavLst>
                                    </p:anim>
                                    <p:animEffect transition="out" filter="wipe(left)">
                                      <p:cBhvr>
                                        <p:cTn id="25" dur="1000"/>
                                        <p:tgtEl>
                                          <p:spTgt spid="4"/>
                                        </p:tgtEl>
                                      </p:cBhvr>
                                    </p:animEffect>
                                    <p:set>
                                      <p:cBhvr>
                                        <p:cTn id="26" dur="1" fill="hold">
                                          <p:stCondLst>
                                            <p:cond delay="999"/>
                                          </p:stCondLst>
                                        </p:cTn>
                                        <p:tgtEl>
                                          <p:spTgt spid="4"/>
                                        </p:tgtEl>
                                        <p:attrNameLst>
                                          <p:attrName>style.visibility</p:attrName>
                                        </p:attrNameLst>
                                      </p:cBhvr>
                                      <p:to>
                                        <p:strVal val="hidden"/>
                                      </p:to>
                                    </p:set>
                                  </p:childTnLst>
                                </p:cTn>
                              </p:par>
                              <p:par>
                                <p:cTn id="27" presetID="22" presetClass="exit" presetSubtype="2" fill="hold" nodeType="withEffect">
                                  <p:stCondLst>
                                    <p:cond delay="0"/>
                                  </p:stCondLst>
                                  <p:childTnLst>
                                    <p:animEffect transition="out" filter="wipe(right)">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alphaModFix amt="90000"/>
            <a:extLst>
              <a:ext uri="{28A0092B-C50C-407E-A947-70E740481C1C}">
                <a14:useLocalDpi xmlns:a14="http://schemas.microsoft.com/office/drawing/2010/main" val="0"/>
              </a:ext>
            </a:extLst>
          </a:blip>
          <a:srcRect l="3709" t="210" r="5104" b="19815"/>
          <a:stretch/>
        </p:blipFill>
        <p:spPr>
          <a:xfrm>
            <a:off x="2" y="1490769"/>
            <a:ext cx="9143997" cy="5367231"/>
          </a:xfrm>
          <a:prstGeom prst="rect">
            <a:avLst/>
          </a:prstGeom>
          <a:effectLst>
            <a:outerShdw blurRad="63500" dist="139700" dir="2700000" algn="tl" rotWithShape="0">
              <a:srgbClr val="000000">
                <a:alpha val="39999"/>
              </a:srgbClr>
            </a:outerShdw>
          </a:effectLst>
        </p:spPr>
      </p:pic>
      <p:sp>
        <p:nvSpPr>
          <p:cNvPr id="2" name="Title 1"/>
          <p:cNvSpPr>
            <a:spLocks noGrp="1"/>
          </p:cNvSpPr>
          <p:nvPr>
            <p:ph type="title"/>
          </p:nvPr>
        </p:nvSpPr>
        <p:spPr/>
        <p:txBody>
          <a:bodyPr/>
          <a:lstStyle/>
          <a:p>
            <a:r>
              <a:rPr lang="en-US" dirty="0" smtClean="0">
                <a:solidFill>
                  <a:srgbClr val="0070C0"/>
                </a:solidFill>
              </a:rPr>
              <a:t>Ultrasound beam assumptions</a:t>
            </a:r>
            <a:endParaRPr lang="en-US" dirty="0">
              <a:solidFill>
                <a:srgbClr val="0070C0"/>
              </a:solidFill>
            </a:endParaRPr>
          </a:p>
        </p:txBody>
      </p:sp>
      <p:sp>
        <p:nvSpPr>
          <p:cNvPr id="3" name="Content Placeholder 2"/>
          <p:cNvSpPr>
            <a:spLocks noGrp="1"/>
          </p:cNvSpPr>
          <p:nvPr>
            <p:ph idx="1"/>
          </p:nvPr>
        </p:nvSpPr>
        <p:spPr>
          <a:xfrm>
            <a:off x="457200" y="1544287"/>
            <a:ext cx="8229600" cy="4625609"/>
          </a:xfrm>
        </p:spPr>
        <p:txBody>
          <a:bodyPr>
            <a:normAutofit/>
          </a:bodyPr>
          <a:lstStyle/>
          <a:p>
            <a:r>
              <a:rPr lang="en-US" dirty="0" smtClean="0">
                <a:effectLst/>
              </a:rPr>
              <a:t>These </a:t>
            </a:r>
            <a:r>
              <a:rPr lang="en-US" dirty="0">
                <a:effectLst/>
              </a:rPr>
              <a:t>assumptions do not always hold true. </a:t>
            </a:r>
            <a:endParaRPr lang="en-US" dirty="0" smtClean="0">
              <a:effectLst/>
            </a:endParaRPr>
          </a:p>
          <a:p>
            <a:endParaRPr lang="en-US" dirty="0" smtClean="0"/>
          </a:p>
          <a:p>
            <a:endParaRPr lang="en-US" dirty="0"/>
          </a:p>
          <a:p>
            <a:endParaRPr lang="en-US" dirty="0" smtClean="0"/>
          </a:p>
          <a:p>
            <a:endParaRPr lang="en-US" dirty="0"/>
          </a:p>
          <a:p>
            <a:endParaRPr lang="en-US" dirty="0" smtClean="0"/>
          </a:p>
          <a:p>
            <a:pPr marL="119062" indent="0">
              <a:buNone/>
            </a:pPr>
            <a:endParaRPr lang="en-US" dirty="0"/>
          </a:p>
          <a:p>
            <a:r>
              <a:rPr lang="en-US" dirty="0" smtClean="0">
                <a:effectLst/>
              </a:rPr>
              <a:t>When the sound beam does not behave in the assumed manner, artefacts may occur.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163457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The role of artefacts</a:t>
            </a:r>
            <a:endParaRPr lang="en-US" dirty="0">
              <a:solidFill>
                <a:srgbClr val="0070C0"/>
              </a:solidFill>
            </a:endParaRPr>
          </a:p>
        </p:txBody>
      </p:sp>
      <p:sp>
        <p:nvSpPr>
          <p:cNvPr id="3" name="Content Placeholder 2"/>
          <p:cNvSpPr>
            <a:spLocks noGrp="1"/>
          </p:cNvSpPr>
          <p:nvPr>
            <p:ph idx="1"/>
          </p:nvPr>
        </p:nvSpPr>
        <p:spPr/>
        <p:txBody>
          <a:bodyPr/>
          <a:lstStyle/>
          <a:p>
            <a:r>
              <a:rPr lang="en-US" dirty="0"/>
              <a:t> </a:t>
            </a:r>
            <a:r>
              <a:rPr lang="en-US" dirty="0" smtClean="0"/>
              <a:t>Some artefacts help to identify certain structures (the good).</a:t>
            </a:r>
          </a:p>
          <a:p>
            <a:r>
              <a:rPr lang="en-US" dirty="0" smtClean="0"/>
              <a:t> The </a:t>
            </a:r>
            <a:r>
              <a:rPr lang="en-US" dirty="0"/>
              <a:t>majority are potential pitfalls that may confuse the examiner if not </a:t>
            </a:r>
            <a:r>
              <a:rPr lang="en-US" dirty="0" smtClean="0"/>
              <a:t>considered (the bad and the ugly). </a:t>
            </a:r>
          </a:p>
          <a:p>
            <a:r>
              <a:rPr lang="en-US" dirty="0" smtClean="0"/>
              <a:t>Advancing  technology of Ultrasound equipment reduces the risk of pitfalls, but awareness is essential to help avoid misinterpretation.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36997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Common artefacts</a:t>
            </a:r>
            <a:endParaRPr lang="en-US" dirty="0">
              <a:solidFill>
                <a:srgbClr val="0070C0"/>
              </a:solidFill>
            </a:endParaRPr>
          </a:p>
        </p:txBody>
      </p:sp>
      <p:sp>
        <p:nvSpPr>
          <p:cNvPr id="3" name="Content Placeholder 2"/>
          <p:cNvSpPr>
            <a:spLocks noGrp="1"/>
          </p:cNvSpPr>
          <p:nvPr>
            <p:ph sz="half" idx="1"/>
          </p:nvPr>
        </p:nvSpPr>
        <p:spPr>
          <a:xfrm>
            <a:off x="643316" y="1773936"/>
            <a:ext cx="4038600" cy="4623816"/>
          </a:xfrm>
        </p:spPr>
        <p:txBody>
          <a:bodyPr>
            <a:normAutofit lnSpcReduction="10000"/>
          </a:bodyPr>
          <a:lstStyle/>
          <a:p>
            <a:pPr marL="118872" indent="0">
              <a:buNone/>
            </a:pPr>
            <a:r>
              <a:rPr lang="en-US" dirty="0" smtClean="0"/>
              <a:t>THE GOOD</a:t>
            </a:r>
          </a:p>
          <a:p>
            <a:r>
              <a:rPr lang="en-US" dirty="0" smtClean="0"/>
              <a:t>Shadowing (reflective &amp; refractive)</a:t>
            </a:r>
          </a:p>
          <a:p>
            <a:r>
              <a:rPr lang="en-US" dirty="0" smtClean="0"/>
              <a:t>Enhancement</a:t>
            </a:r>
          </a:p>
          <a:p>
            <a:r>
              <a:rPr lang="en-US" dirty="0"/>
              <a:t>C</a:t>
            </a:r>
            <a:r>
              <a:rPr lang="en-US" dirty="0" smtClean="0"/>
              <a:t>omet tail</a:t>
            </a:r>
          </a:p>
          <a:p>
            <a:pPr marL="118872" indent="0">
              <a:buNone/>
            </a:pPr>
            <a:endParaRPr lang="en-US" dirty="0" smtClean="0"/>
          </a:p>
          <a:p>
            <a:pPr marL="118872" indent="0">
              <a:buNone/>
            </a:pPr>
            <a:endParaRPr lang="en-US" dirty="0"/>
          </a:p>
          <a:p>
            <a:pPr marL="118872" indent="0">
              <a:buNone/>
            </a:pPr>
            <a:r>
              <a:rPr lang="en-US" dirty="0" smtClean="0"/>
              <a:t>THE UGLY</a:t>
            </a:r>
          </a:p>
          <a:p>
            <a:r>
              <a:rPr lang="en-US" dirty="0" smtClean="0"/>
              <a:t>Motion artefact</a:t>
            </a:r>
          </a:p>
          <a:p>
            <a:r>
              <a:rPr lang="en-US" dirty="0" smtClean="0"/>
              <a:t>Aliasing</a:t>
            </a:r>
          </a:p>
          <a:p>
            <a:r>
              <a:rPr lang="en-US" dirty="0" smtClean="0"/>
              <a:t>Electrical noise</a:t>
            </a:r>
          </a:p>
        </p:txBody>
      </p:sp>
      <p:sp>
        <p:nvSpPr>
          <p:cNvPr id="4" name="Content Placeholder 3"/>
          <p:cNvSpPr>
            <a:spLocks noGrp="1"/>
          </p:cNvSpPr>
          <p:nvPr>
            <p:ph sz="half" idx="2"/>
          </p:nvPr>
        </p:nvSpPr>
        <p:spPr>
          <a:xfrm>
            <a:off x="4834316" y="1773936"/>
            <a:ext cx="4038600" cy="4623816"/>
          </a:xfrm>
        </p:spPr>
        <p:txBody>
          <a:bodyPr>
            <a:normAutofit lnSpcReduction="10000"/>
          </a:bodyPr>
          <a:lstStyle/>
          <a:p>
            <a:pPr marL="118872" indent="0">
              <a:buNone/>
            </a:pPr>
            <a:endParaRPr lang="en-US" dirty="0" smtClean="0"/>
          </a:p>
          <a:p>
            <a:pPr marL="118872" indent="0">
              <a:buNone/>
            </a:pPr>
            <a:endParaRPr lang="en-US" dirty="0" smtClean="0"/>
          </a:p>
          <a:p>
            <a:pPr marL="118872" indent="0">
              <a:buNone/>
            </a:pPr>
            <a:r>
              <a:rPr lang="en-US" dirty="0" smtClean="0"/>
              <a:t>THE BAD</a:t>
            </a:r>
          </a:p>
          <a:p>
            <a:r>
              <a:rPr lang="en-US" dirty="0" smtClean="0"/>
              <a:t>Reverberation</a:t>
            </a:r>
          </a:p>
          <a:p>
            <a:r>
              <a:rPr lang="en-US" dirty="0" smtClean="0"/>
              <a:t>Anisotropy</a:t>
            </a:r>
            <a:endParaRPr lang="en-US" dirty="0"/>
          </a:p>
          <a:p>
            <a:r>
              <a:rPr lang="en-US" dirty="0" smtClean="0"/>
              <a:t>Beam width</a:t>
            </a:r>
          </a:p>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660" y="251908"/>
            <a:ext cx="829340" cy="468317"/>
          </a:xfrm>
          <a:prstGeom prst="rect">
            <a:avLst/>
          </a:prstGeom>
        </p:spPr>
      </p:pic>
    </p:spTree>
    <p:extLst>
      <p:ext uri="{BB962C8B-B14F-4D97-AF65-F5344CB8AC3E}">
        <p14:creationId xmlns:p14="http://schemas.microsoft.com/office/powerpoint/2010/main" val="21301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n5zQoSaw9Q5WLktORy1lAx"/>
</p:tagLst>
</file>

<file path=ppt/tags/tag2.xml><?xml version="1.0" encoding="utf-8"?>
<p:tagLst xmlns:a="http://schemas.openxmlformats.org/drawingml/2006/main" xmlns:r="http://schemas.openxmlformats.org/officeDocument/2006/relationships" xmlns:p="http://schemas.openxmlformats.org/presentationml/2006/main">
  <p:tag name="DVSECTIONID" val="n5zQoSaw9Q5WLktORy1lA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otalTime>326</TotalTime>
  <Words>1597</Words>
  <Application>Microsoft Office PowerPoint</Application>
  <PresentationFormat>On-screen Show (4:3)</PresentationFormat>
  <Paragraphs>223</Paragraphs>
  <Slides>52</Slides>
  <Notes>30</Notes>
  <HiddenSlides>0</HiddenSlides>
  <MMClips>3</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1_Module</vt:lpstr>
      <vt:lpstr>Medical Ultrasound: Artefacts</vt:lpstr>
      <vt:lpstr>What are artefacts?</vt:lpstr>
      <vt:lpstr>What are artefacts?</vt:lpstr>
      <vt:lpstr>Ultrasound beam assumptions</vt:lpstr>
      <vt:lpstr>Ultrasound beam assumptions</vt:lpstr>
      <vt:lpstr>Ultrasound beam assumptions</vt:lpstr>
      <vt:lpstr>Ultrasound beam assumptions</vt:lpstr>
      <vt:lpstr>The role of artefacts</vt:lpstr>
      <vt:lpstr>Common artefacts</vt:lpstr>
      <vt:lpstr>The good: Acoustic Shadowing</vt:lpstr>
      <vt:lpstr>The good: Acoustic Shadowing</vt:lpstr>
      <vt:lpstr>Acoustic shadow: shoulder:  ACJ over the supraspinatus muscle</vt:lpstr>
      <vt:lpstr>Acoustic shadow: calcifications in the synovial tissue of the suprapatellar recess</vt:lpstr>
      <vt:lpstr>Acoustic shadow: air bubbles in subcutaneous tissue after injection of anestetic</vt:lpstr>
      <vt:lpstr>Acoustic shadowing: sesamoid bone</vt:lpstr>
      <vt:lpstr>The good: Refractive shadowing</vt:lpstr>
      <vt:lpstr>Refractive shadowing: Achilles tendon</vt:lpstr>
      <vt:lpstr>Achilles longitudinal tear</vt:lpstr>
      <vt:lpstr>Refractive shadowing</vt:lpstr>
      <vt:lpstr>Spatial compound imaging</vt:lpstr>
      <vt:lpstr>The good:  Posterior Acoustic Enhancement</vt:lpstr>
      <vt:lpstr>Enhancement: Baker’s cyst</vt:lpstr>
      <vt:lpstr>Enhancement: suprapatellar bursa</vt:lpstr>
      <vt:lpstr>Enhancement and refractile shadowing: Baker’s cyst</vt:lpstr>
      <vt:lpstr>The good: Comet tail artefact</vt:lpstr>
      <vt:lpstr>Reverberations: plantar fascia injection</vt:lpstr>
      <vt:lpstr>Reverberations: tibio-talar joint injection </vt:lpstr>
      <vt:lpstr>How does the comet tail artefact appear?</vt:lpstr>
      <vt:lpstr>The bad: Reverberation</vt:lpstr>
      <vt:lpstr>Reverberation: PIP joint</vt:lpstr>
      <vt:lpstr>Reverberation: MCP joint</vt:lpstr>
      <vt:lpstr>The bad: Mirror artefact</vt:lpstr>
      <vt:lpstr>The bad: Mirror artefact</vt:lpstr>
      <vt:lpstr>The bad: Refraction</vt:lpstr>
      <vt:lpstr>The bad: Refraction</vt:lpstr>
      <vt:lpstr>The bad: Anisotropy</vt:lpstr>
      <vt:lpstr>The bad: Anisotropy</vt:lpstr>
      <vt:lpstr>The bad: Anisotropy</vt:lpstr>
      <vt:lpstr>Anisotropy: extensor tendons wrist</vt:lpstr>
      <vt:lpstr>Anisotropy: rotator cuff</vt:lpstr>
      <vt:lpstr>Anisotropy: extensor tendon over MTP joint</vt:lpstr>
      <vt:lpstr>The bad: Beam Width artefact</vt:lpstr>
      <vt:lpstr>The bad: Beam Width artefact</vt:lpstr>
      <vt:lpstr>Beam width artefact: loose body in the CMC joint</vt:lpstr>
      <vt:lpstr>The ugly: Motion artefact</vt:lpstr>
      <vt:lpstr>The ugly: Motion artefact</vt:lpstr>
      <vt:lpstr>Motion artefact: Psoriatic arthritis</vt:lpstr>
      <vt:lpstr>Doppler artefact - Aliasing</vt:lpstr>
      <vt:lpstr>PowerPoint Presentation</vt:lpstr>
      <vt:lpstr>Aliasing</vt:lpstr>
      <vt:lpstr>PowerPoint Presentation</vt:lpstr>
      <vt:lpstr>The ugly: Electrical noise</vt:lpstr>
    </vt:vector>
  </TitlesOfParts>
  <Company>GCU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artefacts appear (2)?</dc:title>
  <dc:creator>setup</dc:creator>
  <cp:lastModifiedBy>setup</cp:lastModifiedBy>
  <cp:revision>25</cp:revision>
  <dcterms:created xsi:type="dcterms:W3CDTF">2016-04-21T09:14:42Z</dcterms:created>
  <dcterms:modified xsi:type="dcterms:W3CDTF">2017-10-13T14:53:39Z</dcterms:modified>
</cp:coreProperties>
</file>