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1" r:id="rId1"/>
    <p:sldMasterId id="2147483711" r:id="rId2"/>
    <p:sldMasterId id="2147483682" r:id="rId3"/>
  </p:sldMasterIdLst>
  <p:notesMasterIdLst>
    <p:notesMasterId r:id="rId15"/>
  </p:notesMasterIdLst>
  <p:handoutMasterIdLst>
    <p:handoutMasterId r:id="rId16"/>
  </p:handoutMasterIdLst>
  <p:sldIdLst>
    <p:sldId id="278" r:id="rId4"/>
    <p:sldId id="259" r:id="rId5"/>
    <p:sldId id="264" r:id="rId6"/>
    <p:sldId id="280" r:id="rId7"/>
    <p:sldId id="279" r:id="rId8"/>
    <p:sldId id="281" r:id="rId9"/>
    <p:sldId id="282" r:id="rId10"/>
    <p:sldId id="283" r:id="rId11"/>
    <p:sldId id="286" r:id="rId12"/>
    <p:sldId id="284" r:id="rId13"/>
    <p:sldId id="285" r:id="rId14"/>
  </p:sldIdLst>
  <p:sldSz cx="9144000" cy="6858000" type="screen4x3"/>
  <p:notesSz cx="9144000" cy="6858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ing Slide" id="{885F766A-7AEC-455B-BCF9-E8B6C269F7BA}">
          <p14:sldIdLst>
            <p14:sldId id="278"/>
          </p14:sldIdLst>
        </p14:section>
        <p14:section name="Section Dividers" id="{82575F4C-A2F0-4EE9-9AE0-39F65A27CD48}">
          <p14:sldIdLst>
            <p14:sldId id="259"/>
          </p14:sldIdLst>
        </p14:section>
        <p14:section name="Generic Slides" id="{CEC8951E-5280-470D-9367-390EE319EB8C}">
          <p14:sldIdLst>
            <p14:sldId id="264"/>
            <p14:sldId id="280"/>
            <p14:sldId id="279"/>
            <p14:sldId id="281"/>
            <p14:sldId id="282"/>
            <p14:sldId id="283"/>
            <p14:sldId id="286"/>
            <p14:sldId id="284"/>
          </p14:sldIdLst>
        </p14:section>
        <p14:section name="Closing Slide" id="{18BF6BD7-647C-4898-8490-009901F6A820}">
          <p14:sldIdLst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398"/>
    <a:srgbClr val="01498E"/>
    <a:srgbClr val="AF1685"/>
    <a:srgbClr val="97D700"/>
    <a:srgbClr val="753BBD"/>
    <a:srgbClr val="006CB4"/>
    <a:srgbClr val="009681"/>
    <a:srgbClr val="EFEEED"/>
    <a:srgbClr val="C6003D"/>
    <a:srgbClr val="684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5" autoAdjust="0"/>
    <p:restoredTop sz="94648" autoAdjust="0"/>
  </p:normalViewPr>
  <p:slideViewPr>
    <p:cSldViewPr snapToObjects="1">
      <p:cViewPr varScale="1">
        <p:scale>
          <a:sx n="111" d="100"/>
          <a:sy n="111" d="100"/>
        </p:scale>
        <p:origin x="-1614" y="-78"/>
      </p:cViewPr>
      <p:guideLst>
        <p:guide orient="horz" pos="2161"/>
        <p:guide orient="horz" pos="4201"/>
        <p:guide orient="horz" pos="119"/>
        <p:guide orient="horz" pos="232"/>
        <p:guide orient="horz" pos="4088"/>
        <p:guide orient="horz" pos="5"/>
        <p:guide pos="2880"/>
        <p:guide pos="159"/>
        <p:guide pos="5603"/>
        <p:guide pos="2993"/>
        <p:guide pos="2767"/>
        <p:guide pos="272"/>
        <p:guide pos="5488"/>
      </p:guideLst>
    </p:cSldViewPr>
  </p:slideViewPr>
  <p:outlineViewPr>
    <p:cViewPr>
      <p:scale>
        <a:sx n="33" d="100"/>
        <a:sy n="33" d="100"/>
      </p:scale>
      <p:origin x="0" y="61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25" d="100"/>
          <a:sy n="125" d="100"/>
        </p:scale>
        <p:origin x="-966" y="-90"/>
      </p:cViewPr>
      <p:guideLst>
        <p:guide orient="horz" pos="2160"/>
        <p:guide orient="horz" pos="4201"/>
        <p:guide orient="horz" pos="119"/>
        <p:guide pos="2880"/>
        <p:guide pos="5601"/>
        <p:guide pos="158"/>
        <p:guide pos="2993"/>
        <p:guide pos="2767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C6561C-E5DA-4A0C-B145-E181AD6CBE5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B5F997E-CE6F-4F02-952B-DF188B691B1D}">
      <dgm:prSet/>
      <dgm:spPr/>
      <dgm:t>
        <a:bodyPr/>
        <a:lstStyle/>
        <a:p>
          <a:pPr rtl="0"/>
          <a:r>
            <a:rPr lang="en-GB" baseline="0" dirty="0" smtClean="0"/>
            <a:t>2002-2013     SpokenWord</a:t>
          </a:r>
          <a:endParaRPr lang="en-GB" dirty="0"/>
        </a:p>
      </dgm:t>
    </dgm:pt>
    <dgm:pt modelId="{747705FF-8BB2-4CD3-B1C4-34BE44D077BD}" type="parTrans" cxnId="{8B9B6919-EDAE-42DA-AF4F-41B6677B6494}">
      <dgm:prSet/>
      <dgm:spPr/>
      <dgm:t>
        <a:bodyPr/>
        <a:lstStyle/>
        <a:p>
          <a:endParaRPr lang="en-GB"/>
        </a:p>
      </dgm:t>
    </dgm:pt>
    <dgm:pt modelId="{1AF44A55-54BD-4E78-AC98-C6BBBE51C93E}" type="sibTrans" cxnId="{8B9B6919-EDAE-42DA-AF4F-41B6677B6494}">
      <dgm:prSet/>
      <dgm:spPr/>
      <dgm:t>
        <a:bodyPr/>
        <a:lstStyle/>
        <a:p>
          <a:endParaRPr lang="en-GB"/>
        </a:p>
      </dgm:t>
    </dgm:pt>
    <dgm:pt modelId="{F6FFD7E7-F5F8-40BB-8D7E-B85F30750CB6}">
      <dgm:prSet/>
      <dgm:spPr/>
      <dgm:t>
        <a:bodyPr/>
        <a:lstStyle/>
        <a:p>
          <a:pPr rtl="0"/>
          <a:r>
            <a:rPr lang="en-GB" baseline="0" dirty="0" smtClean="0"/>
            <a:t>2013-2015     GCUStore</a:t>
          </a:r>
          <a:endParaRPr lang="en-GB" dirty="0"/>
        </a:p>
      </dgm:t>
    </dgm:pt>
    <dgm:pt modelId="{9C2202C1-6A30-4D4E-AB6D-CC57D2B8CF85}" type="parTrans" cxnId="{20977D5B-5D7A-4B9C-B32D-D256C756DF4D}">
      <dgm:prSet/>
      <dgm:spPr/>
      <dgm:t>
        <a:bodyPr/>
        <a:lstStyle/>
        <a:p>
          <a:endParaRPr lang="en-GB"/>
        </a:p>
      </dgm:t>
    </dgm:pt>
    <dgm:pt modelId="{84C0701E-301B-43B5-8D93-83B18F214271}" type="sibTrans" cxnId="{20977D5B-5D7A-4B9C-B32D-D256C756DF4D}">
      <dgm:prSet/>
      <dgm:spPr/>
      <dgm:t>
        <a:bodyPr/>
        <a:lstStyle/>
        <a:p>
          <a:endParaRPr lang="en-GB"/>
        </a:p>
      </dgm:t>
    </dgm:pt>
    <dgm:pt modelId="{E7B22910-F242-435A-BD1E-55E01D03BE22}">
      <dgm:prSet/>
      <dgm:spPr/>
      <dgm:t>
        <a:bodyPr/>
        <a:lstStyle/>
        <a:p>
          <a:pPr rtl="0"/>
          <a:r>
            <a:rPr lang="en-GB" baseline="0" dirty="0" smtClean="0"/>
            <a:t>2016-             edShare@GCU</a:t>
          </a:r>
          <a:endParaRPr lang="en-GB" dirty="0"/>
        </a:p>
      </dgm:t>
    </dgm:pt>
    <dgm:pt modelId="{5A18CFA0-584F-443B-8726-B20A3247C646}" type="parTrans" cxnId="{12F0C521-EF73-4B9B-8C67-2E0C81FE8235}">
      <dgm:prSet/>
      <dgm:spPr/>
      <dgm:t>
        <a:bodyPr/>
        <a:lstStyle/>
        <a:p>
          <a:endParaRPr lang="en-GB"/>
        </a:p>
      </dgm:t>
    </dgm:pt>
    <dgm:pt modelId="{3E6DA412-BB8A-48FF-99FC-5DEFD0DAC618}" type="sibTrans" cxnId="{12F0C521-EF73-4B9B-8C67-2E0C81FE8235}">
      <dgm:prSet/>
      <dgm:spPr/>
      <dgm:t>
        <a:bodyPr/>
        <a:lstStyle/>
        <a:p>
          <a:endParaRPr lang="en-GB"/>
        </a:p>
      </dgm:t>
    </dgm:pt>
    <dgm:pt modelId="{6BAFD927-A224-4344-8366-AC4F67C8F529}" type="pres">
      <dgm:prSet presAssocID="{F6C6561C-E5DA-4A0C-B145-E181AD6CBE5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D28A1C8-F367-405A-BF99-D0BC689E941A}" type="pres">
      <dgm:prSet presAssocID="{F6C6561C-E5DA-4A0C-B145-E181AD6CBE56}" presName="arrow" presStyleLbl="bgShp" presStyleIdx="0" presStyleCnt="1"/>
      <dgm:spPr/>
    </dgm:pt>
    <dgm:pt modelId="{CF16DEF0-8D7F-433F-9463-B615F00B4800}" type="pres">
      <dgm:prSet presAssocID="{F6C6561C-E5DA-4A0C-B145-E181AD6CBE56}" presName="linearProcess" presStyleCnt="0"/>
      <dgm:spPr/>
    </dgm:pt>
    <dgm:pt modelId="{BF1EF744-525E-4DAB-AD58-66F02110C2AA}" type="pres">
      <dgm:prSet presAssocID="{2B5F997E-CE6F-4F02-952B-DF188B691B1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F1B140-12DA-4A9A-8918-D4F95BF63AFB}" type="pres">
      <dgm:prSet presAssocID="{1AF44A55-54BD-4E78-AC98-C6BBBE51C93E}" presName="sibTrans" presStyleCnt="0"/>
      <dgm:spPr/>
    </dgm:pt>
    <dgm:pt modelId="{9E2C92AF-F35F-48BB-9BAE-AF3F6CD01F73}" type="pres">
      <dgm:prSet presAssocID="{F6FFD7E7-F5F8-40BB-8D7E-B85F30750CB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3EDA186-9C39-4E44-B3FC-FE472D08FE51}" type="pres">
      <dgm:prSet presAssocID="{84C0701E-301B-43B5-8D93-83B18F214271}" presName="sibTrans" presStyleCnt="0"/>
      <dgm:spPr/>
    </dgm:pt>
    <dgm:pt modelId="{69ABDE2F-8539-42E3-8492-FFCAAE881D34}" type="pres">
      <dgm:prSet presAssocID="{E7B22910-F242-435A-BD1E-55E01D03BE22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B9B6919-EDAE-42DA-AF4F-41B6677B6494}" srcId="{F6C6561C-E5DA-4A0C-B145-E181AD6CBE56}" destId="{2B5F997E-CE6F-4F02-952B-DF188B691B1D}" srcOrd="0" destOrd="0" parTransId="{747705FF-8BB2-4CD3-B1C4-34BE44D077BD}" sibTransId="{1AF44A55-54BD-4E78-AC98-C6BBBE51C93E}"/>
    <dgm:cxn modelId="{7BD25B24-B87C-424A-BD8F-D71F38DB4497}" type="presOf" srcId="{E7B22910-F242-435A-BD1E-55E01D03BE22}" destId="{69ABDE2F-8539-42E3-8492-FFCAAE881D34}" srcOrd="0" destOrd="0" presId="urn:microsoft.com/office/officeart/2005/8/layout/hProcess9"/>
    <dgm:cxn modelId="{7D75994D-9865-4CAC-9DAA-83E415619475}" type="presOf" srcId="{F6C6561C-E5DA-4A0C-B145-E181AD6CBE56}" destId="{6BAFD927-A224-4344-8366-AC4F67C8F529}" srcOrd="0" destOrd="0" presId="urn:microsoft.com/office/officeart/2005/8/layout/hProcess9"/>
    <dgm:cxn modelId="{20977D5B-5D7A-4B9C-B32D-D256C756DF4D}" srcId="{F6C6561C-E5DA-4A0C-B145-E181AD6CBE56}" destId="{F6FFD7E7-F5F8-40BB-8D7E-B85F30750CB6}" srcOrd="1" destOrd="0" parTransId="{9C2202C1-6A30-4D4E-AB6D-CC57D2B8CF85}" sibTransId="{84C0701E-301B-43B5-8D93-83B18F214271}"/>
    <dgm:cxn modelId="{12F0C521-EF73-4B9B-8C67-2E0C81FE8235}" srcId="{F6C6561C-E5DA-4A0C-B145-E181AD6CBE56}" destId="{E7B22910-F242-435A-BD1E-55E01D03BE22}" srcOrd="2" destOrd="0" parTransId="{5A18CFA0-584F-443B-8726-B20A3247C646}" sibTransId="{3E6DA412-BB8A-48FF-99FC-5DEFD0DAC618}"/>
    <dgm:cxn modelId="{3FC7A23A-93D5-4514-90B5-EBA554DE5668}" type="presOf" srcId="{F6FFD7E7-F5F8-40BB-8D7E-B85F30750CB6}" destId="{9E2C92AF-F35F-48BB-9BAE-AF3F6CD01F73}" srcOrd="0" destOrd="0" presId="urn:microsoft.com/office/officeart/2005/8/layout/hProcess9"/>
    <dgm:cxn modelId="{6C46C263-2A97-458B-88FA-CD021AD68B69}" type="presOf" srcId="{2B5F997E-CE6F-4F02-952B-DF188B691B1D}" destId="{BF1EF744-525E-4DAB-AD58-66F02110C2AA}" srcOrd="0" destOrd="0" presId="urn:microsoft.com/office/officeart/2005/8/layout/hProcess9"/>
    <dgm:cxn modelId="{076D87B6-CE61-4A9C-B74F-F29AF021C7C3}" type="presParOf" srcId="{6BAFD927-A224-4344-8366-AC4F67C8F529}" destId="{3D28A1C8-F367-405A-BF99-D0BC689E941A}" srcOrd="0" destOrd="0" presId="urn:microsoft.com/office/officeart/2005/8/layout/hProcess9"/>
    <dgm:cxn modelId="{C8866EC0-52D7-49FB-BCFD-93EA713CE884}" type="presParOf" srcId="{6BAFD927-A224-4344-8366-AC4F67C8F529}" destId="{CF16DEF0-8D7F-433F-9463-B615F00B4800}" srcOrd="1" destOrd="0" presId="urn:microsoft.com/office/officeart/2005/8/layout/hProcess9"/>
    <dgm:cxn modelId="{502B9244-27EC-4472-8C93-29BA105E6A4F}" type="presParOf" srcId="{CF16DEF0-8D7F-433F-9463-B615F00B4800}" destId="{BF1EF744-525E-4DAB-AD58-66F02110C2AA}" srcOrd="0" destOrd="0" presId="urn:microsoft.com/office/officeart/2005/8/layout/hProcess9"/>
    <dgm:cxn modelId="{51C2A862-3460-4348-89B6-03F1F833B74C}" type="presParOf" srcId="{CF16DEF0-8D7F-433F-9463-B615F00B4800}" destId="{B8F1B140-12DA-4A9A-8918-D4F95BF63AFB}" srcOrd="1" destOrd="0" presId="urn:microsoft.com/office/officeart/2005/8/layout/hProcess9"/>
    <dgm:cxn modelId="{6C7FDF84-6E12-487D-9682-9FFF76CF77E1}" type="presParOf" srcId="{CF16DEF0-8D7F-433F-9463-B615F00B4800}" destId="{9E2C92AF-F35F-48BB-9BAE-AF3F6CD01F73}" srcOrd="2" destOrd="0" presId="urn:microsoft.com/office/officeart/2005/8/layout/hProcess9"/>
    <dgm:cxn modelId="{CCB94ECE-9062-4286-A12B-7AF5527E25F1}" type="presParOf" srcId="{CF16DEF0-8D7F-433F-9463-B615F00B4800}" destId="{E3EDA186-9C39-4E44-B3FC-FE472D08FE51}" srcOrd="3" destOrd="0" presId="urn:microsoft.com/office/officeart/2005/8/layout/hProcess9"/>
    <dgm:cxn modelId="{D26FCD8A-1877-4F65-ACE8-8B3273A5B5D5}" type="presParOf" srcId="{CF16DEF0-8D7F-433F-9463-B615F00B4800}" destId="{69ABDE2F-8539-42E3-8492-FFCAAE881D3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8A1C8-F367-405A-BF99-D0BC689E941A}">
      <dsp:nvSpPr>
        <dsp:cNvPr id="0" name=""/>
        <dsp:cNvSpPr/>
      </dsp:nvSpPr>
      <dsp:spPr>
        <a:xfrm>
          <a:off x="621029" y="0"/>
          <a:ext cx="7038340" cy="32388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1EF744-525E-4DAB-AD58-66F02110C2AA}">
      <dsp:nvSpPr>
        <dsp:cNvPr id="0" name=""/>
        <dsp:cNvSpPr/>
      </dsp:nvSpPr>
      <dsp:spPr>
        <a:xfrm>
          <a:off x="8894" y="971651"/>
          <a:ext cx="2665253" cy="1295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baseline="0" dirty="0" smtClean="0"/>
            <a:t>2002-2013     SpokenWord</a:t>
          </a:r>
          <a:endParaRPr lang="en-GB" sz="2600" kern="1200" dirty="0"/>
        </a:p>
      </dsp:txBody>
      <dsp:txXfrm>
        <a:off x="72137" y="1034894"/>
        <a:ext cx="2538767" cy="1169048"/>
      </dsp:txXfrm>
    </dsp:sp>
    <dsp:sp modelId="{9E2C92AF-F35F-48BB-9BAE-AF3F6CD01F73}">
      <dsp:nvSpPr>
        <dsp:cNvPr id="0" name=""/>
        <dsp:cNvSpPr/>
      </dsp:nvSpPr>
      <dsp:spPr>
        <a:xfrm>
          <a:off x="2807573" y="971651"/>
          <a:ext cx="2665253" cy="1295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baseline="0" dirty="0" smtClean="0"/>
            <a:t>2013-2015     GCUStore</a:t>
          </a:r>
          <a:endParaRPr lang="en-GB" sz="2600" kern="1200" dirty="0"/>
        </a:p>
      </dsp:txBody>
      <dsp:txXfrm>
        <a:off x="2870816" y="1034894"/>
        <a:ext cx="2538767" cy="1169048"/>
      </dsp:txXfrm>
    </dsp:sp>
    <dsp:sp modelId="{69ABDE2F-8539-42E3-8492-FFCAAE881D34}">
      <dsp:nvSpPr>
        <dsp:cNvPr id="0" name=""/>
        <dsp:cNvSpPr/>
      </dsp:nvSpPr>
      <dsp:spPr>
        <a:xfrm>
          <a:off x="5606251" y="971651"/>
          <a:ext cx="2665253" cy="1295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baseline="0" dirty="0" smtClean="0"/>
            <a:t>2016-             edShare@GCU</a:t>
          </a:r>
          <a:endParaRPr lang="en-GB" sz="2600" kern="1200" dirty="0"/>
        </a:p>
      </dsp:txBody>
      <dsp:txXfrm>
        <a:off x="5669494" y="1034894"/>
        <a:ext cx="2538767" cy="1169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752024" y="188913"/>
            <a:ext cx="4141151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200"/>
            </a:lvl1pPr>
          </a:lstStyle>
          <a:p>
            <a:fld id="{F6D8AFBE-B7CA-4D46-A31C-75EC41E50D85}" type="datetimeFigureOut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17/12/2015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752024" y="6411676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200"/>
            </a:lvl1pPr>
          </a:lstStyle>
          <a:p>
            <a:fld id="{7BFE86A2-DB0B-48E3-B43C-FE4600C96B70}" type="slidenum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259080" y="190500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259080" y="6411675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1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50825" y="183675"/>
            <a:ext cx="4141150" cy="246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752024" y="183674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9ED64-0ADF-46CE-9E4F-53EDBA1EDEC4}" type="datetimeFigureOut">
              <a:rPr lang="en-GB" smtClean="0"/>
              <a:pPr/>
              <a:t>17/12/2015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0825" y="6420090"/>
            <a:ext cx="4141150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752024" y="6422867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478A9A-ADE8-49A2-AF0A-1FE9A88297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Notes Placeholder 8"/>
          <p:cNvSpPr>
            <a:spLocks noGrp="1"/>
          </p:cNvSpPr>
          <p:nvPr>
            <p:ph type="body" sz="quarter" idx="3"/>
          </p:nvPr>
        </p:nvSpPr>
        <p:spPr>
          <a:xfrm>
            <a:off x="4752024" y="548616"/>
            <a:ext cx="4139564" cy="57607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9852" y="548616"/>
            <a:ext cx="4142123" cy="310659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3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Presentation Title (click to edit)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89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1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6167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9889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782026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110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 (click to edit)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25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1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47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0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39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1988817"/>
            <a:ext cx="8280400" cy="461665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Thank you note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09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5" y="190500"/>
            <a:ext cx="8642349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3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753B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0B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587"/>
            <a:ext cx="8642351" cy="6480501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9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Transpar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7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95215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99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image" Target="../media/image7.emf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3" y="5409700"/>
            <a:ext cx="1909853" cy="10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46" y="6229061"/>
            <a:ext cx="3704684" cy="25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68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1" y="5949700"/>
            <a:ext cx="957659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6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714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68E1414-5F24-4E3F-ACA1-76792B015177}" type="slidenum">
              <a:rPr lang="en-GB" sz="800" smtClean="0">
                <a:latin typeface="+mn-lt"/>
              </a:rPr>
              <a:pPr algn="r"/>
              <a:t>‹#›</a:t>
            </a:fld>
            <a:endParaRPr lang="en-GB" sz="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009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1" r:id="rId2"/>
    <p:sldLayoutId id="2147483693" r:id="rId3"/>
    <p:sldLayoutId id="2147483690" r:id="rId4"/>
    <p:sldLayoutId id="2147483692" r:id="rId5"/>
    <p:sldLayoutId id="2147483694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3" r:id="rId12"/>
    <p:sldLayoutId id="214748371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646331"/>
          </a:xfrm>
        </p:spPr>
        <p:txBody>
          <a:bodyPr/>
          <a:lstStyle/>
          <a:p>
            <a:r>
              <a:rPr lang="en-GB" sz="3600" dirty="0" smtClean="0"/>
              <a:t>Toby Hanning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348856"/>
            <a:ext cx="7020972" cy="1458861"/>
          </a:xfrm>
        </p:spPr>
        <p:txBody>
          <a:bodyPr/>
          <a:lstStyle/>
          <a:p>
            <a:r>
              <a:rPr lang="en-GB" sz="3600" dirty="0" smtClean="0"/>
              <a:t>edShare@GCU</a:t>
            </a:r>
          </a:p>
          <a:p>
            <a:r>
              <a:rPr lang="en-GB" sz="2400" dirty="0"/>
              <a:t>Sharing and preserving our educational resources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2456" y="5589288"/>
            <a:ext cx="720096" cy="251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53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Future Development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521460" y="1358724"/>
            <a:ext cx="328166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Blackboard </a:t>
            </a:r>
            <a:r>
              <a:rPr lang="en-GB" dirty="0" smtClean="0"/>
              <a:t>integration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Embeddable HTML5 </a:t>
            </a:r>
            <a:r>
              <a:rPr lang="en-GB" dirty="0" smtClean="0"/>
              <a:t>player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Responsive </a:t>
            </a:r>
            <a:r>
              <a:rPr lang="en-GB" dirty="0" smtClean="0"/>
              <a:t>site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T4 </a:t>
            </a:r>
            <a:r>
              <a:rPr lang="en-GB" dirty="0" smtClean="0"/>
              <a:t>integration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What else?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090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31800" y="548616"/>
            <a:ext cx="8280400" cy="769441"/>
          </a:xfrm>
        </p:spPr>
        <p:txBody>
          <a:bodyPr/>
          <a:lstStyle/>
          <a:p>
            <a:r>
              <a:rPr lang="en-GB" sz="4400" dirty="0" smtClean="0"/>
              <a:t>Thank you</a:t>
            </a:r>
            <a:endParaRPr lang="en-GB" sz="4400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431800" y="1448736"/>
            <a:ext cx="8280400" cy="3564053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Contact details and links:</a:t>
            </a:r>
          </a:p>
          <a:p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https://edshare.gcu.ac.uk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http://www.gcu.ac.uk/library/servicesforstaff/copyright/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edshare@gcu.ac.uk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copyright@gcu.ac.uk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x</a:t>
            </a:r>
            <a:r>
              <a:rPr lang="en-GB" dirty="0" smtClean="0"/>
              <a:t>1249</a:t>
            </a:r>
          </a:p>
        </p:txBody>
      </p:sp>
    </p:spTree>
    <p:extLst>
      <p:ext uri="{BB962C8B-B14F-4D97-AF65-F5344CB8AC3E}">
        <p14:creationId xmlns:p14="http://schemas.microsoft.com/office/powerpoint/2010/main" val="322749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8331" y="548633"/>
            <a:ext cx="7920868" cy="553998"/>
          </a:xfrm>
        </p:spPr>
        <p:txBody>
          <a:bodyPr/>
          <a:lstStyle/>
          <a:p>
            <a:r>
              <a:rPr lang="en-GB" sz="3000" dirty="0" smtClean="0"/>
              <a:t>edShare@GCU – Presentation Summary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88330" y="1448736"/>
            <a:ext cx="7920869" cy="267765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Project history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Project features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Live demo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Open educational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Future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Questions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4408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Project History</a:t>
            </a:r>
            <a:endParaRPr lang="en-GB" sz="30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33872279"/>
              </p:ext>
            </p:extLst>
          </p:nvPr>
        </p:nvGraphicFramePr>
        <p:xfrm>
          <a:off x="431132" y="2170427"/>
          <a:ext cx="8280400" cy="3238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75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Project History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2079" y="1718772"/>
            <a:ext cx="8280400" cy="330552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November 2013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Aim: “to </a:t>
            </a:r>
            <a:r>
              <a:rPr lang="en-GB" sz="1800" dirty="0"/>
              <a:t>ascertain the issues surrounding the use of digital resources in the University, both for learning and teaching, and support </a:t>
            </a:r>
            <a:r>
              <a:rPr lang="en-GB" sz="1800" dirty="0" smtClean="0"/>
              <a:t>services</a:t>
            </a:r>
            <a:r>
              <a:rPr lang="en-GB" sz="1800" dirty="0" smtClean="0"/>
              <a:t>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pPr lvl="0"/>
            <a:r>
              <a:rPr lang="en-GB" sz="1800" dirty="0" smtClean="0"/>
              <a:t>Key findings:</a:t>
            </a:r>
            <a:endParaRPr lang="en-GB" sz="1800" dirty="0"/>
          </a:p>
          <a:p>
            <a:pPr lvl="1"/>
            <a:r>
              <a:rPr lang="en-GB" sz="1800" dirty="0"/>
              <a:t>Copyright</a:t>
            </a:r>
          </a:p>
          <a:p>
            <a:pPr lvl="1"/>
            <a:r>
              <a:rPr lang="en-GB" sz="1800" dirty="0"/>
              <a:t>Dissemination</a:t>
            </a:r>
          </a:p>
          <a:p>
            <a:pPr lvl="1"/>
            <a:r>
              <a:rPr lang="en-GB" sz="1800" dirty="0"/>
              <a:t>Storage</a:t>
            </a:r>
          </a:p>
          <a:p>
            <a:pPr lvl="1"/>
            <a:r>
              <a:rPr lang="en-GB" sz="1800" dirty="0"/>
              <a:t>Variety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38770" y="1158845"/>
            <a:ext cx="8279732" cy="400110"/>
          </a:xfrm>
        </p:spPr>
        <p:txBody>
          <a:bodyPr/>
          <a:lstStyle/>
          <a:p>
            <a:r>
              <a:rPr lang="en-GB" dirty="0" smtClean="0"/>
              <a:t>Digital Resources Survey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11472" y="5589288"/>
            <a:ext cx="594079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/>
              <a:t>Summary findings and full survey results available at https://edshare.gcu.ac.uk/1011/</a:t>
            </a:r>
          </a:p>
        </p:txBody>
      </p:sp>
    </p:spTree>
    <p:extLst>
      <p:ext uri="{BB962C8B-B14F-4D97-AF65-F5344CB8AC3E}">
        <p14:creationId xmlns:p14="http://schemas.microsoft.com/office/powerpoint/2010/main" val="198966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Repository Software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132" y="1628760"/>
            <a:ext cx="8280400" cy="410573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>
                <a:latin typeface="+mn-lt"/>
              </a:rPr>
              <a:t>ePrints</a:t>
            </a:r>
            <a:r>
              <a:rPr lang="en-GB" dirty="0" smtClean="0">
                <a:latin typeface="+mn-lt"/>
              </a:rPr>
              <a:t> – open source software developed by the University of Southampton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+mn-lt"/>
              </a:rPr>
              <a:t>Mature repository solution used by over 500 institutions*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>
                <a:latin typeface="+mn-lt"/>
              </a:rPr>
              <a:t>edShare</a:t>
            </a:r>
            <a:r>
              <a:rPr lang="en-GB" dirty="0" smtClean="0">
                <a:latin typeface="+mn-lt"/>
              </a:rPr>
              <a:t> – educational resources version of </a:t>
            </a:r>
            <a:r>
              <a:rPr lang="en-GB" dirty="0" err="1" smtClean="0">
                <a:latin typeface="+mn-lt"/>
              </a:rPr>
              <a:t>ePrints</a:t>
            </a:r>
            <a:endParaRPr lang="en-GB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+mn-lt"/>
              </a:rPr>
              <a:t>Build and support by </a:t>
            </a:r>
            <a:r>
              <a:rPr lang="en-GB" dirty="0" err="1" smtClean="0">
                <a:latin typeface="+mn-lt"/>
              </a:rPr>
              <a:t>ePrints</a:t>
            </a:r>
            <a:r>
              <a:rPr lang="en-GB" dirty="0" smtClean="0">
                <a:latin typeface="+mn-lt"/>
              </a:rPr>
              <a:t>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+mn-lt"/>
              </a:rPr>
              <a:t>Built on the key principals of: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Storing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Sharing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Preserving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1485900" lvl="2" indent="-342900">
              <a:buFont typeface="Arial" panose="020B0604020202020204" pitchFamily="34" charset="0"/>
              <a:buChar char="•"/>
            </a:pPr>
            <a:endParaRPr lang="en-GB" sz="1600" dirty="0" smtClean="0"/>
          </a:p>
          <a:p>
            <a:r>
              <a:rPr lang="en-GB" sz="1000" dirty="0" smtClean="0"/>
              <a:t>* Figures taken from the Repository of Open </a:t>
            </a:r>
            <a:r>
              <a:rPr lang="en-GB" sz="1000" dirty="0"/>
              <a:t>Access Repositories http://roar.eprints.org/</a:t>
            </a:r>
            <a:endParaRPr lang="en-GB" sz="10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080" y="3699036"/>
            <a:ext cx="36576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727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Key Features</a:t>
            </a:r>
            <a:endParaRPr lang="en-GB" sz="3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56" y="1538748"/>
            <a:ext cx="1957387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56" y="1538748"/>
            <a:ext cx="1957387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156" y="1538748"/>
            <a:ext cx="1957387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56" y="2888928"/>
            <a:ext cx="1957387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56" y="2888928"/>
            <a:ext cx="1957387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156" y="2888928"/>
            <a:ext cx="2005013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200" y="4329120"/>
            <a:ext cx="215265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480" y="4329120"/>
            <a:ext cx="2116137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968" y="4329120"/>
            <a:ext cx="1957387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975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Repository Parameters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521460" y="1268712"/>
            <a:ext cx="406393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/>
              <a:t>Community </a:t>
            </a:r>
            <a:r>
              <a:rPr lang="en-GB" dirty="0" smtClean="0"/>
              <a:t>driven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Community content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Community led development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Self-policing</a:t>
            </a:r>
          </a:p>
          <a:p>
            <a:pPr lvl="0"/>
            <a:endParaRPr lang="en-GB" dirty="0" smtClean="0"/>
          </a:p>
          <a:p>
            <a:r>
              <a:rPr lang="en-GB" dirty="0"/>
              <a:t>However…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No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No published resources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Permanent resources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Staff deposit only</a:t>
            </a:r>
          </a:p>
          <a:p>
            <a:pPr lvl="0"/>
            <a:endParaRPr lang="en-GB" dirty="0" smtClean="0"/>
          </a:p>
          <a:p>
            <a:r>
              <a:rPr lang="en-GB" dirty="0"/>
              <a:t>In return…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Copyright and licensing advice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Development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Training and advocacy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913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Live Demo</a:t>
            </a:r>
            <a:endParaRPr lang="en-GB" sz="3000" dirty="0"/>
          </a:p>
        </p:txBody>
      </p:sp>
      <p:pic>
        <p:nvPicPr>
          <p:cNvPr id="1026" name="Picture 2" descr="https://upload.wikimedia.org/wikipedia/commons/thumb/f/fb/Exclamation_mark_2.svg/691px-Exclamation_mark_2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676" y="1088688"/>
            <a:ext cx="4872199" cy="4230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01604" y="6039348"/>
            <a:ext cx="39116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Image: </a:t>
            </a:r>
            <a:r>
              <a:rPr lang="en-GB" sz="1000" dirty="0" smtClean="0"/>
              <a:t>Archimëa</a:t>
            </a:r>
            <a:r>
              <a:rPr lang="en-GB" sz="1000" dirty="0"/>
              <a:t>. https://commons.wikimedia.org </a:t>
            </a:r>
            <a:r>
              <a:rPr lang="en-GB" sz="1000" dirty="0" smtClean="0"/>
              <a:t>(</a:t>
            </a:r>
            <a:r>
              <a:rPr lang="en-GB" sz="1000" dirty="0"/>
              <a:t>CC BY-SA </a:t>
            </a:r>
            <a:r>
              <a:rPr lang="en-GB" sz="1000" dirty="0" smtClean="0"/>
              <a:t>4.0)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19166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51424" y="368301"/>
            <a:ext cx="8641152" cy="1015663"/>
          </a:xfrm>
        </p:spPr>
        <p:txBody>
          <a:bodyPr/>
          <a:lstStyle/>
          <a:p>
            <a:r>
              <a:rPr lang="en-GB" sz="3000" dirty="0" smtClean="0"/>
              <a:t>edShare@GCU – Open Educational Resources</a:t>
            </a:r>
            <a:endParaRPr lang="en-GB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1511592" y="5949335"/>
            <a:ext cx="35044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¹ Open Education </a:t>
            </a:r>
            <a:r>
              <a:rPr lang="en-GB" sz="1000" dirty="0"/>
              <a:t>Working Group http://education.okfn.org/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436" y="1148021"/>
            <a:ext cx="78310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dirty="0"/>
              <a:t>What?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“Freely accessible, openly licensed resources that are used for teaching, learning, educational, assessment and research purposes” ¹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MOOCs</a:t>
            </a:r>
            <a:r>
              <a:rPr lang="en-GB" dirty="0"/>
              <a:t>, course materials, lesson plans, presentations, videos, podcasts, games, images, past papers, </a:t>
            </a:r>
            <a:r>
              <a:rPr lang="en-GB" dirty="0" smtClean="0"/>
              <a:t>software</a:t>
            </a:r>
          </a:p>
          <a:p>
            <a:pPr lvl="1"/>
            <a:endParaRPr lang="en-GB" dirty="0"/>
          </a:p>
          <a:p>
            <a:pPr lvl="0"/>
            <a:r>
              <a:rPr lang="en-GB" dirty="0"/>
              <a:t>Why?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Increase access to education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Improve teaching and learning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Self promotion</a:t>
            </a:r>
          </a:p>
          <a:p>
            <a:pPr lvl="1"/>
            <a:endParaRPr lang="en-GB" dirty="0"/>
          </a:p>
          <a:p>
            <a:pPr lvl="0"/>
            <a:r>
              <a:rPr lang="en-GB" dirty="0"/>
              <a:t>How?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Create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Upload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License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501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3b572639a603394515524cd19975d1479b207d"/>
</p:tagLst>
</file>

<file path=ppt/theme/theme1.xml><?xml version="1.0" encoding="utf-8"?>
<a:theme xmlns:a="http://schemas.openxmlformats.org/drawingml/2006/main" name="Fra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GCU Template v8</Template>
  <TotalTime>0</TotalTime>
  <Words>320</Words>
  <Application>Microsoft Office PowerPoint</Application>
  <PresentationFormat>On-screen Show (4:3)</PresentationFormat>
  <Paragraphs>93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Frame</vt:lpstr>
      <vt:lpstr>Section Dividers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2013-06-18T15:06:41Z</dcterms:created>
  <dcterms:modified xsi:type="dcterms:W3CDTF">2015-12-17T12:15:04Z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\\enterprise.gcal.ac.uk\gcu\MPR\Common\Marketing\Brand\Powerpoint templates\GCU4x3March2015r6.pptx</vt:lpwstr>
  </property>
</Properties>
</file>