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2" r:id="rId3"/>
    <p:sldId id="258" r:id="rId4"/>
    <p:sldId id="283" r:id="rId5"/>
    <p:sldId id="261" r:id="rId6"/>
    <p:sldId id="262" r:id="rId7"/>
    <p:sldId id="292" r:id="rId8"/>
    <p:sldId id="276" r:id="rId9"/>
    <p:sldId id="288" r:id="rId10"/>
    <p:sldId id="286" r:id="rId11"/>
    <p:sldId id="293" r:id="rId12"/>
    <p:sldId id="263" r:id="rId13"/>
    <p:sldId id="285" r:id="rId14"/>
    <p:sldId id="278" r:id="rId15"/>
    <p:sldId id="280" r:id="rId16"/>
    <p:sldId id="294" r:id="rId17"/>
    <p:sldId id="287" r:id="rId18"/>
    <p:sldId id="290" r:id="rId19"/>
    <p:sldId id="273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4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F115E-56FC-4118-84A6-119F2AA9F7D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18E356-3451-4B78-8823-3B7CA7D72E85}">
      <dgm:prSet phldrT="[Text]" custT="1"/>
      <dgm:spPr>
        <a:solidFill>
          <a:srgbClr val="FF0066"/>
        </a:solidFill>
      </dgm:spPr>
      <dgm:t>
        <a:bodyPr/>
        <a:lstStyle/>
        <a:p>
          <a:r>
            <a:rPr lang="en-GB" sz="1600" b="1" dirty="0" smtClean="0"/>
            <a:t>Enabling our people</a:t>
          </a:r>
          <a:endParaRPr lang="en-GB" sz="1600" b="1" dirty="0"/>
        </a:p>
      </dgm:t>
    </dgm:pt>
    <dgm:pt modelId="{F1792167-2925-4AA6-8583-00B0847783A3}" type="parTrans" cxnId="{E7E5F386-C8AE-4620-A962-171A8A2BDF57}">
      <dgm:prSet/>
      <dgm:spPr/>
      <dgm:t>
        <a:bodyPr/>
        <a:lstStyle/>
        <a:p>
          <a:endParaRPr lang="en-GB"/>
        </a:p>
      </dgm:t>
    </dgm:pt>
    <dgm:pt modelId="{1E30EC78-2F73-4B00-93AA-35623E7F6B44}" type="sibTrans" cxnId="{E7E5F386-C8AE-4620-A962-171A8A2BDF57}">
      <dgm:prSet/>
      <dgm:spPr/>
      <dgm:t>
        <a:bodyPr/>
        <a:lstStyle/>
        <a:p>
          <a:endParaRPr lang="en-GB"/>
        </a:p>
      </dgm:t>
    </dgm:pt>
    <dgm:pt modelId="{0A9CAB5D-D20B-485E-9F26-BF62AD29902C}">
      <dgm:prSet phldrT="[Text]" custT="1"/>
      <dgm:spPr>
        <a:solidFill>
          <a:srgbClr val="006FB6"/>
        </a:solidFill>
      </dgm:spPr>
      <dgm:t>
        <a:bodyPr/>
        <a:lstStyle/>
        <a:p>
          <a:r>
            <a:rPr lang="en-GB" sz="1400" b="1" dirty="0" smtClean="0"/>
            <a:t>Students as partners</a:t>
          </a:r>
          <a:endParaRPr lang="en-GB" sz="1400" b="1" dirty="0"/>
        </a:p>
      </dgm:t>
    </dgm:pt>
    <dgm:pt modelId="{9A039939-7233-44FD-81F2-44A88130C60F}" type="parTrans" cxnId="{92E79164-0CC5-4F15-B300-54985993C40D}">
      <dgm:prSet/>
      <dgm:spPr/>
      <dgm:t>
        <a:bodyPr/>
        <a:lstStyle/>
        <a:p>
          <a:endParaRPr lang="en-GB"/>
        </a:p>
      </dgm:t>
    </dgm:pt>
    <dgm:pt modelId="{47BA1BF4-FB0E-4FCD-B3B7-679992A8F63A}" type="sibTrans" cxnId="{92E79164-0CC5-4F15-B300-54985993C40D}">
      <dgm:prSet/>
      <dgm:spPr/>
      <dgm:t>
        <a:bodyPr/>
        <a:lstStyle/>
        <a:p>
          <a:endParaRPr lang="en-GB"/>
        </a:p>
      </dgm:t>
    </dgm:pt>
    <dgm:pt modelId="{FACCEC51-CB29-4101-A6C2-271B7A2CB784}">
      <dgm:prSet phldrT="[Text]" custT="1"/>
      <dgm:spPr>
        <a:solidFill>
          <a:srgbClr val="CC00FF"/>
        </a:solidFill>
      </dgm:spPr>
      <dgm:t>
        <a:bodyPr/>
        <a:lstStyle/>
        <a:p>
          <a:r>
            <a:rPr lang="en-GB" sz="1800" b="1" dirty="0" smtClean="0"/>
            <a:t>Student support systems</a:t>
          </a:r>
          <a:endParaRPr lang="en-GB" sz="1800" b="1" dirty="0"/>
        </a:p>
      </dgm:t>
    </dgm:pt>
    <dgm:pt modelId="{F9DFC8BF-19E0-46D3-8DEE-AD1300B2001C}" type="parTrans" cxnId="{3C0D1158-8A1C-4120-B60C-CCD70044A276}">
      <dgm:prSet/>
      <dgm:spPr/>
      <dgm:t>
        <a:bodyPr/>
        <a:lstStyle/>
        <a:p>
          <a:endParaRPr lang="en-GB"/>
        </a:p>
      </dgm:t>
    </dgm:pt>
    <dgm:pt modelId="{029058E6-D1BB-4F3D-8575-F572CF7B4FFB}" type="sibTrans" cxnId="{3C0D1158-8A1C-4120-B60C-CCD70044A276}">
      <dgm:prSet/>
      <dgm:spPr/>
      <dgm:t>
        <a:bodyPr/>
        <a:lstStyle/>
        <a:p>
          <a:endParaRPr lang="en-GB"/>
        </a:p>
      </dgm:t>
    </dgm:pt>
    <dgm:pt modelId="{EDD4D999-2D38-4C22-B3DE-8FCA3F1A939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600" b="1" dirty="0" smtClean="0"/>
            <a:t>University </a:t>
          </a:r>
        </a:p>
        <a:p>
          <a:r>
            <a:rPr lang="en-GB" sz="1600" b="1" dirty="0" smtClean="0"/>
            <a:t>systems</a:t>
          </a:r>
        </a:p>
      </dgm:t>
    </dgm:pt>
    <dgm:pt modelId="{A7104767-8AFD-430F-8CFD-D4FBF91B3742}" type="parTrans" cxnId="{5AA8C69C-0F82-4DA5-8EFE-CEF5ABA84B41}">
      <dgm:prSet/>
      <dgm:spPr/>
      <dgm:t>
        <a:bodyPr/>
        <a:lstStyle/>
        <a:p>
          <a:endParaRPr lang="en-GB"/>
        </a:p>
      </dgm:t>
    </dgm:pt>
    <dgm:pt modelId="{5C54FF1F-9089-4660-AD9C-84055AAC0B84}" type="sibTrans" cxnId="{5AA8C69C-0F82-4DA5-8EFE-CEF5ABA84B41}">
      <dgm:prSet/>
      <dgm:spPr/>
      <dgm:t>
        <a:bodyPr/>
        <a:lstStyle/>
        <a:p>
          <a:endParaRPr lang="en-GB"/>
        </a:p>
      </dgm:t>
    </dgm:pt>
    <dgm:pt modelId="{B0E3DFB5-7544-4AF4-BB58-3D9E8C63AC6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b="1" dirty="0" smtClean="0"/>
            <a:t>Evidence base </a:t>
          </a:r>
        </a:p>
        <a:p>
          <a:r>
            <a:rPr lang="en-GB" sz="1400" b="1" dirty="0" smtClean="0"/>
            <a:t>for enhancement</a:t>
          </a:r>
          <a:r>
            <a:rPr lang="en-GB" sz="1000" b="1" dirty="0" smtClean="0"/>
            <a:t>	</a:t>
          </a:r>
          <a:endParaRPr lang="en-GB" sz="1000" b="1" dirty="0"/>
        </a:p>
      </dgm:t>
    </dgm:pt>
    <dgm:pt modelId="{F7702CF7-5EFA-40FA-A87D-C01F1D12C806}" type="parTrans" cxnId="{ED7CB102-F104-4CF2-A578-521EFF4E4072}">
      <dgm:prSet/>
      <dgm:spPr/>
      <dgm:t>
        <a:bodyPr/>
        <a:lstStyle/>
        <a:p>
          <a:endParaRPr lang="en-GB"/>
        </a:p>
      </dgm:t>
    </dgm:pt>
    <dgm:pt modelId="{1CC2E04E-041C-4E48-8534-AF0CF06AB663}" type="sibTrans" cxnId="{ED7CB102-F104-4CF2-A578-521EFF4E4072}">
      <dgm:prSet/>
      <dgm:spPr/>
      <dgm:t>
        <a:bodyPr/>
        <a:lstStyle/>
        <a:p>
          <a:endParaRPr lang="en-GB"/>
        </a:p>
      </dgm:t>
    </dgm:pt>
    <dgm:pt modelId="{31C50959-737F-4809-9276-4F15DDAE9F3F}">
      <dgm:prSet custT="1"/>
      <dgm:spPr>
        <a:solidFill>
          <a:srgbClr val="66FF66"/>
        </a:solidFill>
      </dgm:spPr>
      <dgm:t>
        <a:bodyPr/>
        <a:lstStyle/>
        <a:p>
          <a:r>
            <a:rPr lang="en-GB" sz="1600" b="1" dirty="0" smtClean="0"/>
            <a:t>Digital development</a:t>
          </a:r>
          <a:endParaRPr lang="en-GB" sz="1600" b="1" dirty="0"/>
        </a:p>
      </dgm:t>
    </dgm:pt>
    <dgm:pt modelId="{D45839C5-156E-4C39-BCD8-421A4BD2E12A}" type="parTrans" cxnId="{D57F2306-A8E7-4D8F-9129-7FE139870CFE}">
      <dgm:prSet/>
      <dgm:spPr/>
      <dgm:t>
        <a:bodyPr/>
        <a:lstStyle/>
        <a:p>
          <a:endParaRPr lang="en-GB"/>
        </a:p>
      </dgm:t>
    </dgm:pt>
    <dgm:pt modelId="{F868A07D-1C26-4631-B414-328B16837915}" type="sibTrans" cxnId="{D57F2306-A8E7-4D8F-9129-7FE139870CFE}">
      <dgm:prSet/>
      <dgm:spPr/>
      <dgm:t>
        <a:bodyPr/>
        <a:lstStyle/>
        <a:p>
          <a:endParaRPr lang="en-GB"/>
        </a:p>
      </dgm:t>
    </dgm:pt>
    <dgm:pt modelId="{1D54E34C-31E4-40B3-8E7D-B31DEE82B981}">
      <dgm:prSet phldrT="[Text]" custT="1"/>
      <dgm:spPr>
        <a:solidFill>
          <a:srgbClr val="FF99FF"/>
        </a:solidFill>
      </dgm:spPr>
      <dgm:t>
        <a:bodyPr/>
        <a:lstStyle/>
        <a:p>
          <a:r>
            <a:rPr lang="en-GB" sz="1600" b="1" dirty="0" smtClean="0"/>
            <a:t>Campus</a:t>
          </a:r>
        </a:p>
        <a:p>
          <a:r>
            <a:rPr lang="en-GB" sz="1600" b="1" dirty="0" smtClean="0"/>
            <a:t> development</a:t>
          </a:r>
          <a:endParaRPr lang="en-GB" sz="1600" b="1" dirty="0"/>
        </a:p>
      </dgm:t>
    </dgm:pt>
    <dgm:pt modelId="{8746DE59-F7BE-4EAA-8494-8024E110D959}" type="parTrans" cxnId="{E87CCDF4-90C1-4BD4-8402-83410E6FD143}">
      <dgm:prSet/>
      <dgm:spPr/>
      <dgm:t>
        <a:bodyPr/>
        <a:lstStyle/>
        <a:p>
          <a:endParaRPr lang="en-GB"/>
        </a:p>
      </dgm:t>
    </dgm:pt>
    <dgm:pt modelId="{979B583F-6E60-4141-AC3B-0F95FA919A5D}" type="sibTrans" cxnId="{E87CCDF4-90C1-4BD4-8402-83410E6FD143}">
      <dgm:prSet/>
      <dgm:spPr/>
      <dgm:t>
        <a:bodyPr/>
        <a:lstStyle/>
        <a:p>
          <a:endParaRPr lang="en-GB"/>
        </a:p>
      </dgm:t>
    </dgm:pt>
    <dgm:pt modelId="{4699A399-3EF3-394E-986A-46636C44618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b="1" dirty="0" smtClean="0"/>
            <a:t>Partnership and collaboration </a:t>
          </a:r>
          <a:endParaRPr lang="en-GB" sz="1400" b="1" dirty="0"/>
        </a:p>
      </dgm:t>
    </dgm:pt>
    <dgm:pt modelId="{70A54E17-A883-154C-ADE1-20E3DDF58ED3}" type="parTrans" cxnId="{C0278CA7-2F86-FC4D-8C95-72FF3FE1EACE}">
      <dgm:prSet/>
      <dgm:spPr/>
      <dgm:t>
        <a:bodyPr/>
        <a:lstStyle/>
        <a:p>
          <a:endParaRPr lang="en-US"/>
        </a:p>
      </dgm:t>
    </dgm:pt>
    <dgm:pt modelId="{0F35D94A-A6D5-1841-B85B-506F6FACAAD4}" type="sibTrans" cxnId="{C0278CA7-2F86-FC4D-8C95-72FF3FE1EACE}">
      <dgm:prSet/>
      <dgm:spPr/>
      <dgm:t>
        <a:bodyPr/>
        <a:lstStyle/>
        <a:p>
          <a:endParaRPr lang="en-US"/>
        </a:p>
      </dgm:t>
    </dgm:pt>
    <dgm:pt modelId="{9F8538AC-B5E3-49EF-B0C8-D99BBFF1A5BE}" type="pres">
      <dgm:prSet presAssocID="{EEAF115E-56FC-4118-84A6-119F2AA9F7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948F6B-FE2A-4F66-857D-2BD37E3215A8}" type="pres">
      <dgm:prSet presAssocID="{0D18E356-3451-4B78-8823-3B7CA7D72E85}" presName="node" presStyleLbl="node1" presStyleIdx="0" presStyleCnt="8" custScaleX="136395" custScaleY="159366" custRadScaleRad="96970" custRadScaleInc="-14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BD8C7E-6D2B-4F85-A42D-C171B3DA0DF3}" type="pres">
      <dgm:prSet presAssocID="{0D18E356-3451-4B78-8823-3B7CA7D72E85}" presName="spNode" presStyleCnt="0"/>
      <dgm:spPr/>
    </dgm:pt>
    <dgm:pt modelId="{5DF9A8F9-65C7-427B-8EB5-50A53016B096}" type="pres">
      <dgm:prSet presAssocID="{1E30EC78-2F73-4B00-93AA-35623E7F6B44}" presName="sibTrans" presStyleLbl="sibTrans1D1" presStyleIdx="0" presStyleCnt="8"/>
      <dgm:spPr/>
      <dgm:t>
        <a:bodyPr/>
        <a:lstStyle/>
        <a:p>
          <a:endParaRPr lang="en-GB"/>
        </a:p>
      </dgm:t>
    </dgm:pt>
    <dgm:pt modelId="{9B7DD97C-985A-46B9-8425-759A0D230B00}" type="pres">
      <dgm:prSet presAssocID="{0A9CAB5D-D20B-485E-9F26-BF62AD29902C}" presName="node" presStyleLbl="node1" presStyleIdx="1" presStyleCnt="8" custScaleX="138686" custScaleY="145453" custRadScaleRad="98253" custRadScaleInc="122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5D5F54-6CDB-46CF-A354-9C39259B2D9F}" type="pres">
      <dgm:prSet presAssocID="{0A9CAB5D-D20B-485E-9F26-BF62AD29902C}" presName="spNode" presStyleCnt="0"/>
      <dgm:spPr/>
    </dgm:pt>
    <dgm:pt modelId="{E29197E6-1E81-47F4-B43F-7DD80C997773}" type="pres">
      <dgm:prSet presAssocID="{47BA1BF4-FB0E-4FCD-B3B7-679992A8F63A}" presName="sibTrans" presStyleLbl="sibTrans1D1" presStyleIdx="1" presStyleCnt="8"/>
      <dgm:spPr/>
      <dgm:t>
        <a:bodyPr/>
        <a:lstStyle/>
        <a:p>
          <a:endParaRPr lang="en-GB"/>
        </a:p>
      </dgm:t>
    </dgm:pt>
    <dgm:pt modelId="{747453C1-702E-4130-B974-3420EA38EBBA}" type="pres">
      <dgm:prSet presAssocID="{31C50959-737F-4809-9276-4F15DDAE9F3F}" presName="node" presStyleLbl="node1" presStyleIdx="2" presStyleCnt="8" custScaleX="155502" custScaleY="147140" custRadScaleRad="97664" custRadScaleInc="-407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48DA47-F1DD-49E6-A1F2-59E836678178}" type="pres">
      <dgm:prSet presAssocID="{31C50959-737F-4809-9276-4F15DDAE9F3F}" presName="spNode" presStyleCnt="0"/>
      <dgm:spPr/>
    </dgm:pt>
    <dgm:pt modelId="{D4CA5894-3DED-4568-A456-02C0C0CD619C}" type="pres">
      <dgm:prSet presAssocID="{F868A07D-1C26-4631-B414-328B16837915}" presName="sibTrans" presStyleLbl="sibTrans1D1" presStyleIdx="2" presStyleCnt="8"/>
      <dgm:spPr/>
      <dgm:t>
        <a:bodyPr/>
        <a:lstStyle/>
        <a:p>
          <a:endParaRPr lang="en-GB"/>
        </a:p>
      </dgm:t>
    </dgm:pt>
    <dgm:pt modelId="{81EE3660-D40A-420F-BEF8-EEF6CE968150}" type="pres">
      <dgm:prSet presAssocID="{FACCEC51-CB29-4101-A6C2-271B7A2CB784}" presName="node" presStyleLbl="node1" presStyleIdx="3" presStyleCnt="8" custScaleX="154317" custScaleY="161359" custRadScaleRad="99242" custRadScaleInc="-204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02E610-8B7C-40B1-BF14-AA73A0D8570D}" type="pres">
      <dgm:prSet presAssocID="{FACCEC51-CB29-4101-A6C2-271B7A2CB784}" presName="spNode" presStyleCnt="0"/>
      <dgm:spPr/>
    </dgm:pt>
    <dgm:pt modelId="{F6B7DADD-B171-45CE-9BFC-9FFAE7E72CA2}" type="pres">
      <dgm:prSet presAssocID="{029058E6-D1BB-4F3D-8575-F572CF7B4FFB}" presName="sibTrans" presStyleLbl="sibTrans1D1" presStyleIdx="3" presStyleCnt="8"/>
      <dgm:spPr/>
      <dgm:t>
        <a:bodyPr/>
        <a:lstStyle/>
        <a:p>
          <a:endParaRPr lang="en-GB"/>
        </a:p>
      </dgm:t>
    </dgm:pt>
    <dgm:pt modelId="{AA6A3656-99CB-4B73-8F18-AFEAEBF4972C}" type="pres">
      <dgm:prSet presAssocID="{1D54E34C-31E4-40B3-8E7D-B31DEE82B981}" presName="node" presStyleLbl="node1" presStyleIdx="4" presStyleCnt="8" custScaleX="155268" custScaleY="159366" custRadScaleRad="101297" custRadScaleInc="230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A9547E-9325-41BB-97BB-CDEE9B58E5D9}" type="pres">
      <dgm:prSet presAssocID="{1D54E34C-31E4-40B3-8E7D-B31DEE82B981}" presName="spNode" presStyleCnt="0"/>
      <dgm:spPr/>
    </dgm:pt>
    <dgm:pt modelId="{F057692F-480B-437A-A29D-0AEB6E39A140}" type="pres">
      <dgm:prSet presAssocID="{979B583F-6E60-4141-AC3B-0F95FA919A5D}" presName="sibTrans" presStyleLbl="sibTrans1D1" presStyleIdx="4" presStyleCnt="8"/>
      <dgm:spPr/>
      <dgm:t>
        <a:bodyPr/>
        <a:lstStyle/>
        <a:p>
          <a:endParaRPr lang="en-GB"/>
        </a:p>
      </dgm:t>
    </dgm:pt>
    <dgm:pt modelId="{739E4303-B910-4B50-BD9B-4428B7777A8E}" type="pres">
      <dgm:prSet presAssocID="{EDD4D999-2D38-4C22-B3DE-8FCA3F1A939A}" presName="node" presStyleLbl="node1" presStyleIdx="5" presStyleCnt="8" custScaleX="151591" custScaleY="156961" custRadScaleRad="99760" custRadScaleInc="337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15785D-6B4F-4DB0-9A82-3AC5963B1FB3}" type="pres">
      <dgm:prSet presAssocID="{EDD4D999-2D38-4C22-B3DE-8FCA3F1A939A}" presName="spNode" presStyleCnt="0"/>
      <dgm:spPr/>
    </dgm:pt>
    <dgm:pt modelId="{B0DBB8A0-4FCC-4DCD-9C4C-F7BDA8635357}" type="pres">
      <dgm:prSet presAssocID="{5C54FF1F-9089-4660-AD9C-84055AAC0B84}" presName="sibTrans" presStyleLbl="sibTrans1D1" presStyleIdx="5" presStyleCnt="8"/>
      <dgm:spPr/>
      <dgm:t>
        <a:bodyPr/>
        <a:lstStyle/>
        <a:p>
          <a:endParaRPr lang="en-GB"/>
        </a:p>
      </dgm:t>
    </dgm:pt>
    <dgm:pt modelId="{C83A97D9-AB0D-4703-AB27-FC6582747D48}" type="pres">
      <dgm:prSet presAssocID="{B0E3DFB5-7544-4AF4-BB58-3D9E8C63AC66}" presName="node" presStyleLbl="node1" presStyleIdx="6" presStyleCnt="8" custScaleX="139683" custScaleY="159492" custRadScaleRad="100065" custRadScaleInc="-116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535D1-BC4D-4A60-8BD3-8BE6FB5F5D94}" type="pres">
      <dgm:prSet presAssocID="{B0E3DFB5-7544-4AF4-BB58-3D9E8C63AC66}" presName="spNode" presStyleCnt="0"/>
      <dgm:spPr/>
    </dgm:pt>
    <dgm:pt modelId="{A9DED409-A4BD-4B56-B83B-5377CEC0B86E}" type="pres">
      <dgm:prSet presAssocID="{1CC2E04E-041C-4E48-8534-AF0CF06AB663}" presName="sibTrans" presStyleLbl="sibTrans1D1" presStyleIdx="6" presStyleCnt="8"/>
      <dgm:spPr/>
      <dgm:t>
        <a:bodyPr/>
        <a:lstStyle/>
        <a:p>
          <a:endParaRPr lang="en-GB"/>
        </a:p>
      </dgm:t>
    </dgm:pt>
    <dgm:pt modelId="{F642FFF1-4061-824E-A3B3-1A57186CF6B4}" type="pres">
      <dgm:prSet presAssocID="{4699A399-3EF3-394E-986A-46636C446187}" presName="node" presStyleLbl="node1" presStyleIdx="7" presStyleCnt="8" custScaleX="164975" custScaleY="135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3BF5D-D7E2-944A-8BA6-C03B9A887E36}" type="pres">
      <dgm:prSet presAssocID="{4699A399-3EF3-394E-986A-46636C446187}" presName="spNode" presStyleCnt="0"/>
      <dgm:spPr/>
    </dgm:pt>
    <dgm:pt modelId="{C3BA05AB-419E-574C-B387-5EDFD21FB81D}" type="pres">
      <dgm:prSet presAssocID="{0F35D94A-A6D5-1841-B85B-506F6FACAAD4}" presName="sibTrans" presStyleLbl="sibTrans1D1" presStyleIdx="7" presStyleCnt="8"/>
      <dgm:spPr/>
      <dgm:t>
        <a:bodyPr/>
        <a:lstStyle/>
        <a:p>
          <a:endParaRPr lang="en-GB"/>
        </a:p>
      </dgm:t>
    </dgm:pt>
  </dgm:ptLst>
  <dgm:cxnLst>
    <dgm:cxn modelId="{16D4991C-FA93-F341-AD29-12A4A24A57B2}" type="presOf" srcId="{1E30EC78-2F73-4B00-93AA-35623E7F6B44}" destId="{5DF9A8F9-65C7-427B-8EB5-50A53016B096}" srcOrd="0" destOrd="0" presId="urn:microsoft.com/office/officeart/2005/8/layout/cycle6"/>
    <dgm:cxn modelId="{461F4F42-7EE8-4148-8196-D6129B5A1E11}" type="presOf" srcId="{B0E3DFB5-7544-4AF4-BB58-3D9E8C63AC66}" destId="{C83A97D9-AB0D-4703-AB27-FC6582747D48}" srcOrd="0" destOrd="0" presId="urn:microsoft.com/office/officeart/2005/8/layout/cycle6"/>
    <dgm:cxn modelId="{D57F2306-A8E7-4D8F-9129-7FE139870CFE}" srcId="{EEAF115E-56FC-4118-84A6-119F2AA9F7DC}" destId="{31C50959-737F-4809-9276-4F15DDAE9F3F}" srcOrd="2" destOrd="0" parTransId="{D45839C5-156E-4C39-BCD8-421A4BD2E12A}" sibTransId="{F868A07D-1C26-4631-B414-328B16837915}"/>
    <dgm:cxn modelId="{467C60DD-3651-1A44-893D-08BCB8FACBC7}" type="presOf" srcId="{5C54FF1F-9089-4660-AD9C-84055AAC0B84}" destId="{B0DBB8A0-4FCC-4DCD-9C4C-F7BDA8635357}" srcOrd="0" destOrd="0" presId="urn:microsoft.com/office/officeart/2005/8/layout/cycle6"/>
    <dgm:cxn modelId="{D9368C5B-CE47-274A-84AE-2E8AD7A55439}" type="presOf" srcId="{EDD4D999-2D38-4C22-B3DE-8FCA3F1A939A}" destId="{739E4303-B910-4B50-BD9B-4428B7777A8E}" srcOrd="0" destOrd="0" presId="urn:microsoft.com/office/officeart/2005/8/layout/cycle6"/>
    <dgm:cxn modelId="{36E5191B-1CCB-BF4C-8E22-C4CAA9CBCAD6}" type="presOf" srcId="{0F35D94A-A6D5-1841-B85B-506F6FACAAD4}" destId="{C3BA05AB-419E-574C-B387-5EDFD21FB81D}" srcOrd="0" destOrd="0" presId="urn:microsoft.com/office/officeart/2005/8/layout/cycle6"/>
    <dgm:cxn modelId="{ED7CB102-F104-4CF2-A578-521EFF4E4072}" srcId="{EEAF115E-56FC-4118-84A6-119F2AA9F7DC}" destId="{B0E3DFB5-7544-4AF4-BB58-3D9E8C63AC66}" srcOrd="6" destOrd="0" parTransId="{F7702CF7-5EFA-40FA-A87D-C01F1D12C806}" sibTransId="{1CC2E04E-041C-4E48-8534-AF0CF06AB663}"/>
    <dgm:cxn modelId="{D43FB20D-8D4F-B948-AFCF-FF30391B65C3}" type="presOf" srcId="{029058E6-D1BB-4F3D-8575-F572CF7B4FFB}" destId="{F6B7DADD-B171-45CE-9BFC-9FFAE7E72CA2}" srcOrd="0" destOrd="0" presId="urn:microsoft.com/office/officeart/2005/8/layout/cycle6"/>
    <dgm:cxn modelId="{30888EFD-D54F-944F-89B4-8E38D09030BB}" type="presOf" srcId="{0A9CAB5D-D20B-485E-9F26-BF62AD29902C}" destId="{9B7DD97C-985A-46B9-8425-759A0D230B00}" srcOrd="0" destOrd="0" presId="urn:microsoft.com/office/officeart/2005/8/layout/cycle6"/>
    <dgm:cxn modelId="{5AA8C69C-0F82-4DA5-8EFE-CEF5ABA84B41}" srcId="{EEAF115E-56FC-4118-84A6-119F2AA9F7DC}" destId="{EDD4D999-2D38-4C22-B3DE-8FCA3F1A939A}" srcOrd="5" destOrd="0" parTransId="{A7104767-8AFD-430F-8CFD-D4FBF91B3742}" sibTransId="{5C54FF1F-9089-4660-AD9C-84055AAC0B84}"/>
    <dgm:cxn modelId="{871AED24-0058-C541-BF73-72AF2DEAFB22}" type="presOf" srcId="{EEAF115E-56FC-4118-84A6-119F2AA9F7DC}" destId="{9F8538AC-B5E3-49EF-B0C8-D99BBFF1A5BE}" srcOrd="0" destOrd="0" presId="urn:microsoft.com/office/officeart/2005/8/layout/cycle6"/>
    <dgm:cxn modelId="{937D7D0C-BD1B-A04F-BD5F-E5052089B374}" type="presOf" srcId="{FACCEC51-CB29-4101-A6C2-271B7A2CB784}" destId="{81EE3660-D40A-420F-BEF8-EEF6CE968150}" srcOrd="0" destOrd="0" presId="urn:microsoft.com/office/officeart/2005/8/layout/cycle6"/>
    <dgm:cxn modelId="{58680FAE-7F78-0441-8DE0-EEDA6A94B85E}" type="presOf" srcId="{0D18E356-3451-4B78-8823-3B7CA7D72E85}" destId="{FA948F6B-FE2A-4F66-857D-2BD37E3215A8}" srcOrd="0" destOrd="0" presId="urn:microsoft.com/office/officeart/2005/8/layout/cycle6"/>
    <dgm:cxn modelId="{03AB7891-735A-BA4E-B6B3-0D25B4F54B3E}" type="presOf" srcId="{4699A399-3EF3-394E-986A-46636C446187}" destId="{F642FFF1-4061-824E-A3B3-1A57186CF6B4}" srcOrd="0" destOrd="0" presId="urn:microsoft.com/office/officeart/2005/8/layout/cycle6"/>
    <dgm:cxn modelId="{F4EF82C2-D451-4749-84B9-16381C72359A}" type="presOf" srcId="{47BA1BF4-FB0E-4FCD-B3B7-679992A8F63A}" destId="{E29197E6-1E81-47F4-B43F-7DD80C997773}" srcOrd="0" destOrd="0" presId="urn:microsoft.com/office/officeart/2005/8/layout/cycle6"/>
    <dgm:cxn modelId="{E7E5F386-C8AE-4620-A962-171A8A2BDF57}" srcId="{EEAF115E-56FC-4118-84A6-119F2AA9F7DC}" destId="{0D18E356-3451-4B78-8823-3B7CA7D72E85}" srcOrd="0" destOrd="0" parTransId="{F1792167-2925-4AA6-8583-00B0847783A3}" sibTransId="{1E30EC78-2F73-4B00-93AA-35623E7F6B44}"/>
    <dgm:cxn modelId="{C00BDBDB-0EE5-6846-A9AA-726E5DD585BB}" type="presOf" srcId="{F868A07D-1C26-4631-B414-328B16837915}" destId="{D4CA5894-3DED-4568-A456-02C0C0CD619C}" srcOrd="0" destOrd="0" presId="urn:microsoft.com/office/officeart/2005/8/layout/cycle6"/>
    <dgm:cxn modelId="{2B6E039A-35E9-0A4B-A011-1883E9C7F8A7}" type="presOf" srcId="{979B583F-6E60-4141-AC3B-0F95FA919A5D}" destId="{F057692F-480B-437A-A29D-0AEB6E39A140}" srcOrd="0" destOrd="0" presId="urn:microsoft.com/office/officeart/2005/8/layout/cycle6"/>
    <dgm:cxn modelId="{7CBB32FB-AC3F-BB4A-84D4-3F8A1870BE0A}" type="presOf" srcId="{1CC2E04E-041C-4E48-8534-AF0CF06AB663}" destId="{A9DED409-A4BD-4B56-B83B-5377CEC0B86E}" srcOrd="0" destOrd="0" presId="urn:microsoft.com/office/officeart/2005/8/layout/cycle6"/>
    <dgm:cxn modelId="{92E79164-0CC5-4F15-B300-54985993C40D}" srcId="{EEAF115E-56FC-4118-84A6-119F2AA9F7DC}" destId="{0A9CAB5D-D20B-485E-9F26-BF62AD29902C}" srcOrd="1" destOrd="0" parTransId="{9A039939-7233-44FD-81F2-44A88130C60F}" sibTransId="{47BA1BF4-FB0E-4FCD-B3B7-679992A8F63A}"/>
    <dgm:cxn modelId="{CC282165-65B2-6441-823C-31ECF5371ED7}" type="presOf" srcId="{31C50959-737F-4809-9276-4F15DDAE9F3F}" destId="{747453C1-702E-4130-B974-3420EA38EBBA}" srcOrd="0" destOrd="0" presId="urn:microsoft.com/office/officeart/2005/8/layout/cycle6"/>
    <dgm:cxn modelId="{E87CCDF4-90C1-4BD4-8402-83410E6FD143}" srcId="{EEAF115E-56FC-4118-84A6-119F2AA9F7DC}" destId="{1D54E34C-31E4-40B3-8E7D-B31DEE82B981}" srcOrd="4" destOrd="0" parTransId="{8746DE59-F7BE-4EAA-8494-8024E110D959}" sibTransId="{979B583F-6E60-4141-AC3B-0F95FA919A5D}"/>
    <dgm:cxn modelId="{C0278CA7-2F86-FC4D-8C95-72FF3FE1EACE}" srcId="{EEAF115E-56FC-4118-84A6-119F2AA9F7DC}" destId="{4699A399-3EF3-394E-986A-46636C446187}" srcOrd="7" destOrd="0" parTransId="{70A54E17-A883-154C-ADE1-20E3DDF58ED3}" sibTransId="{0F35D94A-A6D5-1841-B85B-506F6FACAAD4}"/>
    <dgm:cxn modelId="{87EE9FF4-2298-AE4F-B5B8-01F8F63D41D0}" type="presOf" srcId="{1D54E34C-31E4-40B3-8E7D-B31DEE82B981}" destId="{AA6A3656-99CB-4B73-8F18-AFEAEBF4972C}" srcOrd="0" destOrd="0" presId="urn:microsoft.com/office/officeart/2005/8/layout/cycle6"/>
    <dgm:cxn modelId="{3C0D1158-8A1C-4120-B60C-CCD70044A276}" srcId="{EEAF115E-56FC-4118-84A6-119F2AA9F7DC}" destId="{FACCEC51-CB29-4101-A6C2-271B7A2CB784}" srcOrd="3" destOrd="0" parTransId="{F9DFC8BF-19E0-46D3-8DEE-AD1300B2001C}" sibTransId="{029058E6-D1BB-4F3D-8575-F572CF7B4FFB}"/>
    <dgm:cxn modelId="{586DC2B7-10EA-1047-88BD-4436BEAEAF7A}" type="presParOf" srcId="{9F8538AC-B5E3-49EF-B0C8-D99BBFF1A5BE}" destId="{FA948F6B-FE2A-4F66-857D-2BD37E3215A8}" srcOrd="0" destOrd="0" presId="urn:microsoft.com/office/officeart/2005/8/layout/cycle6"/>
    <dgm:cxn modelId="{23EE78EA-0673-EE43-891D-4FF1AAED5B1A}" type="presParOf" srcId="{9F8538AC-B5E3-49EF-B0C8-D99BBFF1A5BE}" destId="{4EBD8C7E-6D2B-4F85-A42D-C171B3DA0DF3}" srcOrd="1" destOrd="0" presId="urn:microsoft.com/office/officeart/2005/8/layout/cycle6"/>
    <dgm:cxn modelId="{E24A5A60-687F-2D43-914E-38221F1A7F6D}" type="presParOf" srcId="{9F8538AC-B5E3-49EF-B0C8-D99BBFF1A5BE}" destId="{5DF9A8F9-65C7-427B-8EB5-50A53016B096}" srcOrd="2" destOrd="0" presId="urn:microsoft.com/office/officeart/2005/8/layout/cycle6"/>
    <dgm:cxn modelId="{0D11C36B-8B66-AF4D-931A-7A7FB5362186}" type="presParOf" srcId="{9F8538AC-B5E3-49EF-B0C8-D99BBFF1A5BE}" destId="{9B7DD97C-985A-46B9-8425-759A0D230B00}" srcOrd="3" destOrd="0" presId="urn:microsoft.com/office/officeart/2005/8/layout/cycle6"/>
    <dgm:cxn modelId="{50A1DB48-059D-E64B-951E-781AF3FF1660}" type="presParOf" srcId="{9F8538AC-B5E3-49EF-B0C8-D99BBFF1A5BE}" destId="{B45D5F54-6CDB-46CF-A354-9C39259B2D9F}" srcOrd="4" destOrd="0" presId="urn:microsoft.com/office/officeart/2005/8/layout/cycle6"/>
    <dgm:cxn modelId="{6941F321-DD17-D945-A038-193896E1B2CD}" type="presParOf" srcId="{9F8538AC-B5E3-49EF-B0C8-D99BBFF1A5BE}" destId="{E29197E6-1E81-47F4-B43F-7DD80C997773}" srcOrd="5" destOrd="0" presId="urn:microsoft.com/office/officeart/2005/8/layout/cycle6"/>
    <dgm:cxn modelId="{8989F2CE-2F76-9C4E-BDF7-93225044AD2B}" type="presParOf" srcId="{9F8538AC-B5E3-49EF-B0C8-D99BBFF1A5BE}" destId="{747453C1-702E-4130-B974-3420EA38EBBA}" srcOrd="6" destOrd="0" presId="urn:microsoft.com/office/officeart/2005/8/layout/cycle6"/>
    <dgm:cxn modelId="{61307059-3AF0-BC44-9D27-C46117FF806B}" type="presParOf" srcId="{9F8538AC-B5E3-49EF-B0C8-D99BBFF1A5BE}" destId="{4B48DA47-F1DD-49E6-A1F2-59E836678178}" srcOrd="7" destOrd="0" presId="urn:microsoft.com/office/officeart/2005/8/layout/cycle6"/>
    <dgm:cxn modelId="{92103EDE-E6E6-3246-B042-E8DB5754CC19}" type="presParOf" srcId="{9F8538AC-B5E3-49EF-B0C8-D99BBFF1A5BE}" destId="{D4CA5894-3DED-4568-A456-02C0C0CD619C}" srcOrd="8" destOrd="0" presId="urn:microsoft.com/office/officeart/2005/8/layout/cycle6"/>
    <dgm:cxn modelId="{B15D5AE7-84A0-7049-B146-C37FB81CB290}" type="presParOf" srcId="{9F8538AC-B5E3-49EF-B0C8-D99BBFF1A5BE}" destId="{81EE3660-D40A-420F-BEF8-EEF6CE968150}" srcOrd="9" destOrd="0" presId="urn:microsoft.com/office/officeart/2005/8/layout/cycle6"/>
    <dgm:cxn modelId="{184409EB-EE0E-1B4B-A7FE-B5BD01396F96}" type="presParOf" srcId="{9F8538AC-B5E3-49EF-B0C8-D99BBFF1A5BE}" destId="{A502E610-8B7C-40B1-BF14-AA73A0D8570D}" srcOrd="10" destOrd="0" presId="urn:microsoft.com/office/officeart/2005/8/layout/cycle6"/>
    <dgm:cxn modelId="{AA17A8B8-59F8-2648-8A2B-F3A020144B98}" type="presParOf" srcId="{9F8538AC-B5E3-49EF-B0C8-D99BBFF1A5BE}" destId="{F6B7DADD-B171-45CE-9BFC-9FFAE7E72CA2}" srcOrd="11" destOrd="0" presId="urn:microsoft.com/office/officeart/2005/8/layout/cycle6"/>
    <dgm:cxn modelId="{CCA95020-4DD7-FF45-93A9-7E5A46FCD263}" type="presParOf" srcId="{9F8538AC-B5E3-49EF-B0C8-D99BBFF1A5BE}" destId="{AA6A3656-99CB-4B73-8F18-AFEAEBF4972C}" srcOrd="12" destOrd="0" presId="urn:microsoft.com/office/officeart/2005/8/layout/cycle6"/>
    <dgm:cxn modelId="{EA7A7075-EEFC-8140-8FEE-145A53882192}" type="presParOf" srcId="{9F8538AC-B5E3-49EF-B0C8-D99BBFF1A5BE}" destId="{A4A9547E-9325-41BB-97BB-CDEE9B58E5D9}" srcOrd="13" destOrd="0" presId="urn:microsoft.com/office/officeart/2005/8/layout/cycle6"/>
    <dgm:cxn modelId="{5CC884CD-A431-624B-BEEF-A1E682F87386}" type="presParOf" srcId="{9F8538AC-B5E3-49EF-B0C8-D99BBFF1A5BE}" destId="{F057692F-480B-437A-A29D-0AEB6E39A140}" srcOrd="14" destOrd="0" presId="urn:microsoft.com/office/officeart/2005/8/layout/cycle6"/>
    <dgm:cxn modelId="{BF3895CC-9DA7-DF4B-A55F-5D7DDDBE7A29}" type="presParOf" srcId="{9F8538AC-B5E3-49EF-B0C8-D99BBFF1A5BE}" destId="{739E4303-B910-4B50-BD9B-4428B7777A8E}" srcOrd="15" destOrd="0" presId="urn:microsoft.com/office/officeart/2005/8/layout/cycle6"/>
    <dgm:cxn modelId="{D2162BDF-6265-7649-843B-57735CF1152B}" type="presParOf" srcId="{9F8538AC-B5E3-49EF-B0C8-D99BBFF1A5BE}" destId="{1715785D-6B4F-4DB0-9A82-3AC5963B1FB3}" srcOrd="16" destOrd="0" presId="urn:microsoft.com/office/officeart/2005/8/layout/cycle6"/>
    <dgm:cxn modelId="{E4CFD4F4-C35C-9B4C-B683-E98FD5AAEF2E}" type="presParOf" srcId="{9F8538AC-B5E3-49EF-B0C8-D99BBFF1A5BE}" destId="{B0DBB8A0-4FCC-4DCD-9C4C-F7BDA8635357}" srcOrd="17" destOrd="0" presId="urn:microsoft.com/office/officeart/2005/8/layout/cycle6"/>
    <dgm:cxn modelId="{E5CBE2B8-0B91-2E47-9086-D2025D36DAD5}" type="presParOf" srcId="{9F8538AC-B5E3-49EF-B0C8-D99BBFF1A5BE}" destId="{C83A97D9-AB0D-4703-AB27-FC6582747D48}" srcOrd="18" destOrd="0" presId="urn:microsoft.com/office/officeart/2005/8/layout/cycle6"/>
    <dgm:cxn modelId="{430C2572-85F4-AF41-BCFC-5BAED85BBA8F}" type="presParOf" srcId="{9F8538AC-B5E3-49EF-B0C8-D99BBFF1A5BE}" destId="{82C535D1-BC4D-4A60-8BD3-8BE6FB5F5D94}" srcOrd="19" destOrd="0" presId="urn:microsoft.com/office/officeart/2005/8/layout/cycle6"/>
    <dgm:cxn modelId="{31AC727F-8793-5D4E-9143-C648F536853F}" type="presParOf" srcId="{9F8538AC-B5E3-49EF-B0C8-D99BBFF1A5BE}" destId="{A9DED409-A4BD-4B56-B83B-5377CEC0B86E}" srcOrd="20" destOrd="0" presId="urn:microsoft.com/office/officeart/2005/8/layout/cycle6"/>
    <dgm:cxn modelId="{B055AC5C-0F1A-1941-85ED-8A561AED7538}" type="presParOf" srcId="{9F8538AC-B5E3-49EF-B0C8-D99BBFF1A5BE}" destId="{F642FFF1-4061-824E-A3B3-1A57186CF6B4}" srcOrd="21" destOrd="0" presId="urn:microsoft.com/office/officeart/2005/8/layout/cycle6"/>
    <dgm:cxn modelId="{37F7E83A-F016-6240-BCCD-6A9ED6CA82AC}" type="presParOf" srcId="{9F8538AC-B5E3-49EF-B0C8-D99BBFF1A5BE}" destId="{AB33BF5D-D7E2-944A-8BA6-C03B9A887E36}" srcOrd="22" destOrd="0" presId="urn:microsoft.com/office/officeart/2005/8/layout/cycle6"/>
    <dgm:cxn modelId="{5A4F53C7-F35B-E94D-89CB-806F98491742}" type="presParOf" srcId="{9F8538AC-B5E3-49EF-B0C8-D99BBFF1A5BE}" destId="{C3BA05AB-419E-574C-B387-5EDFD21FB81D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E54E8-6AA1-4D5B-8B0E-D9B40F28604C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7D199CD9-DCA8-4B86-B33D-FE5B226B1B57}" type="pres">
      <dgm:prSet presAssocID="{746E54E8-6AA1-4D5B-8B0E-D9B40F28604C}" presName="linearFlow" presStyleCnt="0">
        <dgm:presLayoutVars>
          <dgm:dir/>
          <dgm:resizeHandles val="exact"/>
        </dgm:presLayoutVars>
      </dgm:prSet>
      <dgm:spPr/>
    </dgm:pt>
  </dgm:ptLst>
  <dgm:cxnLst>
    <dgm:cxn modelId="{A1A07B23-A5A7-4666-AC68-84F77D402174}" type="presOf" srcId="{746E54E8-6AA1-4D5B-8B0E-D9B40F28604C}" destId="{7D199CD9-DCA8-4B86-B33D-FE5B226B1B57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6E54E8-6AA1-4D5B-8B0E-D9B40F28604C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17B99F0D-BE16-47BE-B32D-807D193A59B4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Face to Face</a:t>
          </a:r>
          <a:endParaRPr lang="en-GB" dirty="0"/>
        </a:p>
      </dgm:t>
    </dgm:pt>
    <dgm:pt modelId="{24F6D798-DC5A-4C59-A3AF-856961AF3D9F}" type="parTrans" cxnId="{4F167724-33E1-47EC-AF58-445486A93346}">
      <dgm:prSet/>
      <dgm:spPr/>
      <dgm:t>
        <a:bodyPr/>
        <a:lstStyle/>
        <a:p>
          <a:endParaRPr lang="en-GB"/>
        </a:p>
      </dgm:t>
    </dgm:pt>
    <dgm:pt modelId="{1BB02F38-A1E0-4154-A5C9-5A6F165F498F}" type="sibTrans" cxnId="{4F167724-33E1-47EC-AF58-445486A93346}">
      <dgm:prSet/>
      <dgm:spPr>
        <a:solidFill>
          <a:srgbClr val="00B0F0"/>
        </a:solidFill>
      </dgm:spPr>
      <dgm:t>
        <a:bodyPr/>
        <a:lstStyle/>
        <a:p>
          <a:endParaRPr lang="en-GB" dirty="0"/>
        </a:p>
      </dgm:t>
    </dgm:pt>
    <dgm:pt modelId="{376A2EBB-E92E-4F83-8A2F-AC6C091A2FB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Online</a:t>
          </a:r>
          <a:endParaRPr lang="en-GB" dirty="0"/>
        </a:p>
      </dgm:t>
    </dgm:pt>
    <dgm:pt modelId="{0B9D907F-0920-4B17-9641-DD42E75FFC38}" type="parTrans" cxnId="{1617DAB3-AC63-4DCA-8787-6844EFA18FC3}">
      <dgm:prSet/>
      <dgm:spPr/>
      <dgm:t>
        <a:bodyPr/>
        <a:lstStyle/>
        <a:p>
          <a:endParaRPr lang="en-GB"/>
        </a:p>
      </dgm:t>
    </dgm:pt>
    <dgm:pt modelId="{94F07BB2-CF13-4508-BA6D-A6A76673EE67}" type="sibTrans" cxnId="{1617DAB3-AC63-4DCA-8787-6844EFA18FC3}">
      <dgm:prSet/>
      <dgm:spPr>
        <a:solidFill>
          <a:srgbClr val="00B0F0"/>
        </a:solidFill>
      </dgm:spPr>
      <dgm:t>
        <a:bodyPr/>
        <a:lstStyle/>
        <a:p>
          <a:endParaRPr lang="en-GB" dirty="0"/>
        </a:p>
      </dgm:t>
    </dgm:pt>
    <dgm:pt modelId="{2CB74FEC-C740-4BF8-9299-F8CE5880A13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 smtClean="0"/>
            <a:t>Blended</a:t>
          </a:r>
          <a:endParaRPr lang="en-GB" dirty="0"/>
        </a:p>
      </dgm:t>
    </dgm:pt>
    <dgm:pt modelId="{72BE36A5-3BC4-4AFE-BF36-B7D1CBAFD530}" type="parTrans" cxnId="{E2BAE21C-8B9B-462C-81B8-35CA0906F22D}">
      <dgm:prSet/>
      <dgm:spPr/>
      <dgm:t>
        <a:bodyPr/>
        <a:lstStyle/>
        <a:p>
          <a:endParaRPr lang="en-GB"/>
        </a:p>
      </dgm:t>
    </dgm:pt>
    <dgm:pt modelId="{905C1408-DD22-4C37-881D-07706A4122AC}" type="sibTrans" cxnId="{E2BAE21C-8B9B-462C-81B8-35CA0906F22D}">
      <dgm:prSet/>
      <dgm:spPr/>
      <dgm:t>
        <a:bodyPr/>
        <a:lstStyle/>
        <a:p>
          <a:endParaRPr lang="en-GB"/>
        </a:p>
      </dgm:t>
    </dgm:pt>
    <dgm:pt modelId="{7D199CD9-DCA8-4B86-B33D-FE5B226B1B57}" type="pres">
      <dgm:prSet presAssocID="{746E54E8-6AA1-4D5B-8B0E-D9B40F28604C}" presName="linearFlow" presStyleCnt="0">
        <dgm:presLayoutVars>
          <dgm:dir/>
          <dgm:resizeHandles val="exact"/>
        </dgm:presLayoutVars>
      </dgm:prSet>
      <dgm:spPr/>
    </dgm:pt>
    <dgm:pt modelId="{4256E998-347E-41C4-9CEB-40F4B49DBB63}" type="pres">
      <dgm:prSet presAssocID="{17B99F0D-BE16-47BE-B32D-807D193A59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9CE1B3-2ECD-48FB-89EB-A6CA2F6B1273}" type="pres">
      <dgm:prSet presAssocID="{1BB02F38-A1E0-4154-A5C9-5A6F165F498F}" presName="spacerL" presStyleCnt="0"/>
      <dgm:spPr/>
    </dgm:pt>
    <dgm:pt modelId="{7F975C61-576E-4CFC-B564-93113A531013}" type="pres">
      <dgm:prSet presAssocID="{1BB02F38-A1E0-4154-A5C9-5A6F165F498F}" presName="sibTrans" presStyleLbl="sibTrans2D1" presStyleIdx="0" presStyleCnt="2"/>
      <dgm:spPr/>
      <dgm:t>
        <a:bodyPr/>
        <a:lstStyle/>
        <a:p>
          <a:endParaRPr lang="en-GB"/>
        </a:p>
      </dgm:t>
    </dgm:pt>
    <dgm:pt modelId="{F54DF04B-C9A6-41F5-A85E-28D8F23960F4}" type="pres">
      <dgm:prSet presAssocID="{1BB02F38-A1E0-4154-A5C9-5A6F165F498F}" presName="spacerR" presStyleCnt="0"/>
      <dgm:spPr/>
    </dgm:pt>
    <dgm:pt modelId="{0242C591-81A4-4AA8-A974-CAB996CD4B85}" type="pres">
      <dgm:prSet presAssocID="{376A2EBB-E92E-4F83-8A2F-AC6C091A2F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7B00EE-0487-4A08-BA29-31C568B8836B}" type="pres">
      <dgm:prSet presAssocID="{94F07BB2-CF13-4508-BA6D-A6A76673EE67}" presName="spacerL" presStyleCnt="0"/>
      <dgm:spPr/>
    </dgm:pt>
    <dgm:pt modelId="{EB55E2BA-BA2F-4B25-9093-8882D455CEF1}" type="pres">
      <dgm:prSet presAssocID="{94F07BB2-CF13-4508-BA6D-A6A76673EE67}" presName="sibTrans" presStyleLbl="sibTrans2D1" presStyleIdx="1" presStyleCnt="2"/>
      <dgm:spPr/>
      <dgm:t>
        <a:bodyPr/>
        <a:lstStyle/>
        <a:p>
          <a:endParaRPr lang="en-GB"/>
        </a:p>
      </dgm:t>
    </dgm:pt>
    <dgm:pt modelId="{85ED5E46-ACD9-43D4-B57D-E1257953E331}" type="pres">
      <dgm:prSet presAssocID="{94F07BB2-CF13-4508-BA6D-A6A76673EE67}" presName="spacerR" presStyleCnt="0"/>
      <dgm:spPr/>
    </dgm:pt>
    <dgm:pt modelId="{59DC80A1-8692-418E-A97E-F4763296A103}" type="pres">
      <dgm:prSet presAssocID="{2CB74FEC-C740-4BF8-9299-F8CE5880A1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9EE77E-AB7F-E04F-9F36-E927C9E00F87}" type="presOf" srcId="{94F07BB2-CF13-4508-BA6D-A6A76673EE67}" destId="{EB55E2BA-BA2F-4B25-9093-8882D455CEF1}" srcOrd="0" destOrd="0" presId="urn:microsoft.com/office/officeart/2005/8/layout/equation1"/>
    <dgm:cxn modelId="{BB56CF2F-468C-534B-AC88-E248C01ACAF6}" type="presOf" srcId="{746E54E8-6AA1-4D5B-8B0E-D9B40F28604C}" destId="{7D199CD9-DCA8-4B86-B33D-FE5B226B1B57}" srcOrd="0" destOrd="0" presId="urn:microsoft.com/office/officeart/2005/8/layout/equation1"/>
    <dgm:cxn modelId="{3BF79459-655B-FE4D-98C3-D1C5B819CA82}" type="presOf" srcId="{2CB74FEC-C740-4BF8-9299-F8CE5880A132}" destId="{59DC80A1-8692-418E-A97E-F4763296A103}" srcOrd="0" destOrd="0" presId="urn:microsoft.com/office/officeart/2005/8/layout/equation1"/>
    <dgm:cxn modelId="{6CD1275E-4AF7-1947-9DBA-F4ACC9FA2129}" type="presOf" srcId="{17B99F0D-BE16-47BE-B32D-807D193A59B4}" destId="{4256E998-347E-41C4-9CEB-40F4B49DBB63}" srcOrd="0" destOrd="0" presId="urn:microsoft.com/office/officeart/2005/8/layout/equation1"/>
    <dgm:cxn modelId="{4F167724-33E1-47EC-AF58-445486A93346}" srcId="{746E54E8-6AA1-4D5B-8B0E-D9B40F28604C}" destId="{17B99F0D-BE16-47BE-B32D-807D193A59B4}" srcOrd="0" destOrd="0" parTransId="{24F6D798-DC5A-4C59-A3AF-856961AF3D9F}" sibTransId="{1BB02F38-A1E0-4154-A5C9-5A6F165F498F}"/>
    <dgm:cxn modelId="{BF19245B-1B17-8146-A997-635DA48CBFE3}" type="presOf" srcId="{1BB02F38-A1E0-4154-A5C9-5A6F165F498F}" destId="{7F975C61-576E-4CFC-B564-93113A531013}" srcOrd="0" destOrd="0" presId="urn:microsoft.com/office/officeart/2005/8/layout/equation1"/>
    <dgm:cxn modelId="{E2BAE21C-8B9B-462C-81B8-35CA0906F22D}" srcId="{746E54E8-6AA1-4D5B-8B0E-D9B40F28604C}" destId="{2CB74FEC-C740-4BF8-9299-F8CE5880A132}" srcOrd="2" destOrd="0" parTransId="{72BE36A5-3BC4-4AFE-BF36-B7D1CBAFD530}" sibTransId="{905C1408-DD22-4C37-881D-07706A4122AC}"/>
    <dgm:cxn modelId="{1617DAB3-AC63-4DCA-8787-6844EFA18FC3}" srcId="{746E54E8-6AA1-4D5B-8B0E-D9B40F28604C}" destId="{376A2EBB-E92E-4F83-8A2F-AC6C091A2FBC}" srcOrd="1" destOrd="0" parTransId="{0B9D907F-0920-4B17-9641-DD42E75FFC38}" sibTransId="{94F07BB2-CF13-4508-BA6D-A6A76673EE67}"/>
    <dgm:cxn modelId="{1ED48938-54F2-7D47-BF82-4781DA9D50DD}" type="presOf" srcId="{376A2EBB-E92E-4F83-8A2F-AC6C091A2FBC}" destId="{0242C591-81A4-4AA8-A974-CAB996CD4B85}" srcOrd="0" destOrd="0" presId="urn:microsoft.com/office/officeart/2005/8/layout/equation1"/>
    <dgm:cxn modelId="{4F24C01B-B531-DD4D-A0DE-BA9A657F3FB4}" type="presParOf" srcId="{7D199CD9-DCA8-4B86-B33D-FE5B226B1B57}" destId="{4256E998-347E-41C4-9CEB-40F4B49DBB63}" srcOrd="0" destOrd="0" presId="urn:microsoft.com/office/officeart/2005/8/layout/equation1"/>
    <dgm:cxn modelId="{FF8A8B0C-5DF6-6C48-9E7B-5F781D327A67}" type="presParOf" srcId="{7D199CD9-DCA8-4B86-B33D-FE5B226B1B57}" destId="{AE9CE1B3-2ECD-48FB-89EB-A6CA2F6B1273}" srcOrd="1" destOrd="0" presId="urn:microsoft.com/office/officeart/2005/8/layout/equation1"/>
    <dgm:cxn modelId="{9DB94B4C-F554-AB4A-8494-B563A9774EF5}" type="presParOf" srcId="{7D199CD9-DCA8-4B86-B33D-FE5B226B1B57}" destId="{7F975C61-576E-4CFC-B564-93113A531013}" srcOrd="2" destOrd="0" presId="urn:microsoft.com/office/officeart/2005/8/layout/equation1"/>
    <dgm:cxn modelId="{AC13C9CC-99FA-5244-924E-8D3CAEEDC5C8}" type="presParOf" srcId="{7D199CD9-DCA8-4B86-B33D-FE5B226B1B57}" destId="{F54DF04B-C9A6-41F5-A85E-28D8F23960F4}" srcOrd="3" destOrd="0" presId="urn:microsoft.com/office/officeart/2005/8/layout/equation1"/>
    <dgm:cxn modelId="{2F25002A-95D0-1040-927F-2BCD55EDDEA2}" type="presParOf" srcId="{7D199CD9-DCA8-4B86-B33D-FE5B226B1B57}" destId="{0242C591-81A4-4AA8-A974-CAB996CD4B85}" srcOrd="4" destOrd="0" presId="urn:microsoft.com/office/officeart/2005/8/layout/equation1"/>
    <dgm:cxn modelId="{AEEEE315-0DD9-6149-85DF-F61B73BC80C7}" type="presParOf" srcId="{7D199CD9-DCA8-4B86-B33D-FE5B226B1B57}" destId="{7D7B00EE-0487-4A08-BA29-31C568B8836B}" srcOrd="5" destOrd="0" presId="urn:microsoft.com/office/officeart/2005/8/layout/equation1"/>
    <dgm:cxn modelId="{3AAA9A66-E3A6-B74B-AAE8-F945E56A225D}" type="presParOf" srcId="{7D199CD9-DCA8-4B86-B33D-FE5B226B1B57}" destId="{EB55E2BA-BA2F-4B25-9093-8882D455CEF1}" srcOrd="6" destOrd="0" presId="urn:microsoft.com/office/officeart/2005/8/layout/equation1"/>
    <dgm:cxn modelId="{6E7FE5FB-D5D1-7B4B-B124-51D15406C418}" type="presParOf" srcId="{7D199CD9-DCA8-4B86-B33D-FE5B226B1B57}" destId="{85ED5E46-ACD9-43D4-B57D-E1257953E331}" srcOrd="7" destOrd="0" presId="urn:microsoft.com/office/officeart/2005/8/layout/equation1"/>
    <dgm:cxn modelId="{C003BAEC-6715-B846-898F-B8B78A4C5109}" type="presParOf" srcId="{7D199CD9-DCA8-4B86-B33D-FE5B226B1B57}" destId="{59DC80A1-8692-418E-A97E-F4763296A10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48F6B-FE2A-4F66-857D-2BD37E3215A8}">
      <dsp:nvSpPr>
        <dsp:cNvPr id="0" name=""/>
        <dsp:cNvSpPr/>
      </dsp:nvSpPr>
      <dsp:spPr>
        <a:xfrm>
          <a:off x="2111154" y="-109117"/>
          <a:ext cx="1235196" cy="938094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Enabling our people</a:t>
          </a:r>
          <a:endParaRPr lang="en-GB" sz="1600" b="1" kern="1200" dirty="0"/>
        </a:p>
      </dsp:txBody>
      <dsp:txXfrm>
        <a:off x="2156948" y="-63323"/>
        <a:ext cx="1143608" cy="846506"/>
      </dsp:txXfrm>
    </dsp:sp>
    <dsp:sp modelId="{5DF9A8F9-65C7-427B-8EB5-50A53016B096}">
      <dsp:nvSpPr>
        <dsp:cNvPr id="0" name=""/>
        <dsp:cNvSpPr/>
      </dsp:nvSpPr>
      <dsp:spPr>
        <a:xfrm>
          <a:off x="851598" y="405389"/>
          <a:ext cx="4084450" cy="4084450"/>
        </a:xfrm>
        <a:custGeom>
          <a:avLst/>
          <a:gdLst/>
          <a:ahLst/>
          <a:cxnLst/>
          <a:rect l="0" t="0" r="0" b="0"/>
          <a:pathLst>
            <a:path>
              <a:moveTo>
                <a:pt x="2497556" y="51406"/>
              </a:moveTo>
              <a:arcTo wR="2042225" hR="2042225" stAng="16972971" swAng="4746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DD97C-985A-46B9-8425-759A0D230B00}">
      <dsp:nvSpPr>
        <dsp:cNvPr id="0" name=""/>
        <dsp:cNvSpPr/>
      </dsp:nvSpPr>
      <dsp:spPr>
        <a:xfrm>
          <a:off x="3572029" y="539435"/>
          <a:ext cx="1255943" cy="856196"/>
        </a:xfrm>
        <a:prstGeom prst="roundRect">
          <a:avLst/>
        </a:prstGeom>
        <a:solidFill>
          <a:srgbClr val="006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Students as partners</a:t>
          </a:r>
          <a:endParaRPr lang="en-GB" sz="1400" b="1" kern="1200" dirty="0"/>
        </a:p>
      </dsp:txBody>
      <dsp:txXfrm>
        <a:off x="3613825" y="581231"/>
        <a:ext cx="1172351" cy="772604"/>
      </dsp:txXfrm>
    </dsp:sp>
    <dsp:sp modelId="{E29197E6-1E81-47F4-B43F-7DD80C997773}">
      <dsp:nvSpPr>
        <dsp:cNvPr id="0" name=""/>
        <dsp:cNvSpPr/>
      </dsp:nvSpPr>
      <dsp:spPr>
        <a:xfrm>
          <a:off x="626762" y="244028"/>
          <a:ext cx="4084450" cy="4084450"/>
        </a:xfrm>
        <a:custGeom>
          <a:avLst/>
          <a:gdLst/>
          <a:ahLst/>
          <a:cxnLst/>
          <a:rect l="0" t="0" r="0" b="0"/>
          <a:pathLst>
            <a:path>
              <a:moveTo>
                <a:pt x="3881416" y="1154497"/>
              </a:moveTo>
              <a:arcTo wR="2042225" hR="2042225" stAng="20054080" swAng="5307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453C1-702E-4130-B974-3420EA38EBBA}">
      <dsp:nvSpPr>
        <dsp:cNvPr id="0" name=""/>
        <dsp:cNvSpPr/>
      </dsp:nvSpPr>
      <dsp:spPr>
        <a:xfrm>
          <a:off x="4015576" y="1694994"/>
          <a:ext cx="1408230" cy="866127"/>
        </a:xfrm>
        <a:prstGeom prst="roundRect">
          <a:avLst/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Digital development</a:t>
          </a:r>
          <a:endParaRPr lang="en-GB" sz="1600" b="1" kern="1200" dirty="0"/>
        </a:p>
      </dsp:txBody>
      <dsp:txXfrm>
        <a:off x="4057857" y="1737275"/>
        <a:ext cx="1323668" cy="781565"/>
      </dsp:txXfrm>
    </dsp:sp>
    <dsp:sp modelId="{D4CA5894-3DED-4568-A456-02C0C0CD619C}">
      <dsp:nvSpPr>
        <dsp:cNvPr id="0" name=""/>
        <dsp:cNvSpPr/>
      </dsp:nvSpPr>
      <dsp:spPr>
        <a:xfrm>
          <a:off x="638806" y="383247"/>
          <a:ext cx="4084450" cy="4084450"/>
        </a:xfrm>
        <a:custGeom>
          <a:avLst/>
          <a:gdLst/>
          <a:ahLst/>
          <a:cxnLst/>
          <a:rect l="0" t="0" r="0" b="0"/>
          <a:pathLst>
            <a:path>
              <a:moveTo>
                <a:pt x="4079479" y="2184627"/>
              </a:moveTo>
              <a:arcTo wR="2042225" hR="2042225" stAng="239906" swAng="11220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E3660-D40A-420F-BEF8-EEF6CE968150}">
      <dsp:nvSpPr>
        <dsp:cNvPr id="0" name=""/>
        <dsp:cNvSpPr/>
      </dsp:nvSpPr>
      <dsp:spPr>
        <a:xfrm>
          <a:off x="3545452" y="3219787"/>
          <a:ext cx="1397498" cy="949826"/>
        </a:xfrm>
        <a:prstGeom prst="roundRect">
          <a:avLst/>
        </a:prstGeom>
        <a:solidFill>
          <a:srgbClr val="CC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Student support systems</a:t>
          </a:r>
          <a:endParaRPr lang="en-GB" sz="1800" b="1" kern="1200" dirty="0"/>
        </a:p>
      </dsp:txBody>
      <dsp:txXfrm>
        <a:off x="3591819" y="3266154"/>
        <a:ext cx="1304764" cy="857092"/>
      </dsp:txXfrm>
    </dsp:sp>
    <dsp:sp modelId="{F6B7DADD-B171-45CE-9BFC-9FFAE7E72CA2}">
      <dsp:nvSpPr>
        <dsp:cNvPr id="0" name=""/>
        <dsp:cNvSpPr/>
      </dsp:nvSpPr>
      <dsp:spPr>
        <a:xfrm>
          <a:off x="579565" y="339590"/>
          <a:ext cx="4084450" cy="4084450"/>
        </a:xfrm>
        <a:custGeom>
          <a:avLst/>
          <a:gdLst/>
          <a:ahLst/>
          <a:cxnLst/>
          <a:rect l="0" t="0" r="0" b="0"/>
          <a:pathLst>
            <a:path>
              <a:moveTo>
                <a:pt x="3026545" y="3831581"/>
              </a:moveTo>
              <a:arcTo wR="2042225" hR="2042225" stAng="3671095" swAng="5330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A3656-99CB-4B73-8F18-AFEAEBF4972C}">
      <dsp:nvSpPr>
        <dsp:cNvPr id="0" name=""/>
        <dsp:cNvSpPr/>
      </dsp:nvSpPr>
      <dsp:spPr>
        <a:xfrm>
          <a:off x="1908818" y="3913437"/>
          <a:ext cx="1406110" cy="938094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Campus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 development</a:t>
          </a:r>
          <a:endParaRPr lang="en-GB" sz="1600" b="1" kern="1200" dirty="0"/>
        </a:p>
      </dsp:txBody>
      <dsp:txXfrm>
        <a:off x="1954612" y="3959231"/>
        <a:ext cx="1314522" cy="846506"/>
      </dsp:txXfrm>
    </dsp:sp>
    <dsp:sp modelId="{F057692F-480B-437A-A29D-0AEB6E39A140}">
      <dsp:nvSpPr>
        <dsp:cNvPr id="0" name=""/>
        <dsp:cNvSpPr/>
      </dsp:nvSpPr>
      <dsp:spPr>
        <a:xfrm>
          <a:off x="770136" y="337702"/>
          <a:ext cx="4084450" cy="4084450"/>
        </a:xfrm>
        <a:custGeom>
          <a:avLst/>
          <a:gdLst/>
          <a:ahLst/>
          <a:cxnLst/>
          <a:rect l="0" t="0" r="0" b="0"/>
          <a:pathLst>
            <a:path>
              <a:moveTo>
                <a:pt x="1136821" y="3872778"/>
              </a:moveTo>
              <a:arcTo wR="2042225" hR="2042225" stAng="6979038" swAng="3425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E4303-B910-4B50-BD9B-4428B7777A8E}">
      <dsp:nvSpPr>
        <dsp:cNvPr id="0" name=""/>
        <dsp:cNvSpPr/>
      </dsp:nvSpPr>
      <dsp:spPr>
        <a:xfrm>
          <a:off x="488096" y="3186293"/>
          <a:ext cx="1372811" cy="92393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University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systems</a:t>
          </a:r>
        </a:p>
      </dsp:txBody>
      <dsp:txXfrm>
        <a:off x="533199" y="3231396"/>
        <a:ext cx="1282605" cy="833731"/>
      </dsp:txXfrm>
    </dsp:sp>
    <dsp:sp modelId="{B0DBB8A0-4FCC-4DCD-9C4C-F7BDA8635357}">
      <dsp:nvSpPr>
        <dsp:cNvPr id="0" name=""/>
        <dsp:cNvSpPr/>
      </dsp:nvSpPr>
      <dsp:spPr>
        <a:xfrm>
          <a:off x="682807" y="261956"/>
          <a:ext cx="4084450" cy="4084450"/>
        </a:xfrm>
        <a:custGeom>
          <a:avLst/>
          <a:gdLst/>
          <a:ahLst/>
          <a:cxnLst/>
          <a:rect l="0" t="0" r="0" b="0"/>
          <a:pathLst>
            <a:path>
              <a:moveTo>
                <a:pt x="198883" y="2921302"/>
              </a:moveTo>
              <a:arcTo wR="2042225" hR="2042225" stAng="9270230" swAng="5553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A97D9-AB0D-4703-AB27-FC6582747D48}">
      <dsp:nvSpPr>
        <dsp:cNvPr id="0" name=""/>
        <dsp:cNvSpPr/>
      </dsp:nvSpPr>
      <dsp:spPr>
        <a:xfrm>
          <a:off x="61407" y="1933234"/>
          <a:ext cx="1264972" cy="93883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Evidence base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for enhancement</a:t>
          </a:r>
          <a:r>
            <a:rPr lang="en-GB" sz="1000" b="1" kern="1200" dirty="0" smtClean="0"/>
            <a:t>	</a:t>
          </a:r>
          <a:endParaRPr lang="en-GB" sz="1000" b="1" kern="1200" dirty="0"/>
        </a:p>
      </dsp:txBody>
      <dsp:txXfrm>
        <a:off x="107237" y="1979064"/>
        <a:ext cx="1173312" cy="847176"/>
      </dsp:txXfrm>
    </dsp:sp>
    <dsp:sp modelId="{A9DED409-A4BD-4B56-B83B-5377CEC0B86E}">
      <dsp:nvSpPr>
        <dsp:cNvPr id="0" name=""/>
        <dsp:cNvSpPr/>
      </dsp:nvSpPr>
      <dsp:spPr>
        <a:xfrm>
          <a:off x="692207" y="301491"/>
          <a:ext cx="4084450" cy="4084450"/>
        </a:xfrm>
        <a:custGeom>
          <a:avLst/>
          <a:gdLst/>
          <a:ahLst/>
          <a:cxnLst/>
          <a:rect l="0" t="0" r="0" b="0"/>
          <a:pathLst>
            <a:path>
              <a:moveTo>
                <a:pt x="43063" y="1625050"/>
              </a:moveTo>
              <a:arcTo wR="2042225" hR="2042225" stAng="11507222" swAng="11329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2FFF1-4061-824E-A3B3-1A57186CF6B4}">
      <dsp:nvSpPr>
        <dsp:cNvPr id="0" name=""/>
        <dsp:cNvSpPr/>
      </dsp:nvSpPr>
      <dsp:spPr>
        <a:xfrm>
          <a:off x="545413" y="496230"/>
          <a:ext cx="1494017" cy="79991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Partnership and collaboration </a:t>
          </a:r>
          <a:endParaRPr lang="en-GB" sz="1400" b="1" kern="1200" dirty="0"/>
        </a:p>
      </dsp:txBody>
      <dsp:txXfrm>
        <a:off x="584462" y="535279"/>
        <a:ext cx="1415919" cy="721818"/>
      </dsp:txXfrm>
    </dsp:sp>
    <dsp:sp modelId="{C3BA05AB-419E-574C-B387-5EDFD21FB81D}">
      <dsp:nvSpPr>
        <dsp:cNvPr id="0" name=""/>
        <dsp:cNvSpPr/>
      </dsp:nvSpPr>
      <dsp:spPr>
        <a:xfrm>
          <a:off x="222795" y="455434"/>
          <a:ext cx="4084450" cy="4084450"/>
        </a:xfrm>
        <a:custGeom>
          <a:avLst/>
          <a:gdLst/>
          <a:ahLst/>
          <a:cxnLst/>
          <a:rect l="0" t="0" r="0" b="0"/>
          <a:pathLst>
            <a:path>
              <a:moveTo>
                <a:pt x="1638563" y="40290"/>
              </a:moveTo>
              <a:arcTo wR="2042225" hR="2042225" stAng="15515998" swAng="4204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E998-347E-41C4-9CEB-40F4B49DBB63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Face to Face</a:t>
          </a:r>
          <a:endParaRPr lang="en-GB" sz="2100" kern="1200" dirty="0"/>
        </a:p>
      </dsp:txBody>
      <dsp:txXfrm>
        <a:off x="200017" y="1551591"/>
        <a:ext cx="960816" cy="960816"/>
      </dsp:txXfrm>
    </dsp:sp>
    <dsp:sp modelId="{7F975C61-576E-4CFC-B564-93113A531013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1574623" y="1939318"/>
        <a:ext cx="579178" cy="185362"/>
      </dsp:txXfrm>
    </dsp:sp>
    <dsp:sp modelId="{0242C591-81A4-4AA8-A974-CAB996CD4B85}">
      <dsp:nvSpPr>
        <dsp:cNvPr id="0" name=""/>
        <dsp:cNvSpPr/>
      </dsp:nvSpPr>
      <dsp:spPr>
        <a:xfrm>
          <a:off x="2368599" y="1352599"/>
          <a:ext cx="1358800" cy="1358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Online</a:t>
          </a:r>
          <a:endParaRPr lang="en-GB" sz="2100" kern="1200" dirty="0"/>
        </a:p>
      </dsp:txBody>
      <dsp:txXfrm>
        <a:off x="2567591" y="1551591"/>
        <a:ext cx="960816" cy="960816"/>
      </dsp:txXfrm>
    </dsp:sp>
    <dsp:sp modelId="{EB55E2BA-BA2F-4B25-9093-8882D455CEF1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3942198" y="1800296"/>
        <a:ext cx="579178" cy="463406"/>
      </dsp:txXfrm>
    </dsp:sp>
    <dsp:sp modelId="{59DC80A1-8692-418E-A97E-F4763296A103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Blended</a:t>
          </a:r>
          <a:endParaRPr lang="en-GB" sz="2100" kern="1200" dirty="0"/>
        </a:p>
      </dsp:txBody>
      <dsp:txXfrm>
        <a:off x="4935166" y="1551591"/>
        <a:ext cx="960816" cy="96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419E-F825-4759-AC89-39E4F8C63B0C}" type="datetimeFigureOut">
              <a:rPr lang="en-GB" smtClean="0"/>
              <a:t>06/03/18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4B60C-C882-4826-A470-C2DA291C3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1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4B60C-C882-4826-A470-C2DA291C3A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7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4B60C-C882-4826-A470-C2DA291C3A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4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http://</a:t>
            </a:r>
            <a:r>
              <a:rPr lang="en-US" dirty="0" err="1" smtClean="0"/>
              <a:t>www.celt.iastate.edu</a:t>
            </a:r>
            <a:r>
              <a:rPr lang="en-US" dirty="0" smtClean="0"/>
              <a:t>/teaching/effective-teaching-practices/revised-blooms-taxonomy/revised-blooms-taxonomy-flash-version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4B60C-C882-4826-A470-C2DA291C3A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3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4B60C-C882-4826-A470-C2DA291C3A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4B60C-C882-4826-A470-C2DA291C3A6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– where</a:t>
            </a:r>
            <a:r>
              <a:rPr lang="en-US" baseline="0" dirty="0" smtClean="0"/>
              <a:t> does </a:t>
            </a:r>
            <a:r>
              <a:rPr lang="en-US" baseline="0" dirty="0" err="1" smtClean="0"/>
              <a:t>SLaSE</a:t>
            </a:r>
            <a:r>
              <a:rPr lang="en-US" baseline="0" dirty="0" smtClean="0"/>
              <a:t> sit?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4B60C-C882-4826-A470-C2DA291C3A6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9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0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GTA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06/03/18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06/03/18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06/03/18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8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86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06/03/18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1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06/03/18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8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emery@gcu.ac.uk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heila.macneill@gcu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mEh_P_bIYuo" TargetMode="Externa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teachinginadigitalage" TargetMode="External"/><Relationship Id="rId4" Type="http://schemas.openxmlformats.org/officeDocument/2006/relationships/hyperlink" Target="http://www.researchinlearningtechnology.net/index.php/rlt/article/view/21635" TargetMode="External"/><Relationship Id="rId5" Type="http://schemas.openxmlformats.org/officeDocument/2006/relationships/hyperlink" Target="http://tinyurl.com/37g69e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80/02680513.2013.79628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2090663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Digital Learning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 err="1" smtClean="0"/>
              <a:t>SLaSE</a:t>
            </a:r>
            <a:r>
              <a:rPr lang="en-GB" dirty="0" smtClean="0"/>
              <a:t> Unit 4 </a:t>
            </a:r>
            <a:r>
              <a:rPr lang="en-GB" dirty="0" smtClean="0"/>
              <a:t>6/</a:t>
            </a:r>
            <a:r>
              <a:rPr lang="en-GB" smtClean="0"/>
              <a:t>3</a:t>
            </a:r>
            <a:r>
              <a:rPr lang="en-GB" smtClean="0"/>
              <a:t>/18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991" y="4725144"/>
            <a:ext cx="7177608" cy="151216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GB" sz="4500" dirty="0" smtClean="0">
                <a:solidFill>
                  <a:schemeClr val="tx1"/>
                </a:solidFill>
              </a:rPr>
              <a:t>Sheila MacNeill: </a:t>
            </a:r>
            <a:r>
              <a:rPr lang="en-GB" sz="4500" dirty="0" smtClean="0">
                <a:solidFill>
                  <a:schemeClr val="tx1"/>
                </a:solidFill>
                <a:hlinkClick r:id="rId2"/>
              </a:rPr>
              <a:t>sheila.macneill@gcu.ac.uk</a:t>
            </a:r>
            <a:r>
              <a:rPr lang="en-GB" sz="4500" dirty="0" smtClean="0">
                <a:solidFill>
                  <a:schemeClr val="tx1"/>
                </a:solidFill>
              </a:rPr>
              <a:t> @</a:t>
            </a:r>
            <a:r>
              <a:rPr lang="en-GB" sz="4500" dirty="0" err="1" smtClean="0">
                <a:solidFill>
                  <a:schemeClr val="tx1"/>
                </a:solidFill>
              </a:rPr>
              <a:t>sheilmcn</a:t>
            </a:r>
            <a:endParaRPr lang="en-GB" sz="4500" dirty="0" smtClean="0">
              <a:solidFill>
                <a:schemeClr val="tx1"/>
              </a:solidFill>
            </a:endParaRPr>
          </a:p>
          <a:p>
            <a:pPr algn="ctr"/>
            <a:r>
              <a:rPr lang="en-GB" sz="4500" dirty="0" smtClean="0">
                <a:solidFill>
                  <a:schemeClr val="tx1"/>
                </a:solidFill>
              </a:rPr>
              <a:t>Jim Emery: </a:t>
            </a:r>
            <a:r>
              <a:rPr lang="en-GB" sz="4500" dirty="0" smtClean="0">
                <a:solidFill>
                  <a:schemeClr val="tx1"/>
                </a:solidFill>
                <a:hlinkClick r:id="rId3"/>
              </a:rPr>
              <a:t>j.emery@gcu.ac.uk</a:t>
            </a:r>
            <a:r>
              <a:rPr lang="en-GB" sz="4500" dirty="0">
                <a:solidFill>
                  <a:schemeClr val="tx1"/>
                </a:solidFill>
              </a:rPr>
              <a:t> </a:t>
            </a:r>
            <a:r>
              <a:rPr lang="en-GB" sz="4500" dirty="0" smtClean="0">
                <a:solidFill>
                  <a:schemeClr val="tx1"/>
                </a:solidFill>
              </a:rPr>
              <a:t>@</a:t>
            </a:r>
            <a:r>
              <a:rPr lang="en-GB" sz="4500" dirty="0" err="1" smtClean="0">
                <a:solidFill>
                  <a:schemeClr val="tx1"/>
                </a:solidFill>
              </a:rPr>
              <a:t>gcujime</a:t>
            </a:r>
            <a:endParaRPr lang="en-GB" sz="4500" dirty="0" smtClean="0">
              <a:solidFill>
                <a:schemeClr val="tx1"/>
              </a:solidFill>
            </a:endParaRPr>
          </a:p>
          <a:p>
            <a:pPr algn="ctr"/>
            <a:r>
              <a:rPr lang="en-GB" sz="4500" dirty="0" smtClean="0">
                <a:solidFill>
                  <a:schemeClr val="tx1"/>
                </a:solidFill>
              </a:rPr>
              <a:t>Sabine McKinnon : </a:t>
            </a:r>
            <a:r>
              <a:rPr lang="en-GB" sz="4500" dirty="0" err="1" smtClean="0">
                <a:solidFill>
                  <a:schemeClr val="tx1"/>
                </a:solidFill>
              </a:rPr>
              <a:t>Sabine.McKinnon@gcu.ac.uk</a:t>
            </a:r>
            <a:r>
              <a:rPr lang="en-GB" sz="4500" dirty="0" smtClean="0">
                <a:solidFill>
                  <a:schemeClr val="tx1"/>
                </a:solidFill>
              </a:rPr>
              <a:t> @</a:t>
            </a:r>
            <a:r>
              <a:rPr lang="en-GB" sz="4500" dirty="0" err="1" smtClean="0">
                <a:solidFill>
                  <a:schemeClr val="tx1"/>
                </a:solidFill>
              </a:rPr>
              <a:t>SabineMckinnon</a:t>
            </a:r>
            <a:endParaRPr lang="en-GB" sz="4500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7" descr="GCU on white_RGB_new.jpg                                       003DEDC1Leopard_Boot                   C4F69DE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60648"/>
            <a:ext cx="15478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372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-540568" y="6165304"/>
            <a:ext cx="6336704" cy="365125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designingoutcomes.com</a:t>
            </a:r>
            <a:r>
              <a:rPr lang="en-US" dirty="0"/>
              <a:t>/english-speaking-world-v5-0/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Screen Shot 2017-03-03 at 10.33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16416" cy="58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-coffee-cup-ha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Learning at GCU</a:t>
            </a:r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85231512"/>
              </p:ext>
            </p:extLst>
          </p:nvPr>
        </p:nvGraphicFramePr>
        <p:xfrm>
          <a:off x="1331640" y="284704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11560" y="1509192"/>
            <a:ext cx="7704856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developing creative approaches to learning, teaching and assessment through the effective use of technology on campus and online to enhance student engagement and enhance flexible access through a range of digital devices</a:t>
            </a:r>
            <a:r>
              <a:rPr lang="en-US" sz="2400" i="1" dirty="0" smtClean="0"/>
              <a:t>”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589240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gcublend.wordpress.com</a:t>
            </a:r>
            <a:r>
              <a:rPr lang="en-US" sz="1400" dirty="0"/>
              <a:t>/2016/03/02/gcu-2016-programme-leaders-event/</a:t>
            </a:r>
          </a:p>
        </p:txBody>
      </p:sp>
    </p:spTree>
    <p:extLst>
      <p:ext uri="{BB962C8B-B14F-4D97-AF65-F5344CB8AC3E}">
        <p14:creationId xmlns:p14="http://schemas.microsoft.com/office/powerpoint/2010/main" val="29601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Blended Learning at GCU</a:t>
            </a:r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73468457"/>
              </p:ext>
            </p:extLst>
          </p:nvPr>
        </p:nvGraphicFramePr>
        <p:xfrm>
          <a:off x="1331640" y="284704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11560" y="1509192"/>
            <a:ext cx="7704856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An approach which combines excellence in established modes of learning and teaching with the innovative use of learning technology.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8AF628A-A867-4937-BBE5-207DB6F9C51A}" type="datetime1">
              <a:rPr lang="en-US" smtClean="0"/>
              <a:t>06/03/18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8480" y="161714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 smtClean="0"/>
              <a:t>Degrees of ‘blend’</a:t>
            </a:r>
            <a:endParaRPr lang="en-GB" sz="3600" dirty="0"/>
          </a:p>
        </p:txBody>
      </p:sp>
      <p:pic>
        <p:nvPicPr>
          <p:cNvPr id="6" name="Picture 4" descr="DSC_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12776"/>
            <a:ext cx="28438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15816" y="1700809"/>
            <a:ext cx="5832648" cy="4176464"/>
          </a:xfrm>
          <a:prstGeom prst="rect">
            <a:avLst/>
          </a:prstGeom>
        </p:spPr>
        <p:txBody>
          <a:bodyPr vert="horz" lIns="91440" tIns="91440" rtlCol="0">
            <a:normAutofit fontScale="925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Technology enhanced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content + support (20%)</a:t>
            </a:r>
          </a:p>
          <a:p>
            <a:pPr marL="73152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Some online resources &amp; discussion groups or blogs to supplement classroom-based teaching</a:t>
            </a:r>
          </a:p>
          <a:p>
            <a:pPr marL="73152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Technology enabled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‘wrap-around’ model (50%)</a:t>
            </a:r>
          </a:p>
          <a:p>
            <a:pPr marL="73152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GB" sz="2000" noProof="0" dirty="0"/>
              <a:t>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echnology combined with classroom activities to create a ‘blended’ model</a:t>
            </a:r>
          </a:p>
          <a:p>
            <a:pPr marL="73152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Includes online discussions,  online activities, group work</a:t>
            </a:r>
          </a:p>
          <a:p>
            <a:pPr marL="73152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Technology dependent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integrated model (100%)</a:t>
            </a:r>
          </a:p>
          <a:p>
            <a:pPr marL="73152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Entirely online community</a:t>
            </a:r>
          </a:p>
          <a:p>
            <a:pPr marL="73152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Collaborative working, peer support, tutor as facilitator</a:t>
            </a:r>
          </a:p>
          <a:p>
            <a:pPr marL="731520" marR="0" lvl="1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50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66832" y="5823217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Areas of Blended Learning </a:t>
            </a:r>
            <a:endParaRPr lang="en-GB" dirty="0"/>
          </a:p>
        </p:txBody>
      </p:sp>
      <p:pic>
        <p:nvPicPr>
          <p:cNvPr id="2" name="Picture 1" descr="Screen Shot 2016-03-15 at 14.3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6840760" cy="51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3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3 at 13.1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985862" cy="573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381328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</a:t>
            </a:r>
            <a:r>
              <a:rPr lang="en-GB" sz="1200" dirty="0" err="1"/>
              <a:t>repository.jisc.ac.uk</a:t>
            </a:r>
            <a:r>
              <a:rPr lang="en-GB" sz="1200" dirty="0"/>
              <a:t>/6140/1/</a:t>
            </a:r>
            <a:r>
              <a:rPr lang="en-GB" sz="1200" dirty="0" err="1"/>
              <a:t>Jisc_NUS_student_experience_benchmarking_tool.pdf</a:t>
            </a:r>
            <a:endParaRPr lang="en-GB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1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820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Reflection, discussion and examples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Screen Shot 2016-03-22 at 09.5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8370763" cy="2952328"/>
          </a:xfrm>
          <a:prstGeom prst="rect">
            <a:avLst/>
          </a:prstGeom>
        </p:spPr>
      </p:pic>
      <p:pic>
        <p:nvPicPr>
          <p:cNvPr id="9" name="Picture 8" descr="Screen Shot 2016-03-22 at 09.5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7272808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5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GTA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4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We have looked at  -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How technology can help </a:t>
            </a:r>
            <a:r>
              <a:rPr lang="en-GB" dirty="0" smtClean="0"/>
              <a:t>support student learning and engagement</a:t>
            </a:r>
          </a:p>
          <a:p>
            <a:pPr lvl="1"/>
            <a:r>
              <a:rPr lang="en-GB" dirty="0"/>
              <a:t>What we mean by blended and digital learning in GCU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Shared experiences </a:t>
            </a:r>
            <a:r>
              <a:rPr lang="en-GB" dirty="0" smtClean="0"/>
              <a:t>of supporting learning and student engagement with technology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471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35696" y="1484784"/>
            <a:ext cx="6851104" cy="46721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en-GB" sz="2800" dirty="0" smtClean="0"/>
              <a:t>To support participants to gain a greater understanding, and develop reflective awareness of the role of technology in supporting student learning and engagement.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GB" sz="2800" dirty="0" smtClean="0"/>
              <a:t>To explore potential approaches to enhance engagement through </a:t>
            </a:r>
            <a:r>
              <a:rPr lang="en-GB" sz="2800" dirty="0"/>
              <a:t>the use of </a:t>
            </a:r>
            <a:r>
              <a:rPr lang="en-GB" sz="2800" dirty="0" smtClean="0"/>
              <a:t>technology.</a:t>
            </a:r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9" descr="GCU-phot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9048"/>
            <a:ext cx="1666875" cy="2924175"/>
          </a:xfrm>
          <a:prstGeom prst="rect">
            <a:avLst/>
          </a:prstGeom>
        </p:spPr>
      </p:pic>
      <p:pic>
        <p:nvPicPr>
          <p:cNvPr id="8" name="Picture 7" descr="GCU-photo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525" y="22132"/>
            <a:ext cx="16764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8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References/</a:t>
            </a:r>
            <a:r>
              <a:rPr lang="en-GB" sz="3600" smtClean="0"/>
              <a:t>Useful links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33400" indent="-533400">
              <a:spcBef>
                <a:spcPts val="1800"/>
              </a:spcBef>
              <a:buNone/>
            </a:pPr>
            <a:r>
              <a:rPr lang="en-GB" sz="2000" dirty="0" err="1" smtClean="0"/>
              <a:t>Armellini</a:t>
            </a:r>
            <a:r>
              <a:rPr lang="en-GB" sz="2000" dirty="0" smtClean="0"/>
              <a:t> </a:t>
            </a:r>
            <a:r>
              <a:rPr lang="en-GB" sz="2000" dirty="0"/>
              <a:t>A. &amp; </a:t>
            </a:r>
            <a:r>
              <a:rPr lang="en-GB" sz="2000" dirty="0" err="1"/>
              <a:t>Nie</a:t>
            </a:r>
            <a:r>
              <a:rPr lang="en-GB" sz="2000" dirty="0"/>
              <a:t> M. (2013) Open educational practices for curriculum enhancement, </a:t>
            </a:r>
            <a:r>
              <a:rPr lang="en-GB" sz="2000" i="1" dirty="0"/>
              <a:t>Open Learning: The Journal of Open, Distance and e-Learning</a:t>
            </a:r>
            <a:r>
              <a:rPr lang="en-GB" sz="2000" dirty="0"/>
              <a:t>, 28:1, </a:t>
            </a:r>
            <a:r>
              <a:rPr lang="en-GB" sz="2000" dirty="0">
                <a:hlinkClick r:id="rId2"/>
              </a:rPr>
              <a:t>http://dx.doi.org/10.1080/02680513.2013.796286</a:t>
            </a:r>
            <a:r>
              <a:rPr lang="en-GB" sz="2000" dirty="0"/>
              <a:t> </a:t>
            </a:r>
            <a:endParaRPr lang="en-GB" sz="2000" dirty="0" smtClean="0"/>
          </a:p>
          <a:p>
            <a:pPr marL="533400" indent="-533400">
              <a:spcBef>
                <a:spcPts val="1800"/>
              </a:spcBef>
              <a:buNone/>
            </a:pPr>
            <a:r>
              <a:rPr lang="en-GB" sz="2000" dirty="0" smtClean="0"/>
              <a:t>Bates, T (</a:t>
            </a:r>
            <a:r>
              <a:rPr lang="en-GB" sz="2000" dirty="0"/>
              <a:t>2015) Teaching in a digital age. Available at: </a:t>
            </a:r>
            <a:r>
              <a:rPr lang="en-GB" sz="2000" dirty="0">
                <a:hlinkClick r:id="rId3"/>
              </a:rPr>
              <a:t>https://opentextbc.ca/</a:t>
            </a:r>
            <a:r>
              <a:rPr lang="en-GB" sz="2000" dirty="0" smtClean="0">
                <a:hlinkClick r:id="rId3"/>
              </a:rPr>
              <a:t>teachinginadigitalage</a:t>
            </a:r>
            <a:r>
              <a:rPr lang="en-GB" sz="2000" dirty="0" smtClean="0"/>
              <a:t> </a:t>
            </a:r>
          </a:p>
          <a:p>
            <a:pPr marL="533400" indent="-533400">
              <a:spcBef>
                <a:spcPts val="1800"/>
              </a:spcBef>
              <a:buNone/>
            </a:pPr>
            <a:r>
              <a:rPr lang="en-GB" sz="2000" dirty="0" err="1" smtClean="0"/>
              <a:t>Blaschke</a:t>
            </a:r>
            <a:r>
              <a:rPr lang="en-GB" sz="2000" dirty="0"/>
              <a:t>, Lisa Marie (2014)  Using social media to engage and develop the online learner in self-determined learning. </a:t>
            </a:r>
            <a:r>
              <a:rPr lang="en-GB" sz="2000" i="1" dirty="0"/>
              <a:t>Research in Learning Technology</a:t>
            </a:r>
            <a:r>
              <a:rPr lang="en-GB" sz="2000" dirty="0"/>
              <a:t>, [</a:t>
            </a:r>
            <a:r>
              <a:rPr lang="en-GB" sz="2000" dirty="0" err="1"/>
              <a:t>S.l</a:t>
            </a:r>
            <a:r>
              <a:rPr lang="en-GB" sz="2000" dirty="0"/>
              <a:t>.], v. 22  </a:t>
            </a:r>
            <a:r>
              <a:rPr lang="en-GB" sz="2000" u="sng" dirty="0">
                <a:hlinkClick r:id="rId4"/>
              </a:rPr>
              <a:t>http://www.researchinlearningtechnology.net/index.php/rlt/article/view/21635</a:t>
            </a:r>
            <a:endParaRPr lang="en-GB" sz="2000" dirty="0"/>
          </a:p>
          <a:p>
            <a:pPr marL="533400" indent="-533400">
              <a:spcBef>
                <a:spcPts val="1800"/>
              </a:spcBef>
              <a:buNone/>
            </a:pPr>
            <a:r>
              <a:rPr lang="en-GB" sz="2000" dirty="0" smtClean="0"/>
              <a:t>Developing Student Digital Capability Benchmarking Toolkit, (NUS/</a:t>
            </a:r>
            <a:r>
              <a:rPr lang="en-GB" sz="2000" dirty="0" err="1" smtClean="0"/>
              <a:t>Jisc</a:t>
            </a:r>
            <a:r>
              <a:rPr lang="en-GB" sz="2000" dirty="0"/>
              <a:t> 2015) </a:t>
            </a:r>
            <a:r>
              <a:rPr lang="en-GB" sz="2000" dirty="0" smtClean="0"/>
              <a:t>http</a:t>
            </a:r>
            <a:r>
              <a:rPr lang="en-GB" sz="2000" dirty="0"/>
              <a:t>://</a:t>
            </a:r>
            <a:r>
              <a:rPr lang="en-GB" sz="2000" dirty="0" err="1"/>
              <a:t>repository.jisc.ac.uk</a:t>
            </a:r>
            <a:r>
              <a:rPr lang="en-GB" sz="2000" dirty="0"/>
              <a:t>/6140/1/</a:t>
            </a:r>
            <a:r>
              <a:rPr lang="en-GB" sz="2000" dirty="0" err="1" smtClean="0"/>
              <a:t>Jisc_NUS_student_experience_benchmarking_tool.pdf</a:t>
            </a:r>
            <a:endParaRPr lang="en-GB" sz="2000" dirty="0" smtClean="0"/>
          </a:p>
          <a:p>
            <a:pPr marL="533400" indent="-533400">
              <a:spcBef>
                <a:spcPts val="1800"/>
              </a:spcBef>
              <a:buNone/>
            </a:pPr>
            <a:r>
              <a:rPr lang="en-GB" sz="2000" dirty="0"/>
              <a:t>Garrison, R. &amp; Vaughan, N. (2008), </a:t>
            </a:r>
            <a:r>
              <a:rPr lang="en-GB" sz="2000" i="1" dirty="0"/>
              <a:t>Blended Learning in Higher Education</a:t>
            </a:r>
            <a:r>
              <a:rPr lang="en-GB" sz="2000" dirty="0"/>
              <a:t>, </a:t>
            </a:r>
            <a:r>
              <a:rPr lang="en-GB" sz="2000" dirty="0" err="1"/>
              <a:t>Jossey</a:t>
            </a:r>
            <a:r>
              <a:rPr lang="en-GB" sz="2000" dirty="0"/>
              <a:t> Bass, San Francisco </a:t>
            </a:r>
            <a:endParaRPr lang="en-GB" sz="2000" dirty="0" smtClean="0"/>
          </a:p>
          <a:p>
            <a:pPr marL="533400" indent="-533400">
              <a:spcBef>
                <a:spcPts val="1800"/>
              </a:spcBef>
              <a:buNone/>
            </a:pPr>
            <a:r>
              <a:rPr lang="en-GB" sz="2000" dirty="0"/>
              <a:t>Smyth, K., MacNeill, S. and Hartley, P. (2016) Technologies and academic development. In D. Baume and C. </a:t>
            </a:r>
            <a:r>
              <a:rPr lang="en-GB" sz="2000" dirty="0" err="1"/>
              <a:t>Popovic</a:t>
            </a:r>
            <a:r>
              <a:rPr lang="en-GB" sz="2000" dirty="0"/>
              <a:t> (Eds.) Advancing Practice in Academic Development. </a:t>
            </a:r>
            <a:r>
              <a:rPr lang="en-GB" sz="2000" dirty="0" err="1"/>
              <a:t>Routledge</a:t>
            </a:r>
            <a:r>
              <a:rPr lang="en-GB" sz="2000" dirty="0"/>
              <a:t>, pp.121-141</a:t>
            </a:r>
            <a:r>
              <a:rPr lang="en-GB" sz="2000" dirty="0" smtClean="0"/>
              <a:t>.</a:t>
            </a:r>
          </a:p>
          <a:p>
            <a:pPr marL="533400" indent="-533400">
              <a:spcBef>
                <a:spcPts val="1800"/>
              </a:spcBef>
              <a:buNone/>
            </a:pPr>
            <a:r>
              <a:rPr lang="de-DE" sz="2000" dirty="0" smtClean="0"/>
              <a:t>Mayes</a:t>
            </a:r>
            <a:r>
              <a:rPr lang="de-DE" sz="2000" dirty="0"/>
              <a:t>, T, &amp; de Freitas, S. (2007). </a:t>
            </a:r>
            <a:r>
              <a:rPr lang="en-GB" sz="2000" dirty="0"/>
              <a:t>Learning and e-learning. The role of theory. In </a:t>
            </a:r>
            <a:r>
              <a:rPr lang="en-GB" sz="2000" dirty="0" err="1"/>
              <a:t>Beetham</a:t>
            </a:r>
            <a:r>
              <a:rPr lang="en-GB" sz="2000" dirty="0"/>
              <a:t>, H. &amp; Sharpe, R. (2007) (Eds.) </a:t>
            </a:r>
            <a:r>
              <a:rPr lang="en-GB" sz="2000" i="1" dirty="0"/>
              <a:t>Rethinking Pedagogy for a Digital Age. Designing and delivering e-learning,</a:t>
            </a:r>
            <a:r>
              <a:rPr lang="en-GB" sz="2000" dirty="0"/>
              <a:t> 13-25. London: </a:t>
            </a:r>
            <a:r>
              <a:rPr lang="en-GB" sz="2000" dirty="0" err="1"/>
              <a:t>Routledge</a:t>
            </a:r>
            <a:r>
              <a:rPr lang="en-GB" sz="2000" dirty="0"/>
              <a:t> </a:t>
            </a:r>
          </a:p>
          <a:p>
            <a:pPr marL="533400" indent="-533400">
              <a:spcBef>
                <a:spcPts val="1800"/>
              </a:spcBef>
              <a:buNone/>
            </a:pPr>
            <a:r>
              <a:rPr lang="en-GB" sz="2000" dirty="0"/>
              <a:t>MacDonald, J. &amp; Creanor, L. (2010) Learning with Online and Mobile technologies: a student survival guide, Gower </a:t>
            </a:r>
            <a:r>
              <a:rPr lang="en-GB" sz="2000" dirty="0">
                <a:hlinkClick r:id="rId5"/>
              </a:rPr>
              <a:t>http://tinyurl.com/37g69ep</a:t>
            </a:r>
            <a:r>
              <a:rPr lang="en-GB" sz="2000" dirty="0"/>
              <a:t> </a:t>
            </a:r>
          </a:p>
          <a:p>
            <a:pPr marL="533400" indent="-533400">
              <a:spcBef>
                <a:spcPts val="1800"/>
              </a:spcBef>
              <a:buNone/>
            </a:pPr>
            <a:endParaRPr lang="en-GB" sz="2000" dirty="0"/>
          </a:p>
          <a:p>
            <a:pPr marL="533400" indent="-533400">
              <a:spcBef>
                <a:spcPts val="1800"/>
              </a:spcBef>
              <a:buNone/>
            </a:pPr>
            <a:endParaRPr lang="en-GB" sz="2000" dirty="0" smtClean="0"/>
          </a:p>
          <a:p>
            <a:pPr>
              <a:spcBef>
                <a:spcPts val="18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00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session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Part 1 – Overview</a:t>
            </a:r>
          </a:p>
          <a:p>
            <a:r>
              <a:rPr lang="en-GB" sz="2000" dirty="0"/>
              <a:t>Welcome and introductions</a:t>
            </a:r>
          </a:p>
          <a:p>
            <a:r>
              <a:rPr lang="en-GB" sz="2000" dirty="0"/>
              <a:t>D</a:t>
            </a:r>
            <a:r>
              <a:rPr lang="en-GB" sz="2000" dirty="0" smtClean="0"/>
              <a:t>iscussion </a:t>
            </a:r>
            <a:r>
              <a:rPr lang="en-GB" sz="2000" dirty="0"/>
              <a:t>and reflection on personal experiences of technology to support learning and engagement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A little bit of theory  </a:t>
            </a:r>
            <a:endParaRPr lang="en-GB" sz="2000" b="1" dirty="0" smtClean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Tea/coffee break 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GB" sz="2000" b="1" dirty="0" smtClean="0"/>
              <a:t>Part 2 – Blended and Digital Learning at GCU</a:t>
            </a:r>
          </a:p>
          <a:p>
            <a:r>
              <a:rPr lang="en-GB" sz="2000" dirty="0" smtClean="0"/>
              <a:t>Overview and of blended and digital learning at GCU</a:t>
            </a:r>
          </a:p>
          <a:p>
            <a:r>
              <a:rPr lang="en-GB" sz="2000" dirty="0" smtClean="0"/>
              <a:t>Benchmarking activity</a:t>
            </a:r>
          </a:p>
          <a:p>
            <a:r>
              <a:rPr lang="en-GB" sz="2000" dirty="0" smtClean="0"/>
              <a:t>Summary and next steps</a:t>
            </a:r>
            <a:endParaRPr lang="en-GB" sz="2000" dirty="0"/>
          </a:p>
          <a:p>
            <a:endParaRPr lang="en-GB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092280" y="5877272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#</a:t>
            </a:r>
            <a:r>
              <a:rPr lang="en-GB" b="1" dirty="0" err="1">
                <a:solidFill>
                  <a:schemeClr val="tx2"/>
                </a:solidFill>
              </a:rPr>
              <a:t>GCUBlend</a:t>
            </a:r>
            <a:r>
              <a:rPr lang="en-GB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026" name="Picture 2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17232"/>
            <a:ext cx="864096" cy="7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0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75" y="1772816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64088" y="5881573"/>
            <a:ext cx="30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www.flickr.com/photos/edinei/3176666887</a:t>
            </a:r>
            <a:endParaRPr lang="en-GB" sz="1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dirty="0" smtClean="0">
                <a:solidFill>
                  <a:schemeClr val="tx1"/>
                </a:solidFill>
              </a:rPr>
              <a:t>The bigger picture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24752"/>
            <a:ext cx="4690864" cy="4535384"/>
          </a:xfrm>
          <a:prstGeom prst="rect">
            <a:avLst/>
          </a:prstGeom>
        </p:spPr>
        <p:txBody>
          <a:bodyPr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2600" b="1" dirty="0"/>
              <a:t>Support for you, support for learners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2600" b="1" dirty="0"/>
              <a:t>Evaluate effectiveness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2600" dirty="0" smtClean="0"/>
              <a:t>Learner profile + context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2600" dirty="0" smtClean="0">
                <a:solidFill>
                  <a:srgbClr val="000000"/>
                </a:solidFill>
              </a:rPr>
              <a:t>Types of  activities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sz="2600" dirty="0" smtClean="0">
                <a:solidFill>
                  <a:srgbClr val="000000"/>
                </a:solidFill>
              </a:rPr>
              <a:t>Which technologies?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9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Could we live without it?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17087" y="6072992"/>
            <a:ext cx="1780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http://tinyurl.com/c7tntva</a:t>
            </a:r>
          </a:p>
        </p:txBody>
      </p:sp>
      <p:pic>
        <p:nvPicPr>
          <p:cNvPr id="1028" name="Picture 4" descr="http://1.androidauthority.com/wp-content/uploads/2012/05/android-smartphones-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96" y="1258788"/>
            <a:ext cx="44656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08633" y="4138913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http://tinyurl.com/d55kv9q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4248" y="5373216"/>
            <a:ext cx="15680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http://tinyurl.com/cnpuu8d</a:t>
            </a:r>
          </a:p>
        </p:txBody>
      </p:sp>
      <p:pic>
        <p:nvPicPr>
          <p:cNvPr id="1030" name="Picture 6" descr="http://www.vermontforward.com/files/2011/10/laptop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98977"/>
            <a:ext cx="3229505" cy="21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ewshour.s3.amazonaws.com/photos/2011/07/05/4506217586_cfdcf44909_o_blog_main_horizon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" y="3843796"/>
            <a:ext cx="3384376" cy="22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9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technology for supporting student learning and engagement?</a:t>
            </a:r>
            <a:endParaRPr lang="en-GB" dirty="0"/>
          </a:p>
        </p:txBody>
      </p:sp>
      <p:pic>
        <p:nvPicPr>
          <p:cNvPr id="6146" name="Picture 2" descr="http://otexplorations.files.wordpress.com/2011/10/connecting-the-world-712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26" y="22027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5179712"/>
            <a:ext cx="184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http://tinyurl.com/cmv6hnu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314427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Student expectations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9326" y="1445799"/>
            <a:ext cx="36724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/>
              <a:t>Knowledge </a:t>
            </a:r>
            <a:r>
              <a:rPr lang="en-GB" sz="2000" dirty="0" smtClean="0"/>
              <a:t>economy </a:t>
            </a:r>
            <a:r>
              <a:rPr lang="en-GB" dirty="0" smtClean="0"/>
              <a:t>- </a:t>
            </a:r>
            <a:r>
              <a:rPr lang="en-GB" dirty="0"/>
              <a:t>finding, evaluating and using information effectively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99525" y="154629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Global society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469" y="283696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Employer expectations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4779" y="473738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/>
              <a:t>Digital </a:t>
            </a:r>
            <a:r>
              <a:rPr lang="en-GB" sz="2000" dirty="0" smtClean="0"/>
              <a:t>capabilities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566124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Forming </a:t>
            </a:r>
            <a:r>
              <a:rPr lang="en-GB" sz="2000" dirty="0" smtClean="0"/>
              <a:t>professional and learning networks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5" y="4365104"/>
            <a:ext cx="252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Learning from others</a:t>
            </a:r>
          </a:p>
        </p:txBody>
      </p:sp>
    </p:spTree>
    <p:extLst>
      <p:ext uri="{BB962C8B-B14F-4D97-AF65-F5344CB8AC3E}">
        <p14:creationId xmlns:p14="http://schemas.microsoft.com/office/powerpoint/2010/main" val="133494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686889"/>
              </p:ext>
            </p:extLst>
          </p:nvPr>
        </p:nvGraphicFramePr>
        <p:xfrm>
          <a:off x="373334" y="1332654"/>
          <a:ext cx="55446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60648"/>
            <a:ext cx="82296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+mn-lt"/>
              </a:rPr>
              <a:t>     </a:t>
            </a:r>
            <a:r>
              <a:rPr lang="en-GB" sz="3300" dirty="0" smtClean="0">
                <a:solidFill>
                  <a:schemeClr val="tx1"/>
                </a:solidFill>
                <a:latin typeface="Arial Rounded MT Bold" pitchFamily="34" charset="0"/>
              </a:rPr>
              <a:t>GCU Strategy for Learning</a:t>
            </a:r>
            <a:endParaRPr lang="en-GB" sz="33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4290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Enablers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5796136" y="1556792"/>
            <a:ext cx="3160041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“an </a:t>
            </a:r>
            <a:r>
              <a:rPr lang="en-US" dirty="0"/>
              <a:t>outstanding student experience which equips students with the employability and entrepreneurial skills to succeed as global citizens and enables them to make a positive impact within their communities, transforming their lives and the lives of </a:t>
            </a:r>
            <a:r>
              <a:rPr lang="en-US" dirty="0" smtClean="0"/>
              <a:t>others”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309320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www.gcu.ac.uk</a:t>
            </a:r>
            <a:r>
              <a:rPr lang="en-US" sz="1400" dirty="0"/>
              <a:t>/</a:t>
            </a:r>
            <a:r>
              <a:rPr lang="en-US" sz="1400" dirty="0" err="1"/>
              <a:t>gaq</a:t>
            </a:r>
            <a:r>
              <a:rPr lang="en-US" sz="1400" dirty="0"/>
              <a:t>/strategyforlearning2015-2020/</a:t>
            </a:r>
          </a:p>
        </p:txBody>
      </p:sp>
    </p:spTree>
    <p:extLst>
      <p:ext uri="{BB962C8B-B14F-4D97-AF65-F5344CB8AC3E}">
        <p14:creationId xmlns:p14="http://schemas.microsoft.com/office/powerpoint/2010/main" val="76885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Arial Rounded MT Bold" pitchFamily="34" charset="0"/>
              </a:rPr>
              <a:t>Learning Theories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1022370" y="3933056"/>
            <a:ext cx="2685534" cy="2147597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9900"/>
                </a:solidFill>
              </a:rPr>
              <a:t>Social Constructivist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Building understanding </a:t>
            </a:r>
            <a:r>
              <a:rPr lang="en-GB" dirty="0" smtClean="0">
                <a:solidFill>
                  <a:schemeClr val="tx1"/>
                </a:solidFill>
              </a:rPr>
              <a:t>through dialogue and </a:t>
            </a:r>
            <a:r>
              <a:rPr lang="en-GB" b="1" dirty="0" smtClean="0">
                <a:solidFill>
                  <a:schemeClr val="tx1"/>
                </a:solidFill>
              </a:rPr>
              <a:t>collaboration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899592" y="1556793"/>
            <a:ext cx="2736304" cy="216024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9900"/>
                </a:solidFill>
              </a:rPr>
              <a:t>Behaviourist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Practising</a:t>
            </a:r>
            <a:r>
              <a:rPr lang="en-GB" dirty="0" smtClean="0">
                <a:solidFill>
                  <a:schemeClr val="tx1"/>
                </a:solidFill>
              </a:rPr>
              <a:t> skills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Absorbing</a:t>
            </a:r>
            <a:r>
              <a:rPr lang="en-GB" dirty="0" smtClean="0">
                <a:solidFill>
                  <a:schemeClr val="tx1"/>
                </a:solidFill>
              </a:rPr>
              <a:t> new knowledge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5351162" y="3989089"/>
            <a:ext cx="2808312" cy="2091563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>
              <a:solidFill>
                <a:srgbClr val="FF9900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F9900"/>
                </a:solidFill>
              </a:rPr>
              <a:t>Cognitivist</a:t>
            </a:r>
          </a:p>
          <a:p>
            <a:pPr algn="ctr"/>
            <a:r>
              <a:rPr lang="en-GB" b="1" dirty="0" smtClean="0">
                <a:solidFill>
                  <a:srgbClr val="000000"/>
                </a:solidFill>
              </a:rPr>
              <a:t>Internal processing </a:t>
            </a:r>
            <a:r>
              <a:rPr lang="en-GB" dirty="0" smtClean="0">
                <a:solidFill>
                  <a:srgbClr val="000000"/>
                </a:solidFill>
              </a:rPr>
              <a:t>of information leading to </a:t>
            </a:r>
            <a:r>
              <a:rPr lang="en-GB" b="1" dirty="0" smtClean="0">
                <a:solidFill>
                  <a:srgbClr val="000000"/>
                </a:solidFill>
              </a:rPr>
              <a:t>understanding</a:t>
            </a:r>
            <a:r>
              <a:rPr lang="en-GB" dirty="0" smtClean="0">
                <a:solidFill>
                  <a:srgbClr val="000000"/>
                </a:solidFill>
              </a:rPr>
              <a:t> and </a:t>
            </a:r>
            <a:r>
              <a:rPr lang="en-GB" b="1" dirty="0" smtClean="0">
                <a:solidFill>
                  <a:srgbClr val="000000"/>
                </a:solidFill>
              </a:rPr>
              <a:t>retention</a:t>
            </a:r>
            <a:r>
              <a:rPr lang="en-GB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5351162" y="1629531"/>
            <a:ext cx="2749230" cy="20875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9900"/>
                </a:solidFill>
              </a:rPr>
              <a:t>Constructivist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Building understanding </a:t>
            </a:r>
            <a:r>
              <a:rPr lang="en-GB" dirty="0" smtClean="0">
                <a:solidFill>
                  <a:schemeClr val="tx1"/>
                </a:solidFill>
              </a:rPr>
              <a:t>through activity and problem solving</a:t>
            </a:r>
          </a:p>
        </p:txBody>
      </p:sp>
      <p:sp>
        <p:nvSpPr>
          <p:cNvPr id="10" name="Hexagon 9"/>
          <p:cNvSpPr/>
          <p:nvPr/>
        </p:nvSpPr>
        <p:spPr>
          <a:xfrm>
            <a:off x="3347864" y="2852936"/>
            <a:ext cx="2304256" cy="18002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How can technology help?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9176" y="5970996"/>
            <a:ext cx="1859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(Mayes &amp; De </a:t>
            </a:r>
            <a:r>
              <a:rPr lang="en-GB" sz="1200" dirty="0" err="1"/>
              <a:t>Freitas</a:t>
            </a:r>
            <a:r>
              <a:rPr lang="en-GB" sz="1200" dirty="0"/>
              <a:t>, 2007</a:t>
            </a:r>
            <a:r>
              <a:rPr lang="en-GB" sz="1200" dirty="0" smtClean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4600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3-22 at 09.42.14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r="794"/>
          <a:stretch>
            <a:fillRect/>
          </a:stretch>
        </p:blipFill>
        <p:spPr>
          <a:xfrm>
            <a:off x="251520" y="908720"/>
            <a:ext cx="8497499" cy="4897214"/>
          </a:xfrm>
        </p:spPr>
      </p:pic>
      <p:sp>
        <p:nvSpPr>
          <p:cNvPr id="7" name="TextBox 6"/>
          <p:cNvSpPr txBox="1"/>
          <p:nvPr/>
        </p:nvSpPr>
        <p:spPr>
          <a:xfrm>
            <a:off x="755576" y="623731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cft.vanderbilt.edu</a:t>
            </a:r>
            <a:r>
              <a:rPr lang="en-US" sz="1400" dirty="0"/>
              <a:t>/guides-sub-pages/blooms-taxonomy/</a:t>
            </a:r>
          </a:p>
        </p:txBody>
      </p:sp>
    </p:spTree>
    <p:extLst>
      <p:ext uri="{BB962C8B-B14F-4D97-AF65-F5344CB8AC3E}">
        <p14:creationId xmlns:p14="http://schemas.microsoft.com/office/powerpoint/2010/main" val="191529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761</Words>
  <Application>Microsoft Macintosh PowerPoint</Application>
  <PresentationFormat>On-screen Show (4:3)</PresentationFormat>
  <Paragraphs>130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Digital Learning  SLaSE Unit 4 6/3/18 </vt:lpstr>
      <vt:lpstr>Aims</vt:lpstr>
      <vt:lpstr>Overview of the session</vt:lpstr>
      <vt:lpstr>PowerPoint Presentation</vt:lpstr>
      <vt:lpstr>Could we live without it?</vt:lpstr>
      <vt:lpstr>Why technology for supporting student learning and engagement?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Learning at GCU</vt:lpstr>
      <vt:lpstr>Blended Learning at GCU</vt:lpstr>
      <vt:lpstr>PowerPoint Presentation</vt:lpstr>
      <vt:lpstr>PowerPoint Presentation</vt:lpstr>
      <vt:lpstr>PowerPoint Presentation</vt:lpstr>
      <vt:lpstr>Benchmarking</vt:lpstr>
      <vt:lpstr>Discussion </vt:lpstr>
      <vt:lpstr>Summary</vt:lpstr>
      <vt:lpstr>References/Useful links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Blended Learning</dc:title>
  <dc:creator>Linda</dc:creator>
  <cp:lastModifiedBy>MacNeill, Sheila</cp:lastModifiedBy>
  <cp:revision>107</cp:revision>
  <dcterms:created xsi:type="dcterms:W3CDTF">2012-11-08T10:25:59Z</dcterms:created>
  <dcterms:modified xsi:type="dcterms:W3CDTF">2018-03-06T09:39:30Z</dcterms:modified>
</cp:coreProperties>
</file>