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0"/>
  </p:notesMasterIdLst>
  <p:handoutMasterIdLst>
    <p:handoutMasterId r:id="rId21"/>
  </p:handoutMasterIdLst>
  <p:sldIdLst>
    <p:sldId id="312" r:id="rId4"/>
    <p:sldId id="310" r:id="rId5"/>
    <p:sldId id="311" r:id="rId6"/>
    <p:sldId id="301" r:id="rId7"/>
    <p:sldId id="313" r:id="rId8"/>
    <p:sldId id="314" r:id="rId9"/>
    <p:sldId id="297" r:id="rId10"/>
    <p:sldId id="300" r:id="rId11"/>
    <p:sldId id="316" r:id="rId12"/>
    <p:sldId id="304" r:id="rId13"/>
    <p:sldId id="305" r:id="rId14"/>
    <p:sldId id="317" r:id="rId15"/>
    <p:sldId id="306" r:id="rId16"/>
    <p:sldId id="309" r:id="rId17"/>
    <p:sldId id="285" r:id="rId18"/>
    <p:sldId id="315" r:id="rId19"/>
  </p:sldIdLst>
  <p:sldSz cx="9144000" cy="6858000" type="screen4x3"/>
  <p:notesSz cx="9144000" cy="6858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/>
        </p14:section>
        <p14:section name="Section Dividers" id="{82575F4C-A2F0-4EE9-9AE0-39F65A27CD48}">
          <p14:sldIdLst>
            <p14:sldId id="312"/>
          </p14:sldIdLst>
        </p14:section>
        <p14:section name="Generic Slides" id="{CEC8951E-5280-470D-9367-390EE319EB8C}">
          <p14:sldIdLst>
            <p14:sldId id="310"/>
            <p14:sldId id="311"/>
            <p14:sldId id="301"/>
            <p14:sldId id="313"/>
            <p14:sldId id="314"/>
            <p14:sldId id="297"/>
            <p14:sldId id="300"/>
            <p14:sldId id="316"/>
            <p14:sldId id="304"/>
            <p14:sldId id="305"/>
            <p14:sldId id="317"/>
            <p14:sldId id="306"/>
            <p14:sldId id="309"/>
            <p14:sldId id="285"/>
            <p14:sldId id="315"/>
          </p14:sldIdLst>
        </p14:section>
        <p14:section name="Closing Slide" id="{18BF6BD7-647C-4898-8490-009901F6A82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1"/>
    <a:srgbClr val="01498E"/>
    <a:srgbClr val="00B398"/>
    <a:srgbClr val="AF1685"/>
    <a:srgbClr val="97D700"/>
    <a:srgbClr val="753BBD"/>
    <a:srgbClr val="006CB4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94648" autoAdjust="0"/>
  </p:normalViewPr>
  <p:slideViewPr>
    <p:cSldViewPr snapToObjects="1">
      <p:cViewPr varScale="1">
        <p:scale>
          <a:sx n="96" d="100"/>
          <a:sy n="96" d="100"/>
        </p:scale>
        <p:origin x="-379" y="-91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26/03/2018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.kelt@gcu.ac.u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opyright@gcu.ac.uk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270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728640"/>
            <a:ext cx="7229405" cy="594618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1988817"/>
            <a:ext cx="8280400" cy="830997"/>
          </a:xfrm>
        </p:spPr>
        <p:txBody>
          <a:bodyPr/>
          <a:lstStyle/>
          <a:p>
            <a:r>
              <a:rPr lang="en-GB" dirty="0" smtClean="0"/>
              <a:t>Fighting the fear of copyright with the GCU online copyright advisor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472" y="4329120"/>
            <a:ext cx="324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Marion Kelt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17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Why work in a team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2258844"/>
            <a:ext cx="8280400" cy="219752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Teamwork </a:t>
            </a:r>
            <a:r>
              <a:rPr lang="en-GB" sz="1800" dirty="0" smtClean="0"/>
              <a:t>helped with the logical flow of the workflow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charts and the wording of the text documents.</a:t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It also helped ensure consistent use of language</a:t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BUT eventually you have to stop revising and start building!</a:t>
            </a:r>
          </a:p>
          <a:p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01" y="0"/>
            <a:ext cx="194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6824" y="2528880"/>
            <a:ext cx="3512236" cy="31947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already had the </a:t>
            </a:r>
            <a:r>
              <a:rPr lang="en-GB" sz="1800" dirty="0" err="1" smtClean="0"/>
              <a:t>iSpring</a:t>
            </a:r>
            <a:r>
              <a:rPr lang="en-GB" sz="1800" dirty="0" smtClean="0"/>
              <a:t> quiz software and found that it was compatible with edShare, so decided to use that</a:t>
            </a:r>
            <a:br>
              <a:rPr lang="en-GB" sz="1800" dirty="0" smtClean="0"/>
            </a:b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It was easy enough to input the questions and answers and set up the branches to the answers</a:t>
            </a:r>
            <a:br>
              <a:rPr lang="en-GB" sz="1800" dirty="0" smtClean="0"/>
            </a:br>
            <a:endParaRPr lang="en-GB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0" y="0"/>
            <a:ext cx="523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Some snags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8570" y="4239108"/>
            <a:ext cx="8604005" cy="16090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However</a:t>
            </a:r>
            <a:r>
              <a:rPr lang="en-GB" sz="1800" dirty="0" smtClean="0"/>
              <a:t>, the navigation only moves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f the user has more than one question, or clicks the wrong choice by accident, they have to restart the session. This is not very clear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07" y="0"/>
            <a:ext cx="5336783" cy="46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7017" y="3429000"/>
            <a:ext cx="7920036" cy="21975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first version has proved popular and effective, but not ideal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applied for, and were granted, a SLIC innovation grant to develop it further as a more open HTML5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This means the new version will be more mobile friendly and attractive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Watch this space!</a:t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52" y="728640"/>
            <a:ext cx="4836465" cy="24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Demo and questions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00" y="1268712"/>
            <a:ext cx="4036703" cy="54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800" y="548616"/>
            <a:ext cx="8280400" cy="523220"/>
          </a:xfrm>
        </p:spPr>
        <p:txBody>
          <a:bodyPr/>
          <a:lstStyle/>
          <a:p>
            <a:r>
              <a:rPr lang="en-GB" sz="2800" dirty="0" smtClean="0">
                <a:solidFill>
                  <a:srgbClr val="0070C0"/>
                </a:solidFill>
              </a:rPr>
              <a:t>Links and references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31800" y="1808784"/>
            <a:ext cx="8280400" cy="41057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edshare.gcu.ac.uk/3608/2/index.html</a:t>
            </a:r>
            <a:r>
              <a:rPr lang="en-GB" dirty="0" smtClean="0"/>
              <a:t> 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m.kelt@gcu.ac.uk</a:t>
            </a:r>
            <a:endParaRPr lang="en-GB" dirty="0" smtClean="0"/>
          </a:p>
          <a:p>
            <a:endParaRPr lang="en-GB" dirty="0"/>
          </a:p>
          <a:p>
            <a:r>
              <a:rPr lang="en-GB" sz="1600" b="1" dirty="0" smtClean="0"/>
              <a:t>References: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GADD</a:t>
            </a:r>
            <a:r>
              <a:rPr lang="en-GB" sz="1600" dirty="0"/>
              <a:t>, E., WEEDON, R. 2017. Copyright Ownership of E-learning and Teaching Materials: Policy Approaches taken by UK Universities. </a:t>
            </a:r>
            <a:r>
              <a:rPr lang="en-GB" sz="1600" i="1" dirty="0"/>
              <a:t>Education and Information technologies</a:t>
            </a:r>
            <a:r>
              <a:rPr lang="en-GB" sz="1600" dirty="0"/>
              <a:t>. </a:t>
            </a:r>
            <a:r>
              <a:rPr lang="en-GB" sz="1600" b="1" dirty="0"/>
              <a:t>22</a:t>
            </a:r>
            <a:r>
              <a:rPr lang="en-GB" sz="1600" dirty="0"/>
              <a:t>(6), 3231-3250.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ROLFE, V. 2012. Open Educational Resources: Staff Attitudes and Awareness.</a:t>
            </a:r>
            <a:r>
              <a:rPr lang="en-GB" sz="1600" i="1" dirty="0"/>
              <a:t> Research in Learning Technology.</a:t>
            </a:r>
            <a:r>
              <a:rPr lang="en-GB" sz="1600" dirty="0"/>
              <a:t> </a:t>
            </a:r>
            <a:r>
              <a:rPr lang="en-GB" sz="1600" b="1" dirty="0"/>
              <a:t>20</a:t>
            </a:r>
            <a:r>
              <a:rPr lang="en-GB" sz="1600" dirty="0"/>
              <a:t>(1), 1-13.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WHITFIELD, S. ROBINSON, Z. 2015. Open Educational Resources: the Challenges of ‘Usability’ and Copyright Clearance. </a:t>
            </a:r>
            <a:r>
              <a:rPr lang="en-GB" sz="1600" i="1" dirty="0"/>
              <a:t>Planet. </a:t>
            </a:r>
            <a:r>
              <a:rPr lang="en-GB" sz="1600" b="1" dirty="0"/>
              <a:t>25</a:t>
            </a:r>
            <a:r>
              <a:rPr lang="en-GB" sz="1600" dirty="0"/>
              <a:t>(1), 51-54.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7938" y="188568"/>
            <a:ext cx="8280400" cy="769441"/>
          </a:xfrm>
        </p:spPr>
        <p:txBody>
          <a:bodyPr/>
          <a:lstStyle/>
          <a:p>
            <a:r>
              <a:rPr lang="en-GB" sz="4400" dirty="0" smtClean="0"/>
              <a:t>Thank you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Feel the fear, but do it anyway!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44" y="2888928"/>
            <a:ext cx="4224964" cy="36616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436" y="1988808"/>
            <a:ext cx="8280400" cy="3600986"/>
          </a:xfrm>
        </p:spPr>
        <p:txBody>
          <a:bodyPr/>
          <a:lstStyle/>
          <a:p>
            <a:r>
              <a:rPr lang="en-GB" dirty="0" smtClean="0"/>
              <a:t>Part of my job is to promote the production, reuse</a:t>
            </a:r>
            <a:r>
              <a:rPr lang="en-GB" dirty="0"/>
              <a:t> </a:t>
            </a:r>
            <a:r>
              <a:rPr lang="en-GB" dirty="0" smtClean="0"/>
              <a:t>and sharing of OERs</a:t>
            </a:r>
          </a:p>
          <a:p>
            <a:r>
              <a:rPr lang="en-GB" dirty="0" smtClean="0"/>
              <a:t>I am also the Copyright Advisor – the two roles go together….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1498E"/>
                </a:solidFill>
              </a:rPr>
              <a:t>Why?</a:t>
            </a:r>
          </a:p>
          <a:p>
            <a:endParaRPr lang="en-GB" dirty="0" smtClean="0"/>
          </a:p>
          <a:p>
            <a:r>
              <a:rPr lang="en-GB" dirty="0" smtClean="0"/>
              <a:t>Research by Gadd(1), Rolfe(2) &amp; Whitfield(3) has </a:t>
            </a:r>
            <a:br>
              <a:rPr lang="en-GB" dirty="0" smtClean="0"/>
            </a:br>
            <a:r>
              <a:rPr lang="en-GB" dirty="0" smtClean="0"/>
              <a:t>identified copyright related barriers to the adoption </a:t>
            </a:r>
            <a:br>
              <a:rPr lang="en-GB" dirty="0" smtClean="0"/>
            </a:br>
            <a:r>
              <a:rPr lang="en-GB" dirty="0" smtClean="0"/>
              <a:t>of OERS 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1498E"/>
                </a:solidFill>
              </a:rPr>
              <a:t>So what are they?</a:t>
            </a:r>
            <a:endParaRPr lang="en-GB" dirty="0">
              <a:solidFill>
                <a:srgbClr val="0149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barriers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8280400" cy="427809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uncertainty </a:t>
            </a:r>
            <a:r>
              <a:rPr lang="en-GB" dirty="0"/>
              <a:t>about copyright ownership of OERs produced at </a:t>
            </a:r>
            <a:r>
              <a:rPr lang="en-GB" dirty="0" smtClean="0"/>
              <a:t>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lack of knowledge of copyright and licensing issues, leading to a reluctance to engage with the </a:t>
            </a:r>
            <a:r>
              <a:rPr lang="en-GB" dirty="0" smtClean="0"/>
              <a:t>topic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uncertainty on </a:t>
            </a:r>
            <a:r>
              <a:rPr lang="en-GB" dirty="0" smtClean="0"/>
              <a:t>the use </a:t>
            </a:r>
            <a:r>
              <a:rPr lang="en-GB" dirty="0"/>
              <a:t>of third party materials in OERs  </a:t>
            </a:r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en-GB" dirty="0" smtClean="0">
                <a:solidFill>
                  <a:srgbClr val="01498E"/>
                </a:solidFill>
              </a:rPr>
              <a:t>And another thing….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rise of distance and transnational education puts more pressure on lecturers and learning technologists to produce quality online resources fast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en-GB" dirty="0" smtClean="0">
                <a:solidFill>
                  <a:srgbClr val="01498E"/>
                </a:solidFill>
              </a:rPr>
              <a:t>Sound familiar? …..</a:t>
            </a:r>
            <a:endParaRPr lang="en-GB" dirty="0">
              <a:solidFill>
                <a:srgbClr val="01498E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38" y="4924686"/>
            <a:ext cx="3186781" cy="1933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19" y="4924686"/>
            <a:ext cx="3186781" cy="19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Breaking down the walls 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998677"/>
            <a:ext cx="4724371" cy="2390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000" dirty="0" smtClean="0">
                <a:solidFill>
                  <a:srgbClr val="01498E"/>
                </a:solidFill>
              </a:rPr>
              <a:t>The first brick: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</a:t>
            </a:r>
            <a:r>
              <a:rPr lang="en-GB" sz="2000" dirty="0" smtClean="0"/>
              <a:t>ncertainty </a:t>
            </a:r>
            <a:r>
              <a:rPr lang="en-GB" sz="2000" dirty="0"/>
              <a:t>about copyright </a:t>
            </a:r>
            <a:r>
              <a:rPr lang="en-GB" sz="2000" dirty="0" smtClean="0"/>
              <a:t>ownership of </a:t>
            </a:r>
            <a:r>
              <a:rPr lang="en-GB" sz="2000" dirty="0"/>
              <a:t>OERs produced at </a:t>
            </a:r>
            <a:r>
              <a:rPr lang="en-GB" sz="2000" dirty="0" smtClean="0"/>
              <a:t>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aseline="0" dirty="0" smtClean="0">
                <a:solidFill>
                  <a:srgbClr val="009681"/>
                </a:solidFill>
              </a:rPr>
              <a:t>We tackled this one with our OER policy and are now pushing for a copyright policy</a:t>
            </a:r>
          </a:p>
          <a:p>
            <a:endParaRPr lang="en-GB" sz="2000" dirty="0" smtClean="0"/>
          </a:p>
          <a:p>
            <a:pPr lvl="0"/>
            <a:endParaRPr lang="en-GB" sz="2000" baseline="0" dirty="0" smtClean="0"/>
          </a:p>
          <a:p>
            <a:pPr lvl="0"/>
            <a:endParaRPr lang="en-GB" sz="20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51" y="278580"/>
            <a:ext cx="3556029" cy="3240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132" y="3969072"/>
            <a:ext cx="799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1498E"/>
                </a:solidFill>
              </a:rPr>
              <a:t>This left: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lack of knowledge of copyright and licensing issues, leading to a reluctance to engage with the topic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uncertainty on the use of third party materials in OERs  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9681"/>
                </a:solidFill>
              </a:rPr>
              <a:t>So how do we tackle the general fear and loathing produced by copyright and licensing issues?</a:t>
            </a:r>
            <a:endParaRPr lang="en-GB" sz="2000" dirty="0">
              <a:solidFill>
                <a:srgbClr val="00968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Sanity check … 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96" y="4599156"/>
            <a:ext cx="738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Repeatedly answering the same questions or running the same courses is bad for your mental health and emotional equilibrium!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So, how do we fight the fear and keep sane?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96" y="3338988"/>
            <a:ext cx="3809524" cy="3301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724"/>
            <a:ext cx="8280400" cy="36625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offer an enquiry service and training sessions, but what people really want is quick answers available at the </a:t>
            </a:r>
            <a:r>
              <a:rPr lang="en-GB" smtClean="0"/>
              <a:t>point of need. </a:t>
            </a:r>
            <a:r>
              <a:rPr lang="en-GB" dirty="0" smtClean="0"/>
              <a:t>Ideally this should be available without communicating with a scary librarian!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decided to put basic copyright advice online and developed the GCU online UK copyright advisor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is available as an OER and you can </a:t>
            </a:r>
            <a:r>
              <a:rPr lang="en-GB" dirty="0"/>
              <a:t>use it at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edshare.gcu.ac.uk/3608/2/index.html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So, how did we do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7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FAQs list - the start of it all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1484" y="1358724"/>
            <a:ext cx="7831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we set up our team mailbox at </a:t>
            </a:r>
            <a:r>
              <a:rPr lang="en-GB" dirty="0" smtClean="0">
                <a:hlinkClick r:id="rId2"/>
              </a:rPr>
              <a:t>copyright@gcu.ac.uk</a:t>
            </a:r>
            <a:r>
              <a:rPr lang="en-GB" dirty="0" smtClean="0"/>
              <a:t>, we used this to keep track of copyright enquiries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we got more, we started to keep a document of tricky questions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found that some questions came up often so developed a list of FAQs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then wondered how we could make these more easy to use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Our goal was to save ourselves time and effort …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we asked around to see if any other universities had developed online guidance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None did quite what we wanted to do so we came up with a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plan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67" y="1026368"/>
            <a:ext cx="4702615" cy="2686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436" y="1178700"/>
            <a:ext cx="8461128" cy="4770636"/>
          </a:xfrm>
          <a:prstGeom prst="rect">
            <a:avLst/>
          </a:prstGeom>
        </p:spPr>
        <p:txBody>
          <a:bodyPr/>
          <a:lstStyle/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We decided start with the main types of material: </a:t>
            </a:r>
          </a:p>
          <a:p>
            <a:pPr lvl="0" rtl="0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Journal 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Book chapters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Audio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Video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Computer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Images (photos, mind maps, diagrams)</a:t>
            </a:r>
            <a:br>
              <a:rPr lang="en-GB" dirty="0" smtClean="0"/>
            </a:br>
            <a:endParaRPr lang="en-GB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Then we developed question and answer flowcharts.</a:t>
            </a:r>
            <a:br>
              <a:rPr lang="en-GB" dirty="0" smtClean="0"/>
            </a:br>
            <a:endParaRPr lang="en-GB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Then we created text answers to the questions in the flowcharts with links to web resources and a glossary.</a:t>
            </a:r>
            <a:br>
              <a:rPr lang="en-GB" dirty="0" smtClean="0"/>
            </a:b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These are available under </a:t>
            </a:r>
            <a:r>
              <a:rPr lang="en-GB" dirty="0"/>
              <a:t>CC licence at </a:t>
            </a:r>
            <a:r>
              <a:rPr lang="en-GB" dirty="0">
                <a:hlinkClick r:id="rId3"/>
              </a:rPr>
              <a:t>https://edshare.gcu.ac.uk/2706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0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78" y="0"/>
            <a:ext cx="5666422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All the right words in </a:t>
            </a:r>
            <a:r>
              <a:rPr lang="en-GB" dirty="0" smtClean="0">
                <a:solidFill>
                  <a:schemeClr val="tx1"/>
                </a:solidFill>
              </a:rPr>
              <a:t>the right order?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998676"/>
            <a:ext cx="3047898" cy="56877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found that one or two people working together was not enough!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So we formed a </a:t>
            </a:r>
            <a:r>
              <a:rPr lang="en-GB" sz="1800" dirty="0" smtClean="0"/>
              <a:t>group: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Me (Copyright Advisor)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Toby Hanning (Systems with knowledge of copyright and repositories)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Nicky Stewart (Systems with experience of web design)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Elinor Toland (PURE Repository)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Susan Cunningham (Administrator who contributes to the web group</a:t>
            </a:r>
            <a:r>
              <a:rPr lang="en-GB" sz="1800" dirty="0" smtClean="0"/>
              <a:t>)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8512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516dbc932db58e36198951261377d29d829522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598</Words>
  <Application>Microsoft Office PowerPoint</Application>
  <PresentationFormat>On-screen Show (4:3)</PresentationFormat>
  <Paragraphs>93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2018-03-26T14:41:31Z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