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81" r:id="rId4"/>
    <p:sldMasterId id="2147483711" r:id="rId5"/>
    <p:sldMasterId id="2147483682" r:id="rId6"/>
  </p:sldMasterIdLst>
  <p:notesMasterIdLst>
    <p:notesMasterId r:id="rId27"/>
  </p:notesMasterIdLst>
  <p:handoutMasterIdLst>
    <p:handoutMasterId r:id="rId28"/>
  </p:handoutMasterIdLst>
  <p:sldIdLst>
    <p:sldId id="312" r:id="rId7"/>
    <p:sldId id="310" r:id="rId8"/>
    <p:sldId id="315" r:id="rId9"/>
    <p:sldId id="316" r:id="rId10"/>
    <p:sldId id="311" r:id="rId11"/>
    <p:sldId id="301" r:id="rId12"/>
    <p:sldId id="317" r:id="rId13"/>
    <p:sldId id="313" r:id="rId14"/>
    <p:sldId id="314" r:id="rId15"/>
    <p:sldId id="297" r:id="rId16"/>
    <p:sldId id="318" r:id="rId17"/>
    <p:sldId id="300" r:id="rId18"/>
    <p:sldId id="319" r:id="rId19"/>
    <p:sldId id="304" r:id="rId20"/>
    <p:sldId id="320" r:id="rId21"/>
    <p:sldId id="305" r:id="rId22"/>
    <p:sldId id="321" r:id="rId23"/>
    <p:sldId id="306" r:id="rId24"/>
    <p:sldId id="285" r:id="rId25"/>
    <p:sldId id="322" r:id="rId26"/>
  </p:sldIdLst>
  <p:sldSz cx="9144000" cy="6858000" type="screen4x3"/>
  <p:notesSz cx="9144000" cy="6858000"/>
  <p:custDataLst>
    <p:tags r:id="rId29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pening Slide" id="{885F766A-7AEC-455B-BCF9-E8B6C269F7BA}">
          <p14:sldIdLst/>
        </p14:section>
        <p14:section name="Section Dividers" id="{82575F4C-A2F0-4EE9-9AE0-39F65A27CD48}">
          <p14:sldIdLst>
            <p14:sldId id="312"/>
          </p14:sldIdLst>
        </p14:section>
        <p14:section name="Generic Slides" id="{CEC8951E-5280-470D-9367-390EE319EB8C}">
          <p14:sldIdLst>
            <p14:sldId id="310"/>
            <p14:sldId id="315"/>
            <p14:sldId id="316"/>
            <p14:sldId id="311"/>
            <p14:sldId id="301"/>
            <p14:sldId id="317"/>
            <p14:sldId id="313"/>
            <p14:sldId id="314"/>
            <p14:sldId id="297"/>
            <p14:sldId id="318"/>
            <p14:sldId id="300"/>
            <p14:sldId id="319"/>
            <p14:sldId id="304"/>
            <p14:sldId id="320"/>
            <p14:sldId id="305"/>
            <p14:sldId id="321"/>
            <p14:sldId id="306"/>
          </p14:sldIdLst>
        </p14:section>
        <p14:section name="Closing Slide" id="{18BF6BD7-647C-4898-8490-009901F6A820}">
          <p14:sldIdLst>
            <p14:sldId id="285"/>
            <p14:sldId id="322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681"/>
    <a:srgbClr val="01498E"/>
    <a:srgbClr val="00B398"/>
    <a:srgbClr val="AF1685"/>
    <a:srgbClr val="97D700"/>
    <a:srgbClr val="753BBD"/>
    <a:srgbClr val="006CB4"/>
    <a:srgbClr val="EFEEED"/>
    <a:srgbClr val="C6003D"/>
    <a:srgbClr val="68478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62" autoAdjust="0"/>
    <p:restoredTop sz="94648" autoAdjust="0"/>
  </p:normalViewPr>
  <p:slideViewPr>
    <p:cSldViewPr snapToObjects="1">
      <p:cViewPr varScale="1">
        <p:scale>
          <a:sx n="114" d="100"/>
          <a:sy n="114" d="100"/>
        </p:scale>
        <p:origin x="-120" y="-372"/>
      </p:cViewPr>
      <p:guideLst>
        <p:guide orient="horz" pos="2161"/>
        <p:guide orient="horz" pos="4201"/>
        <p:guide orient="horz" pos="119"/>
        <p:guide orient="horz" pos="232"/>
        <p:guide orient="horz" pos="4088"/>
        <p:guide orient="horz" pos="5"/>
        <p:guide pos="2880"/>
        <p:guide pos="159"/>
        <p:guide pos="5603"/>
        <p:guide pos="2993"/>
        <p:guide pos="2767"/>
        <p:guide pos="272"/>
        <p:guide pos="5488"/>
      </p:guideLst>
    </p:cSldViewPr>
  </p:slideViewPr>
  <p:outlineViewPr>
    <p:cViewPr>
      <p:scale>
        <a:sx n="33" d="100"/>
        <a:sy n="33" d="100"/>
      </p:scale>
      <p:origin x="0" y="614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Objects="1" showGuides="1">
      <p:cViewPr varScale="1">
        <p:scale>
          <a:sx n="125" d="100"/>
          <a:sy n="125" d="100"/>
        </p:scale>
        <p:origin x="-966" y="-90"/>
      </p:cViewPr>
      <p:guideLst>
        <p:guide orient="horz" pos="2160"/>
        <p:guide orient="horz" pos="4201"/>
        <p:guide orient="horz" pos="119"/>
        <p:guide pos="2880"/>
        <p:guide pos="5601"/>
        <p:guide pos="158"/>
        <p:guide pos="2993"/>
        <p:guide pos="2767"/>
      </p:guideLst>
    </p:cSldViewPr>
  </p:notesViewPr>
  <p:gridSpacing cx="90012" cy="90012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notesMaster" Target="notesMasters/notesMaster1.xml"/><Relationship Id="rId3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752024" y="188913"/>
            <a:ext cx="4141151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200"/>
            </a:lvl1pPr>
          </a:lstStyle>
          <a:p>
            <a:fld id="{F6D8AFBE-B7CA-4D46-A31C-75EC41E50D85}" type="datetimeFigureOut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27/04/2018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752024" y="6411676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200"/>
            </a:lvl1pPr>
          </a:lstStyle>
          <a:p>
            <a:fld id="{7BFE86A2-DB0B-48E3-B43C-FE4600C96B70}" type="slidenum">
              <a:rPr lang="en-GB" sz="1000" smtClean="0">
                <a:latin typeface="Arial" panose="020B0604020202020204" pitchFamily="34" charset="0"/>
                <a:cs typeface="Arial" panose="020B0604020202020204" pitchFamily="34" charset="0"/>
              </a:rPr>
              <a:pPr/>
              <a:t>‹#›</a:t>
            </a:fld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Header Placeholder 6"/>
          <p:cNvSpPr>
            <a:spLocks noGrp="1"/>
          </p:cNvSpPr>
          <p:nvPr>
            <p:ph type="hdr" sz="quarter"/>
          </p:nvPr>
        </p:nvSpPr>
        <p:spPr>
          <a:xfrm>
            <a:off x="259080" y="190500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2"/>
          </p:nvPr>
        </p:nvSpPr>
        <p:spPr>
          <a:xfrm>
            <a:off x="259080" y="6411675"/>
            <a:ext cx="4132896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200"/>
            </a:lvl1pPr>
          </a:lstStyle>
          <a:p>
            <a:endParaRPr lang="en-GB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671451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50825" y="183675"/>
            <a:ext cx="4141150" cy="246220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752024" y="183674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9BA9ED64-0ADF-46CE-9E4F-53EDBA1EDEC4}" type="datetimeFigureOut">
              <a:rPr lang="en-GB" smtClean="0"/>
              <a:pPr/>
              <a:t>27/04/2018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50825" y="6420090"/>
            <a:ext cx="4141150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l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752024" y="6422867"/>
            <a:ext cx="4139564" cy="246221"/>
          </a:xfrm>
          <a:prstGeom prst="rect">
            <a:avLst/>
          </a:prstGeom>
        </p:spPr>
        <p:txBody>
          <a:bodyPr vert="horz" wrap="square" lIns="91440" tIns="45720" rIns="91440" bIns="45720" rtlCol="0" anchor="b">
            <a:spAutoFit/>
          </a:bodyPr>
          <a:lstStyle>
            <a:lvl1pPr algn="r">
              <a:defRPr sz="1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A478A9A-ADE8-49A2-AF0A-1FE9A88297B5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Notes Placeholder 8"/>
          <p:cNvSpPr>
            <a:spLocks noGrp="1"/>
          </p:cNvSpPr>
          <p:nvPr>
            <p:ph type="body" sz="quarter" idx="3"/>
          </p:nvPr>
        </p:nvSpPr>
        <p:spPr>
          <a:xfrm>
            <a:off x="4752024" y="548616"/>
            <a:ext cx="4139564" cy="576076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9852" y="548616"/>
            <a:ext cx="4142123" cy="310659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23323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0825" y="549275"/>
            <a:ext cx="4140200" cy="3105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9567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19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A478A9A-ADE8-49A2-AF0A-1FE9A88297B5}" type="slidenum">
              <a:rPr lang="en-GB" smtClean="0"/>
              <a:pPr/>
              <a:t>20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1453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7592" y="6229042"/>
            <a:ext cx="3704960" cy="25471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2127" y="5409253"/>
            <a:ext cx="1914660" cy="1080000"/>
          </a:xfrm>
          <a:prstGeom prst="rect">
            <a:avLst/>
          </a:prstGeom>
        </p:spPr>
      </p:pic>
      <p:sp>
        <p:nvSpPr>
          <p:cNvPr id="12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431471" y="1178700"/>
            <a:ext cx="576074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Presenter’s Name (click to edit)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431412" y="1988808"/>
            <a:ext cx="576080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Presentation Title (click to edit)</a:t>
            </a:r>
            <a:endParaRPr lang="en-GB" dirty="0"/>
          </a:p>
        </p:txBody>
      </p:sp>
      <p:sp>
        <p:nvSpPr>
          <p:cNvPr id="2" name="Rectangle 1"/>
          <p:cNvSpPr/>
          <p:nvPr userDrawn="1"/>
        </p:nvSpPr>
        <p:spPr>
          <a:xfrm>
            <a:off x="6552200" y="374614"/>
            <a:ext cx="2160000" cy="2160292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35898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6513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1"/>
          <p:cNvSpPr>
            <a:spLocks noGrp="1"/>
          </p:cNvSpPr>
          <p:nvPr>
            <p:ph sz="quarter" idx="13" hasCustomPrompt="1"/>
          </p:nvPr>
        </p:nvSpPr>
        <p:spPr>
          <a:xfrm>
            <a:off x="431800" y="2168525"/>
            <a:ext cx="8280400" cy="369093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6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80400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616733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/>
          <p:cNvSpPr>
            <a:spLocks noGrp="1"/>
          </p:cNvSpPr>
          <p:nvPr>
            <p:ph sz="quarter" idx="11" hasCustomPrompt="1"/>
          </p:nvPr>
        </p:nvSpPr>
        <p:spPr>
          <a:xfrm>
            <a:off x="431800" y="1358899"/>
            <a:ext cx="8280400" cy="45005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9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3988992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431802" y="368301"/>
            <a:ext cx="8101012" cy="50409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0" hasCustomPrompt="1"/>
          </p:nvPr>
        </p:nvSpPr>
        <p:spPr>
          <a:xfrm>
            <a:off x="431802" y="368299"/>
            <a:ext cx="8280399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</p:spTree>
    <p:extLst>
      <p:ext uri="{BB962C8B-B14F-4D97-AF65-F5344CB8AC3E}">
        <p14:creationId xmlns:p14="http://schemas.microsoft.com/office/powerpoint/2010/main" val="17820269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top 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7"/>
          <p:cNvSpPr>
            <a:spLocks noGrp="1"/>
          </p:cNvSpPr>
          <p:nvPr>
            <p:ph sz="quarter" idx="13" hasCustomPrompt="1"/>
          </p:nvPr>
        </p:nvSpPr>
        <p:spPr>
          <a:xfrm>
            <a:off x="431801" y="368301"/>
            <a:ext cx="8280729" cy="5491162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932036" y="375319"/>
            <a:ext cx="3780165" cy="496805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sz="2000" b="1" dirty="0" smtClean="0">
                <a:latin typeface="Arial" pitchFamily="34" charset="0"/>
                <a:cs typeface="Arial" pitchFamily="34" charset="0"/>
              </a:rPr>
              <a:t>Subtitle (click to edit)</a:t>
            </a:r>
            <a:endParaRPr lang="en-GB" sz="24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932363" y="872124"/>
            <a:ext cx="3780167" cy="2558463"/>
          </a:xfrm>
          <a:prstGeom prst="rect">
            <a:avLst/>
          </a:prstGeom>
          <a:solidFill>
            <a:schemeClr val="bg1">
              <a:alpha val="88000"/>
            </a:scheme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00110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, Overlay (bottom lef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7"/>
          <p:cNvSpPr>
            <a:spLocks noGrp="1" noChangeAspect="1"/>
          </p:cNvSpPr>
          <p:nvPr>
            <p:ph sz="quarter" idx="13" hasCustomPrompt="1"/>
          </p:nvPr>
        </p:nvSpPr>
        <p:spPr>
          <a:xfrm>
            <a:off x="431801" y="368300"/>
            <a:ext cx="8280400" cy="5491163"/>
          </a:xfrm>
          <a:prstGeom prst="rect">
            <a:avLst/>
          </a:prstGeom>
        </p:spPr>
        <p:txBody>
          <a:bodyPr/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GB" dirty="0" smtClean="0"/>
              <a:t>Object (Click an icon below)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sz="quarter" idx="11" hasCustomPrompt="1"/>
          </p:nvPr>
        </p:nvSpPr>
        <p:spPr>
          <a:xfrm>
            <a:off x="431801" y="2935552"/>
            <a:ext cx="3780152" cy="496805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Subtitle (click to edit)</a:t>
            </a:r>
            <a:endParaRPr lang="en-GB" dirty="0"/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2" y="3429001"/>
            <a:ext cx="3780150" cy="2430462"/>
          </a:xfrm>
          <a:prstGeom prst="rect">
            <a:avLst/>
          </a:prstGeom>
          <a:solidFill>
            <a:srgbClr val="01498E">
              <a:alpha val="88000"/>
            </a:srgbClr>
          </a:solidFill>
        </p:spPr>
        <p:txBody>
          <a:bodyPr lIns="180000" tIns="93600" rIns="180000" bIns="93600">
            <a:norm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1525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2" hasCustomPrompt="1"/>
          </p:nvPr>
        </p:nvSpPr>
        <p:spPr>
          <a:xfrm>
            <a:off x="4751389" y="368609"/>
            <a:ext cx="3960812" cy="549085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77991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ject (left), Objec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2" y="368300"/>
            <a:ext cx="3960811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11" name="Content Placeholder 2"/>
          <p:cNvSpPr>
            <a:spLocks noGrp="1"/>
          </p:cNvSpPr>
          <p:nvPr>
            <p:ph sz="quarter" idx="13" hasCustomPrompt="1"/>
          </p:nvPr>
        </p:nvSpPr>
        <p:spPr>
          <a:xfrm>
            <a:off x="4751388" y="368300"/>
            <a:ext cx="3960812" cy="54911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18473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bejct 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431801" y="368300"/>
            <a:ext cx="3960812" cy="54911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GB" dirty="0" smtClean="0"/>
              <a:t>Object (Click an icon below)</a:t>
            </a:r>
            <a:endParaRPr lang="en-GB" dirty="0"/>
          </a:p>
        </p:txBody>
      </p:sp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751389" y="368609"/>
            <a:ext cx="396081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5530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(left), Text (right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"/>
          <p:cNvSpPr>
            <a:spLocks noGrp="1"/>
          </p:cNvSpPr>
          <p:nvPr>
            <p:ph type="body" sz="quarter" idx="13" hasCustomPrompt="1"/>
          </p:nvPr>
        </p:nvSpPr>
        <p:spPr>
          <a:xfrm>
            <a:off x="431800" y="368609"/>
            <a:ext cx="396081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4751389" y="368609"/>
            <a:ext cx="3960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Paragraph Text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37393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E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431800" y="1988817"/>
            <a:ext cx="8280400" cy="461665"/>
          </a:xfrm>
          <a:prstGeom prst="rect">
            <a:avLst/>
          </a:prstGeom>
        </p:spPr>
        <p:txBody>
          <a:bodyPr>
            <a:spAutoFit/>
          </a:bodyPr>
          <a:lstStyle>
            <a:lvl1pPr marL="0" indent="0">
              <a:buNone/>
              <a:defRPr sz="240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en-GB" dirty="0" smtClean="0"/>
              <a:t>Thank you note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77409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49343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5" y="190500"/>
            <a:ext cx="8642349" cy="6480175"/>
          </a:xfrm>
          <a:prstGeom prst="rect">
            <a:avLst/>
          </a:prstGeom>
          <a:solidFill>
            <a:srgbClr val="01498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rgbClr val="01498E"/>
              </a:solidFill>
            </a:endParaRPr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9431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753BB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57932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914"/>
            <a:ext cx="8642351" cy="6480175"/>
          </a:xfrm>
          <a:prstGeom prst="rect">
            <a:avLst/>
          </a:prstGeom>
          <a:solidFill>
            <a:srgbClr val="00B39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772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 userDrawn="1"/>
        </p:nvSpPr>
        <p:spPr>
          <a:xfrm>
            <a:off x="250826" y="188587"/>
            <a:ext cx="8642351" cy="6480501"/>
          </a:xfrm>
          <a:prstGeom prst="rect">
            <a:avLst/>
          </a:prstGeom>
          <a:solidFill>
            <a:srgbClr val="AF168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9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493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 Transpar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88331" y="548633"/>
            <a:ext cx="7920868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Divider Title (click to edit)</a:t>
            </a:r>
          </a:p>
        </p:txBody>
      </p:sp>
      <p:sp>
        <p:nvSpPr>
          <p:cNvPr id="6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588332" y="1628770"/>
            <a:ext cx="792086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Intro Paragraph (click to edit)</a:t>
            </a:r>
            <a:endParaRPr lang="en-GB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965" y="5949700"/>
            <a:ext cx="957330" cy="539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074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Sub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31132" y="2170427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2" hasCustomPrompt="1"/>
          </p:nvPr>
        </p:nvSpPr>
        <p:spPr>
          <a:xfrm>
            <a:off x="431800" y="1358900"/>
            <a:ext cx="8279732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000" b="1" baseline="0"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>
                <a:latin typeface="Arial" pitchFamily="34" charset="0"/>
                <a:cs typeface="Arial" pitchFamily="34" charset="0"/>
              </a:rPr>
              <a:t>Section Subtitle (click to edit)</a:t>
            </a:r>
          </a:p>
        </p:txBody>
      </p:sp>
    </p:spTree>
    <p:extLst>
      <p:ext uri="{BB962C8B-B14F-4D97-AF65-F5344CB8AC3E}">
        <p14:creationId xmlns:p14="http://schemas.microsoft.com/office/powerpoint/2010/main" val="1952159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431132" y="368301"/>
            <a:ext cx="8280400" cy="461665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buNone/>
              <a:defRPr sz="2400" b="1" baseline="0">
                <a:solidFill>
                  <a:srgbClr val="01498E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Title (click to edit)</a:t>
            </a:r>
          </a:p>
        </p:txBody>
      </p:sp>
      <p:sp>
        <p:nvSpPr>
          <p:cNvPr id="5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429680" y="1358900"/>
            <a:ext cx="8280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lvl1pPr marL="0" indent="0">
              <a:buNone/>
              <a:defRPr sz="2000" baseline="0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en-GB" dirty="0" smtClean="0"/>
              <a:t>Section Paragraph (click to edit)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0099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emf"/><Relationship Id="rId4" Type="http://schemas.openxmlformats.org/officeDocument/2006/relationships/image" Target="../media/image1.emf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7.xml"/><Relationship Id="rId4" Type="http://schemas.openxmlformats.org/officeDocument/2006/relationships/slideLayout" Target="../slideLayouts/slideLayout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slideLayout" Target="../slideLayouts/slideLayout19.xml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2.xml"/><Relationship Id="rId15" Type="http://schemas.openxmlformats.org/officeDocument/2006/relationships/image" Target="../media/image7.emf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Relationship Id="rId1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203" y="5409700"/>
            <a:ext cx="1909853" cy="1080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9946" y="6229061"/>
            <a:ext cx="3704684" cy="254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30888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0" r:id="rId1"/>
    <p:sldLayoutId id="2147483680" r:id="rId2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801" y="5949700"/>
            <a:ext cx="957659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61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714" r:id="rId5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3556" y="5945640"/>
            <a:ext cx="957330" cy="540000"/>
          </a:xfrm>
          <a:prstGeom prst="rect">
            <a:avLst/>
          </a:prstGeom>
        </p:spPr>
      </p:pic>
      <p:sp>
        <p:nvSpPr>
          <p:cNvPr id="5" name="TextBox 4"/>
          <p:cNvSpPr txBox="1"/>
          <p:nvPr userDrawn="1"/>
        </p:nvSpPr>
        <p:spPr>
          <a:xfrm>
            <a:off x="4932046" y="6453644"/>
            <a:ext cx="3962717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268E1414-5F24-4E3F-ACA1-76792B015177}" type="slidenum">
              <a:rPr lang="en-GB" sz="800" smtClean="0">
                <a:latin typeface="+mn-lt"/>
              </a:rPr>
              <a:pPr algn="r"/>
              <a:t>‹#›</a:t>
            </a:fld>
            <a:endParaRPr lang="en-GB" sz="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4900966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1" r:id="rId2"/>
    <p:sldLayoutId id="2147483693" r:id="rId3"/>
    <p:sldLayoutId id="2147483690" r:id="rId4"/>
    <p:sldLayoutId id="2147483692" r:id="rId5"/>
    <p:sldLayoutId id="2147483694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3" r:id="rId12"/>
    <p:sldLayoutId id="2147483710" r:id="rId1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opyright@gcu.ac.uk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edshare.gcu.ac.uk/2706/" TargetMode="External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m.kelt@gcu.ac.uk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edshare.gcu.ac.uk/3608/2/index.html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1366" y="728640"/>
            <a:ext cx="7229405" cy="5946186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800" y="1988817"/>
            <a:ext cx="8280400" cy="830997"/>
          </a:xfrm>
        </p:spPr>
        <p:txBody>
          <a:bodyPr/>
          <a:lstStyle/>
          <a:p>
            <a:r>
              <a:rPr lang="en-GB" dirty="0" smtClean="0"/>
              <a:t>Fighting the fear of copyright with the GCU online copyright advisor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611472" y="4329120"/>
            <a:ext cx="32404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/>
              <a:t>Marion Kelt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61740811"/>
      </p:ext>
    </p:extLst>
  </p:cSld>
  <p:clrMapOvr>
    <a:masterClrMapping/>
  </p:clrMapOvr>
  <p:transition spd="slow" advClick="0" advTm="20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Getting started …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870857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17714" y="998676"/>
            <a:ext cx="4174262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When we set up our team mailbox at </a:t>
            </a:r>
            <a:r>
              <a:rPr lang="en-GB" dirty="0" smtClean="0">
                <a:hlinkClick r:id="rId3"/>
              </a:rPr>
              <a:t>copyright@gcu.ac.uk</a:t>
            </a:r>
            <a:r>
              <a:rPr lang="en-GB" dirty="0" smtClean="0"/>
              <a:t>, we used this to keep track of copyright enquiries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As we got more, we started to keep a document of tricky questions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found that some questions came up often so developed a list of FAQs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We then wondered how we could make these more easy to use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823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FAQs list - the start of it all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714" y="0"/>
            <a:ext cx="8708571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31132" y="1268712"/>
            <a:ext cx="369049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Our goal was to save ourselves time and effort …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First we asked around to see if any other universities had developed online guidance</a:t>
            </a:r>
            <a:br>
              <a:rPr lang="en-GB" dirty="0" smtClean="0"/>
            </a:br>
            <a:endParaRPr lang="en-GB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dirty="0" smtClean="0"/>
              <a:t>None did quite what we wanted to do so we came up with a plan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43915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big seven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1436" y="3293212"/>
            <a:ext cx="8461128" cy="2656123"/>
          </a:xfrm>
          <a:prstGeom prst="rect">
            <a:avLst/>
          </a:prstGeom>
        </p:spPr>
        <p:txBody>
          <a:bodyPr/>
          <a:lstStyle/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We decided start with the main types of material: </a:t>
            </a:r>
          </a:p>
          <a:p>
            <a:pPr lvl="0" rtl="0"/>
            <a:endParaRPr lang="en-GB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Journal articles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Book chapters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Audio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Video files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Maps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Computer code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GB" dirty="0" smtClean="0"/>
              <a:t>Images (photos, mind maps, diagrams)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04" y="384958"/>
            <a:ext cx="5091038" cy="29082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2007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431132" y="368301"/>
            <a:ext cx="8280400" cy="461665"/>
          </a:xfrm>
        </p:spPr>
        <p:txBody>
          <a:bodyPr/>
          <a:lstStyle/>
          <a:p>
            <a:r>
              <a:rPr lang="en-GB" dirty="0" smtClean="0"/>
              <a:t>The next steps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341436" y="1178700"/>
            <a:ext cx="6426996" cy="4770636"/>
          </a:xfrm>
          <a:prstGeom prst="rect">
            <a:avLst/>
          </a:prstGeom>
        </p:spPr>
        <p:txBody>
          <a:bodyPr/>
          <a:lstStyle/>
          <a:p>
            <a:pPr lvl="0" rtl="0"/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/>
              <a:t>W</a:t>
            </a:r>
            <a:r>
              <a:rPr lang="en-GB" dirty="0" smtClean="0"/>
              <a:t>e developed question and answer flowcharts.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/>
          </a:p>
          <a:p>
            <a:pPr marL="285750" lvl="0" indent="-285750" rtl="0">
              <a:buFont typeface="Arial" panose="020B0604020202020204" pitchFamily="34" charset="0"/>
              <a:buChar char="•"/>
            </a:pPr>
            <a:r>
              <a:rPr lang="en-GB" dirty="0" smtClean="0"/>
              <a:t>After that we created text answers to the questions in the flowcharts with links to web resources and a glossary.</a:t>
            </a:r>
            <a:br>
              <a:rPr lang="en-GB" dirty="0" smtClean="0"/>
            </a:b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GB" dirty="0" smtClean="0"/>
              <a:t>These are available under </a:t>
            </a:r>
            <a:r>
              <a:rPr lang="en-GB" dirty="0"/>
              <a:t>CC licence at </a:t>
            </a:r>
            <a:r>
              <a:rPr lang="en-GB" dirty="0">
                <a:hlinkClick r:id="rId2"/>
              </a:rPr>
              <a:t>https://edshare.gcu.ac.uk/2706</a:t>
            </a:r>
            <a:r>
              <a:rPr lang="en-GB" dirty="0" smtClean="0">
                <a:hlinkClick r:id="rId2"/>
              </a:rPr>
              <a:t>/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8432" y="0"/>
            <a:ext cx="19431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1524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7578" y="0"/>
            <a:ext cx="5666422" cy="6858000"/>
          </a:xfrm>
          <a:prstGeom prst="rect">
            <a:avLst/>
          </a:prstGeom>
        </p:spPr>
      </p:pic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All the right words in </a:t>
            </a:r>
            <a:r>
              <a:rPr lang="en-GB" dirty="0" smtClean="0">
                <a:solidFill>
                  <a:schemeClr val="tx1"/>
                </a:solidFill>
              </a:rPr>
              <a:t>the right order?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0" y="998676"/>
            <a:ext cx="3477578" cy="5343001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found that one or two people working together was not enough!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So we formed a group: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Me (Copyright Advisor)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Toby Hanning (Systems with knowledge of copyright and repositories)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Nicky Stewart (Systems with experience of web design)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Elinor Toland (PURE Repository)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Susan Cunningham (Administrator who contributes to the web group)</a:t>
            </a:r>
            <a:r>
              <a:rPr lang="en-GB" sz="1000" dirty="0" smtClean="0"/>
              <a:t/>
            </a:r>
            <a:br>
              <a:rPr lang="en-GB" sz="1000" dirty="0" smtClean="0"/>
            </a:br>
            <a:endParaRPr lang="en-GB" sz="1000" dirty="0" smtClean="0"/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3498240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work in a team?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9499" y="0"/>
            <a:ext cx="5234940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3422224" cy="4191917"/>
          </a:xfrm>
        </p:spPr>
        <p:txBody>
          <a:bodyPr/>
          <a:lstStyle/>
          <a:p>
            <a:r>
              <a:rPr lang="en-GB" sz="1800" dirty="0" smtClean="0"/>
              <a:t/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smtClean="0"/>
              <a:t>Teamwork </a:t>
            </a:r>
            <a:r>
              <a:rPr lang="en-GB" sz="1800" dirty="0" smtClean="0"/>
              <a:t>helped with the logical flow of the workflow </a:t>
            </a:r>
            <a:r>
              <a:rPr lang="en-GB" sz="1800" dirty="0"/>
              <a:t/>
            </a:r>
            <a:br>
              <a:rPr lang="en-GB" sz="1800" dirty="0"/>
            </a:br>
            <a:r>
              <a:rPr lang="en-GB" sz="1800" dirty="0" smtClean="0"/>
              <a:t>charts and the wording of the text documents.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It also helped ensure consistent use of language</a:t>
            </a:r>
            <a:br>
              <a:rPr lang="en-GB" sz="1800" dirty="0" smtClean="0"/>
            </a:br>
            <a:endParaRPr lang="en-GB" sz="1800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800" dirty="0" smtClean="0"/>
              <a:t>BUT eventually you have to stop revising and start building!</a:t>
            </a:r>
          </a:p>
          <a:p>
            <a:endParaRPr lang="en-GB" sz="1800" dirty="0"/>
          </a:p>
        </p:txBody>
      </p:sp>
    </p:spTree>
    <p:extLst>
      <p:ext uri="{BB962C8B-B14F-4D97-AF65-F5344CB8AC3E}">
        <p14:creationId xmlns:p14="http://schemas.microsoft.com/office/powerpoint/2010/main" val="20284942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Putting it all together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2078820"/>
            <a:ext cx="4952428" cy="3330444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already had the </a:t>
            </a:r>
            <a:r>
              <a:rPr lang="en-GB" sz="1800" dirty="0" err="1" smtClean="0"/>
              <a:t>iSpring</a:t>
            </a:r>
            <a:r>
              <a:rPr lang="en-GB" sz="1800" dirty="0" smtClean="0"/>
              <a:t> quiz software and found that it was compatible with edShare, so decided to use that</a:t>
            </a:r>
            <a:br>
              <a:rPr lang="en-GB" sz="1800" dirty="0" smtClean="0"/>
            </a:br>
            <a:endParaRPr lang="en-GB" sz="18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It was easy enough to input the questions and answers and set up the branches to the answers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2054715"/>
            <a:ext cx="3540449" cy="43044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2123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Some little snags …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521460" y="3999346"/>
            <a:ext cx="8280400" cy="1920526"/>
          </a:xfrm>
        </p:spPr>
        <p:txBody>
          <a:bodyPr/>
          <a:lstStyle/>
          <a:p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However, because iSpring is quiz and questionnaire software, the navigation only moves forward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/>
              <a:t>I</a:t>
            </a:r>
            <a:r>
              <a:rPr lang="en-GB" sz="1800" dirty="0" smtClean="0"/>
              <a:t>f the user has more than one question, or clicks the wrong choice by accident, they have to restart the session. This is not very clear</a:t>
            </a: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4760" y="283675"/>
            <a:ext cx="5226314" cy="4599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811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87017" y="3429000"/>
            <a:ext cx="7920036" cy="219752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The first version has proved popular and effective, but not ideal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We applied for, and were granted, a SLIC innovation grant to develop it further as a more open HTML5 resource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This means the new version will be more mobile friendly and attractive</a:t>
            </a:r>
            <a:br>
              <a:rPr lang="en-GB" sz="1800" dirty="0" smtClean="0"/>
            </a:br>
            <a:endParaRPr lang="en-GB" sz="18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800" dirty="0" smtClean="0"/>
              <a:t>Watch this space!</a:t>
            </a:r>
            <a:br>
              <a:rPr lang="en-GB" sz="1800" dirty="0" smtClean="0"/>
            </a:br>
            <a:endParaRPr lang="en-GB" sz="1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61652" y="728640"/>
            <a:ext cx="4836465" cy="243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8517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61" t="13103" r="50330" b="8348"/>
          <a:stretch/>
        </p:blipFill>
        <p:spPr bwMode="auto">
          <a:xfrm>
            <a:off x="1421580" y="548616"/>
            <a:ext cx="7020936" cy="531806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7492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Feel the fear, but do it anyway!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988808"/>
            <a:ext cx="8280400" cy="2492990"/>
          </a:xfrm>
        </p:spPr>
        <p:txBody>
          <a:bodyPr/>
          <a:lstStyle/>
          <a:p>
            <a:r>
              <a:rPr lang="en-GB" dirty="0" smtClean="0"/>
              <a:t>Part of my job is to promote the production, reuse</a:t>
            </a:r>
            <a:r>
              <a:rPr lang="en-GB" dirty="0"/>
              <a:t> </a:t>
            </a:r>
            <a:r>
              <a:rPr lang="en-GB" dirty="0" smtClean="0"/>
              <a:t>and sharing of Open Educational Resources (OERs</a:t>
            </a:r>
            <a:r>
              <a:rPr lang="en-GB" dirty="0" smtClean="0"/>
              <a:t>) and support researchers in their use</a:t>
            </a:r>
            <a:r>
              <a:rPr lang="en-GB" dirty="0" smtClean="0"/>
              <a:t/>
            </a:r>
            <a:br>
              <a:rPr lang="en-GB" dirty="0" smtClean="0"/>
            </a:br>
            <a:endParaRPr lang="en-GB" dirty="0" smtClean="0"/>
          </a:p>
          <a:p>
            <a:r>
              <a:rPr lang="en-GB" dirty="0" smtClean="0"/>
              <a:t>I am also the Copyright Advisor – the </a:t>
            </a:r>
            <a:r>
              <a:rPr lang="en-GB" dirty="0" smtClean="0"/>
              <a:t>roles </a:t>
            </a:r>
            <a:r>
              <a:rPr lang="en-GB" dirty="0" smtClean="0"/>
              <a:t>go together….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Why?</a:t>
            </a:r>
          </a:p>
          <a:p>
            <a:endParaRPr lang="en-GB" dirty="0" smtClean="0"/>
          </a:p>
        </p:txBody>
      </p:sp>
    </p:spTree>
    <p:extLst>
      <p:ext uri="{BB962C8B-B14F-4D97-AF65-F5344CB8AC3E}">
        <p14:creationId xmlns:p14="http://schemas.microsoft.com/office/powerpoint/2010/main" val="134689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5"/>
          <p:cNvSpPr>
            <a:spLocks noGrp="1"/>
          </p:cNvSpPr>
          <p:nvPr>
            <p:ph type="body" sz="quarter" idx="10"/>
          </p:nvPr>
        </p:nvSpPr>
        <p:spPr>
          <a:xfrm>
            <a:off x="431800" y="548616"/>
            <a:ext cx="8280400" cy="769441"/>
          </a:xfrm>
        </p:spPr>
        <p:txBody>
          <a:bodyPr/>
          <a:lstStyle/>
          <a:p>
            <a:r>
              <a:rPr lang="en-GB" sz="4400" dirty="0" smtClean="0"/>
              <a:t>Thank you</a:t>
            </a:r>
            <a:endParaRPr lang="en-GB" sz="4400" dirty="0"/>
          </a:p>
        </p:txBody>
      </p:sp>
      <p:sp>
        <p:nvSpPr>
          <p:cNvPr id="7" name="Text Placeholder 5"/>
          <p:cNvSpPr txBox="1">
            <a:spLocks/>
          </p:cNvSpPr>
          <p:nvPr/>
        </p:nvSpPr>
        <p:spPr>
          <a:xfrm>
            <a:off x="431800" y="1808784"/>
            <a:ext cx="8280400" cy="395800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l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 smtClean="0">
                <a:hlinkClick r:id="rId3"/>
              </a:rPr>
              <a:t>https</a:t>
            </a:r>
            <a:r>
              <a:rPr lang="en-GB" dirty="0">
                <a:hlinkClick r:id="rId3"/>
              </a:rPr>
              <a:t>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 </a:t>
            </a:r>
            <a:endParaRPr lang="en-GB" dirty="0"/>
          </a:p>
          <a:p>
            <a:r>
              <a:rPr lang="en-GB" dirty="0" smtClean="0">
                <a:hlinkClick r:id="rId4"/>
              </a:rPr>
              <a:t>m.kelt@gcu.ac.uk</a:t>
            </a:r>
            <a:endParaRPr lang="en-GB" dirty="0" smtClean="0"/>
          </a:p>
          <a:p>
            <a:endParaRPr lang="en-GB" dirty="0" smtClean="0"/>
          </a:p>
          <a:p>
            <a:r>
              <a:rPr lang="en-GB" sz="1600" b="1" dirty="0"/>
              <a:t>References: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GADD, E., WEEDON, R. 2017. Copyright Ownership of E-learning and Teaching Materials: Policy Approaches taken by UK Universities. </a:t>
            </a:r>
            <a:r>
              <a:rPr lang="en-GB" sz="1600" i="1" dirty="0"/>
              <a:t>Education and Information technologies</a:t>
            </a:r>
            <a:r>
              <a:rPr lang="en-GB" sz="1600" dirty="0"/>
              <a:t>. </a:t>
            </a:r>
            <a:r>
              <a:rPr lang="en-GB" sz="1600" b="1" dirty="0"/>
              <a:t>22</a:t>
            </a:r>
            <a:r>
              <a:rPr lang="en-GB" sz="1600" dirty="0"/>
              <a:t>(6), 3231-3250.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ROLFE, V. 2012. Open Educational Resources: Staff Attitudes and Awareness.</a:t>
            </a:r>
            <a:r>
              <a:rPr lang="en-GB" sz="1600" i="1" dirty="0"/>
              <a:t> Research in Learning Technology.</a:t>
            </a:r>
            <a:r>
              <a:rPr lang="en-GB" sz="1600" dirty="0"/>
              <a:t> </a:t>
            </a:r>
            <a:r>
              <a:rPr lang="en-GB" sz="1600" b="1" dirty="0"/>
              <a:t>20</a:t>
            </a:r>
            <a:r>
              <a:rPr lang="en-GB" sz="1600" dirty="0"/>
              <a:t>(1), 1-13.</a:t>
            </a:r>
          </a:p>
          <a:p>
            <a:pPr marL="342900" indent="-342900">
              <a:buFont typeface="+mj-lt"/>
              <a:buAutoNum type="arabicPeriod"/>
            </a:pPr>
            <a:r>
              <a:rPr lang="en-GB" sz="1600" dirty="0"/>
              <a:t>WHITFIELD, S. ROBINSON, Z. 2015. Open Educational Resources: the Challenges of ‘Usability’ and Copyright Clearance. </a:t>
            </a:r>
            <a:r>
              <a:rPr lang="en-GB" sz="1600" i="1" dirty="0"/>
              <a:t>Planet. </a:t>
            </a:r>
            <a:r>
              <a:rPr lang="en-GB" sz="1600" b="1" dirty="0"/>
              <a:t>25</a:t>
            </a:r>
            <a:r>
              <a:rPr lang="en-GB" sz="1600" dirty="0"/>
              <a:t>(1), 51-54.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19967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Why do it?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644" y="2888928"/>
            <a:ext cx="4224964" cy="3661636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41436" y="1988808"/>
            <a:ext cx="8280400" cy="1815882"/>
          </a:xfrm>
        </p:spPr>
        <p:txBody>
          <a:bodyPr/>
          <a:lstStyle/>
          <a:p>
            <a:endParaRPr lang="en-GB" dirty="0" smtClean="0"/>
          </a:p>
          <a:p>
            <a:r>
              <a:rPr lang="en-GB" dirty="0" smtClean="0"/>
              <a:t>Research by Gadd(1), Rolfe(2) &amp; Whitfield(2) has identified copyright related barriers to the adoption of OERS </a:t>
            </a:r>
          </a:p>
          <a:p>
            <a:endParaRPr lang="en-GB" dirty="0" smtClean="0"/>
          </a:p>
          <a:p>
            <a:r>
              <a:rPr lang="en-GB" dirty="0" smtClean="0">
                <a:solidFill>
                  <a:srgbClr val="01498E"/>
                </a:solidFill>
              </a:rPr>
              <a:t>So what are they?</a:t>
            </a:r>
            <a:endParaRPr lang="en-GB" dirty="0">
              <a:solidFill>
                <a:srgbClr val="01498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5875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The barriers 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2492990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uncertainty </a:t>
            </a:r>
            <a:r>
              <a:rPr lang="en-GB" dirty="0"/>
              <a:t>about copyright ownership of OERs produced at </a:t>
            </a:r>
            <a:r>
              <a:rPr lang="en-GB" dirty="0" smtClean="0"/>
              <a:t>work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/>
              <a:t>lack of knowledge of copyright and licensing issues, leading to a reluctance to engage with the </a:t>
            </a:r>
            <a:r>
              <a:rPr lang="en-GB" dirty="0" smtClean="0"/>
              <a:t>topic</a:t>
            </a:r>
            <a:endParaRPr lang="en-GB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/>
              <a:t>uncertainty on </a:t>
            </a:r>
            <a:r>
              <a:rPr lang="en-GB" dirty="0" smtClean="0"/>
              <a:t>the use </a:t>
            </a:r>
            <a:r>
              <a:rPr lang="en-GB" dirty="0"/>
              <a:t>of third party materials in OERs </a:t>
            </a:r>
            <a:r>
              <a:rPr lang="en-GB" dirty="0" smtClean="0"/>
              <a:t>(which can include theses shared using open access services like </a:t>
            </a:r>
            <a:r>
              <a:rPr lang="en-GB" dirty="0" err="1" smtClean="0"/>
              <a:t>ETHoS</a:t>
            </a:r>
            <a:r>
              <a:rPr lang="en-GB" dirty="0" smtClean="0"/>
              <a:t>) </a:t>
            </a:r>
            <a:endParaRPr lang="en-GB" dirty="0" smtClean="0"/>
          </a:p>
          <a:p>
            <a:pPr lvl="0"/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38" y="4924686"/>
            <a:ext cx="3186781" cy="193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19" y="4924686"/>
            <a:ext cx="3186781" cy="19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960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And another thing …  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900"/>
            <a:ext cx="8280400" cy="2492990"/>
          </a:xfrm>
        </p:spPr>
        <p:txBody>
          <a:bodyPr/>
          <a:lstStyle/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The rise of distance and transnational education puts more pressure on lecturers and learning technologists to produce quality online resources </a:t>
            </a:r>
            <a:r>
              <a:rPr lang="en-GB" dirty="0" smtClean="0"/>
              <a:t>fast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dirty="0" smtClean="0"/>
              <a:t>Some researchers also have a teaching workload</a:t>
            </a:r>
            <a:endParaRPr lang="en-GB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n-GB" dirty="0"/>
          </a:p>
          <a:p>
            <a:pPr lvl="0"/>
            <a:r>
              <a:rPr lang="en-GB" dirty="0" smtClean="0">
                <a:solidFill>
                  <a:srgbClr val="01498E"/>
                </a:solidFill>
              </a:rPr>
              <a:t>Sound familiar? …..</a:t>
            </a:r>
            <a:endParaRPr lang="en-GB" dirty="0">
              <a:solidFill>
                <a:srgbClr val="01498E"/>
              </a:solidFill>
            </a:endParaRPr>
          </a:p>
          <a:p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438" y="4924686"/>
            <a:ext cx="3186781" cy="193331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7219" y="4924686"/>
            <a:ext cx="3186781" cy="19333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2440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Breaking down the walls …</a:t>
            </a:r>
            <a:endParaRPr lang="en-GB" dirty="0"/>
          </a:p>
        </p:txBody>
      </p:sp>
      <p:sp>
        <p:nvSpPr>
          <p:cNvPr id="3" name="Rectangle 2"/>
          <p:cNvSpPr/>
          <p:nvPr/>
        </p:nvSpPr>
        <p:spPr>
          <a:xfrm>
            <a:off x="521460" y="3248976"/>
            <a:ext cx="7290972" cy="239047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 sz="2000" dirty="0" smtClean="0">
                <a:solidFill>
                  <a:srgbClr val="01498E"/>
                </a:solidFill>
              </a:rPr>
              <a:t>The first brick:</a:t>
            </a:r>
            <a:br>
              <a:rPr lang="en-GB" sz="2000" dirty="0" smtClean="0">
                <a:solidFill>
                  <a:srgbClr val="01498E"/>
                </a:solidFill>
              </a:rPr>
            </a:br>
            <a:endParaRPr lang="en-GB" sz="2000" dirty="0" smtClean="0">
              <a:solidFill>
                <a:srgbClr val="01498E"/>
              </a:solidFill>
            </a:endParaRP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</a:t>
            </a:r>
            <a:r>
              <a:rPr lang="en-GB" sz="2000" dirty="0" smtClean="0"/>
              <a:t>ncertainty </a:t>
            </a:r>
            <a:r>
              <a:rPr lang="en-GB" sz="2000" dirty="0"/>
              <a:t>about copyright </a:t>
            </a:r>
            <a:r>
              <a:rPr lang="en-GB" sz="2000" dirty="0" smtClean="0"/>
              <a:t>ownership of </a:t>
            </a:r>
            <a:r>
              <a:rPr lang="en-GB" sz="2000" dirty="0"/>
              <a:t>OERs produced at </a:t>
            </a:r>
            <a:r>
              <a:rPr lang="en-GB" sz="2000" dirty="0" smtClean="0"/>
              <a:t>work</a:t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baseline="0" dirty="0" smtClean="0">
                <a:solidFill>
                  <a:srgbClr val="009681"/>
                </a:solidFill>
              </a:rPr>
              <a:t>We tackled this one with our OER policy and are now pushing for a copyright policy</a:t>
            </a:r>
          </a:p>
          <a:p>
            <a:endParaRPr lang="en-GB" sz="2000" dirty="0" smtClean="0"/>
          </a:p>
          <a:p>
            <a:pPr lvl="0"/>
            <a:endParaRPr lang="en-GB" sz="2000" baseline="0" dirty="0" smtClean="0"/>
          </a:p>
          <a:p>
            <a:pPr lvl="0"/>
            <a:endParaRPr lang="en-GB" sz="2000" baseline="0" dirty="0" smtClean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051" y="278580"/>
            <a:ext cx="3556029" cy="324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98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Breaking down the walls …</a:t>
            </a:r>
            <a:endParaRPr lang="en-GB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4051" y="278580"/>
            <a:ext cx="3556029" cy="324043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1436" y="3068952"/>
            <a:ext cx="7991315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>
                <a:solidFill>
                  <a:srgbClr val="01498E"/>
                </a:solidFill>
              </a:rPr>
              <a:t>This left: </a:t>
            </a:r>
            <a:r>
              <a:rPr lang="en-GB" sz="2000" dirty="0" smtClean="0">
                <a:solidFill>
                  <a:srgbClr val="01498E"/>
                </a:solidFill>
              </a:rPr>
              <a:t/>
            </a:r>
            <a:br>
              <a:rPr lang="en-GB" sz="2000" dirty="0" smtClean="0">
                <a:solidFill>
                  <a:srgbClr val="01498E"/>
                </a:solidFill>
              </a:rPr>
            </a:br>
            <a:endParaRPr lang="en-GB" sz="2000" dirty="0">
              <a:solidFill>
                <a:srgbClr val="01498E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000" dirty="0"/>
              <a:t>lack of knowledge of copyright and licensing issues, leading to a reluctance to engage with the </a:t>
            </a:r>
            <a:r>
              <a:rPr lang="en-GB" sz="2000" dirty="0" smtClean="0"/>
              <a:t>topic</a:t>
            </a:r>
            <a:br>
              <a:rPr lang="en-GB" sz="2000" dirty="0" smtClean="0"/>
            </a:br>
            <a:endParaRPr lang="en-GB" sz="2000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/>
              <a:t>uncertainty on the use of third party materials in OERs  </a:t>
            </a:r>
            <a:r>
              <a:rPr lang="en-GB" sz="2000" dirty="0" smtClean="0"/>
              <a:t/>
            </a:r>
            <a:br>
              <a:rPr lang="en-GB" sz="2000" dirty="0" smtClean="0"/>
            </a:br>
            <a:endParaRPr lang="en-GB" sz="2000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009681"/>
                </a:solidFill>
              </a:rPr>
              <a:t>So how do we tackle the general fear and loathing produced by copyright and licensing issues?</a:t>
            </a:r>
            <a:endParaRPr lang="en-GB" sz="2000" dirty="0">
              <a:solidFill>
                <a:srgbClr val="009681"/>
              </a:solidFill>
            </a:endParaRP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64696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4310"/>
            <a:ext cx="9144000" cy="646938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GB" dirty="0" smtClean="0">
                <a:solidFill>
                  <a:schemeClr val="bg1"/>
                </a:solidFill>
              </a:rPr>
              <a:t>Sanity check … !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51544" y="4599156"/>
            <a:ext cx="7020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 smtClean="0">
                <a:solidFill>
                  <a:schemeClr val="bg1"/>
                </a:solidFill>
              </a:rPr>
              <a:t>Repeatedly answering the same questions or running the same courses is bad for your mental health and emotional equilibrium!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5213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 smtClean="0"/>
              <a:t>So, how do we fight the fear and keep sane?</a:t>
            </a:r>
            <a:endParaRPr lang="en-GB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96" y="3338988"/>
            <a:ext cx="3809524" cy="3301588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429680" y="1358724"/>
            <a:ext cx="8280400" cy="3662541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offer an enquiry service and training sessions, but what people really want is quick answers available at the </a:t>
            </a:r>
            <a:r>
              <a:rPr lang="en-GB" smtClean="0"/>
              <a:t>point of need. </a:t>
            </a:r>
            <a:r>
              <a:rPr lang="en-GB" dirty="0" smtClean="0"/>
              <a:t>Ideally this should be available without communicating with a scary librarian!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We decided to put basic copyright advice online and developed the GCU online UK copyright advisor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It is available as an OER and you can </a:t>
            </a:r>
            <a:r>
              <a:rPr lang="en-GB" dirty="0"/>
              <a:t>use it at </a:t>
            </a:r>
            <a:r>
              <a:rPr lang="en-GB" dirty="0">
                <a:hlinkClick r:id="rId3"/>
              </a:rPr>
              <a:t>https://</a:t>
            </a:r>
            <a:r>
              <a:rPr lang="en-GB" dirty="0" smtClean="0">
                <a:hlinkClick r:id="rId3"/>
              </a:rPr>
              <a:t>edshare.gcu.ac.uk/3608/2/index.html</a:t>
            </a:r>
            <a:r>
              <a:rPr lang="en-GB" dirty="0" smtClean="0"/>
              <a:t> </a:t>
            </a:r>
            <a:br>
              <a:rPr lang="en-GB" dirty="0" smtClean="0"/>
            </a:br>
            <a:endParaRPr lang="en-GB" dirty="0" smtClean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dirty="0" smtClean="0"/>
              <a:t>So, how did we do it?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327259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20000"/>
    </mc:Choice>
    <mc:Fallback xmlns="">
      <p:transition spd="slow" advClick="0" advTm="20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afe3b25a3276adc2dae0a720d2a4c73f877a6e2"/>
</p:tagLst>
</file>

<file path=ppt/theme/theme1.xml><?xml version="1.0" encoding="utf-8"?>
<a:theme xmlns:a="http://schemas.openxmlformats.org/drawingml/2006/main" name="Fra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ection Divider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lides">
  <a:themeElements>
    <a:clrScheme name="GCU">
      <a:dk1>
        <a:sysClr val="windowText" lastClr="000000"/>
      </a:dk1>
      <a:lt1>
        <a:srgbClr val="FFFFFF"/>
      </a:lt1>
      <a:dk2>
        <a:srgbClr val="006CB4"/>
      </a:dk2>
      <a:lt2>
        <a:srgbClr val="EFEEED"/>
      </a:lt2>
      <a:accent1>
        <a:srgbClr val="0092BC"/>
      </a:accent1>
      <a:accent2>
        <a:srgbClr val="64A70B"/>
      </a:accent2>
      <a:accent3>
        <a:srgbClr val="AA0061"/>
      </a:accent3>
      <a:accent4>
        <a:srgbClr val="642667"/>
      </a:accent4>
      <a:accent5>
        <a:srgbClr val="B5BD00"/>
      </a:accent5>
      <a:accent6>
        <a:srgbClr val="00A9E0"/>
      </a:accent6>
      <a:hlink>
        <a:srgbClr val="64A70B"/>
      </a:hlink>
      <a:folHlink>
        <a:srgbClr val="DAAA00"/>
      </a:folHlink>
    </a:clrScheme>
    <a:fontScheme name="GC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roup xmlns="3b6bb244-7544-43c9-a2da-41b284128cc9">copyright</group>
    <kw7x xmlns="3b6bb244-7544-43c9-a2da-41b284128cc9">
      <UserInfo>
        <DisplayName/>
        <AccountId xsi:nil="true"/>
        <AccountType/>
      </UserInfo>
    </kw7x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5833F9F7BE9F44ADCFC626DD372DC4" ma:contentTypeVersion="2" ma:contentTypeDescription="Create a new document." ma:contentTypeScope="" ma:versionID="e05c429506d0f79c1bc404ae25761170">
  <xsd:schema xmlns:xsd="http://www.w3.org/2001/XMLSchema" xmlns:xs="http://www.w3.org/2001/XMLSchema" xmlns:p="http://schemas.microsoft.com/office/2006/metadata/properties" xmlns:ns2="3b6bb244-7544-43c9-a2da-41b284128cc9" targetNamespace="http://schemas.microsoft.com/office/2006/metadata/properties" ma:root="true" ma:fieldsID="8e596c7ec728e3c8eaf157ff8a2686e2" ns2:_="">
    <xsd:import namespace="3b6bb244-7544-43c9-a2da-41b284128cc9"/>
    <xsd:element name="properties">
      <xsd:complexType>
        <xsd:sequence>
          <xsd:element name="documentManagement">
            <xsd:complexType>
              <xsd:all>
                <xsd:element ref="ns2:group" minOccurs="0"/>
                <xsd:element ref="ns2:kw7x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b6bb244-7544-43c9-a2da-41b284128cc9" elementFormDefault="qualified">
    <xsd:import namespace="http://schemas.microsoft.com/office/2006/documentManagement/types"/>
    <xsd:import namespace="http://schemas.microsoft.com/office/infopath/2007/PartnerControls"/>
    <xsd:element name="group" ma:index="8" nillable="true" ma:displayName="group" ma:internalName="group">
      <xsd:simpleType>
        <xsd:restriction base="dms:Text">
          <xsd:maxLength value="255"/>
        </xsd:restriction>
      </xsd:simpleType>
    </xsd:element>
    <xsd:element name="kw7x" ma:index="9" nillable="true" ma:displayName="Person or Group" ma:list="UserInfo" ma:internalName="kw7x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4225B86-2624-4E45-99E7-30252D6BD542}">
  <ds:schemaRefs>
    <ds:schemaRef ds:uri="http://schemas.microsoft.com/office/2006/metadata/properties"/>
    <ds:schemaRef ds:uri="http://schemas.microsoft.com/office/infopath/2007/PartnerControls"/>
    <ds:schemaRef ds:uri="3b6bb244-7544-43c9-a2da-41b284128cc9"/>
  </ds:schemaRefs>
</ds:datastoreItem>
</file>

<file path=customXml/itemProps2.xml><?xml version="1.0" encoding="utf-8"?>
<ds:datastoreItem xmlns:ds="http://schemas.openxmlformats.org/officeDocument/2006/customXml" ds:itemID="{E3997AA5-A936-43E3-9711-0EFC6539FA1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3b6bb244-7544-43c9-a2da-41b284128cc9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0E2EDECC-5253-42D1-9746-99B75EC7D13B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GCU Template v8</Template>
  <TotalTime>0</TotalTime>
  <Words>578</Words>
  <Application>Microsoft Office PowerPoint</Application>
  <PresentationFormat>On-screen Show (4:3)</PresentationFormat>
  <Paragraphs>99</Paragraphs>
  <Slides>20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Frame</vt:lpstr>
      <vt:lpstr>Section Dividers</vt:lpstr>
      <vt:lpstr>Slides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2013-06-18T15:06:41Z</dcterms:created>
  <dcterms:modified xsi:type="dcterms:W3CDTF">2018-04-27T07:57:34Z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Tfs.IsStoryboard">
    <vt:bool>true</vt:bool>
  </property>
  <property fmtid="{D5CDD505-2E9C-101B-9397-08002B2CF9AE}" pid="3" name="Tfs.LastKnownPath">
    <vt:lpwstr>\\enterprise.gcal.ac.uk\gcu\MPR\Common\Marketing\Brand\Powerpoint templates\GCU4x3March2015r6.pptx</vt:lpwstr>
  </property>
  <property fmtid="{D5CDD505-2E9C-101B-9397-08002B2CF9AE}" pid="4" name="ContentTypeId">
    <vt:lpwstr>0x010100CB5833F9F7BE9F44ADCFC626DD372DC4</vt:lpwstr>
  </property>
</Properties>
</file>