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81" r:id="rId1"/>
    <p:sldMasterId id="2147483711" r:id="rId2"/>
    <p:sldMasterId id="2147483682" r:id="rId3"/>
  </p:sldMasterIdLst>
  <p:notesMasterIdLst>
    <p:notesMasterId r:id="rId21"/>
  </p:notesMasterIdLst>
  <p:handoutMasterIdLst>
    <p:handoutMasterId r:id="rId22"/>
  </p:handoutMasterIdLst>
  <p:sldIdLst>
    <p:sldId id="296" r:id="rId4"/>
    <p:sldId id="297" r:id="rId5"/>
    <p:sldId id="298" r:id="rId6"/>
    <p:sldId id="299" r:id="rId7"/>
    <p:sldId id="283" r:id="rId8"/>
    <p:sldId id="284" r:id="rId9"/>
    <p:sldId id="289" r:id="rId10"/>
    <p:sldId id="290" r:id="rId11"/>
    <p:sldId id="291" r:id="rId12"/>
    <p:sldId id="285" r:id="rId13"/>
    <p:sldId id="292" r:id="rId14"/>
    <p:sldId id="293" r:id="rId15"/>
    <p:sldId id="286" r:id="rId16"/>
    <p:sldId id="295" r:id="rId17"/>
    <p:sldId id="287" r:id="rId18"/>
    <p:sldId id="288" r:id="rId19"/>
    <p:sldId id="276" r:id="rId20"/>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Slide" id="{885F766A-7AEC-455B-BCF9-E8B6C269F7BA}">
          <p14:sldIdLst/>
        </p14:section>
        <p14:section name="Section Dividers" id="{82575F4C-A2F0-4EE9-9AE0-39F65A27CD48}">
          <p14:sldIdLst/>
        </p14:section>
        <p14:section name="Generic Slides" id="{CEC8951E-5280-470D-9367-390EE319EB8C}">
          <p14:sldIdLst>
            <p14:sldId id="296"/>
            <p14:sldId id="297"/>
            <p14:sldId id="298"/>
            <p14:sldId id="299"/>
            <p14:sldId id="283"/>
            <p14:sldId id="284"/>
            <p14:sldId id="289"/>
            <p14:sldId id="290"/>
            <p14:sldId id="291"/>
            <p14:sldId id="285"/>
            <p14:sldId id="292"/>
            <p14:sldId id="293"/>
            <p14:sldId id="286"/>
            <p14:sldId id="295"/>
            <p14:sldId id="287"/>
            <p14:sldId id="288"/>
          </p14:sldIdLst>
        </p14:section>
        <p14:section name="Closing Slide" id="{18BF6BD7-647C-4898-8490-009901F6A820}">
          <p14:sldIdLst>
            <p14:sldId id="27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398"/>
    <a:srgbClr val="01498E"/>
    <a:srgbClr val="AF1685"/>
    <a:srgbClr val="97D700"/>
    <a:srgbClr val="753BBD"/>
    <a:srgbClr val="006CB4"/>
    <a:srgbClr val="009681"/>
    <a:srgbClr val="EFEEED"/>
    <a:srgbClr val="C6003D"/>
    <a:srgbClr val="68478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94648" autoAdjust="0"/>
  </p:normalViewPr>
  <p:slideViewPr>
    <p:cSldViewPr snapToObjects="1">
      <p:cViewPr varScale="1">
        <p:scale>
          <a:sx n="99" d="100"/>
          <a:sy n="99" d="100"/>
        </p:scale>
        <p:origin x="-192" y="-102"/>
      </p:cViewPr>
      <p:guideLst>
        <p:guide orient="horz" pos="2161"/>
        <p:guide orient="horz" pos="4201"/>
        <p:guide orient="horz" pos="119"/>
        <p:guide orient="horz" pos="232"/>
        <p:guide orient="horz" pos="4088"/>
        <p:guide orient="horz" pos="5"/>
        <p:guide pos="2880"/>
        <p:guide pos="159"/>
        <p:guide pos="5603"/>
        <p:guide pos="2993"/>
        <p:guide pos="2767"/>
        <p:guide pos="272"/>
        <p:guide pos="5488"/>
      </p:guideLst>
    </p:cSldViewPr>
  </p:slideViewPr>
  <p:outlineViewPr>
    <p:cViewPr>
      <p:scale>
        <a:sx n="33" d="100"/>
        <a:sy n="33" d="100"/>
      </p:scale>
      <p:origin x="0" y="6144"/>
    </p:cViewPr>
  </p:outlineViewPr>
  <p:notesTextViewPr>
    <p:cViewPr>
      <p:scale>
        <a:sx n="100" d="100"/>
        <a:sy n="100" d="100"/>
      </p:scale>
      <p:origin x="0" y="0"/>
    </p:cViewPr>
  </p:notesTextViewPr>
  <p:sorterViewPr>
    <p:cViewPr>
      <p:scale>
        <a:sx n="100" d="100"/>
        <a:sy n="100" d="100"/>
      </p:scale>
      <p:origin x="0" y="0"/>
    </p:cViewPr>
  </p:sorterViewPr>
  <p:notesViewPr>
    <p:cSldViewPr snapToObjects="1" showGuides="1">
      <p:cViewPr varScale="1">
        <p:scale>
          <a:sx n="125" d="100"/>
          <a:sy n="125" d="100"/>
        </p:scale>
        <p:origin x="-966" y="-90"/>
      </p:cViewPr>
      <p:guideLst>
        <p:guide orient="horz" pos="2160"/>
        <p:guide orient="horz" pos="4201"/>
        <p:guide orient="horz" pos="119"/>
        <p:guide pos="2880"/>
        <p:guide pos="5601"/>
        <p:guide pos="158"/>
        <p:guide pos="2993"/>
        <p:guide pos="2767"/>
      </p:guideLst>
    </p:cSldViewPr>
  </p:notesViewPr>
  <p:gridSpacing cx="90012" cy="90012"/>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4752024" y="188913"/>
            <a:ext cx="4141151" cy="246221"/>
          </a:xfrm>
          <a:prstGeom prst="rect">
            <a:avLst/>
          </a:prstGeom>
        </p:spPr>
        <p:txBody>
          <a:bodyPr vert="horz" wrap="square" lIns="91440" tIns="45720" rIns="91440" bIns="45720" rtlCol="0">
            <a:spAutoFit/>
          </a:bodyPr>
          <a:lstStyle>
            <a:lvl1pPr algn="r">
              <a:defRPr sz="1200"/>
            </a:lvl1pPr>
          </a:lstStyle>
          <a:p>
            <a:fld id="{F6D8AFBE-B7CA-4D46-A31C-75EC41E50D85}" type="datetimeFigureOut">
              <a:rPr lang="en-GB" sz="1000" smtClean="0">
                <a:latin typeface="Arial" panose="020B0604020202020204" pitchFamily="34" charset="0"/>
                <a:cs typeface="Arial" panose="020B0604020202020204" pitchFamily="34" charset="0"/>
              </a:rPr>
              <a:pPr/>
              <a:t>24/01/2018</a:t>
            </a:fld>
            <a:endParaRPr lang="en-GB" sz="10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3"/>
          </p:nvPr>
        </p:nvSpPr>
        <p:spPr>
          <a:xfrm>
            <a:off x="4752024" y="6411676"/>
            <a:ext cx="4139564" cy="246221"/>
          </a:xfrm>
          <a:prstGeom prst="rect">
            <a:avLst/>
          </a:prstGeom>
        </p:spPr>
        <p:txBody>
          <a:bodyPr vert="horz" wrap="square" lIns="91440" tIns="45720" rIns="91440" bIns="45720" rtlCol="0" anchor="b">
            <a:spAutoFit/>
          </a:bodyPr>
          <a:lstStyle>
            <a:lvl1pPr algn="r">
              <a:defRPr sz="1200"/>
            </a:lvl1pPr>
          </a:lstStyle>
          <a:p>
            <a:fld id="{7BFE86A2-DB0B-48E3-B43C-FE4600C96B70}" type="slidenum">
              <a:rPr lang="en-GB" sz="1000" smtClean="0">
                <a:latin typeface="Arial" panose="020B0604020202020204" pitchFamily="34" charset="0"/>
                <a:cs typeface="Arial" panose="020B0604020202020204" pitchFamily="34" charset="0"/>
              </a:rPr>
              <a:pPr/>
              <a:t>‹#›</a:t>
            </a:fld>
            <a:endParaRPr lang="en-GB" sz="1000" dirty="0">
              <a:latin typeface="Arial" panose="020B0604020202020204" pitchFamily="34" charset="0"/>
              <a:cs typeface="Arial" panose="020B0604020202020204" pitchFamily="34" charset="0"/>
            </a:endParaRPr>
          </a:p>
        </p:txBody>
      </p:sp>
      <p:sp>
        <p:nvSpPr>
          <p:cNvPr id="7" name="Header Placeholder 6"/>
          <p:cNvSpPr>
            <a:spLocks noGrp="1"/>
          </p:cNvSpPr>
          <p:nvPr>
            <p:ph type="hdr" sz="quarter"/>
          </p:nvPr>
        </p:nvSpPr>
        <p:spPr>
          <a:xfrm>
            <a:off x="259080" y="190500"/>
            <a:ext cx="4132896" cy="246221"/>
          </a:xfrm>
          <a:prstGeom prst="rect">
            <a:avLst/>
          </a:prstGeom>
        </p:spPr>
        <p:txBody>
          <a:bodyPr vert="horz" wrap="square" lIns="91440" tIns="45720" rIns="91440" bIns="45720" rtlCol="0">
            <a:spAutoFit/>
          </a:bodyPr>
          <a:lstStyle>
            <a:lvl1pPr algn="l">
              <a:defRPr sz="1200"/>
            </a:lvl1pPr>
          </a:lstStyle>
          <a:p>
            <a:endParaRPr lang="en-GB" sz="1000" dirty="0">
              <a:latin typeface="Arial" panose="020B0604020202020204" pitchFamily="34" charset="0"/>
              <a:cs typeface="Arial" panose="020B0604020202020204" pitchFamily="34" charset="0"/>
            </a:endParaRPr>
          </a:p>
        </p:txBody>
      </p:sp>
      <p:sp>
        <p:nvSpPr>
          <p:cNvPr id="8" name="Footer Placeholder 7"/>
          <p:cNvSpPr>
            <a:spLocks noGrp="1"/>
          </p:cNvSpPr>
          <p:nvPr>
            <p:ph type="ftr" sz="quarter" idx="2"/>
          </p:nvPr>
        </p:nvSpPr>
        <p:spPr>
          <a:xfrm>
            <a:off x="259080" y="6411675"/>
            <a:ext cx="4132896" cy="246221"/>
          </a:xfrm>
          <a:prstGeom prst="rect">
            <a:avLst/>
          </a:prstGeom>
        </p:spPr>
        <p:txBody>
          <a:bodyPr vert="horz" wrap="square" lIns="91440" tIns="45720" rIns="91440" bIns="45720" rtlCol="0" anchor="b">
            <a:spAutoFit/>
          </a:bodyPr>
          <a:lstStyle>
            <a:lvl1pPr algn="l">
              <a:defRPr sz="1200"/>
            </a:lvl1pPr>
          </a:lstStyle>
          <a:p>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67145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50825" y="183675"/>
            <a:ext cx="4141150" cy="246220"/>
          </a:xfrm>
          <a:prstGeom prst="rect">
            <a:avLst/>
          </a:prstGeom>
        </p:spPr>
        <p:txBody>
          <a:bodyPr vert="horz" wrap="square" lIns="91440" tIns="45720" rIns="91440" bIns="45720" rtlCol="0">
            <a:spAutoFit/>
          </a:bodyPr>
          <a:lstStyle>
            <a:lvl1pPr algn="l">
              <a:defRPr sz="1000">
                <a:latin typeface="Arial" panose="020B0604020202020204" pitchFamily="34" charset="0"/>
                <a:cs typeface="Arial" panose="020B0604020202020204" pitchFamily="34" charset="0"/>
              </a:defRPr>
            </a:lvl1pPr>
          </a:lstStyle>
          <a:p>
            <a:endParaRPr lang="en-GB" dirty="0"/>
          </a:p>
        </p:txBody>
      </p:sp>
      <p:sp>
        <p:nvSpPr>
          <p:cNvPr id="3" name="Date Placeholder 2"/>
          <p:cNvSpPr>
            <a:spLocks noGrp="1"/>
          </p:cNvSpPr>
          <p:nvPr>
            <p:ph type="dt" idx="1"/>
          </p:nvPr>
        </p:nvSpPr>
        <p:spPr>
          <a:xfrm>
            <a:off x="4752024" y="183674"/>
            <a:ext cx="4139564" cy="246221"/>
          </a:xfrm>
          <a:prstGeom prst="rect">
            <a:avLst/>
          </a:prstGeom>
        </p:spPr>
        <p:txBody>
          <a:bodyPr vert="horz" wrap="square" lIns="91440" tIns="45720" rIns="91440" bIns="45720" rtlCol="0">
            <a:spAutoFit/>
          </a:bodyPr>
          <a:lstStyle>
            <a:lvl1pPr algn="r">
              <a:defRPr sz="1000">
                <a:latin typeface="Arial" panose="020B0604020202020204" pitchFamily="34" charset="0"/>
                <a:cs typeface="Arial" panose="020B0604020202020204" pitchFamily="34" charset="0"/>
              </a:defRPr>
            </a:lvl1pPr>
          </a:lstStyle>
          <a:p>
            <a:fld id="{9BA9ED64-0ADF-46CE-9E4F-53EDBA1EDEC4}" type="datetimeFigureOut">
              <a:rPr lang="en-GB" smtClean="0"/>
              <a:pPr/>
              <a:t>24/01/2018</a:t>
            </a:fld>
            <a:endParaRPr lang="en-GB"/>
          </a:p>
        </p:txBody>
      </p:sp>
      <p:sp>
        <p:nvSpPr>
          <p:cNvPr id="6" name="Footer Placeholder 5"/>
          <p:cNvSpPr>
            <a:spLocks noGrp="1"/>
          </p:cNvSpPr>
          <p:nvPr>
            <p:ph type="ftr" sz="quarter" idx="4"/>
          </p:nvPr>
        </p:nvSpPr>
        <p:spPr>
          <a:xfrm>
            <a:off x="250825" y="6420090"/>
            <a:ext cx="4141150" cy="246221"/>
          </a:xfrm>
          <a:prstGeom prst="rect">
            <a:avLst/>
          </a:prstGeom>
        </p:spPr>
        <p:txBody>
          <a:bodyPr vert="horz" wrap="square" lIns="91440" tIns="45720" rIns="91440" bIns="45720" rtlCol="0" anchor="b">
            <a:spAutoFit/>
          </a:bodyPr>
          <a:lstStyle>
            <a:lvl1pPr algn="l">
              <a:defRPr sz="1000">
                <a:latin typeface="Arial" panose="020B0604020202020204" pitchFamily="34" charset="0"/>
                <a:cs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4752024" y="6422867"/>
            <a:ext cx="4139564" cy="246221"/>
          </a:xfrm>
          <a:prstGeom prst="rect">
            <a:avLst/>
          </a:prstGeom>
        </p:spPr>
        <p:txBody>
          <a:bodyPr vert="horz" wrap="square" lIns="91440" tIns="45720" rIns="91440" bIns="45720" rtlCol="0" anchor="b">
            <a:spAutoFit/>
          </a:bodyPr>
          <a:lstStyle>
            <a:lvl1pPr algn="r">
              <a:defRPr sz="1000">
                <a:latin typeface="Arial" panose="020B0604020202020204" pitchFamily="34" charset="0"/>
                <a:cs typeface="Arial" panose="020B0604020202020204" pitchFamily="34" charset="0"/>
              </a:defRPr>
            </a:lvl1pPr>
          </a:lstStyle>
          <a:p>
            <a:fld id="{8A478A9A-ADE8-49A2-AF0A-1FE9A88297B5}" type="slidenum">
              <a:rPr lang="en-GB" smtClean="0"/>
              <a:pPr/>
              <a:t>‹#›</a:t>
            </a:fld>
            <a:endParaRPr lang="en-GB"/>
          </a:p>
        </p:txBody>
      </p:sp>
      <p:sp>
        <p:nvSpPr>
          <p:cNvPr id="9" name="Notes Placeholder 8"/>
          <p:cNvSpPr>
            <a:spLocks noGrp="1"/>
          </p:cNvSpPr>
          <p:nvPr>
            <p:ph type="body" sz="quarter" idx="3"/>
          </p:nvPr>
        </p:nvSpPr>
        <p:spPr>
          <a:xfrm>
            <a:off x="4752024" y="548616"/>
            <a:ext cx="4139564" cy="576076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Image Placeholder 3"/>
          <p:cNvSpPr>
            <a:spLocks noGrp="1" noRot="1" noChangeAspect="1"/>
          </p:cNvSpPr>
          <p:nvPr>
            <p:ph type="sldImg" idx="2"/>
          </p:nvPr>
        </p:nvSpPr>
        <p:spPr>
          <a:xfrm>
            <a:off x="249852" y="548616"/>
            <a:ext cx="4142123" cy="3106592"/>
          </a:xfrm>
          <a:prstGeom prst="rect">
            <a:avLst/>
          </a:prstGeom>
          <a:noFill/>
          <a:ln w="12700">
            <a:solidFill>
              <a:prstClr val="black"/>
            </a:solidFill>
          </a:ln>
        </p:spPr>
        <p:txBody>
          <a:bodyPr vert="horz" lIns="91440" tIns="45720" rIns="91440" bIns="45720" rtlCol="0" anchor="ctr"/>
          <a:lstStyle/>
          <a:p>
            <a:endParaRPr lang="en-GB"/>
          </a:p>
        </p:txBody>
      </p:sp>
    </p:spTree>
    <p:extLst>
      <p:ext uri="{BB962C8B-B14F-4D97-AF65-F5344CB8AC3E}">
        <p14:creationId xmlns:p14="http://schemas.microsoft.com/office/powerpoint/2010/main" val="4122332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0825" y="549275"/>
            <a:ext cx="4140200" cy="31051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A478A9A-ADE8-49A2-AF0A-1FE9A88297B5}" type="slidenum">
              <a:rPr lang="en-GB" smtClean="0"/>
              <a:pPr/>
              <a:t>1</a:t>
            </a:fld>
            <a:endParaRPr lang="en-GB"/>
          </a:p>
        </p:txBody>
      </p:sp>
    </p:spTree>
    <p:extLst>
      <p:ext uri="{BB962C8B-B14F-4D97-AF65-F5344CB8AC3E}">
        <p14:creationId xmlns:p14="http://schemas.microsoft.com/office/powerpoint/2010/main" val="2093955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0825" y="549275"/>
            <a:ext cx="4140200" cy="31051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A478A9A-ADE8-49A2-AF0A-1FE9A88297B5}" type="slidenum">
              <a:rPr lang="en-GB" smtClean="0"/>
              <a:pPr/>
              <a:t>10</a:t>
            </a:fld>
            <a:endParaRPr lang="en-GB"/>
          </a:p>
        </p:txBody>
      </p:sp>
    </p:spTree>
    <p:extLst>
      <p:ext uri="{BB962C8B-B14F-4D97-AF65-F5344CB8AC3E}">
        <p14:creationId xmlns:p14="http://schemas.microsoft.com/office/powerpoint/2010/main" val="3261879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0825" y="549275"/>
            <a:ext cx="4140200" cy="31051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A478A9A-ADE8-49A2-AF0A-1FE9A88297B5}" type="slidenum">
              <a:rPr lang="en-GB" smtClean="0"/>
              <a:pPr/>
              <a:t>11</a:t>
            </a:fld>
            <a:endParaRPr lang="en-GB"/>
          </a:p>
        </p:txBody>
      </p:sp>
    </p:spTree>
    <p:extLst>
      <p:ext uri="{BB962C8B-B14F-4D97-AF65-F5344CB8AC3E}">
        <p14:creationId xmlns:p14="http://schemas.microsoft.com/office/powerpoint/2010/main" val="3211339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0825" y="549275"/>
            <a:ext cx="4140200" cy="31051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A478A9A-ADE8-49A2-AF0A-1FE9A88297B5}" type="slidenum">
              <a:rPr lang="en-GB" smtClean="0"/>
              <a:pPr/>
              <a:t>12</a:t>
            </a:fld>
            <a:endParaRPr lang="en-GB"/>
          </a:p>
        </p:txBody>
      </p:sp>
    </p:spTree>
    <p:extLst>
      <p:ext uri="{BB962C8B-B14F-4D97-AF65-F5344CB8AC3E}">
        <p14:creationId xmlns:p14="http://schemas.microsoft.com/office/powerpoint/2010/main" val="166951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0825" y="549275"/>
            <a:ext cx="4140200" cy="3105150"/>
          </a:xfrm>
        </p:spPr>
      </p:sp>
      <p:sp>
        <p:nvSpPr>
          <p:cNvPr id="3" name="Notes Placeholder 2"/>
          <p:cNvSpPr>
            <a:spLocks noGrp="1"/>
          </p:cNvSpPr>
          <p:nvPr>
            <p:ph type="body" idx="1"/>
          </p:nvPr>
        </p:nvSpPr>
        <p:spPr/>
        <p:txBody>
          <a:bodyPr/>
          <a:lstStyle/>
          <a:p>
            <a:r>
              <a:rPr lang="en-GB" dirty="0" smtClean="0"/>
              <a:t>INTO follow-up groups: revisit topic of EAP provision with students once</a:t>
            </a:r>
            <a:r>
              <a:rPr lang="en-GB" baseline="0" dirty="0" smtClean="0"/>
              <a:t> enrolled in School with resources re-developed if appropriate</a:t>
            </a:r>
          </a:p>
          <a:p>
            <a:r>
              <a:rPr lang="en-GB" baseline="0" dirty="0" smtClean="0"/>
              <a:t>Team will continue..: Any developments to be based on continual feedback from students/staff so online materials and teaching programme tailored as closely as possible to needs of SHLS student body</a:t>
            </a:r>
          </a:p>
          <a:p>
            <a:endParaRPr lang="en-GB" dirty="0"/>
          </a:p>
        </p:txBody>
      </p:sp>
      <p:sp>
        <p:nvSpPr>
          <p:cNvPr id="4" name="Slide Number Placeholder 3"/>
          <p:cNvSpPr>
            <a:spLocks noGrp="1"/>
          </p:cNvSpPr>
          <p:nvPr>
            <p:ph type="sldNum" sz="quarter" idx="10"/>
          </p:nvPr>
        </p:nvSpPr>
        <p:spPr/>
        <p:txBody>
          <a:bodyPr/>
          <a:lstStyle/>
          <a:p>
            <a:fld id="{8A478A9A-ADE8-49A2-AF0A-1FE9A88297B5}" type="slidenum">
              <a:rPr lang="en-GB" smtClean="0"/>
              <a:pPr/>
              <a:t>13</a:t>
            </a:fld>
            <a:endParaRPr lang="en-GB"/>
          </a:p>
        </p:txBody>
      </p:sp>
    </p:spTree>
    <p:extLst>
      <p:ext uri="{BB962C8B-B14F-4D97-AF65-F5344CB8AC3E}">
        <p14:creationId xmlns:p14="http://schemas.microsoft.com/office/powerpoint/2010/main" val="1748886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0825" y="549275"/>
            <a:ext cx="4140200" cy="3105150"/>
          </a:xfrm>
        </p:spPr>
      </p:sp>
      <p:sp>
        <p:nvSpPr>
          <p:cNvPr id="3" name="Notes Placeholder 2"/>
          <p:cNvSpPr>
            <a:spLocks noGrp="1"/>
          </p:cNvSpPr>
          <p:nvPr>
            <p:ph type="body" idx="1"/>
          </p:nvPr>
        </p:nvSpPr>
        <p:spPr/>
        <p:txBody>
          <a:bodyPr/>
          <a:lstStyle/>
          <a:p>
            <a:r>
              <a:rPr lang="en-GB" dirty="0" smtClean="0"/>
              <a:t>Marketing materials..: e.g. leaflets/brochures</a:t>
            </a:r>
            <a:endParaRPr lang="en-GB" dirty="0"/>
          </a:p>
        </p:txBody>
      </p:sp>
      <p:sp>
        <p:nvSpPr>
          <p:cNvPr id="4" name="Slide Number Placeholder 3"/>
          <p:cNvSpPr>
            <a:spLocks noGrp="1"/>
          </p:cNvSpPr>
          <p:nvPr>
            <p:ph type="sldNum" sz="quarter" idx="10"/>
          </p:nvPr>
        </p:nvSpPr>
        <p:spPr/>
        <p:txBody>
          <a:bodyPr/>
          <a:lstStyle/>
          <a:p>
            <a:fld id="{8A478A9A-ADE8-49A2-AF0A-1FE9A88297B5}" type="slidenum">
              <a:rPr lang="en-GB" smtClean="0"/>
              <a:pPr/>
              <a:t>14</a:t>
            </a:fld>
            <a:endParaRPr lang="en-GB"/>
          </a:p>
        </p:txBody>
      </p:sp>
    </p:spTree>
    <p:extLst>
      <p:ext uri="{BB962C8B-B14F-4D97-AF65-F5344CB8AC3E}">
        <p14:creationId xmlns:p14="http://schemas.microsoft.com/office/powerpoint/2010/main" val="4092974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0825" y="549275"/>
            <a:ext cx="4140200" cy="31051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A478A9A-ADE8-49A2-AF0A-1FE9A88297B5}" type="slidenum">
              <a:rPr lang="en-GB" smtClean="0"/>
              <a:pPr/>
              <a:t>15</a:t>
            </a:fld>
            <a:endParaRPr lang="en-GB"/>
          </a:p>
        </p:txBody>
      </p:sp>
    </p:spTree>
    <p:extLst>
      <p:ext uri="{BB962C8B-B14F-4D97-AF65-F5344CB8AC3E}">
        <p14:creationId xmlns:p14="http://schemas.microsoft.com/office/powerpoint/2010/main" val="22471027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0825" y="549275"/>
            <a:ext cx="4140200" cy="31051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A478A9A-ADE8-49A2-AF0A-1FE9A88297B5}" type="slidenum">
              <a:rPr lang="en-GB" smtClean="0"/>
              <a:pPr/>
              <a:t>16</a:t>
            </a:fld>
            <a:endParaRPr lang="en-GB"/>
          </a:p>
        </p:txBody>
      </p:sp>
    </p:spTree>
    <p:extLst>
      <p:ext uri="{BB962C8B-B14F-4D97-AF65-F5344CB8AC3E}">
        <p14:creationId xmlns:p14="http://schemas.microsoft.com/office/powerpoint/2010/main" val="29058645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0825" y="549275"/>
            <a:ext cx="4140200" cy="31051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A478A9A-ADE8-49A2-AF0A-1FE9A88297B5}" type="slidenum">
              <a:rPr lang="en-GB" smtClean="0"/>
              <a:pPr/>
              <a:t>17</a:t>
            </a:fld>
            <a:endParaRPr lang="en-GB"/>
          </a:p>
        </p:txBody>
      </p:sp>
    </p:spTree>
    <p:extLst>
      <p:ext uri="{BB962C8B-B14F-4D97-AF65-F5344CB8AC3E}">
        <p14:creationId xmlns:p14="http://schemas.microsoft.com/office/powerpoint/2010/main" val="2850845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0825" y="549275"/>
            <a:ext cx="4140200" cy="3105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Led by staff in SHLS (with GCU London as a core partner), the project will involve work across schools (with feedback and advice provided partners in the School of Engineering and Built Environment (SEBE) and Glasgow School of Business and Society (GSBS)), seeking the expertise and knowledge of INTO and the Learning Development Centres within the university to ensure consistency in the provision of academic development for international students, and in particular EAP. </a:t>
            </a:r>
          </a:p>
          <a:p>
            <a:endParaRPr lang="en-GB" dirty="0"/>
          </a:p>
        </p:txBody>
      </p:sp>
      <p:sp>
        <p:nvSpPr>
          <p:cNvPr id="4" name="Slide Number Placeholder 3"/>
          <p:cNvSpPr>
            <a:spLocks noGrp="1"/>
          </p:cNvSpPr>
          <p:nvPr>
            <p:ph type="sldNum" sz="quarter" idx="10"/>
          </p:nvPr>
        </p:nvSpPr>
        <p:spPr/>
        <p:txBody>
          <a:bodyPr/>
          <a:lstStyle/>
          <a:p>
            <a:fld id="{8A478A9A-ADE8-49A2-AF0A-1FE9A88297B5}" type="slidenum">
              <a:rPr lang="en-GB" smtClean="0"/>
              <a:pPr/>
              <a:t>2</a:t>
            </a:fld>
            <a:endParaRPr lang="en-GB"/>
          </a:p>
        </p:txBody>
      </p:sp>
    </p:spTree>
    <p:extLst>
      <p:ext uri="{BB962C8B-B14F-4D97-AF65-F5344CB8AC3E}">
        <p14:creationId xmlns:p14="http://schemas.microsoft.com/office/powerpoint/2010/main" val="1269748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0825" y="549275"/>
            <a:ext cx="4140200" cy="31051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A478A9A-ADE8-49A2-AF0A-1FE9A88297B5}" type="slidenum">
              <a:rPr lang="en-GB" smtClean="0"/>
              <a:pPr/>
              <a:t>3</a:t>
            </a:fld>
            <a:endParaRPr lang="en-GB"/>
          </a:p>
        </p:txBody>
      </p:sp>
    </p:spTree>
    <p:extLst>
      <p:ext uri="{BB962C8B-B14F-4D97-AF65-F5344CB8AC3E}">
        <p14:creationId xmlns:p14="http://schemas.microsoft.com/office/powerpoint/2010/main" val="3434460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0825" y="549275"/>
            <a:ext cx="4140200" cy="3105150"/>
          </a:xfrm>
        </p:spPr>
      </p:sp>
      <p:sp>
        <p:nvSpPr>
          <p:cNvPr id="3" name="Notes Placeholder 2"/>
          <p:cNvSpPr>
            <a:spLocks noGrp="1"/>
          </p:cNvSpPr>
          <p:nvPr>
            <p:ph type="body" idx="1"/>
          </p:nvPr>
        </p:nvSpPr>
        <p:spPr/>
        <p:txBody>
          <a:bodyPr/>
          <a:lstStyle/>
          <a:p>
            <a:pPr marL="342900" indent="-342900">
              <a:buFont typeface="Wingdings" panose="05000000000000000000" pitchFamily="2" charset="2"/>
              <a:buChar char="ü"/>
            </a:pPr>
            <a:r>
              <a:rPr lang="en-GB" sz="1200" dirty="0" smtClean="0"/>
              <a:t>Pre-sessional issues for International Students.  Many international students are not on-campus in time to attend the Learning Development Centre’s pre-sessional ‘Bootcamp’ therefore a need was identified in introducing International students to the relevant resources and services available to them before they arrive. </a:t>
            </a:r>
          </a:p>
          <a:p>
            <a:pPr marL="285750" indent="-285750">
              <a:buFont typeface="Wingdings" panose="05000000000000000000" pitchFamily="2" charset="2"/>
              <a:buChar char="ü"/>
            </a:pPr>
            <a:endParaRPr lang="en-GB" sz="1200" dirty="0" smtClean="0"/>
          </a:p>
          <a:p>
            <a:pPr marL="285750" indent="-285750">
              <a:buFont typeface="Wingdings" panose="05000000000000000000" pitchFamily="2" charset="2"/>
              <a:buChar char="ü"/>
            </a:pPr>
            <a:r>
              <a:rPr lang="en-GB" sz="1200" dirty="0" smtClean="0"/>
              <a:t>A clear process needs to be identified and developed for students to recognise their EAP strengths and weaknesses and they should be aware of how they can be supported by the LDC to improve in this area.  </a:t>
            </a:r>
          </a:p>
          <a:p>
            <a:pPr marL="285750" indent="-285750">
              <a:buFont typeface="Wingdings" panose="05000000000000000000" pitchFamily="2" charset="2"/>
              <a:buChar char="ü"/>
            </a:pPr>
            <a:endParaRPr lang="en-GB" sz="1200" dirty="0" smtClean="0"/>
          </a:p>
          <a:p>
            <a:pPr marL="285750" indent="-285750">
              <a:buFont typeface="Wingdings" panose="05000000000000000000" pitchFamily="2" charset="2"/>
              <a:buChar char="ü"/>
            </a:pPr>
            <a:r>
              <a:rPr lang="en-GB" sz="1200" dirty="0" smtClean="0"/>
              <a:t>Further support on Reading Strategies and technical writing skills (i.e. punctuation, grammar etc.) is required.</a:t>
            </a:r>
          </a:p>
          <a:p>
            <a:pPr marL="285750" indent="-285750">
              <a:buFont typeface="Wingdings" panose="05000000000000000000" pitchFamily="2" charset="2"/>
              <a:buChar char="ü"/>
            </a:pPr>
            <a:endParaRPr lang="en-GB" sz="1200" dirty="0" smtClean="0"/>
          </a:p>
          <a:p>
            <a:pPr marL="285750" indent="-285750">
              <a:buFont typeface="Wingdings" panose="05000000000000000000" pitchFamily="2" charset="2"/>
              <a:buChar char="ü"/>
            </a:pPr>
            <a:r>
              <a:rPr lang="en-GB" sz="1200" dirty="0" smtClean="0"/>
              <a:t>Videos (with English subtitles provided) and interactive resources are useful for learners with English as a second language.  </a:t>
            </a:r>
          </a:p>
          <a:p>
            <a:pPr marL="285750" indent="-285750">
              <a:buFont typeface="Wingdings" panose="05000000000000000000" pitchFamily="2" charset="2"/>
              <a:buChar char="ü"/>
            </a:pPr>
            <a:endParaRPr lang="en-GB" sz="1200" dirty="0" smtClean="0"/>
          </a:p>
          <a:p>
            <a:pPr marL="285750" indent="-285750">
              <a:buFont typeface="Wingdings" panose="05000000000000000000" pitchFamily="2" charset="2"/>
              <a:buChar char="ü"/>
            </a:pPr>
            <a:r>
              <a:rPr lang="en-GB" sz="1200" dirty="0" smtClean="0"/>
              <a:t>Greater awareness of current services and what the Learning Development is required for the student body and within programmes across the school.</a:t>
            </a:r>
          </a:p>
          <a:p>
            <a:pPr marL="285750" indent="-285750">
              <a:buFont typeface="Wingdings" panose="05000000000000000000" pitchFamily="2" charset="2"/>
              <a:buChar char="ü"/>
            </a:pPr>
            <a:endParaRPr lang="en-GB" sz="1200" dirty="0" smtClean="0"/>
          </a:p>
          <a:p>
            <a:pPr marL="285750" indent="-285750">
              <a:buFont typeface="Wingdings" panose="05000000000000000000" pitchFamily="2" charset="2"/>
              <a:buChar char="ü"/>
            </a:pPr>
            <a:r>
              <a:rPr lang="en-GB" sz="1200" dirty="0" smtClean="0"/>
              <a:t>A smoother transition for students between INTO and GCU LDCs would be desirable, with greater communication and stronger links formed between the two. </a:t>
            </a:r>
          </a:p>
          <a:p>
            <a:endParaRPr lang="en-GB" dirty="0"/>
          </a:p>
        </p:txBody>
      </p:sp>
      <p:sp>
        <p:nvSpPr>
          <p:cNvPr id="4" name="Slide Number Placeholder 3"/>
          <p:cNvSpPr>
            <a:spLocks noGrp="1"/>
          </p:cNvSpPr>
          <p:nvPr>
            <p:ph type="sldNum" sz="quarter" idx="10"/>
          </p:nvPr>
        </p:nvSpPr>
        <p:spPr/>
        <p:txBody>
          <a:bodyPr/>
          <a:lstStyle/>
          <a:p>
            <a:fld id="{8A478A9A-ADE8-49A2-AF0A-1FE9A88297B5}" type="slidenum">
              <a:rPr lang="en-GB" smtClean="0"/>
              <a:pPr/>
              <a:t>4</a:t>
            </a:fld>
            <a:endParaRPr lang="en-GB"/>
          </a:p>
        </p:txBody>
      </p:sp>
    </p:spTree>
    <p:extLst>
      <p:ext uri="{BB962C8B-B14F-4D97-AF65-F5344CB8AC3E}">
        <p14:creationId xmlns:p14="http://schemas.microsoft.com/office/powerpoint/2010/main" val="4174110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0825" y="549275"/>
            <a:ext cx="4140200" cy="31051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A478A9A-ADE8-49A2-AF0A-1FE9A88297B5}" type="slidenum">
              <a:rPr lang="en-GB" smtClean="0"/>
              <a:pPr/>
              <a:t>5</a:t>
            </a:fld>
            <a:endParaRPr lang="en-GB"/>
          </a:p>
        </p:txBody>
      </p:sp>
    </p:spTree>
    <p:extLst>
      <p:ext uri="{BB962C8B-B14F-4D97-AF65-F5344CB8AC3E}">
        <p14:creationId xmlns:p14="http://schemas.microsoft.com/office/powerpoint/2010/main" val="2468363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0825" y="549275"/>
            <a:ext cx="4140200" cy="31051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A478A9A-ADE8-49A2-AF0A-1FE9A88297B5}" type="slidenum">
              <a:rPr lang="en-GB" smtClean="0"/>
              <a:pPr/>
              <a:t>6</a:t>
            </a:fld>
            <a:endParaRPr lang="en-GB"/>
          </a:p>
        </p:txBody>
      </p:sp>
    </p:spTree>
    <p:extLst>
      <p:ext uri="{BB962C8B-B14F-4D97-AF65-F5344CB8AC3E}">
        <p14:creationId xmlns:p14="http://schemas.microsoft.com/office/powerpoint/2010/main" val="1826798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0825" y="549275"/>
            <a:ext cx="4140200" cy="31051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A478A9A-ADE8-49A2-AF0A-1FE9A88297B5}" type="slidenum">
              <a:rPr lang="en-GB" smtClean="0"/>
              <a:pPr/>
              <a:t>7</a:t>
            </a:fld>
            <a:endParaRPr lang="en-GB"/>
          </a:p>
        </p:txBody>
      </p:sp>
    </p:spTree>
    <p:extLst>
      <p:ext uri="{BB962C8B-B14F-4D97-AF65-F5344CB8AC3E}">
        <p14:creationId xmlns:p14="http://schemas.microsoft.com/office/powerpoint/2010/main" val="4072183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0825" y="549275"/>
            <a:ext cx="4140200" cy="31051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A478A9A-ADE8-49A2-AF0A-1FE9A88297B5}" type="slidenum">
              <a:rPr lang="en-GB" smtClean="0"/>
              <a:pPr/>
              <a:t>8</a:t>
            </a:fld>
            <a:endParaRPr lang="en-GB"/>
          </a:p>
        </p:txBody>
      </p:sp>
    </p:spTree>
    <p:extLst>
      <p:ext uri="{BB962C8B-B14F-4D97-AF65-F5344CB8AC3E}">
        <p14:creationId xmlns:p14="http://schemas.microsoft.com/office/powerpoint/2010/main" val="152710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0825" y="549275"/>
            <a:ext cx="4140200" cy="31051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A478A9A-ADE8-49A2-AF0A-1FE9A88297B5}" type="slidenum">
              <a:rPr lang="en-GB" smtClean="0"/>
              <a:pPr/>
              <a:t>9</a:t>
            </a:fld>
            <a:endParaRPr lang="en-GB"/>
          </a:p>
        </p:txBody>
      </p:sp>
    </p:spTree>
    <p:extLst>
      <p:ext uri="{BB962C8B-B14F-4D97-AF65-F5344CB8AC3E}">
        <p14:creationId xmlns:p14="http://schemas.microsoft.com/office/powerpoint/2010/main" val="17806591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3.xml"/><Relationship Id="rId4" Type="http://schemas.openxmlformats.org/officeDocument/2006/relationships/image" Target="../media/image5.emf"/></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Start">
    <p:spTree>
      <p:nvGrpSpPr>
        <p:cNvPr id="1" name=""/>
        <p:cNvGrpSpPr/>
        <p:nvPr/>
      </p:nvGrpSpPr>
      <p:grpSpPr>
        <a:xfrm>
          <a:off x="0" y="0"/>
          <a:ext cx="0" cy="0"/>
          <a:chOff x="0" y="0"/>
          <a:chExt cx="0" cy="0"/>
        </a:xfrm>
      </p:grpSpPr>
      <p:sp>
        <p:nvSpPr>
          <p:cNvPr id="3" name="Rectangle 2"/>
          <p:cNvSpPr/>
          <p:nvPr userDrawn="1"/>
        </p:nvSpPr>
        <p:spPr>
          <a:xfrm>
            <a:off x="250826" y="188914"/>
            <a:ext cx="8642351" cy="6480175"/>
          </a:xfrm>
          <a:prstGeom prst="rect">
            <a:avLst/>
          </a:prstGeom>
          <a:solidFill>
            <a:srgbClr val="0149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01498E"/>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007592" y="6229042"/>
            <a:ext cx="3704960" cy="254716"/>
          </a:xfrm>
          <a:prstGeom prst="rect">
            <a:avLst/>
          </a:prstGeom>
        </p:spPr>
      </p:pic>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32127" y="5409253"/>
            <a:ext cx="1914660" cy="1080000"/>
          </a:xfrm>
          <a:prstGeom prst="rect">
            <a:avLst/>
          </a:prstGeom>
        </p:spPr>
      </p:pic>
      <p:sp>
        <p:nvSpPr>
          <p:cNvPr id="12" name="Text Placeholder 2"/>
          <p:cNvSpPr>
            <a:spLocks noGrp="1"/>
          </p:cNvSpPr>
          <p:nvPr>
            <p:ph type="body" sz="quarter" idx="10" hasCustomPrompt="1"/>
          </p:nvPr>
        </p:nvSpPr>
        <p:spPr>
          <a:xfrm>
            <a:off x="431471" y="1178700"/>
            <a:ext cx="5760746" cy="400110"/>
          </a:xfrm>
          <a:prstGeom prst="rect">
            <a:avLst/>
          </a:prstGeom>
        </p:spPr>
        <p:txBody>
          <a:bodyPr wrap="square">
            <a:sp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GB" dirty="0" smtClean="0"/>
              <a:t>Presenter’s Name (click to edit)</a:t>
            </a:r>
          </a:p>
        </p:txBody>
      </p:sp>
      <p:sp>
        <p:nvSpPr>
          <p:cNvPr id="13" name="Text Placeholder 4"/>
          <p:cNvSpPr>
            <a:spLocks noGrp="1"/>
          </p:cNvSpPr>
          <p:nvPr>
            <p:ph type="body" sz="quarter" idx="11" hasCustomPrompt="1"/>
          </p:nvPr>
        </p:nvSpPr>
        <p:spPr>
          <a:xfrm>
            <a:off x="431412" y="1988808"/>
            <a:ext cx="5760806" cy="400110"/>
          </a:xfrm>
          <a:prstGeom prst="rect">
            <a:avLst/>
          </a:prstGeom>
        </p:spPr>
        <p:txBody>
          <a:bodyPr wrap="square">
            <a:spAutoFit/>
          </a:bodyPr>
          <a:lstStyle>
            <a:lvl1pPr marL="0" indent="0">
              <a:buNone/>
              <a:defRPr sz="2000" baseline="0">
                <a:solidFill>
                  <a:schemeClr val="bg1"/>
                </a:solidFill>
                <a:latin typeface="Arial" panose="020B0604020202020204" pitchFamily="34" charset="0"/>
                <a:cs typeface="Arial" panose="020B0604020202020204" pitchFamily="34" charset="0"/>
              </a:defRPr>
            </a:lvl1pPr>
          </a:lstStyle>
          <a:p>
            <a:pPr lvl="0"/>
            <a:r>
              <a:rPr lang="en-GB" dirty="0" smtClean="0"/>
              <a:t>Presentation Title (click to edit)</a:t>
            </a:r>
            <a:endParaRPr lang="en-GB" dirty="0"/>
          </a:p>
        </p:txBody>
      </p:sp>
      <p:sp>
        <p:nvSpPr>
          <p:cNvPr id="2" name="Rectangle 1"/>
          <p:cNvSpPr/>
          <p:nvPr userDrawn="1"/>
        </p:nvSpPr>
        <p:spPr>
          <a:xfrm>
            <a:off x="6552200" y="374614"/>
            <a:ext cx="2160000" cy="2160292"/>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3589834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5" name="Text Placeholder 6"/>
          <p:cNvSpPr>
            <a:spLocks noGrp="1"/>
          </p:cNvSpPr>
          <p:nvPr>
            <p:ph type="body" sz="quarter" idx="12" hasCustomPrompt="1"/>
          </p:nvPr>
        </p:nvSpPr>
        <p:spPr>
          <a:xfrm>
            <a:off x="431800" y="368300"/>
            <a:ext cx="8280400" cy="400110"/>
          </a:xfrm>
          <a:prstGeom prst="rect">
            <a:avLst/>
          </a:prstGeom>
          <a:noFill/>
        </p:spPr>
        <p:txBody>
          <a:bodyPr wrap="square">
            <a:spAutoFit/>
          </a:bodyPr>
          <a:lstStyle>
            <a:lvl1pPr marL="0" indent="0">
              <a:buNone/>
              <a:defRPr sz="2000" baseline="0">
                <a:solidFill>
                  <a:schemeClr val="tx1"/>
                </a:solidFill>
                <a:latin typeface="Arial" pitchFamily="34" charset="0"/>
                <a:cs typeface="Arial" pitchFamily="34" charset="0"/>
              </a:defRPr>
            </a:lvl1pPr>
          </a:lstStyle>
          <a:p>
            <a:pPr lvl="0"/>
            <a:r>
              <a:rPr lang="en-GB" dirty="0" smtClean="0"/>
              <a:t>Section Paragraph (click to edit)</a:t>
            </a:r>
            <a:endParaRPr lang="en-GB" dirty="0"/>
          </a:p>
        </p:txBody>
      </p:sp>
    </p:spTree>
    <p:extLst>
      <p:ext uri="{BB962C8B-B14F-4D97-AF65-F5344CB8AC3E}">
        <p14:creationId xmlns:p14="http://schemas.microsoft.com/office/powerpoint/2010/main" val="115651373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Object">
    <p:spTree>
      <p:nvGrpSpPr>
        <p:cNvPr id="1" name=""/>
        <p:cNvGrpSpPr/>
        <p:nvPr/>
      </p:nvGrpSpPr>
      <p:grpSpPr>
        <a:xfrm>
          <a:off x="0" y="0"/>
          <a:ext cx="0" cy="0"/>
          <a:chOff x="0" y="0"/>
          <a:chExt cx="0" cy="0"/>
        </a:xfrm>
      </p:grpSpPr>
      <p:sp>
        <p:nvSpPr>
          <p:cNvPr id="12" name="Content Placeholder 11"/>
          <p:cNvSpPr>
            <a:spLocks noGrp="1"/>
          </p:cNvSpPr>
          <p:nvPr>
            <p:ph sz="quarter" idx="13" hasCustomPrompt="1"/>
          </p:nvPr>
        </p:nvSpPr>
        <p:spPr>
          <a:xfrm>
            <a:off x="431800" y="2168525"/>
            <a:ext cx="8280400" cy="3690938"/>
          </a:xfrm>
          <a:prstGeom prst="rect">
            <a:avLst/>
          </a:prstGeom>
        </p:spPr>
        <p:txBody>
          <a:bodyPr/>
          <a:lstStyle>
            <a:lvl1pPr marL="0" indent="0">
              <a:buNone/>
              <a:defRPr sz="2400">
                <a:latin typeface="Arial" pitchFamily="34" charset="0"/>
                <a:cs typeface="Arial" pitchFamily="34" charset="0"/>
              </a:defRPr>
            </a:lvl1pPr>
          </a:lstStyle>
          <a:p>
            <a:pPr lvl="0"/>
            <a:r>
              <a:rPr lang="en-GB" dirty="0" smtClean="0"/>
              <a:t>Object (Click an icon below)</a:t>
            </a:r>
            <a:endParaRPr lang="en-GB" dirty="0"/>
          </a:p>
        </p:txBody>
      </p:sp>
      <p:sp>
        <p:nvSpPr>
          <p:cNvPr id="5" name="Text Placeholder 9"/>
          <p:cNvSpPr>
            <a:spLocks noGrp="1"/>
          </p:cNvSpPr>
          <p:nvPr>
            <p:ph type="body" sz="quarter" idx="10" hasCustomPrompt="1"/>
          </p:nvPr>
        </p:nvSpPr>
        <p:spPr>
          <a:xfrm>
            <a:off x="431800" y="368301"/>
            <a:ext cx="8280400" cy="461665"/>
          </a:xfrm>
          <a:prstGeom prst="rect">
            <a:avLst/>
          </a:prstGeom>
        </p:spPr>
        <p:txBody>
          <a:bodyPr wrap="square">
            <a:spAutoFit/>
          </a:bodyPr>
          <a:lstStyle>
            <a:lvl1pPr marL="0" indent="0">
              <a:buNone/>
              <a:defRPr sz="2400" b="1" baseline="0">
                <a:solidFill>
                  <a:srgbClr val="01498E"/>
                </a:solidFill>
                <a:latin typeface="Arial" pitchFamily="34" charset="0"/>
                <a:cs typeface="Arial" pitchFamily="34" charset="0"/>
              </a:defRPr>
            </a:lvl1pPr>
          </a:lstStyle>
          <a:p>
            <a:pPr lvl="0"/>
            <a:r>
              <a:rPr lang="en-GB" dirty="0" smtClean="0"/>
              <a:t>Section Title (click to edit)</a:t>
            </a:r>
          </a:p>
        </p:txBody>
      </p:sp>
      <p:sp>
        <p:nvSpPr>
          <p:cNvPr id="6" name="Text Placeholder 7"/>
          <p:cNvSpPr>
            <a:spLocks noGrp="1"/>
          </p:cNvSpPr>
          <p:nvPr>
            <p:ph type="body" sz="quarter" idx="12" hasCustomPrompt="1"/>
          </p:nvPr>
        </p:nvSpPr>
        <p:spPr>
          <a:xfrm>
            <a:off x="431800" y="1358900"/>
            <a:ext cx="8280400" cy="400110"/>
          </a:xfrm>
          <a:prstGeom prst="rect">
            <a:avLst/>
          </a:prstGeom>
        </p:spPr>
        <p:txBody>
          <a:bodyPr wrap="square">
            <a:spAutoFit/>
          </a:bodyPr>
          <a:lstStyle>
            <a:lvl1pPr marL="0" indent="0">
              <a:buNone/>
              <a:defRPr sz="2000" b="1" baseline="0">
                <a:latin typeface="Arial" pitchFamily="34" charset="0"/>
                <a:cs typeface="Arial" pitchFamily="34" charset="0"/>
              </a:defRPr>
            </a:lvl1pPr>
          </a:lstStyle>
          <a:p>
            <a:pPr lvl="0"/>
            <a:r>
              <a:rPr lang="en-GB" dirty="0" smtClean="0">
                <a:latin typeface="Arial" pitchFamily="34" charset="0"/>
                <a:cs typeface="Arial" pitchFamily="34" charset="0"/>
              </a:rPr>
              <a:t>Section Subtitle (click to edit)</a:t>
            </a:r>
          </a:p>
        </p:txBody>
      </p:sp>
    </p:spTree>
    <p:extLst>
      <p:ext uri="{BB962C8B-B14F-4D97-AF65-F5344CB8AC3E}">
        <p14:creationId xmlns:p14="http://schemas.microsoft.com/office/powerpoint/2010/main" val="61673361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bject">
    <p:spTree>
      <p:nvGrpSpPr>
        <p:cNvPr id="1" name=""/>
        <p:cNvGrpSpPr/>
        <p:nvPr/>
      </p:nvGrpSpPr>
      <p:grpSpPr>
        <a:xfrm>
          <a:off x="0" y="0"/>
          <a:ext cx="0" cy="0"/>
          <a:chOff x="0" y="0"/>
          <a:chExt cx="0" cy="0"/>
        </a:xfrm>
      </p:grpSpPr>
      <p:sp>
        <p:nvSpPr>
          <p:cNvPr id="8" name="Content Placeholder 7"/>
          <p:cNvSpPr>
            <a:spLocks noGrp="1"/>
          </p:cNvSpPr>
          <p:nvPr>
            <p:ph sz="quarter" idx="11" hasCustomPrompt="1"/>
          </p:nvPr>
        </p:nvSpPr>
        <p:spPr>
          <a:xfrm>
            <a:off x="431800" y="1358899"/>
            <a:ext cx="8280400" cy="4500563"/>
          </a:xfrm>
          <a:prstGeom prst="rect">
            <a:avLst/>
          </a:prstGeom>
        </p:spPr>
        <p:txBody>
          <a:bodyPr/>
          <a:lstStyle>
            <a:lvl1pPr marL="0" indent="0">
              <a:buNone/>
              <a:defRPr sz="2400">
                <a:latin typeface="Arial" pitchFamily="34" charset="0"/>
                <a:cs typeface="Arial" pitchFamily="34" charset="0"/>
              </a:defRPr>
            </a:lvl1pPr>
          </a:lstStyle>
          <a:p>
            <a:pPr lvl="0"/>
            <a:r>
              <a:rPr lang="en-GB" dirty="0" smtClean="0"/>
              <a:t>Object (Click an icon below)</a:t>
            </a:r>
            <a:endParaRPr lang="en-GB" dirty="0"/>
          </a:p>
        </p:txBody>
      </p:sp>
      <p:sp>
        <p:nvSpPr>
          <p:cNvPr id="4" name="Text Placeholder 9"/>
          <p:cNvSpPr>
            <a:spLocks noGrp="1"/>
          </p:cNvSpPr>
          <p:nvPr>
            <p:ph type="body" sz="quarter" idx="12" hasCustomPrompt="1"/>
          </p:nvPr>
        </p:nvSpPr>
        <p:spPr>
          <a:xfrm>
            <a:off x="431800" y="368301"/>
            <a:ext cx="8280400" cy="461665"/>
          </a:xfrm>
          <a:prstGeom prst="rect">
            <a:avLst/>
          </a:prstGeom>
        </p:spPr>
        <p:txBody>
          <a:bodyPr wrap="square">
            <a:spAutoFit/>
          </a:bodyPr>
          <a:lstStyle>
            <a:lvl1pPr marL="0" indent="0">
              <a:buNone/>
              <a:defRPr sz="2400" b="1" baseline="0">
                <a:solidFill>
                  <a:srgbClr val="01498E"/>
                </a:solidFill>
                <a:latin typeface="Arial" pitchFamily="34" charset="0"/>
                <a:cs typeface="Arial" pitchFamily="34" charset="0"/>
              </a:defRPr>
            </a:lvl1pPr>
          </a:lstStyle>
          <a:p>
            <a:pPr lvl="0"/>
            <a:r>
              <a:rPr lang="en-GB" dirty="0" smtClean="0"/>
              <a:t>Section Title (click to edit)</a:t>
            </a:r>
          </a:p>
        </p:txBody>
      </p:sp>
    </p:spTree>
    <p:extLst>
      <p:ext uri="{BB962C8B-B14F-4D97-AF65-F5344CB8AC3E}">
        <p14:creationId xmlns:p14="http://schemas.microsoft.com/office/powerpoint/2010/main" val="398899208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bject">
    <p:spTree>
      <p:nvGrpSpPr>
        <p:cNvPr id="1" name=""/>
        <p:cNvGrpSpPr/>
        <p:nvPr/>
      </p:nvGrpSpPr>
      <p:grpSpPr>
        <a:xfrm>
          <a:off x="0" y="0"/>
          <a:ext cx="0" cy="0"/>
          <a:chOff x="0" y="0"/>
          <a:chExt cx="0" cy="0"/>
        </a:xfrm>
      </p:grpSpPr>
      <p:sp>
        <p:nvSpPr>
          <p:cNvPr id="3" name="Rectangle 2"/>
          <p:cNvSpPr/>
          <p:nvPr userDrawn="1"/>
        </p:nvSpPr>
        <p:spPr>
          <a:xfrm>
            <a:off x="431802" y="368301"/>
            <a:ext cx="8101012" cy="50409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Content Placeholder 7"/>
          <p:cNvSpPr>
            <a:spLocks noGrp="1"/>
          </p:cNvSpPr>
          <p:nvPr>
            <p:ph sz="quarter" idx="10" hasCustomPrompt="1"/>
          </p:nvPr>
        </p:nvSpPr>
        <p:spPr>
          <a:xfrm>
            <a:off x="431802" y="368299"/>
            <a:ext cx="8280399" cy="5491163"/>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Object (Click an icon below)</a:t>
            </a:r>
          </a:p>
        </p:txBody>
      </p:sp>
    </p:spTree>
    <p:extLst>
      <p:ext uri="{BB962C8B-B14F-4D97-AF65-F5344CB8AC3E}">
        <p14:creationId xmlns:p14="http://schemas.microsoft.com/office/powerpoint/2010/main" val="17820269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bject, Overlay (top right)">
    <p:spTree>
      <p:nvGrpSpPr>
        <p:cNvPr id="1" name=""/>
        <p:cNvGrpSpPr/>
        <p:nvPr/>
      </p:nvGrpSpPr>
      <p:grpSpPr>
        <a:xfrm>
          <a:off x="0" y="0"/>
          <a:ext cx="0" cy="0"/>
          <a:chOff x="0" y="0"/>
          <a:chExt cx="0" cy="0"/>
        </a:xfrm>
      </p:grpSpPr>
      <p:sp>
        <p:nvSpPr>
          <p:cNvPr id="11" name="Content Placeholder 7"/>
          <p:cNvSpPr>
            <a:spLocks noGrp="1"/>
          </p:cNvSpPr>
          <p:nvPr>
            <p:ph sz="quarter" idx="13" hasCustomPrompt="1"/>
          </p:nvPr>
        </p:nvSpPr>
        <p:spPr>
          <a:xfrm>
            <a:off x="431801" y="368301"/>
            <a:ext cx="8280729" cy="5491162"/>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Object (Click an icon below)</a:t>
            </a:r>
          </a:p>
        </p:txBody>
      </p:sp>
      <p:sp>
        <p:nvSpPr>
          <p:cNvPr id="13" name="Text Placeholder 12"/>
          <p:cNvSpPr>
            <a:spLocks noGrp="1"/>
          </p:cNvSpPr>
          <p:nvPr>
            <p:ph type="body" sz="quarter" idx="11" hasCustomPrompt="1"/>
          </p:nvPr>
        </p:nvSpPr>
        <p:spPr>
          <a:xfrm>
            <a:off x="4932036" y="375319"/>
            <a:ext cx="3780165" cy="496805"/>
          </a:xfrm>
          <a:prstGeom prst="rect">
            <a:avLst/>
          </a:prstGeom>
          <a:solidFill>
            <a:schemeClr val="bg1">
              <a:alpha val="88000"/>
            </a:schemeClr>
          </a:solidFill>
        </p:spPr>
        <p:txBody>
          <a:bodyPr lIns="180000" tIns="93600" rIns="180000" bIns="93600">
            <a:normAutofit/>
          </a:bodyPr>
          <a:lstStyle>
            <a:lvl1pPr marL="0" indent="0">
              <a:buNone/>
              <a:defRPr sz="2000" b="1" baseline="0">
                <a:latin typeface="Arial" pitchFamily="34" charset="0"/>
                <a:cs typeface="Arial" pitchFamily="34" charset="0"/>
              </a:defRPr>
            </a:lvl1pPr>
          </a:lstStyle>
          <a:p>
            <a:pPr lvl="0"/>
            <a:r>
              <a:rPr lang="en-GB" sz="2000" b="1" dirty="0" smtClean="0">
                <a:latin typeface="Arial" pitchFamily="34" charset="0"/>
                <a:cs typeface="Arial" pitchFamily="34" charset="0"/>
              </a:rPr>
              <a:t>Subtitle (click to edit)</a:t>
            </a:r>
            <a:endParaRPr lang="en-GB" sz="2400" b="1" dirty="0" smtClean="0">
              <a:latin typeface="Arial" pitchFamily="34" charset="0"/>
              <a:cs typeface="Arial" pitchFamily="34" charset="0"/>
            </a:endParaRPr>
          </a:p>
        </p:txBody>
      </p:sp>
      <p:sp>
        <p:nvSpPr>
          <p:cNvPr id="15" name="Text Placeholder 14"/>
          <p:cNvSpPr>
            <a:spLocks noGrp="1"/>
          </p:cNvSpPr>
          <p:nvPr>
            <p:ph type="body" sz="quarter" idx="12" hasCustomPrompt="1"/>
          </p:nvPr>
        </p:nvSpPr>
        <p:spPr>
          <a:xfrm>
            <a:off x="4932363" y="872124"/>
            <a:ext cx="3780167" cy="2558463"/>
          </a:xfrm>
          <a:prstGeom prst="rect">
            <a:avLst/>
          </a:prstGeom>
          <a:solidFill>
            <a:schemeClr val="bg1">
              <a:alpha val="88000"/>
            </a:schemeClr>
          </a:solidFill>
        </p:spPr>
        <p:txBody>
          <a:bodyPr lIns="180000" tIns="93600" rIns="180000" bIns="93600">
            <a:normAutofit/>
          </a:bodyPr>
          <a:lstStyle>
            <a:lvl1pPr marL="0" indent="0">
              <a:buNone/>
              <a:defRPr sz="2000" baseline="0">
                <a:latin typeface="Arial" pitchFamily="34" charset="0"/>
                <a:cs typeface="Arial" pitchFamily="34" charset="0"/>
              </a:defRPr>
            </a:lvl1pPr>
          </a:lstStyle>
          <a:p>
            <a:pPr lvl="0"/>
            <a:r>
              <a:rPr lang="en-GB" dirty="0" smtClean="0"/>
              <a:t>Paragraph (click to edit)</a:t>
            </a:r>
            <a:endParaRPr lang="en-GB" dirty="0"/>
          </a:p>
        </p:txBody>
      </p:sp>
    </p:spTree>
    <p:extLst>
      <p:ext uri="{BB962C8B-B14F-4D97-AF65-F5344CB8AC3E}">
        <p14:creationId xmlns:p14="http://schemas.microsoft.com/office/powerpoint/2010/main" val="80011021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bject, Overlay (bottom left)">
    <p:spTree>
      <p:nvGrpSpPr>
        <p:cNvPr id="1" name=""/>
        <p:cNvGrpSpPr/>
        <p:nvPr/>
      </p:nvGrpSpPr>
      <p:grpSpPr>
        <a:xfrm>
          <a:off x="0" y="0"/>
          <a:ext cx="0" cy="0"/>
          <a:chOff x="0" y="0"/>
          <a:chExt cx="0" cy="0"/>
        </a:xfrm>
      </p:grpSpPr>
      <p:sp>
        <p:nvSpPr>
          <p:cNvPr id="10" name="Content Placeholder 7"/>
          <p:cNvSpPr>
            <a:spLocks noGrp="1" noChangeAspect="1"/>
          </p:cNvSpPr>
          <p:nvPr>
            <p:ph sz="quarter" idx="13" hasCustomPrompt="1"/>
          </p:nvPr>
        </p:nvSpPr>
        <p:spPr>
          <a:xfrm>
            <a:off x="431801" y="368300"/>
            <a:ext cx="8280400" cy="5491163"/>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Object (Click an icon below)</a:t>
            </a:r>
          </a:p>
        </p:txBody>
      </p:sp>
      <p:sp>
        <p:nvSpPr>
          <p:cNvPr id="13" name="Text Placeholder 12"/>
          <p:cNvSpPr>
            <a:spLocks noGrp="1"/>
          </p:cNvSpPr>
          <p:nvPr>
            <p:ph type="body" sz="quarter" idx="11" hasCustomPrompt="1"/>
          </p:nvPr>
        </p:nvSpPr>
        <p:spPr>
          <a:xfrm>
            <a:off x="431801" y="2935552"/>
            <a:ext cx="3780152" cy="496805"/>
          </a:xfrm>
          <a:prstGeom prst="rect">
            <a:avLst/>
          </a:prstGeom>
          <a:solidFill>
            <a:srgbClr val="01498E">
              <a:alpha val="88000"/>
            </a:srgbClr>
          </a:solidFill>
        </p:spPr>
        <p:txBody>
          <a:bodyPr lIns="180000" tIns="93600" rIns="180000" bIns="93600">
            <a:normAutofit/>
          </a:bodyPr>
          <a:lstStyle>
            <a:lvl1pPr marL="0" indent="0">
              <a:buNone/>
              <a:defRPr sz="2000" b="1" baseline="0">
                <a:solidFill>
                  <a:schemeClr val="bg1"/>
                </a:solidFill>
                <a:latin typeface="Arial" pitchFamily="34" charset="0"/>
                <a:cs typeface="Arial" pitchFamily="34" charset="0"/>
              </a:defRPr>
            </a:lvl1pPr>
          </a:lstStyle>
          <a:p>
            <a:pPr lvl="0"/>
            <a:r>
              <a:rPr lang="en-GB" dirty="0" smtClean="0"/>
              <a:t>Subtitle (click to edit)</a:t>
            </a:r>
            <a:endParaRPr lang="en-GB" dirty="0"/>
          </a:p>
        </p:txBody>
      </p:sp>
      <p:sp>
        <p:nvSpPr>
          <p:cNvPr id="15" name="Text Placeholder 14"/>
          <p:cNvSpPr>
            <a:spLocks noGrp="1"/>
          </p:cNvSpPr>
          <p:nvPr>
            <p:ph type="body" sz="quarter" idx="12" hasCustomPrompt="1"/>
          </p:nvPr>
        </p:nvSpPr>
        <p:spPr>
          <a:xfrm>
            <a:off x="431802" y="3429001"/>
            <a:ext cx="3780150" cy="2430462"/>
          </a:xfrm>
          <a:prstGeom prst="rect">
            <a:avLst/>
          </a:prstGeom>
          <a:solidFill>
            <a:srgbClr val="01498E">
              <a:alpha val="88000"/>
            </a:srgbClr>
          </a:solidFill>
        </p:spPr>
        <p:txBody>
          <a:bodyPr lIns="180000" tIns="93600" rIns="180000" bIns="93600">
            <a:normAutofit/>
          </a:bodyPr>
          <a:lstStyle>
            <a:lvl1pPr marL="0" indent="0">
              <a:buNone/>
              <a:defRPr sz="2000" baseline="0">
                <a:solidFill>
                  <a:schemeClr val="bg1"/>
                </a:solidFill>
                <a:latin typeface="Arial" pitchFamily="34" charset="0"/>
                <a:cs typeface="Arial" pitchFamily="34" charset="0"/>
              </a:defRPr>
            </a:lvl1pPr>
          </a:lstStyle>
          <a:p>
            <a:pPr lvl="0"/>
            <a:r>
              <a:rPr lang="en-GB" dirty="0" smtClean="0"/>
              <a:t>Paragraph (click to edit)</a:t>
            </a:r>
            <a:endParaRPr lang="en-GB" dirty="0"/>
          </a:p>
        </p:txBody>
      </p:sp>
    </p:spTree>
    <p:extLst>
      <p:ext uri="{BB962C8B-B14F-4D97-AF65-F5344CB8AC3E}">
        <p14:creationId xmlns:p14="http://schemas.microsoft.com/office/powerpoint/2010/main" val="141525626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left), Object (right)">
    <p:spTree>
      <p:nvGrpSpPr>
        <p:cNvPr id="1" name=""/>
        <p:cNvGrpSpPr/>
        <p:nvPr/>
      </p:nvGrpSpPr>
      <p:grpSpPr>
        <a:xfrm>
          <a:off x="0" y="0"/>
          <a:ext cx="0" cy="0"/>
          <a:chOff x="0" y="0"/>
          <a:chExt cx="0" cy="0"/>
        </a:xfrm>
      </p:grpSpPr>
      <p:sp>
        <p:nvSpPr>
          <p:cNvPr id="7" name="Content Placeholder 6"/>
          <p:cNvSpPr>
            <a:spLocks noGrp="1"/>
          </p:cNvSpPr>
          <p:nvPr>
            <p:ph sz="quarter" idx="12" hasCustomPrompt="1"/>
          </p:nvPr>
        </p:nvSpPr>
        <p:spPr>
          <a:xfrm>
            <a:off x="4751389" y="368609"/>
            <a:ext cx="3960812" cy="5490853"/>
          </a:xfrm>
          <a:prstGeom prst="rect">
            <a:avLst/>
          </a:prstGeom>
        </p:spPr>
        <p:txBody>
          <a:bodyPr/>
          <a:lstStyle>
            <a:lvl1pPr marL="0" indent="0">
              <a:buNone/>
              <a:defRPr/>
            </a:lvl1pPr>
          </a:lstStyle>
          <a:p>
            <a:pPr lvl="0"/>
            <a:r>
              <a:rPr lang="en-GB" dirty="0" smtClean="0"/>
              <a:t>Object (Click an icon below)</a:t>
            </a:r>
            <a:endParaRPr lang="en-GB" dirty="0"/>
          </a:p>
        </p:txBody>
      </p:sp>
      <p:sp>
        <p:nvSpPr>
          <p:cNvPr id="4" name="Text Placeholder 6"/>
          <p:cNvSpPr>
            <a:spLocks noGrp="1"/>
          </p:cNvSpPr>
          <p:nvPr>
            <p:ph type="body" sz="quarter" idx="13" hasCustomPrompt="1"/>
          </p:nvPr>
        </p:nvSpPr>
        <p:spPr>
          <a:xfrm>
            <a:off x="431800" y="368609"/>
            <a:ext cx="3960813" cy="400110"/>
          </a:xfrm>
          <a:prstGeom prst="rect">
            <a:avLst/>
          </a:prstGeom>
          <a:noFill/>
        </p:spPr>
        <p:txBody>
          <a:bodyPr wrap="square">
            <a:spAutoFit/>
          </a:bodyPr>
          <a:lstStyle>
            <a:lvl1pPr marL="0" indent="0">
              <a:buNone/>
              <a:defRPr sz="2000" baseline="0">
                <a:solidFill>
                  <a:schemeClr val="tx1"/>
                </a:solidFill>
                <a:latin typeface="Arial" pitchFamily="34" charset="0"/>
                <a:cs typeface="Arial" pitchFamily="34" charset="0"/>
              </a:defRPr>
            </a:lvl1pPr>
          </a:lstStyle>
          <a:p>
            <a:pPr lvl="0"/>
            <a:r>
              <a:rPr lang="en-GB" dirty="0" smtClean="0"/>
              <a:t>Paragraph Text (click to edit)</a:t>
            </a:r>
            <a:endParaRPr lang="en-GB" dirty="0"/>
          </a:p>
        </p:txBody>
      </p:sp>
    </p:spTree>
    <p:extLst>
      <p:ext uri="{BB962C8B-B14F-4D97-AF65-F5344CB8AC3E}">
        <p14:creationId xmlns:p14="http://schemas.microsoft.com/office/powerpoint/2010/main" val="177991465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bject (left), Object (right)">
    <p:spTree>
      <p:nvGrpSpPr>
        <p:cNvPr id="1" name=""/>
        <p:cNvGrpSpPr/>
        <p:nvPr/>
      </p:nvGrpSpPr>
      <p:grpSpPr>
        <a:xfrm>
          <a:off x="0" y="0"/>
          <a:ext cx="0" cy="0"/>
          <a:chOff x="0" y="0"/>
          <a:chExt cx="0" cy="0"/>
        </a:xfrm>
      </p:grpSpPr>
      <p:sp>
        <p:nvSpPr>
          <p:cNvPr id="3" name="Content Placeholder 2"/>
          <p:cNvSpPr>
            <a:spLocks noGrp="1"/>
          </p:cNvSpPr>
          <p:nvPr>
            <p:ph sz="quarter" idx="12" hasCustomPrompt="1"/>
          </p:nvPr>
        </p:nvSpPr>
        <p:spPr>
          <a:xfrm>
            <a:off x="431802" y="368300"/>
            <a:ext cx="3960811" cy="5491163"/>
          </a:xfrm>
          <a:prstGeom prst="rect">
            <a:avLst/>
          </a:prstGeom>
        </p:spPr>
        <p:txBody>
          <a:bodyPr/>
          <a:lstStyle>
            <a:lvl1pPr marL="0" indent="0">
              <a:buNone/>
              <a:defRPr/>
            </a:lvl1pPr>
          </a:lstStyle>
          <a:p>
            <a:pPr lvl="0"/>
            <a:r>
              <a:rPr lang="en-GB" dirty="0" smtClean="0"/>
              <a:t>Object (Click an icon below)</a:t>
            </a:r>
            <a:endParaRPr lang="en-GB" dirty="0"/>
          </a:p>
        </p:txBody>
      </p:sp>
      <p:sp>
        <p:nvSpPr>
          <p:cNvPr id="11" name="Content Placeholder 2"/>
          <p:cNvSpPr>
            <a:spLocks noGrp="1"/>
          </p:cNvSpPr>
          <p:nvPr>
            <p:ph sz="quarter" idx="13" hasCustomPrompt="1"/>
          </p:nvPr>
        </p:nvSpPr>
        <p:spPr>
          <a:xfrm>
            <a:off x="4751388" y="368300"/>
            <a:ext cx="3960812" cy="5491162"/>
          </a:xfrm>
          <a:prstGeom prst="rect">
            <a:avLst/>
          </a:prstGeom>
        </p:spPr>
        <p:txBody>
          <a:bodyPr/>
          <a:lstStyle>
            <a:lvl1pPr marL="0" indent="0">
              <a:buNone/>
              <a:defRPr/>
            </a:lvl1pPr>
          </a:lstStyle>
          <a:p>
            <a:pPr lvl="0"/>
            <a:r>
              <a:rPr lang="en-GB" dirty="0" smtClean="0"/>
              <a:t>Object (Click an icon below)</a:t>
            </a:r>
            <a:endParaRPr lang="en-GB" dirty="0"/>
          </a:p>
        </p:txBody>
      </p:sp>
    </p:spTree>
    <p:extLst>
      <p:ext uri="{BB962C8B-B14F-4D97-AF65-F5344CB8AC3E}">
        <p14:creationId xmlns:p14="http://schemas.microsoft.com/office/powerpoint/2010/main" val="51847351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bejct  (left), Text (right)">
    <p:spTree>
      <p:nvGrpSpPr>
        <p:cNvPr id="1" name=""/>
        <p:cNvGrpSpPr/>
        <p:nvPr/>
      </p:nvGrpSpPr>
      <p:grpSpPr>
        <a:xfrm>
          <a:off x="0" y="0"/>
          <a:ext cx="0" cy="0"/>
          <a:chOff x="0" y="0"/>
          <a:chExt cx="0" cy="0"/>
        </a:xfrm>
      </p:grpSpPr>
      <p:sp>
        <p:nvSpPr>
          <p:cNvPr id="11" name="Content Placeholder 2"/>
          <p:cNvSpPr>
            <a:spLocks noGrp="1"/>
          </p:cNvSpPr>
          <p:nvPr>
            <p:ph sz="quarter" idx="12" hasCustomPrompt="1"/>
          </p:nvPr>
        </p:nvSpPr>
        <p:spPr>
          <a:xfrm>
            <a:off x="431801" y="368300"/>
            <a:ext cx="3960812" cy="5491163"/>
          </a:xfrm>
          <a:prstGeom prst="rect">
            <a:avLst/>
          </a:prstGeom>
        </p:spPr>
        <p:txBody>
          <a:bodyPr/>
          <a:lstStyle>
            <a:lvl1pPr marL="0" indent="0">
              <a:buNone/>
              <a:defRPr/>
            </a:lvl1pPr>
          </a:lstStyle>
          <a:p>
            <a:pPr lvl="0"/>
            <a:r>
              <a:rPr lang="en-GB" dirty="0" smtClean="0"/>
              <a:t>Object (Click an icon below)</a:t>
            </a:r>
            <a:endParaRPr lang="en-GB" dirty="0"/>
          </a:p>
        </p:txBody>
      </p:sp>
      <p:sp>
        <p:nvSpPr>
          <p:cNvPr id="4" name="Text Placeholder 6"/>
          <p:cNvSpPr>
            <a:spLocks noGrp="1"/>
          </p:cNvSpPr>
          <p:nvPr>
            <p:ph type="body" sz="quarter" idx="13" hasCustomPrompt="1"/>
          </p:nvPr>
        </p:nvSpPr>
        <p:spPr>
          <a:xfrm>
            <a:off x="4751389" y="368609"/>
            <a:ext cx="3960812" cy="400110"/>
          </a:xfrm>
          <a:prstGeom prst="rect">
            <a:avLst/>
          </a:prstGeom>
          <a:noFill/>
        </p:spPr>
        <p:txBody>
          <a:bodyPr wrap="square">
            <a:spAutoFit/>
          </a:bodyPr>
          <a:lstStyle>
            <a:lvl1pPr marL="0" indent="0">
              <a:buNone/>
              <a:defRPr sz="2000" baseline="0">
                <a:solidFill>
                  <a:schemeClr val="tx1"/>
                </a:solidFill>
                <a:latin typeface="Arial" pitchFamily="34" charset="0"/>
                <a:cs typeface="Arial" pitchFamily="34" charset="0"/>
              </a:defRPr>
            </a:lvl1pPr>
          </a:lstStyle>
          <a:p>
            <a:pPr lvl="0"/>
            <a:r>
              <a:rPr lang="en-GB" dirty="0" smtClean="0"/>
              <a:t>Paragraph Text (click to edit)</a:t>
            </a:r>
            <a:endParaRPr lang="en-GB" dirty="0"/>
          </a:p>
        </p:txBody>
      </p:sp>
    </p:spTree>
    <p:extLst>
      <p:ext uri="{BB962C8B-B14F-4D97-AF65-F5344CB8AC3E}">
        <p14:creationId xmlns:p14="http://schemas.microsoft.com/office/powerpoint/2010/main" val="375530964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left), Text (right)">
    <p:spTree>
      <p:nvGrpSpPr>
        <p:cNvPr id="1" name=""/>
        <p:cNvGrpSpPr/>
        <p:nvPr/>
      </p:nvGrpSpPr>
      <p:grpSpPr>
        <a:xfrm>
          <a:off x="0" y="0"/>
          <a:ext cx="0" cy="0"/>
          <a:chOff x="0" y="0"/>
          <a:chExt cx="0" cy="0"/>
        </a:xfrm>
      </p:grpSpPr>
      <p:sp>
        <p:nvSpPr>
          <p:cNvPr id="4" name="Text Placeholder 6"/>
          <p:cNvSpPr>
            <a:spLocks noGrp="1"/>
          </p:cNvSpPr>
          <p:nvPr>
            <p:ph type="body" sz="quarter" idx="13" hasCustomPrompt="1"/>
          </p:nvPr>
        </p:nvSpPr>
        <p:spPr>
          <a:xfrm>
            <a:off x="431800" y="368609"/>
            <a:ext cx="3960813" cy="400110"/>
          </a:xfrm>
          <a:prstGeom prst="rect">
            <a:avLst/>
          </a:prstGeom>
          <a:noFill/>
        </p:spPr>
        <p:txBody>
          <a:bodyPr wrap="square">
            <a:spAutoFit/>
          </a:bodyPr>
          <a:lstStyle>
            <a:lvl1pPr marL="0" indent="0">
              <a:buNone/>
              <a:defRPr sz="2000" baseline="0">
                <a:solidFill>
                  <a:schemeClr val="tx1"/>
                </a:solidFill>
                <a:latin typeface="Arial" pitchFamily="34" charset="0"/>
                <a:cs typeface="Arial" pitchFamily="34" charset="0"/>
              </a:defRPr>
            </a:lvl1pPr>
          </a:lstStyle>
          <a:p>
            <a:pPr lvl="0"/>
            <a:r>
              <a:rPr lang="en-GB" dirty="0" smtClean="0"/>
              <a:t>Paragraph Text (click to edit)</a:t>
            </a:r>
            <a:endParaRPr lang="en-GB" dirty="0"/>
          </a:p>
        </p:txBody>
      </p:sp>
      <p:sp>
        <p:nvSpPr>
          <p:cNvPr id="5" name="Text Placeholder 6"/>
          <p:cNvSpPr>
            <a:spLocks noGrp="1"/>
          </p:cNvSpPr>
          <p:nvPr>
            <p:ph type="body" sz="quarter" idx="14" hasCustomPrompt="1"/>
          </p:nvPr>
        </p:nvSpPr>
        <p:spPr>
          <a:xfrm>
            <a:off x="4751389" y="368609"/>
            <a:ext cx="3960814" cy="400110"/>
          </a:xfrm>
          <a:prstGeom prst="rect">
            <a:avLst/>
          </a:prstGeom>
          <a:noFill/>
        </p:spPr>
        <p:txBody>
          <a:bodyPr wrap="square">
            <a:spAutoFit/>
          </a:bodyPr>
          <a:lstStyle>
            <a:lvl1pPr marL="0" indent="0">
              <a:buNone/>
              <a:defRPr sz="2000" baseline="0">
                <a:solidFill>
                  <a:schemeClr val="tx1"/>
                </a:solidFill>
                <a:latin typeface="Arial" pitchFamily="34" charset="0"/>
                <a:cs typeface="Arial" pitchFamily="34" charset="0"/>
              </a:defRPr>
            </a:lvl1pPr>
          </a:lstStyle>
          <a:p>
            <a:pPr lvl="0"/>
            <a:r>
              <a:rPr lang="en-GB" dirty="0" smtClean="0"/>
              <a:t>Paragraph Text (click to edit)</a:t>
            </a:r>
            <a:endParaRPr lang="en-GB" dirty="0"/>
          </a:p>
        </p:txBody>
      </p:sp>
    </p:spTree>
    <p:extLst>
      <p:ext uri="{BB962C8B-B14F-4D97-AF65-F5344CB8AC3E}">
        <p14:creationId xmlns:p14="http://schemas.microsoft.com/office/powerpoint/2010/main" val="193739381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End">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431800" y="1988817"/>
            <a:ext cx="8280400" cy="461665"/>
          </a:xfrm>
          <a:prstGeom prst="rect">
            <a:avLst/>
          </a:prstGeom>
        </p:spPr>
        <p:txBody>
          <a:bodyPr>
            <a:spAutoFit/>
          </a:bodyPr>
          <a:lstStyle>
            <a:lvl1pPr marL="0" indent="0">
              <a:buNone/>
              <a:defRPr sz="2400" baseline="0">
                <a:latin typeface="Arial" panose="020B0604020202020204" pitchFamily="34" charset="0"/>
                <a:cs typeface="Arial" panose="020B0604020202020204" pitchFamily="34" charset="0"/>
              </a:defRPr>
            </a:lvl1pPr>
          </a:lstStyle>
          <a:p>
            <a:pPr lvl="0"/>
            <a:r>
              <a:rPr lang="en-GB" dirty="0" smtClean="0"/>
              <a:t>Thank you note (click to edit)</a:t>
            </a:r>
            <a:endParaRPr lang="en-GB" dirty="0"/>
          </a:p>
        </p:txBody>
      </p:sp>
    </p:spTree>
    <p:extLst>
      <p:ext uri="{BB962C8B-B14F-4D97-AF65-F5344CB8AC3E}">
        <p14:creationId xmlns:p14="http://schemas.microsoft.com/office/powerpoint/2010/main" val="67740973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934331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resentation Start">
    <p:spTree>
      <p:nvGrpSpPr>
        <p:cNvPr id="1" name=""/>
        <p:cNvGrpSpPr/>
        <p:nvPr/>
      </p:nvGrpSpPr>
      <p:grpSpPr>
        <a:xfrm>
          <a:off x="0" y="0"/>
          <a:ext cx="0" cy="0"/>
          <a:chOff x="0" y="0"/>
          <a:chExt cx="0" cy="0"/>
        </a:xfrm>
      </p:grpSpPr>
      <p:sp>
        <p:nvSpPr>
          <p:cNvPr id="3" name="Rectangle 2"/>
          <p:cNvSpPr/>
          <p:nvPr userDrawn="1"/>
        </p:nvSpPr>
        <p:spPr>
          <a:xfrm>
            <a:off x="250826" y="188914"/>
            <a:ext cx="8642351" cy="6480175"/>
          </a:xfrm>
          <a:prstGeom prst="rect">
            <a:avLst/>
          </a:prstGeom>
          <a:solidFill>
            <a:srgbClr val="0149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01498E"/>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007592" y="6229042"/>
            <a:ext cx="3704960" cy="254716"/>
          </a:xfrm>
          <a:prstGeom prst="rect">
            <a:avLst/>
          </a:prstGeom>
        </p:spPr>
      </p:pic>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32127" y="5409253"/>
            <a:ext cx="1914660" cy="1080000"/>
          </a:xfrm>
          <a:prstGeom prst="rect">
            <a:avLst/>
          </a:prstGeom>
        </p:spPr>
      </p:pic>
      <p:sp>
        <p:nvSpPr>
          <p:cNvPr id="12" name="Text Placeholder 2"/>
          <p:cNvSpPr>
            <a:spLocks noGrp="1"/>
          </p:cNvSpPr>
          <p:nvPr>
            <p:ph type="body" sz="quarter" idx="10" hasCustomPrompt="1"/>
          </p:nvPr>
        </p:nvSpPr>
        <p:spPr>
          <a:xfrm>
            <a:off x="431471" y="1178700"/>
            <a:ext cx="5760746" cy="400110"/>
          </a:xfrm>
          <a:prstGeom prst="rect">
            <a:avLst/>
          </a:prstGeom>
        </p:spPr>
        <p:txBody>
          <a:bodyPr wrap="square">
            <a:sp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GB" dirty="0" smtClean="0"/>
              <a:t>Presenter’s Name (click to edit)</a:t>
            </a:r>
          </a:p>
        </p:txBody>
      </p:sp>
      <p:sp>
        <p:nvSpPr>
          <p:cNvPr id="13" name="Text Placeholder 4"/>
          <p:cNvSpPr>
            <a:spLocks noGrp="1"/>
          </p:cNvSpPr>
          <p:nvPr>
            <p:ph type="body" sz="quarter" idx="11" hasCustomPrompt="1"/>
          </p:nvPr>
        </p:nvSpPr>
        <p:spPr>
          <a:xfrm>
            <a:off x="431412" y="1988808"/>
            <a:ext cx="5760806" cy="400110"/>
          </a:xfrm>
          <a:prstGeom prst="rect">
            <a:avLst/>
          </a:prstGeom>
        </p:spPr>
        <p:txBody>
          <a:bodyPr wrap="square">
            <a:spAutoFit/>
          </a:bodyPr>
          <a:lstStyle>
            <a:lvl1pPr marL="0" indent="0">
              <a:buNone/>
              <a:defRPr sz="2000" baseline="0">
                <a:solidFill>
                  <a:schemeClr val="bg1"/>
                </a:solidFill>
                <a:latin typeface="Arial" panose="020B0604020202020204" pitchFamily="34" charset="0"/>
                <a:cs typeface="Arial" panose="020B0604020202020204" pitchFamily="34" charset="0"/>
              </a:defRPr>
            </a:lvl1pPr>
          </a:lstStyle>
          <a:p>
            <a:pPr lvl="0"/>
            <a:r>
              <a:rPr lang="en-GB" dirty="0" smtClean="0"/>
              <a:t>Presentation Title (click to edit)</a:t>
            </a:r>
            <a:endParaRPr lang="en-GB" dirty="0"/>
          </a:p>
        </p:txBody>
      </p:sp>
      <p:sp>
        <p:nvSpPr>
          <p:cNvPr id="2" name="Rectangle 1"/>
          <p:cNvSpPr/>
          <p:nvPr userDrawn="1"/>
        </p:nvSpPr>
        <p:spPr>
          <a:xfrm>
            <a:off x="6552200" y="374614"/>
            <a:ext cx="2160000" cy="2160292"/>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8217746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ection Divider Transparent">
    <p:spTree>
      <p:nvGrpSpPr>
        <p:cNvPr id="1" name=""/>
        <p:cNvGrpSpPr/>
        <p:nvPr/>
      </p:nvGrpSpPr>
      <p:grpSpPr>
        <a:xfrm>
          <a:off x="0" y="0"/>
          <a:ext cx="0" cy="0"/>
          <a:chOff x="0" y="0"/>
          <a:chExt cx="0" cy="0"/>
        </a:xfrm>
      </p:grpSpPr>
      <p:sp>
        <p:nvSpPr>
          <p:cNvPr id="5" name="Text Placeholder 9"/>
          <p:cNvSpPr>
            <a:spLocks noGrp="1"/>
          </p:cNvSpPr>
          <p:nvPr>
            <p:ph type="body" sz="quarter" idx="10" hasCustomPrompt="1"/>
          </p:nvPr>
        </p:nvSpPr>
        <p:spPr>
          <a:xfrm>
            <a:off x="588331" y="548633"/>
            <a:ext cx="7920868" cy="461665"/>
          </a:xfrm>
          <a:prstGeom prst="rect">
            <a:avLst/>
          </a:prstGeom>
        </p:spPr>
        <p:txBody>
          <a:bodyPr wrap="square">
            <a:spAutoFit/>
          </a:bodyPr>
          <a:lstStyle>
            <a:lvl1pPr marL="0" indent="0">
              <a:buNone/>
              <a:defRPr sz="2400" b="1" baseline="0">
                <a:solidFill>
                  <a:schemeClr val="tx1"/>
                </a:solidFill>
                <a:latin typeface="Arial" pitchFamily="34" charset="0"/>
                <a:cs typeface="Arial" pitchFamily="34" charset="0"/>
              </a:defRPr>
            </a:lvl1pPr>
          </a:lstStyle>
          <a:p>
            <a:pPr lvl="0"/>
            <a:r>
              <a:rPr lang="en-GB" dirty="0" smtClean="0"/>
              <a:t>Section Divider Title (click to edit)</a:t>
            </a:r>
          </a:p>
        </p:txBody>
      </p:sp>
      <p:sp>
        <p:nvSpPr>
          <p:cNvPr id="6" name="Text Placeholder 6"/>
          <p:cNvSpPr>
            <a:spLocks noGrp="1"/>
          </p:cNvSpPr>
          <p:nvPr>
            <p:ph type="body" sz="quarter" idx="11" hasCustomPrompt="1"/>
          </p:nvPr>
        </p:nvSpPr>
        <p:spPr>
          <a:xfrm>
            <a:off x="588332" y="1628770"/>
            <a:ext cx="7920869" cy="400110"/>
          </a:xfrm>
          <a:prstGeom prst="rect">
            <a:avLst/>
          </a:prstGeom>
          <a:noFill/>
        </p:spPr>
        <p:txBody>
          <a:bodyPr wrap="square">
            <a:spAutoFit/>
          </a:bodyPr>
          <a:lstStyle>
            <a:lvl1pPr marL="0" indent="0">
              <a:buNone/>
              <a:defRPr sz="2000" baseline="0">
                <a:solidFill>
                  <a:schemeClr val="tx1"/>
                </a:solidFill>
                <a:latin typeface="Arial" pitchFamily="34" charset="0"/>
                <a:cs typeface="Arial" pitchFamily="34" charset="0"/>
              </a:defRPr>
            </a:lvl1pPr>
          </a:lstStyle>
          <a:p>
            <a:pPr lvl="0"/>
            <a:r>
              <a:rPr lang="en-GB" dirty="0" smtClean="0"/>
              <a:t>Section Intro Paragraph (click to edit)</a:t>
            </a:r>
            <a:endParaRPr lang="en-GB"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1965" y="5949700"/>
            <a:ext cx="957330" cy="539999"/>
          </a:xfrm>
          <a:prstGeom prst="rect">
            <a:avLst/>
          </a:prstGeom>
        </p:spPr>
      </p:pic>
    </p:spTree>
    <p:extLst>
      <p:ext uri="{BB962C8B-B14F-4D97-AF65-F5344CB8AC3E}">
        <p14:creationId xmlns:p14="http://schemas.microsoft.com/office/powerpoint/2010/main" val="425698621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Blue">
    <p:spTree>
      <p:nvGrpSpPr>
        <p:cNvPr id="1" name=""/>
        <p:cNvGrpSpPr/>
        <p:nvPr/>
      </p:nvGrpSpPr>
      <p:grpSpPr>
        <a:xfrm>
          <a:off x="0" y="0"/>
          <a:ext cx="0" cy="0"/>
          <a:chOff x="0" y="0"/>
          <a:chExt cx="0" cy="0"/>
        </a:xfrm>
      </p:grpSpPr>
      <p:sp>
        <p:nvSpPr>
          <p:cNvPr id="3" name="Rectangle 2"/>
          <p:cNvSpPr/>
          <p:nvPr userDrawn="1"/>
        </p:nvSpPr>
        <p:spPr>
          <a:xfrm>
            <a:off x="250825" y="190500"/>
            <a:ext cx="8642349" cy="6480175"/>
          </a:xfrm>
          <a:prstGeom prst="rect">
            <a:avLst/>
          </a:prstGeom>
          <a:solidFill>
            <a:srgbClr val="0149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01498E"/>
              </a:solidFill>
            </a:endParaRPr>
          </a:p>
        </p:txBody>
      </p:sp>
      <p:sp>
        <p:nvSpPr>
          <p:cNvPr id="8" name="Text Placeholder 9"/>
          <p:cNvSpPr>
            <a:spLocks noGrp="1"/>
          </p:cNvSpPr>
          <p:nvPr>
            <p:ph type="body" sz="quarter" idx="10" hasCustomPrompt="1"/>
          </p:nvPr>
        </p:nvSpPr>
        <p:spPr>
          <a:xfrm>
            <a:off x="588331" y="548633"/>
            <a:ext cx="7920868" cy="461665"/>
          </a:xfrm>
          <a:prstGeom prst="rect">
            <a:avLst/>
          </a:prstGeom>
        </p:spPr>
        <p:txBody>
          <a:bodyPr wrap="square">
            <a:spAutoFit/>
          </a:bodyPr>
          <a:lstStyle>
            <a:lvl1pPr marL="0" indent="0">
              <a:buNone/>
              <a:defRPr sz="2400" b="1" baseline="0">
                <a:solidFill>
                  <a:schemeClr val="bg1"/>
                </a:solidFill>
                <a:latin typeface="Arial" pitchFamily="34" charset="0"/>
                <a:cs typeface="Arial" pitchFamily="34" charset="0"/>
              </a:defRPr>
            </a:lvl1pPr>
          </a:lstStyle>
          <a:p>
            <a:pPr lvl="0"/>
            <a:r>
              <a:rPr lang="en-GB" dirty="0" smtClean="0"/>
              <a:t>Section Divider Title (click to edit)</a:t>
            </a:r>
          </a:p>
        </p:txBody>
      </p:sp>
      <p:sp>
        <p:nvSpPr>
          <p:cNvPr id="9" name="Text Placeholder 6"/>
          <p:cNvSpPr>
            <a:spLocks noGrp="1"/>
          </p:cNvSpPr>
          <p:nvPr>
            <p:ph type="body" sz="quarter" idx="11" hasCustomPrompt="1"/>
          </p:nvPr>
        </p:nvSpPr>
        <p:spPr>
          <a:xfrm>
            <a:off x="588332" y="1628770"/>
            <a:ext cx="7920869" cy="400110"/>
          </a:xfrm>
          <a:prstGeom prst="rect">
            <a:avLst/>
          </a:prstGeom>
          <a:noFill/>
        </p:spPr>
        <p:txBody>
          <a:bodyPr wrap="square">
            <a:spAutoFit/>
          </a:bodyPr>
          <a:lstStyle>
            <a:lvl1pPr marL="0" indent="0">
              <a:buNone/>
              <a:defRPr sz="2000" baseline="0">
                <a:solidFill>
                  <a:schemeClr val="bg1"/>
                </a:solidFill>
                <a:latin typeface="Arial" pitchFamily="34" charset="0"/>
                <a:cs typeface="Arial" pitchFamily="34" charset="0"/>
              </a:defRPr>
            </a:lvl1pPr>
          </a:lstStyle>
          <a:p>
            <a:pPr lvl="0"/>
            <a:r>
              <a:rPr lang="en-GB" dirty="0" smtClean="0"/>
              <a:t>Section Intro Paragraph (click to edit)</a:t>
            </a:r>
            <a:endParaRPr lang="en-GB"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1965" y="5949700"/>
            <a:ext cx="957330" cy="540000"/>
          </a:xfrm>
          <a:prstGeom prst="rect">
            <a:avLst/>
          </a:prstGeom>
        </p:spPr>
      </p:pic>
    </p:spTree>
    <p:extLst>
      <p:ext uri="{BB962C8B-B14F-4D97-AF65-F5344CB8AC3E}">
        <p14:creationId xmlns:p14="http://schemas.microsoft.com/office/powerpoint/2010/main" val="56943156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Purple">
    <p:spTree>
      <p:nvGrpSpPr>
        <p:cNvPr id="1" name=""/>
        <p:cNvGrpSpPr/>
        <p:nvPr/>
      </p:nvGrpSpPr>
      <p:grpSpPr>
        <a:xfrm>
          <a:off x="0" y="0"/>
          <a:ext cx="0" cy="0"/>
          <a:chOff x="0" y="0"/>
          <a:chExt cx="0" cy="0"/>
        </a:xfrm>
      </p:grpSpPr>
      <p:sp>
        <p:nvSpPr>
          <p:cNvPr id="3" name="Rectangle 2"/>
          <p:cNvSpPr/>
          <p:nvPr userDrawn="1"/>
        </p:nvSpPr>
        <p:spPr>
          <a:xfrm>
            <a:off x="250826" y="188914"/>
            <a:ext cx="8642351" cy="6480175"/>
          </a:xfrm>
          <a:prstGeom prst="rect">
            <a:avLst/>
          </a:prstGeom>
          <a:solidFill>
            <a:srgbClr val="753B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Text Placeholder 9"/>
          <p:cNvSpPr>
            <a:spLocks noGrp="1"/>
          </p:cNvSpPr>
          <p:nvPr>
            <p:ph type="body" sz="quarter" idx="10" hasCustomPrompt="1"/>
          </p:nvPr>
        </p:nvSpPr>
        <p:spPr>
          <a:xfrm>
            <a:off x="588331" y="548633"/>
            <a:ext cx="7920868" cy="461665"/>
          </a:xfrm>
          <a:prstGeom prst="rect">
            <a:avLst/>
          </a:prstGeom>
        </p:spPr>
        <p:txBody>
          <a:bodyPr wrap="square">
            <a:spAutoFit/>
          </a:bodyPr>
          <a:lstStyle>
            <a:lvl1pPr marL="0" indent="0">
              <a:buNone/>
              <a:defRPr sz="2400" b="1" baseline="0">
                <a:solidFill>
                  <a:schemeClr val="bg1"/>
                </a:solidFill>
                <a:latin typeface="Arial" pitchFamily="34" charset="0"/>
                <a:cs typeface="Arial" pitchFamily="34" charset="0"/>
              </a:defRPr>
            </a:lvl1pPr>
          </a:lstStyle>
          <a:p>
            <a:pPr lvl="0"/>
            <a:r>
              <a:rPr lang="en-GB" dirty="0" smtClean="0"/>
              <a:t>Section Divider Title (click to edit)</a:t>
            </a:r>
          </a:p>
        </p:txBody>
      </p:sp>
      <p:sp>
        <p:nvSpPr>
          <p:cNvPr id="7" name="Text Placeholder 6"/>
          <p:cNvSpPr>
            <a:spLocks noGrp="1"/>
          </p:cNvSpPr>
          <p:nvPr>
            <p:ph type="body" sz="quarter" idx="11" hasCustomPrompt="1"/>
          </p:nvPr>
        </p:nvSpPr>
        <p:spPr>
          <a:xfrm>
            <a:off x="588332" y="1628770"/>
            <a:ext cx="7920869" cy="400110"/>
          </a:xfrm>
          <a:prstGeom prst="rect">
            <a:avLst/>
          </a:prstGeom>
          <a:noFill/>
        </p:spPr>
        <p:txBody>
          <a:bodyPr wrap="square">
            <a:spAutoFit/>
          </a:bodyPr>
          <a:lstStyle>
            <a:lvl1pPr marL="0" indent="0">
              <a:buNone/>
              <a:defRPr sz="2000" baseline="0">
                <a:solidFill>
                  <a:schemeClr val="bg1"/>
                </a:solidFill>
                <a:latin typeface="Arial" pitchFamily="34" charset="0"/>
                <a:cs typeface="Arial" pitchFamily="34" charset="0"/>
              </a:defRPr>
            </a:lvl1pPr>
          </a:lstStyle>
          <a:p>
            <a:pPr lvl="0"/>
            <a:r>
              <a:rPr lang="en-GB" dirty="0" smtClean="0"/>
              <a:t>Section Intro Paragraph (click to edit)</a:t>
            </a:r>
            <a:endParaRPr lang="en-GB"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1965" y="5949700"/>
            <a:ext cx="957330" cy="540000"/>
          </a:xfrm>
          <a:prstGeom prst="rect">
            <a:avLst/>
          </a:prstGeom>
        </p:spPr>
      </p:pic>
    </p:spTree>
    <p:extLst>
      <p:ext uri="{BB962C8B-B14F-4D97-AF65-F5344CB8AC3E}">
        <p14:creationId xmlns:p14="http://schemas.microsoft.com/office/powerpoint/2010/main" val="180579327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Green">
    <p:spTree>
      <p:nvGrpSpPr>
        <p:cNvPr id="1" name=""/>
        <p:cNvGrpSpPr/>
        <p:nvPr/>
      </p:nvGrpSpPr>
      <p:grpSpPr>
        <a:xfrm>
          <a:off x="0" y="0"/>
          <a:ext cx="0" cy="0"/>
          <a:chOff x="0" y="0"/>
          <a:chExt cx="0" cy="0"/>
        </a:xfrm>
      </p:grpSpPr>
      <p:sp>
        <p:nvSpPr>
          <p:cNvPr id="3" name="Rectangle 2"/>
          <p:cNvSpPr/>
          <p:nvPr userDrawn="1"/>
        </p:nvSpPr>
        <p:spPr>
          <a:xfrm>
            <a:off x="250826" y="188914"/>
            <a:ext cx="8642351" cy="6480175"/>
          </a:xfrm>
          <a:prstGeom prst="rect">
            <a:avLst/>
          </a:prstGeom>
          <a:solidFill>
            <a:srgbClr val="00B3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Text Placeholder 9"/>
          <p:cNvSpPr>
            <a:spLocks noGrp="1"/>
          </p:cNvSpPr>
          <p:nvPr>
            <p:ph type="body" sz="quarter" idx="10" hasCustomPrompt="1"/>
          </p:nvPr>
        </p:nvSpPr>
        <p:spPr>
          <a:xfrm>
            <a:off x="588331" y="548633"/>
            <a:ext cx="7920868" cy="461665"/>
          </a:xfrm>
          <a:prstGeom prst="rect">
            <a:avLst/>
          </a:prstGeom>
        </p:spPr>
        <p:txBody>
          <a:bodyPr wrap="square">
            <a:spAutoFit/>
          </a:bodyPr>
          <a:lstStyle>
            <a:lvl1pPr marL="0" indent="0">
              <a:buNone/>
              <a:defRPr sz="2400" b="1" baseline="0">
                <a:solidFill>
                  <a:schemeClr val="bg1"/>
                </a:solidFill>
                <a:latin typeface="Arial" pitchFamily="34" charset="0"/>
                <a:cs typeface="Arial" pitchFamily="34" charset="0"/>
              </a:defRPr>
            </a:lvl1pPr>
          </a:lstStyle>
          <a:p>
            <a:pPr lvl="0"/>
            <a:r>
              <a:rPr lang="en-GB" dirty="0" smtClean="0"/>
              <a:t>Section Divider Title (click to edit)</a:t>
            </a:r>
          </a:p>
        </p:txBody>
      </p:sp>
      <p:sp>
        <p:nvSpPr>
          <p:cNvPr id="7" name="Text Placeholder 6"/>
          <p:cNvSpPr>
            <a:spLocks noGrp="1"/>
          </p:cNvSpPr>
          <p:nvPr>
            <p:ph type="body" sz="quarter" idx="11" hasCustomPrompt="1"/>
          </p:nvPr>
        </p:nvSpPr>
        <p:spPr>
          <a:xfrm>
            <a:off x="588332" y="1628770"/>
            <a:ext cx="7920869" cy="400110"/>
          </a:xfrm>
          <a:prstGeom prst="rect">
            <a:avLst/>
          </a:prstGeom>
          <a:noFill/>
        </p:spPr>
        <p:txBody>
          <a:bodyPr wrap="square">
            <a:spAutoFit/>
          </a:bodyPr>
          <a:lstStyle>
            <a:lvl1pPr marL="0" indent="0">
              <a:buNone/>
              <a:defRPr sz="2000" baseline="0">
                <a:solidFill>
                  <a:schemeClr val="bg1"/>
                </a:solidFill>
                <a:latin typeface="Arial" pitchFamily="34" charset="0"/>
                <a:cs typeface="Arial" pitchFamily="34" charset="0"/>
              </a:defRPr>
            </a:lvl1pPr>
          </a:lstStyle>
          <a:p>
            <a:pPr lvl="0"/>
            <a:r>
              <a:rPr lang="en-GB" dirty="0" smtClean="0"/>
              <a:t>Section Intro Paragraph (click to edit)</a:t>
            </a:r>
            <a:endParaRPr lang="en-GB"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1965" y="5949700"/>
            <a:ext cx="957330" cy="540000"/>
          </a:xfrm>
          <a:prstGeom prst="rect">
            <a:avLst/>
          </a:prstGeom>
        </p:spPr>
      </p:pic>
    </p:spTree>
    <p:extLst>
      <p:ext uri="{BB962C8B-B14F-4D97-AF65-F5344CB8AC3E}">
        <p14:creationId xmlns:p14="http://schemas.microsoft.com/office/powerpoint/2010/main" val="287077292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Red">
    <p:spTree>
      <p:nvGrpSpPr>
        <p:cNvPr id="1" name=""/>
        <p:cNvGrpSpPr/>
        <p:nvPr/>
      </p:nvGrpSpPr>
      <p:grpSpPr>
        <a:xfrm>
          <a:off x="0" y="0"/>
          <a:ext cx="0" cy="0"/>
          <a:chOff x="0" y="0"/>
          <a:chExt cx="0" cy="0"/>
        </a:xfrm>
      </p:grpSpPr>
      <p:sp>
        <p:nvSpPr>
          <p:cNvPr id="3" name="Rectangle 2"/>
          <p:cNvSpPr/>
          <p:nvPr userDrawn="1"/>
        </p:nvSpPr>
        <p:spPr>
          <a:xfrm>
            <a:off x="250826" y="188587"/>
            <a:ext cx="8642351" cy="6480501"/>
          </a:xfrm>
          <a:prstGeom prst="rect">
            <a:avLst/>
          </a:prstGeom>
          <a:solidFill>
            <a:srgbClr val="AF16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Text Placeholder 9"/>
          <p:cNvSpPr>
            <a:spLocks noGrp="1"/>
          </p:cNvSpPr>
          <p:nvPr>
            <p:ph type="body" sz="quarter" idx="10" hasCustomPrompt="1"/>
          </p:nvPr>
        </p:nvSpPr>
        <p:spPr>
          <a:xfrm>
            <a:off x="588331" y="548633"/>
            <a:ext cx="7920868" cy="461665"/>
          </a:xfrm>
          <a:prstGeom prst="rect">
            <a:avLst/>
          </a:prstGeom>
        </p:spPr>
        <p:txBody>
          <a:bodyPr wrap="square">
            <a:spAutoFit/>
          </a:bodyPr>
          <a:lstStyle>
            <a:lvl1pPr marL="0" indent="0">
              <a:buNone/>
              <a:defRPr sz="2400" b="1" baseline="0">
                <a:solidFill>
                  <a:schemeClr val="bg1"/>
                </a:solidFill>
                <a:latin typeface="Arial" pitchFamily="34" charset="0"/>
                <a:cs typeface="Arial" pitchFamily="34" charset="0"/>
              </a:defRPr>
            </a:lvl1pPr>
          </a:lstStyle>
          <a:p>
            <a:pPr lvl="0"/>
            <a:r>
              <a:rPr lang="en-GB" dirty="0" smtClean="0"/>
              <a:t>Section Divider Title (click to edit)</a:t>
            </a:r>
          </a:p>
        </p:txBody>
      </p:sp>
      <p:sp>
        <p:nvSpPr>
          <p:cNvPr id="9" name="Text Placeholder 6"/>
          <p:cNvSpPr>
            <a:spLocks noGrp="1"/>
          </p:cNvSpPr>
          <p:nvPr>
            <p:ph type="body" sz="quarter" idx="11" hasCustomPrompt="1"/>
          </p:nvPr>
        </p:nvSpPr>
        <p:spPr>
          <a:xfrm>
            <a:off x="588332" y="1628770"/>
            <a:ext cx="7920869" cy="400110"/>
          </a:xfrm>
          <a:prstGeom prst="rect">
            <a:avLst/>
          </a:prstGeom>
          <a:noFill/>
        </p:spPr>
        <p:txBody>
          <a:bodyPr wrap="square">
            <a:spAutoFit/>
          </a:bodyPr>
          <a:lstStyle>
            <a:lvl1pPr marL="0" indent="0">
              <a:buNone/>
              <a:defRPr sz="2000" baseline="0">
                <a:solidFill>
                  <a:schemeClr val="bg1"/>
                </a:solidFill>
                <a:latin typeface="Arial" pitchFamily="34" charset="0"/>
                <a:cs typeface="Arial" pitchFamily="34" charset="0"/>
              </a:defRPr>
            </a:lvl1pPr>
          </a:lstStyle>
          <a:p>
            <a:pPr lvl="0"/>
            <a:r>
              <a:rPr lang="en-GB" dirty="0" smtClean="0"/>
              <a:t>Section Intro Paragraph (click to edit)</a:t>
            </a:r>
            <a:endParaRPr lang="en-GB"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1965" y="5949700"/>
            <a:ext cx="957330" cy="540000"/>
          </a:xfrm>
          <a:prstGeom prst="rect">
            <a:avLst/>
          </a:prstGeom>
        </p:spPr>
      </p:pic>
    </p:spTree>
    <p:extLst>
      <p:ext uri="{BB962C8B-B14F-4D97-AF65-F5344CB8AC3E}">
        <p14:creationId xmlns:p14="http://schemas.microsoft.com/office/powerpoint/2010/main" val="58149322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Transparent">
    <p:spTree>
      <p:nvGrpSpPr>
        <p:cNvPr id="1" name=""/>
        <p:cNvGrpSpPr/>
        <p:nvPr/>
      </p:nvGrpSpPr>
      <p:grpSpPr>
        <a:xfrm>
          <a:off x="0" y="0"/>
          <a:ext cx="0" cy="0"/>
          <a:chOff x="0" y="0"/>
          <a:chExt cx="0" cy="0"/>
        </a:xfrm>
      </p:grpSpPr>
      <p:sp>
        <p:nvSpPr>
          <p:cNvPr id="5" name="Text Placeholder 9"/>
          <p:cNvSpPr>
            <a:spLocks noGrp="1"/>
          </p:cNvSpPr>
          <p:nvPr>
            <p:ph type="body" sz="quarter" idx="10" hasCustomPrompt="1"/>
          </p:nvPr>
        </p:nvSpPr>
        <p:spPr>
          <a:xfrm>
            <a:off x="588331" y="548633"/>
            <a:ext cx="7920868" cy="461665"/>
          </a:xfrm>
          <a:prstGeom prst="rect">
            <a:avLst/>
          </a:prstGeom>
        </p:spPr>
        <p:txBody>
          <a:bodyPr wrap="square">
            <a:spAutoFit/>
          </a:bodyPr>
          <a:lstStyle>
            <a:lvl1pPr marL="0" indent="0">
              <a:buNone/>
              <a:defRPr sz="2400" b="1" baseline="0">
                <a:solidFill>
                  <a:schemeClr val="tx1"/>
                </a:solidFill>
                <a:latin typeface="Arial" pitchFamily="34" charset="0"/>
                <a:cs typeface="Arial" pitchFamily="34" charset="0"/>
              </a:defRPr>
            </a:lvl1pPr>
          </a:lstStyle>
          <a:p>
            <a:pPr lvl="0"/>
            <a:r>
              <a:rPr lang="en-GB" dirty="0" smtClean="0"/>
              <a:t>Section Divider Title (click to edit)</a:t>
            </a:r>
          </a:p>
        </p:txBody>
      </p:sp>
      <p:sp>
        <p:nvSpPr>
          <p:cNvPr id="6" name="Text Placeholder 6"/>
          <p:cNvSpPr>
            <a:spLocks noGrp="1"/>
          </p:cNvSpPr>
          <p:nvPr>
            <p:ph type="body" sz="quarter" idx="11" hasCustomPrompt="1"/>
          </p:nvPr>
        </p:nvSpPr>
        <p:spPr>
          <a:xfrm>
            <a:off x="588332" y="1628770"/>
            <a:ext cx="7920869" cy="400110"/>
          </a:xfrm>
          <a:prstGeom prst="rect">
            <a:avLst/>
          </a:prstGeom>
          <a:noFill/>
        </p:spPr>
        <p:txBody>
          <a:bodyPr wrap="square">
            <a:spAutoFit/>
          </a:bodyPr>
          <a:lstStyle>
            <a:lvl1pPr marL="0" indent="0">
              <a:buNone/>
              <a:defRPr sz="2000" baseline="0">
                <a:solidFill>
                  <a:schemeClr val="tx1"/>
                </a:solidFill>
                <a:latin typeface="Arial" pitchFamily="34" charset="0"/>
                <a:cs typeface="Arial" pitchFamily="34" charset="0"/>
              </a:defRPr>
            </a:lvl1pPr>
          </a:lstStyle>
          <a:p>
            <a:pPr lvl="0"/>
            <a:r>
              <a:rPr lang="en-GB" dirty="0" smtClean="0"/>
              <a:t>Section Intro Paragraph (click to edit)</a:t>
            </a:r>
            <a:endParaRPr lang="en-GB"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1965" y="5949700"/>
            <a:ext cx="957330" cy="539999"/>
          </a:xfrm>
          <a:prstGeom prst="rect">
            <a:avLst/>
          </a:prstGeom>
        </p:spPr>
      </p:pic>
    </p:spTree>
    <p:extLst>
      <p:ext uri="{BB962C8B-B14F-4D97-AF65-F5344CB8AC3E}">
        <p14:creationId xmlns:p14="http://schemas.microsoft.com/office/powerpoint/2010/main" val="124207470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Tex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31132" y="368301"/>
            <a:ext cx="8280400" cy="461665"/>
          </a:xfrm>
          <a:prstGeom prst="rect">
            <a:avLst/>
          </a:prstGeom>
        </p:spPr>
        <p:txBody>
          <a:bodyPr wrap="square">
            <a:spAutoFit/>
          </a:bodyPr>
          <a:lstStyle>
            <a:lvl1pPr marL="0" indent="0">
              <a:buNone/>
              <a:defRPr sz="2400" b="1" baseline="0">
                <a:solidFill>
                  <a:srgbClr val="01498E"/>
                </a:solidFill>
                <a:latin typeface="Arial" pitchFamily="34" charset="0"/>
                <a:cs typeface="Arial" pitchFamily="34" charset="0"/>
              </a:defRPr>
            </a:lvl1pPr>
          </a:lstStyle>
          <a:p>
            <a:pPr lvl="0"/>
            <a:r>
              <a:rPr lang="en-GB" dirty="0" smtClean="0"/>
              <a:t>Section Title (click to edit)</a:t>
            </a:r>
          </a:p>
        </p:txBody>
      </p:sp>
      <p:sp>
        <p:nvSpPr>
          <p:cNvPr id="7" name="Text Placeholder 6"/>
          <p:cNvSpPr>
            <a:spLocks noGrp="1"/>
          </p:cNvSpPr>
          <p:nvPr>
            <p:ph type="body" sz="quarter" idx="11" hasCustomPrompt="1"/>
          </p:nvPr>
        </p:nvSpPr>
        <p:spPr>
          <a:xfrm>
            <a:off x="431132" y="2170427"/>
            <a:ext cx="8280400" cy="400110"/>
          </a:xfrm>
          <a:prstGeom prst="rect">
            <a:avLst/>
          </a:prstGeom>
          <a:noFill/>
        </p:spPr>
        <p:txBody>
          <a:bodyPr wrap="square">
            <a:spAutoFit/>
          </a:bodyPr>
          <a:lstStyle>
            <a:lvl1pPr marL="0" indent="0">
              <a:buNone/>
              <a:defRPr sz="2000" baseline="0">
                <a:solidFill>
                  <a:schemeClr val="tx1"/>
                </a:solidFill>
                <a:latin typeface="Arial" pitchFamily="34" charset="0"/>
                <a:cs typeface="Arial" pitchFamily="34" charset="0"/>
              </a:defRPr>
            </a:lvl1pPr>
          </a:lstStyle>
          <a:p>
            <a:pPr lvl="0"/>
            <a:r>
              <a:rPr lang="en-GB" dirty="0" smtClean="0"/>
              <a:t>Section Paragraph (click to edit)</a:t>
            </a:r>
            <a:endParaRPr lang="en-GB" dirty="0"/>
          </a:p>
        </p:txBody>
      </p:sp>
      <p:sp>
        <p:nvSpPr>
          <p:cNvPr id="8" name="Text Placeholder 7"/>
          <p:cNvSpPr>
            <a:spLocks noGrp="1"/>
          </p:cNvSpPr>
          <p:nvPr>
            <p:ph type="body" sz="quarter" idx="12" hasCustomPrompt="1"/>
          </p:nvPr>
        </p:nvSpPr>
        <p:spPr>
          <a:xfrm>
            <a:off x="431800" y="1358900"/>
            <a:ext cx="8279732" cy="400110"/>
          </a:xfrm>
          <a:prstGeom prst="rect">
            <a:avLst/>
          </a:prstGeom>
        </p:spPr>
        <p:txBody>
          <a:bodyPr wrap="square">
            <a:spAutoFit/>
          </a:bodyPr>
          <a:lstStyle>
            <a:lvl1pPr marL="0" indent="0">
              <a:buNone/>
              <a:defRPr sz="2000" b="1" baseline="0">
                <a:latin typeface="Arial" pitchFamily="34" charset="0"/>
                <a:cs typeface="Arial" pitchFamily="34" charset="0"/>
              </a:defRPr>
            </a:lvl1pPr>
          </a:lstStyle>
          <a:p>
            <a:pPr lvl="0"/>
            <a:r>
              <a:rPr lang="en-GB" dirty="0" smtClean="0">
                <a:latin typeface="Arial" pitchFamily="34" charset="0"/>
                <a:cs typeface="Arial" pitchFamily="34" charset="0"/>
              </a:rPr>
              <a:t>Section Subtitle (click to edit)</a:t>
            </a:r>
          </a:p>
        </p:txBody>
      </p:sp>
    </p:spTree>
    <p:extLst>
      <p:ext uri="{BB962C8B-B14F-4D97-AF65-F5344CB8AC3E}">
        <p14:creationId xmlns:p14="http://schemas.microsoft.com/office/powerpoint/2010/main" val="195215940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Text">
    <p:spTree>
      <p:nvGrpSpPr>
        <p:cNvPr id="1" name=""/>
        <p:cNvGrpSpPr/>
        <p:nvPr/>
      </p:nvGrpSpPr>
      <p:grpSpPr>
        <a:xfrm>
          <a:off x="0" y="0"/>
          <a:ext cx="0" cy="0"/>
          <a:chOff x="0" y="0"/>
          <a:chExt cx="0" cy="0"/>
        </a:xfrm>
      </p:grpSpPr>
      <p:sp>
        <p:nvSpPr>
          <p:cNvPr id="4" name="Text Placeholder 9"/>
          <p:cNvSpPr>
            <a:spLocks noGrp="1"/>
          </p:cNvSpPr>
          <p:nvPr>
            <p:ph type="body" sz="quarter" idx="10" hasCustomPrompt="1"/>
          </p:nvPr>
        </p:nvSpPr>
        <p:spPr>
          <a:xfrm>
            <a:off x="431132" y="368301"/>
            <a:ext cx="8280400" cy="461665"/>
          </a:xfrm>
          <a:prstGeom prst="rect">
            <a:avLst/>
          </a:prstGeom>
        </p:spPr>
        <p:txBody>
          <a:bodyPr wrap="square">
            <a:spAutoFit/>
          </a:bodyPr>
          <a:lstStyle>
            <a:lvl1pPr marL="0" indent="0">
              <a:buNone/>
              <a:defRPr sz="2400" b="1" baseline="0">
                <a:solidFill>
                  <a:srgbClr val="01498E"/>
                </a:solidFill>
                <a:latin typeface="Arial" pitchFamily="34" charset="0"/>
                <a:cs typeface="Arial" pitchFamily="34" charset="0"/>
              </a:defRPr>
            </a:lvl1pPr>
          </a:lstStyle>
          <a:p>
            <a:pPr lvl="0"/>
            <a:r>
              <a:rPr lang="en-GB" dirty="0" smtClean="0"/>
              <a:t>Section Title (click to edit)</a:t>
            </a:r>
          </a:p>
        </p:txBody>
      </p:sp>
      <p:sp>
        <p:nvSpPr>
          <p:cNvPr id="5" name="Text Placeholder 6"/>
          <p:cNvSpPr>
            <a:spLocks noGrp="1"/>
          </p:cNvSpPr>
          <p:nvPr>
            <p:ph type="body" sz="quarter" idx="11" hasCustomPrompt="1"/>
          </p:nvPr>
        </p:nvSpPr>
        <p:spPr>
          <a:xfrm>
            <a:off x="429680" y="1358900"/>
            <a:ext cx="8280400" cy="400110"/>
          </a:xfrm>
          <a:prstGeom prst="rect">
            <a:avLst/>
          </a:prstGeom>
          <a:noFill/>
        </p:spPr>
        <p:txBody>
          <a:bodyPr wrap="square">
            <a:spAutoFit/>
          </a:bodyPr>
          <a:lstStyle>
            <a:lvl1pPr marL="0" indent="0">
              <a:buNone/>
              <a:defRPr sz="2000" baseline="0">
                <a:solidFill>
                  <a:schemeClr val="tx1"/>
                </a:solidFill>
                <a:latin typeface="Arial" pitchFamily="34" charset="0"/>
                <a:cs typeface="Arial" pitchFamily="34" charset="0"/>
              </a:defRPr>
            </a:lvl1pPr>
          </a:lstStyle>
          <a:p>
            <a:pPr lvl="0"/>
            <a:r>
              <a:rPr lang="en-GB" dirty="0" smtClean="0"/>
              <a:t>Section Paragraph (click to edit)</a:t>
            </a:r>
            <a:endParaRPr lang="en-GB" dirty="0"/>
          </a:p>
        </p:txBody>
      </p:sp>
    </p:spTree>
    <p:extLst>
      <p:ext uri="{BB962C8B-B14F-4D97-AF65-F5344CB8AC3E}">
        <p14:creationId xmlns:p14="http://schemas.microsoft.com/office/powerpoint/2010/main" val="123009963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image" Target="../media/image7.emf"/><Relationship Id="rId2" Type="http://schemas.openxmlformats.org/officeDocument/2006/relationships/slideLayout" Target="../slideLayouts/slideLayout9.xml"/><Relationship Id="rId16" Type="http://schemas.openxmlformats.org/officeDocument/2006/relationships/theme" Target="../theme/theme3.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34203" y="5409700"/>
            <a:ext cx="1909853" cy="1080000"/>
          </a:xfrm>
          <a:prstGeom prst="rect">
            <a:avLst/>
          </a:prstGeom>
        </p:spPr>
      </p:pic>
      <p:pic>
        <p:nvPicPr>
          <p:cNvPr id="5" name="Picture 4"/>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4879946" y="6229061"/>
            <a:ext cx="3704684" cy="254697"/>
          </a:xfrm>
          <a:prstGeom prst="rect">
            <a:avLst/>
          </a:prstGeom>
        </p:spPr>
      </p:pic>
    </p:spTree>
    <p:extLst>
      <p:ext uri="{BB962C8B-B14F-4D97-AF65-F5344CB8AC3E}">
        <p14:creationId xmlns:p14="http://schemas.microsoft.com/office/powerpoint/2010/main" val="2453088881"/>
      </p:ext>
    </p:extLst>
  </p:cSld>
  <p:clrMap bg1="lt1" tx1="dk1" bg2="lt2" tx2="dk2" accent1="accent1" accent2="accent2" accent3="accent3" accent4="accent4" accent5="accent5" accent6="accent6" hlink="hlink" folHlink="folHlink"/>
  <p:sldLayoutIdLst>
    <p:sldLayoutId id="2147483720" r:id="rId1"/>
    <p:sldLayoutId id="2147483680" r:id="rId2"/>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31801" y="5949700"/>
            <a:ext cx="957659" cy="540000"/>
          </a:xfrm>
          <a:prstGeom prst="rect">
            <a:avLst/>
          </a:prstGeom>
        </p:spPr>
      </p:pic>
    </p:spTree>
    <p:extLst>
      <p:ext uri="{BB962C8B-B14F-4D97-AF65-F5344CB8AC3E}">
        <p14:creationId xmlns:p14="http://schemas.microsoft.com/office/powerpoint/2010/main" val="377056180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714" r:id="rId5"/>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433556" y="5945640"/>
            <a:ext cx="957330" cy="540000"/>
          </a:xfrm>
          <a:prstGeom prst="rect">
            <a:avLst/>
          </a:prstGeom>
        </p:spPr>
      </p:pic>
      <p:sp>
        <p:nvSpPr>
          <p:cNvPr id="5" name="TextBox 4"/>
          <p:cNvSpPr txBox="1"/>
          <p:nvPr userDrawn="1"/>
        </p:nvSpPr>
        <p:spPr>
          <a:xfrm>
            <a:off x="4932046" y="6453644"/>
            <a:ext cx="3962717" cy="215444"/>
          </a:xfrm>
          <a:prstGeom prst="rect">
            <a:avLst/>
          </a:prstGeom>
          <a:noFill/>
        </p:spPr>
        <p:txBody>
          <a:bodyPr wrap="square" rtlCol="0">
            <a:spAutoFit/>
          </a:bodyPr>
          <a:lstStyle/>
          <a:p>
            <a:pPr algn="r"/>
            <a:fld id="{268E1414-5F24-4E3F-ACA1-76792B015177}" type="slidenum">
              <a:rPr lang="en-GB" sz="800" smtClean="0">
                <a:latin typeface="+mn-lt"/>
              </a:rPr>
              <a:pPr algn="r"/>
              <a:t>‹#›</a:t>
            </a:fld>
            <a:endParaRPr lang="en-GB" sz="800" dirty="0">
              <a:latin typeface="+mn-lt"/>
            </a:endParaRPr>
          </a:p>
        </p:txBody>
      </p:sp>
    </p:spTree>
    <p:extLst>
      <p:ext uri="{BB962C8B-B14F-4D97-AF65-F5344CB8AC3E}">
        <p14:creationId xmlns:p14="http://schemas.microsoft.com/office/powerpoint/2010/main" val="2490096690"/>
      </p:ext>
    </p:extLst>
  </p:cSld>
  <p:clrMap bg1="lt1" tx1="dk1" bg2="lt2" tx2="dk2" accent1="accent1" accent2="accent2" accent3="accent3" accent4="accent4" accent5="accent5" accent6="accent6" hlink="hlink" folHlink="folHlink"/>
  <p:sldLayoutIdLst>
    <p:sldLayoutId id="2147483689" r:id="rId1"/>
    <p:sldLayoutId id="2147483691" r:id="rId2"/>
    <p:sldLayoutId id="2147483693" r:id="rId3"/>
    <p:sldLayoutId id="2147483690" r:id="rId4"/>
    <p:sldLayoutId id="2147483692" r:id="rId5"/>
    <p:sldLayoutId id="2147483694" r:id="rId6"/>
    <p:sldLayoutId id="2147483697" r:id="rId7"/>
    <p:sldLayoutId id="2147483698" r:id="rId8"/>
    <p:sldLayoutId id="2147483699" r:id="rId9"/>
    <p:sldLayoutId id="2147483700" r:id="rId10"/>
    <p:sldLayoutId id="2147483701" r:id="rId11"/>
    <p:sldLayoutId id="2147483703" r:id="rId12"/>
    <p:sldLayoutId id="2147483710" r:id="rId13"/>
    <p:sldLayoutId id="2147483721" r:id="rId14"/>
    <p:sldLayoutId id="2147483722" r:id="rId15"/>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F3Qqj8mrYh0"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hyperlink" Target="https://sites.google.com/site/ldcgculearn/eap"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hyperlink" Target="https://sites.google.com/site/ldcgculearn/academic-skills/writing/grammar" TargetMode="External"/><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31471" y="1178700"/>
            <a:ext cx="5760746" cy="707886"/>
          </a:xfrm>
        </p:spPr>
        <p:txBody>
          <a:bodyPr/>
          <a:lstStyle/>
          <a:p>
            <a:r>
              <a:rPr lang="en-GB" dirty="0" smtClean="0"/>
              <a:t>Kim Williams, Frances MacInnes and Calum Nielsen (SHLS)</a:t>
            </a:r>
            <a:endParaRPr lang="en-GB" dirty="0"/>
          </a:p>
        </p:txBody>
      </p:sp>
      <p:sp>
        <p:nvSpPr>
          <p:cNvPr id="3" name="Text Placeholder 2"/>
          <p:cNvSpPr>
            <a:spLocks noGrp="1"/>
          </p:cNvSpPr>
          <p:nvPr>
            <p:ph type="body" sz="quarter" idx="11"/>
          </p:nvPr>
        </p:nvSpPr>
        <p:spPr>
          <a:xfrm>
            <a:off x="431412" y="2078820"/>
            <a:ext cx="5760806" cy="2308324"/>
          </a:xfrm>
        </p:spPr>
        <p:txBody>
          <a:bodyPr/>
          <a:lstStyle/>
          <a:p>
            <a:r>
              <a:rPr lang="en-GB" sz="3600" dirty="0"/>
              <a:t>HEEAPs of Support @GCU Higher Education, English for Academic Purposes</a:t>
            </a:r>
          </a:p>
        </p:txBody>
      </p:sp>
      <p:pic>
        <p:nvPicPr>
          <p:cNvPr id="102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1"/>
          <a:stretch/>
        </p:blipFill>
        <p:spPr bwMode="auto">
          <a:xfrm rot="337374">
            <a:off x="5100918" y="3632080"/>
            <a:ext cx="3319967" cy="21437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9713883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31132" y="1448736"/>
            <a:ext cx="8278948" cy="8101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ext Placeholder 1"/>
          <p:cNvSpPr>
            <a:spLocks noGrp="1"/>
          </p:cNvSpPr>
          <p:nvPr>
            <p:ph type="body" sz="quarter" idx="10"/>
          </p:nvPr>
        </p:nvSpPr>
        <p:spPr>
          <a:xfrm>
            <a:off x="431132" y="368301"/>
            <a:ext cx="8280400" cy="830997"/>
          </a:xfrm>
        </p:spPr>
        <p:txBody>
          <a:bodyPr/>
          <a:lstStyle/>
          <a:p>
            <a:r>
              <a:rPr lang="en-GB" dirty="0"/>
              <a:t>Activities: </a:t>
            </a:r>
            <a:r>
              <a:rPr lang="en-GB" dirty="0" smtClean="0"/>
              <a:t>Whole </a:t>
            </a:r>
            <a:r>
              <a:rPr lang="en-GB" dirty="0"/>
              <a:t>School/University Dissemination and Marketing </a:t>
            </a:r>
          </a:p>
        </p:txBody>
      </p:sp>
      <p:sp>
        <p:nvSpPr>
          <p:cNvPr id="3" name="Text Placeholder 2"/>
          <p:cNvSpPr>
            <a:spLocks noGrp="1"/>
          </p:cNvSpPr>
          <p:nvPr>
            <p:ph type="body" sz="quarter" idx="11"/>
          </p:nvPr>
        </p:nvSpPr>
        <p:spPr>
          <a:xfrm>
            <a:off x="429680" y="1358900"/>
            <a:ext cx="8280400" cy="4856714"/>
          </a:xfrm>
        </p:spPr>
        <p:txBody>
          <a:bodyPr/>
          <a:lstStyle/>
          <a:p>
            <a:endParaRPr lang="en-GB" sz="1200" dirty="0"/>
          </a:p>
          <a:p>
            <a:pPr algn="ctr"/>
            <a:r>
              <a:rPr lang="en-GB" sz="1600" dirty="0" smtClean="0"/>
              <a:t>A </a:t>
            </a:r>
            <a:r>
              <a:rPr lang="en-GB" sz="1600" dirty="0"/>
              <a:t>short video has been produced to market the EAP resources and services currently available to International Students.  </a:t>
            </a:r>
            <a:endParaRPr lang="en-GB" sz="1600" dirty="0" smtClean="0"/>
          </a:p>
          <a:p>
            <a:pPr algn="ctr"/>
            <a:endParaRPr lang="en-GB" sz="1600" dirty="0" smtClean="0"/>
          </a:p>
          <a:p>
            <a:pPr algn="ctr"/>
            <a:r>
              <a:rPr lang="en-GB" sz="1600" u="sng" dirty="0">
                <a:hlinkClick r:id="rId3"/>
              </a:rPr>
              <a:t>https://youtu.be/F3Qqj8mrYh0</a:t>
            </a:r>
            <a:r>
              <a:rPr lang="en-GB" sz="1600" dirty="0"/>
              <a:t> </a:t>
            </a:r>
          </a:p>
          <a:p>
            <a:pPr algn="ctr"/>
            <a:endParaRPr lang="en-GB" sz="1600" dirty="0" smtClean="0"/>
          </a:p>
          <a:p>
            <a:pPr algn="ctr"/>
            <a:endParaRPr lang="en-GB" sz="1600" dirty="0"/>
          </a:p>
          <a:p>
            <a:pPr algn="ctr"/>
            <a:endParaRPr lang="en-GB" sz="1600" dirty="0" smtClean="0"/>
          </a:p>
          <a:p>
            <a:pPr algn="ctr"/>
            <a:endParaRPr lang="en-GB" sz="1600" dirty="0"/>
          </a:p>
          <a:p>
            <a:pPr algn="ctr"/>
            <a:endParaRPr lang="en-GB" sz="1600" dirty="0" smtClean="0"/>
          </a:p>
          <a:p>
            <a:pPr algn="ctr"/>
            <a:endParaRPr lang="en-GB" sz="1600" dirty="0"/>
          </a:p>
          <a:p>
            <a:pPr algn="ctr"/>
            <a:endParaRPr lang="en-GB" sz="1600" dirty="0" smtClean="0"/>
          </a:p>
          <a:p>
            <a:pPr algn="ctr"/>
            <a:endParaRPr lang="en-GB" sz="1600" dirty="0"/>
          </a:p>
          <a:p>
            <a:pPr algn="ctr"/>
            <a:endParaRPr lang="en-GB" sz="1600" dirty="0" smtClean="0"/>
          </a:p>
          <a:p>
            <a:pPr algn="ctr"/>
            <a:r>
              <a:rPr lang="en-GB" sz="1600" dirty="0" smtClean="0"/>
              <a:t>This </a:t>
            </a:r>
            <a:r>
              <a:rPr lang="en-GB" sz="1600" dirty="0"/>
              <a:t>video is aimed at International students who are unable to attend the whole-school LDC pre-sessional </a:t>
            </a:r>
            <a:r>
              <a:rPr lang="en-GB" sz="1600" dirty="0" err="1"/>
              <a:t>bootcamp</a:t>
            </a:r>
            <a:r>
              <a:rPr lang="en-GB" sz="1600" dirty="0"/>
              <a:t> to make them aware of the support available to them prior to commencement of their </a:t>
            </a:r>
            <a:r>
              <a:rPr lang="en-GB" sz="1600" dirty="0" smtClean="0"/>
              <a:t>course.</a:t>
            </a:r>
            <a:endParaRPr lang="en-GB" sz="1600" dirty="0"/>
          </a:p>
        </p:txBody>
      </p:sp>
      <p:pic>
        <p:nvPicPr>
          <p:cNvPr id="7170"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083184" y="2888927"/>
            <a:ext cx="2974844" cy="2328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5849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1460" y="1268712"/>
            <a:ext cx="8101080" cy="9901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ext Placeholder 1"/>
          <p:cNvSpPr>
            <a:spLocks noGrp="1"/>
          </p:cNvSpPr>
          <p:nvPr>
            <p:ph type="body" sz="quarter" idx="10"/>
          </p:nvPr>
        </p:nvSpPr>
        <p:spPr>
          <a:xfrm>
            <a:off x="431132" y="368301"/>
            <a:ext cx="8280400" cy="1274195"/>
          </a:xfrm>
        </p:spPr>
        <p:txBody>
          <a:bodyPr/>
          <a:lstStyle/>
          <a:p>
            <a:r>
              <a:rPr lang="en-GB" dirty="0"/>
              <a:t>Activities: Whole School/University Dissemination and Marketing </a:t>
            </a:r>
          </a:p>
          <a:p>
            <a:endParaRPr lang="en-GB" dirty="0"/>
          </a:p>
        </p:txBody>
      </p:sp>
      <p:sp>
        <p:nvSpPr>
          <p:cNvPr id="3" name="Text Placeholder 2"/>
          <p:cNvSpPr>
            <a:spLocks noGrp="1"/>
          </p:cNvSpPr>
          <p:nvPr>
            <p:ph type="body" sz="quarter" idx="11"/>
          </p:nvPr>
        </p:nvSpPr>
        <p:spPr>
          <a:xfrm>
            <a:off x="429680" y="1358900"/>
            <a:ext cx="8280400" cy="4708981"/>
          </a:xfrm>
        </p:spPr>
        <p:txBody>
          <a:bodyPr/>
          <a:lstStyle/>
          <a:p>
            <a:pPr algn="ctr"/>
            <a:r>
              <a:rPr lang="en-GB" dirty="0"/>
              <a:t>Information about the new EAP services and resources has been disseminated across the school via Programme Boards.  </a:t>
            </a:r>
            <a:endParaRPr lang="en-GB" dirty="0" smtClean="0"/>
          </a:p>
          <a:p>
            <a:endParaRPr lang="en-GB" dirty="0"/>
          </a:p>
          <a:p>
            <a:endParaRPr lang="en-GB" dirty="0" smtClean="0"/>
          </a:p>
          <a:p>
            <a:endParaRPr lang="en-GB" dirty="0" smtClean="0"/>
          </a:p>
          <a:p>
            <a:endParaRPr lang="en-GB" dirty="0"/>
          </a:p>
          <a:p>
            <a:endParaRPr lang="en-GB" dirty="0" smtClean="0"/>
          </a:p>
          <a:p>
            <a:endParaRPr lang="en-GB" dirty="0"/>
          </a:p>
          <a:p>
            <a:endParaRPr lang="en-GB" dirty="0" smtClean="0"/>
          </a:p>
          <a:p>
            <a:endParaRPr lang="en-GB" dirty="0" smtClean="0"/>
          </a:p>
          <a:p>
            <a:endParaRPr lang="en-GB" dirty="0"/>
          </a:p>
          <a:p>
            <a:r>
              <a:rPr lang="en-GB" dirty="0" smtClean="0"/>
              <a:t>Information </a:t>
            </a:r>
            <a:r>
              <a:rPr lang="en-GB" dirty="0"/>
              <a:t>has been included in all LDC  Programme Board Reports and discussed at Programme Boards in detail where </a:t>
            </a:r>
            <a:r>
              <a:rPr lang="en-GB" dirty="0" smtClean="0"/>
              <a:t>appropriate.</a:t>
            </a:r>
            <a:endParaRPr lang="en-GB" dirty="0"/>
          </a:p>
        </p:txBody>
      </p:sp>
      <p:pic>
        <p:nvPicPr>
          <p:cNvPr id="819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98158" y="2348856"/>
            <a:ext cx="3047210" cy="2900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7839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31132" y="368301"/>
            <a:ext cx="8280400" cy="1274195"/>
          </a:xfrm>
        </p:spPr>
        <p:txBody>
          <a:bodyPr/>
          <a:lstStyle/>
          <a:p>
            <a:r>
              <a:rPr lang="en-GB" dirty="0"/>
              <a:t>Activities: Whole School/University Dissemination and Marketing </a:t>
            </a:r>
          </a:p>
          <a:p>
            <a:endParaRPr lang="en-GB" dirty="0"/>
          </a:p>
        </p:txBody>
      </p:sp>
      <p:sp>
        <p:nvSpPr>
          <p:cNvPr id="3" name="Text Placeholder 2"/>
          <p:cNvSpPr>
            <a:spLocks noGrp="1"/>
          </p:cNvSpPr>
          <p:nvPr>
            <p:ph type="body" sz="quarter" idx="11"/>
          </p:nvPr>
        </p:nvSpPr>
        <p:spPr>
          <a:xfrm>
            <a:off x="409767" y="1225689"/>
            <a:ext cx="8280400" cy="5324535"/>
          </a:xfrm>
        </p:spPr>
        <p:txBody>
          <a:bodyPr/>
          <a:lstStyle/>
          <a:p>
            <a:pPr marL="342900" indent="-342900">
              <a:buFont typeface="Wingdings" panose="05000000000000000000" pitchFamily="2" charset="2"/>
              <a:buChar char="ü"/>
            </a:pPr>
            <a:r>
              <a:rPr lang="en-GB" dirty="0"/>
              <a:t>Kim Williams, Project </a:t>
            </a:r>
            <a:r>
              <a:rPr lang="en-GB" dirty="0" smtClean="0"/>
              <a:t>Lead, </a:t>
            </a:r>
            <a:r>
              <a:rPr lang="en-GB" dirty="0"/>
              <a:t>regularly attends meetings with Sharron Blumenthal (Associate Dean, International) to discuss impact of the project and EAP developments on a whole school level. </a:t>
            </a:r>
          </a:p>
          <a:p>
            <a:pPr marL="342900" indent="-342900">
              <a:buFont typeface="Wingdings" panose="05000000000000000000" pitchFamily="2" charset="2"/>
              <a:buChar char="ü"/>
            </a:pPr>
            <a:endParaRPr lang="en-GB" dirty="0"/>
          </a:p>
          <a:p>
            <a:pPr marL="342900" indent="-342900">
              <a:buFont typeface="Wingdings" panose="05000000000000000000" pitchFamily="2" charset="2"/>
              <a:buChar char="ü"/>
            </a:pPr>
            <a:r>
              <a:rPr lang="en-GB" dirty="0"/>
              <a:t>The project team have established a regular link with the on-going whole-school International students Listening Events </a:t>
            </a:r>
            <a:r>
              <a:rPr lang="en-GB" dirty="0" smtClean="0"/>
              <a:t>to </a:t>
            </a:r>
            <a:r>
              <a:rPr lang="en-GB" dirty="0"/>
              <a:t>gain a broad spread of information about International students’ needs across the school.  </a:t>
            </a:r>
          </a:p>
          <a:p>
            <a:pPr marL="342900" indent="-342900">
              <a:buFont typeface="Wingdings" panose="05000000000000000000" pitchFamily="2" charset="2"/>
              <a:buChar char="ü"/>
            </a:pPr>
            <a:endParaRPr lang="en-GB" dirty="0"/>
          </a:p>
          <a:p>
            <a:pPr marL="342900" indent="-342900">
              <a:buFont typeface="Wingdings" panose="05000000000000000000" pitchFamily="2" charset="2"/>
              <a:buChar char="ü"/>
            </a:pPr>
            <a:r>
              <a:rPr lang="en-GB" dirty="0"/>
              <a:t>Kim </a:t>
            </a:r>
            <a:r>
              <a:rPr lang="en-GB" dirty="0" smtClean="0"/>
              <a:t>Williams and </a:t>
            </a:r>
            <a:r>
              <a:rPr lang="en-GB" dirty="0"/>
              <a:t>Calum </a:t>
            </a:r>
            <a:r>
              <a:rPr lang="en-GB" dirty="0" smtClean="0"/>
              <a:t>Nielsen have </a:t>
            </a:r>
            <a:r>
              <a:rPr lang="en-GB" dirty="0"/>
              <a:t>established links with Charlotte Craig, INTO, Academic Director.  The meetings have led to sharing of resources and an arranged induction in February 2018 for INTO students intending to progress in SHLS courses in order to ensure a smoother transition for students and raise awareness of the LDC/EAP service. </a:t>
            </a:r>
          </a:p>
          <a:p>
            <a:endParaRPr lang="en-GB" dirty="0"/>
          </a:p>
        </p:txBody>
      </p:sp>
    </p:spTree>
    <p:extLst>
      <p:ext uri="{BB962C8B-B14F-4D97-AF65-F5344CB8AC3E}">
        <p14:creationId xmlns:p14="http://schemas.microsoft.com/office/powerpoint/2010/main" val="1708380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Next Steps</a:t>
            </a:r>
            <a:endParaRPr lang="en-GB" dirty="0"/>
          </a:p>
        </p:txBody>
      </p:sp>
      <p:sp>
        <p:nvSpPr>
          <p:cNvPr id="3" name="Text Placeholder 2"/>
          <p:cNvSpPr>
            <a:spLocks noGrp="1"/>
          </p:cNvSpPr>
          <p:nvPr>
            <p:ph type="body" sz="quarter" idx="11"/>
          </p:nvPr>
        </p:nvSpPr>
        <p:spPr>
          <a:xfrm>
            <a:off x="414027" y="860580"/>
            <a:ext cx="8280400" cy="5078313"/>
          </a:xfrm>
        </p:spPr>
        <p:txBody>
          <a:bodyPr/>
          <a:lstStyle/>
          <a:p>
            <a:endParaRPr lang="en-GB" dirty="0" smtClean="0"/>
          </a:p>
          <a:p>
            <a:endParaRPr lang="en-GB" dirty="0"/>
          </a:p>
          <a:p>
            <a:endParaRPr lang="en-GB" dirty="0" smtClean="0"/>
          </a:p>
          <a:p>
            <a:endParaRPr lang="en-GB" dirty="0"/>
          </a:p>
          <a:p>
            <a:endParaRPr lang="en-GB" dirty="0"/>
          </a:p>
          <a:p>
            <a:pPr marL="171450" indent="-171450">
              <a:buFont typeface="Wingdings" panose="05000000000000000000" pitchFamily="2" charset="2"/>
              <a:buChar char="ü"/>
            </a:pPr>
            <a:r>
              <a:rPr lang="en-GB" dirty="0" smtClean="0"/>
              <a:t>Follow-up </a:t>
            </a:r>
            <a:r>
              <a:rPr lang="en-GB" dirty="0"/>
              <a:t>focus groups with </a:t>
            </a:r>
            <a:r>
              <a:rPr lang="en-GB" dirty="0" smtClean="0"/>
              <a:t>previous </a:t>
            </a:r>
            <a:r>
              <a:rPr lang="en-GB" dirty="0"/>
              <a:t>INTO students (Apr/May 2018).  </a:t>
            </a:r>
            <a:endParaRPr lang="en-GB" dirty="0" smtClean="0"/>
          </a:p>
          <a:p>
            <a:pPr marL="171450" indent="-171450">
              <a:buFont typeface="Wingdings" panose="05000000000000000000" pitchFamily="2" charset="2"/>
              <a:buChar char="ü"/>
            </a:pPr>
            <a:endParaRPr lang="en-GB" dirty="0" smtClean="0"/>
          </a:p>
          <a:p>
            <a:pPr marL="171450" indent="-171450">
              <a:buFont typeface="Wingdings" panose="05000000000000000000" pitchFamily="2" charset="2"/>
              <a:buChar char="ü"/>
            </a:pPr>
            <a:r>
              <a:rPr lang="en-GB" dirty="0" smtClean="0"/>
              <a:t>Links </a:t>
            </a:r>
            <a:r>
              <a:rPr lang="en-GB" dirty="0"/>
              <a:t>with Sharron Blumenthal, Charlotte Craig (INTO), International Students’ Listening Events and </a:t>
            </a:r>
            <a:r>
              <a:rPr lang="en-GB" dirty="0" smtClean="0"/>
              <a:t>LDCs </a:t>
            </a:r>
            <a:r>
              <a:rPr lang="en-GB" dirty="0"/>
              <a:t>will continue to be </a:t>
            </a:r>
            <a:r>
              <a:rPr lang="en-GB" dirty="0" smtClean="0"/>
              <a:t>strengthened.</a:t>
            </a:r>
          </a:p>
          <a:p>
            <a:endParaRPr lang="en-GB" dirty="0"/>
          </a:p>
          <a:p>
            <a:pPr marL="171450" indent="-171450">
              <a:buFont typeface="Wingdings" panose="05000000000000000000" pitchFamily="2" charset="2"/>
              <a:buChar char="ü"/>
            </a:pPr>
            <a:r>
              <a:rPr lang="en-GB" dirty="0" smtClean="0"/>
              <a:t>INTO </a:t>
            </a:r>
            <a:r>
              <a:rPr lang="en-GB" dirty="0"/>
              <a:t>SHLS Student Induction to the LDC </a:t>
            </a:r>
            <a:r>
              <a:rPr lang="en-GB" dirty="0" smtClean="0"/>
              <a:t>scheduled for Feb </a:t>
            </a:r>
            <a:r>
              <a:rPr lang="en-GB" dirty="0"/>
              <a:t>28th.</a:t>
            </a:r>
          </a:p>
          <a:p>
            <a:pPr marL="171450" indent="-171450">
              <a:buFont typeface="Wingdings" panose="05000000000000000000" pitchFamily="2" charset="2"/>
              <a:buChar char="ü"/>
            </a:pPr>
            <a:endParaRPr lang="en-GB" dirty="0"/>
          </a:p>
          <a:p>
            <a:pPr marL="171450" indent="-171450">
              <a:buFont typeface="Wingdings" panose="05000000000000000000" pitchFamily="2" charset="2"/>
              <a:buChar char="ü"/>
            </a:pPr>
            <a:r>
              <a:rPr lang="en-GB" dirty="0"/>
              <a:t>T</a:t>
            </a:r>
            <a:r>
              <a:rPr lang="en-GB" dirty="0" smtClean="0"/>
              <a:t>eam </a:t>
            </a:r>
            <a:r>
              <a:rPr lang="en-GB" dirty="0"/>
              <a:t>will continue to develop </a:t>
            </a:r>
            <a:r>
              <a:rPr lang="en-GB" dirty="0" smtClean="0"/>
              <a:t>EAP </a:t>
            </a:r>
            <a:r>
              <a:rPr lang="en-GB" dirty="0"/>
              <a:t>section of </a:t>
            </a:r>
            <a:r>
              <a:rPr lang="en-GB" dirty="0" smtClean="0"/>
              <a:t>website </a:t>
            </a:r>
            <a:r>
              <a:rPr lang="en-GB" dirty="0"/>
              <a:t>and </a:t>
            </a:r>
            <a:r>
              <a:rPr lang="en-GB" dirty="0" smtClean="0"/>
              <a:t>workshop programme with any developments based on continual feedback</a:t>
            </a:r>
            <a:endParaRPr lang="en-GB" sz="1200" dirty="0"/>
          </a:p>
        </p:txBody>
      </p:sp>
      <p:pic>
        <p:nvPicPr>
          <p:cNvPr id="2050" name="Picture 2" descr="C:\Users\cni3\AppData\Local\Microsoft\Windows\Temporary Internet Files\Content.IE5\07BBVSCD\arrow-153644_960_72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8237" y="0"/>
            <a:ext cx="2360329" cy="2618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71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ni3\AppData\Local\Microsoft\Windows\Temporary Internet Files\Content.IE5\07BBVSCD\Vocational-Learning-471x360[1].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012192" y="3153118"/>
            <a:ext cx="4973007" cy="3801025"/>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0"/>
          </p:nvPr>
        </p:nvSpPr>
        <p:spPr/>
        <p:txBody>
          <a:bodyPr/>
          <a:lstStyle/>
          <a:p>
            <a:r>
              <a:rPr lang="en-GB" dirty="0" smtClean="0"/>
              <a:t>Next Steps</a:t>
            </a:r>
            <a:endParaRPr lang="en-GB" dirty="0"/>
          </a:p>
        </p:txBody>
      </p:sp>
      <p:sp>
        <p:nvSpPr>
          <p:cNvPr id="3" name="Text Placeholder 2"/>
          <p:cNvSpPr>
            <a:spLocks noGrp="1"/>
          </p:cNvSpPr>
          <p:nvPr>
            <p:ph type="body" sz="quarter" idx="11"/>
          </p:nvPr>
        </p:nvSpPr>
        <p:spPr>
          <a:xfrm>
            <a:off x="414027" y="860580"/>
            <a:ext cx="8280400" cy="4585871"/>
          </a:xfrm>
        </p:spPr>
        <p:txBody>
          <a:bodyPr/>
          <a:lstStyle/>
          <a:p>
            <a:endParaRPr lang="en-GB" dirty="0"/>
          </a:p>
          <a:p>
            <a:pPr marL="171450" indent="-171450">
              <a:buFont typeface="Wingdings" panose="05000000000000000000" pitchFamily="2" charset="2"/>
              <a:buChar char="ü"/>
            </a:pPr>
            <a:r>
              <a:rPr lang="en-GB" dirty="0"/>
              <a:t>O</a:t>
            </a:r>
            <a:r>
              <a:rPr lang="en-GB" dirty="0" smtClean="0"/>
              <a:t>n-going evaluation of pre-sessional resources and information for international students.</a:t>
            </a:r>
          </a:p>
          <a:p>
            <a:pPr marL="171450" indent="-171450">
              <a:buFont typeface="Wingdings" panose="05000000000000000000" pitchFamily="2" charset="2"/>
              <a:buChar char="ü"/>
            </a:pPr>
            <a:endParaRPr lang="en-GB" dirty="0" smtClean="0"/>
          </a:p>
          <a:p>
            <a:pPr marL="171450" indent="-171450">
              <a:buFont typeface="Wingdings" panose="05000000000000000000" pitchFamily="2" charset="2"/>
              <a:buChar char="ü"/>
            </a:pPr>
            <a:r>
              <a:rPr lang="en-GB" dirty="0"/>
              <a:t>M</a:t>
            </a:r>
            <a:r>
              <a:rPr lang="en-GB" dirty="0" smtClean="0"/>
              <a:t>arketing materials updated to feature details of EAP provision plus other marketing strategies considered to promote the support.</a:t>
            </a:r>
          </a:p>
          <a:p>
            <a:pPr marL="171450" indent="-171450">
              <a:buFont typeface="Wingdings" panose="05000000000000000000" pitchFamily="2" charset="2"/>
              <a:buChar char="ü"/>
            </a:pPr>
            <a:endParaRPr lang="en-GB" dirty="0" smtClean="0"/>
          </a:p>
          <a:p>
            <a:pPr marL="171450" indent="-171450">
              <a:buFont typeface="Wingdings" panose="05000000000000000000" pitchFamily="2" charset="2"/>
              <a:buChar char="ü"/>
            </a:pPr>
            <a:r>
              <a:rPr lang="en-GB" dirty="0"/>
              <a:t>T</a:t>
            </a:r>
            <a:r>
              <a:rPr lang="en-GB" dirty="0" smtClean="0"/>
              <a:t>eam will evaluate current reading material/software for potential purchase for student use.</a:t>
            </a:r>
          </a:p>
          <a:p>
            <a:pPr marL="171450" indent="-171450">
              <a:buFont typeface="Wingdings" panose="05000000000000000000" pitchFamily="2" charset="2"/>
              <a:buChar char="ü"/>
            </a:pPr>
            <a:endParaRPr lang="en-GB" dirty="0" smtClean="0"/>
          </a:p>
          <a:p>
            <a:pPr marL="171450" indent="-171450">
              <a:buFont typeface="Wingdings" panose="05000000000000000000" pitchFamily="2" charset="2"/>
              <a:buChar char="ü"/>
            </a:pPr>
            <a:r>
              <a:rPr lang="en-GB" dirty="0" smtClean="0"/>
              <a:t>Team will explore need for (and source) any additional staff training in the provision of EAP. </a:t>
            </a:r>
          </a:p>
          <a:p>
            <a:pPr marL="342900" indent="-342900">
              <a:buFont typeface="Wingdings" panose="05000000000000000000" pitchFamily="2" charset="2"/>
              <a:buChar char="ü"/>
            </a:pPr>
            <a:endParaRPr lang="en-GB" dirty="0"/>
          </a:p>
        </p:txBody>
      </p:sp>
    </p:spTree>
    <p:extLst>
      <p:ext uri="{BB962C8B-B14F-4D97-AF65-F5344CB8AC3E}">
        <p14:creationId xmlns:p14="http://schemas.microsoft.com/office/powerpoint/2010/main" val="2589905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Dissemination/Research </a:t>
            </a:r>
            <a:r>
              <a:rPr lang="en-GB" dirty="0"/>
              <a:t>Outputs</a:t>
            </a:r>
          </a:p>
        </p:txBody>
      </p:sp>
      <p:sp>
        <p:nvSpPr>
          <p:cNvPr id="3" name="Text Placeholder 2"/>
          <p:cNvSpPr>
            <a:spLocks noGrp="1"/>
          </p:cNvSpPr>
          <p:nvPr>
            <p:ph type="body" sz="quarter" idx="11"/>
          </p:nvPr>
        </p:nvSpPr>
        <p:spPr>
          <a:xfrm>
            <a:off x="429680" y="1358900"/>
            <a:ext cx="8280400" cy="2923877"/>
          </a:xfrm>
        </p:spPr>
        <p:txBody>
          <a:bodyPr/>
          <a:lstStyle/>
          <a:p>
            <a:r>
              <a:rPr lang="en-GB" dirty="0"/>
              <a:t>The project’s findings will be dissemination </a:t>
            </a:r>
            <a:r>
              <a:rPr lang="en-GB" dirty="0" smtClean="0"/>
              <a:t>via:</a:t>
            </a:r>
          </a:p>
          <a:p>
            <a:endParaRPr lang="en-GB" dirty="0" smtClean="0"/>
          </a:p>
          <a:p>
            <a:pPr marL="342900" indent="-342900">
              <a:buFont typeface="Wingdings" panose="05000000000000000000" pitchFamily="2" charset="2"/>
              <a:buChar char="ü"/>
            </a:pPr>
            <a:r>
              <a:rPr lang="en-GB" dirty="0" smtClean="0"/>
              <a:t> </a:t>
            </a:r>
            <a:r>
              <a:rPr lang="en-GB" dirty="0"/>
              <a:t>the GCU Learning and Teaching Event, January 24th, </a:t>
            </a:r>
            <a:r>
              <a:rPr lang="en-GB" dirty="0" smtClean="0"/>
              <a:t>2018</a:t>
            </a:r>
          </a:p>
          <a:p>
            <a:r>
              <a:rPr lang="en-GB" dirty="0" smtClean="0"/>
              <a:t> </a:t>
            </a:r>
          </a:p>
          <a:p>
            <a:pPr marL="342900" indent="-342900">
              <a:buFont typeface="Wingdings" panose="05000000000000000000" pitchFamily="2" charset="2"/>
              <a:buChar char="ü"/>
            </a:pPr>
            <a:r>
              <a:rPr lang="en-GB" dirty="0" err="1" smtClean="0"/>
              <a:t>ALDinHE</a:t>
            </a:r>
            <a:r>
              <a:rPr lang="en-GB" dirty="0" smtClean="0"/>
              <a:t> </a:t>
            </a:r>
            <a:r>
              <a:rPr lang="en-GB" dirty="0"/>
              <a:t>2018 Conference, University of Leicester, 26th- 28th March, 2018 (paper submitted - awaiting confirmation).</a:t>
            </a:r>
          </a:p>
          <a:p>
            <a:r>
              <a:rPr lang="en-GB" dirty="0"/>
              <a:t> </a:t>
            </a:r>
          </a:p>
          <a:p>
            <a:endParaRPr lang="en-GB" dirty="0"/>
          </a:p>
        </p:txBody>
      </p:sp>
      <p:pic>
        <p:nvPicPr>
          <p:cNvPr id="4103" name="Picture 7" descr="C:\Users\cni3\AppData\Local\Microsoft\Windows\Temporary Internet Files\Content.IE5\H1UQ8HRO\Chicago_Campus_Conferenc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0870" y="3789048"/>
            <a:ext cx="4483485" cy="2519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369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cni3\AppData\Local\Microsoft\Windows\Temporary Internet Files\Content.IE5\Z2MCK7Q7\Color_Post_it.sv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2248" y="3338988"/>
            <a:ext cx="4200729" cy="4138414"/>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0"/>
          </p:nvPr>
        </p:nvSpPr>
        <p:spPr/>
        <p:txBody>
          <a:bodyPr/>
          <a:lstStyle/>
          <a:p>
            <a:r>
              <a:rPr lang="en-GB" dirty="0" smtClean="0"/>
              <a:t>Interactive element</a:t>
            </a:r>
            <a:endParaRPr lang="en-GB" dirty="0"/>
          </a:p>
        </p:txBody>
      </p:sp>
      <p:sp>
        <p:nvSpPr>
          <p:cNvPr id="3" name="Text Placeholder 2"/>
          <p:cNvSpPr>
            <a:spLocks noGrp="1"/>
          </p:cNvSpPr>
          <p:nvPr>
            <p:ph type="body" sz="quarter" idx="11"/>
          </p:nvPr>
        </p:nvSpPr>
        <p:spPr>
          <a:xfrm>
            <a:off x="429679" y="1161286"/>
            <a:ext cx="8280400" cy="2062103"/>
          </a:xfrm>
        </p:spPr>
        <p:txBody>
          <a:bodyPr/>
          <a:lstStyle/>
          <a:p>
            <a:pPr algn="ctr"/>
            <a:r>
              <a:rPr lang="en-GB" sz="3200" dirty="0" smtClean="0"/>
              <a:t>Please note down any feedback or EAP experience you have had on post-its provided and stick to board for inclusion in the project review process</a:t>
            </a:r>
            <a:endParaRPr lang="en-GB" sz="3200" dirty="0"/>
          </a:p>
        </p:txBody>
      </p:sp>
    </p:spTree>
    <p:extLst>
      <p:ext uri="{BB962C8B-B14F-4D97-AF65-F5344CB8AC3E}">
        <p14:creationId xmlns:p14="http://schemas.microsoft.com/office/powerpoint/2010/main" val="2272780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31800" y="1988817"/>
            <a:ext cx="8280400" cy="1348061"/>
          </a:xfrm>
        </p:spPr>
        <p:txBody>
          <a:bodyPr/>
          <a:lstStyle/>
          <a:p>
            <a:r>
              <a:rPr lang="en-GB" dirty="0" smtClean="0"/>
              <a:t>Thank you. </a:t>
            </a:r>
          </a:p>
          <a:p>
            <a:endParaRPr lang="en-GB" dirty="0"/>
          </a:p>
          <a:p>
            <a:r>
              <a:rPr lang="en-GB" dirty="0" smtClean="0"/>
              <a:t>Any questions?</a:t>
            </a:r>
            <a:endParaRPr lang="en-GB" dirty="0"/>
          </a:p>
        </p:txBody>
      </p:sp>
    </p:spTree>
    <p:extLst>
      <p:ext uri="{BB962C8B-B14F-4D97-AF65-F5344CB8AC3E}">
        <p14:creationId xmlns:p14="http://schemas.microsoft.com/office/powerpoint/2010/main" val="18421416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89007" y="5949336"/>
            <a:ext cx="1422585" cy="72009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 name="Text Placeholder 1"/>
          <p:cNvSpPr>
            <a:spLocks noGrp="1"/>
          </p:cNvSpPr>
          <p:nvPr>
            <p:ph type="body" sz="quarter" idx="10"/>
          </p:nvPr>
        </p:nvSpPr>
        <p:spPr>
          <a:xfrm>
            <a:off x="588331" y="449495"/>
            <a:ext cx="7920868" cy="461665"/>
          </a:xfrm>
        </p:spPr>
        <p:txBody>
          <a:bodyPr/>
          <a:lstStyle/>
          <a:p>
            <a:r>
              <a:rPr lang="en-GB" dirty="0" smtClean="0"/>
              <a:t>The Project Team</a:t>
            </a:r>
            <a:endParaRPr lang="en-GB" dirty="0"/>
          </a:p>
        </p:txBody>
      </p:sp>
      <p:pic>
        <p:nvPicPr>
          <p:cNvPr id="2050" name="Picture 2" descr="L:\Images\Project photos\Kim and Debs.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130143" y="1249714"/>
            <a:ext cx="1699017" cy="10746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TextBox 4"/>
          <p:cNvSpPr txBox="1"/>
          <p:nvPr/>
        </p:nvSpPr>
        <p:spPr>
          <a:xfrm>
            <a:off x="2302215" y="2432919"/>
            <a:ext cx="4115476" cy="307777"/>
          </a:xfrm>
          <a:prstGeom prst="rect">
            <a:avLst/>
          </a:prstGeom>
          <a:noFill/>
        </p:spPr>
        <p:txBody>
          <a:bodyPr wrap="square" rtlCol="0">
            <a:spAutoFit/>
          </a:bodyPr>
          <a:lstStyle/>
          <a:p>
            <a:r>
              <a:rPr lang="en-GB" sz="1400" dirty="0" smtClean="0"/>
              <a:t>Kim Williams, SHLS and Deborah O’Neil, SHLS</a:t>
            </a:r>
            <a:endParaRPr lang="en-GB" dirty="0" smtClean="0"/>
          </a:p>
        </p:txBody>
      </p:sp>
      <p:sp>
        <p:nvSpPr>
          <p:cNvPr id="6" name="TextBox 5"/>
          <p:cNvSpPr txBox="1"/>
          <p:nvPr/>
        </p:nvSpPr>
        <p:spPr>
          <a:xfrm>
            <a:off x="3032769" y="911160"/>
            <a:ext cx="1895858" cy="338554"/>
          </a:xfrm>
          <a:prstGeom prst="rect">
            <a:avLst/>
          </a:prstGeom>
          <a:noFill/>
        </p:spPr>
        <p:txBody>
          <a:bodyPr wrap="square" rtlCol="0">
            <a:spAutoFit/>
          </a:bodyPr>
          <a:lstStyle/>
          <a:p>
            <a:r>
              <a:rPr lang="en-GB" sz="1600" b="1" dirty="0" smtClean="0"/>
              <a:t>Project Lead(s</a:t>
            </a:r>
            <a:r>
              <a:rPr lang="en-GB" sz="1600" dirty="0" smtClean="0"/>
              <a:t>)</a:t>
            </a:r>
            <a:endParaRPr lang="en-GB" dirty="0"/>
          </a:p>
        </p:txBody>
      </p:sp>
      <p:sp>
        <p:nvSpPr>
          <p:cNvPr id="8" name="TextBox 7"/>
          <p:cNvSpPr txBox="1"/>
          <p:nvPr/>
        </p:nvSpPr>
        <p:spPr>
          <a:xfrm>
            <a:off x="367846" y="2746645"/>
            <a:ext cx="2430324" cy="338554"/>
          </a:xfrm>
          <a:prstGeom prst="rect">
            <a:avLst/>
          </a:prstGeom>
          <a:noFill/>
        </p:spPr>
        <p:txBody>
          <a:bodyPr wrap="square" rtlCol="0">
            <a:spAutoFit/>
          </a:bodyPr>
          <a:lstStyle/>
          <a:p>
            <a:pPr algn="ctr"/>
            <a:r>
              <a:rPr lang="en-GB" sz="1600" b="1" dirty="0" smtClean="0"/>
              <a:t>Project Team Members</a:t>
            </a:r>
            <a:endParaRPr lang="en-GB" dirty="0"/>
          </a:p>
        </p:txBody>
      </p:sp>
      <p:pic>
        <p:nvPicPr>
          <p:cNvPr id="2051" name="Picture 3" descr="L:\Images\Photoshoot 2016\Calum\2016-06-21 13.55.48.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40251" y="3109533"/>
            <a:ext cx="720096" cy="8835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9" name="TextBox 8"/>
          <p:cNvSpPr txBox="1"/>
          <p:nvPr/>
        </p:nvSpPr>
        <p:spPr>
          <a:xfrm>
            <a:off x="367846" y="4185223"/>
            <a:ext cx="864906" cy="577081"/>
          </a:xfrm>
          <a:prstGeom prst="rect">
            <a:avLst/>
          </a:prstGeom>
          <a:noFill/>
          <a:ln>
            <a:solidFill>
              <a:schemeClr val="tx1"/>
            </a:solidFill>
          </a:ln>
        </p:spPr>
        <p:txBody>
          <a:bodyPr wrap="square" rtlCol="0">
            <a:spAutoFit/>
          </a:bodyPr>
          <a:lstStyle/>
          <a:p>
            <a:pPr algn="ctr"/>
            <a:r>
              <a:rPr lang="en-GB" sz="1050" dirty="0" smtClean="0"/>
              <a:t>Calum Nielsen, SHLS </a:t>
            </a:r>
            <a:endParaRPr lang="en-GB" sz="1050" dirty="0"/>
          </a:p>
        </p:txBody>
      </p:sp>
      <p:sp>
        <p:nvSpPr>
          <p:cNvPr id="14" name="TextBox 13"/>
          <p:cNvSpPr txBox="1"/>
          <p:nvPr/>
        </p:nvSpPr>
        <p:spPr>
          <a:xfrm>
            <a:off x="367845" y="5949336"/>
            <a:ext cx="1053735" cy="738664"/>
          </a:xfrm>
          <a:prstGeom prst="rect">
            <a:avLst/>
          </a:prstGeom>
          <a:solidFill>
            <a:schemeClr val="bg1"/>
          </a:solidFill>
          <a:ln>
            <a:solidFill>
              <a:schemeClr val="tx1"/>
            </a:solidFill>
          </a:ln>
        </p:spPr>
        <p:txBody>
          <a:bodyPr wrap="square" rtlCol="0">
            <a:spAutoFit/>
          </a:bodyPr>
          <a:lstStyle/>
          <a:p>
            <a:pPr algn="ctr"/>
            <a:r>
              <a:rPr lang="en-GB" sz="1050" dirty="0" smtClean="0"/>
              <a:t>Frances MacInnes</a:t>
            </a:r>
          </a:p>
          <a:p>
            <a:pPr algn="ctr"/>
            <a:r>
              <a:rPr lang="en-GB" sz="1050" dirty="0" smtClean="0"/>
              <a:t>Life Sciences SHLS </a:t>
            </a:r>
            <a:endParaRPr lang="en-GB" sz="1050" dirty="0"/>
          </a:p>
        </p:txBody>
      </p:sp>
      <p:sp>
        <p:nvSpPr>
          <p:cNvPr id="15" name="TextBox 14"/>
          <p:cNvSpPr txBox="1"/>
          <p:nvPr/>
        </p:nvSpPr>
        <p:spPr>
          <a:xfrm>
            <a:off x="1763540" y="4150746"/>
            <a:ext cx="967430" cy="577081"/>
          </a:xfrm>
          <a:prstGeom prst="rect">
            <a:avLst/>
          </a:prstGeom>
          <a:noFill/>
          <a:ln>
            <a:solidFill>
              <a:schemeClr val="tx1"/>
            </a:solidFill>
          </a:ln>
        </p:spPr>
        <p:txBody>
          <a:bodyPr wrap="square" rtlCol="0">
            <a:spAutoFit/>
          </a:bodyPr>
          <a:lstStyle/>
          <a:p>
            <a:pPr algn="ctr"/>
            <a:r>
              <a:rPr lang="en-GB" sz="1050" dirty="0" smtClean="0"/>
              <a:t>Jessica Hancock, GCU London</a:t>
            </a:r>
            <a:endParaRPr lang="en-GB" sz="1050" dirty="0"/>
          </a:p>
        </p:txBody>
      </p:sp>
      <p:sp>
        <p:nvSpPr>
          <p:cNvPr id="16" name="TextBox 15"/>
          <p:cNvSpPr txBox="1"/>
          <p:nvPr/>
        </p:nvSpPr>
        <p:spPr>
          <a:xfrm>
            <a:off x="1794316" y="5909431"/>
            <a:ext cx="936653" cy="738664"/>
          </a:xfrm>
          <a:prstGeom prst="rect">
            <a:avLst/>
          </a:prstGeom>
          <a:solidFill>
            <a:schemeClr val="bg1"/>
          </a:solidFill>
          <a:ln>
            <a:solidFill>
              <a:schemeClr val="tx1"/>
            </a:solidFill>
          </a:ln>
        </p:spPr>
        <p:txBody>
          <a:bodyPr wrap="square" rtlCol="0">
            <a:spAutoFit/>
          </a:bodyPr>
          <a:lstStyle/>
          <a:p>
            <a:pPr algn="ctr"/>
            <a:r>
              <a:rPr lang="en-GB" sz="1050" dirty="0" smtClean="0"/>
              <a:t>Birgit </a:t>
            </a:r>
            <a:r>
              <a:rPr lang="en-GB" sz="1050" dirty="0" err="1" smtClean="0"/>
              <a:t>Schroeter</a:t>
            </a:r>
            <a:endParaRPr lang="en-GB" sz="1050" dirty="0" smtClean="0"/>
          </a:p>
          <a:p>
            <a:pPr algn="ctr"/>
            <a:r>
              <a:rPr lang="en-GB" sz="1050" dirty="0" smtClean="0"/>
              <a:t>Psychology </a:t>
            </a:r>
          </a:p>
          <a:p>
            <a:pPr algn="ctr"/>
            <a:r>
              <a:rPr lang="en-GB" sz="1050" dirty="0" smtClean="0"/>
              <a:t>SHLS</a:t>
            </a:r>
          </a:p>
        </p:txBody>
      </p:sp>
      <p:sp>
        <p:nvSpPr>
          <p:cNvPr id="17" name="TextBox 16"/>
          <p:cNvSpPr txBox="1"/>
          <p:nvPr/>
        </p:nvSpPr>
        <p:spPr>
          <a:xfrm>
            <a:off x="3130143" y="2794268"/>
            <a:ext cx="2430324" cy="338554"/>
          </a:xfrm>
          <a:prstGeom prst="rect">
            <a:avLst/>
          </a:prstGeom>
          <a:noFill/>
        </p:spPr>
        <p:txBody>
          <a:bodyPr wrap="square" rtlCol="0">
            <a:spAutoFit/>
          </a:bodyPr>
          <a:lstStyle/>
          <a:p>
            <a:pPr algn="ctr"/>
            <a:r>
              <a:rPr lang="en-GB" sz="1600" b="1" dirty="0" smtClean="0"/>
              <a:t>Associate Dean</a:t>
            </a:r>
            <a:endParaRPr lang="en-GB" dirty="0"/>
          </a:p>
        </p:txBody>
      </p:sp>
      <p:sp>
        <p:nvSpPr>
          <p:cNvPr id="18" name="TextBox 17"/>
          <p:cNvSpPr txBox="1"/>
          <p:nvPr/>
        </p:nvSpPr>
        <p:spPr>
          <a:xfrm>
            <a:off x="3401844" y="3156353"/>
            <a:ext cx="1886923" cy="523220"/>
          </a:xfrm>
          <a:prstGeom prst="rect">
            <a:avLst/>
          </a:prstGeom>
          <a:noFill/>
          <a:ln>
            <a:solidFill>
              <a:schemeClr val="tx1"/>
            </a:solidFill>
          </a:ln>
        </p:spPr>
        <p:txBody>
          <a:bodyPr wrap="square" rtlCol="0">
            <a:spAutoFit/>
          </a:bodyPr>
          <a:lstStyle/>
          <a:p>
            <a:pPr algn="ctr"/>
            <a:r>
              <a:rPr lang="en-GB" sz="1400" dirty="0" smtClean="0"/>
              <a:t>Nichola McLarnon, SHLS</a:t>
            </a:r>
            <a:endParaRPr lang="en-GB" sz="1400" dirty="0"/>
          </a:p>
        </p:txBody>
      </p:sp>
      <p:sp>
        <p:nvSpPr>
          <p:cNvPr id="19" name="TextBox 18"/>
          <p:cNvSpPr txBox="1"/>
          <p:nvPr/>
        </p:nvSpPr>
        <p:spPr>
          <a:xfrm>
            <a:off x="3130143" y="3823791"/>
            <a:ext cx="2430324" cy="338554"/>
          </a:xfrm>
          <a:prstGeom prst="rect">
            <a:avLst/>
          </a:prstGeom>
          <a:noFill/>
        </p:spPr>
        <p:txBody>
          <a:bodyPr wrap="square" rtlCol="0">
            <a:spAutoFit/>
          </a:bodyPr>
          <a:lstStyle/>
          <a:p>
            <a:pPr algn="ctr"/>
            <a:r>
              <a:rPr lang="en-GB" sz="1600" b="1" dirty="0" smtClean="0"/>
              <a:t>Student Partners</a:t>
            </a:r>
            <a:endParaRPr lang="en-GB" dirty="0"/>
          </a:p>
        </p:txBody>
      </p:sp>
      <p:sp>
        <p:nvSpPr>
          <p:cNvPr id="20" name="TextBox 19"/>
          <p:cNvSpPr txBox="1"/>
          <p:nvPr/>
        </p:nvSpPr>
        <p:spPr>
          <a:xfrm>
            <a:off x="3401843" y="4189413"/>
            <a:ext cx="1886923" cy="584775"/>
          </a:xfrm>
          <a:prstGeom prst="rect">
            <a:avLst/>
          </a:prstGeom>
          <a:noFill/>
          <a:ln>
            <a:solidFill>
              <a:schemeClr val="tx1"/>
            </a:solidFill>
          </a:ln>
        </p:spPr>
        <p:txBody>
          <a:bodyPr wrap="square" rtlCol="0">
            <a:spAutoFit/>
          </a:bodyPr>
          <a:lstStyle/>
          <a:p>
            <a:pPr algn="ctr"/>
            <a:r>
              <a:rPr lang="en-GB" sz="1400" dirty="0" smtClean="0"/>
              <a:t>ERASMUS Students</a:t>
            </a:r>
            <a:r>
              <a:rPr lang="en-GB" dirty="0" smtClean="0"/>
              <a:t> </a:t>
            </a:r>
            <a:r>
              <a:rPr lang="en-GB" sz="1400" dirty="0" smtClean="0"/>
              <a:t>SHLS</a:t>
            </a:r>
            <a:endParaRPr lang="en-GB" sz="1400" dirty="0"/>
          </a:p>
        </p:txBody>
      </p:sp>
      <p:sp>
        <p:nvSpPr>
          <p:cNvPr id="21" name="TextBox 20"/>
          <p:cNvSpPr txBox="1"/>
          <p:nvPr/>
        </p:nvSpPr>
        <p:spPr>
          <a:xfrm>
            <a:off x="3401842" y="4830516"/>
            <a:ext cx="1886923" cy="523220"/>
          </a:xfrm>
          <a:prstGeom prst="rect">
            <a:avLst/>
          </a:prstGeom>
          <a:noFill/>
          <a:ln>
            <a:solidFill>
              <a:schemeClr val="tx1"/>
            </a:solidFill>
          </a:ln>
        </p:spPr>
        <p:txBody>
          <a:bodyPr wrap="square" rtlCol="0">
            <a:spAutoFit/>
          </a:bodyPr>
          <a:lstStyle/>
          <a:p>
            <a:pPr algn="ctr"/>
            <a:r>
              <a:rPr lang="en-GB" sz="1400" dirty="0" smtClean="0"/>
              <a:t>INTO Students (GCU and GCU London) </a:t>
            </a:r>
            <a:endParaRPr lang="en-GB" sz="1400" dirty="0"/>
          </a:p>
        </p:txBody>
      </p:sp>
      <p:sp>
        <p:nvSpPr>
          <p:cNvPr id="22" name="TextBox 21"/>
          <p:cNvSpPr txBox="1"/>
          <p:nvPr/>
        </p:nvSpPr>
        <p:spPr>
          <a:xfrm>
            <a:off x="3401844" y="5397430"/>
            <a:ext cx="1886923" cy="954107"/>
          </a:xfrm>
          <a:prstGeom prst="rect">
            <a:avLst/>
          </a:prstGeom>
          <a:noFill/>
          <a:ln>
            <a:solidFill>
              <a:schemeClr val="tx1"/>
            </a:solidFill>
          </a:ln>
        </p:spPr>
        <p:txBody>
          <a:bodyPr wrap="square" rtlCol="0">
            <a:spAutoFit/>
          </a:bodyPr>
          <a:lstStyle/>
          <a:p>
            <a:pPr algn="ctr"/>
            <a:r>
              <a:rPr lang="fr-FR" sz="1400" dirty="0" err="1"/>
              <a:t>MSc</a:t>
            </a:r>
            <a:r>
              <a:rPr lang="fr-FR" sz="1400" dirty="0"/>
              <a:t> BIO Suite (international </a:t>
            </a:r>
            <a:r>
              <a:rPr lang="fr-FR" sz="1400" dirty="0" err="1" smtClean="0"/>
              <a:t>students</a:t>
            </a:r>
            <a:r>
              <a:rPr lang="fr-FR" sz="1400" dirty="0" smtClean="0"/>
              <a:t>)</a:t>
            </a:r>
            <a:r>
              <a:rPr lang="en-GB" sz="1400" dirty="0"/>
              <a:t> </a:t>
            </a:r>
            <a:r>
              <a:rPr lang="en-GB" sz="1400" dirty="0" smtClean="0"/>
              <a:t>                 SHLS </a:t>
            </a:r>
            <a:endParaRPr lang="en-GB" sz="1400" dirty="0"/>
          </a:p>
        </p:txBody>
      </p:sp>
      <p:sp>
        <p:nvSpPr>
          <p:cNvPr id="23" name="TextBox 22"/>
          <p:cNvSpPr txBox="1"/>
          <p:nvPr/>
        </p:nvSpPr>
        <p:spPr>
          <a:xfrm>
            <a:off x="6145991" y="2824573"/>
            <a:ext cx="2430324" cy="338554"/>
          </a:xfrm>
          <a:prstGeom prst="rect">
            <a:avLst/>
          </a:prstGeom>
          <a:noFill/>
        </p:spPr>
        <p:txBody>
          <a:bodyPr wrap="square" rtlCol="0">
            <a:spAutoFit/>
          </a:bodyPr>
          <a:lstStyle/>
          <a:p>
            <a:pPr algn="ctr"/>
            <a:r>
              <a:rPr lang="en-GB" sz="1600" b="1" dirty="0" smtClean="0"/>
              <a:t>Whole University Links</a:t>
            </a:r>
            <a:endParaRPr lang="en-GB" dirty="0"/>
          </a:p>
        </p:txBody>
      </p:sp>
      <p:cxnSp>
        <p:nvCxnSpPr>
          <p:cNvPr id="11" name="Straight Connector 10"/>
          <p:cNvCxnSpPr/>
          <p:nvPr/>
        </p:nvCxnSpPr>
        <p:spPr>
          <a:xfrm>
            <a:off x="3009605" y="2843171"/>
            <a:ext cx="32191" cy="3838266"/>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129895" y="2864150"/>
            <a:ext cx="32191" cy="3838266"/>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417691" y="3282485"/>
            <a:ext cx="1886923" cy="738664"/>
          </a:xfrm>
          <a:prstGeom prst="rect">
            <a:avLst/>
          </a:prstGeom>
          <a:noFill/>
          <a:ln>
            <a:solidFill>
              <a:schemeClr val="tx1"/>
            </a:solidFill>
          </a:ln>
        </p:spPr>
        <p:txBody>
          <a:bodyPr wrap="square" rtlCol="0">
            <a:spAutoFit/>
          </a:bodyPr>
          <a:lstStyle/>
          <a:p>
            <a:pPr algn="ctr"/>
            <a:r>
              <a:rPr lang="en-GB" sz="1400" dirty="0" smtClean="0"/>
              <a:t>Learning Development Centre </a:t>
            </a:r>
          </a:p>
          <a:p>
            <a:pPr algn="ctr"/>
            <a:r>
              <a:rPr lang="en-GB" sz="1400" dirty="0" smtClean="0"/>
              <a:t>GSBS</a:t>
            </a:r>
            <a:endParaRPr lang="en-GB" sz="1400" dirty="0"/>
          </a:p>
        </p:txBody>
      </p:sp>
      <p:sp>
        <p:nvSpPr>
          <p:cNvPr id="28" name="TextBox 27"/>
          <p:cNvSpPr txBox="1"/>
          <p:nvPr/>
        </p:nvSpPr>
        <p:spPr>
          <a:xfrm>
            <a:off x="6417691" y="4193261"/>
            <a:ext cx="1886923" cy="738664"/>
          </a:xfrm>
          <a:prstGeom prst="rect">
            <a:avLst/>
          </a:prstGeom>
          <a:noFill/>
          <a:ln>
            <a:solidFill>
              <a:schemeClr val="tx1"/>
            </a:solidFill>
          </a:ln>
        </p:spPr>
        <p:txBody>
          <a:bodyPr wrap="square" rtlCol="0">
            <a:spAutoFit/>
          </a:bodyPr>
          <a:lstStyle/>
          <a:p>
            <a:pPr algn="ctr"/>
            <a:r>
              <a:rPr lang="en-GB" sz="1400" dirty="0" smtClean="0"/>
              <a:t>Learning Development Centre </a:t>
            </a:r>
          </a:p>
          <a:p>
            <a:pPr algn="ctr"/>
            <a:r>
              <a:rPr lang="en-GB" sz="1400" dirty="0"/>
              <a:t>S</a:t>
            </a:r>
            <a:r>
              <a:rPr lang="en-GB" sz="1400" dirty="0" smtClean="0"/>
              <a:t>EBE</a:t>
            </a:r>
            <a:endParaRPr lang="en-GB" sz="1400" dirty="0"/>
          </a:p>
        </p:txBody>
      </p:sp>
      <p:pic>
        <p:nvPicPr>
          <p:cNvPr id="1026" name="Picture 2"/>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1877805" y="3109533"/>
            <a:ext cx="743576" cy="8968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 name="Picture 2" descr="C:\Users\fma2\AppData\Local\Microsoft\Windows\Temporary Internet Files\Content.Outlook\JXHXWS4X\BS.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0553" y="4931924"/>
            <a:ext cx="808230" cy="86620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0672" y="4931925"/>
            <a:ext cx="908664" cy="908664"/>
          </a:xfrm>
          <a:prstGeom prst="rect">
            <a:avLst/>
          </a:prstGeom>
        </p:spPr>
      </p:pic>
    </p:spTree>
    <p:extLst>
      <p:ext uri="{BB962C8B-B14F-4D97-AF65-F5344CB8AC3E}">
        <p14:creationId xmlns:p14="http://schemas.microsoft.com/office/powerpoint/2010/main" val="42432386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31132" y="368301"/>
            <a:ext cx="8280400" cy="461665"/>
          </a:xfrm>
        </p:spPr>
        <p:txBody>
          <a:bodyPr/>
          <a:lstStyle/>
          <a:p>
            <a:r>
              <a:rPr lang="en-GB" dirty="0" smtClean="0"/>
              <a:t>Aims/goals </a:t>
            </a:r>
            <a:r>
              <a:rPr lang="en-GB" dirty="0"/>
              <a:t>of the project </a:t>
            </a:r>
          </a:p>
        </p:txBody>
      </p:sp>
      <p:sp>
        <p:nvSpPr>
          <p:cNvPr id="3" name="Text Placeholder 2"/>
          <p:cNvSpPr>
            <a:spLocks noGrp="1"/>
          </p:cNvSpPr>
          <p:nvPr>
            <p:ph type="body" sz="quarter" idx="11"/>
          </p:nvPr>
        </p:nvSpPr>
        <p:spPr>
          <a:xfrm>
            <a:off x="501967" y="998676"/>
            <a:ext cx="8233081" cy="4290405"/>
          </a:xfrm>
        </p:spPr>
        <p:txBody>
          <a:bodyPr/>
          <a:lstStyle/>
          <a:p>
            <a:pPr marL="285750" indent="-285750">
              <a:buFontTx/>
              <a:buChar char="-"/>
            </a:pPr>
            <a:r>
              <a:rPr lang="en-GB" dirty="0" smtClean="0"/>
              <a:t>Identifying the </a:t>
            </a:r>
            <a:r>
              <a:rPr lang="en-GB" b="1" dirty="0" smtClean="0">
                <a:solidFill>
                  <a:srgbClr val="FF0000"/>
                </a:solidFill>
              </a:rPr>
              <a:t>L&amp;T challenges </a:t>
            </a:r>
            <a:r>
              <a:rPr lang="en-GB" dirty="0"/>
              <a:t>of </a:t>
            </a:r>
            <a:r>
              <a:rPr lang="en-GB" dirty="0" smtClean="0"/>
              <a:t>international students and understanding </a:t>
            </a:r>
            <a:r>
              <a:rPr lang="en-GB" b="1" dirty="0" smtClean="0">
                <a:solidFill>
                  <a:srgbClr val="FF0000"/>
                </a:solidFill>
              </a:rPr>
              <a:t>their support needs </a:t>
            </a:r>
          </a:p>
          <a:p>
            <a:pPr marL="285750" indent="-285750">
              <a:buFontTx/>
              <a:buChar char="-"/>
            </a:pPr>
            <a:r>
              <a:rPr lang="en-GB" dirty="0" smtClean="0"/>
              <a:t>Exploring </a:t>
            </a:r>
            <a:r>
              <a:rPr lang="en-GB" dirty="0"/>
              <a:t>the </a:t>
            </a:r>
            <a:r>
              <a:rPr lang="en-GB" b="1" dirty="0">
                <a:solidFill>
                  <a:srgbClr val="FF0000"/>
                </a:solidFill>
              </a:rPr>
              <a:t>experience</a:t>
            </a:r>
            <a:r>
              <a:rPr lang="en-GB" dirty="0">
                <a:solidFill>
                  <a:srgbClr val="FF0000"/>
                </a:solidFill>
              </a:rPr>
              <a:t> </a:t>
            </a:r>
            <a:r>
              <a:rPr lang="en-GB" dirty="0"/>
              <a:t>of a range of </a:t>
            </a:r>
            <a:r>
              <a:rPr lang="en-GB" b="1" dirty="0">
                <a:solidFill>
                  <a:srgbClr val="FF0000"/>
                </a:solidFill>
              </a:rPr>
              <a:t>International </a:t>
            </a:r>
            <a:r>
              <a:rPr lang="en-GB" b="1" dirty="0" smtClean="0">
                <a:solidFill>
                  <a:srgbClr val="FF0000"/>
                </a:solidFill>
              </a:rPr>
              <a:t>students</a:t>
            </a:r>
            <a:r>
              <a:rPr lang="en-GB" dirty="0" smtClean="0"/>
              <a:t>:</a:t>
            </a:r>
          </a:p>
          <a:p>
            <a:pPr marL="1028700" lvl="1">
              <a:buFontTx/>
              <a:buChar char="-"/>
            </a:pPr>
            <a:r>
              <a:rPr lang="en-GB" sz="1600" dirty="0" smtClean="0"/>
              <a:t>School </a:t>
            </a:r>
            <a:r>
              <a:rPr lang="en-GB" sz="1600" dirty="0"/>
              <a:t>of Health and Life Sciences </a:t>
            </a:r>
            <a:r>
              <a:rPr lang="en-GB" sz="1600" dirty="0" smtClean="0"/>
              <a:t>(SHLS)</a:t>
            </a:r>
          </a:p>
          <a:p>
            <a:pPr marL="1028700" lvl="1">
              <a:buFontTx/>
              <a:buChar char="-"/>
            </a:pPr>
            <a:r>
              <a:rPr lang="en-GB" sz="1600" dirty="0" smtClean="0"/>
              <a:t>INTO</a:t>
            </a:r>
          </a:p>
          <a:p>
            <a:pPr marL="1028700" lvl="1">
              <a:buFontTx/>
              <a:buChar char="-"/>
            </a:pPr>
            <a:r>
              <a:rPr lang="en-GB" sz="1600" dirty="0" smtClean="0"/>
              <a:t>ERASMUS</a:t>
            </a:r>
          </a:p>
          <a:p>
            <a:pPr marL="1028700" lvl="1">
              <a:buFontTx/>
              <a:buChar char="-"/>
            </a:pPr>
            <a:r>
              <a:rPr lang="en-GB" sz="1600" dirty="0" smtClean="0"/>
              <a:t>GCU London</a:t>
            </a:r>
          </a:p>
          <a:p>
            <a:pPr marL="285750" lvl="1">
              <a:buFontTx/>
              <a:buChar char="-"/>
            </a:pPr>
            <a:r>
              <a:rPr lang="en-GB" sz="2000" b="1" dirty="0" smtClean="0">
                <a:solidFill>
                  <a:srgbClr val="FF0000"/>
                </a:solidFill>
                <a:latin typeface="Arial" pitchFamily="34" charset="0"/>
                <a:cs typeface="Arial" pitchFamily="34" charset="0"/>
              </a:rPr>
              <a:t>Developing </a:t>
            </a:r>
            <a:r>
              <a:rPr lang="en-GB" sz="2000" b="1" dirty="0">
                <a:solidFill>
                  <a:srgbClr val="FF0000"/>
                </a:solidFill>
                <a:latin typeface="Arial" pitchFamily="34" charset="0"/>
                <a:cs typeface="Arial" pitchFamily="34" charset="0"/>
              </a:rPr>
              <a:t>resources </a:t>
            </a:r>
            <a:r>
              <a:rPr lang="en-GB" sz="2000" dirty="0" smtClean="0">
                <a:latin typeface="Arial" pitchFamily="34" charset="0"/>
                <a:cs typeface="Arial" pitchFamily="34" charset="0"/>
              </a:rPr>
              <a:t>with </a:t>
            </a:r>
            <a:r>
              <a:rPr lang="en-GB" sz="2000" dirty="0">
                <a:latin typeface="Arial" pitchFamily="34" charset="0"/>
                <a:cs typeface="Arial" pitchFamily="34" charset="0"/>
              </a:rPr>
              <a:t>regard to </a:t>
            </a:r>
            <a:r>
              <a:rPr lang="en-GB" sz="2000" b="1" dirty="0">
                <a:solidFill>
                  <a:srgbClr val="FF0000"/>
                </a:solidFill>
                <a:latin typeface="Arial" pitchFamily="34" charset="0"/>
                <a:cs typeface="Arial" pitchFamily="34" charset="0"/>
              </a:rPr>
              <a:t>English for Academic Purposes </a:t>
            </a:r>
            <a:r>
              <a:rPr lang="en-GB" sz="2000" dirty="0">
                <a:latin typeface="Arial" pitchFamily="34" charset="0"/>
                <a:cs typeface="Arial" pitchFamily="34" charset="0"/>
              </a:rPr>
              <a:t>(EAP</a:t>
            </a:r>
            <a:r>
              <a:rPr lang="en-GB" sz="2000" dirty="0" smtClean="0">
                <a:latin typeface="Arial" pitchFamily="34" charset="0"/>
                <a:cs typeface="Arial" pitchFamily="34" charset="0"/>
              </a:rPr>
              <a:t>)</a:t>
            </a:r>
          </a:p>
          <a:p>
            <a:pPr marL="285750" indent="-285750">
              <a:buFontTx/>
              <a:buChar char="-"/>
            </a:pPr>
            <a:r>
              <a:rPr lang="en-GB" dirty="0" smtClean="0"/>
              <a:t>Highlighting current </a:t>
            </a:r>
            <a:r>
              <a:rPr lang="en-GB" dirty="0"/>
              <a:t>initiatives and resources </a:t>
            </a:r>
            <a:r>
              <a:rPr lang="en-GB" dirty="0" smtClean="0"/>
              <a:t>via </a:t>
            </a:r>
            <a:r>
              <a:rPr lang="en-GB" dirty="0"/>
              <a:t>a </a:t>
            </a:r>
            <a:r>
              <a:rPr lang="en-GB" b="1" dirty="0">
                <a:solidFill>
                  <a:srgbClr val="FF0000"/>
                </a:solidFill>
              </a:rPr>
              <a:t>bespoke marketing </a:t>
            </a:r>
            <a:r>
              <a:rPr lang="en-GB" b="1" dirty="0" smtClean="0">
                <a:solidFill>
                  <a:srgbClr val="FF0000"/>
                </a:solidFill>
              </a:rPr>
              <a:t>campaign </a:t>
            </a:r>
            <a:r>
              <a:rPr lang="en-GB" dirty="0" smtClean="0"/>
              <a:t>and promoting </a:t>
            </a:r>
            <a:r>
              <a:rPr lang="en-GB" b="1" dirty="0">
                <a:solidFill>
                  <a:srgbClr val="FF0000"/>
                </a:solidFill>
              </a:rPr>
              <a:t>increased student </a:t>
            </a:r>
            <a:r>
              <a:rPr lang="en-GB" b="1" dirty="0" smtClean="0">
                <a:solidFill>
                  <a:srgbClr val="FF0000"/>
                </a:solidFill>
              </a:rPr>
              <a:t>engagement</a:t>
            </a:r>
            <a:endParaRPr lang="en-GB" b="1" dirty="0">
              <a:solidFill>
                <a:srgbClr val="FF0000"/>
              </a:solidFill>
            </a:endParaRPr>
          </a:p>
          <a:p>
            <a:endParaRPr lang="en-GB" dirty="0"/>
          </a:p>
        </p:txBody>
      </p:sp>
    </p:spTree>
    <p:extLst>
      <p:ext uri="{BB962C8B-B14F-4D97-AF65-F5344CB8AC3E}">
        <p14:creationId xmlns:p14="http://schemas.microsoft.com/office/powerpoint/2010/main" val="6037935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Interim </a:t>
            </a:r>
            <a:r>
              <a:rPr lang="en-GB" dirty="0"/>
              <a:t>Outcomes/Findings</a:t>
            </a:r>
          </a:p>
        </p:txBody>
      </p:sp>
      <p:sp>
        <p:nvSpPr>
          <p:cNvPr id="3" name="Text Placeholder 2"/>
          <p:cNvSpPr>
            <a:spLocks noGrp="1"/>
          </p:cNvSpPr>
          <p:nvPr>
            <p:ph type="body" sz="quarter" idx="11"/>
          </p:nvPr>
        </p:nvSpPr>
        <p:spPr>
          <a:xfrm>
            <a:off x="429680" y="998676"/>
            <a:ext cx="8280400" cy="4708981"/>
          </a:xfrm>
        </p:spPr>
        <p:txBody>
          <a:bodyPr/>
          <a:lstStyle/>
          <a:p>
            <a:pPr marL="342900" indent="-342900">
              <a:buFont typeface="Wingdings" panose="05000000000000000000" pitchFamily="2" charset="2"/>
              <a:buChar char="ü"/>
            </a:pPr>
            <a:r>
              <a:rPr lang="en-GB" dirty="0" smtClean="0"/>
              <a:t>International Students </a:t>
            </a:r>
            <a:r>
              <a:rPr lang="en-GB" b="1" dirty="0" smtClean="0">
                <a:solidFill>
                  <a:srgbClr val="FF0000"/>
                </a:solidFill>
              </a:rPr>
              <a:t>missing out </a:t>
            </a:r>
            <a:r>
              <a:rPr lang="en-GB" dirty="0" smtClean="0"/>
              <a:t>on critical pre-sessional transition events </a:t>
            </a:r>
            <a:r>
              <a:rPr lang="en-GB" dirty="0" err="1" smtClean="0"/>
              <a:t>eg</a:t>
            </a:r>
            <a:r>
              <a:rPr lang="en-GB" dirty="0" smtClean="0"/>
              <a:t> LDC </a:t>
            </a:r>
            <a:r>
              <a:rPr lang="en-GB" b="1" dirty="0" smtClean="0">
                <a:solidFill>
                  <a:srgbClr val="FF0000"/>
                </a:solidFill>
              </a:rPr>
              <a:t>‘Bootcamp’ </a:t>
            </a:r>
            <a:endParaRPr lang="en-GB" b="1" dirty="0">
              <a:solidFill>
                <a:srgbClr val="FF0000"/>
              </a:solidFill>
            </a:endParaRPr>
          </a:p>
          <a:p>
            <a:pPr marL="285750" indent="-285750">
              <a:buFont typeface="Wingdings" panose="05000000000000000000" pitchFamily="2" charset="2"/>
              <a:buChar char="ü"/>
            </a:pPr>
            <a:r>
              <a:rPr lang="en-GB" dirty="0" smtClean="0"/>
              <a:t>Develop </a:t>
            </a:r>
            <a:r>
              <a:rPr lang="en-GB" dirty="0"/>
              <a:t>a process </a:t>
            </a:r>
            <a:r>
              <a:rPr lang="en-GB" dirty="0" smtClean="0"/>
              <a:t>assisting </a:t>
            </a:r>
            <a:r>
              <a:rPr lang="en-GB" dirty="0"/>
              <a:t>students to recognise their </a:t>
            </a:r>
            <a:r>
              <a:rPr lang="en-GB" b="1" dirty="0">
                <a:solidFill>
                  <a:srgbClr val="FF0000"/>
                </a:solidFill>
              </a:rPr>
              <a:t>EAP strengths and weaknesses</a:t>
            </a:r>
          </a:p>
          <a:p>
            <a:pPr marL="285750" indent="-285750">
              <a:buFont typeface="Wingdings" panose="05000000000000000000" pitchFamily="2" charset="2"/>
              <a:buChar char="ü"/>
            </a:pPr>
            <a:r>
              <a:rPr lang="en-GB" dirty="0" smtClean="0"/>
              <a:t>Further </a:t>
            </a:r>
            <a:r>
              <a:rPr lang="en-GB" dirty="0"/>
              <a:t>support on </a:t>
            </a:r>
            <a:r>
              <a:rPr lang="en-GB" b="1" dirty="0">
                <a:solidFill>
                  <a:srgbClr val="FF0000"/>
                </a:solidFill>
              </a:rPr>
              <a:t>reading strategies </a:t>
            </a:r>
            <a:r>
              <a:rPr lang="en-GB" dirty="0"/>
              <a:t>and </a:t>
            </a:r>
            <a:r>
              <a:rPr lang="en-GB" b="1" dirty="0">
                <a:solidFill>
                  <a:srgbClr val="FF0000"/>
                </a:solidFill>
              </a:rPr>
              <a:t>technical writing skills </a:t>
            </a:r>
            <a:r>
              <a:rPr lang="en-GB" dirty="0"/>
              <a:t>(i.e. punctuation, grammar etc.) is required.</a:t>
            </a:r>
          </a:p>
          <a:p>
            <a:pPr marL="285750" indent="-285750">
              <a:buFont typeface="Wingdings" panose="05000000000000000000" pitchFamily="2" charset="2"/>
              <a:buChar char="ü"/>
            </a:pPr>
            <a:r>
              <a:rPr lang="en-GB" b="1" dirty="0" smtClean="0">
                <a:solidFill>
                  <a:srgbClr val="FF0000"/>
                </a:solidFill>
              </a:rPr>
              <a:t>Videos</a:t>
            </a:r>
            <a:r>
              <a:rPr lang="en-GB" dirty="0" smtClean="0">
                <a:solidFill>
                  <a:srgbClr val="FF0000"/>
                </a:solidFill>
              </a:rPr>
              <a:t> </a:t>
            </a:r>
            <a:r>
              <a:rPr lang="en-GB" dirty="0"/>
              <a:t>(with English subtitles provided) and </a:t>
            </a:r>
            <a:r>
              <a:rPr lang="en-GB" b="1" dirty="0">
                <a:solidFill>
                  <a:srgbClr val="FF0000"/>
                </a:solidFill>
              </a:rPr>
              <a:t>interactive resources </a:t>
            </a:r>
            <a:r>
              <a:rPr lang="en-GB" dirty="0"/>
              <a:t>are useful</a:t>
            </a:r>
          </a:p>
          <a:p>
            <a:pPr marL="285750" indent="-285750">
              <a:buFont typeface="Wingdings" panose="05000000000000000000" pitchFamily="2" charset="2"/>
              <a:buChar char="ü"/>
            </a:pPr>
            <a:r>
              <a:rPr lang="en-GB" dirty="0" smtClean="0"/>
              <a:t>Greater </a:t>
            </a:r>
            <a:r>
              <a:rPr lang="en-GB" b="1" dirty="0">
                <a:solidFill>
                  <a:srgbClr val="FF0000"/>
                </a:solidFill>
              </a:rPr>
              <a:t>awareness of current services </a:t>
            </a:r>
            <a:r>
              <a:rPr lang="en-GB" dirty="0"/>
              <a:t>and what learning development is required for the student body within programmes across the school</a:t>
            </a:r>
          </a:p>
          <a:p>
            <a:pPr marL="285750" indent="-285750">
              <a:buFont typeface="Wingdings" panose="05000000000000000000" pitchFamily="2" charset="2"/>
              <a:buChar char="ü"/>
            </a:pPr>
            <a:r>
              <a:rPr lang="en-GB" b="1" dirty="0" smtClean="0">
                <a:solidFill>
                  <a:srgbClr val="FF0000"/>
                </a:solidFill>
              </a:rPr>
              <a:t>Smoother </a:t>
            </a:r>
            <a:r>
              <a:rPr lang="en-GB" b="1" dirty="0">
                <a:solidFill>
                  <a:srgbClr val="FF0000"/>
                </a:solidFill>
              </a:rPr>
              <a:t>transition </a:t>
            </a:r>
            <a:r>
              <a:rPr lang="en-GB" dirty="0"/>
              <a:t>for students between </a:t>
            </a:r>
            <a:r>
              <a:rPr lang="en-GB" b="1" dirty="0">
                <a:solidFill>
                  <a:srgbClr val="FF0000"/>
                </a:solidFill>
              </a:rPr>
              <a:t>INTO and GCU LDCs </a:t>
            </a:r>
            <a:r>
              <a:rPr lang="en-GB" dirty="0"/>
              <a:t>would be desirable, with greater communication and </a:t>
            </a:r>
            <a:r>
              <a:rPr lang="en-GB" b="1" dirty="0">
                <a:solidFill>
                  <a:srgbClr val="FF0000"/>
                </a:solidFill>
              </a:rPr>
              <a:t>stronger links </a:t>
            </a:r>
            <a:r>
              <a:rPr lang="en-GB" dirty="0"/>
              <a:t>formed between the two. </a:t>
            </a:r>
          </a:p>
        </p:txBody>
      </p:sp>
    </p:spTree>
    <p:extLst>
      <p:ext uri="{BB962C8B-B14F-4D97-AF65-F5344CB8AC3E}">
        <p14:creationId xmlns:p14="http://schemas.microsoft.com/office/powerpoint/2010/main" val="26463269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Activities: Evaluation </a:t>
            </a:r>
            <a:endParaRPr lang="en-GB" dirty="0"/>
          </a:p>
        </p:txBody>
      </p:sp>
      <p:sp>
        <p:nvSpPr>
          <p:cNvPr id="3" name="Text Placeholder 2"/>
          <p:cNvSpPr>
            <a:spLocks noGrp="1"/>
          </p:cNvSpPr>
          <p:nvPr>
            <p:ph type="body" sz="quarter" idx="11"/>
          </p:nvPr>
        </p:nvSpPr>
        <p:spPr>
          <a:xfrm>
            <a:off x="429680" y="1538748"/>
            <a:ext cx="8280400" cy="4598182"/>
          </a:xfrm>
        </p:spPr>
        <p:txBody>
          <a:bodyPr/>
          <a:lstStyle/>
          <a:p>
            <a:r>
              <a:rPr lang="en-GB" sz="2400" dirty="0"/>
              <a:t>Focus groups were undertaken with</a:t>
            </a:r>
            <a:r>
              <a:rPr lang="en-GB" sz="2400" dirty="0" smtClean="0"/>
              <a:t>:</a:t>
            </a:r>
          </a:p>
          <a:p>
            <a:endParaRPr lang="en-GB" sz="2400" dirty="0"/>
          </a:p>
          <a:p>
            <a:pPr marL="342900" indent="-342900">
              <a:buFont typeface="Wingdings" panose="05000000000000000000" pitchFamily="2" charset="2"/>
              <a:buChar char="ü"/>
            </a:pPr>
            <a:r>
              <a:rPr lang="en-GB" sz="2400" dirty="0" smtClean="0"/>
              <a:t>X </a:t>
            </a:r>
            <a:r>
              <a:rPr lang="en-GB" sz="2400" dirty="0"/>
              <a:t>3 groups of INTO students who intend to progress into SHLS courses.   </a:t>
            </a:r>
          </a:p>
          <a:p>
            <a:pPr marL="342900" indent="-342900">
              <a:buFont typeface="Wingdings" panose="05000000000000000000" pitchFamily="2" charset="2"/>
              <a:buChar char="ü"/>
            </a:pPr>
            <a:r>
              <a:rPr lang="en-GB" sz="2400" dirty="0" smtClean="0"/>
              <a:t>X </a:t>
            </a:r>
            <a:r>
              <a:rPr lang="en-GB" sz="2400" dirty="0"/>
              <a:t>2  groups of GCU London students</a:t>
            </a:r>
          </a:p>
          <a:p>
            <a:pPr marL="342900" indent="-342900">
              <a:buFont typeface="Wingdings" panose="05000000000000000000" pitchFamily="2" charset="2"/>
              <a:buChar char="ü"/>
            </a:pPr>
            <a:r>
              <a:rPr lang="en-GB" sz="2400" dirty="0" smtClean="0"/>
              <a:t>X </a:t>
            </a:r>
            <a:r>
              <a:rPr lang="en-GB" sz="2400" dirty="0"/>
              <a:t>1 group of current GCU Erasmus </a:t>
            </a:r>
            <a:r>
              <a:rPr lang="en-GB" sz="2400" dirty="0" smtClean="0"/>
              <a:t>students</a:t>
            </a:r>
          </a:p>
          <a:p>
            <a:pPr marL="342900" indent="-342900">
              <a:buFont typeface="Wingdings" panose="05000000000000000000" pitchFamily="2" charset="2"/>
              <a:buChar char="ü"/>
            </a:pPr>
            <a:endParaRPr lang="en-GB" sz="2400" dirty="0"/>
          </a:p>
          <a:p>
            <a:r>
              <a:rPr lang="en-GB" sz="2400" dirty="0"/>
              <a:t>A semi-structured interview was also undertaken with a current GCU Postgraduate International student from studying within the Life Sciences.   </a:t>
            </a:r>
          </a:p>
          <a:p>
            <a:endParaRPr lang="en-GB" dirty="0"/>
          </a:p>
        </p:txBody>
      </p:sp>
      <p:pic>
        <p:nvPicPr>
          <p:cNvPr id="205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509662">
            <a:off x="6299152" y="257590"/>
            <a:ext cx="2280304" cy="17102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02439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1436" y="1100932"/>
            <a:ext cx="8101080" cy="9001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ext Placeholder 1"/>
          <p:cNvSpPr>
            <a:spLocks noGrp="1"/>
          </p:cNvSpPr>
          <p:nvPr>
            <p:ph type="body" sz="quarter" idx="10"/>
          </p:nvPr>
        </p:nvSpPr>
        <p:spPr/>
        <p:txBody>
          <a:bodyPr/>
          <a:lstStyle/>
          <a:p>
            <a:r>
              <a:rPr lang="en-GB" dirty="0"/>
              <a:t>Activities: </a:t>
            </a:r>
            <a:r>
              <a:rPr lang="en-GB" dirty="0" smtClean="0"/>
              <a:t> Activities </a:t>
            </a:r>
            <a:r>
              <a:rPr lang="en-GB" dirty="0"/>
              <a:t>Based on Initial Findings</a:t>
            </a:r>
          </a:p>
        </p:txBody>
      </p:sp>
      <p:sp>
        <p:nvSpPr>
          <p:cNvPr id="3" name="Text Placeholder 2"/>
          <p:cNvSpPr>
            <a:spLocks noGrp="1"/>
          </p:cNvSpPr>
          <p:nvPr>
            <p:ph type="body" sz="quarter" idx="11"/>
          </p:nvPr>
        </p:nvSpPr>
        <p:spPr>
          <a:xfrm>
            <a:off x="251424" y="879082"/>
            <a:ext cx="8280400" cy="5669244"/>
          </a:xfrm>
        </p:spPr>
        <p:txBody>
          <a:bodyPr/>
          <a:lstStyle/>
          <a:p>
            <a:pPr algn="ctr"/>
            <a:endParaRPr lang="en-GB" b="1" dirty="0" smtClean="0"/>
          </a:p>
          <a:p>
            <a:pPr algn="ctr"/>
            <a:r>
              <a:rPr lang="en-GB" b="1" dirty="0" smtClean="0"/>
              <a:t>The </a:t>
            </a:r>
            <a:r>
              <a:rPr lang="en-GB" b="1" dirty="0"/>
              <a:t>EAP section of Learning Development </a:t>
            </a:r>
            <a:r>
              <a:rPr lang="en-GB" b="1" dirty="0" smtClean="0"/>
              <a:t>Centre website </a:t>
            </a:r>
            <a:r>
              <a:rPr lang="en-GB" b="1" dirty="0"/>
              <a:t>is now live.  </a:t>
            </a:r>
            <a:endParaRPr lang="en-GB" b="1" dirty="0" smtClean="0"/>
          </a:p>
          <a:p>
            <a:pPr algn="ctr"/>
            <a:endParaRPr lang="en-GB" b="1" dirty="0"/>
          </a:p>
          <a:p>
            <a:r>
              <a:rPr lang="en-GB" sz="1600" dirty="0" smtClean="0"/>
              <a:t>Accessible </a:t>
            </a:r>
            <a:r>
              <a:rPr lang="en-GB" sz="1600" dirty="0"/>
              <a:t>to all SHLS students, in this section, are two diagnostic </a:t>
            </a:r>
            <a:r>
              <a:rPr lang="en-GB" sz="1600" dirty="0" smtClean="0"/>
              <a:t>assessments: Reading </a:t>
            </a:r>
            <a:r>
              <a:rPr lang="en-GB" sz="1600" dirty="0"/>
              <a:t>and Writing </a:t>
            </a:r>
            <a:r>
              <a:rPr lang="en-GB" sz="1600" dirty="0" smtClean="0"/>
              <a:t>skills.</a:t>
            </a:r>
          </a:p>
          <a:p>
            <a:pPr algn="ctr"/>
            <a:r>
              <a:rPr lang="en-GB" sz="1400" dirty="0">
                <a:hlinkClick r:id="rId3"/>
              </a:rPr>
              <a:t>https://</a:t>
            </a:r>
            <a:r>
              <a:rPr lang="en-GB" sz="1400" dirty="0" smtClean="0">
                <a:hlinkClick r:id="rId3"/>
              </a:rPr>
              <a:t>sites.google.com/site/ldcgculearn/eap</a:t>
            </a:r>
            <a:endParaRPr lang="en-GB" sz="1400" dirty="0" smtClean="0"/>
          </a:p>
          <a:p>
            <a:pPr algn="ctr"/>
            <a:endParaRPr lang="en-GB" sz="1400" dirty="0"/>
          </a:p>
          <a:p>
            <a:pPr algn="ctr"/>
            <a:endParaRPr lang="en-GB" sz="1400" dirty="0"/>
          </a:p>
          <a:p>
            <a:endParaRPr lang="en-GB" sz="1400" dirty="0" smtClean="0"/>
          </a:p>
          <a:p>
            <a:endParaRPr lang="en-GB" sz="1400" dirty="0"/>
          </a:p>
          <a:p>
            <a:endParaRPr lang="en-GB" sz="1400" dirty="0" smtClean="0"/>
          </a:p>
          <a:p>
            <a:endParaRPr lang="en-GB" sz="1400" dirty="0"/>
          </a:p>
          <a:p>
            <a:endParaRPr lang="en-GB" sz="1400" dirty="0" smtClean="0"/>
          </a:p>
          <a:p>
            <a:endParaRPr lang="en-GB" sz="1400" dirty="0" smtClean="0"/>
          </a:p>
          <a:p>
            <a:endParaRPr lang="en-GB" sz="1400" dirty="0"/>
          </a:p>
          <a:p>
            <a:endParaRPr lang="en-GB" sz="1400" dirty="0" smtClean="0"/>
          </a:p>
          <a:p>
            <a:pPr algn="ctr"/>
            <a:r>
              <a:rPr lang="en-GB" sz="1600" dirty="0" smtClean="0"/>
              <a:t>The </a:t>
            </a:r>
            <a:r>
              <a:rPr lang="en-GB" sz="1600" dirty="0"/>
              <a:t>EAP section also contains full details of next steps for students once the tests are complete. </a:t>
            </a:r>
          </a:p>
          <a:p>
            <a:pPr marL="285750" indent="-285750">
              <a:buFont typeface="Wingdings" panose="05000000000000000000" pitchFamily="2" charset="2"/>
              <a:buChar char="ü"/>
            </a:pPr>
            <a:endParaRPr lang="en-GB" sz="1600" dirty="0"/>
          </a:p>
        </p:txBody>
      </p:sp>
      <p:pic>
        <p:nvPicPr>
          <p:cNvPr id="3074"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971520" y="3248975"/>
            <a:ext cx="2649900" cy="2028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5292096" y="3248976"/>
            <a:ext cx="2614667" cy="2028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1817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1132" y="998676"/>
            <a:ext cx="8280400" cy="11701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ext Placeholder 1"/>
          <p:cNvSpPr>
            <a:spLocks noGrp="1"/>
          </p:cNvSpPr>
          <p:nvPr>
            <p:ph type="body" sz="quarter" idx="10"/>
          </p:nvPr>
        </p:nvSpPr>
        <p:spPr>
          <a:xfrm>
            <a:off x="431132" y="329776"/>
            <a:ext cx="8280400" cy="904863"/>
          </a:xfrm>
        </p:spPr>
        <p:txBody>
          <a:bodyPr/>
          <a:lstStyle/>
          <a:p>
            <a:r>
              <a:rPr lang="en-GB" dirty="0"/>
              <a:t>Activities:  Activities Based on Initial Findings</a:t>
            </a:r>
          </a:p>
          <a:p>
            <a:endParaRPr lang="en-GB" dirty="0"/>
          </a:p>
        </p:txBody>
      </p:sp>
      <p:sp>
        <p:nvSpPr>
          <p:cNvPr id="3" name="Text Placeholder 2"/>
          <p:cNvSpPr>
            <a:spLocks noGrp="1"/>
          </p:cNvSpPr>
          <p:nvPr>
            <p:ph type="body" sz="quarter" idx="11"/>
          </p:nvPr>
        </p:nvSpPr>
        <p:spPr>
          <a:xfrm>
            <a:off x="431132" y="998676"/>
            <a:ext cx="8280400" cy="5755422"/>
          </a:xfrm>
        </p:spPr>
        <p:txBody>
          <a:bodyPr/>
          <a:lstStyle/>
          <a:p>
            <a:pPr algn="ctr"/>
            <a:r>
              <a:rPr lang="en-GB" dirty="0"/>
              <a:t>The LDC </a:t>
            </a:r>
            <a:r>
              <a:rPr lang="en-GB" dirty="0" smtClean="0"/>
              <a:t>has incorporated</a:t>
            </a:r>
            <a:r>
              <a:rPr lang="en-GB" dirty="0"/>
              <a:t>, within their internal 1-2-1 support database, a means to identify when students, who go through this route, have booked an appointment.   </a:t>
            </a:r>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smtClean="0"/>
          </a:p>
          <a:p>
            <a:r>
              <a:rPr lang="en-GB" dirty="0" smtClean="0"/>
              <a:t>This </a:t>
            </a:r>
            <a:r>
              <a:rPr lang="en-GB" dirty="0"/>
              <a:t>allows the team to prepare in advance and tailor the support to the specific student needs prior to the appointment.</a:t>
            </a:r>
          </a:p>
          <a:p>
            <a:pPr marL="285750" indent="-285750">
              <a:buFont typeface="Wingdings" panose="05000000000000000000" pitchFamily="2" charset="2"/>
              <a:buChar char="ü"/>
            </a:pPr>
            <a:endParaRPr lang="en-GB" dirty="0"/>
          </a:p>
          <a:p>
            <a:endParaRPr lang="en-GB" dirty="0"/>
          </a:p>
        </p:txBody>
      </p:sp>
      <p:pic>
        <p:nvPicPr>
          <p:cNvPr id="4098"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591736" y="2438868"/>
            <a:ext cx="3474372" cy="2610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2644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1460" y="1268712"/>
            <a:ext cx="8101080" cy="108014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ext Placeholder 1"/>
          <p:cNvSpPr>
            <a:spLocks noGrp="1"/>
          </p:cNvSpPr>
          <p:nvPr>
            <p:ph type="body" sz="quarter" idx="10"/>
          </p:nvPr>
        </p:nvSpPr>
        <p:spPr>
          <a:xfrm>
            <a:off x="431132" y="368301"/>
            <a:ext cx="8280400" cy="461665"/>
          </a:xfrm>
        </p:spPr>
        <p:txBody>
          <a:bodyPr/>
          <a:lstStyle/>
          <a:p>
            <a:r>
              <a:rPr lang="en-GB" dirty="0"/>
              <a:t>Activities:  Activities Based on Initial </a:t>
            </a:r>
            <a:r>
              <a:rPr lang="en-GB" dirty="0" smtClean="0"/>
              <a:t>Findings</a:t>
            </a:r>
            <a:endParaRPr lang="en-GB" dirty="0"/>
          </a:p>
        </p:txBody>
      </p:sp>
      <p:sp>
        <p:nvSpPr>
          <p:cNvPr id="3" name="Text Placeholder 2"/>
          <p:cNvSpPr>
            <a:spLocks noGrp="1"/>
          </p:cNvSpPr>
          <p:nvPr>
            <p:ph type="body" sz="quarter" idx="11"/>
          </p:nvPr>
        </p:nvSpPr>
        <p:spPr>
          <a:xfrm>
            <a:off x="429680" y="1358900"/>
            <a:ext cx="8280400" cy="2923877"/>
          </a:xfrm>
        </p:spPr>
        <p:txBody>
          <a:bodyPr/>
          <a:lstStyle/>
          <a:p>
            <a:pPr algn="ctr"/>
            <a:r>
              <a:rPr lang="en-GB" dirty="0"/>
              <a:t>x 3 workshops have been developed and delivered in Trimester A to promote EAP skills across the </a:t>
            </a:r>
            <a:r>
              <a:rPr lang="en-GB" dirty="0" smtClean="0"/>
              <a:t>school.</a:t>
            </a:r>
          </a:p>
          <a:p>
            <a:pPr algn="ctr"/>
            <a:endParaRPr lang="en-GB" dirty="0"/>
          </a:p>
          <a:p>
            <a:endParaRPr lang="en-GB" dirty="0"/>
          </a:p>
          <a:p>
            <a:pPr marL="342900" indent="-342900">
              <a:buFontTx/>
              <a:buChar char="-"/>
            </a:pPr>
            <a:endParaRPr lang="en-GB" dirty="0"/>
          </a:p>
          <a:p>
            <a:endParaRPr lang="en-GB" dirty="0"/>
          </a:p>
          <a:p>
            <a:endParaRPr lang="en-GB" dirty="0"/>
          </a:p>
          <a:p>
            <a:endParaRPr lang="en-GB" dirty="0"/>
          </a:p>
        </p:txBody>
      </p:sp>
      <p:pic>
        <p:nvPicPr>
          <p:cNvPr id="5122"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46172" y="2438868"/>
            <a:ext cx="2169290" cy="162021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123" name="Picture 3"/>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96983" y="4266858"/>
            <a:ext cx="2169290" cy="158141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124" name="Picture 4"/>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3221820" y="3252759"/>
            <a:ext cx="2160288" cy="161660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125" name="Picture 5"/>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5832168" y="2494246"/>
            <a:ext cx="2610348" cy="3577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6622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1460" y="1358900"/>
            <a:ext cx="8190072" cy="8099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ext Placeholder 1"/>
          <p:cNvSpPr>
            <a:spLocks noGrp="1"/>
          </p:cNvSpPr>
          <p:nvPr>
            <p:ph type="body" sz="quarter" idx="10"/>
          </p:nvPr>
        </p:nvSpPr>
        <p:spPr>
          <a:xfrm>
            <a:off x="431132" y="368301"/>
            <a:ext cx="8280400" cy="461665"/>
          </a:xfrm>
        </p:spPr>
        <p:txBody>
          <a:bodyPr/>
          <a:lstStyle/>
          <a:p>
            <a:r>
              <a:rPr lang="en-GB" dirty="0"/>
              <a:t>Activities:  Activities Based on Initial </a:t>
            </a:r>
            <a:r>
              <a:rPr lang="en-GB" dirty="0" smtClean="0"/>
              <a:t>Findings</a:t>
            </a:r>
            <a:endParaRPr lang="en-GB" dirty="0"/>
          </a:p>
        </p:txBody>
      </p:sp>
      <p:sp>
        <p:nvSpPr>
          <p:cNvPr id="3" name="Text Placeholder 2"/>
          <p:cNvSpPr>
            <a:spLocks noGrp="1"/>
          </p:cNvSpPr>
          <p:nvPr>
            <p:ph type="body" sz="quarter" idx="11"/>
          </p:nvPr>
        </p:nvSpPr>
        <p:spPr>
          <a:xfrm>
            <a:off x="429680" y="1358900"/>
            <a:ext cx="8280400" cy="2862322"/>
          </a:xfrm>
        </p:spPr>
        <p:txBody>
          <a:bodyPr/>
          <a:lstStyle/>
          <a:p>
            <a:pPr algn="ctr"/>
            <a:r>
              <a:rPr lang="en-GB" dirty="0"/>
              <a:t>Bespoke EAP Online Learning Objects have been developed and are now live on the LDC website.  </a:t>
            </a:r>
            <a:endParaRPr lang="en-GB" dirty="0" smtClean="0"/>
          </a:p>
          <a:p>
            <a:endParaRPr lang="en-GB" dirty="0">
              <a:hlinkClick r:id="rId3"/>
            </a:endParaRPr>
          </a:p>
          <a:p>
            <a:pPr algn="ctr"/>
            <a:r>
              <a:rPr lang="en-GB" dirty="0" smtClean="0">
                <a:hlinkClick r:id="rId3"/>
              </a:rPr>
              <a:t>https</a:t>
            </a:r>
            <a:r>
              <a:rPr lang="en-GB" dirty="0">
                <a:hlinkClick r:id="rId3"/>
              </a:rPr>
              <a:t>://</a:t>
            </a:r>
            <a:r>
              <a:rPr lang="en-GB" dirty="0" smtClean="0">
                <a:hlinkClick r:id="rId3"/>
              </a:rPr>
              <a:t>sites.google.com/site/ldcgculearn/academic-skills/writing/grammar</a:t>
            </a:r>
            <a:endParaRPr lang="en-GB" dirty="0" smtClean="0"/>
          </a:p>
          <a:p>
            <a:endParaRPr lang="en-GB" dirty="0"/>
          </a:p>
          <a:p>
            <a:endParaRPr lang="en-GB" dirty="0" smtClean="0"/>
          </a:p>
          <a:p>
            <a:endParaRPr lang="en-GB" dirty="0" smtClean="0"/>
          </a:p>
        </p:txBody>
      </p:sp>
      <p:pic>
        <p:nvPicPr>
          <p:cNvPr id="6146"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591736" y="3338988"/>
            <a:ext cx="3944726" cy="2979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9801281"/>
      </p:ext>
    </p:extLst>
  </p:cSld>
  <p:clrMapOvr>
    <a:masterClrMapping/>
  </p:clrMapOvr>
</p:sld>
</file>

<file path=ppt/theme/theme1.xml><?xml version="1.0" encoding="utf-8"?>
<a:theme xmlns:a="http://schemas.openxmlformats.org/drawingml/2006/main" name="Fr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ction Divide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lides">
  <a:themeElements>
    <a:clrScheme name="GCU">
      <a:dk1>
        <a:sysClr val="windowText" lastClr="000000"/>
      </a:dk1>
      <a:lt1>
        <a:srgbClr val="FFFFFF"/>
      </a:lt1>
      <a:dk2>
        <a:srgbClr val="006CB4"/>
      </a:dk2>
      <a:lt2>
        <a:srgbClr val="EFEEED"/>
      </a:lt2>
      <a:accent1>
        <a:srgbClr val="0092BC"/>
      </a:accent1>
      <a:accent2>
        <a:srgbClr val="64A70B"/>
      </a:accent2>
      <a:accent3>
        <a:srgbClr val="AA0061"/>
      </a:accent3>
      <a:accent4>
        <a:srgbClr val="642667"/>
      </a:accent4>
      <a:accent5>
        <a:srgbClr val="B5BD00"/>
      </a:accent5>
      <a:accent6>
        <a:srgbClr val="00A9E0"/>
      </a:accent6>
      <a:hlink>
        <a:srgbClr val="64A70B"/>
      </a:hlink>
      <a:folHlink>
        <a:srgbClr val="DAAA00"/>
      </a:folHlink>
    </a:clrScheme>
    <a:fontScheme name="GC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GCU Template v8</Template>
  <TotalTime>0</TotalTime>
  <Words>1272</Words>
  <Application>Microsoft Office PowerPoint</Application>
  <PresentationFormat>On-screen Show (4:3)</PresentationFormat>
  <Paragraphs>187</Paragraphs>
  <Slides>17</Slides>
  <Notes>17</Notes>
  <HiddenSlides>0</HiddenSlides>
  <MMClips>0</MMClips>
  <ScaleCrop>false</ScaleCrop>
  <HeadingPairs>
    <vt:vector size="4" baseType="variant">
      <vt:variant>
        <vt:lpstr>Theme</vt:lpstr>
      </vt:variant>
      <vt:variant>
        <vt:i4>3</vt:i4>
      </vt:variant>
      <vt:variant>
        <vt:lpstr>Slide Titles</vt:lpstr>
      </vt:variant>
      <vt:variant>
        <vt:i4>17</vt:i4>
      </vt:variant>
    </vt:vector>
  </HeadingPairs>
  <TitlesOfParts>
    <vt:vector size="20" baseType="lpstr">
      <vt:lpstr>Frame</vt:lpstr>
      <vt:lpstr>Section Dividers</vt:lpstr>
      <vt:lpstr>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2013-06-18T15:06:41Z</dcterms:created>
  <dcterms:modified xsi:type="dcterms:W3CDTF">2018-01-24T11:50:16Z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fs.IsStoryboard">
    <vt:bool>true</vt:bool>
  </property>
  <property fmtid="{D5CDD505-2E9C-101B-9397-08002B2CF9AE}" pid="3" name="Tfs.LastKnownPath">
    <vt:lpwstr>\\enterprise.gcal.ac.uk\gcu\MPR\Common\Marketing\Brand\Powerpoint templates\GCU4x3March2015r6.pptx</vt:lpwstr>
  </property>
</Properties>
</file>