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81" r:id="rId1"/>
    <p:sldMasterId id="2147483711" r:id="rId2"/>
    <p:sldMasterId id="2147483682" r:id="rId3"/>
  </p:sldMasterIdLst>
  <p:notesMasterIdLst>
    <p:notesMasterId r:id="rId20"/>
  </p:notesMasterIdLst>
  <p:handoutMasterIdLst>
    <p:handoutMasterId r:id="rId21"/>
  </p:handoutMasterIdLst>
  <p:sldIdLst>
    <p:sldId id="296" r:id="rId4"/>
    <p:sldId id="300" r:id="rId5"/>
    <p:sldId id="304" r:id="rId6"/>
    <p:sldId id="303" r:id="rId7"/>
    <p:sldId id="301" r:id="rId8"/>
    <p:sldId id="283" r:id="rId9"/>
    <p:sldId id="299" r:id="rId10"/>
    <p:sldId id="284" r:id="rId11"/>
    <p:sldId id="289" r:id="rId12"/>
    <p:sldId id="290" r:id="rId13"/>
    <p:sldId id="291" r:id="rId14"/>
    <p:sldId id="285" r:id="rId15"/>
    <p:sldId id="286" r:id="rId16"/>
    <p:sldId id="295" r:id="rId17"/>
    <p:sldId id="276" r:id="rId18"/>
    <p:sldId id="305" r:id="rId19"/>
  </p:sldIdLst>
  <p:sldSz cx="9144000" cy="6858000" type="screen4x3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Opening Slide" id="{885F766A-7AEC-455B-BCF9-E8B6C269F7BA}">
          <p14:sldIdLst/>
        </p14:section>
        <p14:section name="Section Dividers" id="{82575F4C-A2F0-4EE9-9AE0-39F65A27CD48}">
          <p14:sldIdLst/>
        </p14:section>
        <p14:section name="Generic Slides" id="{CEC8951E-5280-470D-9367-390EE319EB8C}">
          <p14:sldIdLst>
            <p14:sldId id="296"/>
            <p14:sldId id="300"/>
            <p14:sldId id="304"/>
            <p14:sldId id="303"/>
            <p14:sldId id="301"/>
            <p14:sldId id="283"/>
            <p14:sldId id="299"/>
            <p14:sldId id="284"/>
            <p14:sldId id="289"/>
            <p14:sldId id="290"/>
            <p14:sldId id="291"/>
            <p14:sldId id="285"/>
            <p14:sldId id="286"/>
            <p14:sldId id="295"/>
          </p14:sldIdLst>
        </p14:section>
        <p14:section name="Closing Slide" id="{18BF6BD7-647C-4898-8490-009901F6A820}">
          <p14:sldIdLst>
            <p14:sldId id="276"/>
            <p14:sldId id="30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1">
          <p15:clr>
            <a:srgbClr val="A4A3A4"/>
          </p15:clr>
        </p15:guide>
        <p15:guide id="2" orient="horz" pos="4201">
          <p15:clr>
            <a:srgbClr val="A4A3A4"/>
          </p15:clr>
        </p15:guide>
        <p15:guide id="3" orient="horz" pos="119">
          <p15:clr>
            <a:srgbClr val="A4A3A4"/>
          </p15:clr>
        </p15:guide>
        <p15:guide id="4" orient="horz" pos="232">
          <p15:clr>
            <a:srgbClr val="A4A3A4"/>
          </p15:clr>
        </p15:guide>
        <p15:guide id="5" orient="horz" pos="4088">
          <p15:clr>
            <a:srgbClr val="A4A3A4"/>
          </p15:clr>
        </p15:guide>
        <p15:guide id="6" orient="horz" pos="5">
          <p15:clr>
            <a:srgbClr val="A4A3A4"/>
          </p15:clr>
        </p15:guide>
        <p15:guide id="7" pos="2880">
          <p15:clr>
            <a:srgbClr val="A4A3A4"/>
          </p15:clr>
        </p15:guide>
        <p15:guide id="8" pos="159">
          <p15:clr>
            <a:srgbClr val="A4A3A4"/>
          </p15:clr>
        </p15:guide>
        <p15:guide id="9" pos="5603">
          <p15:clr>
            <a:srgbClr val="A4A3A4"/>
          </p15:clr>
        </p15:guide>
        <p15:guide id="10" pos="2993">
          <p15:clr>
            <a:srgbClr val="A4A3A4"/>
          </p15:clr>
        </p15:guide>
        <p15:guide id="11" pos="2767">
          <p15:clr>
            <a:srgbClr val="A4A3A4"/>
          </p15:clr>
        </p15:guide>
        <p15:guide id="12" pos="272">
          <p15:clr>
            <a:srgbClr val="A4A3A4"/>
          </p15:clr>
        </p15:guide>
        <p15:guide id="13" pos="548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>
          <p15:clr>
            <a:srgbClr val="A4A3A4"/>
          </p15:clr>
        </p15:guide>
        <p15:guide id="2" orient="horz" pos="4201">
          <p15:clr>
            <a:srgbClr val="A4A3A4"/>
          </p15:clr>
        </p15:guide>
        <p15:guide id="3" orient="horz" pos="119">
          <p15:clr>
            <a:srgbClr val="A4A3A4"/>
          </p15:clr>
        </p15:guide>
        <p15:guide id="4" pos="2880">
          <p15:clr>
            <a:srgbClr val="A4A3A4"/>
          </p15:clr>
        </p15:guide>
        <p15:guide id="5" pos="5601">
          <p15:clr>
            <a:srgbClr val="A4A3A4"/>
          </p15:clr>
        </p15:guide>
        <p15:guide id="6" pos="158">
          <p15:clr>
            <a:srgbClr val="A4A3A4"/>
          </p15:clr>
        </p15:guide>
        <p15:guide id="7" pos="2993">
          <p15:clr>
            <a:srgbClr val="A4A3A4"/>
          </p15:clr>
        </p15:guide>
        <p15:guide id="8" pos="276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D00FF"/>
    <a:srgbClr val="00B398"/>
    <a:srgbClr val="01498E"/>
    <a:srgbClr val="AF1685"/>
    <a:srgbClr val="97D700"/>
    <a:srgbClr val="753BBD"/>
    <a:srgbClr val="006CB4"/>
    <a:srgbClr val="009681"/>
    <a:srgbClr val="EFEEED"/>
    <a:srgbClr val="C600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59" autoAdjust="0"/>
    <p:restoredTop sz="94663" autoAdjust="0"/>
  </p:normalViewPr>
  <p:slideViewPr>
    <p:cSldViewPr snapToObjects="1">
      <p:cViewPr varScale="1">
        <p:scale>
          <a:sx n="109" d="100"/>
          <a:sy n="109" d="100"/>
        </p:scale>
        <p:origin x="1602" y="108"/>
      </p:cViewPr>
      <p:guideLst>
        <p:guide orient="horz" pos="2161"/>
        <p:guide orient="horz" pos="4201"/>
        <p:guide orient="horz" pos="119"/>
        <p:guide orient="horz" pos="232"/>
        <p:guide orient="horz" pos="4088"/>
        <p:guide orient="horz" pos="5"/>
        <p:guide pos="2880"/>
        <p:guide pos="159"/>
        <p:guide pos="5603"/>
        <p:guide pos="2993"/>
        <p:guide pos="2767"/>
        <p:guide pos="272"/>
        <p:guide pos="548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 showGuides="1">
      <p:cViewPr varScale="1">
        <p:scale>
          <a:sx n="125" d="100"/>
          <a:sy n="125" d="100"/>
        </p:scale>
        <p:origin x="-966" y="-90"/>
      </p:cViewPr>
      <p:guideLst>
        <p:guide orient="horz" pos="2160"/>
        <p:guide orient="horz" pos="4201"/>
        <p:guide orient="horz" pos="119"/>
        <p:guide pos="2880"/>
        <p:guide pos="5601"/>
        <p:guide pos="158"/>
        <p:guide pos="2993"/>
        <p:guide pos="2767"/>
      </p:guideLst>
    </p:cSldViewPr>
  </p:notesViewPr>
  <p:gridSpacing cx="90012" cy="90012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image" Target="../media/image15.jpg"/><Relationship Id="rId4" Type="http://schemas.openxmlformats.org/officeDocument/2006/relationships/image" Target="../media/image18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image" Target="../media/image15.jpg"/><Relationship Id="rId4" Type="http://schemas.openxmlformats.org/officeDocument/2006/relationships/image" Target="../media/image18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FC938DC-00B7-D642-96EA-7A45932241E7}" type="doc">
      <dgm:prSet loTypeId="urn:microsoft.com/office/officeart/2005/8/layout/radial6" loCatId="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7C748B1-5FB6-944C-859F-DE70CB80ADCB}">
      <dgm:prSet phldrT="[Text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 sz="1000" dirty="0" smtClean="0">
            <a:latin typeface="Comic Sans MS"/>
            <a:cs typeface="Comic Sans MS"/>
          </a:endParaRPr>
        </a:p>
        <a:p>
          <a:endParaRPr lang="en-US" sz="1000" dirty="0" smtClean="0">
            <a:latin typeface="Comic Sans MS"/>
            <a:cs typeface="Comic Sans MS"/>
          </a:endParaRPr>
        </a:p>
        <a:p>
          <a:endParaRPr lang="en-US" sz="1000" dirty="0" smtClean="0">
            <a:latin typeface="Comic Sans MS"/>
            <a:cs typeface="Comic Sans MS"/>
          </a:endParaRPr>
        </a:p>
        <a:p>
          <a:r>
            <a:rPr lang="en-US" sz="1000" dirty="0" smtClean="0">
              <a:latin typeface="Comic Sans MS"/>
              <a:cs typeface="Comic Sans MS"/>
            </a:rPr>
            <a:t>Project Leads</a:t>
          </a:r>
        </a:p>
        <a:p>
          <a:r>
            <a:rPr lang="en-US" sz="1000" dirty="0" smtClean="0">
              <a:latin typeface="Comic Sans MS"/>
              <a:cs typeface="Comic Sans MS"/>
            </a:rPr>
            <a:t>Kim Williams &amp; Deborah O’Neill LDC, SHLS</a:t>
          </a:r>
          <a:endParaRPr lang="en-US" sz="1000" dirty="0">
            <a:latin typeface="Comic Sans MS"/>
            <a:cs typeface="Comic Sans MS"/>
          </a:endParaRPr>
        </a:p>
      </dgm:t>
    </dgm:pt>
    <dgm:pt modelId="{A23381C3-B598-134D-BB90-46AC9F58C68D}" type="parTrans" cxnId="{4BC2EAB7-DC52-8E46-8F27-4ACECE69E4CF}">
      <dgm:prSet/>
      <dgm:spPr/>
      <dgm:t>
        <a:bodyPr/>
        <a:lstStyle/>
        <a:p>
          <a:endParaRPr lang="en-US"/>
        </a:p>
      </dgm:t>
    </dgm:pt>
    <dgm:pt modelId="{E146D2FC-2FCD-C649-925C-1DF35E5B0499}" type="sibTrans" cxnId="{4BC2EAB7-DC52-8E46-8F27-4ACECE69E4CF}">
      <dgm:prSet/>
      <dgm:spPr/>
      <dgm:t>
        <a:bodyPr/>
        <a:lstStyle/>
        <a:p>
          <a:endParaRPr lang="en-US"/>
        </a:p>
      </dgm:t>
    </dgm:pt>
    <dgm:pt modelId="{1343349F-0857-5E4C-8FA5-005A92405313}">
      <dgm:prSet phldrT="[Text]" custT="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 sz="1000" dirty="0" smtClean="0">
            <a:latin typeface="Comic Sans MS"/>
            <a:cs typeface="Comic Sans MS"/>
          </a:endParaRPr>
        </a:p>
        <a:p>
          <a:endParaRPr lang="en-US" sz="1000" dirty="0" smtClean="0">
            <a:latin typeface="Comic Sans MS"/>
            <a:cs typeface="Comic Sans MS"/>
          </a:endParaRPr>
        </a:p>
        <a:p>
          <a:r>
            <a:rPr lang="en-US" sz="1000" dirty="0" err="1" smtClean="0">
              <a:latin typeface="Comic Sans MS"/>
              <a:cs typeface="Comic Sans MS"/>
            </a:rPr>
            <a:t>Calum</a:t>
          </a:r>
          <a:r>
            <a:rPr lang="en-US" sz="1000" dirty="0" smtClean="0">
              <a:latin typeface="Comic Sans MS"/>
              <a:cs typeface="Comic Sans MS"/>
            </a:rPr>
            <a:t> Nielsen LDC, SHLS</a:t>
          </a:r>
          <a:endParaRPr lang="en-US" sz="1000" dirty="0">
            <a:latin typeface="Comic Sans MS"/>
            <a:cs typeface="Comic Sans MS"/>
          </a:endParaRPr>
        </a:p>
      </dgm:t>
    </dgm:pt>
    <dgm:pt modelId="{9C3ED3AD-BA0C-FF4A-B8CA-C3E9C34DB788}" type="parTrans" cxnId="{BFEC410B-B153-7043-AAA8-5C5DA31B9AB6}">
      <dgm:prSet/>
      <dgm:spPr/>
      <dgm:t>
        <a:bodyPr/>
        <a:lstStyle/>
        <a:p>
          <a:endParaRPr lang="en-US"/>
        </a:p>
      </dgm:t>
    </dgm:pt>
    <dgm:pt modelId="{ACE432AA-F3D8-5141-A9AB-518B1133CA43}" type="sibTrans" cxnId="{BFEC410B-B153-7043-AAA8-5C5DA31B9AB6}">
      <dgm:prSet/>
      <dgm:spPr/>
      <dgm:t>
        <a:bodyPr/>
        <a:lstStyle/>
        <a:p>
          <a:endParaRPr lang="en-US"/>
        </a:p>
      </dgm:t>
    </dgm:pt>
    <dgm:pt modelId="{56A07004-F649-2F47-8A22-045FF9F407FA}">
      <dgm:prSet phldrT="[Text]" custT="1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n-US" sz="1000" dirty="0" smtClean="0">
            <a:latin typeface="Comic Sans MS"/>
            <a:cs typeface="Comic Sans MS"/>
          </a:endParaRPr>
        </a:p>
        <a:p>
          <a:endParaRPr lang="en-US" sz="1000" dirty="0" smtClean="0">
            <a:latin typeface="Comic Sans MS"/>
            <a:cs typeface="Comic Sans MS"/>
          </a:endParaRPr>
        </a:p>
        <a:p>
          <a:r>
            <a:rPr lang="en-US" sz="1000" dirty="0" smtClean="0">
              <a:latin typeface="Comic Sans MS"/>
              <a:cs typeface="Comic Sans MS"/>
            </a:rPr>
            <a:t>Jessica Hancock GCU London</a:t>
          </a:r>
          <a:endParaRPr lang="en-US" sz="1000" dirty="0">
            <a:latin typeface="Comic Sans MS"/>
            <a:cs typeface="Comic Sans MS"/>
          </a:endParaRPr>
        </a:p>
      </dgm:t>
    </dgm:pt>
    <dgm:pt modelId="{8D30BD1F-1270-D447-A749-CBF08F39F76D}" type="parTrans" cxnId="{365AD5D3-E90B-CA4C-B1B9-2D4E4A109835}">
      <dgm:prSet/>
      <dgm:spPr/>
      <dgm:t>
        <a:bodyPr/>
        <a:lstStyle/>
        <a:p>
          <a:endParaRPr lang="en-US"/>
        </a:p>
      </dgm:t>
    </dgm:pt>
    <dgm:pt modelId="{2963D5A9-B067-2341-B64A-C29FB8F64352}" type="sibTrans" cxnId="{365AD5D3-E90B-CA4C-B1B9-2D4E4A109835}">
      <dgm:prSet/>
      <dgm:spPr/>
      <dgm:t>
        <a:bodyPr/>
        <a:lstStyle/>
        <a:p>
          <a:endParaRPr lang="en-US"/>
        </a:p>
      </dgm:t>
    </dgm:pt>
    <dgm:pt modelId="{591F516F-BE7B-EF43-9F00-4787C7C0F3E5}">
      <dgm:prSet phldrT="[Text]" custT="1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en-US" sz="1000" dirty="0" smtClean="0">
            <a:latin typeface="Comic Sans MS"/>
            <a:cs typeface="Comic Sans MS"/>
          </a:endParaRPr>
        </a:p>
        <a:p>
          <a:endParaRPr lang="en-US" sz="1000" dirty="0" smtClean="0">
            <a:latin typeface="Comic Sans MS"/>
            <a:cs typeface="Comic Sans MS"/>
          </a:endParaRPr>
        </a:p>
        <a:p>
          <a:r>
            <a:rPr lang="en-US" sz="1000" dirty="0" smtClean="0">
              <a:latin typeface="Comic Sans MS"/>
              <a:cs typeface="Comic Sans MS"/>
            </a:rPr>
            <a:t>Birgit </a:t>
          </a:r>
          <a:r>
            <a:rPr lang="en-US" sz="1000" dirty="0" err="1" smtClean="0">
              <a:latin typeface="Comic Sans MS"/>
              <a:cs typeface="Comic Sans MS"/>
            </a:rPr>
            <a:t>Schroeter</a:t>
          </a:r>
          <a:r>
            <a:rPr lang="en-US" sz="1000" dirty="0" smtClean="0">
              <a:latin typeface="Comic Sans MS"/>
              <a:cs typeface="Comic Sans MS"/>
            </a:rPr>
            <a:t> Psychology</a:t>
          </a:r>
          <a:endParaRPr lang="en-US" sz="1000" dirty="0">
            <a:latin typeface="Comic Sans MS"/>
            <a:cs typeface="Comic Sans MS"/>
          </a:endParaRPr>
        </a:p>
      </dgm:t>
    </dgm:pt>
    <dgm:pt modelId="{681ABBBF-89C8-404C-8089-BC50BF75915B}" type="parTrans" cxnId="{FD33A2E9-9AF3-7D45-9871-312CE2586EB3}">
      <dgm:prSet/>
      <dgm:spPr/>
      <dgm:t>
        <a:bodyPr/>
        <a:lstStyle/>
        <a:p>
          <a:endParaRPr lang="en-US"/>
        </a:p>
      </dgm:t>
    </dgm:pt>
    <dgm:pt modelId="{5C066B1B-1BF9-8548-89BD-266FF5019B62}" type="sibTrans" cxnId="{FD33A2E9-9AF3-7D45-9871-312CE2586EB3}">
      <dgm:prSet/>
      <dgm:spPr/>
      <dgm:t>
        <a:bodyPr/>
        <a:lstStyle/>
        <a:p>
          <a:endParaRPr lang="en-US"/>
        </a:p>
      </dgm:t>
    </dgm:pt>
    <dgm:pt modelId="{7658D6C3-B390-8444-A0AD-BF36A7B0EE62}">
      <dgm:prSet phldrT="[Text]" custT="1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en-US" sz="1000" dirty="0" smtClean="0">
            <a:latin typeface="Comic Sans MS"/>
            <a:cs typeface="Comic Sans MS"/>
          </a:endParaRPr>
        </a:p>
        <a:p>
          <a:endParaRPr lang="en-US" sz="1000" dirty="0" smtClean="0">
            <a:latin typeface="Comic Sans MS"/>
            <a:cs typeface="Comic Sans MS"/>
          </a:endParaRPr>
        </a:p>
        <a:p>
          <a:endParaRPr lang="en-US" sz="1000" dirty="0" smtClean="0">
            <a:latin typeface="Comic Sans MS"/>
            <a:cs typeface="Comic Sans MS"/>
          </a:endParaRPr>
        </a:p>
        <a:p>
          <a:r>
            <a:rPr lang="en-US" sz="1000" dirty="0" smtClean="0">
              <a:latin typeface="Comic Sans MS"/>
              <a:cs typeface="Comic Sans MS"/>
            </a:rPr>
            <a:t>Frances </a:t>
          </a:r>
          <a:r>
            <a:rPr lang="en-US" sz="1000" dirty="0" err="1" smtClean="0">
              <a:latin typeface="Comic Sans MS"/>
              <a:cs typeface="Comic Sans MS"/>
            </a:rPr>
            <a:t>MacInnes</a:t>
          </a:r>
          <a:r>
            <a:rPr lang="en-US" sz="1000" dirty="0" smtClean="0">
              <a:latin typeface="Comic Sans MS"/>
              <a:cs typeface="Comic Sans MS"/>
            </a:rPr>
            <a:t> Life Sciences</a:t>
          </a:r>
          <a:endParaRPr lang="en-US" sz="1000" dirty="0">
            <a:latin typeface="Comic Sans MS"/>
            <a:cs typeface="Comic Sans MS"/>
          </a:endParaRPr>
        </a:p>
      </dgm:t>
    </dgm:pt>
    <dgm:pt modelId="{045EB5A8-3FC5-9D4D-9296-43C21DE175A5}" type="parTrans" cxnId="{C76E8722-ED54-CD4B-83D2-E5B47F459440}">
      <dgm:prSet/>
      <dgm:spPr/>
      <dgm:t>
        <a:bodyPr/>
        <a:lstStyle/>
        <a:p>
          <a:endParaRPr lang="en-US"/>
        </a:p>
      </dgm:t>
    </dgm:pt>
    <dgm:pt modelId="{2C77D16B-9D88-B942-A512-58C42EFF385A}" type="sibTrans" cxnId="{C76E8722-ED54-CD4B-83D2-E5B47F459440}">
      <dgm:prSet/>
      <dgm:spPr/>
      <dgm:t>
        <a:bodyPr/>
        <a:lstStyle/>
        <a:p>
          <a:endParaRPr lang="en-US"/>
        </a:p>
      </dgm:t>
    </dgm:pt>
    <dgm:pt modelId="{4EEC048A-7220-5140-AC73-C36DB67C0A16}" type="pres">
      <dgm:prSet presAssocID="{DFC938DC-00B7-D642-96EA-7A45932241E7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C1501C1-1D50-E847-9DDC-1069F8A45BA5}" type="pres">
      <dgm:prSet presAssocID="{E7C748B1-5FB6-944C-859F-DE70CB80ADCB}" presName="centerShape" presStyleLbl="node0" presStyleIdx="0" presStyleCnt="1" custScaleX="118064" custScaleY="107798"/>
      <dgm:spPr/>
      <dgm:t>
        <a:bodyPr/>
        <a:lstStyle/>
        <a:p>
          <a:endParaRPr lang="en-US"/>
        </a:p>
      </dgm:t>
    </dgm:pt>
    <dgm:pt modelId="{41FA039E-1395-9B4A-A321-E4A5BB664875}" type="pres">
      <dgm:prSet presAssocID="{1343349F-0857-5E4C-8FA5-005A92405313}" presName="node" presStyleLbl="node1" presStyleIdx="0" presStyleCnt="4" custScaleX="113636" custScaleY="1195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D3F4ED-CBCF-C04F-AE59-0D6F4608A731}" type="pres">
      <dgm:prSet presAssocID="{1343349F-0857-5E4C-8FA5-005A92405313}" presName="dummy" presStyleCnt="0"/>
      <dgm:spPr/>
    </dgm:pt>
    <dgm:pt modelId="{1E6B8603-CEA8-9C43-9DF1-688A78E5A86A}" type="pres">
      <dgm:prSet presAssocID="{ACE432AA-F3D8-5141-A9AB-518B1133CA43}" presName="sibTrans" presStyleLbl="sibTrans2D1" presStyleIdx="0" presStyleCnt="4"/>
      <dgm:spPr/>
      <dgm:t>
        <a:bodyPr/>
        <a:lstStyle/>
        <a:p>
          <a:endParaRPr lang="en-US"/>
        </a:p>
      </dgm:t>
    </dgm:pt>
    <dgm:pt modelId="{32B5B3B5-E060-524E-A972-D36311E9F1D1}" type="pres">
      <dgm:prSet presAssocID="{56A07004-F649-2F47-8A22-045FF9F407FA}" presName="node" presStyleLbl="node1" presStyleIdx="1" presStyleCnt="4" custScaleX="114776" custScaleY="11994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3902EE-A3A9-684F-9969-A0623BD39D51}" type="pres">
      <dgm:prSet presAssocID="{56A07004-F649-2F47-8A22-045FF9F407FA}" presName="dummy" presStyleCnt="0"/>
      <dgm:spPr/>
    </dgm:pt>
    <dgm:pt modelId="{6ED4D4EC-1EA0-2849-9694-B8670F8B88EA}" type="pres">
      <dgm:prSet presAssocID="{2963D5A9-B067-2341-B64A-C29FB8F64352}" presName="sibTrans" presStyleLbl="sibTrans2D1" presStyleIdx="1" presStyleCnt="4"/>
      <dgm:spPr/>
      <dgm:t>
        <a:bodyPr/>
        <a:lstStyle/>
        <a:p>
          <a:endParaRPr lang="en-US"/>
        </a:p>
      </dgm:t>
    </dgm:pt>
    <dgm:pt modelId="{6A213940-776C-A14C-8C5C-B69014120EA5}" type="pres">
      <dgm:prSet presAssocID="{591F516F-BE7B-EF43-9F00-4787C7C0F3E5}" presName="node" presStyleLbl="node1" presStyleIdx="2" presStyleCnt="4" custScaleX="124664" custScaleY="11988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84BD3D-D3F5-3147-8043-5146B67F57C5}" type="pres">
      <dgm:prSet presAssocID="{591F516F-BE7B-EF43-9F00-4787C7C0F3E5}" presName="dummy" presStyleCnt="0"/>
      <dgm:spPr/>
    </dgm:pt>
    <dgm:pt modelId="{C2C09DD1-FC74-014F-8343-D327045D8D69}" type="pres">
      <dgm:prSet presAssocID="{5C066B1B-1BF9-8548-89BD-266FF5019B62}" presName="sibTrans" presStyleLbl="sibTrans2D1" presStyleIdx="2" presStyleCnt="4"/>
      <dgm:spPr/>
      <dgm:t>
        <a:bodyPr/>
        <a:lstStyle/>
        <a:p>
          <a:endParaRPr lang="en-US"/>
        </a:p>
      </dgm:t>
    </dgm:pt>
    <dgm:pt modelId="{2A48CAD8-D5FB-C243-9242-ADEED5CF0B21}" type="pres">
      <dgm:prSet presAssocID="{7658D6C3-B390-8444-A0AD-BF36A7B0EE62}" presName="node" presStyleLbl="node1" presStyleIdx="3" presStyleCnt="4" custScaleX="122054" custScaleY="11472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6238EB-6B8F-6140-94DC-086F040514FE}" type="pres">
      <dgm:prSet presAssocID="{7658D6C3-B390-8444-A0AD-BF36A7B0EE62}" presName="dummy" presStyleCnt="0"/>
      <dgm:spPr/>
    </dgm:pt>
    <dgm:pt modelId="{D1265A2F-FBCF-8242-AC0B-F56817306587}" type="pres">
      <dgm:prSet presAssocID="{2C77D16B-9D88-B942-A512-58C42EFF385A}" presName="sibTrans" presStyleLbl="sibTrans2D1" presStyleIdx="3" presStyleCnt="4"/>
      <dgm:spPr/>
      <dgm:t>
        <a:bodyPr/>
        <a:lstStyle/>
        <a:p>
          <a:endParaRPr lang="en-US"/>
        </a:p>
      </dgm:t>
    </dgm:pt>
  </dgm:ptLst>
  <dgm:cxnLst>
    <dgm:cxn modelId="{950CDE7E-8582-7048-BDBF-102B5DE3FCDE}" type="presOf" srcId="{2C77D16B-9D88-B942-A512-58C42EFF385A}" destId="{D1265A2F-FBCF-8242-AC0B-F56817306587}" srcOrd="0" destOrd="0" presId="urn:microsoft.com/office/officeart/2005/8/layout/radial6"/>
    <dgm:cxn modelId="{DEFE1A2D-646E-1D46-80C8-61C7E1556458}" type="presOf" srcId="{5C066B1B-1BF9-8548-89BD-266FF5019B62}" destId="{C2C09DD1-FC74-014F-8343-D327045D8D69}" srcOrd="0" destOrd="0" presId="urn:microsoft.com/office/officeart/2005/8/layout/radial6"/>
    <dgm:cxn modelId="{B2731240-6666-0B43-B023-BDA242A8CFF3}" type="presOf" srcId="{DFC938DC-00B7-D642-96EA-7A45932241E7}" destId="{4EEC048A-7220-5140-AC73-C36DB67C0A16}" srcOrd="0" destOrd="0" presId="urn:microsoft.com/office/officeart/2005/8/layout/radial6"/>
    <dgm:cxn modelId="{2EB5FB48-D9BE-4948-8BEB-58E1B333E87C}" type="presOf" srcId="{ACE432AA-F3D8-5141-A9AB-518B1133CA43}" destId="{1E6B8603-CEA8-9C43-9DF1-688A78E5A86A}" srcOrd="0" destOrd="0" presId="urn:microsoft.com/office/officeart/2005/8/layout/radial6"/>
    <dgm:cxn modelId="{365AD5D3-E90B-CA4C-B1B9-2D4E4A109835}" srcId="{E7C748B1-5FB6-944C-859F-DE70CB80ADCB}" destId="{56A07004-F649-2F47-8A22-045FF9F407FA}" srcOrd="1" destOrd="0" parTransId="{8D30BD1F-1270-D447-A749-CBF08F39F76D}" sibTransId="{2963D5A9-B067-2341-B64A-C29FB8F64352}"/>
    <dgm:cxn modelId="{5D07FA1E-8B3B-3244-8C09-DC323B54354A}" type="presOf" srcId="{E7C748B1-5FB6-944C-859F-DE70CB80ADCB}" destId="{FC1501C1-1D50-E847-9DDC-1069F8A45BA5}" srcOrd="0" destOrd="0" presId="urn:microsoft.com/office/officeart/2005/8/layout/radial6"/>
    <dgm:cxn modelId="{316D8876-21B0-D242-B31B-F82C4198013D}" type="presOf" srcId="{56A07004-F649-2F47-8A22-045FF9F407FA}" destId="{32B5B3B5-E060-524E-A972-D36311E9F1D1}" srcOrd="0" destOrd="0" presId="urn:microsoft.com/office/officeart/2005/8/layout/radial6"/>
    <dgm:cxn modelId="{4BC2EAB7-DC52-8E46-8F27-4ACECE69E4CF}" srcId="{DFC938DC-00B7-D642-96EA-7A45932241E7}" destId="{E7C748B1-5FB6-944C-859F-DE70CB80ADCB}" srcOrd="0" destOrd="0" parTransId="{A23381C3-B598-134D-BB90-46AC9F58C68D}" sibTransId="{E146D2FC-2FCD-C649-925C-1DF35E5B0499}"/>
    <dgm:cxn modelId="{A86F836D-5CCC-5C49-9E49-BE8FD60D0689}" type="presOf" srcId="{7658D6C3-B390-8444-A0AD-BF36A7B0EE62}" destId="{2A48CAD8-D5FB-C243-9242-ADEED5CF0B21}" srcOrd="0" destOrd="0" presId="urn:microsoft.com/office/officeart/2005/8/layout/radial6"/>
    <dgm:cxn modelId="{FD33A2E9-9AF3-7D45-9871-312CE2586EB3}" srcId="{E7C748B1-5FB6-944C-859F-DE70CB80ADCB}" destId="{591F516F-BE7B-EF43-9F00-4787C7C0F3E5}" srcOrd="2" destOrd="0" parTransId="{681ABBBF-89C8-404C-8089-BC50BF75915B}" sibTransId="{5C066B1B-1BF9-8548-89BD-266FF5019B62}"/>
    <dgm:cxn modelId="{BFEC410B-B153-7043-AAA8-5C5DA31B9AB6}" srcId="{E7C748B1-5FB6-944C-859F-DE70CB80ADCB}" destId="{1343349F-0857-5E4C-8FA5-005A92405313}" srcOrd="0" destOrd="0" parTransId="{9C3ED3AD-BA0C-FF4A-B8CA-C3E9C34DB788}" sibTransId="{ACE432AA-F3D8-5141-A9AB-518B1133CA43}"/>
    <dgm:cxn modelId="{C76E8722-ED54-CD4B-83D2-E5B47F459440}" srcId="{E7C748B1-5FB6-944C-859F-DE70CB80ADCB}" destId="{7658D6C3-B390-8444-A0AD-BF36A7B0EE62}" srcOrd="3" destOrd="0" parTransId="{045EB5A8-3FC5-9D4D-9296-43C21DE175A5}" sibTransId="{2C77D16B-9D88-B942-A512-58C42EFF385A}"/>
    <dgm:cxn modelId="{D87F463B-A6BA-3442-939F-EB2619C0F972}" type="presOf" srcId="{591F516F-BE7B-EF43-9F00-4787C7C0F3E5}" destId="{6A213940-776C-A14C-8C5C-B69014120EA5}" srcOrd="0" destOrd="0" presId="urn:microsoft.com/office/officeart/2005/8/layout/radial6"/>
    <dgm:cxn modelId="{361C9C6F-FAEA-1747-A09B-1CB8156D4702}" type="presOf" srcId="{2963D5A9-B067-2341-B64A-C29FB8F64352}" destId="{6ED4D4EC-1EA0-2849-9694-B8670F8B88EA}" srcOrd="0" destOrd="0" presId="urn:microsoft.com/office/officeart/2005/8/layout/radial6"/>
    <dgm:cxn modelId="{308E6CC9-D451-2943-8124-3918A62AC272}" type="presOf" srcId="{1343349F-0857-5E4C-8FA5-005A92405313}" destId="{41FA039E-1395-9B4A-A321-E4A5BB664875}" srcOrd="0" destOrd="0" presId="urn:microsoft.com/office/officeart/2005/8/layout/radial6"/>
    <dgm:cxn modelId="{F25E71E6-5A50-CF4A-9984-8910FCB2CA12}" type="presParOf" srcId="{4EEC048A-7220-5140-AC73-C36DB67C0A16}" destId="{FC1501C1-1D50-E847-9DDC-1069F8A45BA5}" srcOrd="0" destOrd="0" presId="urn:microsoft.com/office/officeart/2005/8/layout/radial6"/>
    <dgm:cxn modelId="{9C184B51-66DC-8046-A2D5-49D7134F8D14}" type="presParOf" srcId="{4EEC048A-7220-5140-AC73-C36DB67C0A16}" destId="{41FA039E-1395-9B4A-A321-E4A5BB664875}" srcOrd="1" destOrd="0" presId="urn:microsoft.com/office/officeart/2005/8/layout/radial6"/>
    <dgm:cxn modelId="{D48D4C96-B6A4-F342-B60E-6DC937D234E9}" type="presParOf" srcId="{4EEC048A-7220-5140-AC73-C36DB67C0A16}" destId="{E0D3F4ED-CBCF-C04F-AE59-0D6F4608A731}" srcOrd="2" destOrd="0" presId="urn:microsoft.com/office/officeart/2005/8/layout/radial6"/>
    <dgm:cxn modelId="{DE90A528-A635-6344-9143-6046CB6BE3A1}" type="presParOf" srcId="{4EEC048A-7220-5140-AC73-C36DB67C0A16}" destId="{1E6B8603-CEA8-9C43-9DF1-688A78E5A86A}" srcOrd="3" destOrd="0" presId="urn:microsoft.com/office/officeart/2005/8/layout/radial6"/>
    <dgm:cxn modelId="{7C662AE0-066B-2247-AA66-6C8193DB3D29}" type="presParOf" srcId="{4EEC048A-7220-5140-AC73-C36DB67C0A16}" destId="{32B5B3B5-E060-524E-A972-D36311E9F1D1}" srcOrd="4" destOrd="0" presId="urn:microsoft.com/office/officeart/2005/8/layout/radial6"/>
    <dgm:cxn modelId="{64D60881-F8F2-8E4E-9ABD-CDB4FD64806B}" type="presParOf" srcId="{4EEC048A-7220-5140-AC73-C36DB67C0A16}" destId="{693902EE-A3A9-684F-9969-A0623BD39D51}" srcOrd="5" destOrd="0" presId="urn:microsoft.com/office/officeart/2005/8/layout/radial6"/>
    <dgm:cxn modelId="{2D87A82E-6B4B-8A4E-AFF9-CE17A4DC7CB8}" type="presParOf" srcId="{4EEC048A-7220-5140-AC73-C36DB67C0A16}" destId="{6ED4D4EC-1EA0-2849-9694-B8670F8B88EA}" srcOrd="6" destOrd="0" presId="urn:microsoft.com/office/officeart/2005/8/layout/radial6"/>
    <dgm:cxn modelId="{F7C7ED13-B3CC-554C-A51A-8A241FD3820D}" type="presParOf" srcId="{4EEC048A-7220-5140-AC73-C36DB67C0A16}" destId="{6A213940-776C-A14C-8C5C-B69014120EA5}" srcOrd="7" destOrd="0" presId="urn:microsoft.com/office/officeart/2005/8/layout/radial6"/>
    <dgm:cxn modelId="{5C2CAACD-CBF5-454E-B7EA-80BCC9138614}" type="presParOf" srcId="{4EEC048A-7220-5140-AC73-C36DB67C0A16}" destId="{0084BD3D-D3F5-3147-8043-5146B67F57C5}" srcOrd="8" destOrd="0" presId="urn:microsoft.com/office/officeart/2005/8/layout/radial6"/>
    <dgm:cxn modelId="{AB1DAF66-D60B-3C4C-B7A4-2A558BEBE7C0}" type="presParOf" srcId="{4EEC048A-7220-5140-AC73-C36DB67C0A16}" destId="{C2C09DD1-FC74-014F-8343-D327045D8D69}" srcOrd="9" destOrd="0" presId="urn:microsoft.com/office/officeart/2005/8/layout/radial6"/>
    <dgm:cxn modelId="{0508AE9D-8BED-6B44-B12C-D4B488FC8545}" type="presParOf" srcId="{4EEC048A-7220-5140-AC73-C36DB67C0A16}" destId="{2A48CAD8-D5FB-C243-9242-ADEED5CF0B21}" srcOrd="10" destOrd="0" presId="urn:microsoft.com/office/officeart/2005/8/layout/radial6"/>
    <dgm:cxn modelId="{C4E9A94C-BE66-A040-9BC4-C8B123164995}" type="presParOf" srcId="{4EEC048A-7220-5140-AC73-C36DB67C0A16}" destId="{5F6238EB-6B8F-6140-94DC-086F040514FE}" srcOrd="11" destOrd="0" presId="urn:microsoft.com/office/officeart/2005/8/layout/radial6"/>
    <dgm:cxn modelId="{D2463C87-7E8B-F240-B53C-CF96F17D1050}" type="presParOf" srcId="{4EEC048A-7220-5140-AC73-C36DB67C0A16}" destId="{D1265A2F-FBCF-8242-AC0B-F56817306587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022A169-60C4-E94C-817C-B5DA44A2903F}" type="doc">
      <dgm:prSet loTypeId="urn:microsoft.com/office/officeart/2005/8/layout/hProcess9" loCatId="" qsTypeId="urn:microsoft.com/office/officeart/2005/8/quickstyle/3D5" qsCatId="3D" csTypeId="urn:microsoft.com/office/officeart/2005/8/colors/colorful2" csCatId="colorful" phldr="1"/>
      <dgm:spPr/>
    </dgm:pt>
    <dgm:pt modelId="{AF51FCF2-18C3-6242-BB85-225D91A23223}">
      <dgm:prSet phldrT="[Text]" custT="1"/>
      <dgm:spPr/>
      <dgm:t>
        <a:bodyPr/>
        <a:lstStyle/>
        <a:p>
          <a:r>
            <a:rPr lang="en-US" sz="1400" dirty="0" smtClean="0">
              <a:latin typeface="Comic Sans MS"/>
              <a:cs typeface="Comic Sans MS"/>
            </a:rPr>
            <a:t>Increasing international students @ GCU</a:t>
          </a:r>
          <a:endParaRPr lang="en-US" sz="1400" dirty="0">
            <a:latin typeface="Comic Sans MS"/>
            <a:cs typeface="Comic Sans MS"/>
          </a:endParaRPr>
        </a:p>
      </dgm:t>
    </dgm:pt>
    <dgm:pt modelId="{716AF517-47BA-C241-A365-C77565A75539}" type="parTrans" cxnId="{1B2A9CE9-8FD6-DA4E-894B-A18A1FE9C8EB}">
      <dgm:prSet/>
      <dgm:spPr/>
      <dgm:t>
        <a:bodyPr/>
        <a:lstStyle/>
        <a:p>
          <a:endParaRPr lang="en-US"/>
        </a:p>
      </dgm:t>
    </dgm:pt>
    <dgm:pt modelId="{FD0001E5-1C9E-1F4C-A2E6-43358CB17A81}" type="sibTrans" cxnId="{1B2A9CE9-8FD6-DA4E-894B-A18A1FE9C8EB}">
      <dgm:prSet/>
      <dgm:spPr/>
      <dgm:t>
        <a:bodyPr/>
        <a:lstStyle/>
        <a:p>
          <a:endParaRPr lang="en-US"/>
        </a:p>
      </dgm:t>
    </dgm:pt>
    <dgm:pt modelId="{97A43A56-AD3F-4E48-8B51-F2E2A1D31AE3}">
      <dgm:prSet custT="1"/>
      <dgm:spPr/>
      <dgm:t>
        <a:bodyPr/>
        <a:lstStyle/>
        <a:p>
          <a:r>
            <a:rPr lang="en-US" sz="1400" dirty="0" smtClean="0">
              <a:latin typeface="Comic Sans MS"/>
              <a:cs typeface="Comic Sans MS"/>
            </a:rPr>
            <a:t>Resulting in support request increase @ LDC</a:t>
          </a:r>
          <a:endParaRPr lang="en-US" sz="1400" dirty="0">
            <a:latin typeface="Comic Sans MS"/>
            <a:cs typeface="Comic Sans MS"/>
          </a:endParaRPr>
        </a:p>
      </dgm:t>
    </dgm:pt>
    <dgm:pt modelId="{0CD2E1CC-B1D0-514B-AEA2-DFBB01E9A9CF}" type="parTrans" cxnId="{59361E91-52E2-2C43-8D70-BA6C0F7A7A2B}">
      <dgm:prSet/>
      <dgm:spPr/>
      <dgm:t>
        <a:bodyPr/>
        <a:lstStyle/>
        <a:p>
          <a:endParaRPr lang="en-US"/>
        </a:p>
      </dgm:t>
    </dgm:pt>
    <dgm:pt modelId="{84DFF8FD-5EF2-4348-9D98-3C10ABE45D48}" type="sibTrans" cxnId="{59361E91-52E2-2C43-8D70-BA6C0F7A7A2B}">
      <dgm:prSet/>
      <dgm:spPr/>
      <dgm:t>
        <a:bodyPr/>
        <a:lstStyle/>
        <a:p>
          <a:endParaRPr lang="en-US"/>
        </a:p>
      </dgm:t>
    </dgm:pt>
    <dgm:pt modelId="{3D10F1FE-78B1-1F49-B519-3B19863B7269}">
      <dgm:prSet custT="1"/>
      <dgm:spPr/>
      <dgm:t>
        <a:bodyPr/>
        <a:lstStyle/>
        <a:p>
          <a:r>
            <a:rPr lang="en-US" sz="1400" dirty="0" smtClean="0">
              <a:latin typeface="Comic Sans MS"/>
              <a:cs typeface="Comic Sans MS"/>
            </a:rPr>
            <a:t>English language v EAP support?</a:t>
          </a:r>
          <a:endParaRPr lang="en-US" sz="1400" dirty="0">
            <a:latin typeface="Comic Sans MS"/>
            <a:cs typeface="Comic Sans MS"/>
          </a:endParaRPr>
        </a:p>
      </dgm:t>
    </dgm:pt>
    <dgm:pt modelId="{7A7695BA-3586-EB44-B760-3570299DD750}" type="parTrans" cxnId="{093F3811-EF21-E14F-8121-D753F574668D}">
      <dgm:prSet/>
      <dgm:spPr/>
      <dgm:t>
        <a:bodyPr/>
        <a:lstStyle/>
        <a:p>
          <a:endParaRPr lang="en-US"/>
        </a:p>
      </dgm:t>
    </dgm:pt>
    <dgm:pt modelId="{95D575EE-F42E-F048-B467-E8060C6CE068}" type="sibTrans" cxnId="{093F3811-EF21-E14F-8121-D753F574668D}">
      <dgm:prSet/>
      <dgm:spPr/>
      <dgm:t>
        <a:bodyPr/>
        <a:lstStyle/>
        <a:p>
          <a:endParaRPr lang="en-US"/>
        </a:p>
      </dgm:t>
    </dgm:pt>
    <dgm:pt modelId="{A700F2FD-DEAE-2F46-84DF-C32823F4F66D}">
      <dgm:prSet custT="1"/>
      <dgm:spPr/>
      <dgm:t>
        <a:bodyPr/>
        <a:lstStyle/>
        <a:p>
          <a:r>
            <a:rPr lang="en-US" sz="1400" dirty="0" smtClean="0">
              <a:latin typeface="Comic Sans MS"/>
              <a:cs typeface="Comic Sans MS"/>
            </a:rPr>
            <a:t>Desire to improve student performance</a:t>
          </a:r>
          <a:endParaRPr lang="en-US" sz="1400" dirty="0">
            <a:latin typeface="Comic Sans MS"/>
            <a:cs typeface="Comic Sans MS"/>
          </a:endParaRPr>
        </a:p>
      </dgm:t>
    </dgm:pt>
    <dgm:pt modelId="{7CC86235-0E0F-6247-9BC9-70DD87645945}" type="parTrans" cxnId="{EB180F4F-AA84-D441-86D2-82462F88B691}">
      <dgm:prSet/>
      <dgm:spPr/>
      <dgm:t>
        <a:bodyPr/>
        <a:lstStyle/>
        <a:p>
          <a:endParaRPr lang="en-US"/>
        </a:p>
      </dgm:t>
    </dgm:pt>
    <dgm:pt modelId="{07C6ED75-D2C2-ED41-A6EF-F8A361F2A171}" type="sibTrans" cxnId="{EB180F4F-AA84-D441-86D2-82462F88B691}">
      <dgm:prSet/>
      <dgm:spPr/>
      <dgm:t>
        <a:bodyPr/>
        <a:lstStyle/>
        <a:p>
          <a:endParaRPr lang="en-US"/>
        </a:p>
      </dgm:t>
    </dgm:pt>
    <dgm:pt modelId="{C4DF7736-CEC8-3C4B-AAA1-1BE7AD691A21}">
      <dgm:prSet/>
      <dgm:spPr/>
      <dgm:t>
        <a:bodyPr/>
        <a:lstStyle/>
        <a:p>
          <a:r>
            <a:rPr lang="en-US" dirty="0" smtClean="0">
              <a:latin typeface="Comic Sans MS"/>
              <a:cs typeface="Comic Sans MS"/>
            </a:rPr>
            <a:t>Current resources lacking</a:t>
          </a:r>
          <a:endParaRPr lang="en-US" dirty="0">
            <a:latin typeface="Comic Sans MS"/>
            <a:cs typeface="Comic Sans MS"/>
          </a:endParaRPr>
        </a:p>
      </dgm:t>
    </dgm:pt>
    <dgm:pt modelId="{4D70E270-F5DA-F946-B5B6-0634673C953E}" type="sibTrans" cxnId="{250FBF51-7EA4-454B-BE1D-F53E81C84003}">
      <dgm:prSet/>
      <dgm:spPr/>
      <dgm:t>
        <a:bodyPr/>
        <a:lstStyle/>
        <a:p>
          <a:endParaRPr lang="en-US"/>
        </a:p>
      </dgm:t>
    </dgm:pt>
    <dgm:pt modelId="{6E30148A-C3B7-C041-B9BA-EF640B9CA230}" type="parTrans" cxnId="{250FBF51-7EA4-454B-BE1D-F53E81C84003}">
      <dgm:prSet/>
      <dgm:spPr/>
      <dgm:t>
        <a:bodyPr/>
        <a:lstStyle/>
        <a:p>
          <a:endParaRPr lang="en-US"/>
        </a:p>
      </dgm:t>
    </dgm:pt>
    <dgm:pt modelId="{552CDA59-17B3-F641-A08B-1362F24CCEAD}">
      <dgm:prSet phldrT="[Text]"/>
      <dgm:spPr/>
      <dgm:t>
        <a:bodyPr/>
        <a:lstStyle/>
        <a:p>
          <a:r>
            <a:rPr lang="en-US" dirty="0" smtClean="0">
              <a:latin typeface="Comic Sans MS"/>
              <a:cs typeface="Comic Sans MS"/>
            </a:rPr>
            <a:t>What do students need?</a:t>
          </a:r>
          <a:endParaRPr lang="en-US" dirty="0">
            <a:latin typeface="Comic Sans MS"/>
            <a:cs typeface="Comic Sans MS"/>
          </a:endParaRPr>
        </a:p>
      </dgm:t>
    </dgm:pt>
    <dgm:pt modelId="{F6C3B667-56D6-B74F-95CA-581EDA342A88}" type="sibTrans" cxnId="{012F060D-F81D-3B46-BCDD-2D2C15AD1FAC}">
      <dgm:prSet/>
      <dgm:spPr/>
      <dgm:t>
        <a:bodyPr/>
        <a:lstStyle/>
        <a:p>
          <a:endParaRPr lang="en-US"/>
        </a:p>
      </dgm:t>
    </dgm:pt>
    <dgm:pt modelId="{2C98AD30-8901-7643-A2E3-4FD107F6A180}" type="parTrans" cxnId="{012F060D-F81D-3B46-BCDD-2D2C15AD1FAC}">
      <dgm:prSet/>
      <dgm:spPr/>
      <dgm:t>
        <a:bodyPr/>
        <a:lstStyle/>
        <a:p>
          <a:endParaRPr lang="en-US"/>
        </a:p>
      </dgm:t>
    </dgm:pt>
    <dgm:pt modelId="{925537AE-490E-C543-8814-18081AA8DF23}">
      <dgm:prSet phldrT="[Text]"/>
      <dgm:spPr/>
      <dgm:t>
        <a:bodyPr/>
        <a:lstStyle/>
        <a:p>
          <a:r>
            <a:rPr lang="en-US" dirty="0" smtClean="0">
              <a:latin typeface="Comic Sans MS"/>
              <a:cs typeface="Comic Sans MS"/>
            </a:rPr>
            <a:t>Student Experience Project opportunity</a:t>
          </a:r>
          <a:endParaRPr lang="en-US" dirty="0">
            <a:latin typeface="Comic Sans MS"/>
            <a:cs typeface="Comic Sans MS"/>
          </a:endParaRPr>
        </a:p>
      </dgm:t>
    </dgm:pt>
    <dgm:pt modelId="{D4A29CB9-B04D-EA42-94E0-5CAE0D6D829A}" type="sibTrans" cxnId="{D8E9EB69-9AA6-1E4D-A920-E6A74A54894F}">
      <dgm:prSet/>
      <dgm:spPr/>
      <dgm:t>
        <a:bodyPr/>
        <a:lstStyle/>
        <a:p>
          <a:endParaRPr lang="en-US"/>
        </a:p>
      </dgm:t>
    </dgm:pt>
    <dgm:pt modelId="{914021AE-C2A4-F240-A0DA-842D63DBBBA3}" type="parTrans" cxnId="{D8E9EB69-9AA6-1E4D-A920-E6A74A54894F}">
      <dgm:prSet/>
      <dgm:spPr/>
      <dgm:t>
        <a:bodyPr/>
        <a:lstStyle/>
        <a:p>
          <a:endParaRPr lang="en-US"/>
        </a:p>
      </dgm:t>
    </dgm:pt>
    <dgm:pt modelId="{10B1045A-E8B1-9B48-9FF2-7F4527082B3B}" type="pres">
      <dgm:prSet presAssocID="{D022A169-60C4-E94C-817C-B5DA44A2903F}" presName="CompostProcess" presStyleCnt="0">
        <dgm:presLayoutVars>
          <dgm:dir/>
          <dgm:resizeHandles val="exact"/>
        </dgm:presLayoutVars>
      </dgm:prSet>
      <dgm:spPr/>
    </dgm:pt>
    <dgm:pt modelId="{2291DDC5-70BD-3D4A-85D3-A3720A3B6251}" type="pres">
      <dgm:prSet presAssocID="{D022A169-60C4-E94C-817C-B5DA44A2903F}" presName="arrow" presStyleLbl="bgShp" presStyleIdx="0" presStyleCnt="1"/>
      <dgm:spPr/>
    </dgm:pt>
    <dgm:pt modelId="{FDCF09AD-72B2-E74F-910E-F2D99B2802D6}" type="pres">
      <dgm:prSet presAssocID="{D022A169-60C4-E94C-817C-B5DA44A2903F}" presName="linearProcess" presStyleCnt="0"/>
      <dgm:spPr/>
    </dgm:pt>
    <dgm:pt modelId="{2846AA1F-97A7-B74A-B6C6-CC9752764F28}" type="pres">
      <dgm:prSet presAssocID="{AF51FCF2-18C3-6242-BB85-225D91A23223}" presName="text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2BCA8B-BE92-7849-8387-A049B17E0A58}" type="pres">
      <dgm:prSet presAssocID="{FD0001E5-1C9E-1F4C-A2E6-43358CB17A81}" presName="sibTrans" presStyleCnt="0"/>
      <dgm:spPr/>
    </dgm:pt>
    <dgm:pt modelId="{F55ECC16-1B32-2D40-B621-8C366E94CB08}" type="pres">
      <dgm:prSet presAssocID="{97A43A56-AD3F-4E48-8B51-F2E2A1D31AE3}" presName="text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DE5D9B-E9FC-514A-A039-643D830E77FE}" type="pres">
      <dgm:prSet presAssocID="{84DFF8FD-5EF2-4348-9D98-3C10ABE45D48}" presName="sibTrans" presStyleCnt="0"/>
      <dgm:spPr/>
    </dgm:pt>
    <dgm:pt modelId="{E4F0831C-EE19-7E43-AAB4-ED596ADFFB26}" type="pres">
      <dgm:prSet presAssocID="{3D10F1FE-78B1-1F49-B519-3B19863B7269}" presName="text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C052BA-875C-AF4E-B506-8C76F68EE17E}" type="pres">
      <dgm:prSet presAssocID="{95D575EE-F42E-F048-B467-E8060C6CE068}" presName="sibTrans" presStyleCnt="0"/>
      <dgm:spPr/>
    </dgm:pt>
    <dgm:pt modelId="{6B0A0EC6-50C3-BD4C-AB9E-6FF6B885FB1C}" type="pres">
      <dgm:prSet presAssocID="{A700F2FD-DEAE-2F46-84DF-C32823F4F66D}" presName="text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5ADB5E-B2F3-5543-8378-55CDD84F0D58}" type="pres">
      <dgm:prSet presAssocID="{07C6ED75-D2C2-ED41-A6EF-F8A361F2A171}" presName="sibTrans" presStyleCnt="0"/>
      <dgm:spPr/>
    </dgm:pt>
    <dgm:pt modelId="{258A4B84-C8F1-074C-BD85-9FE4F94C9270}" type="pres">
      <dgm:prSet presAssocID="{C4DF7736-CEC8-3C4B-AAA1-1BE7AD691A21}" presName="text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22E402-2635-ED48-8E77-A149F77B5E17}" type="pres">
      <dgm:prSet presAssocID="{4D70E270-F5DA-F946-B5B6-0634673C953E}" presName="sibTrans" presStyleCnt="0"/>
      <dgm:spPr/>
    </dgm:pt>
    <dgm:pt modelId="{39356CB6-D057-8640-99FD-7DA216AA8B37}" type="pres">
      <dgm:prSet presAssocID="{552CDA59-17B3-F641-A08B-1362F24CCEAD}" presName="text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26575E-F2CA-4643-A4B0-EEF42BC48215}" type="pres">
      <dgm:prSet presAssocID="{F6C3B667-56D6-B74F-95CA-581EDA342A88}" presName="sibTrans" presStyleCnt="0"/>
      <dgm:spPr/>
    </dgm:pt>
    <dgm:pt modelId="{0582C3EC-7491-2245-9FD6-C2A68FC261C1}" type="pres">
      <dgm:prSet presAssocID="{925537AE-490E-C543-8814-18081AA8DF23}" presName="text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8E9EB69-9AA6-1E4D-A920-E6A74A54894F}" srcId="{D022A169-60C4-E94C-817C-B5DA44A2903F}" destId="{925537AE-490E-C543-8814-18081AA8DF23}" srcOrd="6" destOrd="0" parTransId="{914021AE-C2A4-F240-A0DA-842D63DBBBA3}" sibTransId="{D4A29CB9-B04D-EA42-94E0-5CAE0D6D829A}"/>
    <dgm:cxn modelId="{5E87D071-8C18-CF44-A885-04F906771CC0}" type="presOf" srcId="{97A43A56-AD3F-4E48-8B51-F2E2A1D31AE3}" destId="{F55ECC16-1B32-2D40-B621-8C366E94CB08}" srcOrd="0" destOrd="0" presId="urn:microsoft.com/office/officeart/2005/8/layout/hProcess9"/>
    <dgm:cxn modelId="{1B2A9CE9-8FD6-DA4E-894B-A18A1FE9C8EB}" srcId="{D022A169-60C4-E94C-817C-B5DA44A2903F}" destId="{AF51FCF2-18C3-6242-BB85-225D91A23223}" srcOrd="0" destOrd="0" parTransId="{716AF517-47BA-C241-A365-C77565A75539}" sibTransId="{FD0001E5-1C9E-1F4C-A2E6-43358CB17A81}"/>
    <dgm:cxn modelId="{CDA09CC5-AF14-1E40-A903-B3582F826C04}" type="presOf" srcId="{925537AE-490E-C543-8814-18081AA8DF23}" destId="{0582C3EC-7491-2245-9FD6-C2A68FC261C1}" srcOrd="0" destOrd="0" presId="urn:microsoft.com/office/officeart/2005/8/layout/hProcess9"/>
    <dgm:cxn modelId="{B5F2FE02-FE05-904E-8A7E-E3A6FE3A8AA2}" type="presOf" srcId="{C4DF7736-CEC8-3C4B-AAA1-1BE7AD691A21}" destId="{258A4B84-C8F1-074C-BD85-9FE4F94C9270}" srcOrd="0" destOrd="0" presId="urn:microsoft.com/office/officeart/2005/8/layout/hProcess9"/>
    <dgm:cxn modelId="{AB65F654-C29E-7E46-920D-0BC3D822B32C}" type="presOf" srcId="{A700F2FD-DEAE-2F46-84DF-C32823F4F66D}" destId="{6B0A0EC6-50C3-BD4C-AB9E-6FF6B885FB1C}" srcOrd="0" destOrd="0" presId="urn:microsoft.com/office/officeart/2005/8/layout/hProcess9"/>
    <dgm:cxn modelId="{3B4410C6-F36C-E445-A802-B8E13C90F60F}" type="presOf" srcId="{AF51FCF2-18C3-6242-BB85-225D91A23223}" destId="{2846AA1F-97A7-B74A-B6C6-CC9752764F28}" srcOrd="0" destOrd="0" presId="urn:microsoft.com/office/officeart/2005/8/layout/hProcess9"/>
    <dgm:cxn modelId="{012F060D-F81D-3B46-BCDD-2D2C15AD1FAC}" srcId="{D022A169-60C4-E94C-817C-B5DA44A2903F}" destId="{552CDA59-17B3-F641-A08B-1362F24CCEAD}" srcOrd="5" destOrd="0" parTransId="{2C98AD30-8901-7643-A2E3-4FD107F6A180}" sibTransId="{F6C3B667-56D6-B74F-95CA-581EDA342A88}"/>
    <dgm:cxn modelId="{59361E91-52E2-2C43-8D70-BA6C0F7A7A2B}" srcId="{D022A169-60C4-E94C-817C-B5DA44A2903F}" destId="{97A43A56-AD3F-4E48-8B51-F2E2A1D31AE3}" srcOrd="1" destOrd="0" parTransId="{0CD2E1CC-B1D0-514B-AEA2-DFBB01E9A9CF}" sibTransId="{84DFF8FD-5EF2-4348-9D98-3C10ABE45D48}"/>
    <dgm:cxn modelId="{250FBF51-7EA4-454B-BE1D-F53E81C84003}" srcId="{D022A169-60C4-E94C-817C-B5DA44A2903F}" destId="{C4DF7736-CEC8-3C4B-AAA1-1BE7AD691A21}" srcOrd="4" destOrd="0" parTransId="{6E30148A-C3B7-C041-B9BA-EF640B9CA230}" sibTransId="{4D70E270-F5DA-F946-B5B6-0634673C953E}"/>
    <dgm:cxn modelId="{A5856F81-E4C8-7349-8E20-6F31298BFFA4}" type="presOf" srcId="{3D10F1FE-78B1-1F49-B519-3B19863B7269}" destId="{E4F0831C-EE19-7E43-AAB4-ED596ADFFB26}" srcOrd="0" destOrd="0" presId="urn:microsoft.com/office/officeart/2005/8/layout/hProcess9"/>
    <dgm:cxn modelId="{B6AB1DA9-8535-9A49-A17E-E57BD37D8F98}" type="presOf" srcId="{D022A169-60C4-E94C-817C-B5DA44A2903F}" destId="{10B1045A-E8B1-9B48-9FF2-7F4527082B3B}" srcOrd="0" destOrd="0" presId="urn:microsoft.com/office/officeart/2005/8/layout/hProcess9"/>
    <dgm:cxn modelId="{EB180F4F-AA84-D441-86D2-82462F88B691}" srcId="{D022A169-60C4-E94C-817C-B5DA44A2903F}" destId="{A700F2FD-DEAE-2F46-84DF-C32823F4F66D}" srcOrd="3" destOrd="0" parTransId="{7CC86235-0E0F-6247-9BC9-70DD87645945}" sibTransId="{07C6ED75-D2C2-ED41-A6EF-F8A361F2A171}"/>
    <dgm:cxn modelId="{245D554B-E09D-264B-82B4-7E6BF1E1F96C}" type="presOf" srcId="{552CDA59-17B3-F641-A08B-1362F24CCEAD}" destId="{39356CB6-D057-8640-99FD-7DA216AA8B37}" srcOrd="0" destOrd="0" presId="urn:microsoft.com/office/officeart/2005/8/layout/hProcess9"/>
    <dgm:cxn modelId="{093F3811-EF21-E14F-8121-D753F574668D}" srcId="{D022A169-60C4-E94C-817C-B5DA44A2903F}" destId="{3D10F1FE-78B1-1F49-B519-3B19863B7269}" srcOrd="2" destOrd="0" parTransId="{7A7695BA-3586-EB44-B760-3570299DD750}" sibTransId="{95D575EE-F42E-F048-B467-E8060C6CE068}"/>
    <dgm:cxn modelId="{958064CB-6B10-674B-8C26-7123FBC4C32C}" type="presParOf" srcId="{10B1045A-E8B1-9B48-9FF2-7F4527082B3B}" destId="{2291DDC5-70BD-3D4A-85D3-A3720A3B6251}" srcOrd="0" destOrd="0" presId="urn:microsoft.com/office/officeart/2005/8/layout/hProcess9"/>
    <dgm:cxn modelId="{040C3AAC-F1A9-0441-BDF0-688992892407}" type="presParOf" srcId="{10B1045A-E8B1-9B48-9FF2-7F4527082B3B}" destId="{FDCF09AD-72B2-E74F-910E-F2D99B2802D6}" srcOrd="1" destOrd="0" presId="urn:microsoft.com/office/officeart/2005/8/layout/hProcess9"/>
    <dgm:cxn modelId="{FECA75A4-466B-624D-AD60-4AED3CD9EDDC}" type="presParOf" srcId="{FDCF09AD-72B2-E74F-910E-F2D99B2802D6}" destId="{2846AA1F-97A7-B74A-B6C6-CC9752764F28}" srcOrd="0" destOrd="0" presId="urn:microsoft.com/office/officeart/2005/8/layout/hProcess9"/>
    <dgm:cxn modelId="{88C0AC94-5FB4-DA4A-A284-10C7327800A9}" type="presParOf" srcId="{FDCF09AD-72B2-E74F-910E-F2D99B2802D6}" destId="{882BCA8B-BE92-7849-8387-A049B17E0A58}" srcOrd="1" destOrd="0" presId="urn:microsoft.com/office/officeart/2005/8/layout/hProcess9"/>
    <dgm:cxn modelId="{AA92BD47-2A88-D942-8D2C-020FD6AD4DBA}" type="presParOf" srcId="{FDCF09AD-72B2-E74F-910E-F2D99B2802D6}" destId="{F55ECC16-1B32-2D40-B621-8C366E94CB08}" srcOrd="2" destOrd="0" presId="urn:microsoft.com/office/officeart/2005/8/layout/hProcess9"/>
    <dgm:cxn modelId="{161AD7D7-2618-9347-A687-D4F53A499846}" type="presParOf" srcId="{FDCF09AD-72B2-E74F-910E-F2D99B2802D6}" destId="{1DDE5D9B-E9FC-514A-A039-643D830E77FE}" srcOrd="3" destOrd="0" presId="urn:microsoft.com/office/officeart/2005/8/layout/hProcess9"/>
    <dgm:cxn modelId="{F96CA344-77DE-0946-B6DD-9C06F89CF66A}" type="presParOf" srcId="{FDCF09AD-72B2-E74F-910E-F2D99B2802D6}" destId="{E4F0831C-EE19-7E43-AAB4-ED596ADFFB26}" srcOrd="4" destOrd="0" presId="urn:microsoft.com/office/officeart/2005/8/layout/hProcess9"/>
    <dgm:cxn modelId="{9CB09F01-8E07-554B-BBB0-E9CA4EF1CC4C}" type="presParOf" srcId="{FDCF09AD-72B2-E74F-910E-F2D99B2802D6}" destId="{3EC052BA-875C-AF4E-B506-8C76F68EE17E}" srcOrd="5" destOrd="0" presId="urn:microsoft.com/office/officeart/2005/8/layout/hProcess9"/>
    <dgm:cxn modelId="{5EA3425A-30A1-854E-AFEE-B509A447FE72}" type="presParOf" srcId="{FDCF09AD-72B2-E74F-910E-F2D99B2802D6}" destId="{6B0A0EC6-50C3-BD4C-AB9E-6FF6B885FB1C}" srcOrd="6" destOrd="0" presId="urn:microsoft.com/office/officeart/2005/8/layout/hProcess9"/>
    <dgm:cxn modelId="{00804A08-45AA-B94C-8C37-23BC31A543E9}" type="presParOf" srcId="{FDCF09AD-72B2-E74F-910E-F2D99B2802D6}" destId="{E55ADB5E-B2F3-5543-8378-55CDD84F0D58}" srcOrd="7" destOrd="0" presId="urn:microsoft.com/office/officeart/2005/8/layout/hProcess9"/>
    <dgm:cxn modelId="{E5FC8CD6-32E0-C84E-B792-BAE10571C5C3}" type="presParOf" srcId="{FDCF09AD-72B2-E74F-910E-F2D99B2802D6}" destId="{258A4B84-C8F1-074C-BD85-9FE4F94C9270}" srcOrd="8" destOrd="0" presId="urn:microsoft.com/office/officeart/2005/8/layout/hProcess9"/>
    <dgm:cxn modelId="{BDC007F5-772C-E74A-BD9B-F821F4296AB5}" type="presParOf" srcId="{FDCF09AD-72B2-E74F-910E-F2D99B2802D6}" destId="{4322E402-2635-ED48-8E77-A149F77B5E17}" srcOrd="9" destOrd="0" presId="urn:microsoft.com/office/officeart/2005/8/layout/hProcess9"/>
    <dgm:cxn modelId="{71D46933-FA73-884F-97A6-32AC7C6B4C07}" type="presParOf" srcId="{FDCF09AD-72B2-E74F-910E-F2D99B2802D6}" destId="{39356CB6-D057-8640-99FD-7DA216AA8B37}" srcOrd="10" destOrd="0" presId="urn:microsoft.com/office/officeart/2005/8/layout/hProcess9"/>
    <dgm:cxn modelId="{1434E369-FFB9-7E48-AE4D-A1FED9C652EA}" type="presParOf" srcId="{FDCF09AD-72B2-E74F-910E-F2D99B2802D6}" destId="{5F26575E-F2CA-4643-A4B0-EEF42BC48215}" srcOrd="11" destOrd="0" presId="urn:microsoft.com/office/officeart/2005/8/layout/hProcess9"/>
    <dgm:cxn modelId="{4BAE6705-7C59-B145-A3A3-CBD9A81B2366}" type="presParOf" srcId="{FDCF09AD-72B2-E74F-910E-F2D99B2802D6}" destId="{0582C3EC-7491-2245-9FD6-C2A68FC261C1}" srcOrd="1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D56D196-06AA-E94C-A5E7-14E1475BD87C}" type="doc">
      <dgm:prSet loTypeId="urn:microsoft.com/office/officeart/2008/layout/AlternatingPictureBlocks" loCatId="" qsTypeId="urn:microsoft.com/office/officeart/2005/8/quickstyle/3D3" qsCatId="3D" csTypeId="urn:microsoft.com/office/officeart/2005/8/colors/accent6_4" csCatId="accent6" phldr="1"/>
      <dgm:spPr/>
    </dgm:pt>
    <dgm:pt modelId="{F6900B9B-CA95-D549-8BFA-F1E3D1BA1244}">
      <dgm:prSet phldrT="[Text]"/>
      <dgm:spPr/>
      <dgm:t>
        <a:bodyPr/>
        <a:lstStyle/>
        <a:p>
          <a:r>
            <a:rPr lang="en-US" dirty="0" smtClean="0"/>
            <a:t>L&amp;T challenges</a:t>
          </a:r>
          <a:endParaRPr lang="en-US" dirty="0"/>
        </a:p>
      </dgm:t>
    </dgm:pt>
    <dgm:pt modelId="{114D7B29-A5DA-1F40-AA7B-3E045F2E533F}" type="parTrans" cxnId="{13FE88D7-0847-BC4A-8A54-ECF50AC30A03}">
      <dgm:prSet/>
      <dgm:spPr/>
      <dgm:t>
        <a:bodyPr/>
        <a:lstStyle/>
        <a:p>
          <a:endParaRPr lang="en-US"/>
        </a:p>
      </dgm:t>
    </dgm:pt>
    <dgm:pt modelId="{05A9F1C7-1FE4-C24E-9FA2-6F789D4228CE}" type="sibTrans" cxnId="{13FE88D7-0847-BC4A-8A54-ECF50AC30A03}">
      <dgm:prSet/>
      <dgm:spPr/>
      <dgm:t>
        <a:bodyPr/>
        <a:lstStyle/>
        <a:p>
          <a:endParaRPr lang="en-US"/>
        </a:p>
      </dgm:t>
    </dgm:pt>
    <dgm:pt modelId="{8566CA0F-21FF-D647-A71D-8FAF59E264EF}">
      <dgm:prSet phldrT="[Text]"/>
      <dgm:spPr/>
      <dgm:t>
        <a:bodyPr/>
        <a:lstStyle/>
        <a:p>
          <a:r>
            <a:rPr lang="en-US" dirty="0" smtClean="0"/>
            <a:t>International student experience across GCU</a:t>
          </a:r>
          <a:endParaRPr lang="en-US" dirty="0"/>
        </a:p>
      </dgm:t>
    </dgm:pt>
    <dgm:pt modelId="{E6373CA4-61D2-F942-BB1C-196A7A0410ED}" type="parTrans" cxnId="{9C429CF1-1FF1-D14D-8F41-C3698794BE86}">
      <dgm:prSet/>
      <dgm:spPr/>
      <dgm:t>
        <a:bodyPr/>
        <a:lstStyle/>
        <a:p>
          <a:endParaRPr lang="en-US"/>
        </a:p>
      </dgm:t>
    </dgm:pt>
    <dgm:pt modelId="{DCC91FF7-65F5-2A40-BBE5-3205D275C18F}" type="sibTrans" cxnId="{9C429CF1-1FF1-D14D-8F41-C3698794BE86}">
      <dgm:prSet/>
      <dgm:spPr/>
      <dgm:t>
        <a:bodyPr/>
        <a:lstStyle/>
        <a:p>
          <a:endParaRPr lang="en-US"/>
        </a:p>
      </dgm:t>
    </dgm:pt>
    <dgm:pt modelId="{44FE6FC2-C434-9C4F-B46D-20C1FFBB0C34}">
      <dgm:prSet phldrT="[Text]"/>
      <dgm:spPr/>
      <dgm:t>
        <a:bodyPr/>
        <a:lstStyle/>
        <a:p>
          <a:r>
            <a:rPr lang="en-US" dirty="0" smtClean="0"/>
            <a:t>Developing EAP resources</a:t>
          </a:r>
          <a:endParaRPr lang="en-US" dirty="0"/>
        </a:p>
      </dgm:t>
    </dgm:pt>
    <dgm:pt modelId="{EFD84D69-46F3-E345-A0DB-7B70E0991447}" type="parTrans" cxnId="{0F198AAE-D263-DF4D-A702-826408AA56D4}">
      <dgm:prSet/>
      <dgm:spPr/>
      <dgm:t>
        <a:bodyPr/>
        <a:lstStyle/>
        <a:p>
          <a:endParaRPr lang="en-US"/>
        </a:p>
      </dgm:t>
    </dgm:pt>
    <dgm:pt modelId="{87F21047-DA18-4141-9D1A-8F03917B8BC4}" type="sibTrans" cxnId="{0F198AAE-D263-DF4D-A702-826408AA56D4}">
      <dgm:prSet/>
      <dgm:spPr/>
      <dgm:t>
        <a:bodyPr/>
        <a:lstStyle/>
        <a:p>
          <a:endParaRPr lang="en-US"/>
        </a:p>
      </dgm:t>
    </dgm:pt>
    <dgm:pt modelId="{015FFA61-E5E7-3646-A18F-8588818CAA4F}">
      <dgm:prSet/>
      <dgm:spPr/>
      <dgm:t>
        <a:bodyPr/>
        <a:lstStyle/>
        <a:p>
          <a:r>
            <a:rPr lang="en-US" dirty="0" smtClean="0"/>
            <a:t>Bespoke marketing campaign promoting student engagement</a:t>
          </a:r>
          <a:endParaRPr lang="en-US" dirty="0"/>
        </a:p>
      </dgm:t>
    </dgm:pt>
    <dgm:pt modelId="{D8123D27-B32B-3241-B939-F2A2F83D3F82}" type="parTrans" cxnId="{324C3238-D35A-E04B-B75C-4B7DDBAC3715}">
      <dgm:prSet/>
      <dgm:spPr/>
      <dgm:t>
        <a:bodyPr/>
        <a:lstStyle/>
        <a:p>
          <a:endParaRPr lang="en-US"/>
        </a:p>
      </dgm:t>
    </dgm:pt>
    <dgm:pt modelId="{300EEA03-D1DD-0448-9F55-786CA6B8D094}" type="sibTrans" cxnId="{324C3238-D35A-E04B-B75C-4B7DDBAC3715}">
      <dgm:prSet/>
      <dgm:spPr/>
      <dgm:t>
        <a:bodyPr/>
        <a:lstStyle/>
        <a:p>
          <a:endParaRPr lang="en-US"/>
        </a:p>
      </dgm:t>
    </dgm:pt>
    <dgm:pt modelId="{4E49B424-B3BD-834A-8901-18C75011C28C}" type="pres">
      <dgm:prSet presAssocID="{1D56D196-06AA-E94C-A5E7-14E1475BD87C}" presName="linearFlow" presStyleCnt="0">
        <dgm:presLayoutVars>
          <dgm:dir/>
          <dgm:resizeHandles val="exact"/>
        </dgm:presLayoutVars>
      </dgm:prSet>
      <dgm:spPr/>
    </dgm:pt>
    <dgm:pt modelId="{98008928-F583-2140-A6FB-A6E96230DEA7}" type="pres">
      <dgm:prSet presAssocID="{F6900B9B-CA95-D549-8BFA-F1E3D1BA1244}" presName="comp" presStyleCnt="0"/>
      <dgm:spPr/>
    </dgm:pt>
    <dgm:pt modelId="{F44DEAC2-EF1A-6B4F-B97E-49579753E7BE}" type="pres">
      <dgm:prSet presAssocID="{F6900B9B-CA95-D549-8BFA-F1E3D1BA1244}" presName="rect2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D4139A-0376-5D4D-833E-2933032DAB51}" type="pres">
      <dgm:prSet presAssocID="{F6900B9B-CA95-D549-8BFA-F1E3D1BA1244}" presName="rect1" presStyleLbl="ln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7000" r="-47000"/>
          </a:stretch>
        </a:blipFill>
      </dgm:spPr>
    </dgm:pt>
    <dgm:pt modelId="{BE14A8C3-2B78-5548-881D-172F59BB3A4D}" type="pres">
      <dgm:prSet presAssocID="{05A9F1C7-1FE4-C24E-9FA2-6F789D4228CE}" presName="sibTrans" presStyleCnt="0"/>
      <dgm:spPr/>
    </dgm:pt>
    <dgm:pt modelId="{84082EF8-3416-5845-ABD7-2BEB93252D74}" type="pres">
      <dgm:prSet presAssocID="{8566CA0F-21FF-D647-A71D-8FAF59E264EF}" presName="comp" presStyleCnt="0"/>
      <dgm:spPr/>
    </dgm:pt>
    <dgm:pt modelId="{3AD335DA-544B-9C47-93BE-00AF586F38F2}" type="pres">
      <dgm:prSet presAssocID="{8566CA0F-21FF-D647-A71D-8FAF59E264EF}" presName="rect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5FB399-345F-8348-9F44-E224CA8920B2}" type="pres">
      <dgm:prSet presAssocID="{8566CA0F-21FF-D647-A71D-8FAF59E264EF}" presName="rect1" presStyleLbl="lnNode1" presStyleIdx="1" presStyleCnt="4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2000" r="-42000"/>
          </a:stretch>
        </a:blipFill>
      </dgm:spPr>
    </dgm:pt>
    <dgm:pt modelId="{EEAB11CC-6911-3346-BC8C-2D9874A1D460}" type="pres">
      <dgm:prSet presAssocID="{DCC91FF7-65F5-2A40-BBE5-3205D275C18F}" presName="sibTrans" presStyleCnt="0"/>
      <dgm:spPr/>
    </dgm:pt>
    <dgm:pt modelId="{BE1439D0-798D-9E4C-9DBB-3DA74332AF30}" type="pres">
      <dgm:prSet presAssocID="{44FE6FC2-C434-9C4F-B46D-20C1FFBB0C34}" presName="comp" presStyleCnt="0"/>
      <dgm:spPr/>
    </dgm:pt>
    <dgm:pt modelId="{1A1B2170-08BC-9844-AC81-136FA1C0A95F}" type="pres">
      <dgm:prSet presAssocID="{44FE6FC2-C434-9C4F-B46D-20C1FFBB0C34}" presName="rect2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5650DC-B0B2-3844-BEC9-70E657F4C8BB}" type="pres">
      <dgm:prSet presAssocID="{44FE6FC2-C434-9C4F-B46D-20C1FFBB0C34}" presName="rect1" presStyleLbl="lnNode1" presStyleIdx="2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000" b="-6000"/>
          </a:stretch>
        </a:blipFill>
      </dgm:spPr>
    </dgm:pt>
    <dgm:pt modelId="{66E5B6E9-BE7E-124D-9C5A-03302D451CB6}" type="pres">
      <dgm:prSet presAssocID="{87F21047-DA18-4141-9D1A-8F03917B8BC4}" presName="sibTrans" presStyleCnt="0"/>
      <dgm:spPr/>
    </dgm:pt>
    <dgm:pt modelId="{64A265EA-A86D-894F-A020-9A8D0F59A2AB}" type="pres">
      <dgm:prSet presAssocID="{015FFA61-E5E7-3646-A18F-8588818CAA4F}" presName="comp" presStyleCnt="0"/>
      <dgm:spPr/>
    </dgm:pt>
    <dgm:pt modelId="{2A4568E4-82CB-7540-B8C7-BB62EB67A896}" type="pres">
      <dgm:prSet presAssocID="{015FFA61-E5E7-3646-A18F-8588818CAA4F}" presName="rect2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0E4084-A0A8-6D4C-9C43-29766463E9AF}" type="pres">
      <dgm:prSet presAssocID="{015FFA61-E5E7-3646-A18F-8588818CAA4F}" presName="rect1" presStyleLbl="lnNode1" presStyleIdx="3" presStyleCnt="4" custLinFactNeighborY="7681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</dgm:spPr>
      <dgm:t>
        <a:bodyPr/>
        <a:lstStyle/>
        <a:p>
          <a:endParaRPr lang="en-US"/>
        </a:p>
      </dgm:t>
    </dgm:pt>
  </dgm:ptLst>
  <dgm:cxnLst>
    <dgm:cxn modelId="{13FE88D7-0847-BC4A-8A54-ECF50AC30A03}" srcId="{1D56D196-06AA-E94C-A5E7-14E1475BD87C}" destId="{F6900B9B-CA95-D549-8BFA-F1E3D1BA1244}" srcOrd="0" destOrd="0" parTransId="{114D7B29-A5DA-1F40-AA7B-3E045F2E533F}" sibTransId="{05A9F1C7-1FE4-C24E-9FA2-6F789D4228CE}"/>
    <dgm:cxn modelId="{7E42673B-1C1D-6A41-892D-92B5860E5E3D}" type="presOf" srcId="{1D56D196-06AA-E94C-A5E7-14E1475BD87C}" destId="{4E49B424-B3BD-834A-8901-18C75011C28C}" srcOrd="0" destOrd="0" presId="urn:microsoft.com/office/officeart/2008/layout/AlternatingPictureBlocks"/>
    <dgm:cxn modelId="{0F198AAE-D263-DF4D-A702-826408AA56D4}" srcId="{1D56D196-06AA-E94C-A5E7-14E1475BD87C}" destId="{44FE6FC2-C434-9C4F-B46D-20C1FFBB0C34}" srcOrd="2" destOrd="0" parTransId="{EFD84D69-46F3-E345-A0DB-7B70E0991447}" sibTransId="{87F21047-DA18-4141-9D1A-8F03917B8BC4}"/>
    <dgm:cxn modelId="{25F2D5C2-7CA4-7245-B340-1C952A6E5846}" type="presOf" srcId="{8566CA0F-21FF-D647-A71D-8FAF59E264EF}" destId="{3AD335DA-544B-9C47-93BE-00AF586F38F2}" srcOrd="0" destOrd="0" presId="urn:microsoft.com/office/officeart/2008/layout/AlternatingPictureBlocks"/>
    <dgm:cxn modelId="{324C3238-D35A-E04B-B75C-4B7DDBAC3715}" srcId="{1D56D196-06AA-E94C-A5E7-14E1475BD87C}" destId="{015FFA61-E5E7-3646-A18F-8588818CAA4F}" srcOrd="3" destOrd="0" parTransId="{D8123D27-B32B-3241-B939-F2A2F83D3F82}" sibTransId="{300EEA03-D1DD-0448-9F55-786CA6B8D094}"/>
    <dgm:cxn modelId="{B6DE7247-9A6B-5845-BAFC-D92CB80D5B3A}" type="presOf" srcId="{015FFA61-E5E7-3646-A18F-8588818CAA4F}" destId="{2A4568E4-82CB-7540-B8C7-BB62EB67A896}" srcOrd="0" destOrd="0" presId="urn:microsoft.com/office/officeart/2008/layout/AlternatingPictureBlocks"/>
    <dgm:cxn modelId="{D1ED3134-5702-A541-8DAB-AA1B9899BABE}" type="presOf" srcId="{F6900B9B-CA95-D549-8BFA-F1E3D1BA1244}" destId="{F44DEAC2-EF1A-6B4F-B97E-49579753E7BE}" srcOrd="0" destOrd="0" presId="urn:microsoft.com/office/officeart/2008/layout/AlternatingPictureBlocks"/>
    <dgm:cxn modelId="{92D471E4-07E6-494C-8D76-A4F040AC4D3B}" type="presOf" srcId="{44FE6FC2-C434-9C4F-B46D-20C1FFBB0C34}" destId="{1A1B2170-08BC-9844-AC81-136FA1C0A95F}" srcOrd="0" destOrd="0" presId="urn:microsoft.com/office/officeart/2008/layout/AlternatingPictureBlocks"/>
    <dgm:cxn modelId="{9C429CF1-1FF1-D14D-8F41-C3698794BE86}" srcId="{1D56D196-06AA-E94C-A5E7-14E1475BD87C}" destId="{8566CA0F-21FF-D647-A71D-8FAF59E264EF}" srcOrd="1" destOrd="0" parTransId="{E6373CA4-61D2-F942-BB1C-196A7A0410ED}" sibTransId="{DCC91FF7-65F5-2A40-BBE5-3205D275C18F}"/>
    <dgm:cxn modelId="{45E353CE-BC75-6144-8007-47B86A8ED752}" type="presParOf" srcId="{4E49B424-B3BD-834A-8901-18C75011C28C}" destId="{98008928-F583-2140-A6FB-A6E96230DEA7}" srcOrd="0" destOrd="0" presId="urn:microsoft.com/office/officeart/2008/layout/AlternatingPictureBlocks"/>
    <dgm:cxn modelId="{7794381F-F77F-9349-A3DE-9E2CE39BB392}" type="presParOf" srcId="{98008928-F583-2140-A6FB-A6E96230DEA7}" destId="{F44DEAC2-EF1A-6B4F-B97E-49579753E7BE}" srcOrd="0" destOrd="0" presId="urn:microsoft.com/office/officeart/2008/layout/AlternatingPictureBlocks"/>
    <dgm:cxn modelId="{E930BE72-CC2A-6843-B416-DD8A86D12F7A}" type="presParOf" srcId="{98008928-F583-2140-A6FB-A6E96230DEA7}" destId="{86D4139A-0376-5D4D-833E-2933032DAB51}" srcOrd="1" destOrd="0" presId="urn:microsoft.com/office/officeart/2008/layout/AlternatingPictureBlocks"/>
    <dgm:cxn modelId="{44E4F783-08CB-124B-9ADB-B6EF7BF6D4AE}" type="presParOf" srcId="{4E49B424-B3BD-834A-8901-18C75011C28C}" destId="{BE14A8C3-2B78-5548-881D-172F59BB3A4D}" srcOrd="1" destOrd="0" presId="urn:microsoft.com/office/officeart/2008/layout/AlternatingPictureBlocks"/>
    <dgm:cxn modelId="{BE8AF4EF-CEB1-8841-B6DE-F364EFF9D757}" type="presParOf" srcId="{4E49B424-B3BD-834A-8901-18C75011C28C}" destId="{84082EF8-3416-5845-ABD7-2BEB93252D74}" srcOrd="2" destOrd="0" presId="urn:microsoft.com/office/officeart/2008/layout/AlternatingPictureBlocks"/>
    <dgm:cxn modelId="{C6824DCF-2ADF-D143-B437-A76F82A4B36A}" type="presParOf" srcId="{84082EF8-3416-5845-ABD7-2BEB93252D74}" destId="{3AD335DA-544B-9C47-93BE-00AF586F38F2}" srcOrd="0" destOrd="0" presId="urn:microsoft.com/office/officeart/2008/layout/AlternatingPictureBlocks"/>
    <dgm:cxn modelId="{308766F8-B002-C449-9BC8-A0F07C8EBF89}" type="presParOf" srcId="{84082EF8-3416-5845-ABD7-2BEB93252D74}" destId="{415FB399-345F-8348-9F44-E224CA8920B2}" srcOrd="1" destOrd="0" presId="urn:microsoft.com/office/officeart/2008/layout/AlternatingPictureBlocks"/>
    <dgm:cxn modelId="{63D54003-B488-4049-9BCC-644DFEF08B6D}" type="presParOf" srcId="{4E49B424-B3BD-834A-8901-18C75011C28C}" destId="{EEAB11CC-6911-3346-BC8C-2D9874A1D460}" srcOrd="3" destOrd="0" presId="urn:microsoft.com/office/officeart/2008/layout/AlternatingPictureBlocks"/>
    <dgm:cxn modelId="{F52B8303-4728-6A4E-826B-CD5581758A95}" type="presParOf" srcId="{4E49B424-B3BD-834A-8901-18C75011C28C}" destId="{BE1439D0-798D-9E4C-9DBB-3DA74332AF30}" srcOrd="4" destOrd="0" presId="urn:microsoft.com/office/officeart/2008/layout/AlternatingPictureBlocks"/>
    <dgm:cxn modelId="{6F54DE3B-5CB0-5A46-82EF-32D7172E4074}" type="presParOf" srcId="{BE1439D0-798D-9E4C-9DBB-3DA74332AF30}" destId="{1A1B2170-08BC-9844-AC81-136FA1C0A95F}" srcOrd="0" destOrd="0" presId="urn:microsoft.com/office/officeart/2008/layout/AlternatingPictureBlocks"/>
    <dgm:cxn modelId="{C07ACD27-D797-F94F-A073-1D4C69655BA1}" type="presParOf" srcId="{BE1439D0-798D-9E4C-9DBB-3DA74332AF30}" destId="{A45650DC-B0B2-3844-BEC9-70E657F4C8BB}" srcOrd="1" destOrd="0" presId="urn:microsoft.com/office/officeart/2008/layout/AlternatingPictureBlocks"/>
    <dgm:cxn modelId="{57785F4F-D29A-9E4A-9DCE-84EFC287A243}" type="presParOf" srcId="{4E49B424-B3BD-834A-8901-18C75011C28C}" destId="{66E5B6E9-BE7E-124D-9C5A-03302D451CB6}" srcOrd="5" destOrd="0" presId="urn:microsoft.com/office/officeart/2008/layout/AlternatingPictureBlocks"/>
    <dgm:cxn modelId="{6F79CF7C-B477-B64E-85B9-638FE6EE3254}" type="presParOf" srcId="{4E49B424-B3BD-834A-8901-18C75011C28C}" destId="{64A265EA-A86D-894F-A020-9A8D0F59A2AB}" srcOrd="6" destOrd="0" presId="urn:microsoft.com/office/officeart/2008/layout/AlternatingPictureBlocks"/>
    <dgm:cxn modelId="{3FF6F518-E5F5-7643-8547-86BC5956DEE8}" type="presParOf" srcId="{64A265EA-A86D-894F-A020-9A8D0F59A2AB}" destId="{2A4568E4-82CB-7540-B8C7-BB62EB67A896}" srcOrd="0" destOrd="0" presId="urn:microsoft.com/office/officeart/2008/layout/AlternatingPictureBlocks"/>
    <dgm:cxn modelId="{66989C2A-D632-5A40-B39E-DB17E19FE4BB}" type="presParOf" srcId="{64A265EA-A86D-894F-A020-9A8D0F59A2AB}" destId="{E10E4084-A0A8-6D4C-9C43-29766463E9AF}" srcOrd="1" destOrd="0" presId="urn:microsoft.com/office/officeart/2008/layout/AlternatingPictureBlock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8230728-22B0-CB44-8B63-6774EDA39FC1}" type="doc">
      <dgm:prSet loTypeId="urn:microsoft.com/office/officeart/2005/8/layout/venn3" loCatId="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EE953B9D-C2AB-2F45-AD92-9E9BF00E3778}">
      <dgm:prSet phldrT="[Text]"/>
      <dgm:spPr/>
      <dgm:t>
        <a:bodyPr/>
        <a:lstStyle/>
        <a:p>
          <a:r>
            <a:rPr lang="en-US" dirty="0" smtClean="0">
              <a:latin typeface="Comic Sans MS"/>
              <a:cs typeface="Comic Sans MS"/>
            </a:rPr>
            <a:t>Missing out at transition into GCU </a:t>
          </a:r>
          <a:r>
            <a:rPr lang="en-US" dirty="0" err="1" smtClean="0">
              <a:latin typeface="Comic Sans MS"/>
              <a:cs typeface="Comic Sans MS"/>
            </a:rPr>
            <a:t>eg</a:t>
          </a:r>
          <a:r>
            <a:rPr lang="en-US" dirty="0" smtClean="0">
              <a:latin typeface="Comic Sans MS"/>
              <a:cs typeface="Comic Sans MS"/>
            </a:rPr>
            <a:t> </a:t>
          </a:r>
          <a:r>
            <a:rPr lang="en-US" dirty="0" err="1" smtClean="0">
              <a:latin typeface="Comic Sans MS"/>
              <a:cs typeface="Comic Sans MS"/>
            </a:rPr>
            <a:t>Bootcamp</a:t>
          </a:r>
          <a:endParaRPr lang="en-US" dirty="0">
            <a:latin typeface="Comic Sans MS"/>
            <a:cs typeface="Comic Sans MS"/>
          </a:endParaRPr>
        </a:p>
      </dgm:t>
    </dgm:pt>
    <dgm:pt modelId="{F9F0DC04-B137-1C4F-A32C-F547F1E48292}" type="parTrans" cxnId="{6F7A0524-9CD2-224B-8B20-9B145A2F78D6}">
      <dgm:prSet/>
      <dgm:spPr/>
      <dgm:t>
        <a:bodyPr/>
        <a:lstStyle/>
        <a:p>
          <a:endParaRPr lang="en-US"/>
        </a:p>
      </dgm:t>
    </dgm:pt>
    <dgm:pt modelId="{64AFFD25-4B0E-8249-A9A4-94D803DF3AFC}" type="sibTrans" cxnId="{6F7A0524-9CD2-224B-8B20-9B145A2F78D6}">
      <dgm:prSet/>
      <dgm:spPr/>
      <dgm:t>
        <a:bodyPr/>
        <a:lstStyle/>
        <a:p>
          <a:endParaRPr lang="en-US"/>
        </a:p>
      </dgm:t>
    </dgm:pt>
    <dgm:pt modelId="{00A7A1B2-BC73-C94C-8890-3F5433E1FC43}">
      <dgm:prSet phldrT="[Text]"/>
      <dgm:spPr/>
      <dgm:t>
        <a:bodyPr/>
        <a:lstStyle/>
        <a:p>
          <a:r>
            <a:rPr lang="en-US" dirty="0" smtClean="0">
              <a:latin typeface="Comic Sans MS"/>
              <a:cs typeface="Comic Sans MS"/>
            </a:rPr>
            <a:t>Helping students </a:t>
          </a:r>
          <a:r>
            <a:rPr lang="en-US" dirty="0" err="1" smtClean="0">
              <a:latin typeface="Comic Sans MS"/>
              <a:cs typeface="Comic Sans MS"/>
            </a:rPr>
            <a:t>recognise</a:t>
          </a:r>
          <a:r>
            <a:rPr lang="en-US" dirty="0" smtClean="0">
              <a:latin typeface="Comic Sans MS"/>
              <a:cs typeface="Comic Sans MS"/>
            </a:rPr>
            <a:t> </a:t>
          </a:r>
          <a:r>
            <a:rPr lang="en-US" smtClean="0">
              <a:latin typeface="Comic Sans MS"/>
              <a:cs typeface="Comic Sans MS"/>
            </a:rPr>
            <a:t>their EAP     S </a:t>
          </a:r>
          <a:r>
            <a:rPr lang="en-US" dirty="0" smtClean="0">
              <a:latin typeface="Comic Sans MS"/>
              <a:cs typeface="Comic Sans MS"/>
            </a:rPr>
            <a:t>&amp; W</a:t>
          </a:r>
          <a:endParaRPr lang="en-US" dirty="0">
            <a:latin typeface="Comic Sans MS"/>
            <a:cs typeface="Comic Sans MS"/>
          </a:endParaRPr>
        </a:p>
      </dgm:t>
    </dgm:pt>
    <dgm:pt modelId="{1B11E2B6-C294-354A-8649-52187548C5EC}" type="parTrans" cxnId="{69F123BF-A5BA-3640-A9FF-C3FFB0617E38}">
      <dgm:prSet/>
      <dgm:spPr/>
      <dgm:t>
        <a:bodyPr/>
        <a:lstStyle/>
        <a:p>
          <a:endParaRPr lang="en-US"/>
        </a:p>
      </dgm:t>
    </dgm:pt>
    <dgm:pt modelId="{BC018B4B-9B09-E443-892A-5F2F8B96D8BA}" type="sibTrans" cxnId="{69F123BF-A5BA-3640-A9FF-C3FFB0617E38}">
      <dgm:prSet/>
      <dgm:spPr/>
      <dgm:t>
        <a:bodyPr/>
        <a:lstStyle/>
        <a:p>
          <a:endParaRPr lang="en-US"/>
        </a:p>
      </dgm:t>
    </dgm:pt>
    <dgm:pt modelId="{9F804F14-140F-0D46-9A92-C75331FC2C0A}">
      <dgm:prSet phldrT="[Text]"/>
      <dgm:spPr/>
      <dgm:t>
        <a:bodyPr/>
        <a:lstStyle/>
        <a:p>
          <a:r>
            <a:rPr lang="en-US" dirty="0" smtClean="0">
              <a:latin typeface="Comic Sans MS"/>
              <a:cs typeface="Comic Sans MS"/>
            </a:rPr>
            <a:t>Reading strategies &amp; technical writing skills support	</a:t>
          </a:r>
          <a:endParaRPr lang="en-US" dirty="0">
            <a:latin typeface="Comic Sans MS"/>
            <a:cs typeface="Comic Sans MS"/>
          </a:endParaRPr>
        </a:p>
      </dgm:t>
    </dgm:pt>
    <dgm:pt modelId="{21D5396C-5D46-9149-B57F-ABC89101A1C2}" type="parTrans" cxnId="{02C792DE-00C7-4340-8227-9666C8E10F3E}">
      <dgm:prSet/>
      <dgm:spPr/>
      <dgm:t>
        <a:bodyPr/>
        <a:lstStyle/>
        <a:p>
          <a:endParaRPr lang="en-US"/>
        </a:p>
      </dgm:t>
    </dgm:pt>
    <dgm:pt modelId="{C1E02896-8652-E747-9BC9-16469B98262E}" type="sibTrans" cxnId="{02C792DE-00C7-4340-8227-9666C8E10F3E}">
      <dgm:prSet/>
      <dgm:spPr/>
      <dgm:t>
        <a:bodyPr/>
        <a:lstStyle/>
        <a:p>
          <a:endParaRPr lang="en-US"/>
        </a:p>
      </dgm:t>
    </dgm:pt>
    <dgm:pt modelId="{E92E6980-0C76-9344-8C06-7F83CFE0E9B1}">
      <dgm:prSet phldrT="[Text]"/>
      <dgm:spPr/>
      <dgm:t>
        <a:bodyPr/>
        <a:lstStyle/>
        <a:p>
          <a:r>
            <a:rPr lang="en-US" dirty="0" smtClean="0">
              <a:latin typeface="Comic Sans MS"/>
              <a:cs typeface="Comic Sans MS"/>
            </a:rPr>
            <a:t>Interactive resources (subtitled videos)</a:t>
          </a:r>
          <a:endParaRPr lang="en-US" dirty="0">
            <a:latin typeface="Comic Sans MS"/>
            <a:cs typeface="Comic Sans MS"/>
          </a:endParaRPr>
        </a:p>
      </dgm:t>
    </dgm:pt>
    <dgm:pt modelId="{2825559F-F852-284B-977A-A80316EAA2D7}" type="parTrans" cxnId="{1B53D72D-2A3A-0C47-A769-D9A9CE3BBBF4}">
      <dgm:prSet/>
      <dgm:spPr/>
      <dgm:t>
        <a:bodyPr/>
        <a:lstStyle/>
        <a:p>
          <a:endParaRPr lang="en-US"/>
        </a:p>
      </dgm:t>
    </dgm:pt>
    <dgm:pt modelId="{0339055A-553B-8D4E-94F7-D42A9AA5B9CD}" type="sibTrans" cxnId="{1B53D72D-2A3A-0C47-A769-D9A9CE3BBBF4}">
      <dgm:prSet/>
      <dgm:spPr/>
      <dgm:t>
        <a:bodyPr/>
        <a:lstStyle/>
        <a:p>
          <a:endParaRPr lang="en-US"/>
        </a:p>
      </dgm:t>
    </dgm:pt>
    <dgm:pt modelId="{1D8A4CBF-E907-0B4B-8B34-E97550769DEC}">
      <dgm:prSet/>
      <dgm:spPr/>
      <dgm:t>
        <a:bodyPr/>
        <a:lstStyle/>
        <a:p>
          <a:r>
            <a:rPr lang="en-US" dirty="0" smtClean="0">
              <a:latin typeface="Comic Sans MS"/>
              <a:cs typeface="Comic Sans MS"/>
            </a:rPr>
            <a:t>Awareness of current services</a:t>
          </a:r>
          <a:endParaRPr lang="en-US" dirty="0">
            <a:latin typeface="Comic Sans MS"/>
            <a:cs typeface="Comic Sans MS"/>
          </a:endParaRPr>
        </a:p>
      </dgm:t>
    </dgm:pt>
    <dgm:pt modelId="{55EE89BD-5FED-A54A-9A0C-26BE11338E6E}" type="parTrans" cxnId="{600AB094-B3AF-A54F-BB73-448E744FF505}">
      <dgm:prSet/>
      <dgm:spPr/>
      <dgm:t>
        <a:bodyPr/>
        <a:lstStyle/>
        <a:p>
          <a:endParaRPr lang="en-US"/>
        </a:p>
      </dgm:t>
    </dgm:pt>
    <dgm:pt modelId="{ECE1D655-1D76-114A-B0CE-00463BDF7B04}" type="sibTrans" cxnId="{600AB094-B3AF-A54F-BB73-448E744FF505}">
      <dgm:prSet/>
      <dgm:spPr/>
      <dgm:t>
        <a:bodyPr/>
        <a:lstStyle/>
        <a:p>
          <a:endParaRPr lang="en-US"/>
        </a:p>
      </dgm:t>
    </dgm:pt>
    <dgm:pt modelId="{6A70D1A6-2CA3-4146-BFD9-BCD97034A426}">
      <dgm:prSet/>
      <dgm:spPr/>
      <dgm:t>
        <a:bodyPr/>
        <a:lstStyle/>
        <a:p>
          <a:r>
            <a:rPr lang="en-US" dirty="0" smtClean="0">
              <a:latin typeface="Comic Sans MS"/>
              <a:cs typeface="Comic Sans MS"/>
            </a:rPr>
            <a:t>Smoother transition &amp; stronger links between INTO &amp; LDC</a:t>
          </a:r>
          <a:endParaRPr lang="en-US" dirty="0">
            <a:latin typeface="Comic Sans MS"/>
            <a:cs typeface="Comic Sans MS"/>
          </a:endParaRPr>
        </a:p>
      </dgm:t>
    </dgm:pt>
    <dgm:pt modelId="{7BEDE84C-4272-334D-9D35-2ED10978602D}" type="parTrans" cxnId="{89BD6CBC-ACC1-8440-8253-2C49443BA8E6}">
      <dgm:prSet/>
      <dgm:spPr/>
      <dgm:t>
        <a:bodyPr/>
        <a:lstStyle/>
        <a:p>
          <a:endParaRPr lang="en-US"/>
        </a:p>
      </dgm:t>
    </dgm:pt>
    <dgm:pt modelId="{53C00795-8542-FC4C-8DE5-200D5E856A07}" type="sibTrans" cxnId="{89BD6CBC-ACC1-8440-8253-2C49443BA8E6}">
      <dgm:prSet/>
      <dgm:spPr/>
      <dgm:t>
        <a:bodyPr/>
        <a:lstStyle/>
        <a:p>
          <a:endParaRPr lang="en-US"/>
        </a:p>
      </dgm:t>
    </dgm:pt>
    <dgm:pt modelId="{3AB3E307-06C1-D949-B277-1D8BF1DEEE8E}" type="pres">
      <dgm:prSet presAssocID="{68230728-22B0-CB44-8B63-6774EDA39FC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4F90C81-BB8C-CB4A-ABEB-3F2C620DB49D}" type="pres">
      <dgm:prSet presAssocID="{EE953B9D-C2AB-2F45-AD92-9E9BF00E3778}" presName="Name5" presStyleLbl="venn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755242-A1E6-6C4F-89FB-1EEF6EC5FD99}" type="pres">
      <dgm:prSet presAssocID="{64AFFD25-4B0E-8249-A9A4-94D803DF3AFC}" presName="space" presStyleCnt="0"/>
      <dgm:spPr/>
    </dgm:pt>
    <dgm:pt modelId="{D9B932C6-2DF3-AF46-ABBF-1522F4F99F00}" type="pres">
      <dgm:prSet presAssocID="{00A7A1B2-BC73-C94C-8890-3F5433E1FC43}" presName="Name5" presStyleLbl="venn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0147CF-7289-974F-896A-2DCCA784908F}" type="pres">
      <dgm:prSet presAssocID="{BC018B4B-9B09-E443-892A-5F2F8B96D8BA}" presName="space" presStyleCnt="0"/>
      <dgm:spPr/>
    </dgm:pt>
    <dgm:pt modelId="{B1858CEE-E842-6940-A3D6-F38A123E9478}" type="pres">
      <dgm:prSet presAssocID="{9F804F14-140F-0D46-9A92-C75331FC2C0A}" presName="Name5" presStyleLbl="venn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1FAB52-9A25-494E-A813-ACC3BA686CE6}" type="pres">
      <dgm:prSet presAssocID="{C1E02896-8652-E747-9BC9-16469B98262E}" presName="space" presStyleCnt="0"/>
      <dgm:spPr/>
    </dgm:pt>
    <dgm:pt modelId="{10A869A4-BB0A-9A4E-9CFB-6C0C32506A12}" type="pres">
      <dgm:prSet presAssocID="{E92E6980-0C76-9344-8C06-7F83CFE0E9B1}" presName="Name5" presStyleLbl="venn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FDC95E-21F7-8146-AAE2-5FDDFD4415D0}" type="pres">
      <dgm:prSet presAssocID="{0339055A-553B-8D4E-94F7-D42A9AA5B9CD}" presName="space" presStyleCnt="0"/>
      <dgm:spPr/>
    </dgm:pt>
    <dgm:pt modelId="{89BBD06C-BCB9-0548-A26C-B27DB2553330}" type="pres">
      <dgm:prSet presAssocID="{1D8A4CBF-E907-0B4B-8B34-E97550769DEC}" presName="Name5" presStyleLbl="venn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993E2C-C1FD-4E40-9CD4-A19A8031E11F}" type="pres">
      <dgm:prSet presAssocID="{ECE1D655-1D76-114A-B0CE-00463BDF7B04}" presName="space" presStyleCnt="0"/>
      <dgm:spPr/>
    </dgm:pt>
    <dgm:pt modelId="{2478B836-06DF-1E49-9D28-ABA1CE2D2EE8}" type="pres">
      <dgm:prSet presAssocID="{6A70D1A6-2CA3-4146-BFD9-BCD97034A426}" presName="Name5" presStyleLbl="venn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6107B31-8A0A-AF48-AC6C-F9481AC3AB97}" type="presOf" srcId="{EE953B9D-C2AB-2F45-AD92-9E9BF00E3778}" destId="{64F90C81-BB8C-CB4A-ABEB-3F2C620DB49D}" srcOrd="0" destOrd="0" presId="urn:microsoft.com/office/officeart/2005/8/layout/venn3"/>
    <dgm:cxn modelId="{E974FE42-69A8-0F4F-B725-F8D48E7D7354}" type="presOf" srcId="{1D8A4CBF-E907-0B4B-8B34-E97550769DEC}" destId="{89BBD06C-BCB9-0548-A26C-B27DB2553330}" srcOrd="0" destOrd="0" presId="urn:microsoft.com/office/officeart/2005/8/layout/venn3"/>
    <dgm:cxn modelId="{85BBADC7-3065-E34E-8F14-7AEF9DD300A3}" type="presOf" srcId="{6A70D1A6-2CA3-4146-BFD9-BCD97034A426}" destId="{2478B836-06DF-1E49-9D28-ABA1CE2D2EE8}" srcOrd="0" destOrd="0" presId="urn:microsoft.com/office/officeart/2005/8/layout/venn3"/>
    <dgm:cxn modelId="{96F41136-2653-B948-BBC0-8530D22E6D2E}" type="presOf" srcId="{E92E6980-0C76-9344-8C06-7F83CFE0E9B1}" destId="{10A869A4-BB0A-9A4E-9CFB-6C0C32506A12}" srcOrd="0" destOrd="0" presId="urn:microsoft.com/office/officeart/2005/8/layout/venn3"/>
    <dgm:cxn modelId="{6F7A0524-9CD2-224B-8B20-9B145A2F78D6}" srcId="{68230728-22B0-CB44-8B63-6774EDA39FC1}" destId="{EE953B9D-C2AB-2F45-AD92-9E9BF00E3778}" srcOrd="0" destOrd="0" parTransId="{F9F0DC04-B137-1C4F-A32C-F547F1E48292}" sibTransId="{64AFFD25-4B0E-8249-A9A4-94D803DF3AFC}"/>
    <dgm:cxn modelId="{D3309EEA-914E-C348-A74B-F4498E8D05A5}" type="presOf" srcId="{9F804F14-140F-0D46-9A92-C75331FC2C0A}" destId="{B1858CEE-E842-6940-A3D6-F38A123E9478}" srcOrd="0" destOrd="0" presId="urn:microsoft.com/office/officeart/2005/8/layout/venn3"/>
    <dgm:cxn modelId="{600AB094-B3AF-A54F-BB73-448E744FF505}" srcId="{68230728-22B0-CB44-8B63-6774EDA39FC1}" destId="{1D8A4CBF-E907-0B4B-8B34-E97550769DEC}" srcOrd="4" destOrd="0" parTransId="{55EE89BD-5FED-A54A-9A0C-26BE11338E6E}" sibTransId="{ECE1D655-1D76-114A-B0CE-00463BDF7B04}"/>
    <dgm:cxn modelId="{89BD6CBC-ACC1-8440-8253-2C49443BA8E6}" srcId="{68230728-22B0-CB44-8B63-6774EDA39FC1}" destId="{6A70D1A6-2CA3-4146-BFD9-BCD97034A426}" srcOrd="5" destOrd="0" parTransId="{7BEDE84C-4272-334D-9D35-2ED10978602D}" sibTransId="{53C00795-8542-FC4C-8DE5-200D5E856A07}"/>
    <dgm:cxn modelId="{02C792DE-00C7-4340-8227-9666C8E10F3E}" srcId="{68230728-22B0-CB44-8B63-6774EDA39FC1}" destId="{9F804F14-140F-0D46-9A92-C75331FC2C0A}" srcOrd="2" destOrd="0" parTransId="{21D5396C-5D46-9149-B57F-ABC89101A1C2}" sibTransId="{C1E02896-8652-E747-9BC9-16469B98262E}"/>
    <dgm:cxn modelId="{69F123BF-A5BA-3640-A9FF-C3FFB0617E38}" srcId="{68230728-22B0-CB44-8B63-6774EDA39FC1}" destId="{00A7A1B2-BC73-C94C-8890-3F5433E1FC43}" srcOrd="1" destOrd="0" parTransId="{1B11E2B6-C294-354A-8649-52187548C5EC}" sibTransId="{BC018B4B-9B09-E443-892A-5F2F8B96D8BA}"/>
    <dgm:cxn modelId="{9CB5A8F6-2C15-BA42-8214-F43BCF71A5E9}" type="presOf" srcId="{00A7A1B2-BC73-C94C-8890-3F5433E1FC43}" destId="{D9B932C6-2DF3-AF46-ABBF-1522F4F99F00}" srcOrd="0" destOrd="0" presId="urn:microsoft.com/office/officeart/2005/8/layout/venn3"/>
    <dgm:cxn modelId="{1B53D72D-2A3A-0C47-A769-D9A9CE3BBBF4}" srcId="{68230728-22B0-CB44-8B63-6774EDA39FC1}" destId="{E92E6980-0C76-9344-8C06-7F83CFE0E9B1}" srcOrd="3" destOrd="0" parTransId="{2825559F-F852-284B-977A-A80316EAA2D7}" sibTransId="{0339055A-553B-8D4E-94F7-D42A9AA5B9CD}"/>
    <dgm:cxn modelId="{3798EB26-104C-6E4D-A58A-481DA3D2E6D1}" type="presOf" srcId="{68230728-22B0-CB44-8B63-6774EDA39FC1}" destId="{3AB3E307-06C1-D949-B277-1D8BF1DEEE8E}" srcOrd="0" destOrd="0" presId="urn:microsoft.com/office/officeart/2005/8/layout/venn3"/>
    <dgm:cxn modelId="{D59DA8A1-115E-3A4E-8C27-5EF73616BBA4}" type="presParOf" srcId="{3AB3E307-06C1-D949-B277-1D8BF1DEEE8E}" destId="{64F90C81-BB8C-CB4A-ABEB-3F2C620DB49D}" srcOrd="0" destOrd="0" presId="urn:microsoft.com/office/officeart/2005/8/layout/venn3"/>
    <dgm:cxn modelId="{5DE87AC1-4C5C-114F-AFDF-58922FC74F52}" type="presParOf" srcId="{3AB3E307-06C1-D949-B277-1D8BF1DEEE8E}" destId="{8B755242-A1E6-6C4F-89FB-1EEF6EC5FD99}" srcOrd="1" destOrd="0" presId="urn:microsoft.com/office/officeart/2005/8/layout/venn3"/>
    <dgm:cxn modelId="{74D9DA60-83C6-B24A-9E32-8C8DA4228F5E}" type="presParOf" srcId="{3AB3E307-06C1-D949-B277-1D8BF1DEEE8E}" destId="{D9B932C6-2DF3-AF46-ABBF-1522F4F99F00}" srcOrd="2" destOrd="0" presId="urn:microsoft.com/office/officeart/2005/8/layout/venn3"/>
    <dgm:cxn modelId="{A23232A4-83C5-7D47-B1CB-FF9A546E9D82}" type="presParOf" srcId="{3AB3E307-06C1-D949-B277-1D8BF1DEEE8E}" destId="{800147CF-7289-974F-896A-2DCCA784908F}" srcOrd="3" destOrd="0" presId="urn:microsoft.com/office/officeart/2005/8/layout/venn3"/>
    <dgm:cxn modelId="{C11EDCA5-DE10-BC47-9C45-39DD13CD9075}" type="presParOf" srcId="{3AB3E307-06C1-D949-B277-1D8BF1DEEE8E}" destId="{B1858CEE-E842-6940-A3D6-F38A123E9478}" srcOrd="4" destOrd="0" presId="urn:microsoft.com/office/officeart/2005/8/layout/venn3"/>
    <dgm:cxn modelId="{753E7C1F-232C-BE40-973C-16F7AABCBFCE}" type="presParOf" srcId="{3AB3E307-06C1-D949-B277-1D8BF1DEEE8E}" destId="{5A1FAB52-9A25-494E-A813-ACC3BA686CE6}" srcOrd="5" destOrd="0" presId="urn:microsoft.com/office/officeart/2005/8/layout/venn3"/>
    <dgm:cxn modelId="{8CEC14CF-09DD-BD41-9675-ADE803A835B0}" type="presParOf" srcId="{3AB3E307-06C1-D949-B277-1D8BF1DEEE8E}" destId="{10A869A4-BB0A-9A4E-9CFB-6C0C32506A12}" srcOrd="6" destOrd="0" presId="urn:microsoft.com/office/officeart/2005/8/layout/venn3"/>
    <dgm:cxn modelId="{B49867B2-523D-DD40-BA67-FF26E5DE4BC5}" type="presParOf" srcId="{3AB3E307-06C1-D949-B277-1D8BF1DEEE8E}" destId="{94FDC95E-21F7-8146-AAE2-5FDDFD4415D0}" srcOrd="7" destOrd="0" presId="urn:microsoft.com/office/officeart/2005/8/layout/venn3"/>
    <dgm:cxn modelId="{0F6F1306-15D6-7343-97E6-2DE964582856}" type="presParOf" srcId="{3AB3E307-06C1-D949-B277-1D8BF1DEEE8E}" destId="{89BBD06C-BCB9-0548-A26C-B27DB2553330}" srcOrd="8" destOrd="0" presId="urn:microsoft.com/office/officeart/2005/8/layout/venn3"/>
    <dgm:cxn modelId="{832797DD-1A55-1B4C-9D63-7DD5A9740A90}" type="presParOf" srcId="{3AB3E307-06C1-D949-B277-1D8BF1DEEE8E}" destId="{E8993E2C-C1FD-4E40-9CD4-A19A8031E11F}" srcOrd="9" destOrd="0" presId="urn:microsoft.com/office/officeart/2005/8/layout/venn3"/>
    <dgm:cxn modelId="{6EEDAB83-A8C3-A44A-8858-720161CA471E}" type="presParOf" srcId="{3AB3E307-06C1-D949-B277-1D8BF1DEEE8E}" destId="{2478B836-06DF-1E49-9D28-ABA1CE2D2EE8}" srcOrd="10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265A2F-FBCF-8242-AC0B-F56817306587}">
      <dsp:nvSpPr>
        <dsp:cNvPr id="0" name=""/>
        <dsp:cNvSpPr/>
      </dsp:nvSpPr>
      <dsp:spPr>
        <a:xfrm>
          <a:off x="2572814" y="569034"/>
          <a:ext cx="3810227" cy="3810227"/>
        </a:xfrm>
        <a:prstGeom prst="blockArc">
          <a:avLst>
            <a:gd name="adj1" fmla="val 10800000"/>
            <a:gd name="adj2" fmla="val 16200000"/>
            <a:gd name="adj3" fmla="val 463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2C09DD1-FC74-014F-8343-D327045D8D69}">
      <dsp:nvSpPr>
        <dsp:cNvPr id="0" name=""/>
        <dsp:cNvSpPr/>
      </dsp:nvSpPr>
      <dsp:spPr>
        <a:xfrm>
          <a:off x="2572814" y="569034"/>
          <a:ext cx="3810227" cy="3810227"/>
        </a:xfrm>
        <a:prstGeom prst="blockArc">
          <a:avLst>
            <a:gd name="adj1" fmla="val 5400000"/>
            <a:gd name="adj2" fmla="val 10800000"/>
            <a:gd name="adj3" fmla="val 463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ED4D4EC-1EA0-2849-9694-B8670F8B88EA}">
      <dsp:nvSpPr>
        <dsp:cNvPr id="0" name=""/>
        <dsp:cNvSpPr/>
      </dsp:nvSpPr>
      <dsp:spPr>
        <a:xfrm>
          <a:off x="2572814" y="569034"/>
          <a:ext cx="3810227" cy="3810227"/>
        </a:xfrm>
        <a:prstGeom prst="blockArc">
          <a:avLst>
            <a:gd name="adj1" fmla="val 0"/>
            <a:gd name="adj2" fmla="val 5400000"/>
            <a:gd name="adj3" fmla="val 463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E6B8603-CEA8-9C43-9DF1-688A78E5A86A}">
      <dsp:nvSpPr>
        <dsp:cNvPr id="0" name=""/>
        <dsp:cNvSpPr/>
      </dsp:nvSpPr>
      <dsp:spPr>
        <a:xfrm>
          <a:off x="2572814" y="569034"/>
          <a:ext cx="3810227" cy="3810227"/>
        </a:xfrm>
        <a:prstGeom prst="blockArc">
          <a:avLst>
            <a:gd name="adj1" fmla="val 16200000"/>
            <a:gd name="adj2" fmla="val 0"/>
            <a:gd name="adj3" fmla="val 463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C1501C1-1D50-E847-9DDC-1069F8A45BA5}">
      <dsp:nvSpPr>
        <dsp:cNvPr id="0" name=""/>
        <dsp:cNvSpPr/>
      </dsp:nvSpPr>
      <dsp:spPr>
        <a:xfrm>
          <a:off x="3442789" y="1529018"/>
          <a:ext cx="2070275" cy="1890259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 dirty="0" smtClean="0">
            <a:latin typeface="Comic Sans MS"/>
            <a:cs typeface="Comic Sans MS"/>
          </a:endParaRP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 dirty="0" smtClean="0">
            <a:latin typeface="Comic Sans MS"/>
            <a:cs typeface="Comic Sans MS"/>
          </a:endParaRP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 dirty="0" smtClean="0">
            <a:latin typeface="Comic Sans MS"/>
            <a:cs typeface="Comic Sans MS"/>
          </a:endParaRP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>
              <a:latin typeface="Comic Sans MS"/>
              <a:cs typeface="Comic Sans MS"/>
            </a:rPr>
            <a:t>Project Leads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>
              <a:latin typeface="Comic Sans MS"/>
              <a:cs typeface="Comic Sans MS"/>
            </a:rPr>
            <a:t>Kim Williams &amp; Deborah O’Neill LDC, SHLS</a:t>
          </a:r>
          <a:endParaRPr lang="en-US" sz="1000" kern="1200" dirty="0">
            <a:latin typeface="Comic Sans MS"/>
            <a:cs typeface="Comic Sans MS"/>
          </a:endParaRPr>
        </a:p>
      </dsp:txBody>
      <dsp:txXfrm>
        <a:off x="3745974" y="1805840"/>
        <a:ext cx="1463905" cy="1336615"/>
      </dsp:txXfrm>
    </dsp:sp>
    <dsp:sp modelId="{41FA039E-1395-9B4A-A321-E4A5BB664875}">
      <dsp:nvSpPr>
        <dsp:cNvPr id="0" name=""/>
        <dsp:cNvSpPr/>
      </dsp:nvSpPr>
      <dsp:spPr>
        <a:xfrm>
          <a:off x="3780507" y="-120186"/>
          <a:ext cx="1394840" cy="1466819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 dirty="0" smtClean="0">
            <a:latin typeface="Comic Sans MS"/>
            <a:cs typeface="Comic Sans MS"/>
          </a:endParaRP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 dirty="0" smtClean="0">
            <a:latin typeface="Comic Sans MS"/>
            <a:cs typeface="Comic Sans MS"/>
          </a:endParaRP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err="1" smtClean="0">
              <a:latin typeface="Comic Sans MS"/>
              <a:cs typeface="Comic Sans MS"/>
            </a:rPr>
            <a:t>Calum</a:t>
          </a:r>
          <a:r>
            <a:rPr lang="en-US" sz="1000" kern="1200" dirty="0" smtClean="0">
              <a:latin typeface="Comic Sans MS"/>
              <a:cs typeface="Comic Sans MS"/>
            </a:rPr>
            <a:t> Nielsen LDC, SHLS</a:t>
          </a:r>
          <a:endParaRPr lang="en-US" sz="1000" kern="1200" dirty="0">
            <a:latin typeface="Comic Sans MS"/>
            <a:cs typeface="Comic Sans MS"/>
          </a:endParaRPr>
        </a:p>
      </dsp:txBody>
      <dsp:txXfrm>
        <a:off x="3984777" y="94625"/>
        <a:ext cx="986300" cy="1037197"/>
      </dsp:txXfrm>
    </dsp:sp>
    <dsp:sp modelId="{32B5B3B5-E060-524E-A972-D36311E9F1D1}">
      <dsp:nvSpPr>
        <dsp:cNvPr id="0" name=""/>
        <dsp:cNvSpPr/>
      </dsp:nvSpPr>
      <dsp:spPr>
        <a:xfrm>
          <a:off x="5634435" y="1738037"/>
          <a:ext cx="1408834" cy="1472220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 dirty="0" smtClean="0">
            <a:latin typeface="Comic Sans MS"/>
            <a:cs typeface="Comic Sans MS"/>
          </a:endParaRP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 dirty="0" smtClean="0">
            <a:latin typeface="Comic Sans MS"/>
            <a:cs typeface="Comic Sans MS"/>
          </a:endParaRP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>
              <a:latin typeface="Comic Sans MS"/>
              <a:cs typeface="Comic Sans MS"/>
            </a:rPr>
            <a:t>Jessica Hancock GCU London</a:t>
          </a:r>
          <a:endParaRPr lang="en-US" sz="1000" kern="1200" dirty="0">
            <a:latin typeface="Comic Sans MS"/>
            <a:cs typeface="Comic Sans MS"/>
          </a:endParaRPr>
        </a:p>
      </dsp:txBody>
      <dsp:txXfrm>
        <a:off x="5840754" y="1953639"/>
        <a:ext cx="996196" cy="1041016"/>
      </dsp:txXfrm>
    </dsp:sp>
    <dsp:sp modelId="{6A213940-776C-A14C-8C5C-B69014120EA5}">
      <dsp:nvSpPr>
        <dsp:cNvPr id="0" name=""/>
        <dsp:cNvSpPr/>
      </dsp:nvSpPr>
      <dsp:spPr>
        <a:xfrm>
          <a:off x="3712824" y="3599300"/>
          <a:ext cx="1530205" cy="1471545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 dirty="0" smtClean="0">
            <a:latin typeface="Comic Sans MS"/>
            <a:cs typeface="Comic Sans MS"/>
          </a:endParaRP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 dirty="0" smtClean="0">
            <a:latin typeface="Comic Sans MS"/>
            <a:cs typeface="Comic Sans MS"/>
          </a:endParaRP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>
              <a:latin typeface="Comic Sans MS"/>
              <a:cs typeface="Comic Sans MS"/>
            </a:rPr>
            <a:t>Birgit </a:t>
          </a:r>
          <a:r>
            <a:rPr lang="en-US" sz="1000" kern="1200" dirty="0" err="1" smtClean="0">
              <a:latin typeface="Comic Sans MS"/>
              <a:cs typeface="Comic Sans MS"/>
            </a:rPr>
            <a:t>Schroeter</a:t>
          </a:r>
          <a:r>
            <a:rPr lang="en-US" sz="1000" kern="1200" dirty="0" smtClean="0">
              <a:latin typeface="Comic Sans MS"/>
              <a:cs typeface="Comic Sans MS"/>
            </a:rPr>
            <a:t> Psychology</a:t>
          </a:r>
          <a:endParaRPr lang="en-US" sz="1000" kern="1200" dirty="0">
            <a:latin typeface="Comic Sans MS"/>
            <a:cs typeface="Comic Sans MS"/>
          </a:endParaRPr>
        </a:p>
      </dsp:txBody>
      <dsp:txXfrm>
        <a:off x="3936917" y="3814803"/>
        <a:ext cx="1082019" cy="1040539"/>
      </dsp:txXfrm>
    </dsp:sp>
    <dsp:sp modelId="{2A48CAD8-D5FB-C243-9242-ADEED5CF0B21}">
      <dsp:nvSpPr>
        <dsp:cNvPr id="0" name=""/>
        <dsp:cNvSpPr/>
      </dsp:nvSpPr>
      <dsp:spPr>
        <a:xfrm>
          <a:off x="1867918" y="1770068"/>
          <a:ext cx="1498168" cy="1408158"/>
        </a:xfrm>
        <a:prstGeom prst="ellipse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 dirty="0" smtClean="0">
            <a:latin typeface="Comic Sans MS"/>
            <a:cs typeface="Comic Sans MS"/>
          </a:endParaRP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 dirty="0" smtClean="0">
            <a:latin typeface="Comic Sans MS"/>
            <a:cs typeface="Comic Sans MS"/>
          </a:endParaRP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 dirty="0" smtClean="0">
            <a:latin typeface="Comic Sans MS"/>
            <a:cs typeface="Comic Sans MS"/>
          </a:endParaRP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>
              <a:latin typeface="Comic Sans MS"/>
              <a:cs typeface="Comic Sans MS"/>
            </a:rPr>
            <a:t>Frances </a:t>
          </a:r>
          <a:r>
            <a:rPr lang="en-US" sz="1000" kern="1200" dirty="0" err="1" smtClean="0">
              <a:latin typeface="Comic Sans MS"/>
              <a:cs typeface="Comic Sans MS"/>
            </a:rPr>
            <a:t>MacInnes</a:t>
          </a:r>
          <a:r>
            <a:rPr lang="en-US" sz="1000" kern="1200" dirty="0" smtClean="0">
              <a:latin typeface="Comic Sans MS"/>
              <a:cs typeface="Comic Sans MS"/>
            </a:rPr>
            <a:t> Life Sciences</a:t>
          </a:r>
          <a:endParaRPr lang="en-US" sz="1000" kern="1200" dirty="0">
            <a:latin typeface="Comic Sans MS"/>
            <a:cs typeface="Comic Sans MS"/>
          </a:endParaRPr>
        </a:p>
      </dsp:txBody>
      <dsp:txXfrm>
        <a:off x="2087320" y="1976288"/>
        <a:ext cx="1059364" cy="99571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91DDC5-70BD-3D4A-85D3-A3720A3B6251}">
      <dsp:nvSpPr>
        <dsp:cNvPr id="0" name=""/>
        <dsp:cNvSpPr/>
      </dsp:nvSpPr>
      <dsp:spPr>
        <a:xfrm>
          <a:off x="708844" y="0"/>
          <a:ext cx="8033571" cy="4500563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400500" extrusionH="63500" contourW="12700" prstMaterial="matte">
          <a:contourClr>
            <a:schemeClr val="lt1">
              <a:tint val="5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46AA1F-97A7-B74A-B6C6-CC9752764F28}">
      <dsp:nvSpPr>
        <dsp:cNvPr id="0" name=""/>
        <dsp:cNvSpPr/>
      </dsp:nvSpPr>
      <dsp:spPr>
        <a:xfrm>
          <a:off x="807" y="1350168"/>
          <a:ext cx="1294471" cy="180022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Comic Sans MS"/>
              <a:cs typeface="Comic Sans MS"/>
            </a:rPr>
            <a:t>Increasing international students @ GCU</a:t>
          </a:r>
          <a:endParaRPr lang="en-US" sz="1400" kern="1200" dirty="0">
            <a:latin typeface="Comic Sans MS"/>
            <a:cs typeface="Comic Sans MS"/>
          </a:endParaRPr>
        </a:p>
      </dsp:txBody>
      <dsp:txXfrm>
        <a:off x="63998" y="1413359"/>
        <a:ext cx="1168089" cy="1673843"/>
      </dsp:txXfrm>
    </dsp:sp>
    <dsp:sp modelId="{F55ECC16-1B32-2D40-B621-8C366E94CB08}">
      <dsp:nvSpPr>
        <dsp:cNvPr id="0" name=""/>
        <dsp:cNvSpPr/>
      </dsp:nvSpPr>
      <dsp:spPr>
        <a:xfrm>
          <a:off x="1360003" y="1350168"/>
          <a:ext cx="1294471" cy="1800225"/>
        </a:xfrm>
        <a:prstGeom prst="roundRect">
          <a:avLst/>
        </a:prstGeom>
        <a:solidFill>
          <a:schemeClr val="accent2">
            <a:hueOff val="2399939"/>
            <a:satOff val="2062"/>
            <a:lumOff val="-262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Comic Sans MS"/>
              <a:cs typeface="Comic Sans MS"/>
            </a:rPr>
            <a:t>Resulting in support request increase @ LDC</a:t>
          </a:r>
          <a:endParaRPr lang="en-US" sz="1400" kern="1200" dirty="0">
            <a:latin typeface="Comic Sans MS"/>
            <a:cs typeface="Comic Sans MS"/>
          </a:endParaRPr>
        </a:p>
      </dsp:txBody>
      <dsp:txXfrm>
        <a:off x="1423194" y="1413359"/>
        <a:ext cx="1168089" cy="1673843"/>
      </dsp:txXfrm>
    </dsp:sp>
    <dsp:sp modelId="{E4F0831C-EE19-7E43-AAB4-ED596ADFFB26}">
      <dsp:nvSpPr>
        <dsp:cNvPr id="0" name=""/>
        <dsp:cNvSpPr/>
      </dsp:nvSpPr>
      <dsp:spPr>
        <a:xfrm>
          <a:off x="2719198" y="1350168"/>
          <a:ext cx="1294471" cy="1800225"/>
        </a:xfrm>
        <a:prstGeom prst="roundRect">
          <a:avLst/>
        </a:prstGeom>
        <a:solidFill>
          <a:schemeClr val="accent2">
            <a:hueOff val="4799878"/>
            <a:satOff val="4124"/>
            <a:lumOff val="-524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Comic Sans MS"/>
              <a:cs typeface="Comic Sans MS"/>
            </a:rPr>
            <a:t>English language v EAP support?</a:t>
          </a:r>
          <a:endParaRPr lang="en-US" sz="1400" kern="1200" dirty="0">
            <a:latin typeface="Comic Sans MS"/>
            <a:cs typeface="Comic Sans MS"/>
          </a:endParaRPr>
        </a:p>
      </dsp:txBody>
      <dsp:txXfrm>
        <a:off x="2782389" y="1413359"/>
        <a:ext cx="1168089" cy="1673843"/>
      </dsp:txXfrm>
    </dsp:sp>
    <dsp:sp modelId="{6B0A0EC6-50C3-BD4C-AB9E-6FF6B885FB1C}">
      <dsp:nvSpPr>
        <dsp:cNvPr id="0" name=""/>
        <dsp:cNvSpPr/>
      </dsp:nvSpPr>
      <dsp:spPr>
        <a:xfrm>
          <a:off x="4078394" y="1350168"/>
          <a:ext cx="1294471" cy="1800225"/>
        </a:xfrm>
        <a:prstGeom prst="roundRect">
          <a:avLst/>
        </a:prstGeom>
        <a:solidFill>
          <a:schemeClr val="accent2">
            <a:hueOff val="7199817"/>
            <a:satOff val="6185"/>
            <a:lumOff val="-785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Comic Sans MS"/>
              <a:cs typeface="Comic Sans MS"/>
            </a:rPr>
            <a:t>Desire to improve student performance</a:t>
          </a:r>
          <a:endParaRPr lang="en-US" sz="1400" kern="1200" dirty="0">
            <a:latin typeface="Comic Sans MS"/>
            <a:cs typeface="Comic Sans MS"/>
          </a:endParaRPr>
        </a:p>
      </dsp:txBody>
      <dsp:txXfrm>
        <a:off x="4141585" y="1413359"/>
        <a:ext cx="1168089" cy="1673843"/>
      </dsp:txXfrm>
    </dsp:sp>
    <dsp:sp modelId="{258A4B84-C8F1-074C-BD85-9FE4F94C9270}">
      <dsp:nvSpPr>
        <dsp:cNvPr id="0" name=""/>
        <dsp:cNvSpPr/>
      </dsp:nvSpPr>
      <dsp:spPr>
        <a:xfrm>
          <a:off x="5437589" y="1350168"/>
          <a:ext cx="1294471" cy="1800225"/>
        </a:xfrm>
        <a:prstGeom prst="roundRect">
          <a:avLst/>
        </a:prstGeom>
        <a:solidFill>
          <a:schemeClr val="accent2">
            <a:hueOff val="9599756"/>
            <a:satOff val="8247"/>
            <a:lumOff val="-1047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>
              <a:latin typeface="Comic Sans MS"/>
              <a:cs typeface="Comic Sans MS"/>
            </a:rPr>
            <a:t>Current resources lacking</a:t>
          </a:r>
          <a:endParaRPr lang="en-US" sz="1500" kern="1200" dirty="0">
            <a:latin typeface="Comic Sans MS"/>
            <a:cs typeface="Comic Sans MS"/>
          </a:endParaRPr>
        </a:p>
      </dsp:txBody>
      <dsp:txXfrm>
        <a:off x="5500780" y="1413359"/>
        <a:ext cx="1168089" cy="1673843"/>
      </dsp:txXfrm>
    </dsp:sp>
    <dsp:sp modelId="{39356CB6-D057-8640-99FD-7DA216AA8B37}">
      <dsp:nvSpPr>
        <dsp:cNvPr id="0" name=""/>
        <dsp:cNvSpPr/>
      </dsp:nvSpPr>
      <dsp:spPr>
        <a:xfrm>
          <a:off x="6796785" y="1350168"/>
          <a:ext cx="1294471" cy="1800225"/>
        </a:xfrm>
        <a:prstGeom prst="roundRect">
          <a:avLst/>
        </a:prstGeom>
        <a:solidFill>
          <a:schemeClr val="accent2">
            <a:hueOff val="11999694"/>
            <a:satOff val="10309"/>
            <a:lumOff val="-1309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>
              <a:latin typeface="Comic Sans MS"/>
              <a:cs typeface="Comic Sans MS"/>
            </a:rPr>
            <a:t>What do students need?</a:t>
          </a:r>
          <a:endParaRPr lang="en-US" sz="1500" kern="1200" dirty="0">
            <a:latin typeface="Comic Sans MS"/>
            <a:cs typeface="Comic Sans MS"/>
          </a:endParaRPr>
        </a:p>
      </dsp:txBody>
      <dsp:txXfrm>
        <a:off x="6859976" y="1413359"/>
        <a:ext cx="1168089" cy="1673843"/>
      </dsp:txXfrm>
    </dsp:sp>
    <dsp:sp modelId="{0582C3EC-7491-2245-9FD6-C2A68FC261C1}">
      <dsp:nvSpPr>
        <dsp:cNvPr id="0" name=""/>
        <dsp:cNvSpPr/>
      </dsp:nvSpPr>
      <dsp:spPr>
        <a:xfrm>
          <a:off x="8155980" y="1350168"/>
          <a:ext cx="1294471" cy="1800225"/>
        </a:xfrm>
        <a:prstGeom prst="roundRect">
          <a:avLst/>
        </a:prstGeom>
        <a:solidFill>
          <a:schemeClr val="accent2">
            <a:hueOff val="14399634"/>
            <a:satOff val="12371"/>
            <a:lumOff val="-1571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>
              <a:latin typeface="Comic Sans MS"/>
              <a:cs typeface="Comic Sans MS"/>
            </a:rPr>
            <a:t>Student Experience Project opportunity</a:t>
          </a:r>
          <a:endParaRPr lang="en-US" sz="1500" kern="1200" dirty="0">
            <a:latin typeface="Comic Sans MS"/>
            <a:cs typeface="Comic Sans MS"/>
          </a:endParaRPr>
        </a:p>
      </dsp:txBody>
      <dsp:txXfrm>
        <a:off x="8219171" y="1413359"/>
        <a:ext cx="1168089" cy="167384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4DEAC2-EF1A-6B4F-B97E-49579753E7BE}">
      <dsp:nvSpPr>
        <dsp:cNvPr id="0" name=""/>
        <dsp:cNvSpPr/>
      </dsp:nvSpPr>
      <dsp:spPr>
        <a:xfrm>
          <a:off x="3909372" y="710"/>
          <a:ext cx="2611531" cy="1181154"/>
        </a:xfrm>
        <a:prstGeom prst="rect">
          <a:avLst/>
        </a:prstGeom>
        <a:solidFill>
          <a:schemeClr val="accent6">
            <a:shade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L&amp;T challenges</a:t>
          </a:r>
          <a:endParaRPr lang="en-US" sz="2100" kern="1200" dirty="0"/>
        </a:p>
      </dsp:txBody>
      <dsp:txXfrm>
        <a:off x="3909372" y="710"/>
        <a:ext cx="2611531" cy="1181154"/>
      </dsp:txXfrm>
    </dsp:sp>
    <dsp:sp modelId="{86D4139A-0376-5D4D-833E-2933032DAB51}">
      <dsp:nvSpPr>
        <dsp:cNvPr id="0" name=""/>
        <dsp:cNvSpPr/>
      </dsp:nvSpPr>
      <dsp:spPr>
        <a:xfrm>
          <a:off x="2623095" y="710"/>
          <a:ext cx="1169342" cy="118115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7000" r="-47000"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AD335DA-544B-9C47-93BE-00AF586F38F2}">
      <dsp:nvSpPr>
        <dsp:cNvPr id="0" name=""/>
        <dsp:cNvSpPr/>
      </dsp:nvSpPr>
      <dsp:spPr>
        <a:xfrm>
          <a:off x="2623095" y="1376754"/>
          <a:ext cx="2611531" cy="1181154"/>
        </a:xfrm>
        <a:prstGeom prst="rect">
          <a:avLst/>
        </a:prstGeom>
        <a:solidFill>
          <a:schemeClr val="accent6">
            <a:shade val="50000"/>
            <a:hueOff val="307982"/>
            <a:satOff val="-17713"/>
            <a:lumOff val="24822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International student experience across GCU</a:t>
          </a:r>
          <a:endParaRPr lang="en-US" sz="2100" kern="1200" dirty="0"/>
        </a:p>
      </dsp:txBody>
      <dsp:txXfrm>
        <a:off x="2623095" y="1376754"/>
        <a:ext cx="2611531" cy="1181154"/>
      </dsp:txXfrm>
    </dsp:sp>
    <dsp:sp modelId="{415FB399-345F-8348-9F44-E224CA8920B2}">
      <dsp:nvSpPr>
        <dsp:cNvPr id="0" name=""/>
        <dsp:cNvSpPr/>
      </dsp:nvSpPr>
      <dsp:spPr>
        <a:xfrm>
          <a:off x="5351561" y="1376754"/>
          <a:ext cx="1169342" cy="1181154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2000" r="-42000"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A1B2170-08BC-9844-AC81-136FA1C0A95F}">
      <dsp:nvSpPr>
        <dsp:cNvPr id="0" name=""/>
        <dsp:cNvSpPr/>
      </dsp:nvSpPr>
      <dsp:spPr>
        <a:xfrm>
          <a:off x="3909372" y="2752799"/>
          <a:ext cx="2611531" cy="1181154"/>
        </a:xfrm>
        <a:prstGeom prst="rect">
          <a:avLst/>
        </a:prstGeom>
        <a:solidFill>
          <a:schemeClr val="accent6">
            <a:shade val="50000"/>
            <a:hueOff val="615965"/>
            <a:satOff val="-35426"/>
            <a:lumOff val="49643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Developing EAP resources</a:t>
          </a:r>
          <a:endParaRPr lang="en-US" sz="2100" kern="1200" dirty="0"/>
        </a:p>
      </dsp:txBody>
      <dsp:txXfrm>
        <a:off x="3909372" y="2752799"/>
        <a:ext cx="2611531" cy="1181154"/>
      </dsp:txXfrm>
    </dsp:sp>
    <dsp:sp modelId="{A45650DC-B0B2-3844-BEC9-70E657F4C8BB}">
      <dsp:nvSpPr>
        <dsp:cNvPr id="0" name=""/>
        <dsp:cNvSpPr/>
      </dsp:nvSpPr>
      <dsp:spPr>
        <a:xfrm>
          <a:off x="2623095" y="2752799"/>
          <a:ext cx="1169342" cy="118115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000" b="-6000"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A4568E4-82CB-7540-B8C7-BB62EB67A896}">
      <dsp:nvSpPr>
        <dsp:cNvPr id="0" name=""/>
        <dsp:cNvSpPr/>
      </dsp:nvSpPr>
      <dsp:spPr>
        <a:xfrm>
          <a:off x="2623095" y="4128843"/>
          <a:ext cx="2611531" cy="1181154"/>
        </a:xfrm>
        <a:prstGeom prst="rect">
          <a:avLst/>
        </a:prstGeom>
        <a:solidFill>
          <a:schemeClr val="accent6">
            <a:shade val="50000"/>
            <a:hueOff val="307982"/>
            <a:satOff val="-17713"/>
            <a:lumOff val="24822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Bespoke marketing campaign promoting student engagement</a:t>
          </a:r>
          <a:endParaRPr lang="en-US" sz="2100" kern="1200" dirty="0"/>
        </a:p>
      </dsp:txBody>
      <dsp:txXfrm>
        <a:off x="2623095" y="4128843"/>
        <a:ext cx="2611531" cy="1181154"/>
      </dsp:txXfrm>
    </dsp:sp>
    <dsp:sp modelId="{E10E4084-A0A8-6D4C-9C43-29766463E9AF}">
      <dsp:nvSpPr>
        <dsp:cNvPr id="0" name=""/>
        <dsp:cNvSpPr/>
      </dsp:nvSpPr>
      <dsp:spPr>
        <a:xfrm>
          <a:off x="5351561" y="4129553"/>
          <a:ext cx="1169342" cy="1181154"/>
        </a:xfrm>
        <a:prstGeom prst="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F90C81-BB8C-CB4A-ABEB-3F2C620DB49D}">
      <dsp:nvSpPr>
        <dsp:cNvPr id="0" name=""/>
        <dsp:cNvSpPr/>
      </dsp:nvSpPr>
      <dsp:spPr>
        <a:xfrm>
          <a:off x="1116" y="1606159"/>
          <a:ext cx="1828353" cy="1828353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100620" tIns="16510" rIns="10062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>
              <a:latin typeface="Comic Sans MS"/>
              <a:cs typeface="Comic Sans MS"/>
            </a:rPr>
            <a:t>Missing out at transition into GCU </a:t>
          </a:r>
          <a:r>
            <a:rPr lang="en-US" sz="1300" kern="1200" dirty="0" err="1" smtClean="0">
              <a:latin typeface="Comic Sans MS"/>
              <a:cs typeface="Comic Sans MS"/>
            </a:rPr>
            <a:t>eg</a:t>
          </a:r>
          <a:r>
            <a:rPr lang="en-US" sz="1300" kern="1200" dirty="0" smtClean="0">
              <a:latin typeface="Comic Sans MS"/>
              <a:cs typeface="Comic Sans MS"/>
            </a:rPr>
            <a:t> </a:t>
          </a:r>
          <a:r>
            <a:rPr lang="en-US" sz="1300" kern="1200" dirty="0" err="1" smtClean="0">
              <a:latin typeface="Comic Sans MS"/>
              <a:cs typeface="Comic Sans MS"/>
            </a:rPr>
            <a:t>Bootcamp</a:t>
          </a:r>
          <a:endParaRPr lang="en-US" sz="1300" kern="1200" dirty="0">
            <a:latin typeface="Comic Sans MS"/>
            <a:cs typeface="Comic Sans MS"/>
          </a:endParaRPr>
        </a:p>
      </dsp:txBody>
      <dsp:txXfrm>
        <a:off x="268872" y="1873915"/>
        <a:ext cx="1292841" cy="1292841"/>
      </dsp:txXfrm>
    </dsp:sp>
    <dsp:sp modelId="{D9B932C6-2DF3-AF46-ABBF-1522F4F99F00}">
      <dsp:nvSpPr>
        <dsp:cNvPr id="0" name=""/>
        <dsp:cNvSpPr/>
      </dsp:nvSpPr>
      <dsp:spPr>
        <a:xfrm>
          <a:off x="1463799" y="1606159"/>
          <a:ext cx="1828353" cy="1828353"/>
        </a:xfrm>
        <a:prstGeom prst="ellipse">
          <a:avLst/>
        </a:prstGeom>
        <a:solidFill>
          <a:schemeClr val="accent2">
            <a:alpha val="50000"/>
            <a:hueOff val="2879927"/>
            <a:satOff val="2474"/>
            <a:lumOff val="-314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100620" tIns="16510" rIns="10062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>
              <a:latin typeface="Comic Sans MS"/>
              <a:cs typeface="Comic Sans MS"/>
            </a:rPr>
            <a:t>Helping students </a:t>
          </a:r>
          <a:r>
            <a:rPr lang="en-US" sz="1300" kern="1200" dirty="0" err="1" smtClean="0">
              <a:latin typeface="Comic Sans MS"/>
              <a:cs typeface="Comic Sans MS"/>
            </a:rPr>
            <a:t>recognise</a:t>
          </a:r>
          <a:r>
            <a:rPr lang="en-US" sz="1300" kern="1200" dirty="0" smtClean="0">
              <a:latin typeface="Comic Sans MS"/>
              <a:cs typeface="Comic Sans MS"/>
            </a:rPr>
            <a:t> </a:t>
          </a:r>
          <a:r>
            <a:rPr lang="en-US" sz="1300" kern="1200" smtClean="0">
              <a:latin typeface="Comic Sans MS"/>
              <a:cs typeface="Comic Sans MS"/>
            </a:rPr>
            <a:t>their EAP     S </a:t>
          </a:r>
          <a:r>
            <a:rPr lang="en-US" sz="1300" kern="1200" dirty="0" smtClean="0">
              <a:latin typeface="Comic Sans MS"/>
              <a:cs typeface="Comic Sans MS"/>
            </a:rPr>
            <a:t>&amp; W</a:t>
          </a:r>
          <a:endParaRPr lang="en-US" sz="1300" kern="1200" dirty="0">
            <a:latin typeface="Comic Sans MS"/>
            <a:cs typeface="Comic Sans MS"/>
          </a:endParaRPr>
        </a:p>
      </dsp:txBody>
      <dsp:txXfrm>
        <a:off x="1731555" y="1873915"/>
        <a:ext cx="1292841" cy="1292841"/>
      </dsp:txXfrm>
    </dsp:sp>
    <dsp:sp modelId="{B1858CEE-E842-6940-A3D6-F38A123E9478}">
      <dsp:nvSpPr>
        <dsp:cNvPr id="0" name=""/>
        <dsp:cNvSpPr/>
      </dsp:nvSpPr>
      <dsp:spPr>
        <a:xfrm>
          <a:off x="2926481" y="1606159"/>
          <a:ext cx="1828353" cy="1828353"/>
        </a:xfrm>
        <a:prstGeom prst="ellipse">
          <a:avLst/>
        </a:prstGeom>
        <a:solidFill>
          <a:schemeClr val="accent2">
            <a:alpha val="50000"/>
            <a:hueOff val="5759854"/>
            <a:satOff val="4948"/>
            <a:lumOff val="-628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100620" tIns="16510" rIns="10062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>
              <a:latin typeface="Comic Sans MS"/>
              <a:cs typeface="Comic Sans MS"/>
            </a:rPr>
            <a:t>Reading strategies &amp; technical writing skills support	</a:t>
          </a:r>
          <a:endParaRPr lang="en-US" sz="1300" kern="1200" dirty="0">
            <a:latin typeface="Comic Sans MS"/>
            <a:cs typeface="Comic Sans MS"/>
          </a:endParaRPr>
        </a:p>
      </dsp:txBody>
      <dsp:txXfrm>
        <a:off x="3194237" y="1873915"/>
        <a:ext cx="1292841" cy="1292841"/>
      </dsp:txXfrm>
    </dsp:sp>
    <dsp:sp modelId="{10A869A4-BB0A-9A4E-9CFB-6C0C32506A12}">
      <dsp:nvSpPr>
        <dsp:cNvPr id="0" name=""/>
        <dsp:cNvSpPr/>
      </dsp:nvSpPr>
      <dsp:spPr>
        <a:xfrm>
          <a:off x="4389164" y="1606159"/>
          <a:ext cx="1828353" cy="1828353"/>
        </a:xfrm>
        <a:prstGeom prst="ellipse">
          <a:avLst/>
        </a:prstGeom>
        <a:solidFill>
          <a:schemeClr val="accent2">
            <a:alpha val="50000"/>
            <a:hueOff val="8639780"/>
            <a:satOff val="7423"/>
            <a:lumOff val="-943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100620" tIns="16510" rIns="10062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>
              <a:latin typeface="Comic Sans MS"/>
              <a:cs typeface="Comic Sans MS"/>
            </a:rPr>
            <a:t>Interactive resources (subtitled videos)</a:t>
          </a:r>
          <a:endParaRPr lang="en-US" sz="1300" kern="1200" dirty="0">
            <a:latin typeface="Comic Sans MS"/>
            <a:cs typeface="Comic Sans MS"/>
          </a:endParaRPr>
        </a:p>
      </dsp:txBody>
      <dsp:txXfrm>
        <a:off x="4656920" y="1873915"/>
        <a:ext cx="1292841" cy="1292841"/>
      </dsp:txXfrm>
    </dsp:sp>
    <dsp:sp modelId="{89BBD06C-BCB9-0548-A26C-B27DB2553330}">
      <dsp:nvSpPr>
        <dsp:cNvPr id="0" name=""/>
        <dsp:cNvSpPr/>
      </dsp:nvSpPr>
      <dsp:spPr>
        <a:xfrm>
          <a:off x="5851847" y="1606159"/>
          <a:ext cx="1828353" cy="1828353"/>
        </a:xfrm>
        <a:prstGeom prst="ellipse">
          <a:avLst/>
        </a:prstGeom>
        <a:solidFill>
          <a:schemeClr val="accent2">
            <a:alpha val="50000"/>
            <a:hueOff val="11519707"/>
            <a:satOff val="9897"/>
            <a:lumOff val="-1257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100620" tIns="16510" rIns="10062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>
              <a:latin typeface="Comic Sans MS"/>
              <a:cs typeface="Comic Sans MS"/>
            </a:rPr>
            <a:t>Awareness of current services</a:t>
          </a:r>
          <a:endParaRPr lang="en-US" sz="1300" kern="1200" dirty="0">
            <a:latin typeface="Comic Sans MS"/>
            <a:cs typeface="Comic Sans MS"/>
          </a:endParaRPr>
        </a:p>
      </dsp:txBody>
      <dsp:txXfrm>
        <a:off x="6119603" y="1873915"/>
        <a:ext cx="1292841" cy="1292841"/>
      </dsp:txXfrm>
    </dsp:sp>
    <dsp:sp modelId="{2478B836-06DF-1E49-9D28-ABA1CE2D2EE8}">
      <dsp:nvSpPr>
        <dsp:cNvPr id="0" name=""/>
        <dsp:cNvSpPr/>
      </dsp:nvSpPr>
      <dsp:spPr>
        <a:xfrm>
          <a:off x="7314530" y="1606159"/>
          <a:ext cx="1828353" cy="1828353"/>
        </a:xfrm>
        <a:prstGeom prst="ellipse">
          <a:avLst/>
        </a:prstGeom>
        <a:solidFill>
          <a:schemeClr val="accent2">
            <a:alpha val="50000"/>
            <a:hueOff val="14399634"/>
            <a:satOff val="12371"/>
            <a:lumOff val="-1571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100620" tIns="16510" rIns="10062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>
              <a:latin typeface="Comic Sans MS"/>
              <a:cs typeface="Comic Sans MS"/>
            </a:rPr>
            <a:t>Smoother transition &amp; stronger links between INTO &amp; LDC</a:t>
          </a:r>
          <a:endParaRPr lang="en-US" sz="1300" kern="1200" dirty="0">
            <a:latin typeface="Comic Sans MS"/>
            <a:cs typeface="Comic Sans MS"/>
          </a:endParaRPr>
        </a:p>
      </dsp:txBody>
      <dsp:txXfrm>
        <a:off x="7582286" y="1873915"/>
        <a:ext cx="1292841" cy="12928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AlternatingPictureBlocks">
  <dgm:title val=""/>
  <dgm:desc val=""/>
  <dgm:catLst>
    <dgm:cat type="picture" pri="15000"/>
    <dgm:cat type="pictureconvert" pri="15000"/>
    <dgm:cat type="list" pri="13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ch" forName="comp" refType="w"/>
      <dgm:constr type="h" for="ch" forName="comp" refType="h"/>
      <dgm:constr type="h" for="ch" forName="sibTrans" refType="w" refFor="ch" refForName="comp" op="equ" fact="0.05"/>
    </dgm:constrLst>
    <dgm:ruleLst/>
    <dgm:forEach name="Name0" axis="ch" ptType="node">
      <dgm:layoutNode name="comp" styleLbl="node1">
        <dgm:alg type="composite">
          <dgm:param type="ar" val="3.30"/>
        </dgm:alg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hoose name="Name4">
              <dgm:if name="Name5" axis="desOrSelf" ptType="node" func="posOdd" op="equ" val="1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6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if>
          <dgm:else name="Name3">
            <dgm:choose name="Name7">
              <dgm:if name="Name8" axis="desOrSelf" ptType="node" func="posOdd" op="equ" val="1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9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else>
        </dgm:choose>
        <dgm:ruleLst/>
        <dgm:layoutNode name="rect2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rect1" styleLbl="l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752024" y="188913"/>
            <a:ext cx="4141151" cy="24622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algn="r">
              <a:defRPr sz="1200"/>
            </a:lvl1pPr>
          </a:lstStyle>
          <a:p>
            <a:fld id="{F6D8AFBE-B7CA-4D46-A31C-75EC41E50D85}" type="datetimeFigureOut">
              <a:rPr lang="en-GB" sz="1000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07/06/2018</a:t>
            </a:fld>
            <a:endParaRPr lang="en-GB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752024" y="6411676"/>
            <a:ext cx="4139564" cy="246221"/>
          </a:xfrm>
          <a:prstGeom prst="rect">
            <a:avLst/>
          </a:prstGeom>
        </p:spPr>
        <p:txBody>
          <a:bodyPr vert="horz" wrap="square" lIns="91440" tIns="45720" rIns="91440" bIns="45720" rtlCol="0" anchor="b">
            <a:spAutoFit/>
          </a:bodyPr>
          <a:lstStyle>
            <a:lvl1pPr algn="r">
              <a:defRPr sz="1200"/>
            </a:lvl1pPr>
          </a:lstStyle>
          <a:p>
            <a:fld id="{7BFE86A2-DB0B-48E3-B43C-FE4600C96B70}" type="slidenum">
              <a:rPr lang="en-GB" sz="1000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GB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/>
          </p:nvPr>
        </p:nvSpPr>
        <p:spPr>
          <a:xfrm>
            <a:off x="259080" y="190500"/>
            <a:ext cx="4132896" cy="24622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algn="l">
              <a:defRPr sz="1200"/>
            </a:lvl1pPr>
          </a:lstStyle>
          <a:p>
            <a:endParaRPr lang="en-GB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2"/>
          </p:nvPr>
        </p:nvSpPr>
        <p:spPr>
          <a:xfrm>
            <a:off x="259080" y="6411675"/>
            <a:ext cx="4132896" cy="246221"/>
          </a:xfrm>
          <a:prstGeom prst="rect">
            <a:avLst/>
          </a:prstGeom>
        </p:spPr>
        <p:txBody>
          <a:bodyPr vert="horz" wrap="square" lIns="91440" tIns="45720" rIns="91440" bIns="45720" rtlCol="0" anchor="b">
            <a:spAutoFit/>
          </a:bodyPr>
          <a:lstStyle>
            <a:lvl1pPr algn="l">
              <a:defRPr sz="1200"/>
            </a:lvl1pPr>
          </a:lstStyle>
          <a:p>
            <a:endParaRPr lang="en-GB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67145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50825" y="183675"/>
            <a:ext cx="4141150" cy="246220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algn="l"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752024" y="183674"/>
            <a:ext cx="4139564" cy="24622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algn="r"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BA9ED64-0ADF-46CE-9E4F-53EDBA1EDEC4}" type="datetimeFigureOut">
              <a:rPr lang="en-GB" smtClean="0"/>
              <a:pPr/>
              <a:t>07/06/2018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50825" y="6420090"/>
            <a:ext cx="4141150" cy="246221"/>
          </a:xfrm>
          <a:prstGeom prst="rect">
            <a:avLst/>
          </a:prstGeom>
        </p:spPr>
        <p:txBody>
          <a:bodyPr vert="horz" wrap="square" lIns="91440" tIns="45720" rIns="91440" bIns="45720" rtlCol="0" anchor="b">
            <a:spAutoFit/>
          </a:bodyPr>
          <a:lstStyle>
            <a:lvl1pPr algn="l"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752024" y="6422867"/>
            <a:ext cx="4139564" cy="246221"/>
          </a:xfrm>
          <a:prstGeom prst="rect">
            <a:avLst/>
          </a:prstGeom>
        </p:spPr>
        <p:txBody>
          <a:bodyPr vert="horz" wrap="square" lIns="91440" tIns="45720" rIns="91440" bIns="45720" rtlCol="0" anchor="b">
            <a:spAutoFit/>
          </a:bodyPr>
          <a:lstStyle>
            <a:lvl1pPr algn="r"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A478A9A-ADE8-49A2-AF0A-1FE9A88297B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Notes Placeholder 8"/>
          <p:cNvSpPr>
            <a:spLocks noGrp="1"/>
          </p:cNvSpPr>
          <p:nvPr>
            <p:ph type="body" sz="quarter" idx="3"/>
          </p:nvPr>
        </p:nvSpPr>
        <p:spPr>
          <a:xfrm>
            <a:off x="4752024" y="548616"/>
            <a:ext cx="4139564" cy="576076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9852" y="548616"/>
            <a:ext cx="4142123" cy="310659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23323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0825" y="549275"/>
            <a:ext cx="4140200" cy="3105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478A9A-ADE8-49A2-AF0A-1FE9A88297B5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39556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0825" y="549275"/>
            <a:ext cx="4140200" cy="3105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478A9A-ADE8-49A2-AF0A-1FE9A88297B5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06591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0825" y="549275"/>
            <a:ext cx="4140200" cy="3105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478A9A-ADE8-49A2-AF0A-1FE9A88297B5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18790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0825" y="549275"/>
            <a:ext cx="4140200" cy="3105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INTO follow-up groups: revisit topic of EAP provision with students once</a:t>
            </a:r>
            <a:r>
              <a:rPr lang="en-GB" baseline="0" dirty="0" smtClean="0"/>
              <a:t> enrolled in School with resources re-developed if appropriate</a:t>
            </a:r>
          </a:p>
          <a:p>
            <a:r>
              <a:rPr lang="en-GB" baseline="0" dirty="0" smtClean="0"/>
              <a:t>Team will continue..: Any developments to be based on continual feedback from students/staff so online materials and teaching programme tailored as closely as possible to needs of SHLS student body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478A9A-ADE8-49A2-AF0A-1FE9A88297B5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88868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0825" y="549275"/>
            <a:ext cx="4140200" cy="3105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Marketing materials..: e.g. leaflets/brochures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478A9A-ADE8-49A2-AF0A-1FE9A88297B5}" type="slidenum">
              <a:rPr lang="en-GB" smtClean="0"/>
              <a:pPr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2974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0825" y="549275"/>
            <a:ext cx="4140200" cy="3105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478A9A-ADE8-49A2-AF0A-1FE9A88297B5}" type="slidenum">
              <a:rPr lang="en-GB" smtClean="0"/>
              <a:pPr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08452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0825" y="549275"/>
            <a:ext cx="4140200" cy="3105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478A9A-ADE8-49A2-AF0A-1FE9A88297B5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90346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0825" y="549275"/>
            <a:ext cx="4140200" cy="3105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478A9A-ADE8-49A2-AF0A-1FE9A88297B5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11538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0825" y="549275"/>
            <a:ext cx="4140200" cy="3105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Tx/>
              <a:buChar char="-"/>
            </a:pPr>
            <a:r>
              <a:rPr lang="en-GB" dirty="0" smtClean="0"/>
              <a:t>Identifying the </a:t>
            </a:r>
            <a:r>
              <a:rPr lang="en-GB" b="1" dirty="0" smtClean="0">
                <a:solidFill>
                  <a:srgbClr val="FF0000"/>
                </a:solidFill>
              </a:rPr>
              <a:t>L&amp;T challenges </a:t>
            </a:r>
            <a:r>
              <a:rPr lang="en-GB" dirty="0" smtClean="0"/>
              <a:t>of international students and understanding </a:t>
            </a:r>
            <a:r>
              <a:rPr lang="en-GB" b="1" dirty="0" smtClean="0">
                <a:solidFill>
                  <a:srgbClr val="FF0000"/>
                </a:solidFill>
              </a:rPr>
              <a:t>their support needs </a:t>
            </a:r>
          </a:p>
          <a:p>
            <a:pPr marL="285750" indent="-285750">
              <a:buFontTx/>
              <a:buChar char="-"/>
            </a:pPr>
            <a:r>
              <a:rPr lang="en-GB" dirty="0" smtClean="0"/>
              <a:t>Exploring the </a:t>
            </a:r>
            <a:r>
              <a:rPr lang="en-GB" b="1" dirty="0" smtClean="0">
                <a:solidFill>
                  <a:srgbClr val="FF0000"/>
                </a:solidFill>
              </a:rPr>
              <a:t>experience</a:t>
            </a:r>
            <a:r>
              <a:rPr lang="en-GB" dirty="0" smtClean="0">
                <a:solidFill>
                  <a:srgbClr val="FF0000"/>
                </a:solidFill>
              </a:rPr>
              <a:t> </a:t>
            </a:r>
            <a:r>
              <a:rPr lang="en-GB" dirty="0" smtClean="0"/>
              <a:t>of a range of </a:t>
            </a:r>
            <a:r>
              <a:rPr lang="en-GB" b="1" dirty="0" smtClean="0">
                <a:solidFill>
                  <a:srgbClr val="FF0000"/>
                </a:solidFill>
              </a:rPr>
              <a:t>International students</a:t>
            </a:r>
            <a:r>
              <a:rPr lang="en-GB" dirty="0" smtClean="0"/>
              <a:t>:</a:t>
            </a:r>
          </a:p>
          <a:p>
            <a:pPr marL="1028700" lvl="1">
              <a:buFontTx/>
              <a:buChar char="-"/>
            </a:pPr>
            <a:r>
              <a:rPr lang="en-GB" sz="1600" dirty="0" smtClean="0"/>
              <a:t>School of Health and Life Sciences (SHLS)</a:t>
            </a:r>
          </a:p>
          <a:p>
            <a:pPr marL="1028700" lvl="1">
              <a:buFontTx/>
              <a:buChar char="-"/>
            </a:pPr>
            <a:r>
              <a:rPr lang="en-GB" sz="1600" dirty="0" smtClean="0"/>
              <a:t>INTO</a:t>
            </a:r>
          </a:p>
          <a:p>
            <a:pPr marL="1028700" lvl="1">
              <a:buFontTx/>
              <a:buChar char="-"/>
            </a:pPr>
            <a:r>
              <a:rPr lang="en-GB" sz="1600" dirty="0" smtClean="0"/>
              <a:t>ERASMUS</a:t>
            </a:r>
          </a:p>
          <a:p>
            <a:pPr marL="1028700" lvl="1">
              <a:buFontTx/>
              <a:buChar char="-"/>
            </a:pPr>
            <a:r>
              <a:rPr lang="en-GB" sz="1600" dirty="0" smtClean="0"/>
              <a:t>GCU London</a:t>
            </a:r>
          </a:p>
          <a:p>
            <a:pPr marL="285750" lvl="1">
              <a:buFontTx/>
              <a:buChar char="-"/>
            </a:pPr>
            <a:r>
              <a:rPr lang="en-GB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Developing resources 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with regard to </a:t>
            </a:r>
            <a:r>
              <a:rPr lang="en-GB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English for Academic Purposes 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(EAP)</a:t>
            </a:r>
          </a:p>
          <a:p>
            <a:pPr marL="285750" indent="-285750">
              <a:buFontTx/>
              <a:buChar char="-"/>
            </a:pPr>
            <a:r>
              <a:rPr lang="en-GB" dirty="0" smtClean="0"/>
              <a:t>Highlighting current initiatives and resources via a </a:t>
            </a:r>
            <a:r>
              <a:rPr lang="en-GB" b="1" dirty="0" smtClean="0">
                <a:solidFill>
                  <a:srgbClr val="FF0000"/>
                </a:solidFill>
              </a:rPr>
              <a:t>bespoke marketing campaign </a:t>
            </a:r>
            <a:r>
              <a:rPr lang="en-GB" dirty="0" smtClean="0"/>
              <a:t>and promoting </a:t>
            </a:r>
            <a:r>
              <a:rPr lang="en-GB" b="1" dirty="0" smtClean="0">
                <a:solidFill>
                  <a:srgbClr val="FF0000"/>
                </a:solidFill>
              </a:rPr>
              <a:t>increased student engagement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478A9A-ADE8-49A2-AF0A-1FE9A88297B5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49632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0825" y="549275"/>
            <a:ext cx="4140200" cy="3105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dirty="0" smtClean="0"/>
              <a:t>Focus groups were undertaken with:</a:t>
            </a:r>
          </a:p>
          <a:p>
            <a:endParaRPr lang="en-GB" sz="1200" dirty="0" smtClean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GB" sz="1200" dirty="0" smtClean="0"/>
              <a:t>X 3 groups of INTO students who intend to progress into SHLS courses.  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GB" sz="1200" dirty="0" smtClean="0"/>
              <a:t>X 2  groups of GCU London students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GB" sz="1200" dirty="0" smtClean="0"/>
              <a:t>X 1 group of current GCU Erasmus students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GB" sz="1200" dirty="0" smtClean="0"/>
          </a:p>
          <a:p>
            <a:r>
              <a:rPr lang="en-GB" sz="1200" dirty="0" smtClean="0"/>
              <a:t>A semi-structured interview was also undertaken with a current GCU Postgraduate International student studying within the Life Sciences.   </a:t>
            </a:r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478A9A-ADE8-49A2-AF0A-1FE9A88297B5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83638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0825" y="549275"/>
            <a:ext cx="4140200" cy="3105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GB" dirty="0" smtClean="0"/>
              <a:t>International Students </a:t>
            </a:r>
            <a:r>
              <a:rPr lang="en-GB" b="1" dirty="0" smtClean="0">
                <a:solidFill>
                  <a:srgbClr val="FF0000"/>
                </a:solidFill>
              </a:rPr>
              <a:t>missing out </a:t>
            </a:r>
            <a:r>
              <a:rPr lang="en-GB" dirty="0" smtClean="0"/>
              <a:t>on critical pre-sessional transition events </a:t>
            </a:r>
            <a:r>
              <a:rPr lang="en-GB" dirty="0" err="1" smtClean="0"/>
              <a:t>eg</a:t>
            </a:r>
            <a:r>
              <a:rPr lang="en-GB" dirty="0" smtClean="0"/>
              <a:t> LDC </a:t>
            </a:r>
            <a:r>
              <a:rPr lang="en-GB" b="1" dirty="0" smtClean="0">
                <a:solidFill>
                  <a:srgbClr val="FF0000"/>
                </a:solidFill>
              </a:rPr>
              <a:t>‘</a:t>
            </a:r>
            <a:r>
              <a:rPr lang="en-GB" b="1" dirty="0" err="1" smtClean="0">
                <a:solidFill>
                  <a:srgbClr val="FF0000"/>
                </a:solidFill>
              </a:rPr>
              <a:t>Bootcamp</a:t>
            </a:r>
            <a:r>
              <a:rPr lang="en-GB" b="1" dirty="0" smtClean="0">
                <a:solidFill>
                  <a:srgbClr val="FF0000"/>
                </a:solidFill>
              </a:rPr>
              <a:t>’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dirty="0" smtClean="0"/>
              <a:t>Develop a process assisting students to recognise their </a:t>
            </a:r>
            <a:r>
              <a:rPr lang="en-GB" b="1" dirty="0" smtClean="0">
                <a:solidFill>
                  <a:srgbClr val="FF0000"/>
                </a:solidFill>
              </a:rPr>
              <a:t>EAP strengths and weaknesses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dirty="0" smtClean="0"/>
              <a:t>Further support on </a:t>
            </a:r>
            <a:r>
              <a:rPr lang="en-GB" b="1" dirty="0" smtClean="0">
                <a:solidFill>
                  <a:srgbClr val="FF0000"/>
                </a:solidFill>
              </a:rPr>
              <a:t>reading strategies </a:t>
            </a:r>
            <a:r>
              <a:rPr lang="en-GB" dirty="0" smtClean="0"/>
              <a:t>and </a:t>
            </a:r>
            <a:r>
              <a:rPr lang="en-GB" b="1" dirty="0" smtClean="0">
                <a:solidFill>
                  <a:srgbClr val="FF0000"/>
                </a:solidFill>
              </a:rPr>
              <a:t>technical writing skills </a:t>
            </a:r>
            <a:r>
              <a:rPr lang="en-GB" dirty="0" smtClean="0"/>
              <a:t>(i.e. punctuation, grammar etc.) is required.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b="1" dirty="0" smtClean="0">
                <a:solidFill>
                  <a:srgbClr val="FF0000"/>
                </a:solidFill>
              </a:rPr>
              <a:t>Videos</a:t>
            </a:r>
            <a:r>
              <a:rPr lang="en-GB" dirty="0" smtClean="0">
                <a:solidFill>
                  <a:srgbClr val="FF0000"/>
                </a:solidFill>
              </a:rPr>
              <a:t> </a:t>
            </a:r>
            <a:r>
              <a:rPr lang="en-GB" dirty="0" smtClean="0"/>
              <a:t>(with English subtitles provided) and </a:t>
            </a:r>
            <a:r>
              <a:rPr lang="en-GB" b="1" dirty="0" smtClean="0">
                <a:solidFill>
                  <a:srgbClr val="FF0000"/>
                </a:solidFill>
              </a:rPr>
              <a:t>interactive resources </a:t>
            </a:r>
            <a:r>
              <a:rPr lang="en-GB" dirty="0" smtClean="0"/>
              <a:t>are useful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dirty="0" smtClean="0"/>
              <a:t>Greater </a:t>
            </a:r>
            <a:r>
              <a:rPr lang="en-GB" b="1" dirty="0" smtClean="0">
                <a:solidFill>
                  <a:srgbClr val="FF0000"/>
                </a:solidFill>
              </a:rPr>
              <a:t>awareness of current services </a:t>
            </a:r>
            <a:r>
              <a:rPr lang="en-GB" dirty="0" smtClean="0"/>
              <a:t>and what learning development is required for the student body within programmes across the school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b="1" dirty="0" smtClean="0">
                <a:solidFill>
                  <a:srgbClr val="FF0000"/>
                </a:solidFill>
              </a:rPr>
              <a:t>Smoother transition </a:t>
            </a:r>
            <a:r>
              <a:rPr lang="en-GB" dirty="0" smtClean="0"/>
              <a:t>for students between </a:t>
            </a:r>
            <a:r>
              <a:rPr lang="en-GB" b="1" dirty="0" smtClean="0">
                <a:solidFill>
                  <a:srgbClr val="FF0000"/>
                </a:solidFill>
              </a:rPr>
              <a:t>INTO and GCU LDCs </a:t>
            </a:r>
            <a:r>
              <a:rPr lang="en-GB" dirty="0" smtClean="0"/>
              <a:t>would be desirable, with greater communication and </a:t>
            </a:r>
            <a:r>
              <a:rPr lang="en-GB" b="1" dirty="0" smtClean="0">
                <a:solidFill>
                  <a:srgbClr val="FF0000"/>
                </a:solidFill>
              </a:rPr>
              <a:t>stronger links </a:t>
            </a:r>
            <a:r>
              <a:rPr lang="en-GB" dirty="0" smtClean="0"/>
              <a:t>formed between the two.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478A9A-ADE8-49A2-AF0A-1FE9A88297B5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41101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0825" y="549275"/>
            <a:ext cx="4140200" cy="3105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478A9A-ADE8-49A2-AF0A-1FE9A88297B5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67989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0825" y="549275"/>
            <a:ext cx="4140200" cy="3105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mtClean="0"/>
              <a:t>The LDC has incorporated, within their internal 1-2-1 support database, a means to identify when students, who go through this route, have booked an appointment.   </a:t>
            </a: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478A9A-ADE8-49A2-AF0A-1FE9A88297B5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21831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0825" y="549275"/>
            <a:ext cx="4140200" cy="3105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478A9A-ADE8-49A2-AF0A-1FE9A88297B5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7104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5.emf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S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250826" y="188914"/>
            <a:ext cx="8642351" cy="6480175"/>
          </a:xfrm>
          <a:prstGeom prst="rect">
            <a:avLst/>
          </a:prstGeom>
          <a:solidFill>
            <a:srgbClr val="01498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1498E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7592" y="6229042"/>
            <a:ext cx="3704960" cy="25471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2127" y="5409253"/>
            <a:ext cx="1914660" cy="1080000"/>
          </a:xfrm>
          <a:prstGeom prst="rect">
            <a:avLst/>
          </a:prstGeom>
        </p:spPr>
      </p:pic>
      <p:sp>
        <p:nvSpPr>
          <p:cNvPr id="12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31471" y="1178700"/>
            <a:ext cx="5760746" cy="4001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  <a:latin typeface="Comic Sans MS"/>
                <a:cs typeface="Comic Sans MS"/>
              </a:defRPr>
            </a:lvl1pPr>
          </a:lstStyle>
          <a:p>
            <a:pPr lvl="0"/>
            <a:r>
              <a:rPr lang="en-GB" dirty="0" smtClean="0"/>
              <a:t>Presenter’s Name (click to edit)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431412" y="1988808"/>
            <a:ext cx="5760806" cy="4001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20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 smtClean="0"/>
              <a:t>Presentation Title (click to edit)</a:t>
            </a:r>
            <a:endParaRPr lang="en-GB" dirty="0"/>
          </a:p>
        </p:txBody>
      </p:sp>
      <p:sp>
        <p:nvSpPr>
          <p:cNvPr id="2" name="Rectangle 1"/>
          <p:cNvSpPr/>
          <p:nvPr userDrawn="1"/>
        </p:nvSpPr>
        <p:spPr>
          <a:xfrm>
            <a:off x="6552200" y="374614"/>
            <a:ext cx="2160000" cy="2160292"/>
          </a:xfrm>
          <a:prstGeom prst="rect">
            <a:avLst/>
          </a:prstGeom>
          <a:blipFill dpi="0"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58983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31132" y="368301"/>
            <a:ext cx="8280400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2400" b="1" baseline="0">
                <a:solidFill>
                  <a:srgbClr val="01498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Section Title (click to edit)</a:t>
            </a:r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429680" y="1358900"/>
            <a:ext cx="82804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>
              <a:buNone/>
              <a:defRPr sz="20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Section Paragraph (click to edit)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300996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31800" y="368300"/>
            <a:ext cx="82804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>
              <a:buNone/>
              <a:defRPr sz="20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Section Paragraph (click to edit)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565137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/>
          <p:cNvSpPr>
            <a:spLocks noGrp="1"/>
          </p:cNvSpPr>
          <p:nvPr>
            <p:ph sz="quarter" idx="13" hasCustomPrompt="1"/>
          </p:nvPr>
        </p:nvSpPr>
        <p:spPr>
          <a:xfrm>
            <a:off x="431800" y="2168525"/>
            <a:ext cx="8280400" cy="36909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Object (Click an icon below)</a:t>
            </a:r>
            <a:endParaRPr lang="en-GB" dirty="0"/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31800" y="368301"/>
            <a:ext cx="8280400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2400" b="1" baseline="0">
                <a:solidFill>
                  <a:srgbClr val="01498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Section Title (click to edit)</a:t>
            </a:r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431800" y="1358900"/>
            <a:ext cx="8280400" cy="4001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2000" b="1" baseline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>
                <a:latin typeface="Arial" pitchFamily="34" charset="0"/>
                <a:cs typeface="Arial" pitchFamily="34" charset="0"/>
              </a:rPr>
              <a:t>Section Subtitle (click to edit)</a:t>
            </a:r>
          </a:p>
        </p:txBody>
      </p:sp>
    </p:spTree>
    <p:extLst>
      <p:ext uri="{BB962C8B-B14F-4D97-AF65-F5344CB8AC3E}">
        <p14:creationId xmlns:p14="http://schemas.microsoft.com/office/powerpoint/2010/main" val="6167336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1" hasCustomPrompt="1"/>
          </p:nvPr>
        </p:nvSpPr>
        <p:spPr>
          <a:xfrm>
            <a:off x="431800" y="1358899"/>
            <a:ext cx="8280400" cy="45005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latin typeface="Comic Sans MS"/>
                <a:cs typeface="Comic Sans MS"/>
              </a:defRPr>
            </a:lvl1pPr>
          </a:lstStyle>
          <a:p>
            <a:pPr lvl="0"/>
            <a:r>
              <a:rPr lang="en-GB" dirty="0" smtClean="0"/>
              <a:t>Object (Click an icon below)</a:t>
            </a:r>
            <a:endParaRPr lang="en-GB" dirty="0"/>
          </a:p>
        </p:txBody>
      </p:sp>
      <p:sp>
        <p:nvSpPr>
          <p:cNvPr id="4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431800" y="368301"/>
            <a:ext cx="8280400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2400" b="1" baseline="0">
                <a:solidFill>
                  <a:srgbClr val="01498E"/>
                </a:solidFill>
                <a:latin typeface="Comic Sans MS"/>
                <a:cs typeface="Comic Sans MS"/>
              </a:defRPr>
            </a:lvl1pPr>
          </a:lstStyle>
          <a:p>
            <a:pPr lvl="0"/>
            <a:r>
              <a:rPr lang="en-GB" dirty="0" smtClean="0"/>
              <a:t>Section Title (click to edit)</a:t>
            </a:r>
          </a:p>
        </p:txBody>
      </p:sp>
    </p:spTree>
    <p:extLst>
      <p:ext uri="{BB962C8B-B14F-4D97-AF65-F5344CB8AC3E}">
        <p14:creationId xmlns:p14="http://schemas.microsoft.com/office/powerpoint/2010/main" val="39889920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431802" y="368301"/>
            <a:ext cx="8101012" cy="50409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 hasCustomPrompt="1"/>
          </p:nvPr>
        </p:nvSpPr>
        <p:spPr>
          <a:xfrm>
            <a:off x="431802" y="368299"/>
            <a:ext cx="8280399" cy="5491163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 dirty="0" smtClean="0"/>
              <a:t>Object (Click an icon below)</a:t>
            </a:r>
          </a:p>
        </p:txBody>
      </p:sp>
    </p:spTree>
    <p:extLst>
      <p:ext uri="{BB962C8B-B14F-4D97-AF65-F5344CB8AC3E}">
        <p14:creationId xmlns:p14="http://schemas.microsoft.com/office/powerpoint/2010/main" val="17820269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, Overlay (top r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7"/>
          <p:cNvSpPr>
            <a:spLocks noGrp="1"/>
          </p:cNvSpPr>
          <p:nvPr>
            <p:ph sz="quarter" idx="13" hasCustomPrompt="1"/>
          </p:nvPr>
        </p:nvSpPr>
        <p:spPr>
          <a:xfrm>
            <a:off x="431801" y="368301"/>
            <a:ext cx="8280729" cy="5491162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 dirty="0" smtClean="0"/>
              <a:t>Object (Click an icon below)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4932036" y="375319"/>
            <a:ext cx="3780165" cy="496805"/>
          </a:xfrm>
          <a:prstGeom prst="rect">
            <a:avLst/>
          </a:prstGeom>
          <a:solidFill>
            <a:schemeClr val="bg1">
              <a:alpha val="88000"/>
            </a:schemeClr>
          </a:solidFill>
        </p:spPr>
        <p:txBody>
          <a:bodyPr lIns="180000" tIns="93600" rIns="180000" bIns="93600">
            <a:normAutofit/>
          </a:bodyPr>
          <a:lstStyle>
            <a:lvl1pPr marL="0" indent="0">
              <a:buNone/>
              <a:defRPr sz="2000" b="1" baseline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sz="2000" b="1" dirty="0" smtClean="0">
                <a:latin typeface="Arial" pitchFamily="34" charset="0"/>
                <a:cs typeface="Arial" pitchFamily="34" charset="0"/>
              </a:rPr>
              <a:t>Subtitle (click to edit)</a:t>
            </a:r>
            <a:endParaRPr lang="en-GB" sz="24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2" hasCustomPrompt="1"/>
          </p:nvPr>
        </p:nvSpPr>
        <p:spPr>
          <a:xfrm>
            <a:off x="4932363" y="872124"/>
            <a:ext cx="3780167" cy="2558463"/>
          </a:xfrm>
          <a:prstGeom prst="rect">
            <a:avLst/>
          </a:prstGeom>
          <a:solidFill>
            <a:schemeClr val="bg1">
              <a:alpha val="88000"/>
            </a:schemeClr>
          </a:solidFill>
        </p:spPr>
        <p:txBody>
          <a:bodyPr lIns="180000" tIns="93600" rIns="180000" bIns="93600">
            <a:normAutofit/>
          </a:bodyPr>
          <a:lstStyle>
            <a:lvl1pPr marL="0" indent="0">
              <a:buNone/>
              <a:defRPr sz="2000" baseline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Paragraph (click to edit)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001102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, Overlay (bottom lef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7"/>
          <p:cNvSpPr>
            <a:spLocks noGrp="1" noChangeAspect="1"/>
          </p:cNvSpPr>
          <p:nvPr>
            <p:ph sz="quarter" idx="13" hasCustomPrompt="1"/>
          </p:nvPr>
        </p:nvSpPr>
        <p:spPr>
          <a:xfrm>
            <a:off x="431801" y="368300"/>
            <a:ext cx="8280400" cy="5491163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 dirty="0" smtClean="0"/>
              <a:t>Object (Click an icon below)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431801" y="2935552"/>
            <a:ext cx="3780152" cy="496805"/>
          </a:xfrm>
          <a:prstGeom prst="rect">
            <a:avLst/>
          </a:prstGeom>
          <a:solidFill>
            <a:srgbClr val="01498E">
              <a:alpha val="88000"/>
            </a:srgbClr>
          </a:solidFill>
        </p:spPr>
        <p:txBody>
          <a:bodyPr lIns="180000" tIns="93600" rIns="180000" bIns="93600">
            <a:normAutofit/>
          </a:bodyPr>
          <a:lstStyle>
            <a:lvl1pPr marL="0" indent="0">
              <a:buNone/>
              <a:defRPr sz="2000"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Subtitle (click to edit)</a:t>
            </a:r>
            <a:endParaRPr lang="en-GB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2" hasCustomPrompt="1"/>
          </p:nvPr>
        </p:nvSpPr>
        <p:spPr>
          <a:xfrm>
            <a:off x="431802" y="3429001"/>
            <a:ext cx="3780150" cy="2430462"/>
          </a:xfrm>
          <a:prstGeom prst="rect">
            <a:avLst/>
          </a:prstGeom>
          <a:solidFill>
            <a:srgbClr val="01498E">
              <a:alpha val="88000"/>
            </a:srgbClr>
          </a:solidFill>
        </p:spPr>
        <p:txBody>
          <a:bodyPr lIns="180000" tIns="93600" rIns="180000" bIns="93600">
            <a:normAutofit/>
          </a:bodyPr>
          <a:lstStyle>
            <a:lvl1pPr marL="0" indent="0">
              <a:buNone/>
              <a:defRPr sz="20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Paragraph (click to edit)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52562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(left), Object (r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2" hasCustomPrompt="1"/>
          </p:nvPr>
        </p:nvSpPr>
        <p:spPr>
          <a:xfrm>
            <a:off x="4751389" y="368609"/>
            <a:ext cx="3960812" cy="549085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 dirty="0" smtClean="0"/>
              <a:t>Object (Click an icon below)</a:t>
            </a:r>
            <a:endParaRPr lang="en-GB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31800" y="368609"/>
            <a:ext cx="396081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>
              <a:buNone/>
              <a:defRPr sz="20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Paragraph Text (click to edit)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99146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 (left), Object (r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2" hasCustomPrompt="1"/>
          </p:nvPr>
        </p:nvSpPr>
        <p:spPr>
          <a:xfrm>
            <a:off x="431802" y="368300"/>
            <a:ext cx="3960811" cy="54911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 dirty="0" smtClean="0"/>
              <a:t>Object (Click an icon below)</a:t>
            </a:r>
            <a:endParaRPr lang="en-GB" dirty="0"/>
          </a:p>
        </p:txBody>
      </p:sp>
      <p:sp>
        <p:nvSpPr>
          <p:cNvPr id="11" name="Content Placeholder 2"/>
          <p:cNvSpPr>
            <a:spLocks noGrp="1"/>
          </p:cNvSpPr>
          <p:nvPr>
            <p:ph sz="quarter" idx="13" hasCustomPrompt="1"/>
          </p:nvPr>
        </p:nvSpPr>
        <p:spPr>
          <a:xfrm>
            <a:off x="4751388" y="368300"/>
            <a:ext cx="3960812" cy="54911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 dirty="0" smtClean="0"/>
              <a:t>Object (Click an icon below)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184735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ejct  (left), Text (r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>
            <a:spLocks noGrp="1"/>
          </p:cNvSpPr>
          <p:nvPr>
            <p:ph sz="quarter" idx="12" hasCustomPrompt="1"/>
          </p:nvPr>
        </p:nvSpPr>
        <p:spPr>
          <a:xfrm>
            <a:off x="431801" y="368300"/>
            <a:ext cx="3960812" cy="54911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 dirty="0" smtClean="0"/>
              <a:t>Object (Click an icon below)</a:t>
            </a:r>
            <a:endParaRPr lang="en-GB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751389" y="368609"/>
            <a:ext cx="396081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>
              <a:buNone/>
              <a:defRPr sz="20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Paragraph Text (click to edit)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553096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800" y="1988817"/>
            <a:ext cx="8280400" cy="461665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sz="2400" baseline="0">
                <a:latin typeface="Comic Sans MS"/>
                <a:cs typeface="Comic Sans MS"/>
              </a:defRPr>
            </a:lvl1pPr>
          </a:lstStyle>
          <a:p>
            <a:pPr lvl="0"/>
            <a:r>
              <a:rPr lang="en-GB" dirty="0" smtClean="0"/>
              <a:t>Thank you note (click to edit)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774097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(left), Text (r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31800" y="368609"/>
            <a:ext cx="396081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>
              <a:buNone/>
              <a:defRPr sz="20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Paragraph Text (click to edit)</a:t>
            </a:r>
            <a:endParaRPr lang="en-GB" dirty="0"/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751389" y="368609"/>
            <a:ext cx="396081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>
              <a:buNone/>
              <a:defRPr sz="20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Paragraph Text (click to edit)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373938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93433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resentation S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250826" y="188914"/>
            <a:ext cx="8642351" cy="6480175"/>
          </a:xfrm>
          <a:prstGeom prst="rect">
            <a:avLst/>
          </a:prstGeom>
          <a:solidFill>
            <a:srgbClr val="01498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1498E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7592" y="6229042"/>
            <a:ext cx="3704960" cy="25471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2127" y="5409253"/>
            <a:ext cx="1914660" cy="1080000"/>
          </a:xfrm>
          <a:prstGeom prst="rect">
            <a:avLst/>
          </a:prstGeom>
        </p:spPr>
      </p:pic>
      <p:sp>
        <p:nvSpPr>
          <p:cNvPr id="12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31471" y="1178700"/>
            <a:ext cx="5760746" cy="4001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 smtClean="0"/>
              <a:t>Presenter’s Name (click to edit)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431412" y="1988808"/>
            <a:ext cx="5760806" cy="4001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20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 smtClean="0"/>
              <a:t>Presentation Title (click to edit)</a:t>
            </a:r>
            <a:endParaRPr lang="en-GB" dirty="0"/>
          </a:p>
        </p:txBody>
      </p:sp>
      <p:sp>
        <p:nvSpPr>
          <p:cNvPr id="2" name="Rectangle 1"/>
          <p:cNvSpPr/>
          <p:nvPr userDrawn="1"/>
        </p:nvSpPr>
        <p:spPr>
          <a:xfrm>
            <a:off x="6552200" y="374614"/>
            <a:ext cx="2160000" cy="2160292"/>
          </a:xfrm>
          <a:prstGeom prst="rect">
            <a:avLst/>
          </a:prstGeom>
          <a:blipFill dpi="0"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21774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250825" y="190500"/>
            <a:ext cx="8642349" cy="6480175"/>
          </a:xfrm>
          <a:prstGeom prst="rect">
            <a:avLst/>
          </a:prstGeom>
          <a:solidFill>
            <a:srgbClr val="01498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1498E"/>
              </a:solidFill>
              <a:latin typeface="Comic Sans MS"/>
              <a:cs typeface="Comic Sans MS"/>
            </a:endParaRP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588331" y="548633"/>
            <a:ext cx="7920868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2400" b="1" baseline="0">
                <a:solidFill>
                  <a:schemeClr val="bg1"/>
                </a:solidFill>
                <a:latin typeface="Comic Sans MS"/>
                <a:cs typeface="Comic Sans MS"/>
              </a:defRPr>
            </a:lvl1pPr>
          </a:lstStyle>
          <a:p>
            <a:pPr lvl="0"/>
            <a:r>
              <a:rPr lang="en-GB" dirty="0" smtClean="0"/>
              <a:t>Section Divider Title (click to edit)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588332" y="1628770"/>
            <a:ext cx="792086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>
              <a:buNone/>
              <a:defRPr sz="2000" baseline="0">
                <a:solidFill>
                  <a:schemeClr val="bg1"/>
                </a:solidFill>
                <a:latin typeface="Comic Sans MS"/>
                <a:cs typeface="Comic Sans MS"/>
              </a:defRPr>
            </a:lvl1pPr>
          </a:lstStyle>
          <a:p>
            <a:pPr lvl="0"/>
            <a:r>
              <a:rPr lang="en-GB" dirty="0" smtClean="0"/>
              <a:t>Section Intro Paragraph (click to edit)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965" y="5949700"/>
            <a:ext cx="95733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4315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250826" y="188914"/>
            <a:ext cx="8642351" cy="6480175"/>
          </a:xfrm>
          <a:prstGeom prst="rect">
            <a:avLst/>
          </a:prstGeom>
          <a:solidFill>
            <a:srgbClr val="753BB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Comic Sans MS"/>
              <a:cs typeface="Comic Sans MS"/>
            </a:endParaRPr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588331" y="548633"/>
            <a:ext cx="7920868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2400" b="1" baseline="0">
                <a:solidFill>
                  <a:schemeClr val="bg1"/>
                </a:solidFill>
                <a:latin typeface="Comic Sans MS"/>
                <a:cs typeface="Comic Sans MS"/>
              </a:defRPr>
            </a:lvl1pPr>
          </a:lstStyle>
          <a:p>
            <a:pPr lvl="0"/>
            <a:r>
              <a:rPr lang="en-GB" dirty="0" smtClean="0"/>
              <a:t>Section Divider Title (click to edit)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588332" y="1628770"/>
            <a:ext cx="792086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>
              <a:buNone/>
              <a:defRPr sz="2000" baseline="0">
                <a:solidFill>
                  <a:schemeClr val="bg1"/>
                </a:solidFill>
                <a:latin typeface="Comic Sans MS"/>
                <a:cs typeface="Comic Sans MS"/>
              </a:defRPr>
            </a:lvl1pPr>
          </a:lstStyle>
          <a:p>
            <a:pPr lvl="0"/>
            <a:r>
              <a:rPr lang="en-GB" dirty="0" smtClean="0"/>
              <a:t>Section Intro Paragraph (click to edit)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965" y="5949700"/>
            <a:ext cx="95733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7932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250826" y="188568"/>
            <a:ext cx="8642351" cy="6480175"/>
          </a:xfrm>
          <a:prstGeom prst="rect">
            <a:avLst/>
          </a:prstGeom>
          <a:solidFill>
            <a:srgbClr val="00B39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Comic Sans MS"/>
              <a:cs typeface="Comic Sans MS"/>
            </a:endParaRPr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588331" y="548287"/>
            <a:ext cx="7920868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2400" b="1" baseline="0">
                <a:solidFill>
                  <a:schemeClr val="bg1"/>
                </a:solidFill>
                <a:latin typeface="Comic Sans MS"/>
                <a:cs typeface="Comic Sans MS"/>
              </a:defRPr>
            </a:lvl1pPr>
          </a:lstStyle>
          <a:p>
            <a:pPr lvl="0"/>
            <a:r>
              <a:rPr lang="en-GB" dirty="0" smtClean="0"/>
              <a:t>Section Divider Title (click to edit)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588332" y="1628424"/>
            <a:ext cx="792086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>
              <a:buNone/>
              <a:defRPr sz="2000" baseline="0">
                <a:solidFill>
                  <a:schemeClr val="bg1"/>
                </a:solidFill>
                <a:latin typeface="Comic Sans MS"/>
                <a:cs typeface="Comic Sans MS"/>
              </a:defRPr>
            </a:lvl1pPr>
          </a:lstStyle>
          <a:p>
            <a:pPr lvl="0"/>
            <a:r>
              <a:rPr lang="en-GB" dirty="0" smtClean="0"/>
              <a:t>Section Intro Paragraph (click to edit)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965" y="5949354"/>
            <a:ext cx="95733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7729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250826" y="188587"/>
            <a:ext cx="8642351" cy="6480501"/>
          </a:xfrm>
          <a:prstGeom prst="rect">
            <a:avLst/>
          </a:prstGeom>
          <a:solidFill>
            <a:srgbClr val="AF168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Comic Sans MS"/>
              <a:cs typeface="Comic Sans MS"/>
            </a:endParaRP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588331" y="548633"/>
            <a:ext cx="7920868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2400" b="1" baseline="0">
                <a:solidFill>
                  <a:schemeClr val="bg1"/>
                </a:solidFill>
                <a:latin typeface="Comic Sans MS"/>
                <a:cs typeface="Comic Sans MS"/>
              </a:defRPr>
            </a:lvl1pPr>
          </a:lstStyle>
          <a:p>
            <a:pPr lvl="0"/>
            <a:r>
              <a:rPr lang="en-GB" dirty="0" smtClean="0"/>
              <a:t>Section Divider Title (click to edit)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588332" y="1628770"/>
            <a:ext cx="792086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>
              <a:buNone/>
              <a:defRPr sz="2000" baseline="0">
                <a:solidFill>
                  <a:schemeClr val="bg1"/>
                </a:solidFill>
                <a:latin typeface="Comic Sans MS"/>
                <a:cs typeface="Comic Sans MS"/>
              </a:defRPr>
            </a:lvl1pPr>
          </a:lstStyle>
          <a:p>
            <a:pPr lvl="0"/>
            <a:r>
              <a:rPr lang="en-GB" dirty="0" smtClean="0"/>
              <a:t>Section Intro Paragraph (click to edit)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965" y="5949700"/>
            <a:ext cx="95733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4932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Transpar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588331" y="548633"/>
            <a:ext cx="7920868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2400" b="1" baseline="0">
                <a:solidFill>
                  <a:schemeClr val="tx1"/>
                </a:solidFill>
                <a:latin typeface="Comic Sans MS"/>
                <a:cs typeface="Comic Sans MS"/>
              </a:defRPr>
            </a:lvl1pPr>
          </a:lstStyle>
          <a:p>
            <a:pPr lvl="0"/>
            <a:r>
              <a:rPr lang="en-GB" dirty="0" smtClean="0"/>
              <a:t>Section Divider Title (click to edit)</a:t>
            </a:r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588332" y="1628770"/>
            <a:ext cx="792086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>
              <a:buNone/>
              <a:defRPr sz="2000" baseline="0">
                <a:solidFill>
                  <a:schemeClr val="tx1"/>
                </a:solidFill>
                <a:latin typeface="Comic Sans MS"/>
                <a:cs typeface="Comic Sans MS"/>
              </a:defRPr>
            </a:lvl1pPr>
          </a:lstStyle>
          <a:p>
            <a:pPr lvl="0"/>
            <a:r>
              <a:rPr lang="en-GB" dirty="0" smtClean="0"/>
              <a:t>Section Intro Paragraph (click to edit)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965" y="5949700"/>
            <a:ext cx="957330" cy="539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0747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resentation 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800" y="1988817"/>
            <a:ext cx="8280400" cy="461665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sz="2400" baseline="0">
                <a:latin typeface="Comic Sans MS"/>
                <a:cs typeface="Comic Sans MS"/>
              </a:defRPr>
            </a:lvl1pPr>
          </a:lstStyle>
          <a:p>
            <a:pPr lvl="0"/>
            <a:r>
              <a:rPr lang="en-GB" dirty="0" smtClean="0"/>
              <a:t>Thank you note (click to edit)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774097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31132" y="368301"/>
            <a:ext cx="8280400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2400" b="1" baseline="0">
                <a:solidFill>
                  <a:srgbClr val="01498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Section Title (click to edit)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431132" y="2170427"/>
            <a:ext cx="82804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>
              <a:buNone/>
              <a:defRPr sz="20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Section Paragraph (click to edit)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431800" y="1358900"/>
            <a:ext cx="8279732" cy="4001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2000" b="1" baseline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>
                <a:latin typeface="Arial" pitchFamily="34" charset="0"/>
                <a:cs typeface="Arial" pitchFamily="34" charset="0"/>
              </a:rPr>
              <a:t>Section Subtitle (click to edit)</a:t>
            </a:r>
          </a:p>
        </p:txBody>
      </p:sp>
    </p:spTree>
    <p:extLst>
      <p:ext uri="{BB962C8B-B14F-4D97-AF65-F5344CB8AC3E}">
        <p14:creationId xmlns:p14="http://schemas.microsoft.com/office/powerpoint/2010/main" val="19521594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emf"/><Relationship Id="rId4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5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5" Type="http://schemas.openxmlformats.org/officeDocument/2006/relationships/slideLayout" Target="../slideLayouts/slideLayout7.xml"/><Relationship Id="rId4" Type="http://schemas.openxmlformats.org/officeDocument/2006/relationships/slideLayout" Target="../slideLayouts/slideLayout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0.xml"/><Relationship Id="rId16" Type="http://schemas.openxmlformats.org/officeDocument/2006/relationships/image" Target="../media/image7.emf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Relationship Id="rId14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4203" y="5409700"/>
            <a:ext cx="1909853" cy="1080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9946" y="6229061"/>
            <a:ext cx="3704684" cy="254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088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680" r:id="rId2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801" y="5949700"/>
            <a:ext cx="957659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561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714" r:id="rId5"/>
    <p:sldLayoutId id="2147483723" r:id="rId6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3556" y="5945640"/>
            <a:ext cx="957330" cy="540000"/>
          </a:xfrm>
          <a:prstGeom prst="rect">
            <a:avLst/>
          </a:prstGeom>
        </p:spPr>
      </p:pic>
      <p:sp>
        <p:nvSpPr>
          <p:cNvPr id="5" name="TextBox 4"/>
          <p:cNvSpPr txBox="1"/>
          <p:nvPr userDrawn="1"/>
        </p:nvSpPr>
        <p:spPr>
          <a:xfrm>
            <a:off x="4932046" y="6453644"/>
            <a:ext cx="396271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68E1414-5F24-4E3F-ACA1-76792B015177}" type="slidenum">
              <a:rPr lang="en-GB" sz="800" smtClean="0">
                <a:latin typeface="+mn-lt"/>
              </a:rPr>
              <a:pPr algn="r"/>
              <a:t>‹#›</a:t>
            </a:fld>
            <a:endParaRPr lang="en-GB" sz="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90096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1" r:id="rId2"/>
    <p:sldLayoutId id="2147483693" r:id="rId3"/>
    <p:sldLayoutId id="2147483690" r:id="rId4"/>
    <p:sldLayoutId id="2147483692" r:id="rId5"/>
    <p:sldLayoutId id="2147483694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3" r:id="rId12"/>
    <p:sldLayoutId id="2147483710" r:id="rId13"/>
    <p:sldLayoutId id="2147483721" r:id="rId14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Relationship Id="rId4" Type="http://schemas.openxmlformats.org/officeDocument/2006/relationships/hyperlink" Target="https://sites.google.com/site/ldcgculearn/academic-skills/writing/grammar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Relationship Id="rId4" Type="http://schemas.openxmlformats.org/officeDocument/2006/relationships/hyperlink" Target="https://youtu.be/F3Qqj8mrYh0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baylor-ir.tdl.org/baylor-ir/handle/2104/9413" TargetMode="Externa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Relationship Id="rId5" Type="http://schemas.openxmlformats.org/officeDocument/2006/relationships/hyperlink" Target="https://sites.google.com/site/ldcgculearn/eap" TargetMode="Externa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31470" y="1178700"/>
            <a:ext cx="6570854" cy="1040285"/>
          </a:xfrm>
        </p:spPr>
        <p:txBody>
          <a:bodyPr/>
          <a:lstStyle/>
          <a:p>
            <a:r>
              <a:rPr lang="en-GB" sz="2700" dirty="0" smtClean="0">
                <a:latin typeface="Comic Sans MS"/>
                <a:cs typeface="Comic Sans MS"/>
              </a:rPr>
              <a:t>Kim Williams, Frances </a:t>
            </a:r>
            <a:r>
              <a:rPr lang="en-GB" sz="2700" dirty="0" err="1" smtClean="0">
                <a:latin typeface="Comic Sans MS"/>
                <a:cs typeface="Comic Sans MS"/>
              </a:rPr>
              <a:t>MacInnes</a:t>
            </a:r>
            <a:r>
              <a:rPr lang="en-GB" sz="2700" dirty="0" smtClean="0">
                <a:latin typeface="Comic Sans MS"/>
                <a:cs typeface="Comic Sans MS"/>
              </a:rPr>
              <a:t> &amp;</a:t>
            </a:r>
          </a:p>
          <a:p>
            <a:r>
              <a:rPr lang="en-GB" sz="2700" dirty="0" err="1" smtClean="0">
                <a:latin typeface="Comic Sans MS"/>
                <a:cs typeface="Comic Sans MS"/>
              </a:rPr>
              <a:t>Calum</a:t>
            </a:r>
            <a:r>
              <a:rPr lang="en-GB" sz="2700" dirty="0" smtClean="0">
                <a:latin typeface="Comic Sans MS"/>
                <a:cs typeface="Comic Sans MS"/>
              </a:rPr>
              <a:t> Nielsen (SHLS)</a:t>
            </a:r>
            <a:endParaRPr lang="en-GB" sz="2700" dirty="0">
              <a:latin typeface="Comic Sans MS"/>
              <a:cs typeface="Comic Sans M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31412" y="2429483"/>
            <a:ext cx="7471032" cy="1089529"/>
          </a:xfrm>
        </p:spPr>
        <p:txBody>
          <a:bodyPr/>
          <a:lstStyle/>
          <a:p>
            <a:r>
              <a:rPr lang="en-GB" sz="3600" dirty="0">
                <a:latin typeface="Comic Sans MS"/>
                <a:cs typeface="Comic Sans MS"/>
              </a:rPr>
              <a:t>HEEAPs of Support @GCU </a:t>
            </a:r>
            <a:endParaRPr lang="en-GB" sz="3600" dirty="0" smtClean="0">
              <a:latin typeface="Comic Sans MS"/>
              <a:cs typeface="Comic Sans MS"/>
            </a:endParaRPr>
          </a:p>
          <a:p>
            <a:r>
              <a:rPr lang="en-GB" sz="2400" dirty="0" smtClean="0">
                <a:latin typeface="Comic Sans MS"/>
                <a:cs typeface="Comic Sans MS"/>
              </a:rPr>
              <a:t>Higher </a:t>
            </a:r>
            <a:r>
              <a:rPr lang="en-GB" sz="2400" dirty="0">
                <a:latin typeface="Comic Sans MS"/>
                <a:cs typeface="Comic Sans MS"/>
              </a:rPr>
              <a:t>Education, English for Academic </a:t>
            </a:r>
            <a:r>
              <a:rPr lang="en-GB" sz="2400" dirty="0" smtClean="0">
                <a:latin typeface="Comic Sans MS"/>
                <a:cs typeface="Comic Sans MS"/>
              </a:rPr>
              <a:t>Purposes</a:t>
            </a:r>
            <a:endParaRPr lang="en-GB" sz="2400" dirty="0">
              <a:latin typeface="Comic Sans MS"/>
              <a:cs typeface="Comic Sans M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 bwMode="auto">
          <a:xfrm rot="666641">
            <a:off x="4211589" y="3970053"/>
            <a:ext cx="3918409" cy="17627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971388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061532" y="1178700"/>
            <a:ext cx="6660888" cy="707886"/>
          </a:xfrm>
          <a:prstGeom prst="rect">
            <a:avLst/>
          </a:prstGeom>
          <a:solidFill>
            <a:schemeClr val="accent1">
              <a:alpha val="45000"/>
            </a:schemeClr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>
                <a:latin typeface="Comic Sans MS"/>
                <a:cs typeface="Comic Sans MS"/>
              </a:rPr>
              <a:t>3 workshops promoting EAP skills have been developed and delivered in SHLS</a:t>
            </a:r>
            <a:endParaRPr lang="en-US" sz="1400" dirty="0">
              <a:latin typeface="Comic Sans MS"/>
              <a:cs typeface="Comic Sans MS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31132" y="368301"/>
            <a:ext cx="8280400" cy="461665"/>
          </a:xfrm>
        </p:spPr>
        <p:txBody>
          <a:bodyPr/>
          <a:lstStyle/>
          <a:p>
            <a:r>
              <a:rPr lang="en-GB" dirty="0" smtClean="0">
                <a:latin typeface="Comic Sans MS"/>
                <a:cs typeface="Comic Sans MS"/>
              </a:rPr>
              <a:t>Workshops</a:t>
            </a:r>
            <a:endParaRPr lang="en-GB" dirty="0">
              <a:latin typeface="Comic Sans MS"/>
              <a:cs typeface="Comic Sans MS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681748" y="2702104"/>
            <a:ext cx="4080679" cy="304780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664815" y="2708904"/>
            <a:ext cx="4080679" cy="304780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681748" y="2708904"/>
            <a:ext cx="4063746" cy="304100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6622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31132" y="368301"/>
            <a:ext cx="8280400" cy="461665"/>
          </a:xfrm>
        </p:spPr>
        <p:txBody>
          <a:bodyPr/>
          <a:lstStyle/>
          <a:p>
            <a:r>
              <a:rPr lang="en-GB" dirty="0" smtClean="0">
                <a:latin typeface="Comic Sans MS"/>
                <a:cs typeface="Comic Sans MS"/>
              </a:rPr>
              <a:t>EAP online learning objects</a:t>
            </a:r>
            <a:endParaRPr lang="en-GB" dirty="0">
              <a:latin typeface="Comic Sans MS"/>
              <a:cs typeface="Comic Sans MS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961652" y="2078820"/>
            <a:ext cx="5840775" cy="4411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41436" y="1178700"/>
            <a:ext cx="8551140" cy="707886"/>
          </a:xfrm>
          <a:prstGeom prst="rect">
            <a:avLst/>
          </a:prstGeom>
          <a:solidFill>
            <a:schemeClr val="accent1">
              <a:alpha val="45000"/>
            </a:schemeClr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>
                <a:latin typeface="Comic Sans MS"/>
                <a:cs typeface="Comic Sans MS"/>
              </a:rPr>
              <a:t>Bespoke EAP online learning objects are available on the LDC website </a:t>
            </a:r>
            <a:r>
              <a:rPr lang="en-GB" sz="2000" dirty="0" smtClean="0">
                <a:hlinkClick r:id="rId4"/>
              </a:rPr>
              <a:t>https</a:t>
            </a:r>
            <a:r>
              <a:rPr lang="en-GB" sz="2000" dirty="0">
                <a:hlinkClick r:id="rId4"/>
              </a:rPr>
              <a:t>://sites.google.com/site/ldcgculearn/academic-skills/writing/</a:t>
            </a:r>
            <a:r>
              <a:rPr lang="en-GB" sz="2000" dirty="0" smtClean="0">
                <a:hlinkClick r:id="rId4"/>
              </a:rPr>
              <a:t>grammar</a:t>
            </a:r>
            <a:r>
              <a:rPr lang="en-US" sz="2000" dirty="0">
                <a:latin typeface="Comic Sans MS"/>
                <a:cs typeface="Comic Sans MS"/>
              </a:rPr>
              <a:t> 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4129801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31132" y="368301"/>
            <a:ext cx="8280400" cy="461665"/>
          </a:xfrm>
        </p:spPr>
        <p:txBody>
          <a:bodyPr/>
          <a:lstStyle/>
          <a:p>
            <a:r>
              <a:rPr lang="en-GB" dirty="0" smtClean="0">
                <a:latin typeface="Comic Sans MS"/>
                <a:cs typeface="Comic Sans MS"/>
              </a:rPr>
              <a:t>Dissemination </a:t>
            </a:r>
            <a:r>
              <a:rPr lang="en-GB" dirty="0">
                <a:latin typeface="Comic Sans MS"/>
                <a:cs typeface="Comic Sans MS"/>
              </a:rPr>
              <a:t>and Marketing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061532" y="5229240"/>
            <a:ext cx="7380984" cy="1126462"/>
          </a:xfrm>
        </p:spPr>
        <p:txBody>
          <a:bodyPr/>
          <a:lstStyle/>
          <a:p>
            <a:pPr marL="285750" indent="-285750">
              <a:buFont typeface="Arial"/>
              <a:buChar char="•"/>
            </a:pPr>
            <a:r>
              <a:rPr lang="en-GB" sz="1600" dirty="0" smtClean="0">
                <a:latin typeface="Comic Sans MS"/>
                <a:cs typeface="Comic Sans MS"/>
              </a:rPr>
              <a:t>Aimed at international students unable to attend LDC pre-sessional </a:t>
            </a:r>
            <a:r>
              <a:rPr lang="en-GB" sz="1600" dirty="0" err="1" smtClean="0">
                <a:latin typeface="Comic Sans MS"/>
                <a:cs typeface="Comic Sans MS"/>
              </a:rPr>
              <a:t>bootcamp</a:t>
            </a:r>
            <a:endParaRPr lang="en-GB" sz="1600" dirty="0" smtClean="0">
              <a:latin typeface="Comic Sans MS"/>
              <a:cs typeface="Comic Sans MS"/>
            </a:endParaRPr>
          </a:p>
          <a:p>
            <a:pPr marL="285750" indent="-285750">
              <a:buFont typeface="Arial"/>
              <a:buChar char="•"/>
            </a:pPr>
            <a:r>
              <a:rPr lang="en-GB" sz="1600" dirty="0" smtClean="0">
                <a:latin typeface="Comic Sans MS"/>
                <a:cs typeface="Comic Sans MS"/>
              </a:rPr>
              <a:t>Raises awareness of support available to them prior to commencement of their course</a:t>
            </a:r>
            <a:endParaRPr lang="en-GB" sz="1600" dirty="0">
              <a:latin typeface="Comic Sans MS"/>
              <a:cs typeface="Comic Sans MS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411712" y="1927603"/>
            <a:ext cx="4230564" cy="3311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151544" y="1010886"/>
            <a:ext cx="6842680" cy="707886"/>
          </a:xfrm>
          <a:prstGeom prst="rect">
            <a:avLst/>
          </a:prstGeom>
          <a:solidFill>
            <a:schemeClr val="accent1">
              <a:alpha val="45000"/>
            </a:schemeClr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2000" dirty="0" smtClean="0">
                <a:latin typeface="Comic Sans MS"/>
                <a:cs typeface="Comic Sans MS"/>
              </a:rPr>
              <a:t>A short video to market the EAP resource and services </a:t>
            </a:r>
            <a:r>
              <a:rPr lang="en-GB" sz="2000" u="sng" dirty="0">
                <a:hlinkClick r:id="rId4"/>
              </a:rPr>
              <a:t>https://youtu.be/F3Qqj8mrYh0</a:t>
            </a:r>
            <a:r>
              <a:rPr lang="en-GB" sz="2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65849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>
                <a:latin typeface="Comic Sans MS"/>
                <a:cs typeface="Comic Sans MS"/>
              </a:rPr>
              <a:t>Next Steps</a:t>
            </a:r>
            <a:endParaRPr lang="en-GB" dirty="0">
              <a:latin typeface="Comic Sans MS"/>
              <a:cs typeface="Comic Sans M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14027" y="2618547"/>
            <a:ext cx="8280400" cy="2431435"/>
          </a:xfrm>
        </p:spPr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en-GB" dirty="0" smtClean="0">
                <a:latin typeface="Comic Sans MS"/>
                <a:cs typeface="Comic Sans MS"/>
              </a:rPr>
              <a:t>Follow-up </a:t>
            </a:r>
            <a:r>
              <a:rPr lang="en-GB" dirty="0">
                <a:latin typeface="Comic Sans MS"/>
                <a:cs typeface="Comic Sans MS"/>
              </a:rPr>
              <a:t>focus groups with </a:t>
            </a:r>
            <a:r>
              <a:rPr lang="en-GB" dirty="0" smtClean="0">
                <a:latin typeface="Comic Sans MS"/>
                <a:cs typeface="Comic Sans MS"/>
              </a:rPr>
              <a:t>previous </a:t>
            </a:r>
            <a:r>
              <a:rPr lang="en-GB" dirty="0">
                <a:latin typeface="Comic Sans MS"/>
                <a:cs typeface="Comic Sans MS"/>
              </a:rPr>
              <a:t>INTO students (Apr/May 2018).  </a:t>
            </a:r>
            <a:endParaRPr lang="en-GB" dirty="0" smtClean="0">
              <a:latin typeface="Comic Sans MS"/>
              <a:cs typeface="Comic Sans MS"/>
            </a:endParaRPr>
          </a:p>
          <a:p>
            <a:pPr marL="342900" indent="-342900">
              <a:buFont typeface="Arial"/>
              <a:buChar char="•"/>
            </a:pPr>
            <a:r>
              <a:rPr lang="en-GB" dirty="0" smtClean="0">
                <a:latin typeface="Comic Sans MS"/>
                <a:cs typeface="Comic Sans MS"/>
              </a:rPr>
              <a:t>Links </a:t>
            </a:r>
            <a:r>
              <a:rPr lang="en-GB" dirty="0">
                <a:latin typeface="Comic Sans MS"/>
                <a:cs typeface="Comic Sans MS"/>
              </a:rPr>
              <a:t>with </a:t>
            </a:r>
            <a:r>
              <a:rPr lang="en-GB" dirty="0" smtClean="0">
                <a:latin typeface="Comic Sans MS"/>
                <a:cs typeface="Comic Sans MS"/>
              </a:rPr>
              <a:t>AD International, INTO, </a:t>
            </a:r>
            <a:r>
              <a:rPr lang="en-GB" dirty="0">
                <a:latin typeface="Comic Sans MS"/>
                <a:cs typeface="Comic Sans MS"/>
              </a:rPr>
              <a:t>International Students’ Listening Events and </a:t>
            </a:r>
            <a:r>
              <a:rPr lang="en-GB" dirty="0" smtClean="0">
                <a:latin typeface="Comic Sans MS"/>
                <a:cs typeface="Comic Sans MS"/>
              </a:rPr>
              <a:t>LDCs </a:t>
            </a:r>
            <a:r>
              <a:rPr lang="en-GB" dirty="0">
                <a:latin typeface="Comic Sans MS"/>
                <a:cs typeface="Comic Sans MS"/>
              </a:rPr>
              <a:t>will continue to be </a:t>
            </a:r>
            <a:r>
              <a:rPr lang="en-GB" dirty="0" smtClean="0">
                <a:latin typeface="Comic Sans MS"/>
                <a:cs typeface="Comic Sans MS"/>
              </a:rPr>
              <a:t>strengthened</a:t>
            </a:r>
            <a:endParaRPr lang="en-GB" dirty="0">
              <a:latin typeface="Comic Sans MS"/>
              <a:cs typeface="Comic Sans MS"/>
            </a:endParaRPr>
          </a:p>
          <a:p>
            <a:pPr marL="342900" indent="-342900">
              <a:buFont typeface="Arial"/>
              <a:buChar char="•"/>
            </a:pPr>
            <a:r>
              <a:rPr lang="en-GB" dirty="0" smtClean="0">
                <a:latin typeface="Comic Sans MS"/>
                <a:cs typeface="Comic Sans MS"/>
              </a:rPr>
              <a:t>INTO </a:t>
            </a:r>
            <a:r>
              <a:rPr lang="en-GB" dirty="0">
                <a:latin typeface="Comic Sans MS"/>
                <a:cs typeface="Comic Sans MS"/>
              </a:rPr>
              <a:t>SHLS Student Induction to the LDC </a:t>
            </a:r>
          </a:p>
          <a:p>
            <a:pPr marL="342900" indent="-342900">
              <a:buFont typeface="Arial"/>
              <a:buChar char="•"/>
            </a:pPr>
            <a:r>
              <a:rPr lang="en-GB" dirty="0" smtClean="0">
                <a:latin typeface="Comic Sans MS"/>
                <a:cs typeface="Comic Sans MS"/>
              </a:rPr>
              <a:t>Continuation and development of EAP web resources based on feedback</a:t>
            </a:r>
          </a:p>
        </p:txBody>
      </p:sp>
      <p:pic>
        <p:nvPicPr>
          <p:cNvPr id="2050" name="Picture 2" descr="C:\Users\cni3\AppData\Local\Microsoft\Windows\Temporary Internet Files\Content.IE5\07BBVSCD\arrow-153644_960_720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8237" y="0"/>
            <a:ext cx="2360329" cy="2618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071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cni3\AppData\Local\Microsoft\Windows\Temporary Internet Files\Content.IE5\07BBVSCD\Vocational-Learning-471x360[1]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0993" y="2618892"/>
            <a:ext cx="4973007" cy="380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>
                <a:latin typeface="Comic Sans MS"/>
                <a:cs typeface="Comic Sans MS"/>
              </a:rPr>
              <a:t>Next Steps</a:t>
            </a:r>
            <a:endParaRPr lang="en-GB" dirty="0">
              <a:latin typeface="Comic Sans MS"/>
              <a:cs typeface="Comic Sans M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14027" y="860580"/>
            <a:ext cx="8280400" cy="4524315"/>
          </a:xfrm>
        </p:spPr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en-GB" dirty="0" smtClean="0">
                <a:latin typeface="Comic Sans MS"/>
                <a:cs typeface="Comic Sans MS"/>
              </a:rPr>
              <a:t>On-going evaluation of pre-sessional resources and information for international students.</a:t>
            </a:r>
          </a:p>
          <a:p>
            <a:pPr marL="342900" indent="-342900">
              <a:buFont typeface="Arial"/>
              <a:buChar char="•"/>
            </a:pPr>
            <a:endParaRPr lang="en-GB" dirty="0" smtClean="0">
              <a:latin typeface="Comic Sans MS"/>
              <a:cs typeface="Comic Sans MS"/>
            </a:endParaRPr>
          </a:p>
          <a:p>
            <a:pPr marL="342900" indent="-342900">
              <a:buFont typeface="Arial"/>
              <a:buChar char="•"/>
            </a:pPr>
            <a:r>
              <a:rPr lang="en-GB" dirty="0">
                <a:latin typeface="Comic Sans MS"/>
                <a:cs typeface="Comic Sans MS"/>
              </a:rPr>
              <a:t>M</a:t>
            </a:r>
            <a:r>
              <a:rPr lang="en-GB" dirty="0" smtClean="0">
                <a:latin typeface="Comic Sans MS"/>
                <a:cs typeface="Comic Sans MS"/>
              </a:rPr>
              <a:t>arketing materials updated to feature details of EAP provision plus other marketing strategies considered to promote the support.</a:t>
            </a:r>
          </a:p>
          <a:p>
            <a:pPr marL="342900" indent="-342900">
              <a:buFont typeface="Arial"/>
              <a:buChar char="•"/>
            </a:pPr>
            <a:endParaRPr lang="en-GB" dirty="0" smtClean="0">
              <a:latin typeface="Comic Sans MS"/>
              <a:cs typeface="Comic Sans MS"/>
            </a:endParaRPr>
          </a:p>
          <a:p>
            <a:pPr marL="342900" indent="-342900">
              <a:buFont typeface="Arial"/>
              <a:buChar char="•"/>
            </a:pPr>
            <a:r>
              <a:rPr lang="en-GB" dirty="0">
                <a:latin typeface="Comic Sans MS"/>
                <a:cs typeface="Comic Sans MS"/>
              </a:rPr>
              <a:t>T</a:t>
            </a:r>
            <a:r>
              <a:rPr lang="en-GB" dirty="0" smtClean="0">
                <a:latin typeface="Comic Sans MS"/>
                <a:cs typeface="Comic Sans MS"/>
              </a:rPr>
              <a:t>eam will evaluate current reading material/software for potential purchase for student use.</a:t>
            </a:r>
          </a:p>
          <a:p>
            <a:pPr marL="342900" indent="-342900">
              <a:buFont typeface="Arial"/>
              <a:buChar char="•"/>
            </a:pPr>
            <a:endParaRPr lang="en-GB" dirty="0" smtClean="0">
              <a:latin typeface="Comic Sans MS"/>
              <a:cs typeface="Comic Sans MS"/>
            </a:endParaRPr>
          </a:p>
          <a:p>
            <a:pPr marL="342900" indent="-342900">
              <a:buFont typeface="Arial"/>
              <a:buChar char="•"/>
            </a:pPr>
            <a:r>
              <a:rPr lang="en-GB" dirty="0" smtClean="0">
                <a:latin typeface="Comic Sans MS"/>
                <a:cs typeface="Comic Sans MS"/>
              </a:rPr>
              <a:t>Team will explore need for (and source) any additional staff training in the provision of EAP.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GB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2589905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331568" y="1178700"/>
            <a:ext cx="5760746" cy="3662541"/>
          </a:xfrm>
        </p:spPr>
        <p:txBody>
          <a:bodyPr/>
          <a:lstStyle/>
          <a:p>
            <a:pPr algn="ctr"/>
            <a:endParaRPr lang="en-GB" sz="4000" dirty="0" smtClean="0"/>
          </a:p>
          <a:p>
            <a:pPr algn="ctr"/>
            <a:endParaRPr lang="en-GB" sz="4000" dirty="0"/>
          </a:p>
          <a:p>
            <a:pPr algn="ctr"/>
            <a:r>
              <a:rPr lang="en-GB" sz="4000" dirty="0" smtClean="0"/>
              <a:t>Thank you</a:t>
            </a:r>
          </a:p>
          <a:p>
            <a:pPr algn="ctr"/>
            <a:endParaRPr lang="en-GB" sz="4000" dirty="0"/>
          </a:p>
          <a:p>
            <a:pPr algn="ctr"/>
            <a:r>
              <a:rPr lang="en-GB" sz="4000" dirty="0" smtClean="0"/>
              <a:t>Any questions?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1842141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449816" y="998676"/>
            <a:ext cx="8280400" cy="4500563"/>
          </a:xfrm>
        </p:spPr>
        <p:txBody>
          <a:bodyPr/>
          <a:lstStyle/>
          <a:p>
            <a:r>
              <a:rPr lang="en-GB" dirty="0" smtClean="0"/>
              <a:t>POPP, H., 2015. </a:t>
            </a:r>
            <a:r>
              <a:rPr lang="en-GB" i="1" dirty="0"/>
              <a:t>Preliminary Efficacy Study of a Conversational English Partners Program for Enhancing Psychosocial Life Quality in International Graduate </a:t>
            </a:r>
            <a:r>
              <a:rPr lang="en-GB" i="1" dirty="0" smtClean="0"/>
              <a:t>Students </a:t>
            </a:r>
            <a:r>
              <a:rPr lang="en-GB" dirty="0" smtClean="0"/>
              <a:t>[online]. [viewed 22 December 2017]. Available from</a:t>
            </a:r>
            <a:r>
              <a:rPr lang="en-GB" dirty="0"/>
              <a:t>: </a:t>
            </a:r>
            <a:r>
              <a:rPr lang="en-GB" dirty="0">
                <a:hlinkClick r:id="rId2"/>
              </a:rPr>
              <a:t>https://</a:t>
            </a:r>
            <a:r>
              <a:rPr lang="en-GB" dirty="0" smtClean="0">
                <a:hlinkClick r:id="rId2"/>
              </a:rPr>
              <a:t>baylor-ir.tdl.org/baylor-ir/handle/2104/9413</a:t>
            </a:r>
            <a:endParaRPr lang="en-GB" dirty="0" smtClean="0"/>
          </a:p>
          <a:p>
            <a:endParaRPr lang="en-GB" dirty="0"/>
          </a:p>
          <a:p>
            <a:r>
              <a:rPr lang="en-GB" dirty="0" smtClean="0"/>
              <a:t>WINGATE, U., 2015. </a:t>
            </a:r>
            <a:r>
              <a:rPr lang="en-GB" b="1" i="1" dirty="0"/>
              <a:t>Academic Literacy and Student </a:t>
            </a:r>
            <a:r>
              <a:rPr lang="en-GB" b="1" i="1" dirty="0" smtClean="0"/>
              <a:t>Diversity </a:t>
            </a:r>
            <a:r>
              <a:rPr lang="en-GB" i="1" dirty="0" smtClean="0"/>
              <a:t>The </a:t>
            </a:r>
            <a:r>
              <a:rPr lang="en-GB" i="1" dirty="0"/>
              <a:t>Case for Inclusive </a:t>
            </a:r>
            <a:r>
              <a:rPr lang="en-GB" i="1" dirty="0" smtClean="0"/>
              <a:t>Practice. </a:t>
            </a:r>
            <a:r>
              <a:rPr lang="en-GB" dirty="0" smtClean="0"/>
              <a:t>1</a:t>
            </a:r>
            <a:r>
              <a:rPr lang="en-GB" baseline="30000" dirty="0" smtClean="0"/>
              <a:t>ST</a:t>
            </a:r>
            <a:r>
              <a:rPr lang="en-GB" dirty="0" smtClean="0"/>
              <a:t> ed</a:t>
            </a:r>
            <a:r>
              <a:rPr lang="en-GB" i="1" dirty="0" smtClean="0"/>
              <a:t>. </a:t>
            </a:r>
            <a:r>
              <a:rPr lang="en-GB" dirty="0" smtClean="0"/>
              <a:t>Bristol</a:t>
            </a:r>
            <a:r>
              <a:rPr lang="en-GB" i="1" dirty="0" smtClean="0"/>
              <a:t>:</a:t>
            </a:r>
            <a:r>
              <a:rPr lang="en-GB" dirty="0"/>
              <a:t> Multilingual </a:t>
            </a:r>
            <a:r>
              <a:rPr lang="en-GB" dirty="0" smtClean="0"/>
              <a:t>Matters.</a:t>
            </a:r>
            <a:r>
              <a:rPr lang="en-GB" i="1" dirty="0" smtClean="0"/>
              <a:t>  </a:t>
            </a:r>
            <a:endParaRPr lang="en-GB" b="1" i="1" dirty="0"/>
          </a:p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 smtClean="0"/>
              <a:t>References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59093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>
                <a:latin typeface="Comic Sans MS"/>
                <a:cs typeface="Comic Sans MS"/>
              </a:rPr>
              <a:t>The Project Team</a:t>
            </a:r>
            <a:endParaRPr lang="en-US" dirty="0">
              <a:latin typeface="Comic Sans MS"/>
              <a:cs typeface="Comic Sans MS"/>
            </a:endParaRP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1284672323"/>
              </p:ext>
            </p:extLst>
          </p:nvPr>
        </p:nvGraphicFramePr>
        <p:xfrm>
          <a:off x="71400" y="1088688"/>
          <a:ext cx="8911188" cy="49506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3671880" y="2348856"/>
            <a:ext cx="180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/>
                <a:cs typeface="Comic Sans MS"/>
              </a:rPr>
              <a:t>Team members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61412" y="4136498"/>
            <a:ext cx="4140552" cy="1261884"/>
          </a:xfrm>
          <a:prstGeom prst="rect">
            <a:avLst/>
          </a:prstGeom>
          <a:solidFill>
            <a:schemeClr val="accent1">
              <a:alpha val="45000"/>
            </a:schemeClr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>
                <a:latin typeface="Comic Sans MS"/>
                <a:cs typeface="Comic Sans MS"/>
              </a:rPr>
              <a:t>Student Partners</a:t>
            </a:r>
            <a:endParaRPr lang="en-US" sz="2000" dirty="0">
              <a:latin typeface="Comic Sans MS"/>
              <a:cs typeface="Comic Sans MS"/>
            </a:endParaRPr>
          </a:p>
          <a:p>
            <a:pPr marL="285750" indent="-285750">
              <a:buFont typeface="Arial"/>
              <a:buChar char="•"/>
            </a:pPr>
            <a:r>
              <a:rPr lang="en-US" sz="1400" dirty="0" smtClean="0">
                <a:latin typeface="Comic Sans MS"/>
                <a:cs typeface="Comic Sans MS"/>
              </a:rPr>
              <a:t>ERASMUS students SHLS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 smtClean="0">
                <a:latin typeface="Comic Sans MS"/>
                <a:cs typeface="Comic Sans MS"/>
              </a:rPr>
              <a:t>INTO students (GCU &amp; GCU London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 smtClean="0">
                <a:latin typeface="Comic Sans MS"/>
                <a:cs typeface="Comic Sans MS"/>
              </a:rPr>
              <a:t>MSc BIO Suite (international students, SHLS)</a:t>
            </a:r>
            <a:endParaRPr lang="en-US" sz="1400" dirty="0">
              <a:latin typeface="Comic Sans MS"/>
              <a:cs typeface="Comic Sans M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472120" y="1808784"/>
            <a:ext cx="3510468" cy="830997"/>
          </a:xfrm>
          <a:prstGeom prst="rect">
            <a:avLst/>
          </a:prstGeom>
          <a:solidFill>
            <a:schemeClr val="accent1">
              <a:alpha val="45000"/>
            </a:schemeClr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>
                <a:latin typeface="Comic Sans MS"/>
                <a:cs typeface="Comic Sans MS"/>
              </a:rPr>
              <a:t>Whole University Links</a:t>
            </a:r>
            <a:endParaRPr lang="en-US" sz="2000" dirty="0">
              <a:latin typeface="Comic Sans MS"/>
              <a:cs typeface="Comic Sans MS"/>
            </a:endParaRPr>
          </a:p>
          <a:p>
            <a:pPr marL="285750" indent="-285750">
              <a:buFont typeface="Arial"/>
              <a:buChar char="•"/>
            </a:pPr>
            <a:r>
              <a:rPr lang="en-US" sz="1400" dirty="0" smtClean="0">
                <a:latin typeface="Comic Sans MS"/>
                <a:cs typeface="Comic Sans MS"/>
              </a:rPr>
              <a:t>Learning Development Centre GSBS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 smtClean="0">
                <a:latin typeface="Comic Sans MS"/>
                <a:cs typeface="Comic Sans MS"/>
              </a:rPr>
              <a:t>Learning Development Centre SEBE</a:t>
            </a:r>
            <a:endParaRPr lang="en-US" sz="1400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962380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Students </a:t>
            </a:r>
            <a:r>
              <a:rPr lang="en-GB" dirty="0"/>
              <a:t>face many challenges in HE, however those faced by international students are often </a:t>
            </a:r>
            <a:r>
              <a:rPr lang="en-GB" dirty="0">
                <a:solidFill>
                  <a:srgbClr val="FF0000"/>
                </a:solidFill>
              </a:rPr>
              <a:t>heightened by cultural and other educational factors</a:t>
            </a:r>
            <a:r>
              <a:rPr lang="en-GB" dirty="0"/>
              <a:t>, such as the difficulties experienced when </a:t>
            </a:r>
            <a:r>
              <a:rPr lang="en-GB" dirty="0">
                <a:solidFill>
                  <a:srgbClr val="FF0000"/>
                </a:solidFill>
              </a:rPr>
              <a:t>writing academically in a second language</a:t>
            </a:r>
            <a:r>
              <a:rPr lang="en-GB" dirty="0"/>
              <a:t> </a:t>
            </a:r>
            <a:r>
              <a:rPr lang="en-GB" dirty="0" smtClean="0"/>
              <a:t>(Wingate, 2015).  </a:t>
            </a:r>
          </a:p>
          <a:p>
            <a:endParaRPr lang="en-GB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Popp (2015) </a:t>
            </a:r>
            <a:r>
              <a:rPr lang="en-GB" dirty="0"/>
              <a:t>also identified particular needs in </a:t>
            </a:r>
            <a:r>
              <a:rPr lang="en-GB" dirty="0">
                <a:solidFill>
                  <a:srgbClr val="FF0000"/>
                </a:solidFill>
              </a:rPr>
              <a:t>psychosocial and academic domains </a:t>
            </a:r>
            <a:r>
              <a:rPr lang="en-GB" dirty="0"/>
              <a:t>for international students, meaning that the international student experience can often be extremely challenging. </a:t>
            </a:r>
          </a:p>
          <a:p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 smtClean="0"/>
              <a:t>International student challenges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2228" y="90187"/>
            <a:ext cx="1447200" cy="1268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162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2733600245"/>
              </p:ext>
            </p:extLst>
          </p:nvPr>
        </p:nvGraphicFramePr>
        <p:xfrm>
          <a:off x="-378660" y="1358899"/>
          <a:ext cx="9451260" cy="4500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Why HEEAPs of Support @ GCU?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881508" y="1358899"/>
            <a:ext cx="2321" cy="729205"/>
          </a:xfrm>
          <a:prstGeom prst="straightConnector1">
            <a:avLst/>
          </a:prstGeom>
          <a:ln w="57150" cmpd="sng">
            <a:solidFill>
              <a:srgbClr val="AF1685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2231688" y="1511299"/>
            <a:ext cx="2321" cy="729205"/>
          </a:xfrm>
          <a:prstGeom prst="straightConnector1">
            <a:avLst/>
          </a:prstGeom>
          <a:ln w="57150" cmpd="sng">
            <a:solidFill>
              <a:srgbClr val="AF1685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3311832" y="1639101"/>
            <a:ext cx="2321" cy="729205"/>
          </a:xfrm>
          <a:prstGeom prst="straightConnector1">
            <a:avLst/>
          </a:prstGeom>
          <a:ln w="57150" cmpd="sng">
            <a:solidFill>
              <a:srgbClr val="AF1685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4481988" y="1808784"/>
            <a:ext cx="2321" cy="729205"/>
          </a:xfrm>
          <a:prstGeom prst="straightConnector1">
            <a:avLst/>
          </a:prstGeom>
          <a:ln w="57150" cmpd="sng">
            <a:solidFill>
              <a:srgbClr val="AF1685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5652144" y="2003703"/>
            <a:ext cx="2321" cy="729205"/>
          </a:xfrm>
          <a:prstGeom prst="straightConnector1">
            <a:avLst/>
          </a:prstGeom>
          <a:ln w="57150" cmpd="sng">
            <a:solidFill>
              <a:srgbClr val="AF1685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6822300" y="2240504"/>
            <a:ext cx="2321" cy="729205"/>
          </a:xfrm>
          <a:prstGeom prst="straightConnector1">
            <a:avLst/>
          </a:prstGeom>
          <a:ln w="57150" cmpd="sng">
            <a:solidFill>
              <a:srgbClr val="AF1685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7992456" y="2438868"/>
            <a:ext cx="2321" cy="729205"/>
          </a:xfrm>
          <a:prstGeom prst="straightConnector1">
            <a:avLst/>
          </a:prstGeom>
          <a:ln w="57150" cmpd="sng">
            <a:solidFill>
              <a:srgbClr val="AF1685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7619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0.02221 L 0.03699 -0.0428 C 0.04463 -0.05761 0.05609 -0.06524 0.06825 -0.06524 C 0.08197 -0.06524 0.09309 -0.05761 0.10073 -0.0428 L 0.13789 0.02221 " pathEditMode="relative" rAng="0" ptsTypes="FffFF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77" y="-437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9152E-6 -3.12355E-6 L 0.03386 -0.06594 C 0.04081 -0.08075 0.05158 -0.08746 0.06287 -0.08746 C 0.07554 -0.08746 0.08596 -0.08075 0.09308 -0.06594 L 0.12782 -3.12355E-6 " pathEditMode="relative" rAng="0" ptsTypes="FffFF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91" y="-437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"/>
                                            </p:cond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55 -0.01875 L 0.04359 -0.09834 C 0.05071 -0.11639 0.06131 -0.12495 0.07259 -0.12495 C 0.08545 -0.12495 0.09569 -0.11639 0.10281 -0.09834 L 0.13772 -0.01875 " pathEditMode="relative" rAng="0" ptsTypes="FffFF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08" y="-5322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"/>
                                            </p:cond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2775E-6 -5.50671E-7 L 0.03404 -0.09232 C 0.04116 -0.11245 0.05175 -0.12217 0.06304 -0.12217 C 0.07589 -0.12217 0.08614 -0.11245 0.09326 -0.09232 L 0.12799 -5.50671E-7 " pathEditMode="relative" rAng="0" ptsTypes="FffFF"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91" y="-6108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"/>
                                            </p:cond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0413E-6 -1.50393E-6 L 0.03404 -0.09209 C 0.04116 -0.11198 0.05176 -0.12216 0.06305 -0.12216 C 0.0759 -0.12216 0.08614 -0.11198 0.09327 -0.09209 L 0.12783 -1.50393E-6 " pathEditMode="relative" rAng="0" ptsTypes="FffFF">
                                      <p:cBhvr>
                                        <p:cTn id="2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91" y="-6108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"/>
                                            </p:cond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63981E-7 3.51689E-7 L 0.03404 -0.06247 C 0.04116 -0.07589 0.05175 -0.08168 0.06304 -0.08168 C 0.07589 -0.08168 0.08614 -0.07589 0.09326 -0.06247 L 0.128 3.51689E-7 " pathEditMode="relative" rAng="0" ptsTypes="FffFF">
                                      <p:cBhvr>
                                        <p:cTn id="2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91" y="-4095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"/>
                                            </p:cond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2320568858"/>
              </p:ext>
            </p:extLst>
          </p:nvPr>
        </p:nvGraphicFramePr>
        <p:xfrm>
          <a:off x="0" y="908664"/>
          <a:ext cx="9144000" cy="53107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Aims/goals of the project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0286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>
                <a:latin typeface="Comic Sans MS"/>
                <a:cs typeface="Comic Sans MS"/>
              </a:rPr>
              <a:t>What we did</a:t>
            </a:r>
            <a:endParaRPr lang="en-GB" dirty="0">
              <a:latin typeface="Comic Sans MS"/>
              <a:cs typeface="Comic Sans M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09662">
            <a:off x="3655117" y="1180454"/>
            <a:ext cx="4892585" cy="36694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5" name="TextBox 4"/>
          <p:cNvSpPr txBox="1"/>
          <p:nvPr/>
        </p:nvSpPr>
        <p:spPr>
          <a:xfrm rot="20465226">
            <a:off x="487156" y="3141129"/>
            <a:ext cx="4819893" cy="1631216"/>
          </a:xfrm>
          <a:prstGeom prst="rect">
            <a:avLst/>
          </a:prstGeom>
          <a:solidFill>
            <a:schemeClr val="accent1">
              <a:alpha val="45000"/>
            </a:schemeClr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atin typeface="Comic Sans MS"/>
                <a:cs typeface="Comic Sans MS"/>
              </a:rPr>
              <a:t>Focus groups</a:t>
            </a:r>
            <a:endParaRPr lang="en-US" sz="2800" dirty="0">
              <a:latin typeface="Comic Sans MS"/>
              <a:cs typeface="Comic Sans MS"/>
            </a:endParaRP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Comic Sans MS"/>
                <a:cs typeface="Comic Sans MS"/>
              </a:rPr>
              <a:t>3 groups of SHLS INTO students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Comic Sans MS"/>
                <a:cs typeface="Comic Sans MS"/>
              </a:rPr>
              <a:t>2 groups of GCU London students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Comic Sans MS"/>
                <a:cs typeface="Comic Sans MS"/>
              </a:rPr>
              <a:t>1 group GCU Erasmus students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Comic Sans MS"/>
                <a:cs typeface="Comic Sans MS"/>
              </a:rPr>
              <a:t>1-2-1 with GCU PG Life Sciences student</a:t>
            </a:r>
            <a:endParaRPr lang="en-US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40243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 smtClean="0">
                <a:latin typeface="Comic Sans MS"/>
                <a:cs typeface="Comic Sans MS"/>
              </a:rPr>
              <a:t>What did the students say?</a:t>
            </a:r>
            <a:endParaRPr lang="en-GB" dirty="0">
              <a:latin typeface="Comic Sans MS"/>
              <a:cs typeface="Comic Sans MS"/>
            </a:endParaRPr>
          </a:p>
        </p:txBody>
      </p:sp>
      <p:graphicFrame>
        <p:nvGraphicFramePr>
          <p:cNvPr id="12" name="Content Placeholder 11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3394348425"/>
              </p:ext>
            </p:extLst>
          </p:nvPr>
        </p:nvGraphicFramePr>
        <p:xfrm>
          <a:off x="0" y="1088688"/>
          <a:ext cx="9144000" cy="50406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46326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>
                <a:latin typeface="Comic Sans MS"/>
                <a:cs typeface="Comic Sans MS"/>
              </a:rPr>
              <a:t>Resource development</a:t>
            </a:r>
            <a:endParaRPr lang="en-GB" dirty="0">
              <a:latin typeface="Comic Sans MS"/>
              <a:cs typeface="Comic Sans M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251424" y="879082"/>
            <a:ext cx="8280400" cy="5361467"/>
          </a:xfrm>
        </p:spPr>
        <p:txBody>
          <a:bodyPr/>
          <a:lstStyle/>
          <a:p>
            <a:pPr algn="ctr"/>
            <a:endParaRPr lang="en-GB" b="1" dirty="0" smtClean="0">
              <a:latin typeface="Comic Sans MS"/>
              <a:cs typeface="Comic Sans MS"/>
            </a:endParaRPr>
          </a:p>
          <a:p>
            <a:pPr algn="ctr"/>
            <a:endParaRPr lang="en-GB" b="1" dirty="0">
              <a:latin typeface="Comic Sans MS"/>
              <a:cs typeface="Comic Sans MS"/>
            </a:endParaRPr>
          </a:p>
          <a:p>
            <a:r>
              <a:rPr lang="en-GB" sz="1600" dirty="0" smtClean="0">
                <a:latin typeface="Comic Sans MS"/>
                <a:cs typeface="Comic Sans MS"/>
              </a:rPr>
              <a:t>Accessible </a:t>
            </a:r>
            <a:r>
              <a:rPr lang="en-GB" sz="1600" dirty="0">
                <a:latin typeface="Comic Sans MS"/>
                <a:cs typeface="Comic Sans MS"/>
              </a:rPr>
              <a:t>to all SHLS </a:t>
            </a:r>
            <a:r>
              <a:rPr lang="en-GB" sz="1600" dirty="0" smtClean="0">
                <a:latin typeface="Comic Sans MS"/>
                <a:cs typeface="Comic Sans MS"/>
              </a:rPr>
              <a:t>&amp; pre-sessional students - two </a:t>
            </a:r>
            <a:r>
              <a:rPr lang="en-GB" sz="1600" dirty="0">
                <a:latin typeface="Comic Sans MS"/>
                <a:cs typeface="Comic Sans MS"/>
              </a:rPr>
              <a:t>diagnostic </a:t>
            </a:r>
            <a:r>
              <a:rPr lang="en-GB" sz="1600" dirty="0" smtClean="0">
                <a:latin typeface="Comic Sans MS"/>
                <a:cs typeface="Comic Sans MS"/>
              </a:rPr>
              <a:t>assessments: Reading </a:t>
            </a:r>
            <a:r>
              <a:rPr lang="en-GB" sz="1600" dirty="0">
                <a:latin typeface="Comic Sans MS"/>
                <a:cs typeface="Comic Sans MS"/>
              </a:rPr>
              <a:t>and Writing </a:t>
            </a:r>
            <a:r>
              <a:rPr lang="en-GB" sz="1600" dirty="0" smtClean="0">
                <a:latin typeface="Comic Sans MS"/>
                <a:cs typeface="Comic Sans MS"/>
              </a:rPr>
              <a:t>skills.</a:t>
            </a:r>
          </a:p>
          <a:p>
            <a:endParaRPr lang="en-GB" sz="1600" dirty="0">
              <a:latin typeface="Comic Sans MS"/>
              <a:cs typeface="Comic Sans MS"/>
            </a:endParaRPr>
          </a:p>
          <a:p>
            <a:endParaRPr lang="en-GB" sz="1600" dirty="0" smtClean="0">
              <a:latin typeface="Comic Sans MS"/>
              <a:cs typeface="Comic Sans MS"/>
            </a:endParaRPr>
          </a:p>
          <a:p>
            <a:endParaRPr lang="en-GB" sz="1600" dirty="0">
              <a:latin typeface="Comic Sans MS"/>
              <a:cs typeface="Comic Sans MS"/>
            </a:endParaRPr>
          </a:p>
          <a:p>
            <a:endParaRPr lang="en-GB" sz="1400" dirty="0">
              <a:latin typeface="Comic Sans MS"/>
              <a:cs typeface="Comic Sans MS"/>
            </a:endParaRPr>
          </a:p>
          <a:p>
            <a:endParaRPr lang="en-GB" sz="1400" dirty="0" smtClean="0">
              <a:latin typeface="Comic Sans MS"/>
              <a:cs typeface="Comic Sans MS"/>
            </a:endParaRPr>
          </a:p>
          <a:p>
            <a:endParaRPr lang="en-GB" sz="1400" dirty="0">
              <a:latin typeface="Comic Sans MS"/>
              <a:cs typeface="Comic Sans MS"/>
            </a:endParaRPr>
          </a:p>
          <a:p>
            <a:endParaRPr lang="en-GB" sz="1400" dirty="0" smtClean="0">
              <a:latin typeface="Comic Sans MS"/>
              <a:cs typeface="Comic Sans MS"/>
            </a:endParaRPr>
          </a:p>
          <a:p>
            <a:endParaRPr lang="en-GB" sz="1400" dirty="0">
              <a:latin typeface="Comic Sans MS"/>
              <a:cs typeface="Comic Sans MS"/>
            </a:endParaRPr>
          </a:p>
          <a:p>
            <a:endParaRPr lang="en-GB" sz="1400" dirty="0" smtClean="0">
              <a:latin typeface="Comic Sans MS"/>
              <a:cs typeface="Comic Sans MS"/>
            </a:endParaRPr>
          </a:p>
          <a:p>
            <a:endParaRPr lang="en-GB" sz="1400" dirty="0" smtClean="0">
              <a:latin typeface="Comic Sans MS"/>
              <a:cs typeface="Comic Sans MS"/>
            </a:endParaRPr>
          </a:p>
          <a:p>
            <a:endParaRPr lang="en-GB" sz="1400" dirty="0">
              <a:latin typeface="Comic Sans MS"/>
              <a:cs typeface="Comic Sans MS"/>
            </a:endParaRPr>
          </a:p>
          <a:p>
            <a:endParaRPr lang="en-GB" sz="1400" dirty="0" smtClean="0">
              <a:latin typeface="Comic Sans MS"/>
              <a:cs typeface="Comic Sans MS"/>
            </a:endParaRPr>
          </a:p>
          <a:p>
            <a:r>
              <a:rPr lang="en-GB" sz="1600" dirty="0" smtClean="0">
                <a:latin typeface="Comic Sans MS"/>
                <a:cs typeface="Comic Sans MS"/>
              </a:rPr>
              <a:t>The </a:t>
            </a:r>
            <a:r>
              <a:rPr lang="en-GB" sz="1600" dirty="0">
                <a:latin typeface="Comic Sans MS"/>
                <a:cs typeface="Comic Sans MS"/>
              </a:rPr>
              <a:t>EAP section also contains full details of next steps for students once the tests are complete.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GB" sz="1600" dirty="0">
              <a:latin typeface="Comic Sans MS"/>
              <a:cs typeface="Comic Sans MS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31132" y="2168832"/>
            <a:ext cx="4098159" cy="313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58894" y="2168834"/>
            <a:ext cx="4043670" cy="313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41436" y="1107129"/>
            <a:ext cx="8370096" cy="338554"/>
          </a:xfrm>
          <a:prstGeom prst="rect">
            <a:avLst/>
          </a:prstGeom>
          <a:solidFill>
            <a:schemeClr val="accent1">
              <a:alpha val="45000"/>
            </a:schemeClr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/>
                <a:cs typeface="Comic Sans MS"/>
              </a:rPr>
              <a:t>LDC website now has an EAP section </a:t>
            </a:r>
            <a:r>
              <a:rPr lang="en-US" sz="1600" dirty="0" smtClean="0">
                <a:solidFill>
                  <a:srgbClr val="3366FF"/>
                </a:solidFill>
                <a:latin typeface="Comic Sans MS"/>
                <a:cs typeface="Comic Sans MS"/>
                <a:hlinkClick r:id="rId5"/>
              </a:rPr>
              <a:t>https://sites.google.com/site/ldcgculearn/eap</a:t>
            </a:r>
            <a:r>
              <a:rPr lang="en-US" sz="1600" dirty="0" smtClean="0">
                <a:solidFill>
                  <a:srgbClr val="3366FF"/>
                </a:solidFill>
                <a:latin typeface="Comic Sans MS"/>
                <a:cs typeface="Comic Sans MS"/>
              </a:rPr>
              <a:t> </a:t>
            </a:r>
            <a:endParaRPr lang="en-US" sz="1100" dirty="0">
              <a:solidFill>
                <a:srgbClr val="3366FF"/>
              </a:solidFill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891817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31132" y="329776"/>
            <a:ext cx="8280400" cy="904863"/>
          </a:xfrm>
        </p:spPr>
        <p:txBody>
          <a:bodyPr/>
          <a:lstStyle/>
          <a:p>
            <a:r>
              <a:rPr lang="en-GB" dirty="0" smtClean="0">
                <a:latin typeface="Comic Sans MS"/>
                <a:cs typeface="Comic Sans MS"/>
              </a:rPr>
              <a:t>1-2-1 support database</a:t>
            </a:r>
            <a:endParaRPr lang="en-GB" dirty="0">
              <a:latin typeface="Comic Sans MS"/>
              <a:cs typeface="Comic Sans MS"/>
            </a:endParaRPr>
          </a:p>
          <a:p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31132" y="818652"/>
            <a:ext cx="8280400" cy="5139868"/>
          </a:xfrm>
        </p:spPr>
        <p:txBody>
          <a:bodyPr/>
          <a:lstStyle/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>
                <a:latin typeface="Comic Sans MS"/>
                <a:cs typeface="Comic Sans MS"/>
              </a:rPr>
              <a:t>This </a:t>
            </a:r>
            <a:r>
              <a:rPr lang="en-GB" dirty="0">
                <a:latin typeface="Comic Sans MS"/>
                <a:cs typeface="Comic Sans MS"/>
              </a:rPr>
              <a:t>allows the team to prepare in advance and tailor the support to the specific student needs prior to the appointment</a:t>
            </a:r>
            <a:r>
              <a:rPr lang="en-GB" dirty="0" smtClean="0">
                <a:latin typeface="Comic Sans MS"/>
                <a:cs typeface="Comic Sans MS"/>
              </a:rPr>
              <a:t>.</a:t>
            </a:r>
            <a:endParaRPr lang="en-GB" dirty="0">
              <a:latin typeface="Comic Sans MS"/>
              <a:cs typeface="Comic Sans MS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553715" y="2112893"/>
            <a:ext cx="4220112" cy="2975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31448" y="1088688"/>
            <a:ext cx="8339432" cy="707886"/>
          </a:xfrm>
          <a:prstGeom prst="rect">
            <a:avLst/>
          </a:prstGeom>
          <a:solidFill>
            <a:schemeClr val="accent1">
              <a:alpha val="45000"/>
            </a:schemeClr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>
                <a:latin typeface="Comic Sans MS"/>
                <a:cs typeface="Comic Sans MS"/>
              </a:rPr>
              <a:t>Through the LDC 1-2-1 support database, students can be identified as looking for EAP support</a:t>
            </a:r>
            <a:endParaRPr lang="en-US" sz="1400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592644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ra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ection Divider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lides">
  <a:themeElements>
    <a:clrScheme name="GCU">
      <a:dk1>
        <a:sysClr val="windowText" lastClr="000000"/>
      </a:dk1>
      <a:lt1>
        <a:srgbClr val="FFFFFF"/>
      </a:lt1>
      <a:dk2>
        <a:srgbClr val="006CB4"/>
      </a:dk2>
      <a:lt2>
        <a:srgbClr val="EFEEED"/>
      </a:lt2>
      <a:accent1>
        <a:srgbClr val="0092BC"/>
      </a:accent1>
      <a:accent2>
        <a:srgbClr val="64A70B"/>
      </a:accent2>
      <a:accent3>
        <a:srgbClr val="AA0061"/>
      </a:accent3>
      <a:accent4>
        <a:srgbClr val="642667"/>
      </a:accent4>
      <a:accent5>
        <a:srgbClr val="B5BD00"/>
      </a:accent5>
      <a:accent6>
        <a:srgbClr val="00A9E0"/>
      </a:accent6>
      <a:hlink>
        <a:srgbClr val="64A70B"/>
      </a:hlink>
      <a:folHlink>
        <a:srgbClr val="DAAA00"/>
      </a:folHlink>
    </a:clrScheme>
    <a:fontScheme name="GCU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GCU Template v8</Template>
  <TotalTime>0</TotalTime>
  <Words>957</Words>
  <Application>Microsoft Office PowerPoint</Application>
  <PresentationFormat>On-screen Show (4:3)</PresentationFormat>
  <Paragraphs>163</Paragraphs>
  <Slides>16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Comic Sans MS</vt:lpstr>
      <vt:lpstr>Wingdings</vt:lpstr>
      <vt:lpstr>Frame</vt:lpstr>
      <vt:lpstr>Section Dividers</vt:lpstr>
      <vt:lpstr>Slides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2013-06-18T15:06:41Z</dcterms:created>
  <dcterms:modified xsi:type="dcterms:W3CDTF">2018-06-07T09:46:30Z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fs.IsStoryboard">
    <vt:bool>true</vt:bool>
  </property>
  <property fmtid="{D5CDD505-2E9C-101B-9397-08002B2CF9AE}" pid="3" name="Tfs.LastKnownPath">
    <vt:lpwstr>\\enterprise.gcal.ac.uk\gcu\MPR\Common\Marketing\Brand\Powerpoint templates\GCU4x3March2015r6.pptx</vt:lpwstr>
  </property>
</Properties>
</file>