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1" r:id="rId1"/>
    <p:sldMasterId id="2147483711" r:id="rId2"/>
    <p:sldMasterId id="2147483682" r:id="rId3"/>
  </p:sldMasterIdLst>
  <p:notesMasterIdLst>
    <p:notesMasterId r:id="rId26"/>
  </p:notesMasterIdLst>
  <p:handoutMasterIdLst>
    <p:handoutMasterId r:id="rId27"/>
  </p:handoutMasterIdLst>
  <p:sldIdLst>
    <p:sldId id="278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5" r:id="rId19"/>
    <p:sldId id="296" r:id="rId20"/>
    <p:sldId id="297" r:id="rId21"/>
    <p:sldId id="301" r:id="rId22"/>
    <p:sldId id="298" r:id="rId23"/>
    <p:sldId id="299" r:id="rId24"/>
    <p:sldId id="300" r:id="rId2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 Slide" id="{885F766A-7AEC-455B-BCF9-E8B6C269F7BA}">
          <p14:sldIdLst>
            <p14:sldId id="278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5"/>
            <p14:sldId id="296"/>
            <p14:sldId id="297"/>
            <p14:sldId id="301"/>
            <p14:sldId id="298"/>
            <p14:sldId id="299"/>
            <p14:sldId id="300"/>
          </p14:sldIdLst>
        </p14:section>
        <p14:section name="Section Dividers" id="{82575F4C-A2F0-4EE9-9AE0-39F65A27CD48}">
          <p14:sldIdLst/>
        </p14:section>
        <p14:section name="Generic Slides" id="{CEC8951E-5280-470D-9367-390EE319EB8C}">
          <p14:sldIdLst/>
        </p14:section>
        <p14:section name="Closing Slide" id="{18BF6BD7-647C-4898-8490-009901F6A820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98"/>
    <a:srgbClr val="01498E"/>
    <a:srgbClr val="AF1685"/>
    <a:srgbClr val="97D700"/>
    <a:srgbClr val="753BBD"/>
    <a:srgbClr val="006CB4"/>
    <a:srgbClr val="009681"/>
    <a:srgbClr val="EFEEED"/>
    <a:srgbClr val="C6003D"/>
    <a:srgbClr val="6847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602" autoAdjust="0"/>
    <p:restoredTop sz="86328" autoAdjust="0"/>
  </p:normalViewPr>
  <p:slideViewPr>
    <p:cSldViewPr snapToObjects="1">
      <p:cViewPr>
        <p:scale>
          <a:sx n="116" d="100"/>
          <a:sy n="116" d="100"/>
        </p:scale>
        <p:origin x="-80" y="1016"/>
      </p:cViewPr>
      <p:guideLst>
        <p:guide orient="horz" pos="2161"/>
        <p:guide orient="horz" pos="4201"/>
        <p:guide orient="horz" pos="119"/>
        <p:guide orient="horz" pos="232"/>
        <p:guide orient="horz" pos="4088"/>
        <p:guide orient="horz" pos="5"/>
        <p:guide pos="2880"/>
        <p:guide pos="159"/>
        <p:guide pos="5603"/>
        <p:guide pos="2993"/>
        <p:guide pos="2767"/>
        <p:guide pos="272"/>
        <p:guide pos="5488"/>
      </p:guideLst>
    </p:cSldViewPr>
  </p:slideViewPr>
  <p:outlineViewPr>
    <p:cViewPr>
      <p:scale>
        <a:sx n="33" d="100"/>
        <a:sy n="33" d="100"/>
      </p:scale>
      <p:origin x="0" y="21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48"/>
    </p:cViewPr>
  </p:sorterViewPr>
  <p:notesViewPr>
    <p:cSldViewPr snapToObjects="1" showGuides="1">
      <p:cViewPr varScale="1">
        <p:scale>
          <a:sx n="125" d="100"/>
          <a:sy n="125" d="100"/>
        </p:scale>
        <p:origin x="-966" y="-90"/>
      </p:cViewPr>
      <p:guideLst>
        <p:guide orient="horz" pos="2160"/>
        <p:guide orient="horz" pos="4201"/>
        <p:guide orient="horz" pos="119"/>
        <p:guide pos="2880"/>
        <p:guide pos="5601"/>
        <p:guide pos="158"/>
        <p:guide pos="2993"/>
        <p:guide pos="2767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752024" y="188913"/>
            <a:ext cx="4141151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200"/>
            </a:lvl1pPr>
          </a:lstStyle>
          <a:p>
            <a:fld id="{F6D8AFBE-B7CA-4D46-A31C-75EC41E50D85}" type="datetimeFigureOut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22/08/18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752024" y="6411676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200"/>
            </a:lvl1pPr>
          </a:lstStyle>
          <a:p>
            <a:fld id="{7BFE86A2-DB0B-48E3-B43C-FE4600C96B70}" type="slidenum">
              <a:rPr lang="en-GB" sz="1000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259080" y="190500"/>
            <a:ext cx="4132896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200"/>
            </a:lvl1pPr>
          </a:lstStyle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259080" y="6411675"/>
            <a:ext cx="4132896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200"/>
            </a:lvl1pPr>
          </a:lstStyle>
          <a:p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714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50825" y="183675"/>
            <a:ext cx="4141150" cy="2462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752024" y="183674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BA9ED64-0ADF-46CE-9E4F-53EDBA1EDEC4}" type="datetimeFigureOut">
              <a:rPr lang="en-GB" smtClean="0"/>
              <a:pPr/>
              <a:t>22/08/18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50825" y="6420090"/>
            <a:ext cx="4141150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752024" y="6422867"/>
            <a:ext cx="4139564" cy="24622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A478A9A-ADE8-49A2-AF0A-1FE9A88297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Notes Placeholder 8"/>
          <p:cNvSpPr>
            <a:spLocks noGrp="1"/>
          </p:cNvSpPr>
          <p:nvPr>
            <p:ph type="body" sz="quarter" idx="3"/>
          </p:nvPr>
        </p:nvSpPr>
        <p:spPr>
          <a:xfrm>
            <a:off x="4752024" y="548616"/>
            <a:ext cx="4139564" cy="57607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9852" y="548616"/>
            <a:ext cx="4142123" cy="310659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332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0825" y="549275"/>
            <a:ext cx="4140200" cy="3105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B0E4A-73A3-448D-A184-321A3489D0C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66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592" y="6229042"/>
            <a:ext cx="3704960" cy="2547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127" y="5409253"/>
            <a:ext cx="1914660" cy="1080000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471" y="1178700"/>
            <a:ext cx="576074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Presenter’s Name (click to edit)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31412" y="1988808"/>
            <a:ext cx="5760806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Presentation Title (click to edit)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6552200" y="374614"/>
            <a:ext cx="2160000" cy="216029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89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587"/>
            <a:ext cx="8642351" cy="6480501"/>
          </a:xfrm>
          <a:prstGeom prst="rect">
            <a:avLst/>
          </a:prstGeom>
          <a:solidFill>
            <a:srgbClr val="AF16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9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Transpar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3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7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132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1132" y="2170427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58900"/>
            <a:ext cx="8279732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195215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132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29680" y="1358900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99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68300"/>
            <a:ext cx="82804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51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431800" y="2168525"/>
            <a:ext cx="8280400" cy="3690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1358900"/>
            <a:ext cx="8280400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>
                <a:latin typeface="Arial" pitchFamily="34" charset="0"/>
                <a:cs typeface="Arial" pitchFamily="34" charset="0"/>
              </a:rPr>
              <a:t>Section Subtitle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616733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1" hasCustomPrompt="1"/>
          </p:nvPr>
        </p:nvSpPr>
        <p:spPr>
          <a:xfrm>
            <a:off x="431800" y="1358899"/>
            <a:ext cx="8280400" cy="450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0" y="368301"/>
            <a:ext cx="8280400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rgbClr val="01498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Title (click to edit)</a:t>
            </a:r>
          </a:p>
        </p:txBody>
      </p:sp>
    </p:spTree>
    <p:extLst>
      <p:ext uri="{BB962C8B-B14F-4D97-AF65-F5344CB8AC3E}">
        <p14:creationId xmlns:p14="http://schemas.microsoft.com/office/powerpoint/2010/main" val="3988992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31802" y="368301"/>
            <a:ext cx="8101012" cy="50409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431802" y="368299"/>
            <a:ext cx="8280399" cy="5491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</p:spTree>
    <p:extLst>
      <p:ext uri="{BB962C8B-B14F-4D97-AF65-F5344CB8AC3E}">
        <p14:creationId xmlns:p14="http://schemas.microsoft.com/office/powerpoint/2010/main" val="17820269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top 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431801" y="368301"/>
            <a:ext cx="8280729" cy="54911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36" y="375319"/>
            <a:ext cx="3780165" cy="496805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sz="2000" b="1" dirty="0" smtClean="0">
                <a:latin typeface="Arial" pitchFamily="34" charset="0"/>
                <a:cs typeface="Arial" pitchFamily="34" charset="0"/>
              </a:rPr>
              <a:t>Subtitle (click to edit)</a:t>
            </a:r>
            <a:endParaRPr lang="en-GB" sz="24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932363" y="872124"/>
            <a:ext cx="3780167" cy="2558463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011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, Overlay (bottom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/>
          <p:cNvSpPr>
            <a:spLocks noGrp="1" noChangeAspect="1"/>
          </p:cNvSpPr>
          <p:nvPr>
            <p:ph sz="quarter" idx="13" hasCustomPrompt="1"/>
          </p:nvPr>
        </p:nvSpPr>
        <p:spPr>
          <a:xfrm>
            <a:off x="431801" y="368300"/>
            <a:ext cx="8280400" cy="5491163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 smtClean="0"/>
              <a:t>Object (Click an icon below)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31801" y="2935552"/>
            <a:ext cx="3780152" cy="496805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Subtitle (click to edit)</a:t>
            </a:r>
            <a:endParaRPr lang="en-GB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31802" y="3429001"/>
            <a:ext cx="3780150" cy="2430462"/>
          </a:xfrm>
          <a:prstGeom prst="rect">
            <a:avLst/>
          </a:prstGeom>
          <a:solidFill>
            <a:srgbClr val="01498E">
              <a:alpha val="88000"/>
            </a:srgbClr>
          </a:solidFill>
        </p:spPr>
        <p:txBody>
          <a:bodyPr lIns="180000" tIns="93600" rIns="180000" bIns="93600">
            <a:norm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256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800" y="1988817"/>
            <a:ext cx="8280400" cy="4616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Thank you note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7409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 hasCustomPrompt="1"/>
          </p:nvPr>
        </p:nvSpPr>
        <p:spPr>
          <a:xfrm>
            <a:off x="4751389" y="368609"/>
            <a:ext cx="3960812" cy="5490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68609"/>
            <a:ext cx="39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91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 (left), Objec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802" y="368300"/>
            <a:ext cx="3960811" cy="549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4751388" y="368300"/>
            <a:ext cx="3960812" cy="5491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847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ejct 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431801" y="368300"/>
            <a:ext cx="3960812" cy="5491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smtClean="0"/>
              <a:t>Object (Click an icon below)</a:t>
            </a:r>
            <a:endParaRPr lang="en-GB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751389" y="368609"/>
            <a:ext cx="39608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309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eft), Text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68609"/>
            <a:ext cx="39608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751389" y="368609"/>
            <a:ext cx="3960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Paragraph Text (click to edit)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39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9343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04800" y="3048000"/>
            <a:ext cx="7086600" cy="152400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04800" y="1524000"/>
            <a:ext cx="7696200" cy="1066800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225" name="Freeform 9"/>
          <p:cNvSpPr>
            <a:spLocks/>
          </p:cNvSpPr>
          <p:nvPr userDrawn="1"/>
        </p:nvSpPr>
        <p:spPr bwMode="auto">
          <a:xfrm rot="16200000" flipH="1">
            <a:off x="3697287" y="1411288"/>
            <a:ext cx="1749425" cy="9144000"/>
          </a:xfrm>
          <a:custGeom>
            <a:avLst/>
            <a:gdLst/>
            <a:ahLst/>
            <a:cxnLst>
              <a:cxn ang="0">
                <a:pos x="0" y="4320"/>
              </a:cxn>
              <a:cxn ang="0">
                <a:pos x="1740" y="4320"/>
              </a:cxn>
              <a:cxn ang="0">
                <a:pos x="1742" y="0"/>
              </a:cxn>
              <a:cxn ang="0">
                <a:pos x="1546" y="0"/>
              </a:cxn>
              <a:cxn ang="0">
                <a:pos x="0" y="4320"/>
              </a:cxn>
            </a:cxnLst>
            <a:rect l="0" t="0" r="r" b="b"/>
            <a:pathLst>
              <a:path w="1742" h="4320">
                <a:moveTo>
                  <a:pt x="0" y="4320"/>
                </a:moveTo>
                <a:lnTo>
                  <a:pt x="1740" y="4320"/>
                </a:lnTo>
                <a:lnTo>
                  <a:pt x="1742" y="0"/>
                </a:lnTo>
                <a:lnTo>
                  <a:pt x="1546" y="0"/>
                </a:lnTo>
                <a:cubicBezTo>
                  <a:pt x="1567" y="2569"/>
                  <a:pt x="0" y="4320"/>
                  <a:pt x="0" y="4320"/>
                </a:cubicBezTo>
                <a:close/>
              </a:path>
            </a:pathLst>
          </a:custGeom>
          <a:solidFill>
            <a:srgbClr val="006FB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9226" name="Picture 10" descr="GCU out of blue_RGB_new.jpg                                    003DEDC1Leopard_Boot                   C4F69DED: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7438" y="5821363"/>
            <a:ext cx="1546225" cy="898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201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2750"/>
            <a:ext cx="8153400" cy="806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36700"/>
            <a:ext cx="81534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04800" y="6362700"/>
            <a:ext cx="1066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5956256E-6E52-4D05-AF31-F54124794DD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458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2750"/>
            <a:ext cx="8153400" cy="8064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36700"/>
            <a:ext cx="4000500" cy="4572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536700"/>
            <a:ext cx="4000500" cy="4572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04800" y="6362700"/>
            <a:ext cx="1066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561A54B5-A5E6-4246-A349-D0F2304993A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990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04800" y="6362700"/>
            <a:ext cx="10668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</a:t>
            </a:r>
            <a:fld id="{7D456349-0B36-4D19-921C-E61F75203F9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5" y="190500"/>
            <a:ext cx="8642349" cy="6480175"/>
          </a:xfrm>
          <a:prstGeom prst="rect">
            <a:avLst/>
          </a:prstGeom>
          <a:solidFill>
            <a:srgbClr val="0149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1498E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31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753B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93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50826" y="188914"/>
            <a:ext cx="8642351" cy="6480175"/>
          </a:xfrm>
          <a:prstGeom prst="rect">
            <a:avLst/>
          </a:prstGeom>
          <a:solidFill>
            <a:srgbClr val="00B3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88331" y="548633"/>
            <a:ext cx="7920868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Divider Title (click to edit)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88332" y="1628770"/>
            <a:ext cx="79208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Section Intro Paragraph (click to edit)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5" y="5949700"/>
            <a:ext cx="957330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772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emf"/><Relationship Id="rId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5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03" y="5409700"/>
            <a:ext cx="1909853" cy="108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946" y="6229061"/>
            <a:ext cx="3704684" cy="25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88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80" r:id="rId2"/>
    <p:sldLayoutId id="2147483721" r:id="rId3"/>
    <p:sldLayoutId id="2147483722" r:id="rId4"/>
    <p:sldLayoutId id="2147483723" r:id="rId5"/>
    <p:sldLayoutId id="2147483724" r:id="rId6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1" y="5949700"/>
            <a:ext cx="95765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61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14" r:id="rId5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6" y="5945640"/>
            <a:ext cx="957330" cy="540000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932046" y="6453644"/>
            <a:ext cx="396271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68E1414-5F24-4E3F-ACA1-76792B015177}" type="slidenum">
              <a:rPr lang="en-GB" sz="800" smtClean="0">
                <a:latin typeface="+mn-lt"/>
              </a:rPr>
              <a:pPr algn="r"/>
              <a:t>‹#›</a:t>
            </a:fld>
            <a:endParaRPr lang="en-GB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009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1" r:id="rId2"/>
    <p:sldLayoutId id="2147483693" r:id="rId3"/>
    <p:sldLayoutId id="2147483690" r:id="rId4"/>
    <p:sldLayoutId id="2147483692" r:id="rId5"/>
    <p:sldLayoutId id="2147483694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  <p:sldLayoutId id="2147483710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olleges.edu.au/informed/features/giving-student-feedback/" TargetMode="External"/><Relationship Id="rId4" Type="http://schemas.openxmlformats.org/officeDocument/2006/relationships/hyperlink" Target="http://www.gcu.ac.uk/futurelearning/" TargetMode="External"/><Relationship Id="rId5" Type="http://schemas.openxmlformats.org/officeDocument/2006/relationships/hyperlink" Target="https://padlet.com/GCUAcademicDevelopment/assessment_feedback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ap.rdg.ac.uk/web/FILES/EngageinFeedback/Race_using_feedback_to_help_students_learn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epBuND7rxA" TargetMode="External"/><Relationship Id="rId4" Type="http://schemas.openxmlformats.org/officeDocument/2006/relationships/hyperlink" Target="https://www.youtube.com/watch?v=4dWj8OhBxM4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bit.ly/2qn8M1s" TargetMode="Externa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lVCHfXn3VME?utm_source=unsplash&amp;utm_medium=referral&amp;utm_content=creditCopyText" TargetMode="External"/><Relationship Id="rId4" Type="http://schemas.openxmlformats.org/officeDocument/2006/relationships/hyperlink" Target="https://unsplash.com/?utm_source=unsplash&amp;utm_medium=referral&amp;utm_content=creditCopyText" TargetMode="External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471" y="1178700"/>
            <a:ext cx="5760746" cy="400110"/>
          </a:xfrm>
        </p:spPr>
        <p:txBody>
          <a:bodyPr/>
          <a:lstStyle/>
          <a:p>
            <a:r>
              <a:rPr lang="en-GB" dirty="0" smtClean="0"/>
              <a:t>Giving Effective Feedback and </a:t>
            </a:r>
            <a:r>
              <a:rPr lang="en-GB" dirty="0" err="1" smtClean="0"/>
              <a:t>Feedforward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31412" y="1988808"/>
            <a:ext cx="5760806" cy="1692771"/>
          </a:xfrm>
        </p:spPr>
        <p:txBody>
          <a:bodyPr/>
          <a:lstStyle/>
          <a:p>
            <a:r>
              <a:rPr lang="en-GB" dirty="0" smtClean="0"/>
              <a:t>Sheila MacNeill, Senior Lecturer Academic Development : Digital Learning, Dept. Academic Quality and Development</a:t>
            </a:r>
          </a:p>
          <a:p>
            <a:r>
              <a:rPr lang="en-GB" dirty="0" smtClean="0"/>
              <a:t>Graduate Teaching Assistants </a:t>
            </a:r>
            <a:r>
              <a:rPr lang="en-GB" smtClean="0"/>
              <a:t>Workshop August </a:t>
            </a:r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1535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Four strategies for giving good feedback</a:t>
            </a:r>
            <a:br>
              <a:rPr lang="en-GB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GB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/>
            </a:r>
            <a:br>
              <a:rPr lang="en-GB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GB" sz="2000" dirty="0" smtClean="0">
                <a:latin typeface="Calibri" panose="020F0502020204030204" pitchFamily="34" charset="0"/>
              </a:rPr>
              <a:t>(Gavan Watson, University of Guelph  see video on GCU LEARN)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66925"/>
            <a:ext cx="8153400" cy="4041775"/>
          </a:xfrm>
        </p:spPr>
        <p:txBody>
          <a:bodyPr/>
          <a:lstStyle/>
          <a:p>
            <a:r>
              <a:rPr lang="en-GB" sz="2400" b="0" dirty="0" smtClean="0">
                <a:latin typeface="Calibri" panose="020F0502020204030204" pitchFamily="34" charset="0"/>
              </a:rPr>
              <a:t>Good feedback has to be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0" dirty="0" smtClean="0">
                <a:latin typeface="Calibri" panose="020F0502020204030204" pitchFamily="34" charset="0"/>
              </a:rPr>
              <a:t>Specific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0" dirty="0" smtClean="0">
                <a:latin typeface="Calibri" panose="020F0502020204030204" pitchFamily="34" charset="0"/>
              </a:rPr>
              <a:t>Actionable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0" dirty="0" smtClean="0">
                <a:latin typeface="Calibri" panose="020F0502020204030204" pitchFamily="34" charset="0"/>
              </a:rPr>
              <a:t>Timely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b="0" dirty="0" smtClean="0">
                <a:latin typeface="Calibri" panose="020F0502020204030204" pitchFamily="34" charset="0"/>
              </a:rPr>
              <a:t>Respectful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956256E-6E52-4D05-AF31-F54124794DD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45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sz="3600" b="0" dirty="0" smtClean="0">
              <a:latin typeface="Calibri" panose="020F0502020204030204" pitchFamily="34" charset="0"/>
            </a:endParaRPr>
          </a:p>
          <a:p>
            <a:pPr algn="ctr"/>
            <a:r>
              <a:rPr lang="en-GB" sz="3600" b="0" dirty="0" smtClean="0">
                <a:latin typeface="Calibri" panose="020F0502020204030204" pitchFamily="34" charset="0"/>
              </a:rPr>
              <a:t>What do the students expect?</a:t>
            </a:r>
            <a:endParaRPr lang="en-GB" sz="3600" b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944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C:\Users\smk6\Pictures\10 feedback principles N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44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Use appropriate language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238250"/>
            <a:ext cx="8153400" cy="4927600"/>
          </a:xfrm>
        </p:spPr>
        <p:txBody>
          <a:bodyPr/>
          <a:lstStyle/>
          <a:p>
            <a:r>
              <a:rPr lang="en-GB" sz="2400" b="0" dirty="0" smtClean="0">
                <a:latin typeface="Calibri" panose="020F0502020204030204" pitchFamily="34" charset="0"/>
              </a:rPr>
              <a:t>Have you thought about /tried…?</a:t>
            </a:r>
          </a:p>
          <a:p>
            <a:r>
              <a:rPr lang="en-GB" sz="2400" b="0" dirty="0" smtClean="0">
                <a:latin typeface="Calibri" panose="020F0502020204030204" pitchFamily="34" charset="0"/>
              </a:rPr>
              <a:t>I was wondering whether this would work better</a:t>
            </a:r>
          </a:p>
          <a:p>
            <a:r>
              <a:rPr lang="en-GB" sz="2400" b="0" dirty="0" smtClean="0">
                <a:latin typeface="Calibri" panose="020F0502020204030204" pitchFamily="34" charset="0"/>
              </a:rPr>
              <a:t>It might be a good idea to … because / so that …</a:t>
            </a:r>
          </a:p>
          <a:p>
            <a:r>
              <a:rPr lang="en-GB" sz="2400" b="0" dirty="0" smtClean="0">
                <a:latin typeface="Calibri" panose="020F0502020204030204" pitchFamily="34" charset="0"/>
              </a:rPr>
              <a:t>Maybe the next time you could also …</a:t>
            </a:r>
          </a:p>
          <a:p>
            <a:r>
              <a:rPr lang="en-GB" sz="2400" b="0" dirty="0" smtClean="0">
                <a:latin typeface="Calibri" panose="020F0502020204030204" pitchFamily="34" charset="0"/>
              </a:rPr>
              <a:t>Another way  to … is …</a:t>
            </a:r>
          </a:p>
          <a:p>
            <a:r>
              <a:rPr lang="en-GB" sz="2400" b="0" dirty="0" smtClean="0">
                <a:latin typeface="Calibri" panose="020F0502020204030204" pitchFamily="34" charset="0"/>
              </a:rPr>
              <a:t>It might be useful to </a:t>
            </a:r>
            <a:r>
              <a:rPr lang="en-GB" dirty="0" smtClean="0"/>
              <a:t>…</a:t>
            </a:r>
          </a:p>
          <a:p>
            <a:r>
              <a:rPr lang="en-GB" sz="2400" b="0" dirty="0" smtClean="0">
                <a:latin typeface="Calibri" panose="020F0502020204030204" pitchFamily="34" charset="0"/>
              </a:rPr>
              <a:t>Have you considered…?</a:t>
            </a:r>
          </a:p>
          <a:p>
            <a:r>
              <a:rPr lang="en-GB" sz="2400" dirty="0" smtClean="0">
                <a:latin typeface="Calibri" panose="020F0502020204030204" pitchFamily="34" charset="0"/>
              </a:rPr>
              <a:t>I</a:t>
            </a:r>
            <a:r>
              <a:rPr lang="en-GB" sz="2400" b="0" dirty="0" smtClean="0">
                <a:latin typeface="Calibri" panose="020F0502020204030204" pitchFamily="34" charset="0"/>
              </a:rPr>
              <a:t> don’t understand ………….</a:t>
            </a:r>
            <a:endParaRPr lang="en-GB" sz="2400" b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13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Activity 3: Practising different forms of feedback</a:t>
            </a:r>
            <a:endParaRPr lang="en-GB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536700"/>
            <a:ext cx="8153400" cy="45720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0" dirty="0">
                <a:latin typeface="Calibri" panose="020F0502020204030204" pitchFamily="34" charset="0"/>
              </a:rPr>
              <a:t>D</a:t>
            </a:r>
            <a:r>
              <a:rPr lang="en-GB" sz="2800" b="0" dirty="0" smtClean="0">
                <a:latin typeface="Calibri" panose="020F0502020204030204" pitchFamily="34" charset="0"/>
              </a:rPr>
              <a:t>raw a cat in 2 minutes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0" dirty="0" smtClean="0">
                <a:latin typeface="Calibri" panose="020F0502020204030204" pitchFamily="34" charset="0"/>
              </a:rPr>
              <a:t>Swap cat drawings with your neighbour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0" dirty="0" smtClean="0">
                <a:latin typeface="Calibri" panose="020F0502020204030204" pitchFamily="34" charset="0"/>
              </a:rPr>
              <a:t>Take it in turns to give 2 </a:t>
            </a:r>
            <a:r>
              <a:rPr lang="en-GB" sz="2800" dirty="0" smtClean="0">
                <a:latin typeface="Calibri" panose="020F0502020204030204" pitchFamily="34" charset="0"/>
              </a:rPr>
              <a:t>different types of verbal feedback </a:t>
            </a:r>
            <a:r>
              <a:rPr lang="en-GB" sz="2800" b="0" dirty="0" smtClean="0">
                <a:latin typeface="Calibri" panose="020F0502020204030204" pitchFamily="34" charset="0"/>
              </a:rPr>
              <a:t>– firstly negative, then positive (</a:t>
            </a:r>
            <a:r>
              <a:rPr lang="en-GB" sz="2800" b="0" i="1" dirty="0" smtClean="0">
                <a:latin typeface="Calibri" panose="020F0502020204030204" pitchFamily="34" charset="0"/>
              </a:rPr>
              <a:t>1 min for each feedback </a:t>
            </a:r>
            <a:r>
              <a:rPr lang="en-GB" sz="2800" b="0" dirty="0" smtClean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2" descr="http://www.ericawolf.com/catscrat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44" y="4444712"/>
            <a:ext cx="3343276" cy="16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38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How did you feel?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14450"/>
            <a:ext cx="8153400" cy="479425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 smtClean="0">
                <a:latin typeface="Calibri" panose="020F0502020204030204" pitchFamily="34" charset="0"/>
              </a:rPr>
              <a:t>What feedback worked best?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b="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 smtClean="0">
                <a:latin typeface="Calibri" panose="020F0502020204030204" pitchFamily="34" charset="0"/>
              </a:rPr>
              <a:t>What did not work?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b="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 smtClean="0">
                <a:latin typeface="Calibri" panose="020F0502020204030204" pitchFamily="34" charset="0"/>
              </a:rPr>
              <a:t>How did it feel to </a:t>
            </a:r>
            <a:r>
              <a:rPr lang="en-GB" sz="2400" b="0" i="1" dirty="0" smtClean="0">
                <a:latin typeface="Calibri" panose="020F0502020204030204" pitchFamily="34" charset="0"/>
              </a:rPr>
              <a:t>receive</a:t>
            </a:r>
            <a:r>
              <a:rPr lang="en-GB" sz="2400" b="0" dirty="0" smtClean="0">
                <a:latin typeface="Calibri" panose="020F0502020204030204" pitchFamily="34" charset="0"/>
              </a:rPr>
              <a:t> positive/ negative feedback?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400" b="0" dirty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 smtClean="0">
                <a:latin typeface="Calibri" panose="020F0502020204030204" pitchFamily="34" charset="0"/>
              </a:rPr>
              <a:t>How did it feel to </a:t>
            </a:r>
            <a:r>
              <a:rPr lang="en-GB" sz="2400" b="0" i="1" dirty="0" smtClean="0">
                <a:latin typeface="Calibri" panose="020F0502020204030204" pitchFamily="34" charset="0"/>
              </a:rPr>
              <a:t>give</a:t>
            </a:r>
            <a:r>
              <a:rPr lang="en-GB" sz="2400" b="0" dirty="0" smtClean="0">
                <a:latin typeface="Calibri" panose="020F0502020204030204" pitchFamily="34" charset="0"/>
              </a:rPr>
              <a:t> the feedback?</a:t>
            </a:r>
            <a:endParaRPr lang="en-GB" sz="2400" b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897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feeback principles.PNG"/>
          <p:cNvPicPr>
            <a:picLocks noGrp="1" noChangeAspect="1"/>
          </p:cNvPicPr>
          <p:nvPr>
            <p:ph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61" t="4208" r="-28464" b="171"/>
          <a:stretch/>
        </p:blipFill>
        <p:spPr/>
      </p:pic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GCU Feedback Principles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62700"/>
            <a:ext cx="1066800" cy="381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61892" y="6219372"/>
            <a:ext cx="4590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www.gcu.ac.uk</a:t>
            </a:r>
            <a:r>
              <a:rPr lang="en-US" sz="1200" dirty="0"/>
              <a:t>/</a:t>
            </a:r>
            <a:r>
              <a:rPr lang="en-US" sz="1200" dirty="0" err="1"/>
              <a:t>futurelearning</a:t>
            </a:r>
            <a:r>
              <a:rPr lang="en-US" sz="1200" dirty="0"/>
              <a:t>/</a:t>
            </a:r>
            <a:r>
              <a:rPr lang="en-US" sz="1200" dirty="0" err="1"/>
              <a:t>feedbackprinciplesgcu</a:t>
            </a:r>
            <a:r>
              <a:rPr lang="en-US" sz="12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69930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6FB6"/>
                </a:solidFill>
                <a:latin typeface="Calibri" panose="020F0502020204030204" pitchFamily="34" charset="0"/>
              </a:rPr>
              <a:t>Activity 4</a:t>
            </a:r>
            <a:endParaRPr lang="en-GB" dirty="0">
              <a:solidFill>
                <a:srgbClr val="006FB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0" dirty="0">
                <a:latin typeface="Calibri" panose="020F0502020204030204" pitchFamily="34" charset="0"/>
              </a:rPr>
              <a:t>What are the main </a:t>
            </a:r>
            <a:r>
              <a:rPr lang="en-GB" sz="2800" dirty="0">
                <a:latin typeface="Calibri" panose="020F0502020204030204" pitchFamily="34" charset="0"/>
              </a:rPr>
              <a:t>challenge</a:t>
            </a:r>
            <a:r>
              <a:rPr lang="en-GB" sz="2800" b="0" dirty="0">
                <a:latin typeface="Calibri" panose="020F0502020204030204" pitchFamily="34" charset="0"/>
              </a:rPr>
              <a:t>s with giving useful feedback</a:t>
            </a:r>
            <a:r>
              <a:rPr lang="en-GB" sz="2800" b="0" dirty="0" smtClean="0">
                <a:latin typeface="Calibri" panose="020F0502020204030204" pitchFamily="34" charset="0"/>
              </a:rPr>
              <a:t>?</a:t>
            </a:r>
          </a:p>
          <a:p>
            <a:endParaRPr lang="en-GB" sz="2800" b="0" dirty="0">
              <a:latin typeface="Calibri" panose="020F0502020204030204" pitchFamily="34" charset="0"/>
            </a:endParaRPr>
          </a:p>
          <a:p>
            <a:r>
              <a:rPr lang="en-GB" sz="2800" b="0" dirty="0" smtClean="0">
                <a:latin typeface="Calibri" panose="020F0502020204030204" pitchFamily="34" charset="0"/>
              </a:rPr>
              <a:t>Discuss in your group and present the results to the plenary.</a:t>
            </a:r>
          </a:p>
          <a:p>
            <a:r>
              <a:rPr lang="en-GB" sz="2800" b="0" dirty="0" smtClean="0">
                <a:latin typeface="Calibri" panose="020F0502020204030204" pitchFamily="34" charset="0"/>
              </a:rPr>
              <a:t>You have </a:t>
            </a:r>
            <a:r>
              <a:rPr lang="en-GB" sz="2800" dirty="0">
                <a:latin typeface="Calibri" panose="020F0502020204030204" pitchFamily="34" charset="0"/>
              </a:rPr>
              <a:t>5</a:t>
            </a:r>
            <a:r>
              <a:rPr lang="en-GB" sz="2800" dirty="0" smtClean="0">
                <a:latin typeface="Calibri" panose="020F0502020204030204" pitchFamily="34" charset="0"/>
              </a:rPr>
              <a:t> minutes </a:t>
            </a:r>
            <a:r>
              <a:rPr lang="en-GB" sz="2800" b="0" dirty="0" smtClean="0">
                <a:latin typeface="Calibri" panose="020F0502020204030204" pitchFamily="34" charset="0"/>
              </a:rPr>
              <a:t>for this activity.</a:t>
            </a:r>
          </a:p>
          <a:p>
            <a:endParaRPr lang="en-GB" sz="2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5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The challenge of </a:t>
            </a:r>
            <a:r>
              <a:rPr lang="en-GB" dirty="0" smtClean="0">
                <a:latin typeface="Calibri" panose="020F0502020204030204" pitchFamily="34" charset="0"/>
              </a:rPr>
              <a:t>judgement (part 2)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0" smtClean="0">
                <a:latin typeface="Calibri" panose="020F0502020204030204" pitchFamily="34" charset="0"/>
              </a:rPr>
              <a:t>Difficulties in assigning marks to assignments</a:t>
            </a:r>
          </a:p>
          <a:p>
            <a:endParaRPr lang="en-GB" sz="2800" b="0" smtClean="0">
              <a:latin typeface="Calibri" panose="020F0502020204030204" pitchFamily="34" charset="0"/>
            </a:endParaRPr>
          </a:p>
          <a:p>
            <a:r>
              <a:rPr lang="en-GB" sz="2800" b="0" smtClean="0">
                <a:latin typeface="Calibri" panose="020F0502020204030204" pitchFamily="34" charset="0"/>
              </a:rPr>
              <a:t>Using assessment </a:t>
            </a:r>
            <a:r>
              <a:rPr lang="en-GB" sz="2800" smtClean="0">
                <a:latin typeface="Calibri" panose="020F0502020204030204" pitchFamily="34" charset="0"/>
              </a:rPr>
              <a:t>criteria and rubrics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219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Biscuit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8859"/>
            <a:ext cx="8153400" cy="4572000"/>
          </a:xfrm>
        </p:spPr>
        <p:txBody>
          <a:bodyPr/>
          <a:lstStyle/>
          <a:p>
            <a:r>
              <a:rPr lang="en-US" sz="2400" dirty="0" smtClean="0"/>
              <a:t>In your groups describe what a biscuit is (2 </a:t>
            </a:r>
            <a:r>
              <a:rPr lang="en-US" sz="2400" dirty="0" err="1" smtClean="0"/>
              <a:t>mins</a:t>
            </a:r>
            <a:r>
              <a:rPr lang="en-US" sz="2400" dirty="0" smtClean="0"/>
              <a:t>, 2 sentences)</a:t>
            </a:r>
          </a:p>
          <a:p>
            <a:r>
              <a:rPr lang="en-US" sz="2400" dirty="0" smtClean="0"/>
              <a:t>Share and compare definitions</a:t>
            </a:r>
          </a:p>
          <a:p>
            <a:r>
              <a:rPr lang="en-US" sz="2400" dirty="0" smtClean="0"/>
              <a:t>Look at the plate on your table – based on your definition does it contain any </a:t>
            </a:r>
            <a:r>
              <a:rPr lang="en-US" sz="2400" smtClean="0"/>
              <a:t>biscuits? </a:t>
            </a:r>
            <a:endParaRPr lang="en-US" sz="2400" dirty="0" smtClean="0"/>
          </a:p>
          <a:p>
            <a:r>
              <a:rPr lang="en-US" sz="2400" dirty="0" smtClean="0"/>
              <a:t>Agree criteria for: good, adequate, poor and unacceptable biscuits (create a matrix)</a:t>
            </a:r>
          </a:p>
          <a:p>
            <a:r>
              <a:rPr lang="en-US" sz="2400" dirty="0" smtClean="0"/>
              <a:t>Share your matrix with another group and assess the remaining biscuits based on the other groups matrix</a:t>
            </a:r>
          </a:p>
        </p:txBody>
      </p:sp>
    </p:spTree>
    <p:extLst>
      <p:ext uri="{BB962C8B-B14F-4D97-AF65-F5344CB8AC3E}">
        <p14:creationId xmlns:p14="http://schemas.microsoft.com/office/powerpoint/2010/main" val="251901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6FB6"/>
                </a:solidFill>
                <a:latin typeface="Calibri" panose="020F0502020204030204" pitchFamily="34" charset="0"/>
              </a:rPr>
              <a:t>Aims</a:t>
            </a:r>
            <a:endParaRPr lang="en-GB" dirty="0">
              <a:solidFill>
                <a:srgbClr val="006FB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2076"/>
            <a:ext cx="8153400" cy="4746624"/>
          </a:xfrm>
        </p:spPr>
        <p:txBody>
          <a:bodyPr/>
          <a:lstStyle/>
          <a:p>
            <a:r>
              <a:rPr lang="en-GB" sz="2400" b="0" dirty="0" smtClean="0">
                <a:latin typeface="Calibri" panose="020F0502020204030204" pitchFamily="34" charset="0"/>
              </a:rPr>
              <a:t>By the end of this session you should be able to:</a:t>
            </a:r>
          </a:p>
          <a:p>
            <a:pPr lvl="1"/>
            <a:r>
              <a:rPr lang="en-GB" sz="2400" b="0" dirty="0" smtClean="0">
                <a:latin typeface="Calibri" panose="020F0502020204030204" pitchFamily="34" charset="0"/>
              </a:rPr>
              <a:t>Define feedback in the context of learning and teaching</a:t>
            </a:r>
          </a:p>
          <a:p>
            <a:pPr lvl="1"/>
            <a:r>
              <a:rPr lang="en-GB" sz="2400" dirty="0" smtClean="0">
                <a:latin typeface="Calibri" panose="020F0502020204030204" pitchFamily="34" charset="0"/>
              </a:rPr>
              <a:t>Recognise and apply feedback principles in learning and teaching practice</a:t>
            </a:r>
          </a:p>
          <a:p>
            <a:pPr lvl="1"/>
            <a:r>
              <a:rPr lang="en-GB" sz="2400" dirty="0" smtClean="0">
                <a:latin typeface="Calibri" panose="020F0502020204030204" pitchFamily="34" charset="0"/>
              </a:rPr>
              <a:t>Start developing skills in giving and receiving feedback through practical activities</a:t>
            </a:r>
          </a:p>
          <a:p>
            <a:pPr lvl="1"/>
            <a:r>
              <a:rPr lang="en-GB" sz="2400" dirty="0" smtClean="0">
                <a:latin typeface="Calibri" panose="020F0502020204030204" pitchFamily="34" charset="0"/>
              </a:rPr>
              <a:t>Make use of personal experiences of feedback to inform and enhance future practice</a:t>
            </a:r>
          </a:p>
          <a:p>
            <a:pPr lvl="1"/>
            <a:endParaRPr lang="en-GB" sz="2400" b="0" dirty="0" smtClean="0">
              <a:latin typeface="Calibri" panose="020F0502020204030204" pitchFamily="34" charset="0"/>
            </a:endParaRPr>
          </a:p>
          <a:p>
            <a:pPr lvl="1"/>
            <a:endParaRPr lang="en-GB" sz="2400" dirty="0">
              <a:latin typeface="Calibri" panose="020F0502020204030204" pitchFamily="34" charset="0"/>
            </a:endParaRPr>
          </a:p>
          <a:p>
            <a:endParaRPr lang="en-GB" b="0" dirty="0" smtClean="0">
              <a:latin typeface="Calibri" panose="020F0502020204030204" pitchFamily="34" charset="0"/>
            </a:endParaRPr>
          </a:p>
          <a:p>
            <a:endParaRPr lang="en-GB" b="0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 smtClean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  <a:p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5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7D456349-0B36-4D19-921C-E61F75203F9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6465"/>
            <a:ext cx="8834463" cy="657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211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7D456349-0B36-4D19-921C-E61F75203F9D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930"/>
            <a:ext cx="9234620" cy="645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759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References and resources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114425"/>
            <a:ext cx="8153400" cy="5013325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endParaRPr lang="en-GB" sz="1800" b="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 smtClean="0">
                <a:latin typeface="Calibri" panose="020F0502020204030204" pitchFamily="34" charset="0"/>
              </a:rPr>
              <a:t>Nicol, D.J. and MacFarlane-Dick, D. (2006), Formative assessment and self-regulated learning: a model and seven principles of good feedback practice, </a:t>
            </a:r>
            <a:r>
              <a:rPr lang="en-GB" sz="1400" b="0" i="1" dirty="0" smtClean="0">
                <a:latin typeface="Calibri" panose="020F0502020204030204" pitchFamily="34" charset="0"/>
              </a:rPr>
              <a:t>Studies in Higher Education</a:t>
            </a:r>
            <a:r>
              <a:rPr lang="en-GB" sz="1400" b="0" dirty="0" smtClean="0">
                <a:latin typeface="Calibri" panose="020F0502020204030204" pitchFamily="34" charset="0"/>
              </a:rPr>
              <a:t>, Vol. 31, No.2, April 2006, pp 199-218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400" b="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 smtClean="0">
                <a:latin typeface="Calibri" panose="020F0502020204030204" pitchFamily="34" charset="0"/>
              </a:rPr>
              <a:t>Race, P. (2008) Using feedback to  help students learn, Higher Education Academy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>
                <a:latin typeface="Calibri" panose="020F0502020204030204" pitchFamily="34" charset="0"/>
                <a:hlinkClick r:id="rId2"/>
              </a:rPr>
              <a:t>http://</a:t>
            </a:r>
            <a:r>
              <a:rPr lang="en-GB" sz="1400" b="0" dirty="0" smtClean="0">
                <a:latin typeface="Calibri" panose="020F0502020204030204" pitchFamily="34" charset="0"/>
                <a:hlinkClick r:id="rId2"/>
              </a:rPr>
              <a:t>wap.rdg.ac.uk/web/FILES/EngageinFeedback/Race_using_feedback_to_help_students_learn.pdf</a:t>
            </a:r>
            <a:endParaRPr lang="en-GB" sz="1400" b="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400" b="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 smtClean="0">
                <a:latin typeface="Calibri" panose="020F0502020204030204" pitchFamily="34" charset="0"/>
              </a:rPr>
              <a:t>Reynolds, L. (2013) Giving student feedback: 20 tips to do it right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>
                <a:latin typeface="Calibri" panose="020F0502020204030204" pitchFamily="34" charset="0"/>
                <a:hlinkClick r:id="rId3"/>
              </a:rPr>
              <a:t>http://www.opencolleges.edu.au/informed/features/giving-student-feedback</a:t>
            </a:r>
            <a:r>
              <a:rPr lang="en-GB" sz="1400" b="0" dirty="0" smtClean="0">
                <a:latin typeface="Calibri" panose="020F0502020204030204" pitchFamily="34" charset="0"/>
                <a:hlinkClick r:id="rId3"/>
              </a:rPr>
              <a:t>/</a:t>
            </a:r>
            <a:endParaRPr lang="en-GB" sz="1400" b="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400" b="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 smtClean="0">
                <a:latin typeface="Calibri" panose="020F0502020204030204" pitchFamily="34" charset="0"/>
              </a:rPr>
              <a:t>GCU Feedback for Future Learning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 smtClean="0">
                <a:latin typeface="Calibri" panose="020F0502020204030204" pitchFamily="34" charset="0"/>
                <a:hlinkClick r:id="rId4"/>
              </a:rPr>
              <a:t>http</a:t>
            </a:r>
            <a:r>
              <a:rPr lang="en-GB" sz="1400" b="0" dirty="0">
                <a:latin typeface="Calibri" panose="020F0502020204030204" pitchFamily="34" charset="0"/>
                <a:hlinkClick r:id="rId4"/>
              </a:rPr>
              <a:t>://</a:t>
            </a:r>
            <a:r>
              <a:rPr lang="en-GB" sz="1400" b="0" dirty="0" smtClean="0">
                <a:latin typeface="Calibri" panose="020F0502020204030204" pitchFamily="34" charset="0"/>
                <a:hlinkClick r:id="rId4"/>
              </a:rPr>
              <a:t>www.gcu.ac.uk/futurelearning/</a:t>
            </a:r>
            <a:endParaRPr lang="en-GB" sz="1400" b="0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400" dirty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b="0" dirty="0" smtClean="0">
                <a:latin typeface="Calibri" panose="020F0502020204030204" pitchFamily="34" charset="0"/>
              </a:rPr>
              <a:t>Collated GCU assessment and Feedback policies and guidance 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400" dirty="0">
                <a:latin typeface="Calibri" panose="020F0502020204030204" pitchFamily="34" charset="0"/>
                <a:hlinkClick r:id="rId5"/>
              </a:rPr>
              <a:t>https://padlet.com/GCUAcademicDevelopment/</a:t>
            </a:r>
            <a:r>
              <a:rPr lang="en-GB" sz="1400" dirty="0" smtClean="0">
                <a:latin typeface="Calibri" panose="020F0502020204030204" pitchFamily="34" charset="0"/>
                <a:hlinkClick r:id="rId5"/>
              </a:rPr>
              <a:t>assessment_feedback</a:t>
            </a:r>
            <a:endParaRPr lang="en-GB" sz="1400" smtClean="0">
              <a:latin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400" b="0" dirty="0" smtClean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112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 smtClean="0">
                <a:latin typeface="Calibri" panose="020F0502020204030204" pitchFamily="34" charset="0"/>
              </a:rPr>
              <a:t>Identify one ‘memorable’ example of a time when you received feedback recently</a:t>
            </a:r>
          </a:p>
          <a:p>
            <a:endParaRPr lang="en-GB" sz="2400" b="0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 smtClean="0">
                <a:latin typeface="Calibri" panose="020F0502020204030204" pitchFamily="34" charset="0"/>
              </a:rPr>
              <a:t>Write a brief description of the feedback on a post-it note (e.g. written feedback on your</a:t>
            </a:r>
            <a:r>
              <a:rPr lang="en-GB" sz="2400" b="0" dirty="0">
                <a:latin typeface="Calibri" panose="020F0502020204030204" pitchFamily="34" charset="0"/>
              </a:rPr>
              <a:t> </a:t>
            </a:r>
            <a:r>
              <a:rPr lang="en-GB" sz="2400" b="0" dirty="0" smtClean="0">
                <a:latin typeface="Calibri" panose="020F0502020204030204" pitchFamily="34" charset="0"/>
              </a:rPr>
              <a:t>PhD; verbal comment from friends/ family on a meal you made etc. )</a:t>
            </a:r>
          </a:p>
          <a:p>
            <a:endParaRPr lang="en-GB" sz="2400" b="0" dirty="0" smtClean="0"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400" b="0" dirty="0" smtClean="0">
                <a:latin typeface="Calibri" panose="020F0502020204030204" pitchFamily="34" charset="0"/>
              </a:rPr>
              <a:t>Place the post-it under either the positive or negative columns on the flipchart)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 smtClean="0">
                <a:solidFill>
                  <a:srgbClr val="006FB6"/>
                </a:solidFill>
                <a:latin typeface="Calibri" panose="020F0502020204030204" pitchFamily="34" charset="0"/>
              </a:rPr>
              <a:t>Activity 1 </a:t>
            </a:r>
            <a:endParaRPr lang="en-GB" sz="3200" dirty="0">
              <a:solidFill>
                <a:srgbClr val="006FB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8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What do you think of this feedback?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hlinkClick r:id="rId3"/>
            </a:endParaRPr>
          </a:p>
          <a:p>
            <a:endParaRPr lang="en-GB" dirty="0">
              <a:hlinkClick r:id="rId3"/>
            </a:endParaRPr>
          </a:p>
          <a:p>
            <a:pPr algn="ctr"/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</a:t>
            </a:r>
            <a:r>
              <a:rPr lang="en-GB" dirty="0" smtClean="0">
                <a:hlinkClick r:id="rId4"/>
              </a:rPr>
              <a:t>/www.youtube.com/watch?v=4dWj8OhBxM4</a:t>
            </a:r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dirty="0" smtClean="0"/>
              <a:t>page </a:t>
            </a:r>
            <a:fld id="{5956256E-6E52-4D05-AF31-F54124794DD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91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6FB6"/>
                </a:solidFill>
                <a:latin typeface="Calibri" panose="020F0502020204030204" pitchFamily="34" charset="0"/>
              </a:rPr>
              <a:t>Activity 2: What is good feedback?</a:t>
            </a:r>
            <a:br>
              <a:rPr lang="en-GB" dirty="0" smtClean="0">
                <a:solidFill>
                  <a:srgbClr val="006FB6"/>
                </a:solidFill>
                <a:latin typeface="Calibri" panose="020F0502020204030204" pitchFamily="34" charset="0"/>
              </a:rPr>
            </a:br>
            <a:r>
              <a:rPr lang="en-GB" dirty="0" smtClean="0">
                <a:solidFill>
                  <a:srgbClr val="006FB6"/>
                </a:solidFill>
                <a:latin typeface="Calibri" panose="020F0502020204030204" pitchFamily="34" charset="0"/>
              </a:rPr>
              <a:t>Attempting a definition</a:t>
            </a:r>
            <a:endParaRPr lang="en-GB" dirty="0">
              <a:solidFill>
                <a:srgbClr val="006FB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b="0" dirty="0" smtClean="0"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sz="2800" b="0" dirty="0" smtClean="0">
                <a:latin typeface="Calibri" panose="020F0502020204030204" pitchFamily="34" charset="0"/>
              </a:rPr>
              <a:t>Use only single words, or a short phrase, to describe what feedback is. Write your definition on the </a:t>
            </a:r>
            <a:r>
              <a:rPr lang="en-GB" sz="2800" b="0" dirty="0" err="1" smtClean="0">
                <a:latin typeface="Calibri" panose="020F0502020204030204" pitchFamily="34" charset="0"/>
              </a:rPr>
              <a:t>padlet</a:t>
            </a:r>
            <a:r>
              <a:rPr lang="en-GB" sz="2800" b="0" dirty="0" smtClean="0">
                <a:latin typeface="Calibri" panose="020F0502020204030204" pitchFamily="34" charset="0"/>
              </a:rPr>
              <a:t> wall.</a:t>
            </a:r>
          </a:p>
          <a:p>
            <a:endParaRPr lang="en-GB" sz="2800" b="0" dirty="0" smtClean="0">
              <a:latin typeface="Calibri" panose="020F0502020204030204" pitchFamily="34" charset="0"/>
            </a:endParaRPr>
          </a:p>
          <a:p>
            <a:r>
              <a:rPr lang="en-GB" sz="2800" dirty="0">
                <a:latin typeface="Calibri" panose="020F0502020204030204" pitchFamily="34" charset="0"/>
                <a:hlinkClick r:id="rId2"/>
              </a:rPr>
              <a:t>http://bit.ly/</a:t>
            </a:r>
            <a:r>
              <a:rPr lang="en-GB" sz="2800" dirty="0" smtClean="0">
                <a:latin typeface="Calibri" panose="020F0502020204030204" pitchFamily="34" charset="0"/>
                <a:hlinkClick r:id="rId2"/>
              </a:rPr>
              <a:t>2qn8M1s</a:t>
            </a:r>
            <a:r>
              <a:rPr lang="en-GB" sz="2800" dirty="0" smtClean="0">
                <a:latin typeface="Calibri" panose="020F0502020204030204" pitchFamily="34" charset="0"/>
              </a:rPr>
              <a:t>  </a:t>
            </a:r>
            <a:endParaRPr lang="en-GB" sz="2800" b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956256E-6E52-4D05-AF31-F54124794DD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Screen Shot 2018-01-05 at 09.28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189" y="3107929"/>
            <a:ext cx="2881255" cy="279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7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Some definitions from the experts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449" y="998676"/>
            <a:ext cx="8153400" cy="4572000"/>
          </a:xfrm>
        </p:spPr>
        <p:txBody>
          <a:bodyPr/>
          <a:lstStyle/>
          <a:p>
            <a:pPr algn="ctr"/>
            <a:endParaRPr lang="en-GB" sz="2800" b="0" dirty="0" smtClean="0">
              <a:latin typeface="Calibri" panose="020F0502020204030204" pitchFamily="34" charset="0"/>
            </a:endParaRPr>
          </a:p>
          <a:p>
            <a:pPr algn="ctr"/>
            <a:r>
              <a:rPr lang="en-GB" sz="2400" b="0" dirty="0" smtClean="0">
                <a:latin typeface="Calibri" panose="020F0502020204030204" pitchFamily="34" charset="0"/>
              </a:rPr>
              <a:t>“Feedback is when you receive comments about your work, so that you know how well your studies are going – and of course there’s the other side to this- so you know how </a:t>
            </a:r>
            <a:r>
              <a:rPr lang="en-GB" sz="2400" b="0" i="1" dirty="0" smtClean="0">
                <a:latin typeface="Calibri" panose="020F0502020204030204" pitchFamily="34" charset="0"/>
              </a:rPr>
              <a:t>badly</a:t>
            </a:r>
            <a:r>
              <a:rPr lang="en-GB" sz="2400" b="0" dirty="0" smtClean="0">
                <a:latin typeface="Calibri" panose="020F0502020204030204" pitchFamily="34" charset="0"/>
              </a:rPr>
              <a:t> your studies are going</a:t>
            </a:r>
            <a:r>
              <a:rPr lang="en-GB" sz="2400" dirty="0" smtClean="0"/>
              <a:t>” </a:t>
            </a:r>
            <a:r>
              <a:rPr lang="en-GB" sz="2400" b="0" dirty="0" smtClean="0">
                <a:latin typeface="Calibri" panose="020F0502020204030204" pitchFamily="34" charset="0"/>
              </a:rPr>
              <a:t>(Race, 2008)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GB" sz="2400" b="0" dirty="0" smtClean="0">
                <a:latin typeface="Calibri" panose="020F0502020204030204" pitchFamily="34" charset="0"/>
              </a:rPr>
              <a:t>“So </a:t>
            </a:r>
            <a:r>
              <a:rPr lang="en-GB" sz="2400" b="0" dirty="0">
                <a:latin typeface="Calibri" panose="020F0502020204030204" pitchFamily="34" charset="0"/>
              </a:rPr>
              <a:t>what exactly is feedback?  Feedback is any response from a teacher in regard to a student’s performance or </a:t>
            </a:r>
            <a:r>
              <a:rPr lang="en-GB" sz="2400" b="0" dirty="0" err="1">
                <a:latin typeface="Calibri" panose="020F0502020204030204" pitchFamily="34" charset="0"/>
              </a:rPr>
              <a:t>behavior</a:t>
            </a:r>
            <a:r>
              <a:rPr lang="en-GB" sz="2400" b="0" dirty="0">
                <a:latin typeface="Calibri" panose="020F0502020204030204" pitchFamily="34" charset="0"/>
              </a:rPr>
              <a:t>. </a:t>
            </a:r>
            <a:r>
              <a:rPr lang="en-GB" sz="2400" b="0" dirty="0" smtClean="0">
                <a:solidFill>
                  <a:srgbClr val="FF0000"/>
                </a:solidFill>
                <a:latin typeface="Calibri" panose="020F0502020204030204" pitchFamily="34" charset="0"/>
              </a:rPr>
              <a:t>It </a:t>
            </a:r>
            <a:r>
              <a:rPr lang="en-GB" sz="2400" b="0" dirty="0">
                <a:solidFill>
                  <a:srgbClr val="FF0000"/>
                </a:solidFill>
                <a:latin typeface="Calibri" panose="020F0502020204030204" pitchFamily="34" charset="0"/>
              </a:rPr>
              <a:t>can be verbal, written or gestural. </a:t>
            </a:r>
            <a:r>
              <a:rPr lang="en-GB" sz="2400" b="0" dirty="0">
                <a:latin typeface="Calibri" panose="020F0502020204030204" pitchFamily="34" charset="0"/>
              </a:rPr>
              <a:t>The purpose of feedback in the learning process is to improve a student’s performance- definitely not put a damper on it.  </a:t>
            </a:r>
            <a:r>
              <a:rPr lang="en-GB" sz="2400" dirty="0">
                <a:latin typeface="Calibri" panose="020F0502020204030204" pitchFamily="34" charset="0"/>
              </a:rPr>
              <a:t>The ultimate goal of feedback is to provide students with an “I can do this” attitude</a:t>
            </a:r>
            <a:r>
              <a:rPr lang="en-GB" sz="2400" b="0" dirty="0">
                <a:latin typeface="Calibri" panose="020F0502020204030204" pitchFamily="34" charset="0"/>
              </a:rPr>
              <a:t>. (Reynolds, 2013) </a:t>
            </a:r>
          </a:p>
          <a:p>
            <a:pPr algn="ctr"/>
            <a:endParaRPr lang="en-GB" b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956256E-6E52-4D05-AF31-F54124794DD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7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What is the purpose of feedback?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28750"/>
            <a:ext cx="4000500" cy="4651375"/>
          </a:xfrm>
        </p:spPr>
        <p:txBody>
          <a:bodyPr/>
          <a:lstStyle/>
          <a:p>
            <a:r>
              <a:rPr lang="en-GB" sz="2000" dirty="0" smtClean="0">
                <a:latin typeface="Calibri" panose="020F0502020204030204" pitchFamily="34" charset="0"/>
              </a:rPr>
              <a:t>Confidence </a:t>
            </a:r>
            <a:r>
              <a:rPr lang="en-GB" sz="2000" dirty="0">
                <a:latin typeface="Calibri" panose="020F0502020204030204" pitchFamily="34" charset="0"/>
              </a:rPr>
              <a:t>building</a:t>
            </a:r>
            <a:r>
              <a:rPr lang="en-GB" sz="2000" b="0" dirty="0">
                <a:latin typeface="Calibri" panose="020F0502020204030204" pitchFamily="34" charset="0"/>
              </a:rPr>
              <a:t>: to give encouragement to students, help them improve their work </a:t>
            </a:r>
            <a:r>
              <a:rPr lang="en-GB" sz="2000" b="0" dirty="0" smtClean="0">
                <a:latin typeface="Calibri" panose="020F0502020204030204" pitchFamily="34" charset="0"/>
              </a:rPr>
              <a:t>further</a:t>
            </a:r>
          </a:p>
          <a:p>
            <a:r>
              <a:rPr lang="en-GB" sz="2000" dirty="0">
                <a:latin typeface="Calibri" panose="020F0502020204030204" pitchFamily="34" charset="0"/>
              </a:rPr>
              <a:t>Achievement</a:t>
            </a:r>
            <a:r>
              <a:rPr lang="en-GB" sz="2000" b="0" dirty="0">
                <a:latin typeface="Calibri" panose="020F0502020204030204" pitchFamily="34" charset="0"/>
              </a:rPr>
              <a:t>: give students an idea of how well they have done in comparison to </a:t>
            </a:r>
            <a:r>
              <a:rPr lang="en-GB" sz="2000" b="0" dirty="0" smtClean="0">
                <a:latin typeface="Calibri" panose="020F0502020204030204" pitchFamily="34" charset="0"/>
              </a:rPr>
              <a:t>others</a:t>
            </a:r>
          </a:p>
          <a:p>
            <a:r>
              <a:rPr lang="en-GB" sz="2000" dirty="0">
                <a:latin typeface="Calibri" panose="020F0502020204030204" pitchFamily="34" charset="0"/>
              </a:rPr>
              <a:t>Performance improvement</a:t>
            </a:r>
            <a:r>
              <a:rPr lang="en-GB" sz="2000" b="0" dirty="0">
                <a:latin typeface="Calibri" panose="020F0502020204030204" pitchFamily="34" charset="0"/>
              </a:rPr>
              <a:t>: can be used to provide individual students  with information on how they can implement actions to improve performance and make a plan (feed forward)</a:t>
            </a:r>
          </a:p>
          <a:p>
            <a:endParaRPr lang="en-GB" sz="2400" b="0" dirty="0">
              <a:latin typeface="Calibri" panose="020F0502020204030204" pitchFamily="34" charset="0"/>
            </a:endParaRPr>
          </a:p>
          <a:p>
            <a:endParaRPr lang="en-GB" sz="2400" b="0" dirty="0">
              <a:latin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1A54B5-A5E6-4246-A349-D0F2304993A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 descr="C:\Users\smk6\Pictures\self-confidenc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65" y="1943100"/>
            <a:ext cx="3646182" cy="241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828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More reasons to give good feedback</a:t>
            </a:r>
            <a:endParaRPr lang="en-GB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Content Placeholder 5" descr="ben-white-124388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" r="2717"/>
          <a:stretch>
            <a:fillRect/>
          </a:stretch>
        </p:blipFill>
        <p:spPr>
          <a:xfrm>
            <a:off x="847725" y="1201738"/>
            <a:ext cx="2628900" cy="185578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16337" y="1252537"/>
            <a:ext cx="4808563" cy="6081732"/>
          </a:xfrm>
        </p:spPr>
        <p:txBody>
          <a:bodyPr/>
          <a:lstStyle/>
          <a:p>
            <a:r>
              <a:rPr lang="en-GB" sz="2000" dirty="0">
                <a:latin typeface="Calibri" panose="020F0502020204030204" pitchFamily="34" charset="0"/>
              </a:rPr>
              <a:t>Improve perception of strengths and weaknesses</a:t>
            </a:r>
            <a:r>
              <a:rPr lang="en-GB" sz="2000" b="0" dirty="0">
                <a:latin typeface="Calibri" panose="020F0502020204030204" pitchFamily="34" charset="0"/>
              </a:rPr>
              <a:t>: enable students to identify their strengths and weaknesses within the given task</a:t>
            </a:r>
          </a:p>
          <a:p>
            <a:endParaRPr lang="en-GB" sz="2400" b="0" dirty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Correction</a:t>
            </a:r>
            <a:r>
              <a:rPr lang="en-GB" sz="2000" b="0" dirty="0">
                <a:latin typeface="Calibri" panose="020F0502020204030204" pitchFamily="34" charset="0"/>
              </a:rPr>
              <a:t>: correct errors and point out information/ resources the student might have missed</a:t>
            </a:r>
          </a:p>
          <a:p>
            <a:r>
              <a:rPr lang="en-GB" sz="2000" dirty="0">
                <a:latin typeface="Calibri" panose="020F0502020204030204" pitchFamily="34" charset="0"/>
              </a:rPr>
              <a:t>Clarification and accountability</a:t>
            </a:r>
            <a:r>
              <a:rPr lang="en-GB" sz="2000" b="0" dirty="0">
                <a:latin typeface="Calibri" panose="020F0502020204030204" pitchFamily="34" charset="0"/>
              </a:rPr>
              <a:t>: where feedback is used to demonstrate/ clarify  how a specific grade/ mark was reached</a:t>
            </a:r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1A54B5-A5E6-4246-A349-D0F2304993A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484" y="3056338"/>
            <a:ext cx="16202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Photo by </a:t>
            </a:r>
            <a:r>
              <a:rPr lang="en-US" sz="800" dirty="0">
                <a:hlinkClick r:id="rId3"/>
              </a:rPr>
              <a:t>Ben White</a:t>
            </a:r>
            <a:r>
              <a:rPr lang="en-US" sz="800" dirty="0"/>
              <a:t> on </a:t>
            </a:r>
            <a:r>
              <a:rPr lang="en-US" sz="800" dirty="0">
                <a:hlinkClick r:id="rId4"/>
              </a:rPr>
              <a:t>Unsplash</a:t>
            </a:r>
            <a:endParaRPr lang="en-US" sz="800" dirty="0"/>
          </a:p>
          <a:p>
            <a:endParaRPr lang="en-US" dirty="0"/>
          </a:p>
        </p:txBody>
      </p:sp>
      <p:pic>
        <p:nvPicPr>
          <p:cNvPr id="8" name="Picture 7" descr="Screen Shot 2018-01-05 at 09.43.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3376213"/>
            <a:ext cx="2618870" cy="19802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3943" y="5391554"/>
            <a:ext cx="2160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Photo: </a:t>
            </a:r>
            <a:r>
              <a:rPr lang="en-US" sz="800" dirty="0" err="1" smtClean="0"/>
              <a:t>shutterstock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7056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Bad feedback</a:t>
            </a:r>
            <a:b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</a:b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153400" cy="4889500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0" dirty="0" smtClean="0">
                <a:latin typeface="Calibri" panose="020F0502020204030204" pitchFamily="34" charset="0"/>
              </a:rPr>
              <a:t>Saps students’ confidence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0" dirty="0" smtClean="0">
                <a:latin typeface="Calibri" panose="020F0502020204030204" pitchFamily="34" charset="0"/>
              </a:rPr>
              <a:t>Directs students’ activities in inappropriate directions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0" dirty="0" smtClean="0">
                <a:latin typeface="Calibri" panose="020F0502020204030204" pitchFamily="34" charset="0"/>
              </a:rPr>
              <a:t>Fails to articulate with learning outcomes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0" dirty="0" smtClean="0">
                <a:latin typeface="Calibri" panose="020F0502020204030204" pitchFamily="34" charset="0"/>
              </a:rPr>
              <a:t>Fails to relate clearly to evidence of achievement of assessment criteria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0" dirty="0" smtClean="0">
                <a:latin typeface="Calibri" panose="020F0502020204030204" pitchFamily="34" charset="0"/>
              </a:rPr>
              <a:t>Relates only to what is easy to assess rather than what is at the heart of learning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b="0" dirty="0" smtClean="0">
                <a:latin typeface="Calibri" panose="020F0502020204030204" pitchFamily="34" charset="0"/>
              </a:rPr>
              <a:t>Focuses on failings rather than achievements</a:t>
            </a:r>
            <a:endParaRPr lang="en-GB" sz="2400" b="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956256E-6E52-4D05-AF31-F54124794DD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353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ra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Divide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">
  <a:themeElements>
    <a:clrScheme name="GCU">
      <a:dk1>
        <a:sysClr val="windowText" lastClr="000000"/>
      </a:dk1>
      <a:lt1>
        <a:srgbClr val="FFFFFF"/>
      </a:lt1>
      <a:dk2>
        <a:srgbClr val="006CB4"/>
      </a:dk2>
      <a:lt2>
        <a:srgbClr val="EFEEED"/>
      </a:lt2>
      <a:accent1>
        <a:srgbClr val="0092BC"/>
      </a:accent1>
      <a:accent2>
        <a:srgbClr val="64A70B"/>
      </a:accent2>
      <a:accent3>
        <a:srgbClr val="AA0061"/>
      </a:accent3>
      <a:accent4>
        <a:srgbClr val="642667"/>
      </a:accent4>
      <a:accent5>
        <a:srgbClr val="B5BD00"/>
      </a:accent5>
      <a:accent6>
        <a:srgbClr val="00A9E0"/>
      </a:accent6>
      <a:hlink>
        <a:srgbClr val="64A70B"/>
      </a:hlink>
      <a:folHlink>
        <a:srgbClr val="DAAA00"/>
      </a:folHlink>
    </a:clrScheme>
    <a:fontScheme name="GC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GCU Template v8</Template>
  <TotalTime>0</TotalTime>
  <Words>950</Words>
  <Application>Microsoft Macintosh PowerPoint</Application>
  <PresentationFormat>On-screen Show (4:3)</PresentationFormat>
  <Paragraphs>170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Frame</vt:lpstr>
      <vt:lpstr>Section Dividers</vt:lpstr>
      <vt:lpstr>Slides</vt:lpstr>
      <vt:lpstr>PowerPoint Presentation</vt:lpstr>
      <vt:lpstr>Aims</vt:lpstr>
      <vt:lpstr>Activity 1 </vt:lpstr>
      <vt:lpstr>What do you think of this feedback?</vt:lpstr>
      <vt:lpstr>Activity 2: What is good feedback? Attempting a definition</vt:lpstr>
      <vt:lpstr>Some definitions from the experts</vt:lpstr>
      <vt:lpstr>What is the purpose of feedback?</vt:lpstr>
      <vt:lpstr>More reasons to give good feedback</vt:lpstr>
      <vt:lpstr>Bad feedback </vt:lpstr>
      <vt:lpstr>Four strategies for giving good feedback  (Gavan Watson, University of Guelph  see video on GCU LEARN)</vt:lpstr>
      <vt:lpstr>PowerPoint Presentation</vt:lpstr>
      <vt:lpstr>PowerPoint Presentation</vt:lpstr>
      <vt:lpstr>Use appropriate language</vt:lpstr>
      <vt:lpstr>Activity 3: Practising different forms of feedback</vt:lpstr>
      <vt:lpstr>How did you feel?</vt:lpstr>
      <vt:lpstr>PowerPoint Presentation</vt:lpstr>
      <vt:lpstr>Activity 4</vt:lpstr>
      <vt:lpstr>The challenge of judgement (part 2)</vt:lpstr>
      <vt:lpstr>The Biscuit Challenge</vt:lpstr>
      <vt:lpstr>PowerPoint Presentation</vt:lpstr>
      <vt:lpstr>PowerPoint Presentation</vt:lpstr>
      <vt:lpstr>References and resources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2013-06-18T15:06:41Z</dcterms:created>
  <dcterms:modified xsi:type="dcterms:W3CDTF">2018-08-22T11:58:38Z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\\enterprise.gcal.ac.uk\gcu\MPR\Common\Marketing\Brand\Powerpoint templates\GCU4x3March2015r6.pptx</vt:lpwstr>
  </property>
</Properties>
</file>