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1" r:id="rId1"/>
    <p:sldMasterId id="2147483711" r:id="rId2"/>
    <p:sldMasterId id="2147483682" r:id="rId3"/>
  </p:sldMasterIdLst>
  <p:notesMasterIdLst>
    <p:notesMasterId r:id="rId20"/>
  </p:notesMasterIdLst>
  <p:handoutMasterIdLst>
    <p:handoutMasterId r:id="rId21"/>
  </p:handoutMasterIdLst>
  <p:sldIdLst>
    <p:sldId id="278" r:id="rId4"/>
    <p:sldId id="280" r:id="rId5"/>
    <p:sldId id="281" r:id="rId6"/>
    <p:sldId id="282" r:id="rId7"/>
    <p:sldId id="283" r:id="rId8"/>
    <p:sldId id="285" r:id="rId9"/>
    <p:sldId id="284" r:id="rId10"/>
    <p:sldId id="286" r:id="rId11"/>
    <p:sldId id="287" r:id="rId12"/>
    <p:sldId id="288" r:id="rId13"/>
    <p:sldId id="289" r:id="rId14"/>
    <p:sldId id="290" r:id="rId15"/>
    <p:sldId id="291" r:id="rId16"/>
    <p:sldId id="292" r:id="rId17"/>
    <p:sldId id="293" r:id="rId18"/>
    <p:sldId id="294" r:id="rId19"/>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Slide" id="{885F766A-7AEC-455B-BCF9-E8B6C269F7BA}">
          <p14:sldIdLst>
            <p14:sldId id="278"/>
            <p14:sldId id="280"/>
            <p14:sldId id="281"/>
            <p14:sldId id="282"/>
            <p14:sldId id="283"/>
            <p14:sldId id="285"/>
            <p14:sldId id="284"/>
            <p14:sldId id="286"/>
            <p14:sldId id="287"/>
            <p14:sldId id="288"/>
            <p14:sldId id="289"/>
            <p14:sldId id="290"/>
            <p14:sldId id="291"/>
            <p14:sldId id="292"/>
            <p14:sldId id="293"/>
            <p14:sldId id="294"/>
          </p14:sldIdLst>
        </p14:section>
        <p14:section name="Section Dividers" id="{82575F4C-A2F0-4EE9-9AE0-39F65A27CD48}">
          <p14:sldIdLst/>
        </p14:section>
        <p14:section name="Generic Slides" id="{CEC8951E-5280-470D-9367-390EE319EB8C}">
          <p14:sldIdLst/>
        </p14:section>
        <p14:section name="Closing Slide" id="{18BF6BD7-647C-4898-8490-009901F6A82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398"/>
    <a:srgbClr val="01498E"/>
    <a:srgbClr val="AF1685"/>
    <a:srgbClr val="97D700"/>
    <a:srgbClr val="753BBD"/>
    <a:srgbClr val="006CB4"/>
    <a:srgbClr val="009681"/>
    <a:srgbClr val="EFEEED"/>
    <a:srgbClr val="C6003D"/>
    <a:srgbClr val="6847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45" autoAdjust="0"/>
    <p:restoredTop sz="94648" autoAdjust="0"/>
  </p:normalViewPr>
  <p:slideViewPr>
    <p:cSldViewPr snapToObjects="1">
      <p:cViewPr varScale="1">
        <p:scale>
          <a:sx n="93" d="100"/>
          <a:sy n="93" d="100"/>
        </p:scale>
        <p:origin x="-1024" y="-96"/>
      </p:cViewPr>
      <p:guideLst>
        <p:guide orient="horz" pos="2161"/>
        <p:guide orient="horz" pos="4201"/>
        <p:guide orient="horz" pos="119"/>
        <p:guide orient="horz" pos="232"/>
        <p:guide orient="horz" pos="4088"/>
        <p:guide orient="horz" pos="5"/>
        <p:guide pos="2880"/>
        <p:guide pos="159"/>
        <p:guide pos="5603"/>
        <p:guide pos="2993"/>
        <p:guide pos="2767"/>
        <p:guide pos="272"/>
        <p:guide pos="5488"/>
      </p:guideLst>
    </p:cSldViewPr>
  </p:slideViewPr>
  <p:outlineViewPr>
    <p:cViewPr>
      <p:scale>
        <a:sx n="33" d="100"/>
        <a:sy n="33" d="100"/>
      </p:scale>
      <p:origin x="0" y="6144"/>
    </p:cViewPr>
  </p:outlineViewPr>
  <p:notesTextViewPr>
    <p:cViewPr>
      <p:scale>
        <a:sx n="100" d="100"/>
        <a:sy n="100" d="100"/>
      </p:scale>
      <p:origin x="0" y="0"/>
    </p:cViewPr>
  </p:notesTextViewPr>
  <p:sorterViewPr>
    <p:cViewPr>
      <p:scale>
        <a:sx n="100" d="100"/>
        <a:sy n="100" d="100"/>
      </p:scale>
      <p:origin x="0" y="0"/>
    </p:cViewPr>
  </p:sorterViewPr>
  <p:notesViewPr>
    <p:cSldViewPr snapToObjects="1" showGuides="1">
      <p:cViewPr varScale="1">
        <p:scale>
          <a:sx n="125" d="100"/>
          <a:sy n="125" d="100"/>
        </p:scale>
        <p:origin x="-966" y="-90"/>
      </p:cViewPr>
      <p:guideLst>
        <p:guide orient="horz" pos="2160"/>
        <p:guide orient="horz" pos="4201"/>
        <p:guide orient="horz" pos="119"/>
        <p:guide pos="2880"/>
        <p:guide pos="5601"/>
        <p:guide pos="158"/>
        <p:guide pos="2993"/>
        <p:guide pos="2767"/>
      </p:guideLst>
    </p:cSldViewPr>
  </p:notesViewPr>
  <p:gridSpacing cx="90012" cy="90012"/>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4752024" y="188913"/>
            <a:ext cx="4141151" cy="246221"/>
          </a:xfrm>
          <a:prstGeom prst="rect">
            <a:avLst/>
          </a:prstGeom>
        </p:spPr>
        <p:txBody>
          <a:bodyPr vert="horz" wrap="square" lIns="91440" tIns="45720" rIns="91440" bIns="45720" rtlCol="0">
            <a:spAutoFit/>
          </a:bodyPr>
          <a:lstStyle>
            <a:lvl1pPr algn="r">
              <a:defRPr sz="1200"/>
            </a:lvl1pPr>
          </a:lstStyle>
          <a:p>
            <a:fld id="{F6D8AFBE-B7CA-4D46-A31C-75EC41E50D85}" type="datetimeFigureOut">
              <a:rPr lang="en-GB" sz="1000" smtClean="0">
                <a:latin typeface="Arial" panose="020B0604020202020204" pitchFamily="34" charset="0"/>
                <a:cs typeface="Arial" panose="020B0604020202020204" pitchFamily="34" charset="0"/>
              </a:rPr>
              <a:pPr/>
              <a:t>21/08/18</a:t>
            </a:fld>
            <a:endParaRPr lang="en-GB" sz="10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4752024" y="6411676"/>
            <a:ext cx="4139564" cy="246221"/>
          </a:xfrm>
          <a:prstGeom prst="rect">
            <a:avLst/>
          </a:prstGeom>
        </p:spPr>
        <p:txBody>
          <a:bodyPr vert="horz" wrap="square" lIns="91440" tIns="45720" rIns="91440" bIns="45720" rtlCol="0" anchor="b">
            <a:spAutoFit/>
          </a:bodyPr>
          <a:lstStyle>
            <a:lvl1pPr algn="r">
              <a:defRPr sz="1200"/>
            </a:lvl1pPr>
          </a:lstStyle>
          <a:p>
            <a:fld id="{7BFE86A2-DB0B-48E3-B43C-FE4600C96B70}" type="slidenum">
              <a:rPr lang="en-GB" sz="1000" smtClean="0">
                <a:latin typeface="Arial" panose="020B0604020202020204" pitchFamily="34" charset="0"/>
                <a:cs typeface="Arial" panose="020B0604020202020204" pitchFamily="34" charset="0"/>
              </a:rPr>
              <a:pPr/>
              <a:t>‹#›</a:t>
            </a:fld>
            <a:endParaRPr lang="en-GB" sz="1000" dirty="0">
              <a:latin typeface="Arial" panose="020B0604020202020204" pitchFamily="34" charset="0"/>
              <a:cs typeface="Arial" panose="020B0604020202020204" pitchFamily="34" charset="0"/>
            </a:endParaRPr>
          </a:p>
        </p:txBody>
      </p:sp>
      <p:sp>
        <p:nvSpPr>
          <p:cNvPr id="7" name="Header Placeholder 6"/>
          <p:cNvSpPr>
            <a:spLocks noGrp="1"/>
          </p:cNvSpPr>
          <p:nvPr>
            <p:ph type="hdr" sz="quarter"/>
          </p:nvPr>
        </p:nvSpPr>
        <p:spPr>
          <a:xfrm>
            <a:off x="259080" y="190500"/>
            <a:ext cx="4132896" cy="246221"/>
          </a:xfrm>
          <a:prstGeom prst="rect">
            <a:avLst/>
          </a:prstGeom>
        </p:spPr>
        <p:txBody>
          <a:bodyPr vert="horz" wrap="square" lIns="91440" tIns="45720" rIns="91440" bIns="45720" rtlCol="0">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
        <p:nvSpPr>
          <p:cNvPr id="8" name="Footer Placeholder 7"/>
          <p:cNvSpPr>
            <a:spLocks noGrp="1"/>
          </p:cNvSpPr>
          <p:nvPr>
            <p:ph type="ftr" sz="quarter" idx="2"/>
          </p:nvPr>
        </p:nvSpPr>
        <p:spPr>
          <a:xfrm>
            <a:off x="259080" y="6411675"/>
            <a:ext cx="4132896" cy="246221"/>
          </a:xfrm>
          <a:prstGeom prst="rect">
            <a:avLst/>
          </a:prstGeom>
        </p:spPr>
        <p:txBody>
          <a:bodyPr vert="horz" wrap="square" lIns="91440" tIns="45720" rIns="91440" bIns="45720" rtlCol="0" anchor="b">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6714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0825" y="183675"/>
            <a:ext cx="4141150" cy="246220"/>
          </a:xfrm>
          <a:prstGeom prst="rect">
            <a:avLst/>
          </a:prstGeom>
        </p:spPr>
        <p:txBody>
          <a:bodyPr vert="horz" wrap="square" lIns="91440" tIns="45720" rIns="91440" bIns="45720" rtlCol="0">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4752024" y="183674"/>
            <a:ext cx="4139564" cy="246221"/>
          </a:xfrm>
          <a:prstGeom prst="rect">
            <a:avLst/>
          </a:prstGeom>
        </p:spPr>
        <p:txBody>
          <a:bodyPr vert="horz" wrap="square" lIns="91440" tIns="45720" rIns="91440" bIns="45720" rtlCol="0">
            <a:spAutoFit/>
          </a:bodyPr>
          <a:lstStyle>
            <a:lvl1pPr algn="r">
              <a:defRPr sz="1000">
                <a:latin typeface="Arial" panose="020B0604020202020204" pitchFamily="34" charset="0"/>
                <a:cs typeface="Arial" panose="020B0604020202020204" pitchFamily="34" charset="0"/>
              </a:defRPr>
            </a:lvl1pPr>
          </a:lstStyle>
          <a:p>
            <a:fld id="{9BA9ED64-0ADF-46CE-9E4F-53EDBA1EDEC4}" type="datetimeFigureOut">
              <a:rPr lang="en-GB" smtClean="0"/>
              <a:pPr/>
              <a:t>21/08/18</a:t>
            </a:fld>
            <a:endParaRPr lang="en-GB"/>
          </a:p>
        </p:txBody>
      </p:sp>
      <p:sp>
        <p:nvSpPr>
          <p:cNvPr id="6" name="Footer Placeholder 5"/>
          <p:cNvSpPr>
            <a:spLocks noGrp="1"/>
          </p:cNvSpPr>
          <p:nvPr>
            <p:ph type="ftr" sz="quarter" idx="4"/>
          </p:nvPr>
        </p:nvSpPr>
        <p:spPr>
          <a:xfrm>
            <a:off x="250825" y="6420090"/>
            <a:ext cx="4141150" cy="246221"/>
          </a:xfrm>
          <a:prstGeom prst="rect">
            <a:avLst/>
          </a:prstGeom>
        </p:spPr>
        <p:txBody>
          <a:bodyPr vert="horz" wrap="square" lIns="91440" tIns="45720" rIns="91440" bIns="45720" rtlCol="0" anchor="b">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4752024" y="6422867"/>
            <a:ext cx="4139564" cy="246221"/>
          </a:xfrm>
          <a:prstGeom prst="rect">
            <a:avLst/>
          </a:prstGeom>
        </p:spPr>
        <p:txBody>
          <a:bodyPr vert="horz" wrap="square" lIns="91440" tIns="45720" rIns="91440" bIns="45720" rtlCol="0" anchor="b">
            <a:spAutoFit/>
          </a:bodyPr>
          <a:lstStyle>
            <a:lvl1pPr algn="r">
              <a:defRPr sz="1000">
                <a:latin typeface="Arial" panose="020B0604020202020204" pitchFamily="34" charset="0"/>
                <a:cs typeface="Arial" panose="020B0604020202020204" pitchFamily="34" charset="0"/>
              </a:defRPr>
            </a:lvl1pPr>
          </a:lstStyle>
          <a:p>
            <a:fld id="{8A478A9A-ADE8-49A2-AF0A-1FE9A88297B5}" type="slidenum">
              <a:rPr lang="en-GB" smtClean="0"/>
              <a:pPr/>
              <a:t>‹#›</a:t>
            </a:fld>
            <a:endParaRPr lang="en-GB"/>
          </a:p>
        </p:txBody>
      </p:sp>
      <p:sp>
        <p:nvSpPr>
          <p:cNvPr id="9" name="Notes Placeholder 8"/>
          <p:cNvSpPr>
            <a:spLocks noGrp="1"/>
          </p:cNvSpPr>
          <p:nvPr>
            <p:ph type="body" sz="quarter" idx="3"/>
          </p:nvPr>
        </p:nvSpPr>
        <p:spPr>
          <a:xfrm>
            <a:off x="4752024" y="548616"/>
            <a:ext cx="4139564" cy="576076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Image Placeholder 3"/>
          <p:cNvSpPr>
            <a:spLocks noGrp="1" noRot="1" noChangeAspect="1"/>
          </p:cNvSpPr>
          <p:nvPr>
            <p:ph type="sldImg" idx="2"/>
          </p:nvPr>
        </p:nvSpPr>
        <p:spPr>
          <a:xfrm>
            <a:off x="249852" y="548616"/>
            <a:ext cx="4142123" cy="3106592"/>
          </a:xfrm>
          <a:prstGeom prst="rect">
            <a:avLst/>
          </a:prstGeom>
          <a:noFill/>
          <a:ln w="12700">
            <a:solidFill>
              <a:prstClr val="black"/>
            </a:solidFill>
          </a:ln>
        </p:spPr>
        <p:txBody>
          <a:bodyPr vert="horz" lIns="91440" tIns="45720" rIns="91440" bIns="45720" rtlCol="0" anchor="ctr"/>
          <a:lstStyle/>
          <a:p>
            <a:endParaRPr lang="en-GB"/>
          </a:p>
        </p:txBody>
      </p:sp>
    </p:spTree>
    <p:extLst>
      <p:ext uri="{BB962C8B-B14F-4D97-AF65-F5344CB8AC3E}">
        <p14:creationId xmlns:p14="http://schemas.microsoft.com/office/powerpoint/2010/main" val="4122332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US" dirty="0" smtClean="0"/>
              <a:t>https://</a:t>
            </a:r>
            <a:r>
              <a:rPr lang="en-US" dirty="0" err="1" smtClean="0"/>
              <a:t>www.mentimeter.com</a:t>
            </a:r>
            <a:r>
              <a:rPr lang="en-US" dirty="0" smtClean="0"/>
              <a:t>/s/f88cb768603977b784edae1f27a5df4c/fa581205b2ba</a:t>
            </a:r>
            <a:endParaRPr lang="en-US"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6</a:t>
            </a:fld>
            <a:endParaRPr lang="en-GB"/>
          </a:p>
        </p:txBody>
      </p:sp>
    </p:spTree>
    <p:extLst>
      <p:ext uri="{BB962C8B-B14F-4D97-AF65-F5344CB8AC3E}">
        <p14:creationId xmlns:p14="http://schemas.microsoft.com/office/powerpoint/2010/main" val="29540529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5.emf"/><Relationship Id="rId1" Type="http://schemas.openxmlformats.org/officeDocument/2006/relationships/slideMaster" Target="../slideMasters/slideMaster1.xml"/><Relationship Id="rId2"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smtClean="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smtClean="0"/>
              <a:t>Presentation Title (click to edit)</a:t>
            </a:r>
            <a:endParaRPr lang="en-GB" dirty="0"/>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589834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1952159405"/>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230099631"/>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156513735"/>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616733619"/>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Tree>
    <p:extLst>
      <p:ext uri="{BB962C8B-B14F-4D97-AF65-F5344CB8AC3E}">
        <p14:creationId xmlns:p14="http://schemas.microsoft.com/office/powerpoint/2010/main" val="3988992083"/>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Tree>
    <p:extLst>
      <p:ext uri="{BB962C8B-B14F-4D97-AF65-F5344CB8AC3E}">
        <p14:creationId xmlns:p14="http://schemas.microsoft.com/office/powerpoint/2010/main" val="1782026940"/>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smtClean="0">
                <a:latin typeface="Arial" pitchFamily="34" charset="0"/>
                <a:cs typeface="Arial" pitchFamily="34" charset="0"/>
              </a:rPr>
              <a:t>Subtitle (click to edit)</a:t>
            </a:r>
            <a:endParaRPr lang="en-GB" sz="2400" b="1" dirty="0" smtClean="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800110216"/>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smtClean="0"/>
              <a:t>Subtitle (click to edit)</a:t>
            </a:r>
            <a:endParaRPr lang="en-GB" dirty="0"/>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1415256267"/>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779914658"/>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smtClean="0"/>
              <a:t>Object (Click an icon below)</a:t>
            </a:r>
            <a:endParaRPr lang="en-GB" dirty="0"/>
          </a:p>
        </p:txBody>
      </p:sp>
    </p:spTree>
    <p:extLst>
      <p:ext uri="{BB962C8B-B14F-4D97-AF65-F5344CB8AC3E}">
        <p14:creationId xmlns:p14="http://schemas.microsoft.com/office/powerpoint/2010/main" val="518473518"/>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smtClean="0"/>
              <a:t>Thank you note (click to edit)</a:t>
            </a:r>
            <a:endParaRPr lang="en-GB" dirty="0"/>
          </a:p>
        </p:txBody>
      </p:sp>
    </p:spTree>
    <p:extLst>
      <p:ext uri="{BB962C8B-B14F-4D97-AF65-F5344CB8AC3E}">
        <p14:creationId xmlns:p14="http://schemas.microsoft.com/office/powerpoint/2010/main" val="677409731"/>
      </p:ext>
    </p:extLst>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3755309647"/>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937393813"/>
      </p:ext>
    </p:extLst>
  </p:cSld>
  <p:clrMapOvr>
    <a:masterClrMapping/>
  </p:clrMapOvr>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343319"/>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412750"/>
            <a:ext cx="8153400" cy="80645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304800" y="1536700"/>
            <a:ext cx="8153400" cy="45720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a:xfrm>
            <a:off x="304800" y="6362700"/>
            <a:ext cx="1066800" cy="381000"/>
          </a:xfrm>
          <a:prstGeom prst="rect">
            <a:avLst/>
          </a:prstGeom>
        </p:spPr>
        <p:txBody>
          <a:bodyPr/>
          <a:lstStyle>
            <a:lvl1pPr>
              <a:defRPr/>
            </a:lvl1pPr>
          </a:lstStyle>
          <a:p>
            <a:r>
              <a:rPr lang="en-US"/>
              <a:t>page </a:t>
            </a:r>
            <a:fld id="{5956256E-6E52-4D05-AF31-F54124794DD7}" type="slidenum">
              <a:rPr lang="en-US"/>
              <a:pPr/>
              <a:t>‹#›</a:t>
            </a:fld>
            <a:endParaRPr lang="en-US"/>
          </a:p>
        </p:txBody>
      </p:sp>
    </p:spTree>
    <p:extLst>
      <p:ext uri="{BB962C8B-B14F-4D97-AF65-F5344CB8AC3E}">
        <p14:creationId xmlns:p14="http://schemas.microsoft.com/office/powerpoint/2010/main" val="84595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304800" y="6362700"/>
            <a:ext cx="1066800" cy="381000"/>
          </a:xfrm>
          <a:prstGeom prst="rect">
            <a:avLst/>
          </a:prstGeom>
        </p:spPr>
        <p:txBody>
          <a:bodyPr/>
          <a:lstStyle>
            <a:lvl1pPr>
              <a:defRPr/>
            </a:lvl1pPr>
          </a:lstStyle>
          <a:p>
            <a:r>
              <a:rPr lang="en-US"/>
              <a:t>page </a:t>
            </a:r>
            <a:fld id="{7D456349-0B36-4D19-921C-E61F75203F9D}" type="slidenum">
              <a:rPr lang="en-US"/>
              <a:pPr/>
              <a:t>‹#›</a:t>
            </a:fld>
            <a:endParaRPr lang="en-US"/>
          </a:p>
        </p:txBody>
      </p:sp>
    </p:spTree>
    <p:extLst>
      <p:ext uri="{BB962C8B-B14F-4D97-AF65-F5344CB8AC3E}">
        <p14:creationId xmlns:p14="http://schemas.microsoft.com/office/powerpoint/2010/main" val="2088305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3" name="Rectangle 2"/>
          <p:cNvSpPr/>
          <p:nvPr userDrawn="1"/>
        </p:nvSpPr>
        <p:spPr>
          <a:xfrm>
            <a:off x="250825" y="190500"/>
            <a:ext cx="8642349"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sp>
        <p:nvSpPr>
          <p:cNvPr id="8"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69431560"/>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Purple">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753B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1805793273"/>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Green">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0B39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2870772927"/>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Divider Red">
    <p:spTree>
      <p:nvGrpSpPr>
        <p:cNvPr id="1" name=""/>
        <p:cNvGrpSpPr/>
        <p:nvPr/>
      </p:nvGrpSpPr>
      <p:grpSpPr>
        <a:xfrm>
          <a:off x="0" y="0"/>
          <a:ext cx="0" cy="0"/>
          <a:chOff x="0" y="0"/>
          <a:chExt cx="0" cy="0"/>
        </a:xfrm>
      </p:grpSpPr>
      <p:sp>
        <p:nvSpPr>
          <p:cNvPr id="3" name="Rectangle 2"/>
          <p:cNvSpPr/>
          <p:nvPr userDrawn="1"/>
        </p:nvSpPr>
        <p:spPr>
          <a:xfrm>
            <a:off x="250826" y="188587"/>
            <a:ext cx="8642351" cy="6480501"/>
          </a:xfrm>
          <a:prstGeom prst="rect">
            <a:avLst/>
          </a:prstGeom>
          <a:solidFill>
            <a:srgbClr val="AF16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81493221"/>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Divider Transparent">
    <p:spTree>
      <p:nvGrpSpPr>
        <p:cNvPr id="1" name=""/>
        <p:cNvGrpSpPr/>
        <p:nvPr/>
      </p:nvGrpSpPr>
      <p:grpSpPr>
        <a:xfrm>
          <a:off x="0" y="0"/>
          <a:ext cx="0" cy="0"/>
          <a:chOff x="0" y="0"/>
          <a:chExt cx="0" cy="0"/>
        </a:xfrm>
      </p:grpSpPr>
      <p:sp>
        <p:nvSpPr>
          <p:cNvPr id="5"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tx1"/>
                </a:solidFill>
                <a:latin typeface="Arial" pitchFamily="34" charset="0"/>
                <a:cs typeface="Arial" pitchFamily="34" charset="0"/>
              </a:defRPr>
            </a:lvl1pPr>
          </a:lstStyle>
          <a:p>
            <a:pPr lvl="0"/>
            <a:r>
              <a:rPr lang="en-GB" dirty="0" smtClean="0"/>
              <a:t>Section Divider Title (click to edit)</a:t>
            </a:r>
          </a:p>
        </p:txBody>
      </p:sp>
      <p:sp>
        <p:nvSpPr>
          <p:cNvPr id="6"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39999"/>
          </a:xfrm>
          <a:prstGeom prst="rect">
            <a:avLst/>
          </a:prstGeom>
        </p:spPr>
      </p:pic>
    </p:spTree>
    <p:extLst>
      <p:ext uri="{BB962C8B-B14F-4D97-AF65-F5344CB8AC3E}">
        <p14:creationId xmlns:p14="http://schemas.microsoft.com/office/powerpoint/2010/main" val="1242074705"/>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emf"/><Relationship Id="rId7" Type="http://schemas.openxmlformats.org/officeDocument/2006/relationships/image" Target="../media/image2.emf"/><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slideLayout" Target="../slideLayouts/slideLayout9.xml"/><Relationship Id="rId6" Type="http://schemas.openxmlformats.org/officeDocument/2006/relationships/theme" Target="../theme/theme2.xml"/><Relationship Id="rId7" Type="http://schemas.openxmlformats.org/officeDocument/2006/relationships/image" Target="../media/image6.png"/><Relationship Id="rId1" Type="http://schemas.openxmlformats.org/officeDocument/2006/relationships/slideLayout" Target="../slideLayouts/slideLayout5.xml"/><Relationship Id="rId2"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theme" Target="../theme/theme3.xml"/><Relationship Id="rId15" Type="http://schemas.openxmlformats.org/officeDocument/2006/relationships/image" Target="../media/image7.emf"/><Relationship Id="rId1" Type="http://schemas.openxmlformats.org/officeDocument/2006/relationships/slideLayout" Target="../slideLayouts/slideLayout10.xml"/><Relationship Id="rId2" Type="http://schemas.openxmlformats.org/officeDocument/2006/relationships/slideLayout" Target="../slideLayouts/slideLayout11.xml"/><Relationship Id="rId3" Type="http://schemas.openxmlformats.org/officeDocument/2006/relationships/slideLayout" Target="../slideLayouts/slideLayout12.xml"/><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2453088881"/>
      </p:ext>
    </p:extLst>
  </p:cSld>
  <p:clrMap bg1="lt1" tx1="dk1" bg2="lt2" tx2="dk2" accent1="accent1" accent2="accent2" accent3="accent3" accent4="accent4" accent5="accent5" accent6="accent6" hlink="hlink" folHlink="folHlink"/>
  <p:sldLayoutIdLst>
    <p:sldLayoutId id="2147483720" r:id="rId1"/>
    <p:sldLayoutId id="2147483680" r:id="rId2"/>
    <p:sldLayoutId id="2147483722" r:id="rId3"/>
    <p:sldLayoutId id="2147483723" r:id="rId4"/>
  </p:sldLayoutIdLst>
  <p:timing>
    <p:tnLst>
      <p:par>
        <p:cTn xmlns:p14="http://schemas.microsoft.com/office/powerpoint/2010/mai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31801" y="5949700"/>
            <a:ext cx="957659" cy="540000"/>
          </a:xfrm>
          <a:prstGeom prst="rect">
            <a:avLst/>
          </a:prstGeom>
        </p:spPr>
      </p:pic>
    </p:spTree>
    <p:extLst>
      <p:ext uri="{BB962C8B-B14F-4D97-AF65-F5344CB8AC3E}">
        <p14:creationId xmlns:p14="http://schemas.microsoft.com/office/powerpoint/2010/main" val="37705618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714" r:id="rId5"/>
  </p:sldLayoutIdLst>
  <p:timing>
    <p:tnLst>
      <p:par>
        <p:cTn xmlns:p14="http://schemas.microsoft.com/office/powerpoint/2010/mai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a:fld id="{268E1414-5F24-4E3F-ACA1-76792B015177}" type="slidenum">
              <a:rPr lang="en-GB" sz="800" smtClean="0">
                <a:latin typeface="+mn-lt"/>
              </a:rPr>
              <a:pPr algn="r"/>
              <a:t>‹#›</a:t>
            </a:fld>
            <a:endParaRPr lang="en-GB" sz="800" dirty="0">
              <a:latin typeface="+mn-lt"/>
            </a:endParaRPr>
          </a:p>
        </p:txBody>
      </p:sp>
    </p:spTree>
    <p:extLst>
      <p:ext uri="{BB962C8B-B14F-4D97-AF65-F5344CB8AC3E}">
        <p14:creationId xmlns:p14="http://schemas.microsoft.com/office/powerpoint/2010/main" val="2490096690"/>
      </p:ext>
    </p:extLst>
  </p:cSld>
  <p:clrMap bg1="lt1" tx1="dk1" bg2="lt2" tx2="dk2" accent1="accent1" accent2="accent2" accent3="accent3" accent4="accent4" accent5="accent5" accent6="accent6" hlink="hlink" folHlink="folHlink"/>
  <p:sldLayoutIdLst>
    <p:sldLayoutId id="2147483689" r:id="rId1"/>
    <p:sldLayoutId id="2147483691" r:id="rId2"/>
    <p:sldLayoutId id="2147483693" r:id="rId3"/>
    <p:sldLayoutId id="2147483690" r:id="rId4"/>
    <p:sldLayoutId id="2147483692" r:id="rId5"/>
    <p:sldLayoutId id="2147483694" r:id="rId6"/>
    <p:sldLayoutId id="2147483697" r:id="rId7"/>
    <p:sldLayoutId id="2147483698" r:id="rId8"/>
    <p:sldLayoutId id="2147483699" r:id="rId9"/>
    <p:sldLayoutId id="2147483700" r:id="rId10"/>
    <p:sldLayoutId id="2147483701" r:id="rId11"/>
    <p:sldLayoutId id="2147483703" r:id="rId12"/>
    <p:sldLayoutId id="2147483710" r:id="rId13"/>
  </p:sldLayoutIdLst>
  <p:timing>
    <p:tnLst>
      <p:par>
        <p:cTn xmlns:p14="http://schemas.microsoft.com/office/powerpoint/2010/mai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s://www.northumbria.ac.uk/static/5007/arpdf/academy/redguide50" TargetMode="External"/><Relationship Id="rId3" Type="http://schemas.openxmlformats.org/officeDocument/2006/relationships/hyperlink" Target="https://tomprof.stanford.edu/posting/135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1.jpeg"/><Relationship Id="rId1" Type="http://schemas.openxmlformats.org/officeDocument/2006/relationships/slideLayout" Target="../slideLayouts/slideLayout3.xml"/><Relationship Id="rId2"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178700"/>
            <a:ext cx="5760746" cy="400110"/>
          </a:xfrm>
        </p:spPr>
        <p:txBody>
          <a:bodyPr/>
          <a:lstStyle/>
          <a:p>
            <a:r>
              <a:rPr lang="en-GB" dirty="0" smtClean="0"/>
              <a:t>Managing Classroom Behaviour </a:t>
            </a:r>
            <a:endParaRPr lang="en-GB" dirty="0"/>
          </a:p>
        </p:txBody>
      </p:sp>
      <p:sp>
        <p:nvSpPr>
          <p:cNvPr id="3" name="Text Placeholder 2"/>
          <p:cNvSpPr>
            <a:spLocks noGrp="1"/>
          </p:cNvSpPr>
          <p:nvPr>
            <p:ph type="body" sz="quarter" idx="11"/>
          </p:nvPr>
        </p:nvSpPr>
        <p:spPr>
          <a:xfrm>
            <a:off x="431412" y="1988808"/>
            <a:ext cx="5760806" cy="1754327"/>
          </a:xfrm>
        </p:spPr>
        <p:txBody>
          <a:bodyPr/>
          <a:lstStyle/>
          <a:p>
            <a:r>
              <a:rPr lang="en-GB" dirty="0" smtClean="0"/>
              <a:t>Sheila MacNeill, Senior Lecturer Academic Development: Digital Learning, Dept. of Academic Quality and Development</a:t>
            </a:r>
          </a:p>
          <a:p>
            <a:r>
              <a:rPr lang="en-GB" dirty="0" smtClean="0"/>
              <a:t>Graduate Teaching Assistant Workshop </a:t>
            </a:r>
          </a:p>
          <a:p>
            <a:r>
              <a:rPr lang="en-GB" dirty="0" smtClean="0"/>
              <a:t>August</a:t>
            </a:r>
            <a:r>
              <a:rPr lang="en-GB" dirty="0" smtClean="0"/>
              <a:t> </a:t>
            </a:r>
            <a:r>
              <a:rPr lang="en-GB" dirty="0" smtClean="0"/>
              <a:t>2018</a:t>
            </a:r>
            <a:endParaRPr lang="en-GB" dirty="0"/>
          </a:p>
        </p:txBody>
      </p:sp>
    </p:spTree>
    <p:extLst>
      <p:ext uri="{BB962C8B-B14F-4D97-AF65-F5344CB8AC3E}">
        <p14:creationId xmlns:p14="http://schemas.microsoft.com/office/powerpoint/2010/main" val="33415354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b="1" dirty="0" smtClean="0">
                <a:solidFill>
                  <a:srgbClr val="1F497D"/>
                </a:solidFill>
                <a:latin typeface="Calibri" panose="020F0502020204030204" pitchFamily="34" charset="0"/>
              </a:rPr>
              <a:t>Reasons?  Some results from research</a:t>
            </a:r>
            <a:endParaRPr lang="en-GB" sz="2400" b="1" dirty="0">
              <a:solidFill>
                <a:srgbClr val="1F497D"/>
              </a:solidFill>
              <a:latin typeface="Calibri" panose="020F0502020204030204" pitchFamily="34" charset="0"/>
            </a:endParaRPr>
          </a:p>
        </p:txBody>
      </p:sp>
      <p:sp>
        <p:nvSpPr>
          <p:cNvPr id="3" name="Content Placeholder 2"/>
          <p:cNvSpPr>
            <a:spLocks noGrp="1"/>
          </p:cNvSpPr>
          <p:nvPr>
            <p:ph idx="1"/>
          </p:nvPr>
        </p:nvSpPr>
        <p:spPr>
          <a:xfrm>
            <a:off x="304800" y="1088688"/>
            <a:ext cx="8153400" cy="4803775"/>
          </a:xfrm>
        </p:spPr>
        <p:txBody>
          <a:bodyPr/>
          <a:lstStyle/>
          <a:p>
            <a:r>
              <a:rPr lang="en-GB" sz="2400" b="0" dirty="0" smtClean="0">
                <a:latin typeface="Calibri" panose="020F0502020204030204" pitchFamily="34" charset="0"/>
              </a:rPr>
              <a:t>What was the main reason?</a:t>
            </a:r>
          </a:p>
          <a:p>
            <a:r>
              <a:rPr lang="en-GB" sz="2400" b="0" dirty="0">
                <a:latin typeface="Calibri" panose="020F0502020204030204" pitchFamily="34" charset="0"/>
              </a:rPr>
              <a:t>S</a:t>
            </a:r>
            <a:r>
              <a:rPr lang="en-GB" sz="2400" b="0" dirty="0" smtClean="0">
                <a:latin typeface="Calibri" panose="020F0502020204030204" pitchFamily="34" charset="0"/>
              </a:rPr>
              <a:t>tudents find classes </a:t>
            </a:r>
            <a:r>
              <a:rPr lang="en-GB" sz="2400" dirty="0" smtClean="0">
                <a:latin typeface="Calibri" panose="020F0502020204030204" pitchFamily="34" charset="0"/>
              </a:rPr>
              <a:t>boring </a:t>
            </a:r>
          </a:p>
          <a:p>
            <a:r>
              <a:rPr lang="en-GB" sz="2400" b="0" dirty="0" smtClean="0">
                <a:latin typeface="Calibri" panose="020F0502020204030204" pitchFamily="34" charset="0"/>
              </a:rPr>
              <a:t>80% of students; 61% of staff</a:t>
            </a:r>
          </a:p>
          <a:p>
            <a:pPr>
              <a:lnSpc>
                <a:spcPct val="100000"/>
              </a:lnSpc>
              <a:spcAft>
                <a:spcPts val="0"/>
              </a:spcAft>
            </a:pPr>
            <a:r>
              <a:rPr lang="en-GB" sz="2400" b="0" i="1" dirty="0" smtClean="0"/>
              <a:t>“</a:t>
            </a:r>
            <a:r>
              <a:rPr lang="en-GB" sz="2400" b="0" i="1" dirty="0" smtClean="0">
                <a:latin typeface="Calibri" panose="020F0502020204030204" pitchFamily="34" charset="0"/>
              </a:rPr>
              <a:t>Lecturers </a:t>
            </a:r>
            <a:r>
              <a:rPr lang="en-GB" sz="2400" b="0" i="1" dirty="0">
                <a:latin typeface="Calibri" panose="020F0502020204030204" pitchFamily="34" charset="0"/>
              </a:rPr>
              <a:t>who make it apparent they don’t want to </a:t>
            </a:r>
            <a:r>
              <a:rPr lang="en-GB" sz="2400" b="0" i="1" dirty="0" smtClean="0">
                <a:latin typeface="Calibri" panose="020F0502020204030204" pitchFamily="34" charset="0"/>
              </a:rPr>
              <a:t>be there </a:t>
            </a:r>
            <a:r>
              <a:rPr lang="en-GB" sz="2400" b="0" i="1" dirty="0">
                <a:latin typeface="Calibri" panose="020F0502020204030204" pitchFamily="34" charset="0"/>
              </a:rPr>
              <a:t>and who have made no effort in the preparation </a:t>
            </a:r>
            <a:r>
              <a:rPr lang="en-GB" sz="2400" b="0" i="1" dirty="0" smtClean="0">
                <a:latin typeface="Calibri" panose="020F0502020204030204" pitchFamily="34" charset="0"/>
              </a:rPr>
              <a:t>of the </a:t>
            </a:r>
            <a:r>
              <a:rPr lang="en-GB" sz="2400" b="0" i="1" dirty="0">
                <a:latin typeface="Calibri" panose="020F0502020204030204" pitchFamily="34" charset="0"/>
              </a:rPr>
              <a:t>lecture. Why should students bother if the </a:t>
            </a:r>
            <a:r>
              <a:rPr lang="en-GB" sz="2400" b="0" i="1" dirty="0" smtClean="0">
                <a:latin typeface="Calibri" panose="020F0502020204030204" pitchFamily="34" charset="0"/>
              </a:rPr>
              <a:t>lecturer doesn’t?” (Students) </a:t>
            </a:r>
            <a:endParaRPr lang="en-GB" sz="2400" b="0" i="1" dirty="0">
              <a:latin typeface="Calibri" panose="020F0502020204030204" pitchFamily="34" charset="0"/>
            </a:endParaRPr>
          </a:p>
          <a:p>
            <a:pPr>
              <a:lnSpc>
                <a:spcPct val="100000"/>
              </a:lnSpc>
              <a:spcAft>
                <a:spcPts val="0"/>
              </a:spcAft>
            </a:pPr>
            <a:r>
              <a:rPr lang="en-GB" sz="2400" b="0" i="1" dirty="0" smtClean="0">
                <a:latin typeface="Calibri" panose="020F0502020204030204" pitchFamily="34" charset="0"/>
              </a:rPr>
              <a:t>“ If </a:t>
            </a:r>
            <a:r>
              <a:rPr lang="en-GB" sz="2400" b="0" i="1" dirty="0">
                <a:latin typeface="Calibri" panose="020F0502020204030204" pitchFamily="34" charset="0"/>
              </a:rPr>
              <a:t>you are not giving them quality teaching then we </a:t>
            </a:r>
            <a:r>
              <a:rPr lang="en-GB" sz="2400" b="0" i="1" dirty="0" smtClean="0">
                <a:latin typeface="Calibri" panose="020F0502020204030204" pitchFamily="34" charset="0"/>
              </a:rPr>
              <a:t>all get </a:t>
            </a:r>
            <a:r>
              <a:rPr lang="en-GB" sz="2400" b="0" i="1" dirty="0">
                <a:latin typeface="Calibri" panose="020F0502020204030204" pitchFamily="34" charset="0"/>
              </a:rPr>
              <a:t>bored…if you are giving them what they want </a:t>
            </a:r>
            <a:r>
              <a:rPr lang="en-GB" sz="2400" b="0" i="1" dirty="0" smtClean="0">
                <a:latin typeface="Calibri" panose="020F0502020204030204" pitchFamily="34" charset="0"/>
              </a:rPr>
              <a:t>and keeping </a:t>
            </a:r>
            <a:r>
              <a:rPr lang="en-GB" sz="2400" b="0" i="1" dirty="0">
                <a:latin typeface="Calibri" panose="020F0502020204030204" pitchFamily="34" charset="0"/>
              </a:rPr>
              <a:t>them thinking about it, not being too easy </a:t>
            </a:r>
            <a:r>
              <a:rPr lang="en-GB" sz="2400" b="0" i="1" dirty="0" smtClean="0">
                <a:latin typeface="Calibri" panose="020F0502020204030204" pitchFamily="34" charset="0"/>
              </a:rPr>
              <a:t>or too </a:t>
            </a:r>
            <a:r>
              <a:rPr lang="en-GB" sz="2400" b="0" i="1" dirty="0">
                <a:latin typeface="Calibri" panose="020F0502020204030204" pitchFamily="34" charset="0"/>
              </a:rPr>
              <a:t>hard</a:t>
            </a:r>
            <a:r>
              <a:rPr lang="en-GB" sz="2400" b="0" i="1" dirty="0" smtClean="0">
                <a:latin typeface="Calibri" panose="020F0502020204030204" pitchFamily="34" charset="0"/>
              </a:rPr>
              <a:t>.” (Staff)</a:t>
            </a:r>
            <a:endParaRPr lang="en-GB" sz="2400" b="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10</a:t>
            </a:fld>
            <a:endParaRPr lang="en-US"/>
          </a:p>
        </p:txBody>
      </p:sp>
    </p:spTree>
    <p:extLst>
      <p:ext uri="{BB962C8B-B14F-4D97-AF65-F5344CB8AC3E}">
        <p14:creationId xmlns:p14="http://schemas.microsoft.com/office/powerpoint/2010/main" val="6930651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2"/>
          </p:nvPr>
        </p:nvSpPr>
        <p:spPr/>
        <p:txBody>
          <a:bodyPr/>
          <a:lstStyle/>
          <a:p>
            <a:pPr>
              <a:lnSpc>
                <a:spcPct val="100000"/>
              </a:lnSpc>
              <a:spcAft>
                <a:spcPts val="0"/>
              </a:spcAft>
            </a:pPr>
            <a:r>
              <a:rPr lang="en-GB" sz="2400" dirty="0" smtClean="0">
                <a:latin typeface="Calibri" panose="020F0502020204030204" pitchFamily="34" charset="0"/>
              </a:rPr>
              <a:t>Group dynamic</a:t>
            </a:r>
            <a:r>
              <a:rPr lang="en-GB" sz="2400" b="0" dirty="0" smtClean="0">
                <a:latin typeface="Calibri" panose="020F0502020204030204" pitchFamily="34" charset="0"/>
              </a:rPr>
              <a:t>: some </a:t>
            </a:r>
            <a:r>
              <a:rPr lang="en-GB" sz="2400" b="0" dirty="0">
                <a:latin typeface="Calibri" panose="020F0502020204030204" pitchFamily="34" charset="0"/>
              </a:rPr>
              <a:t>students believed that they </a:t>
            </a:r>
            <a:r>
              <a:rPr lang="en-GB" sz="2400" b="0" dirty="0" smtClean="0">
                <a:latin typeface="Calibri" panose="020F0502020204030204" pitchFamily="34" charset="0"/>
              </a:rPr>
              <a:t>could enhance </a:t>
            </a:r>
            <a:r>
              <a:rPr lang="en-GB" sz="2400" b="0" dirty="0">
                <a:latin typeface="Calibri" panose="020F0502020204030204" pitchFamily="34" charset="0"/>
              </a:rPr>
              <a:t>their status through bad behaviour </a:t>
            </a:r>
          </a:p>
          <a:p>
            <a:pPr>
              <a:lnSpc>
                <a:spcPct val="100000"/>
              </a:lnSpc>
              <a:spcAft>
                <a:spcPts val="0"/>
              </a:spcAft>
            </a:pPr>
            <a:endParaRPr lang="en-GB" sz="2400" b="0" dirty="0" smtClean="0">
              <a:latin typeface="Calibri" panose="020F0502020204030204" pitchFamily="34" charset="0"/>
            </a:endParaRPr>
          </a:p>
          <a:p>
            <a:pPr>
              <a:lnSpc>
                <a:spcPct val="100000"/>
              </a:lnSpc>
              <a:spcAft>
                <a:spcPts val="0"/>
              </a:spcAft>
            </a:pPr>
            <a:r>
              <a:rPr lang="en-GB" sz="2400" b="0" dirty="0" smtClean="0">
                <a:latin typeface="Calibri" panose="020F0502020204030204" pitchFamily="34" charset="0"/>
              </a:rPr>
              <a:t>62% of staff ;  </a:t>
            </a:r>
            <a:r>
              <a:rPr lang="en-GB" sz="2400" b="0" dirty="0">
                <a:latin typeface="Calibri" panose="020F0502020204030204" pitchFamily="34" charset="0"/>
              </a:rPr>
              <a:t>59</a:t>
            </a:r>
            <a:r>
              <a:rPr lang="en-GB" sz="2400" b="0" dirty="0" smtClean="0">
                <a:latin typeface="Calibri" panose="020F0502020204030204" pitchFamily="34" charset="0"/>
              </a:rPr>
              <a:t>% of students</a:t>
            </a:r>
          </a:p>
          <a:p>
            <a:pPr>
              <a:lnSpc>
                <a:spcPct val="100000"/>
              </a:lnSpc>
              <a:spcAft>
                <a:spcPts val="0"/>
              </a:spcAft>
            </a:pPr>
            <a:endParaRPr lang="en-GB" sz="2400" b="0" dirty="0" smtClean="0">
              <a:latin typeface="Calibri" panose="020F0502020204030204" pitchFamily="34" charset="0"/>
            </a:endParaRPr>
          </a:p>
          <a:p>
            <a:pPr>
              <a:lnSpc>
                <a:spcPct val="100000"/>
              </a:lnSpc>
              <a:spcAft>
                <a:spcPts val="0"/>
              </a:spcAft>
            </a:pPr>
            <a:r>
              <a:rPr lang="en-GB" sz="2400" b="0" dirty="0" smtClean="0">
                <a:latin typeface="Calibri" panose="020F0502020204030204" pitchFamily="34" charset="0"/>
              </a:rPr>
              <a:t>“</a:t>
            </a:r>
            <a:r>
              <a:rPr lang="en-GB" sz="2400" b="0" i="1" dirty="0" smtClean="0">
                <a:latin typeface="Calibri" panose="020F0502020204030204" pitchFamily="34" charset="0"/>
              </a:rPr>
              <a:t>Certain courses seem </a:t>
            </a:r>
            <a:r>
              <a:rPr lang="en-GB" sz="2400" b="0" i="1" dirty="0">
                <a:latin typeface="Calibri" panose="020F0502020204030204" pitchFamily="34" charset="0"/>
              </a:rPr>
              <a:t>particularly bad. A whole cohort can develop a sense </a:t>
            </a:r>
            <a:r>
              <a:rPr lang="en-GB" sz="2400" b="0" i="1" dirty="0" smtClean="0">
                <a:latin typeface="Calibri" panose="020F0502020204030204" pitchFamily="34" charset="0"/>
              </a:rPr>
              <a:t>of group </a:t>
            </a:r>
            <a:r>
              <a:rPr lang="en-GB" sz="2400" b="0" i="1" dirty="0">
                <a:latin typeface="Calibri" panose="020F0502020204030204" pitchFamily="34" charset="0"/>
              </a:rPr>
              <a:t>identity and feel that the usual rules don’t </a:t>
            </a:r>
            <a:r>
              <a:rPr lang="en-GB" sz="2400" b="0" i="1" dirty="0" smtClean="0">
                <a:latin typeface="Calibri" panose="020F0502020204030204" pitchFamily="34" charset="0"/>
              </a:rPr>
              <a:t>apply</a:t>
            </a:r>
            <a:r>
              <a:rPr lang="en-GB" sz="2400" b="0" dirty="0" smtClean="0">
                <a:latin typeface="Calibri" panose="020F0502020204030204" pitchFamily="34" charset="0"/>
              </a:rPr>
              <a:t>; those behaving </a:t>
            </a:r>
            <a:r>
              <a:rPr lang="en-GB" sz="2400" b="0" dirty="0">
                <a:latin typeface="Calibri" panose="020F0502020204030204" pitchFamily="34" charset="0"/>
              </a:rPr>
              <a:t>badly may be </a:t>
            </a:r>
            <a:r>
              <a:rPr lang="en-GB" sz="2400" b="0" i="1" dirty="0" smtClean="0">
                <a:latin typeface="Calibri" panose="020F0502020204030204" pitchFamily="34" charset="0"/>
              </a:rPr>
              <a:t>trying </a:t>
            </a:r>
            <a:r>
              <a:rPr lang="en-GB" sz="2400" b="0" i="1" dirty="0">
                <a:latin typeface="Calibri" panose="020F0502020204030204" pitchFamily="34" charset="0"/>
              </a:rPr>
              <a:t>to fit in and have a personality </a:t>
            </a:r>
            <a:r>
              <a:rPr lang="en-GB" sz="2400" b="0" i="1" dirty="0" smtClean="0">
                <a:latin typeface="Calibri" panose="020F0502020204030204" pitchFamily="34" charset="0"/>
              </a:rPr>
              <a:t>in front </a:t>
            </a:r>
            <a:r>
              <a:rPr lang="en-GB" sz="2400" b="0" i="1" dirty="0">
                <a:latin typeface="Calibri" panose="020F0502020204030204" pitchFamily="34" charset="0"/>
              </a:rPr>
              <a:t>of their </a:t>
            </a:r>
            <a:r>
              <a:rPr lang="en-GB" sz="2400" b="0" i="1" dirty="0" smtClean="0">
                <a:latin typeface="Calibri" panose="020F0502020204030204" pitchFamily="34" charset="0"/>
              </a:rPr>
              <a:t>peers”.</a:t>
            </a:r>
            <a:r>
              <a:rPr lang="en-GB" sz="2400" b="0" dirty="0" smtClean="0">
                <a:latin typeface="Calibri" panose="020F0502020204030204" pitchFamily="34" charset="0"/>
              </a:rPr>
              <a:t> (Staff)</a:t>
            </a:r>
            <a:endParaRPr lang="en-GB" sz="2400" b="0" dirty="0">
              <a:latin typeface="Calibri" panose="020F0502020204030204" pitchFamily="34" charset="0"/>
            </a:endParaRPr>
          </a:p>
          <a:p>
            <a:endParaRPr lang="en-GB" b="0" dirty="0">
              <a:latin typeface="Calibri" panose="020F0502020204030204" pitchFamily="34" charset="0"/>
            </a:endParaRPr>
          </a:p>
          <a:p>
            <a:endParaRPr lang="en-GB" dirty="0"/>
          </a:p>
          <a:p>
            <a:endParaRPr lang="en-GB" dirty="0"/>
          </a:p>
        </p:txBody>
      </p:sp>
      <p:sp>
        <p:nvSpPr>
          <p:cNvPr id="4" name="Slide Number Placeholder 3"/>
          <p:cNvSpPr>
            <a:spLocks noGrp="1"/>
          </p:cNvSpPr>
          <p:nvPr>
            <p:ph type="sldNum" sz="quarter" idx="4294967295"/>
          </p:nvPr>
        </p:nvSpPr>
        <p:spPr>
          <a:xfrm>
            <a:off x="0" y="6362700"/>
            <a:ext cx="1066800" cy="381000"/>
          </a:xfrm>
          <a:prstGeom prst="rect">
            <a:avLst/>
          </a:prstGeom>
        </p:spPr>
        <p:txBody>
          <a:bodyPr/>
          <a:lstStyle/>
          <a:p>
            <a:r>
              <a:rPr lang="en-US" smtClean="0"/>
              <a:t>page </a:t>
            </a:r>
            <a:fld id="{5956256E-6E52-4D05-AF31-F54124794DD7}" type="slidenum">
              <a:rPr lang="en-US" smtClean="0"/>
              <a:pPr/>
              <a:t>11</a:t>
            </a:fld>
            <a:endParaRPr lang="en-US"/>
          </a:p>
        </p:txBody>
      </p:sp>
    </p:spTree>
    <p:extLst>
      <p:ext uri="{BB962C8B-B14F-4D97-AF65-F5344CB8AC3E}">
        <p14:creationId xmlns:p14="http://schemas.microsoft.com/office/powerpoint/2010/main" val="18861277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smtClean="0">
                <a:solidFill>
                  <a:srgbClr val="1F497D"/>
                </a:solidFill>
                <a:latin typeface="Calibri" panose="020F0502020204030204" pitchFamily="34" charset="0"/>
              </a:rPr>
              <a:t>What can you do?</a:t>
            </a:r>
            <a:endParaRPr lang="en-GB" sz="3600" dirty="0">
              <a:solidFill>
                <a:srgbClr val="1F497D"/>
              </a:solidFill>
              <a:latin typeface="Calibri" panose="020F0502020204030204" pitchFamily="34" charset="0"/>
            </a:endParaRPr>
          </a:p>
        </p:txBody>
      </p:sp>
      <p:sp>
        <p:nvSpPr>
          <p:cNvPr id="3" name="Content Placeholder 2"/>
          <p:cNvSpPr>
            <a:spLocks noGrp="1"/>
          </p:cNvSpPr>
          <p:nvPr>
            <p:ph idx="1"/>
          </p:nvPr>
        </p:nvSpPr>
        <p:spPr>
          <a:xfrm>
            <a:off x="304800" y="904875"/>
            <a:ext cx="8153400" cy="5203825"/>
          </a:xfrm>
        </p:spPr>
        <p:txBody>
          <a:bodyPr/>
          <a:lstStyle/>
          <a:p>
            <a:endParaRPr lang="en-GB" b="0" i="1" dirty="0" smtClean="0">
              <a:latin typeface="Calibri" panose="020F0502020204030204" pitchFamily="34" charset="0"/>
            </a:endParaRPr>
          </a:p>
          <a:p>
            <a:r>
              <a:rPr lang="en-GB" sz="2000" b="0" i="1" dirty="0" smtClean="0">
                <a:latin typeface="Calibri" panose="020F0502020204030204" pitchFamily="34" charset="0"/>
              </a:rPr>
              <a:t>When </a:t>
            </a:r>
            <a:r>
              <a:rPr lang="en-GB" sz="2000" b="0" i="1" dirty="0">
                <a:latin typeface="Calibri" panose="020F0502020204030204" pitchFamily="34" charset="0"/>
              </a:rPr>
              <a:t>I was an undergraduate, there was a group of students who would talk constantly during lectures.  They would sit near the front and, although not particularly loud, it was very distracting.  They would do this in every class.  </a:t>
            </a:r>
            <a:r>
              <a:rPr lang="en-GB" sz="2000" i="1" dirty="0">
                <a:latin typeface="Calibri" panose="020F0502020204030204" pitchFamily="34" charset="0"/>
              </a:rPr>
              <a:t>One day, one of our lecturers got fed up of this constant, low level chatter and said something about respect and being old enough to know when to be quiet then he just walked out.  The lecture had barely started.  He just left.  </a:t>
            </a:r>
            <a:endParaRPr lang="en-GB" sz="2000" i="1" dirty="0" smtClean="0">
              <a:latin typeface="Calibri" panose="020F0502020204030204" pitchFamily="34" charset="0"/>
            </a:endParaRPr>
          </a:p>
          <a:p>
            <a:endParaRPr lang="en-GB" sz="2000" i="1" dirty="0" smtClean="0">
              <a:latin typeface="Calibri" panose="020F0502020204030204" pitchFamily="34" charset="0"/>
            </a:endParaRPr>
          </a:p>
          <a:p>
            <a:r>
              <a:rPr lang="en-GB" sz="2000" b="0" i="1" dirty="0" smtClean="0">
                <a:latin typeface="Calibri" panose="020F0502020204030204" pitchFamily="34" charset="0"/>
              </a:rPr>
              <a:t>While </a:t>
            </a:r>
            <a:r>
              <a:rPr lang="en-GB" sz="2000" b="0" i="1" dirty="0">
                <a:latin typeface="Calibri" panose="020F0502020204030204" pitchFamily="34" charset="0"/>
              </a:rPr>
              <a:t>I agreed with him in principle, I was annoyed that he didn't ask the group to leave and instead, deprived the entire class of lecture. That group didn't stop their disruptive behaviour in the end so it was a waste of everyone's time.</a:t>
            </a:r>
          </a:p>
          <a:p>
            <a:endParaRPr lang="en-GB" sz="2000" dirty="0"/>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12</a:t>
            </a:fld>
            <a:endParaRPr lang="en-US"/>
          </a:p>
        </p:txBody>
      </p:sp>
    </p:spTree>
    <p:extLst>
      <p:ext uri="{BB962C8B-B14F-4D97-AF65-F5344CB8AC3E}">
        <p14:creationId xmlns:p14="http://schemas.microsoft.com/office/powerpoint/2010/main" val="39801028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355600"/>
            <a:ext cx="8153400" cy="806450"/>
          </a:xfrm>
        </p:spPr>
        <p:txBody>
          <a:bodyPr/>
          <a:lstStyle/>
          <a:p>
            <a:pPr algn="l"/>
            <a:r>
              <a:rPr lang="en-GB" sz="3600" dirty="0" smtClean="0">
                <a:solidFill>
                  <a:srgbClr val="1F497D"/>
                </a:solidFill>
                <a:latin typeface="Calibri" panose="020F0502020204030204" pitchFamily="34" charset="0"/>
              </a:rPr>
              <a:t>Some basic coping strategies</a:t>
            </a:r>
            <a:endParaRPr lang="en-GB" sz="3600" dirty="0">
              <a:solidFill>
                <a:srgbClr val="1F497D"/>
              </a:solidFill>
              <a:latin typeface="Calibri" panose="020F0502020204030204" pitchFamily="34" charset="0"/>
            </a:endParaRPr>
          </a:p>
        </p:txBody>
      </p:sp>
      <p:sp>
        <p:nvSpPr>
          <p:cNvPr id="3" name="Content Placeholder 2"/>
          <p:cNvSpPr>
            <a:spLocks noGrp="1"/>
          </p:cNvSpPr>
          <p:nvPr>
            <p:ph idx="1"/>
          </p:nvPr>
        </p:nvSpPr>
        <p:spPr>
          <a:xfrm>
            <a:off x="304800" y="1133475"/>
            <a:ext cx="8153400" cy="4975225"/>
          </a:xfrm>
        </p:spPr>
        <p:txBody>
          <a:bodyPr/>
          <a:lstStyle/>
          <a:p>
            <a:pPr marL="342900" indent="-342900">
              <a:buFont typeface="Wingdings" panose="05000000000000000000" pitchFamily="2" charset="2"/>
              <a:buChar char="ü"/>
            </a:pPr>
            <a:r>
              <a:rPr lang="en-GB" sz="2400" b="0" dirty="0" smtClean="0">
                <a:latin typeface="Calibri" panose="020F0502020204030204" pitchFamily="34" charset="0"/>
              </a:rPr>
              <a:t>Engage </a:t>
            </a:r>
            <a:r>
              <a:rPr lang="en-GB" sz="2400" b="0" dirty="0">
                <a:latin typeface="Calibri" panose="020F0502020204030204" pitchFamily="34" charset="0"/>
              </a:rPr>
              <a:t>students in a relaxed class </a:t>
            </a:r>
            <a:r>
              <a:rPr lang="en-GB" sz="2400" b="0" dirty="0" smtClean="0">
                <a:latin typeface="Calibri" panose="020F0502020204030204" pitchFamily="34" charset="0"/>
              </a:rPr>
              <a:t>atmosphere</a:t>
            </a:r>
          </a:p>
          <a:p>
            <a:pPr marL="342900" indent="-342900">
              <a:buFont typeface="Wingdings" panose="05000000000000000000" pitchFamily="2" charset="2"/>
              <a:buChar char="ü"/>
            </a:pPr>
            <a:r>
              <a:rPr lang="en-GB" sz="2400" b="0" dirty="0" smtClean="0">
                <a:latin typeface="Calibri" panose="020F0502020204030204" pitchFamily="34" charset="0"/>
              </a:rPr>
              <a:t>Establish a confident leadership style</a:t>
            </a:r>
          </a:p>
          <a:p>
            <a:pPr marL="342900" indent="-342900">
              <a:buFont typeface="Wingdings" panose="05000000000000000000" pitchFamily="2" charset="2"/>
              <a:buChar char="ü"/>
            </a:pPr>
            <a:r>
              <a:rPr lang="en-GB" sz="2400" b="0" dirty="0" smtClean="0">
                <a:latin typeface="Calibri" panose="020F0502020204030204" pitchFamily="34" charset="0"/>
              </a:rPr>
              <a:t>Establish </a:t>
            </a:r>
            <a:r>
              <a:rPr lang="en-GB" sz="2400" b="0" dirty="0">
                <a:latin typeface="Calibri" panose="020F0502020204030204" pitchFamily="34" charset="0"/>
              </a:rPr>
              <a:t>the ground </a:t>
            </a:r>
            <a:r>
              <a:rPr lang="en-GB" sz="2400" b="0" dirty="0" smtClean="0">
                <a:latin typeface="Calibri" panose="020F0502020204030204" pitchFamily="34" charset="0"/>
              </a:rPr>
              <a:t>rules at the start</a:t>
            </a:r>
          </a:p>
          <a:p>
            <a:pPr marL="342900" indent="-342900">
              <a:buFont typeface="Wingdings" panose="05000000000000000000" pitchFamily="2" charset="2"/>
              <a:buChar char="ü"/>
            </a:pPr>
            <a:r>
              <a:rPr lang="en-GB" sz="2400" b="0" dirty="0">
                <a:latin typeface="Calibri" panose="020F0502020204030204" pitchFamily="34" charset="0"/>
              </a:rPr>
              <a:t>Don’t ignore </a:t>
            </a:r>
            <a:r>
              <a:rPr lang="en-GB" sz="2400" b="0" dirty="0" smtClean="0">
                <a:latin typeface="Calibri" panose="020F0502020204030204" pitchFamily="34" charset="0"/>
              </a:rPr>
              <a:t>disruption</a:t>
            </a:r>
          </a:p>
          <a:p>
            <a:pPr marL="342900" indent="-342900">
              <a:buFont typeface="Wingdings" panose="05000000000000000000" pitchFamily="2" charset="2"/>
              <a:buChar char="ü"/>
            </a:pPr>
            <a:r>
              <a:rPr lang="en-GB" sz="2400" dirty="0">
                <a:latin typeface="Calibri" panose="020F0502020204030204" pitchFamily="34" charset="0"/>
              </a:rPr>
              <a:t>But</a:t>
            </a:r>
            <a:r>
              <a:rPr lang="en-GB" sz="2400" b="0" dirty="0">
                <a:latin typeface="Calibri" panose="020F0502020204030204" pitchFamily="34" charset="0"/>
              </a:rPr>
              <a:t> don’t </a:t>
            </a:r>
            <a:r>
              <a:rPr lang="en-GB" sz="2400" b="0" dirty="0" smtClean="0">
                <a:latin typeface="Calibri" panose="020F0502020204030204" pitchFamily="34" charset="0"/>
              </a:rPr>
              <a:t>over-react</a:t>
            </a:r>
          </a:p>
          <a:p>
            <a:pPr marL="342900" indent="-342900">
              <a:buFont typeface="Wingdings" panose="05000000000000000000" pitchFamily="2" charset="2"/>
              <a:buChar char="ü"/>
            </a:pPr>
            <a:r>
              <a:rPr lang="en-GB" sz="2400" b="0" dirty="0">
                <a:latin typeface="Calibri" panose="020F0502020204030204" pitchFamily="34" charset="0"/>
              </a:rPr>
              <a:t>Don’t be </a:t>
            </a:r>
            <a:r>
              <a:rPr lang="en-GB" sz="2400" b="0" dirty="0" smtClean="0">
                <a:latin typeface="Calibri" panose="020F0502020204030204" pitchFamily="34" charset="0"/>
              </a:rPr>
              <a:t>confrontational</a:t>
            </a:r>
          </a:p>
          <a:p>
            <a:pPr marL="342900" indent="-342900">
              <a:buFont typeface="Wingdings" panose="05000000000000000000" pitchFamily="2" charset="2"/>
              <a:buChar char="ü"/>
            </a:pPr>
            <a:r>
              <a:rPr lang="en-GB" sz="2400" b="0" dirty="0" smtClean="0">
                <a:latin typeface="Calibri" panose="020F0502020204030204" pitchFamily="34" charset="0"/>
              </a:rPr>
              <a:t>Don’t argue with persistent critics in front of the class</a:t>
            </a:r>
          </a:p>
          <a:p>
            <a:pPr marL="342900" indent="-342900">
              <a:buFont typeface="Wingdings" panose="05000000000000000000" pitchFamily="2" charset="2"/>
              <a:buChar char="ü"/>
            </a:pPr>
            <a:r>
              <a:rPr lang="en-GB" sz="2400" b="0" dirty="0">
                <a:latin typeface="Calibri" panose="020F0502020204030204" pitchFamily="34" charset="0"/>
              </a:rPr>
              <a:t>Don’t suffer </a:t>
            </a:r>
            <a:r>
              <a:rPr lang="en-GB" sz="2400" b="0" dirty="0" smtClean="0">
                <a:latin typeface="Calibri" panose="020F0502020204030204" pitchFamily="34" charset="0"/>
              </a:rPr>
              <a:t>alone</a:t>
            </a:r>
          </a:p>
          <a:p>
            <a:pPr marL="342900" indent="-342900">
              <a:buFont typeface="Wingdings" panose="05000000000000000000" pitchFamily="2" charset="2"/>
              <a:buChar char="ü"/>
            </a:pPr>
            <a:r>
              <a:rPr lang="en-GB" sz="2400" b="0" dirty="0">
                <a:latin typeface="Calibri" panose="020F0502020204030204" pitchFamily="34" charset="0"/>
              </a:rPr>
              <a:t>Think in advance about how you would react to </a:t>
            </a:r>
            <a:r>
              <a:rPr lang="en-GB" sz="2400" b="0" dirty="0" smtClean="0">
                <a:latin typeface="Calibri" panose="020F0502020204030204" pitchFamily="34" charset="0"/>
              </a:rPr>
              <a:t>a range </a:t>
            </a:r>
            <a:r>
              <a:rPr lang="en-GB" sz="2400" b="0" dirty="0">
                <a:latin typeface="Calibri" panose="020F0502020204030204" pitchFamily="34" charset="0"/>
              </a:rPr>
              <a:t>of hypothetical </a:t>
            </a:r>
            <a:r>
              <a:rPr lang="en-GB" sz="2400" b="0" dirty="0" smtClean="0">
                <a:latin typeface="Calibri" panose="020F0502020204030204" pitchFamily="34" charset="0"/>
              </a:rPr>
              <a:t>situations</a:t>
            </a:r>
            <a:endParaRPr lang="en-GB" sz="2400" b="0" dirty="0">
              <a:latin typeface="Calibri" panose="020F0502020204030204" pitchFamily="34" charset="0"/>
            </a:endParaRPr>
          </a:p>
          <a:p>
            <a:endParaRPr lang="en-GB" dirty="0"/>
          </a:p>
        </p:txBody>
      </p:sp>
      <p:sp>
        <p:nvSpPr>
          <p:cNvPr id="4" name="Slide Number Placeholder 3"/>
          <p:cNvSpPr>
            <a:spLocks noGrp="1"/>
          </p:cNvSpPr>
          <p:nvPr>
            <p:ph type="sldNum" sz="quarter" idx="10"/>
          </p:nvPr>
        </p:nvSpPr>
        <p:spPr/>
        <p:txBody>
          <a:bodyPr/>
          <a:lstStyle/>
          <a:p>
            <a:r>
              <a:rPr lang="en-US" dirty="0" smtClean="0"/>
              <a:t>page </a:t>
            </a:r>
            <a:fld id="{5956256E-6E52-4D05-AF31-F54124794DD7}" type="slidenum">
              <a:rPr lang="en-US" smtClean="0"/>
              <a:pPr/>
              <a:t>13</a:t>
            </a:fld>
            <a:endParaRPr lang="en-US" dirty="0"/>
          </a:p>
        </p:txBody>
      </p:sp>
    </p:spTree>
    <p:extLst>
      <p:ext uri="{BB962C8B-B14F-4D97-AF65-F5344CB8AC3E}">
        <p14:creationId xmlns:p14="http://schemas.microsoft.com/office/powerpoint/2010/main" val="3374791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2"/>
          </p:nvPr>
        </p:nvSpPr>
        <p:spPr>
          <a:xfrm>
            <a:off x="431800" y="818652"/>
            <a:ext cx="8280400" cy="4770537"/>
          </a:xfrm>
        </p:spPr>
        <p:txBody>
          <a:bodyPr/>
          <a:lstStyle/>
          <a:p>
            <a:pPr marL="342900" indent="-342900">
              <a:buFont typeface="Wingdings" panose="05000000000000000000" pitchFamily="2" charset="2"/>
              <a:buChar char="ü"/>
            </a:pPr>
            <a:r>
              <a:rPr lang="en-GB" b="0" dirty="0" smtClean="0">
                <a:latin typeface="Calibri" panose="020F0502020204030204" pitchFamily="34" charset="0"/>
              </a:rPr>
              <a:t>Wait for </a:t>
            </a:r>
            <a:r>
              <a:rPr lang="en-GB" dirty="0" smtClean="0">
                <a:latin typeface="Calibri" panose="020F0502020204030204" pitchFamily="34" charset="0"/>
              </a:rPr>
              <a:t>silence</a:t>
            </a:r>
            <a:r>
              <a:rPr lang="en-GB" b="0" dirty="0" smtClean="0">
                <a:latin typeface="Calibri" panose="020F0502020204030204" pitchFamily="34" charset="0"/>
              </a:rPr>
              <a:t>. Stop talking in mid-sentence if required</a:t>
            </a:r>
          </a:p>
          <a:p>
            <a:pPr marL="342900" indent="-342900">
              <a:buFont typeface="Wingdings" panose="05000000000000000000" pitchFamily="2" charset="2"/>
              <a:buChar char="ü"/>
            </a:pPr>
            <a:r>
              <a:rPr lang="en-GB" b="0" dirty="0" smtClean="0">
                <a:latin typeface="Calibri" panose="020F0502020204030204" pitchFamily="34" charset="0"/>
              </a:rPr>
              <a:t>Try speaking more quietly</a:t>
            </a:r>
          </a:p>
          <a:p>
            <a:pPr marL="342900" indent="-342900">
              <a:buFont typeface="Wingdings" panose="05000000000000000000" pitchFamily="2" charset="2"/>
              <a:buChar char="ü"/>
            </a:pPr>
            <a:r>
              <a:rPr lang="en-GB" b="0" dirty="0" smtClean="0">
                <a:latin typeface="Calibri" panose="020F0502020204030204" pitchFamily="34" charset="0"/>
              </a:rPr>
              <a:t>Make direct eye contact with students</a:t>
            </a:r>
          </a:p>
          <a:p>
            <a:pPr marL="342900" indent="-342900">
              <a:buFont typeface="Wingdings" panose="05000000000000000000" pitchFamily="2" charset="2"/>
              <a:buChar char="ü"/>
            </a:pPr>
            <a:r>
              <a:rPr lang="en-GB" b="0" dirty="0" smtClean="0">
                <a:latin typeface="Calibri" panose="020F0502020204030204" pitchFamily="34" charset="0"/>
              </a:rPr>
              <a:t>Move away from the front and stand next to disruptive group</a:t>
            </a:r>
          </a:p>
          <a:p>
            <a:pPr marL="342900" indent="-342900">
              <a:buFont typeface="Wingdings" panose="05000000000000000000" pitchFamily="2" charset="2"/>
              <a:buChar char="ü"/>
            </a:pPr>
            <a:r>
              <a:rPr lang="en-GB" b="0" dirty="0" smtClean="0">
                <a:latin typeface="Calibri" panose="020F0502020204030204" pitchFamily="34" charset="0"/>
              </a:rPr>
              <a:t>Use remote mouse and microphone</a:t>
            </a:r>
          </a:p>
          <a:p>
            <a:pPr marL="342900" indent="-342900">
              <a:lnSpc>
                <a:spcPct val="100000"/>
              </a:lnSpc>
              <a:spcAft>
                <a:spcPts val="0"/>
              </a:spcAft>
              <a:buFont typeface="Wingdings" panose="05000000000000000000" pitchFamily="2" charset="2"/>
              <a:buChar char="ü"/>
            </a:pPr>
            <a:r>
              <a:rPr lang="en-GB" b="0" dirty="0">
                <a:latin typeface="Calibri" panose="020F0502020204030204" pitchFamily="34" charset="0"/>
              </a:rPr>
              <a:t>Don’t be afraid to ask students to move forward </a:t>
            </a:r>
            <a:r>
              <a:rPr lang="en-GB" b="0" dirty="0" smtClean="0">
                <a:latin typeface="Calibri" panose="020F0502020204030204" pitchFamily="34" charset="0"/>
              </a:rPr>
              <a:t>from the </a:t>
            </a:r>
            <a:r>
              <a:rPr lang="en-GB" b="0" dirty="0">
                <a:latin typeface="Calibri" panose="020F0502020204030204" pitchFamily="34" charset="0"/>
              </a:rPr>
              <a:t>back of a large lecture </a:t>
            </a:r>
            <a:r>
              <a:rPr lang="en-GB" b="0" dirty="0" smtClean="0">
                <a:latin typeface="Calibri" panose="020F0502020204030204" pitchFamily="34" charset="0"/>
              </a:rPr>
              <a:t>theatre </a:t>
            </a:r>
          </a:p>
          <a:p>
            <a:pPr marL="342900" indent="-342900">
              <a:lnSpc>
                <a:spcPct val="100000"/>
              </a:lnSpc>
              <a:spcAft>
                <a:spcPts val="0"/>
              </a:spcAft>
              <a:buFont typeface="Wingdings" panose="05000000000000000000" pitchFamily="2" charset="2"/>
              <a:buChar char="ü"/>
            </a:pPr>
            <a:r>
              <a:rPr lang="en-GB" b="0" dirty="0" smtClean="0">
                <a:latin typeface="Calibri" panose="020F0502020204030204" pitchFamily="34" charset="0"/>
              </a:rPr>
              <a:t>Organise activities </a:t>
            </a:r>
            <a:r>
              <a:rPr lang="en-GB" b="0" dirty="0">
                <a:latin typeface="Calibri" panose="020F0502020204030204" pitchFamily="34" charset="0"/>
              </a:rPr>
              <a:t>so as to be able to split up potential ‘</a:t>
            </a:r>
            <a:r>
              <a:rPr lang="en-GB" b="0" dirty="0" smtClean="0">
                <a:latin typeface="Calibri" panose="020F0502020204030204" pitchFamily="34" charset="0"/>
              </a:rPr>
              <a:t>trouble makers</a:t>
            </a:r>
            <a:r>
              <a:rPr lang="en-GB" b="0" dirty="0" smtClean="0">
                <a:latin typeface="Calibri" panose="020F0502020204030204" pitchFamily="34" charset="0"/>
              </a:rPr>
              <a:t>’</a:t>
            </a:r>
            <a:endParaRPr lang="en-GB" b="0" dirty="0">
              <a:latin typeface="Calibri" panose="020F0502020204030204" pitchFamily="34" charset="0"/>
            </a:endParaRPr>
          </a:p>
          <a:p>
            <a:pPr marL="342900" indent="-342900">
              <a:buFont typeface="Wingdings" panose="05000000000000000000" pitchFamily="2" charset="2"/>
              <a:buChar char="ü"/>
            </a:pPr>
            <a:r>
              <a:rPr lang="en-GB" b="0" dirty="0" smtClean="0">
                <a:latin typeface="Calibri" panose="020F0502020204030204" pitchFamily="34" charset="0"/>
              </a:rPr>
              <a:t>Learn student names and ask individual questions</a:t>
            </a:r>
          </a:p>
          <a:p>
            <a:pPr marL="342900" indent="-342900">
              <a:buFont typeface="Wingdings" panose="05000000000000000000" pitchFamily="2" charset="2"/>
              <a:buChar char="ü"/>
            </a:pPr>
            <a:r>
              <a:rPr lang="en-GB" b="0" dirty="0" smtClean="0">
                <a:latin typeface="Calibri" panose="020F0502020204030204" pitchFamily="34" charset="0"/>
              </a:rPr>
              <a:t>Cover essential information at beginning and end of class</a:t>
            </a:r>
          </a:p>
          <a:p>
            <a:pPr marL="342900" indent="-342900">
              <a:buFont typeface="Wingdings" panose="05000000000000000000" pitchFamily="2" charset="2"/>
              <a:buChar char="ü"/>
            </a:pPr>
            <a:r>
              <a:rPr lang="en-GB" b="0" dirty="0" smtClean="0">
                <a:latin typeface="Calibri" panose="020F0502020204030204" pitchFamily="34" charset="0"/>
              </a:rPr>
              <a:t>Defuse the situation by dealing with conflict outside class</a:t>
            </a:r>
          </a:p>
          <a:p>
            <a:pPr marL="342900" indent="-342900">
              <a:buFont typeface="Wingdings" panose="05000000000000000000" pitchFamily="2" charset="2"/>
              <a:buChar char="ü"/>
            </a:pPr>
            <a:r>
              <a:rPr lang="en-GB" b="0" u="sng" dirty="0" smtClean="0">
                <a:latin typeface="Calibri" panose="020F0502020204030204" pitchFamily="34" charset="0"/>
              </a:rPr>
              <a:t>Do not turn a crisis into a drama</a:t>
            </a:r>
          </a:p>
          <a:p>
            <a:endParaRPr lang="en-GB" dirty="0" smtClean="0"/>
          </a:p>
        </p:txBody>
      </p:sp>
      <p:sp>
        <p:nvSpPr>
          <p:cNvPr id="4" name="Slide Number Placeholder 3"/>
          <p:cNvSpPr>
            <a:spLocks noGrp="1"/>
          </p:cNvSpPr>
          <p:nvPr>
            <p:ph type="sldNum" sz="quarter" idx="4294967295"/>
          </p:nvPr>
        </p:nvSpPr>
        <p:spPr>
          <a:xfrm>
            <a:off x="0" y="6362700"/>
            <a:ext cx="1066800" cy="381000"/>
          </a:xfrm>
          <a:prstGeom prst="rect">
            <a:avLst/>
          </a:prstGeom>
        </p:spPr>
        <p:txBody>
          <a:bodyPr/>
          <a:lstStyle/>
          <a:p>
            <a:r>
              <a:rPr lang="en-US" dirty="0" smtClean="0"/>
              <a:t>page </a:t>
            </a:r>
            <a:fld id="{5956256E-6E52-4D05-AF31-F54124794DD7}" type="slidenum">
              <a:rPr lang="en-US" smtClean="0"/>
              <a:pPr/>
              <a:t>14</a:t>
            </a:fld>
            <a:endParaRPr lang="en-US" dirty="0"/>
          </a:p>
        </p:txBody>
      </p:sp>
    </p:spTree>
    <p:extLst>
      <p:ext uri="{BB962C8B-B14F-4D97-AF65-F5344CB8AC3E}">
        <p14:creationId xmlns:p14="http://schemas.microsoft.com/office/powerpoint/2010/main" val="1746052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200" dirty="0" smtClean="0">
                <a:solidFill>
                  <a:srgbClr val="1F497D"/>
                </a:solidFill>
                <a:latin typeface="Calibri" panose="020F0502020204030204" pitchFamily="34" charset="0"/>
              </a:rPr>
              <a:t>A 10 step approach</a:t>
            </a:r>
            <a:r>
              <a:rPr lang="en-GB" dirty="0" smtClean="0">
                <a:latin typeface="Calibri" panose="020F0502020204030204" pitchFamily="34" charset="0"/>
              </a:rPr>
              <a:t/>
            </a:r>
            <a:br>
              <a:rPr lang="en-GB" dirty="0" smtClean="0">
                <a:latin typeface="Calibri" panose="020F0502020204030204" pitchFamily="34" charset="0"/>
              </a:rPr>
            </a:br>
            <a:endParaRPr lang="en-GB" sz="2000" dirty="0">
              <a:latin typeface="Calibri" panose="020F0502020204030204" pitchFamily="34" charset="0"/>
            </a:endParaRPr>
          </a:p>
        </p:txBody>
      </p:sp>
      <p:sp>
        <p:nvSpPr>
          <p:cNvPr id="3" name="Content Placeholder 2"/>
          <p:cNvSpPr>
            <a:spLocks noGrp="1"/>
          </p:cNvSpPr>
          <p:nvPr>
            <p:ph idx="1"/>
          </p:nvPr>
        </p:nvSpPr>
        <p:spPr>
          <a:xfrm>
            <a:off x="304800" y="1171575"/>
            <a:ext cx="8153400" cy="4937125"/>
          </a:xfrm>
        </p:spPr>
        <p:txBody>
          <a:bodyPr/>
          <a:lstStyle/>
          <a:p>
            <a:pPr marL="457200" indent="-457200">
              <a:buFont typeface="+mj-lt"/>
              <a:buAutoNum type="arabicPeriod"/>
            </a:pPr>
            <a:r>
              <a:rPr lang="en-GB" sz="2000" b="0" dirty="0" smtClean="0">
                <a:latin typeface="Calibri" panose="020F0502020204030204" pitchFamily="34" charset="0"/>
              </a:rPr>
              <a:t>Don’t take it personally.</a:t>
            </a:r>
          </a:p>
          <a:p>
            <a:pPr marL="457200" indent="-457200">
              <a:buFont typeface="+mj-lt"/>
              <a:buAutoNum type="arabicPeriod"/>
            </a:pPr>
            <a:r>
              <a:rPr lang="en-GB" sz="2000" b="0" dirty="0" smtClean="0">
                <a:latin typeface="Calibri" panose="020F0502020204030204" pitchFamily="34" charset="0"/>
              </a:rPr>
              <a:t>Stay calm</a:t>
            </a:r>
          </a:p>
          <a:p>
            <a:pPr marL="457200" indent="-457200">
              <a:buFont typeface="+mj-lt"/>
              <a:buAutoNum type="arabicPeriod"/>
            </a:pPr>
            <a:r>
              <a:rPr lang="en-GB" sz="2000" b="0" dirty="0" smtClean="0">
                <a:latin typeface="Calibri" panose="020F0502020204030204" pitchFamily="34" charset="0"/>
              </a:rPr>
              <a:t>Allow the student to ‘save face’</a:t>
            </a:r>
          </a:p>
          <a:p>
            <a:pPr marL="457200" indent="-457200">
              <a:buFont typeface="+mj-lt"/>
              <a:buAutoNum type="arabicPeriod"/>
            </a:pPr>
            <a:r>
              <a:rPr lang="en-GB" sz="2000" b="0" dirty="0" smtClean="0">
                <a:latin typeface="Calibri" panose="020F0502020204030204" pitchFamily="34" charset="0"/>
              </a:rPr>
              <a:t>Be polite and don’t get into an argument</a:t>
            </a:r>
          </a:p>
          <a:p>
            <a:pPr marL="457200" indent="-457200">
              <a:buFont typeface="+mj-lt"/>
              <a:buAutoNum type="arabicPeriod"/>
            </a:pPr>
            <a:r>
              <a:rPr lang="en-GB" sz="2000" b="0" dirty="0" smtClean="0">
                <a:latin typeface="Calibri" panose="020F0502020204030204" pitchFamily="34" charset="0"/>
              </a:rPr>
              <a:t>Listen to the students and try to understand their reasons</a:t>
            </a:r>
          </a:p>
          <a:p>
            <a:pPr marL="457200" indent="-457200">
              <a:buFont typeface="+mj-lt"/>
              <a:buAutoNum type="arabicPeriod"/>
            </a:pPr>
            <a:r>
              <a:rPr lang="en-GB" sz="2000" b="0" dirty="0" smtClean="0">
                <a:latin typeface="Calibri" panose="020F0502020204030204" pitchFamily="34" charset="0"/>
              </a:rPr>
              <a:t>Decide what you are going to do and explain it to your students</a:t>
            </a:r>
          </a:p>
          <a:p>
            <a:pPr marL="457200" indent="-457200">
              <a:buFont typeface="+mj-lt"/>
              <a:buAutoNum type="arabicPeriod"/>
            </a:pPr>
            <a:r>
              <a:rPr lang="en-GB" sz="2000" dirty="0" smtClean="0">
                <a:latin typeface="Calibri" panose="020F0502020204030204" pitchFamily="34" charset="0"/>
              </a:rPr>
              <a:t>Follow through and be consistent</a:t>
            </a:r>
          </a:p>
          <a:p>
            <a:pPr marL="457200" indent="-457200">
              <a:buFont typeface="+mj-lt"/>
              <a:buAutoNum type="arabicPeriod"/>
            </a:pPr>
            <a:r>
              <a:rPr lang="en-GB" sz="2000" b="0" dirty="0" smtClean="0">
                <a:latin typeface="Calibri" panose="020F0502020204030204" pitchFamily="34" charset="0"/>
              </a:rPr>
              <a:t>Never ‘threaten’ action you are not prepared to carry out</a:t>
            </a:r>
          </a:p>
          <a:p>
            <a:pPr marL="457200" indent="-457200">
              <a:buFont typeface="+mj-lt"/>
              <a:buAutoNum type="arabicPeriod"/>
            </a:pPr>
            <a:r>
              <a:rPr lang="en-GB" sz="2000" b="0" dirty="0" smtClean="0">
                <a:latin typeface="Calibri" panose="020F0502020204030204" pitchFamily="34" charset="0"/>
              </a:rPr>
              <a:t>Ask yourself some difficult questions</a:t>
            </a:r>
          </a:p>
          <a:p>
            <a:pPr marL="457200" indent="-457200">
              <a:buFont typeface="+mj-lt"/>
              <a:buAutoNum type="arabicPeriod"/>
            </a:pPr>
            <a:r>
              <a:rPr lang="en-GB" sz="2000" b="0" dirty="0">
                <a:latin typeface="Calibri" panose="020F0502020204030204" pitchFamily="34" charset="0"/>
              </a:rPr>
              <a:t>Be prepared to change what you </a:t>
            </a:r>
            <a:r>
              <a:rPr lang="en-GB" sz="2000" b="0" dirty="0" smtClean="0">
                <a:latin typeface="Calibri" panose="020F0502020204030204" pitchFamily="34" charset="0"/>
              </a:rPr>
              <a:t>do</a:t>
            </a:r>
          </a:p>
          <a:p>
            <a:endParaRPr lang="en-GB" b="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dirty="0" smtClean="0"/>
              <a:t>page </a:t>
            </a:r>
            <a:fld id="{5956256E-6E52-4D05-AF31-F54124794DD7}" type="slidenum">
              <a:rPr lang="en-US" smtClean="0"/>
              <a:pPr/>
              <a:t>15</a:t>
            </a:fld>
            <a:endParaRPr lang="en-US" dirty="0"/>
          </a:p>
        </p:txBody>
      </p:sp>
    </p:spTree>
    <p:extLst>
      <p:ext uri="{BB962C8B-B14F-4D97-AF65-F5344CB8AC3E}">
        <p14:creationId xmlns:p14="http://schemas.microsoft.com/office/powerpoint/2010/main" val="34168676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smtClean="0">
                <a:solidFill>
                  <a:srgbClr val="1F497D"/>
                </a:solidFill>
                <a:latin typeface="Calibri" panose="020F0502020204030204" pitchFamily="34" charset="0"/>
              </a:rPr>
              <a:t>References</a:t>
            </a:r>
            <a:endParaRPr lang="en-GB" sz="3600" dirty="0">
              <a:solidFill>
                <a:srgbClr val="1F497D"/>
              </a:solidFill>
              <a:latin typeface="Calibri" panose="020F0502020204030204" pitchFamily="34" charset="0"/>
            </a:endParaRPr>
          </a:p>
        </p:txBody>
      </p:sp>
      <p:sp>
        <p:nvSpPr>
          <p:cNvPr id="3" name="Content Placeholder 2"/>
          <p:cNvSpPr>
            <a:spLocks noGrp="1"/>
          </p:cNvSpPr>
          <p:nvPr>
            <p:ph idx="1"/>
          </p:nvPr>
        </p:nvSpPr>
        <p:spPr>
          <a:xfrm>
            <a:off x="304800" y="1219200"/>
            <a:ext cx="8153400" cy="4813300"/>
          </a:xfrm>
        </p:spPr>
        <p:txBody>
          <a:bodyPr/>
          <a:lstStyle/>
          <a:p>
            <a:pPr marL="0" indent="0">
              <a:lnSpc>
                <a:spcPct val="100000"/>
              </a:lnSpc>
              <a:spcAft>
                <a:spcPts val="0"/>
              </a:spcAft>
              <a:buNone/>
            </a:pPr>
            <a:r>
              <a:rPr lang="en-GB" sz="1800" b="0" dirty="0" err="1" smtClean="0">
                <a:latin typeface="Calibri" panose="020F0502020204030204" pitchFamily="34" charset="0"/>
              </a:rPr>
              <a:t>Bjorklund</a:t>
            </a:r>
            <a:r>
              <a:rPr lang="en-GB" sz="1800" b="0" dirty="0" smtClean="0">
                <a:latin typeface="Calibri" panose="020F0502020204030204" pitchFamily="34" charset="0"/>
              </a:rPr>
              <a:t>, W. and </a:t>
            </a:r>
            <a:r>
              <a:rPr lang="en-GB" sz="1800" b="0" dirty="0" err="1" smtClean="0">
                <a:latin typeface="Calibri" panose="020F0502020204030204" pitchFamily="34" charset="0"/>
              </a:rPr>
              <a:t>Rehling</a:t>
            </a:r>
            <a:r>
              <a:rPr lang="en-GB" sz="1800" b="0" dirty="0" smtClean="0">
                <a:latin typeface="Calibri" panose="020F0502020204030204" pitchFamily="34" charset="0"/>
              </a:rPr>
              <a:t>, D.L. (2010) Student Perceptions of Classroom Incivility, </a:t>
            </a:r>
            <a:r>
              <a:rPr lang="en-GB" sz="1800" b="0" i="1" dirty="0" smtClean="0">
                <a:latin typeface="Calibri" panose="020F0502020204030204" pitchFamily="34" charset="0"/>
              </a:rPr>
              <a:t>College Teaching, </a:t>
            </a:r>
            <a:r>
              <a:rPr lang="en-GB" sz="1800" b="0" dirty="0" smtClean="0">
                <a:latin typeface="Calibri" panose="020F0502020204030204" pitchFamily="34" charset="0"/>
              </a:rPr>
              <a:t>58:15-18</a:t>
            </a:r>
          </a:p>
          <a:p>
            <a:pPr marL="0" indent="0">
              <a:lnSpc>
                <a:spcPct val="100000"/>
              </a:lnSpc>
              <a:spcAft>
                <a:spcPts val="0"/>
              </a:spcAft>
              <a:buNone/>
            </a:pPr>
            <a:endParaRPr lang="en-GB" sz="1800" b="0" i="1" dirty="0" smtClean="0">
              <a:latin typeface="Calibri" panose="020F0502020204030204" pitchFamily="34" charset="0"/>
            </a:endParaRPr>
          </a:p>
          <a:p>
            <a:pPr marL="0" indent="0">
              <a:lnSpc>
                <a:spcPct val="100000"/>
              </a:lnSpc>
              <a:spcAft>
                <a:spcPts val="0"/>
              </a:spcAft>
              <a:buNone/>
            </a:pPr>
            <a:r>
              <a:rPr lang="en-GB" sz="1800" b="0" dirty="0" err="1" smtClean="0">
                <a:latin typeface="Calibri" panose="020F0502020204030204" pitchFamily="34" charset="0"/>
              </a:rPr>
              <a:t>Dordoy</a:t>
            </a:r>
            <a:r>
              <a:rPr lang="en-GB" sz="1800" b="0" dirty="0" smtClean="0">
                <a:latin typeface="Calibri" panose="020F0502020204030204" pitchFamily="34" charset="0"/>
              </a:rPr>
              <a:t>, A, Gannon-Leary, P, Morning, D and Crane, R. (2008)</a:t>
            </a:r>
          </a:p>
          <a:p>
            <a:pPr marL="0" indent="0">
              <a:lnSpc>
                <a:spcPct val="100000"/>
              </a:lnSpc>
              <a:spcAft>
                <a:spcPts val="0"/>
              </a:spcAft>
              <a:buNone/>
            </a:pPr>
            <a:r>
              <a:rPr lang="en-GB" sz="1800" b="0" dirty="0" smtClean="0">
                <a:latin typeface="Calibri" panose="020F0502020204030204" pitchFamily="34" charset="0"/>
              </a:rPr>
              <a:t>Disruptive student behaviour, Paper 50, Northumbria University</a:t>
            </a:r>
          </a:p>
          <a:p>
            <a:pPr marL="0" indent="0">
              <a:buNone/>
            </a:pPr>
            <a:r>
              <a:rPr lang="en-GB" sz="1800" b="0" dirty="0">
                <a:latin typeface="Calibri" panose="020F0502020204030204" pitchFamily="34" charset="0"/>
                <a:hlinkClick r:id="rId2"/>
              </a:rPr>
              <a:t>https://</a:t>
            </a:r>
            <a:r>
              <a:rPr lang="en-GB" sz="1800" b="0" dirty="0" smtClean="0">
                <a:latin typeface="Calibri" panose="020F0502020204030204" pitchFamily="34" charset="0"/>
                <a:hlinkClick r:id="rId2"/>
              </a:rPr>
              <a:t>www.northumbria.ac.uk/static/5007/arpdf/academy/redguide50</a:t>
            </a:r>
            <a:endParaRPr lang="en-GB" sz="1800" b="0" dirty="0" smtClean="0">
              <a:latin typeface="Calibri" panose="020F0502020204030204" pitchFamily="34" charset="0"/>
            </a:endParaRPr>
          </a:p>
          <a:p>
            <a:pPr marL="0" indent="0">
              <a:buNone/>
            </a:pPr>
            <a:endParaRPr lang="en-GB" sz="1800" b="0" dirty="0" smtClean="0">
              <a:latin typeface="Calibri" panose="020F0502020204030204" pitchFamily="34" charset="0"/>
            </a:endParaRPr>
          </a:p>
          <a:p>
            <a:pPr marL="0" indent="0">
              <a:buNone/>
            </a:pPr>
            <a:r>
              <a:rPr lang="en-GB" sz="1800" b="0" dirty="0" smtClean="0">
                <a:latin typeface="Calibri" panose="020F0502020204030204" pitchFamily="34" charset="0"/>
              </a:rPr>
              <a:t>Race</a:t>
            </a:r>
            <a:r>
              <a:rPr lang="en-GB" sz="1800" b="0" dirty="0">
                <a:latin typeface="Calibri" panose="020F0502020204030204" pitchFamily="34" charset="0"/>
              </a:rPr>
              <a:t>, P. and Pickford, </a:t>
            </a:r>
            <a:r>
              <a:rPr lang="en-GB" sz="1800" b="0" dirty="0" smtClean="0">
                <a:latin typeface="Calibri" panose="020F0502020204030204" pitchFamily="34" charset="0"/>
              </a:rPr>
              <a:t>R. (</a:t>
            </a:r>
            <a:r>
              <a:rPr lang="en-GB" sz="1800" b="0" dirty="0">
                <a:latin typeface="Calibri" panose="020F0502020204030204" pitchFamily="34" charset="0"/>
              </a:rPr>
              <a:t>2007) Making Teaching Work: Teaching Smarter in Post-Compulsory Education, </a:t>
            </a:r>
            <a:r>
              <a:rPr lang="en-GB" sz="1800" b="0" dirty="0" smtClean="0">
                <a:latin typeface="Calibri" panose="020F0502020204030204" pitchFamily="34" charset="0"/>
              </a:rPr>
              <a:t>London: Sage</a:t>
            </a:r>
          </a:p>
          <a:p>
            <a:pPr marL="0" indent="0">
              <a:buNone/>
            </a:pPr>
            <a:endParaRPr lang="en-GB" sz="1800" b="0" dirty="0">
              <a:latin typeface="Calibri" panose="020F0502020204030204" pitchFamily="34" charset="0"/>
            </a:endParaRPr>
          </a:p>
          <a:p>
            <a:pPr marL="0" indent="0">
              <a:buNone/>
            </a:pPr>
            <a:r>
              <a:rPr lang="en-GB" sz="1800" b="0" dirty="0" smtClean="0">
                <a:latin typeface="Calibri" panose="020F0502020204030204" pitchFamily="34" charset="0"/>
              </a:rPr>
              <a:t>Stanford University, Tomorrow’s Professor Postings, Dealing with Disruptive Student Behaviour</a:t>
            </a:r>
          </a:p>
          <a:p>
            <a:pPr marL="0" indent="0">
              <a:buNone/>
            </a:pPr>
            <a:r>
              <a:rPr lang="en-GB" sz="1800" b="0" dirty="0">
                <a:latin typeface="Calibri" panose="020F0502020204030204" pitchFamily="34" charset="0"/>
                <a:hlinkClick r:id="rId3"/>
              </a:rPr>
              <a:t>https://</a:t>
            </a:r>
            <a:r>
              <a:rPr lang="en-GB" sz="1800" b="0" dirty="0" smtClean="0">
                <a:latin typeface="Calibri" panose="020F0502020204030204" pitchFamily="34" charset="0"/>
                <a:hlinkClick r:id="rId3"/>
              </a:rPr>
              <a:t>tomprof.stanford.edu/posting/1353</a:t>
            </a:r>
            <a:endParaRPr lang="en-GB" sz="1800" b="0" dirty="0" smtClean="0">
              <a:latin typeface="Calibri" panose="020F0502020204030204" pitchFamily="34" charset="0"/>
            </a:endParaRPr>
          </a:p>
          <a:p>
            <a:endParaRPr lang="en-GB" b="0" dirty="0" smtClean="0">
              <a:latin typeface="Calibri" panose="020F0502020204030204" pitchFamily="34" charset="0"/>
            </a:endParaRPr>
          </a:p>
          <a:p>
            <a:endParaRPr lang="en-GB" b="0" dirty="0">
              <a:latin typeface="Calibri" panose="020F0502020204030204" pitchFamily="34" charset="0"/>
            </a:endParaRPr>
          </a:p>
          <a:p>
            <a:endParaRPr lang="en-GB" dirty="0" smtClean="0"/>
          </a:p>
          <a:p>
            <a:endParaRPr lang="en-GB" dirty="0"/>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16</a:t>
            </a:fld>
            <a:endParaRPr lang="en-US"/>
          </a:p>
        </p:txBody>
      </p:sp>
    </p:spTree>
    <p:extLst>
      <p:ext uri="{BB962C8B-B14F-4D97-AF65-F5344CB8AC3E}">
        <p14:creationId xmlns:p14="http://schemas.microsoft.com/office/powerpoint/2010/main" val="265617627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Calibri" panose="020F0502020204030204" pitchFamily="34" charset="0"/>
              </a:rPr>
              <a:t>Aims</a:t>
            </a:r>
            <a:endParaRPr lang="en-GB" dirty="0">
              <a:latin typeface="Calibri" panose="020F0502020204030204" pitchFamily="34" charset="0"/>
            </a:endParaRPr>
          </a:p>
        </p:txBody>
      </p:sp>
      <p:sp>
        <p:nvSpPr>
          <p:cNvPr id="3" name="Content Placeholder 2"/>
          <p:cNvSpPr>
            <a:spLocks noGrp="1"/>
          </p:cNvSpPr>
          <p:nvPr>
            <p:ph idx="1"/>
          </p:nvPr>
        </p:nvSpPr>
        <p:spPr>
          <a:xfrm>
            <a:off x="304800" y="1362076"/>
            <a:ext cx="8153400" cy="4746624"/>
          </a:xfrm>
        </p:spPr>
        <p:txBody>
          <a:bodyPr/>
          <a:lstStyle/>
          <a:p>
            <a:r>
              <a:rPr lang="en-GB" sz="2400" b="0" dirty="0" smtClean="0">
                <a:latin typeface="Calibri" panose="020F0502020204030204" pitchFamily="34" charset="0"/>
              </a:rPr>
              <a:t>By the end of this session you should be able to:</a:t>
            </a:r>
          </a:p>
          <a:p>
            <a:pPr lvl="1"/>
            <a:r>
              <a:rPr lang="en-GB" sz="2400" b="0" dirty="0" smtClean="0">
                <a:latin typeface="Calibri" panose="020F0502020204030204" pitchFamily="34" charset="0"/>
              </a:rPr>
              <a:t>Reflect on the concept of </a:t>
            </a:r>
            <a:r>
              <a:rPr lang="en-GB" sz="2400" dirty="0" smtClean="0">
                <a:latin typeface="Calibri" panose="020F0502020204030204" pitchFamily="34" charset="0"/>
              </a:rPr>
              <a:t>un</a:t>
            </a:r>
            <a:r>
              <a:rPr lang="en-GB" sz="2400" b="0" dirty="0" smtClean="0">
                <a:latin typeface="Calibri" panose="020F0502020204030204" pitchFamily="34" charset="0"/>
              </a:rPr>
              <a:t>civil behaviour</a:t>
            </a:r>
          </a:p>
          <a:p>
            <a:pPr lvl="1"/>
            <a:r>
              <a:rPr lang="en-GB" sz="2400" b="0" dirty="0" smtClean="0">
                <a:latin typeface="Calibri" panose="020F0502020204030204" pitchFamily="34" charset="0"/>
              </a:rPr>
              <a:t>Identify potential causes of such behaviour</a:t>
            </a:r>
          </a:p>
          <a:p>
            <a:pPr lvl="1"/>
            <a:r>
              <a:rPr lang="en-GB" sz="2400" b="0" dirty="0" smtClean="0">
                <a:latin typeface="Calibri" panose="020F0502020204030204" pitchFamily="34" charset="0"/>
              </a:rPr>
              <a:t>Consider some strategies for managing </a:t>
            </a:r>
            <a:r>
              <a:rPr lang="en-GB" sz="2400" dirty="0" smtClean="0">
                <a:latin typeface="Calibri" panose="020F0502020204030204" pitchFamily="34" charset="0"/>
              </a:rPr>
              <a:t>it</a:t>
            </a:r>
            <a:endParaRPr lang="en-GB" sz="2400" b="0" dirty="0" smtClean="0">
              <a:latin typeface="Calibri" panose="020F0502020204030204" pitchFamily="34" charset="0"/>
            </a:endParaRPr>
          </a:p>
          <a:p>
            <a:pPr lvl="1"/>
            <a:r>
              <a:rPr lang="en-GB" sz="2400" b="0" dirty="0" smtClean="0">
                <a:latin typeface="Calibri" panose="020F0502020204030204" pitchFamily="34" charset="0"/>
              </a:rPr>
              <a:t>Discuss solutions with experienced GCU teachers</a:t>
            </a: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smtClean="0">
              <a:latin typeface="Calibri" panose="020F0502020204030204" pitchFamily="34" charset="0"/>
            </a:endParaRPr>
          </a:p>
          <a:p>
            <a:endParaRPr lang="en-GB" dirty="0">
              <a:latin typeface="Calibri" panose="020F0502020204030204" pitchFamily="34" charset="0"/>
            </a:endParaRPr>
          </a:p>
          <a:p>
            <a:endParaRPr lang="en-GB"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dirty="0" smtClean="0"/>
              <a:t>page </a:t>
            </a:r>
            <a:fld id="{5956256E-6E52-4D05-AF31-F54124794DD7}" type="slidenum">
              <a:rPr lang="en-US" smtClean="0"/>
              <a:pPr/>
              <a:t>2</a:t>
            </a:fld>
            <a:endParaRPr lang="en-US" dirty="0"/>
          </a:p>
        </p:txBody>
      </p:sp>
    </p:spTree>
    <p:extLst>
      <p:ext uri="{BB962C8B-B14F-4D97-AF65-F5344CB8AC3E}">
        <p14:creationId xmlns:p14="http://schemas.microsoft.com/office/powerpoint/2010/main" val="25653543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6226"/>
            <a:ext cx="8153400" cy="838200"/>
          </a:xfrm>
        </p:spPr>
        <p:txBody>
          <a:bodyPr/>
          <a:lstStyle/>
          <a:p>
            <a:pPr algn="ctr"/>
            <a:r>
              <a:rPr lang="en-GB" dirty="0" smtClean="0">
                <a:solidFill>
                  <a:srgbClr val="006FB6"/>
                </a:solidFill>
                <a:latin typeface="Calibri" panose="020F0502020204030204" pitchFamily="34" charset="0"/>
              </a:rPr>
              <a:t>The problem of definition</a:t>
            </a:r>
            <a:br>
              <a:rPr lang="en-GB" dirty="0" smtClean="0">
                <a:solidFill>
                  <a:srgbClr val="006FB6"/>
                </a:solidFill>
                <a:latin typeface="Calibri" panose="020F0502020204030204" pitchFamily="34" charset="0"/>
              </a:rPr>
            </a:br>
            <a:r>
              <a:rPr lang="en-GB" dirty="0" smtClean="0">
                <a:solidFill>
                  <a:srgbClr val="006FB6"/>
                </a:solidFill>
                <a:latin typeface="Calibri" panose="020F0502020204030204" pitchFamily="34" charset="0"/>
              </a:rPr>
              <a:t>What is ‘bad’ behaviour?</a:t>
            </a:r>
            <a:endParaRPr lang="en-GB" dirty="0">
              <a:solidFill>
                <a:srgbClr val="006FB6"/>
              </a:solidFill>
              <a:latin typeface="Calibri" panose="020F0502020204030204" pitchFamily="34" charset="0"/>
            </a:endParaRPr>
          </a:p>
        </p:txBody>
      </p:sp>
      <p:sp>
        <p:nvSpPr>
          <p:cNvPr id="3" name="Content Placeholder 2"/>
          <p:cNvSpPr>
            <a:spLocks noGrp="1"/>
          </p:cNvSpPr>
          <p:nvPr>
            <p:ph idx="1"/>
          </p:nvPr>
        </p:nvSpPr>
        <p:spPr/>
        <p:txBody>
          <a:bodyPr/>
          <a:lstStyle/>
          <a:p>
            <a:endParaRPr lang="en-GB" dirty="0"/>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3</a:t>
            </a:fld>
            <a:endParaRPr lang="en-US"/>
          </a:p>
        </p:txBody>
      </p:sp>
      <p:pic>
        <p:nvPicPr>
          <p:cNvPr id="1026" name="Picture 2" descr="C:\Users\smk6\Pictures\GTA\naughty ki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723" y="1489496"/>
            <a:ext cx="3076575" cy="184594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mk6\Pictures\GTA\naughty teenager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1625" y="1489496"/>
            <a:ext cx="3323504" cy="260625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mk6\Pictures\GTA\strict teacher ma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646" y="4095749"/>
            <a:ext cx="3509479" cy="249563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mk6\Pictures\GTA\strict teacher.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38750" y="4531431"/>
            <a:ext cx="3190874" cy="2126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5767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solidFill>
                  <a:srgbClr val="0070C0"/>
                </a:solidFill>
                <a:latin typeface="Calibri" panose="020F0502020204030204" pitchFamily="34" charset="0"/>
              </a:rPr>
              <a:t>The concept of classroom incivility</a:t>
            </a:r>
            <a:endParaRPr lang="en-GB" dirty="0">
              <a:solidFill>
                <a:srgbClr val="0070C0"/>
              </a:solidFill>
              <a:latin typeface="Calibri" panose="020F0502020204030204" pitchFamily="34" charset="0"/>
            </a:endParaRPr>
          </a:p>
        </p:txBody>
      </p:sp>
      <p:sp>
        <p:nvSpPr>
          <p:cNvPr id="3" name="Content Placeholder 2"/>
          <p:cNvSpPr>
            <a:spLocks noGrp="1"/>
          </p:cNvSpPr>
          <p:nvPr>
            <p:ph idx="1"/>
          </p:nvPr>
        </p:nvSpPr>
        <p:spPr>
          <a:xfrm>
            <a:off x="304800" y="1133475"/>
            <a:ext cx="8153400" cy="4975225"/>
          </a:xfrm>
        </p:spPr>
        <p:txBody>
          <a:bodyPr/>
          <a:lstStyle/>
          <a:p>
            <a:pPr algn="ctr"/>
            <a:r>
              <a:rPr lang="en-GB" sz="2400" b="0" dirty="0" smtClean="0">
                <a:latin typeface="Calibri" panose="020F0502020204030204" pitchFamily="34" charset="0"/>
              </a:rPr>
              <a:t> “slippery concept” </a:t>
            </a:r>
            <a:r>
              <a:rPr lang="en-GB" sz="1600" b="0" dirty="0" smtClean="0">
                <a:latin typeface="Calibri" panose="020F0502020204030204" pitchFamily="34" charset="0"/>
              </a:rPr>
              <a:t>(</a:t>
            </a:r>
            <a:r>
              <a:rPr lang="en-GB" sz="1600" b="0" dirty="0" err="1" smtClean="0">
                <a:latin typeface="Calibri" panose="020F0502020204030204" pitchFamily="34" charset="0"/>
              </a:rPr>
              <a:t>Bjorklund</a:t>
            </a:r>
            <a:r>
              <a:rPr lang="en-GB" sz="1600" b="0" dirty="0" smtClean="0">
                <a:latin typeface="Calibri" panose="020F0502020204030204" pitchFamily="34" charset="0"/>
              </a:rPr>
              <a:t> and </a:t>
            </a:r>
            <a:r>
              <a:rPr lang="en-GB" sz="1600" b="0" dirty="0" err="1" smtClean="0">
                <a:latin typeface="Calibri" panose="020F0502020204030204" pitchFamily="34" charset="0"/>
              </a:rPr>
              <a:t>Rehling</a:t>
            </a:r>
            <a:r>
              <a:rPr lang="en-GB" sz="1600" b="0" dirty="0" smtClean="0">
                <a:latin typeface="Calibri" panose="020F0502020204030204" pitchFamily="34" charset="0"/>
              </a:rPr>
              <a:t>, 2010)</a:t>
            </a:r>
          </a:p>
          <a:p>
            <a:pPr algn="ctr"/>
            <a:endParaRPr lang="en-GB" sz="1600" b="0" dirty="0" smtClean="0">
              <a:latin typeface="Calibri" panose="020F0502020204030204" pitchFamily="34" charset="0"/>
            </a:endParaRPr>
          </a:p>
          <a:p>
            <a:pPr algn="ctr"/>
            <a:r>
              <a:rPr lang="en-GB" sz="2400" b="0" dirty="0" smtClean="0">
                <a:latin typeface="Calibri" panose="020F0502020204030204" pitchFamily="34" charset="0"/>
              </a:rPr>
              <a:t>Un/ </a:t>
            </a:r>
            <a:r>
              <a:rPr lang="en-GB" sz="2400" b="0" dirty="0" err="1" smtClean="0">
                <a:latin typeface="Calibri" panose="020F0502020204030204" pitchFamily="34" charset="0"/>
              </a:rPr>
              <a:t>incivil</a:t>
            </a:r>
            <a:r>
              <a:rPr lang="en-GB" sz="2400" b="0" dirty="0" smtClean="0">
                <a:latin typeface="Calibri" panose="020F0502020204030204" pitchFamily="34" charset="0"/>
              </a:rPr>
              <a:t> behaviour is “not in accordance  with the unity of the classroom community or is contrary to the well-being of the classroom community, including behaviours that distract the instructor or other students , disrupt classroom learning, discourage the instructor from teaching, discourage other students from participating , derail the instructor’s goals for the period etc.” </a:t>
            </a:r>
            <a:r>
              <a:rPr lang="en-GB" sz="1600" b="0" dirty="0" smtClean="0">
                <a:latin typeface="Calibri" panose="020F0502020204030204" pitchFamily="34" charset="0"/>
              </a:rPr>
              <a:t>(ibid, p. 16)</a:t>
            </a:r>
          </a:p>
          <a:p>
            <a:endParaRPr lang="en-GB" sz="1600" b="0" dirty="0">
              <a:latin typeface="Calibri" panose="020F0502020204030204" pitchFamily="34" charset="0"/>
            </a:endParaRPr>
          </a:p>
          <a:p>
            <a:endParaRPr lang="en-GB" sz="1600" b="0" dirty="0" smtClean="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4</a:t>
            </a:fld>
            <a:endParaRPr lang="en-US"/>
          </a:p>
        </p:txBody>
      </p:sp>
    </p:spTree>
    <p:extLst>
      <p:ext uri="{BB962C8B-B14F-4D97-AF65-F5344CB8AC3E}">
        <p14:creationId xmlns:p14="http://schemas.microsoft.com/office/powerpoint/2010/main" val="38436599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rgbClr val="0070C0"/>
                </a:solidFill>
                <a:latin typeface="Calibri" panose="020F0502020204030204" pitchFamily="34" charset="0"/>
              </a:rPr>
              <a:t>What is </a:t>
            </a:r>
            <a:r>
              <a:rPr lang="en-GB" sz="2800" dirty="0" err="1" smtClean="0">
                <a:solidFill>
                  <a:srgbClr val="0070C0"/>
                </a:solidFill>
                <a:latin typeface="Calibri" panose="020F0502020204030204" pitchFamily="34" charset="0"/>
              </a:rPr>
              <a:t>incivil</a:t>
            </a:r>
            <a:r>
              <a:rPr lang="en-GB" sz="2800" dirty="0" smtClean="0">
                <a:solidFill>
                  <a:srgbClr val="0070C0"/>
                </a:solidFill>
                <a:latin typeface="Calibri" panose="020F0502020204030204" pitchFamily="34" charset="0"/>
              </a:rPr>
              <a:t> behaviour to you?  Group activity 1</a:t>
            </a:r>
            <a:endParaRPr lang="en-GB" sz="2800" dirty="0">
              <a:solidFill>
                <a:srgbClr val="0070C0"/>
              </a:solidFill>
              <a:latin typeface="Calibri" panose="020F0502020204030204" pitchFamily="34" charset="0"/>
            </a:endParaRPr>
          </a:p>
        </p:txBody>
      </p:sp>
      <p:sp>
        <p:nvSpPr>
          <p:cNvPr id="3" name="Content Placeholder 2"/>
          <p:cNvSpPr>
            <a:spLocks noGrp="1"/>
          </p:cNvSpPr>
          <p:nvPr>
            <p:ph idx="1"/>
          </p:nvPr>
        </p:nvSpPr>
        <p:spPr>
          <a:xfrm>
            <a:off x="349544" y="1088688"/>
            <a:ext cx="8153400" cy="4572000"/>
          </a:xfrm>
        </p:spPr>
        <p:txBody>
          <a:bodyPr/>
          <a:lstStyle/>
          <a:p>
            <a:pPr>
              <a:buAutoNum type="arabicPeriod"/>
            </a:pPr>
            <a:r>
              <a:rPr lang="en-GB" sz="1800" b="0" dirty="0" smtClean="0">
                <a:latin typeface="Calibri" panose="020F0502020204030204" pitchFamily="34" charset="0"/>
              </a:rPr>
              <a:t>Discuss the following questions in groups:</a:t>
            </a:r>
          </a:p>
          <a:p>
            <a:pPr marL="0" indent="0">
              <a:buNone/>
            </a:pPr>
            <a:endParaRPr lang="en-GB" sz="1800" b="0" dirty="0" smtClean="0">
              <a:latin typeface="Calibri" panose="020F0502020204030204" pitchFamily="34" charset="0"/>
            </a:endParaRPr>
          </a:p>
          <a:p>
            <a:r>
              <a:rPr lang="en-GB" sz="1800" b="0" dirty="0">
                <a:latin typeface="Calibri" panose="020F0502020204030204" pitchFamily="34" charset="0"/>
              </a:rPr>
              <a:t>What kinds of </a:t>
            </a:r>
            <a:r>
              <a:rPr lang="en-GB" sz="1800" b="0" dirty="0" err="1" smtClean="0">
                <a:latin typeface="Calibri" panose="020F0502020204030204" pitchFamily="34" charset="0"/>
              </a:rPr>
              <a:t>incivil</a:t>
            </a:r>
            <a:r>
              <a:rPr lang="en-GB" sz="1800" b="0" dirty="0" smtClean="0">
                <a:latin typeface="Calibri" panose="020F0502020204030204" pitchFamily="34" charset="0"/>
              </a:rPr>
              <a:t> behaviour </a:t>
            </a:r>
            <a:r>
              <a:rPr lang="en-GB" sz="1800" b="0" dirty="0">
                <a:latin typeface="Calibri" panose="020F0502020204030204" pitchFamily="34" charset="0"/>
              </a:rPr>
              <a:t>have you witnessed in the university classroom</a:t>
            </a:r>
            <a:r>
              <a:rPr lang="en-GB" sz="1800" b="0" dirty="0" smtClean="0">
                <a:latin typeface="Calibri" panose="020F0502020204030204" pitchFamily="34" charset="0"/>
              </a:rPr>
              <a:t>? Give examples.</a:t>
            </a:r>
          </a:p>
          <a:p>
            <a:r>
              <a:rPr lang="en-GB" sz="1800" b="0" dirty="0" smtClean="0">
                <a:latin typeface="Calibri" panose="020F0502020204030204" pitchFamily="34" charset="0"/>
              </a:rPr>
              <a:t>What was the impact of that behaviour? </a:t>
            </a:r>
          </a:p>
          <a:p>
            <a:r>
              <a:rPr lang="en-GB" sz="1800" b="0" dirty="0" smtClean="0">
                <a:latin typeface="Calibri" panose="020F0502020204030204" pitchFamily="34" charset="0"/>
              </a:rPr>
              <a:t>What was your role in the situation?</a:t>
            </a:r>
          </a:p>
          <a:p>
            <a:r>
              <a:rPr lang="en-GB" sz="1800" b="0" dirty="0" smtClean="0">
                <a:latin typeface="Calibri" panose="020F0502020204030204" pitchFamily="34" charset="0"/>
              </a:rPr>
              <a:t>How did you feel in that situation?</a:t>
            </a:r>
          </a:p>
          <a:p>
            <a:pPr marL="0" indent="0">
              <a:lnSpc>
                <a:spcPct val="100000"/>
              </a:lnSpc>
              <a:spcAft>
                <a:spcPts val="0"/>
              </a:spcAft>
              <a:buNone/>
            </a:pPr>
            <a:endParaRPr lang="en-GB" sz="1800" b="0" dirty="0">
              <a:latin typeface="Calibri" panose="020F0502020204030204" pitchFamily="34" charset="0"/>
            </a:endParaRPr>
          </a:p>
          <a:p>
            <a:pPr marL="0" indent="0">
              <a:lnSpc>
                <a:spcPct val="100000"/>
              </a:lnSpc>
              <a:spcAft>
                <a:spcPts val="0"/>
              </a:spcAft>
              <a:buNone/>
            </a:pPr>
            <a:r>
              <a:rPr lang="en-GB" sz="1800" b="0" dirty="0" smtClean="0">
                <a:latin typeface="Calibri" panose="020F0502020204030204" pitchFamily="34" charset="0"/>
              </a:rPr>
              <a:t>2. Write your answers </a:t>
            </a:r>
            <a:r>
              <a:rPr lang="en-GB" sz="1800" dirty="0" smtClean="0">
                <a:latin typeface="Calibri" panose="020F0502020204030204" pitchFamily="34" charset="0"/>
              </a:rPr>
              <a:t>using these</a:t>
            </a:r>
            <a:r>
              <a:rPr lang="en-GB" sz="1800" b="0" dirty="0" smtClean="0">
                <a:latin typeface="Calibri" panose="020F0502020204030204" pitchFamily="34" charset="0"/>
              </a:rPr>
              <a:t> </a:t>
            </a:r>
            <a:r>
              <a:rPr lang="en-GB" sz="1800" b="0" dirty="0" smtClean="0">
                <a:latin typeface="Calibri" panose="020F0502020204030204" pitchFamily="34" charset="0"/>
              </a:rPr>
              <a:t>three headings:</a:t>
            </a:r>
          </a:p>
          <a:p>
            <a:pPr marL="857250" lvl="2" indent="-285750"/>
            <a:r>
              <a:rPr lang="en-GB" sz="1800" dirty="0" smtClean="0">
                <a:latin typeface="Calibri" panose="020F0502020204030204" pitchFamily="34" charset="0"/>
              </a:rPr>
              <a:t>Examples</a:t>
            </a:r>
          </a:p>
          <a:p>
            <a:pPr marL="857250" lvl="2" indent="-285750"/>
            <a:r>
              <a:rPr lang="en-GB" sz="1800" b="0" dirty="0" smtClean="0">
                <a:latin typeface="Calibri" panose="020F0502020204030204" pitchFamily="34" charset="0"/>
              </a:rPr>
              <a:t>Impact</a:t>
            </a:r>
          </a:p>
          <a:p>
            <a:pPr marL="857250" lvl="2" indent="-285750"/>
            <a:r>
              <a:rPr lang="en-GB" sz="1800" dirty="0" smtClean="0">
                <a:latin typeface="Calibri" panose="020F0502020204030204" pitchFamily="34" charset="0"/>
              </a:rPr>
              <a:t>Feelings</a:t>
            </a:r>
          </a:p>
          <a:p>
            <a:pPr marL="195262" lvl="1" indent="0" algn="ctr">
              <a:buNone/>
            </a:pPr>
            <a:r>
              <a:rPr lang="en-GB" sz="1800" b="0" dirty="0">
                <a:latin typeface="Calibri" panose="020F0502020204030204" pitchFamily="34" charset="0"/>
              </a:rPr>
              <a:t> </a:t>
            </a:r>
            <a:r>
              <a:rPr lang="en-GB" sz="1800" dirty="0" smtClean="0">
                <a:latin typeface="Calibri" panose="020F0502020204030204" pitchFamily="34" charset="0"/>
              </a:rPr>
              <a:t>You have </a:t>
            </a:r>
            <a:r>
              <a:rPr lang="en-GB" sz="1800" b="1" dirty="0" smtClean="0">
                <a:latin typeface="Calibri" panose="020F0502020204030204" pitchFamily="34" charset="0"/>
              </a:rPr>
              <a:t>10 minutes </a:t>
            </a:r>
            <a:r>
              <a:rPr lang="en-GB" sz="1800" dirty="0" smtClean="0">
                <a:latin typeface="Calibri" panose="020F0502020204030204" pitchFamily="34" charset="0"/>
              </a:rPr>
              <a:t>for this activity</a:t>
            </a:r>
          </a:p>
          <a:p>
            <a:pPr marL="195262" lvl="1" indent="0" algn="ctr">
              <a:buNone/>
            </a:pPr>
            <a:r>
              <a:rPr lang="en-GB" sz="1800" b="0" dirty="0" smtClean="0">
                <a:latin typeface="Calibri" panose="020F0502020204030204" pitchFamily="34" charset="0"/>
              </a:rPr>
              <a:t>Appoint a person to feed back your results.</a:t>
            </a:r>
          </a:p>
          <a:p>
            <a:pPr marL="457200" indent="-457200">
              <a:buFont typeface="+mj-lt"/>
              <a:buAutoNum type="arabicPeriod"/>
            </a:pPr>
            <a:endParaRPr lang="en-GB" sz="2400" b="0" dirty="0">
              <a:latin typeface="Calibri" panose="020F0502020204030204" pitchFamily="34" charset="0"/>
            </a:endParaRPr>
          </a:p>
          <a:p>
            <a:pPr algn="ctr"/>
            <a:endParaRPr lang="en-GB" sz="2400" b="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dirty="0" smtClean="0"/>
              <a:t>page </a:t>
            </a:r>
            <a:fld id="{5956256E-6E52-4D05-AF31-F54124794DD7}" type="slidenum">
              <a:rPr lang="en-US" smtClean="0"/>
              <a:pPr/>
              <a:t>5</a:t>
            </a:fld>
            <a:endParaRPr lang="en-US" dirty="0"/>
          </a:p>
        </p:txBody>
      </p:sp>
    </p:spTree>
    <p:extLst>
      <p:ext uri="{BB962C8B-B14F-4D97-AF65-F5344CB8AC3E}">
        <p14:creationId xmlns:p14="http://schemas.microsoft.com/office/powerpoint/2010/main" val="35884467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endParaRPr lang="en-US" dirty="0" smtClean="0"/>
          </a:p>
          <a:p>
            <a:r>
              <a:rPr lang="en-US" sz="2800" b="1" dirty="0" err="1"/>
              <a:t>www.menti.com</a:t>
            </a:r>
            <a:r>
              <a:rPr lang="en-US" sz="2800" dirty="0"/>
              <a:t> and use the code </a:t>
            </a:r>
            <a:r>
              <a:rPr lang="en-US" sz="2800" b="1" dirty="0" smtClean="0"/>
              <a:t>81 07 41</a:t>
            </a:r>
            <a:endParaRPr lang="en-US" sz="2800" dirty="0"/>
          </a:p>
        </p:txBody>
      </p:sp>
      <p:sp>
        <p:nvSpPr>
          <p:cNvPr id="4" name="Text Placeholder 3"/>
          <p:cNvSpPr>
            <a:spLocks noGrp="1"/>
          </p:cNvSpPr>
          <p:nvPr>
            <p:ph type="body" sz="quarter" idx="12"/>
          </p:nvPr>
        </p:nvSpPr>
        <p:spPr>
          <a:xfrm>
            <a:off x="431800" y="368301"/>
            <a:ext cx="8280400" cy="830997"/>
          </a:xfrm>
        </p:spPr>
        <p:txBody>
          <a:bodyPr/>
          <a:lstStyle/>
          <a:p>
            <a:r>
              <a:rPr lang="en-US" dirty="0" smtClean="0"/>
              <a:t>What classroom </a:t>
            </a:r>
            <a:r>
              <a:rPr lang="en-US" dirty="0" err="1" smtClean="0"/>
              <a:t>behaviour</a:t>
            </a:r>
            <a:r>
              <a:rPr lang="en-US" dirty="0" smtClean="0"/>
              <a:t> do you think is the most uncivil </a:t>
            </a:r>
            <a:endParaRPr lang="en-US" dirty="0"/>
          </a:p>
        </p:txBody>
      </p:sp>
      <p:sp>
        <p:nvSpPr>
          <p:cNvPr id="2" name="Slide Number Placeholder 1"/>
          <p:cNvSpPr>
            <a:spLocks noGrp="1"/>
          </p:cNvSpPr>
          <p:nvPr>
            <p:ph type="sldNum" sz="quarter" idx="4294967295"/>
          </p:nvPr>
        </p:nvSpPr>
        <p:spPr>
          <a:xfrm>
            <a:off x="0" y="6362700"/>
            <a:ext cx="1066800" cy="381000"/>
          </a:xfrm>
          <a:prstGeom prst="rect">
            <a:avLst/>
          </a:prstGeom>
        </p:spPr>
        <p:txBody>
          <a:bodyPr/>
          <a:lstStyle/>
          <a:p>
            <a:r>
              <a:rPr lang="en-US" smtClean="0"/>
              <a:t>page </a:t>
            </a:r>
            <a:fld id="{7D456349-0B36-4D19-921C-E61F75203F9D}" type="slidenum">
              <a:rPr lang="en-US" smtClean="0"/>
              <a:pPr/>
              <a:t>6</a:t>
            </a:fld>
            <a:endParaRPr lang="en-US"/>
          </a:p>
        </p:txBody>
      </p:sp>
    </p:spTree>
    <p:extLst>
      <p:ext uri="{BB962C8B-B14F-4D97-AF65-F5344CB8AC3E}">
        <p14:creationId xmlns:p14="http://schemas.microsoft.com/office/powerpoint/2010/main" val="42399199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57176"/>
            <a:ext cx="8153400" cy="685800"/>
          </a:xfrm>
        </p:spPr>
        <p:txBody>
          <a:bodyPr/>
          <a:lstStyle/>
          <a:p>
            <a:pPr algn="ctr"/>
            <a:r>
              <a:rPr lang="en-GB" sz="2000" dirty="0" smtClean="0">
                <a:solidFill>
                  <a:srgbClr val="0070C0"/>
                </a:solidFill>
                <a:latin typeface="Calibri" panose="020F0502020204030204" pitchFamily="34" charset="0"/>
              </a:rPr>
              <a:t>Ranking incivility in the university classroom:</a:t>
            </a:r>
            <a:br>
              <a:rPr lang="en-GB" sz="2000" dirty="0" smtClean="0">
                <a:solidFill>
                  <a:srgbClr val="0070C0"/>
                </a:solidFill>
                <a:latin typeface="Calibri" panose="020F0502020204030204" pitchFamily="34" charset="0"/>
              </a:rPr>
            </a:br>
            <a:r>
              <a:rPr lang="en-GB" sz="2000" dirty="0" smtClean="0">
                <a:solidFill>
                  <a:srgbClr val="0070C0"/>
                </a:solidFill>
                <a:latin typeface="Calibri" panose="020F0502020204030204" pitchFamily="34" charset="0"/>
              </a:rPr>
              <a:t>Student perceptions </a:t>
            </a:r>
            <a:r>
              <a:rPr lang="en-GB" sz="1600" dirty="0" smtClean="0">
                <a:latin typeface="Calibri" panose="020F0502020204030204" pitchFamily="34" charset="0"/>
              </a:rPr>
              <a:t>(</a:t>
            </a:r>
            <a:r>
              <a:rPr lang="en-GB" sz="1600" dirty="0" err="1" smtClean="0">
                <a:latin typeface="Calibri" panose="020F0502020204030204" pitchFamily="34" charset="0"/>
              </a:rPr>
              <a:t>Bjorklund</a:t>
            </a:r>
            <a:r>
              <a:rPr lang="en-GB" sz="1600" dirty="0" smtClean="0">
                <a:latin typeface="Calibri" panose="020F0502020204030204" pitchFamily="34" charset="0"/>
              </a:rPr>
              <a:t> </a:t>
            </a:r>
            <a:r>
              <a:rPr lang="en-GB" sz="1600" dirty="0">
                <a:latin typeface="Calibri" panose="020F0502020204030204" pitchFamily="34" charset="0"/>
              </a:rPr>
              <a:t>and </a:t>
            </a:r>
            <a:r>
              <a:rPr lang="en-GB" sz="1600" dirty="0" err="1">
                <a:latin typeface="Calibri" panose="020F0502020204030204" pitchFamily="34" charset="0"/>
              </a:rPr>
              <a:t>Rehling</a:t>
            </a:r>
            <a:r>
              <a:rPr lang="en-GB" sz="1600" dirty="0">
                <a:latin typeface="Calibri" panose="020F0502020204030204" pitchFamily="34" charset="0"/>
              </a:rPr>
              <a:t>, 2010</a:t>
            </a:r>
            <a:r>
              <a:rPr lang="en-GB" sz="1600" dirty="0" smtClean="0">
                <a:latin typeface="Calibri" panose="020F0502020204030204" pitchFamily="34" charset="0"/>
              </a:rPr>
              <a:t>)</a:t>
            </a:r>
            <a:r>
              <a:rPr lang="en-GB" sz="1600" dirty="0">
                <a:latin typeface="Calibri" panose="020F0502020204030204" pitchFamily="34" charset="0"/>
              </a:rPr>
              <a:t> </a:t>
            </a:r>
            <a:r>
              <a:rPr lang="en-GB" sz="1600" dirty="0" smtClean="0">
                <a:latin typeface="Calibri" panose="020F0502020204030204" pitchFamily="34" charset="0"/>
              </a:rPr>
              <a:t/>
            </a:r>
            <a:br>
              <a:rPr lang="en-GB" sz="1600" dirty="0" smtClean="0">
                <a:latin typeface="Calibri" panose="020F0502020204030204" pitchFamily="34" charset="0"/>
              </a:rPr>
            </a:br>
            <a:r>
              <a:rPr lang="en-GB" sz="2000" dirty="0" smtClean="0">
                <a:latin typeface="Calibri" panose="020F0502020204030204" pitchFamily="34" charset="0"/>
              </a:rPr>
              <a:t>Survey </a:t>
            </a:r>
            <a:r>
              <a:rPr lang="en-GB" sz="2000" dirty="0">
                <a:latin typeface="Calibri" panose="020F0502020204030204" pitchFamily="34" charset="0"/>
              </a:rPr>
              <a:t>of 3,616 students at US university in Midwest</a:t>
            </a:r>
            <a:br>
              <a:rPr lang="en-GB" sz="2000" dirty="0">
                <a:latin typeface="Calibri" panose="020F0502020204030204" pitchFamily="34" charset="0"/>
              </a:rPr>
            </a:br>
            <a:r>
              <a:rPr lang="en-GB" sz="2000" dirty="0">
                <a:latin typeface="Calibri" panose="020F0502020204030204" pitchFamily="34" charset="0"/>
              </a:rPr>
              <a:t/>
            </a:r>
            <a:br>
              <a:rPr lang="en-GB" sz="2000" dirty="0">
                <a:latin typeface="Calibri" panose="020F0502020204030204" pitchFamily="34" charset="0"/>
              </a:rPr>
            </a:br>
            <a:r>
              <a:rPr lang="en-GB" dirty="0" smtClean="0">
                <a:solidFill>
                  <a:srgbClr val="0070C0"/>
                </a:solidFill>
                <a:latin typeface="Calibri" panose="020F0502020204030204" pitchFamily="34" charset="0"/>
              </a:rPr>
              <a:t/>
            </a:r>
            <a:br>
              <a:rPr lang="en-GB" dirty="0" smtClean="0">
                <a:solidFill>
                  <a:srgbClr val="0070C0"/>
                </a:solidFill>
                <a:latin typeface="Calibri" panose="020F0502020204030204" pitchFamily="34" charset="0"/>
              </a:rPr>
            </a:br>
            <a:endParaRPr lang="en-GB" dirty="0">
              <a:solidFill>
                <a:srgbClr val="0070C0"/>
              </a:solidFill>
              <a:latin typeface="Calibri" panose="020F0502020204030204" pitchFamily="34" charset="0"/>
            </a:endParaRPr>
          </a:p>
        </p:txBody>
      </p:sp>
      <p:sp>
        <p:nvSpPr>
          <p:cNvPr id="3" name="Content Placeholder 2"/>
          <p:cNvSpPr>
            <a:spLocks noGrp="1"/>
          </p:cNvSpPr>
          <p:nvPr>
            <p:ph idx="1"/>
          </p:nvPr>
        </p:nvSpPr>
        <p:spPr>
          <a:xfrm>
            <a:off x="304800" y="1276350"/>
            <a:ext cx="8153400" cy="4832350"/>
          </a:xfrm>
        </p:spPr>
        <p:txBody>
          <a:bodyPr/>
          <a:lstStyle/>
          <a:p>
            <a:endParaRPr lang="en-GB" sz="2400" b="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7</a:t>
            </a:fld>
            <a:endParaRPr lang="en-US"/>
          </a:p>
        </p:txBody>
      </p:sp>
      <p:sp>
        <p:nvSpPr>
          <p:cNvPr id="6" name="Oval 5"/>
          <p:cNvSpPr/>
          <p:nvPr/>
        </p:nvSpPr>
        <p:spPr bwMode="auto">
          <a:xfrm>
            <a:off x="901379" y="1345022"/>
            <a:ext cx="2619375" cy="1171575"/>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alibri" panose="020F0502020204030204" pitchFamily="34" charset="0"/>
              </a:rPr>
              <a:t>Conversing loudly with others</a:t>
            </a:r>
          </a:p>
        </p:txBody>
      </p:sp>
      <p:sp>
        <p:nvSpPr>
          <p:cNvPr id="7" name="Oval 6"/>
          <p:cNvSpPr/>
          <p:nvPr/>
        </p:nvSpPr>
        <p:spPr bwMode="auto">
          <a:xfrm>
            <a:off x="4792516" y="1601624"/>
            <a:ext cx="2619375" cy="9144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Calibri" panose="020F0502020204030204" pitchFamily="34" charset="0"/>
              </a:rPr>
              <a:t>Text messaging</a:t>
            </a:r>
          </a:p>
        </p:txBody>
      </p:sp>
      <p:sp>
        <p:nvSpPr>
          <p:cNvPr id="8" name="Oval 7"/>
          <p:cNvSpPr/>
          <p:nvPr/>
        </p:nvSpPr>
        <p:spPr bwMode="auto">
          <a:xfrm>
            <a:off x="790591" y="2798916"/>
            <a:ext cx="2619375" cy="1162052"/>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Calibri" panose="020F0502020204030204" pitchFamily="34" charset="0"/>
              </a:rPr>
              <a:t>Eating and drinking</a:t>
            </a:r>
          </a:p>
        </p:txBody>
      </p:sp>
      <p:sp>
        <p:nvSpPr>
          <p:cNvPr id="9" name="Oval 8"/>
          <p:cNvSpPr/>
          <p:nvPr/>
        </p:nvSpPr>
        <p:spPr bwMode="auto">
          <a:xfrm>
            <a:off x="3401844" y="3200399"/>
            <a:ext cx="2619375" cy="1076325"/>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alibri" panose="020F0502020204030204" pitchFamily="34" charset="0"/>
              </a:rPr>
              <a:t>Allowing a phone to ring</a:t>
            </a:r>
          </a:p>
        </p:txBody>
      </p:sp>
      <p:sp>
        <p:nvSpPr>
          <p:cNvPr id="10" name="Oval 9"/>
          <p:cNvSpPr/>
          <p:nvPr/>
        </p:nvSpPr>
        <p:spPr bwMode="auto">
          <a:xfrm>
            <a:off x="6021219" y="4094524"/>
            <a:ext cx="2619375" cy="104775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alibri" panose="020F0502020204030204" pitchFamily="34" charset="0"/>
              </a:rPr>
              <a:t>Continuing to talk after being asked to stop</a:t>
            </a:r>
          </a:p>
        </p:txBody>
      </p:sp>
      <p:sp>
        <p:nvSpPr>
          <p:cNvPr id="11" name="Oval 10"/>
          <p:cNvSpPr/>
          <p:nvPr/>
        </p:nvSpPr>
        <p:spPr bwMode="auto">
          <a:xfrm>
            <a:off x="901379" y="4243386"/>
            <a:ext cx="2619375" cy="1343025"/>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Calibri" panose="020F0502020204030204" pitchFamily="34" charset="0"/>
              </a:rPr>
              <a:t>Coming to class under influence of alcoho</a:t>
            </a:r>
            <a:r>
              <a:rPr lang="en-GB" sz="1800" dirty="0" smtClean="0">
                <a:latin typeface="Calibri" panose="020F0502020204030204" pitchFamily="34" charset="0"/>
              </a:rPr>
              <a:t>l or drugs</a:t>
            </a:r>
            <a:endParaRPr kumimoji="0" lang="en-GB" sz="1800" b="0" i="0" u="none" strike="noStrike" cap="none" normalizeH="0" baseline="0" dirty="0" smtClean="0">
              <a:ln>
                <a:noFill/>
              </a:ln>
              <a:solidFill>
                <a:schemeClr val="tx1"/>
              </a:solidFill>
              <a:effectLst/>
              <a:latin typeface="Calibri" panose="020F0502020204030204" pitchFamily="34" charset="0"/>
            </a:endParaRPr>
          </a:p>
        </p:txBody>
      </p:sp>
      <p:sp>
        <p:nvSpPr>
          <p:cNvPr id="12" name="Oval 11"/>
          <p:cNvSpPr/>
          <p:nvPr/>
        </p:nvSpPr>
        <p:spPr bwMode="auto">
          <a:xfrm>
            <a:off x="3671880" y="5038725"/>
            <a:ext cx="2870844" cy="1069975"/>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sz="1800" dirty="0" smtClean="0">
                <a:latin typeface="Calibri" panose="020F0502020204030204" pitchFamily="34" charset="0"/>
              </a:rPr>
              <a:t>Arriving late  and / or leave early</a:t>
            </a:r>
            <a:endParaRPr kumimoji="0" lang="en-GB" sz="1800" b="0" i="0" u="none" strike="noStrike" cap="none" normalizeH="0" baseline="0" dirty="0" smtClean="0">
              <a:ln>
                <a:noFill/>
              </a:ln>
              <a:solidFill>
                <a:schemeClr val="tx1"/>
              </a:solidFill>
              <a:effectLst/>
              <a:latin typeface="Calibri" panose="020F0502020204030204" pitchFamily="34" charset="0"/>
            </a:endParaRPr>
          </a:p>
        </p:txBody>
      </p:sp>
      <p:sp>
        <p:nvSpPr>
          <p:cNvPr id="13" name="Oval 12"/>
          <p:cNvSpPr/>
          <p:nvPr/>
        </p:nvSpPr>
        <p:spPr bwMode="auto">
          <a:xfrm>
            <a:off x="6102204" y="2892310"/>
            <a:ext cx="2619375" cy="9144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Calibri" panose="020F0502020204030204" pitchFamily="34" charset="0"/>
              </a:rPr>
              <a:t>Doing work for other classes</a:t>
            </a:r>
          </a:p>
        </p:txBody>
      </p:sp>
    </p:spTree>
    <p:extLst>
      <p:ext uri="{BB962C8B-B14F-4D97-AF65-F5344CB8AC3E}">
        <p14:creationId xmlns:p14="http://schemas.microsoft.com/office/powerpoint/2010/main" val="1586451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b="1" dirty="0" smtClean="0">
                <a:solidFill>
                  <a:schemeClr val="tx2"/>
                </a:solidFill>
                <a:latin typeface="Calibri" panose="020F0502020204030204" pitchFamily="34" charset="0"/>
              </a:rPr>
              <a:t>What do staff think?</a:t>
            </a:r>
            <a:br>
              <a:rPr lang="en-GB" sz="2800" b="1" dirty="0" smtClean="0">
                <a:solidFill>
                  <a:schemeClr val="tx2"/>
                </a:solidFill>
                <a:latin typeface="Calibri" panose="020F0502020204030204" pitchFamily="34" charset="0"/>
              </a:rPr>
            </a:br>
            <a:r>
              <a:rPr lang="en-GB" sz="2400" dirty="0" smtClean="0">
                <a:solidFill>
                  <a:schemeClr val="tx2"/>
                </a:solidFill>
                <a:latin typeface="Calibri" panose="020F0502020204030204" pitchFamily="34" charset="0"/>
              </a:rPr>
              <a:t/>
            </a:r>
            <a:br>
              <a:rPr lang="en-GB" sz="2400" dirty="0" smtClean="0">
                <a:solidFill>
                  <a:schemeClr val="tx2"/>
                </a:solidFill>
                <a:latin typeface="Calibri" panose="020F0502020204030204" pitchFamily="34" charset="0"/>
              </a:rPr>
            </a:br>
            <a:r>
              <a:rPr lang="en-GB" sz="2400" dirty="0" smtClean="0">
                <a:latin typeface="Calibri" panose="020F0502020204030204" pitchFamily="34" charset="0"/>
              </a:rPr>
              <a:t>How common is “disruptive” behaviour?</a:t>
            </a:r>
            <a:r>
              <a:rPr lang="en-GB" sz="2400" dirty="0">
                <a:latin typeface="Calibri" panose="020F0502020204030204" pitchFamily="34" charset="0"/>
              </a:rPr>
              <a:t> </a:t>
            </a:r>
            <a:r>
              <a:rPr lang="en-GB" sz="2400" dirty="0" smtClean="0">
                <a:latin typeface="Calibri" panose="020F0502020204030204" pitchFamily="34" charset="0"/>
              </a:rPr>
              <a:t/>
            </a:r>
            <a:br>
              <a:rPr lang="en-GB" sz="2400" dirty="0" smtClean="0">
                <a:latin typeface="Calibri" panose="020F0502020204030204" pitchFamily="34" charset="0"/>
              </a:rPr>
            </a:br>
            <a:r>
              <a:rPr lang="en-GB" sz="2400" dirty="0" smtClean="0">
                <a:latin typeface="Calibri" panose="020F0502020204030204" pitchFamily="34" charset="0"/>
              </a:rPr>
              <a:t>Some statistics  </a:t>
            </a:r>
            <a:r>
              <a:rPr lang="en-GB" sz="1600" dirty="0" smtClean="0">
                <a:latin typeface="Calibri" panose="020F0502020204030204" pitchFamily="34" charset="0"/>
              </a:rPr>
              <a:t>(</a:t>
            </a:r>
            <a:r>
              <a:rPr lang="en-GB" sz="1600" dirty="0" err="1" smtClean="0">
                <a:latin typeface="Calibri" panose="020F0502020204030204" pitchFamily="34" charset="0"/>
              </a:rPr>
              <a:t>Dordoy</a:t>
            </a:r>
            <a:r>
              <a:rPr lang="en-GB" sz="1600" dirty="0" smtClean="0">
                <a:latin typeface="Calibri" panose="020F0502020204030204" pitchFamily="34" charset="0"/>
              </a:rPr>
              <a:t> </a:t>
            </a:r>
            <a:r>
              <a:rPr lang="en-GB" sz="1600" dirty="0">
                <a:latin typeface="Calibri" panose="020F0502020204030204" pitchFamily="34" charset="0"/>
              </a:rPr>
              <a:t>et al, 2008)</a:t>
            </a:r>
          </a:p>
        </p:txBody>
      </p:sp>
      <p:sp>
        <p:nvSpPr>
          <p:cNvPr id="3" name="Content Placeholder 2"/>
          <p:cNvSpPr>
            <a:spLocks noGrp="1"/>
          </p:cNvSpPr>
          <p:nvPr>
            <p:ph idx="1"/>
          </p:nvPr>
        </p:nvSpPr>
        <p:spPr>
          <a:xfrm>
            <a:off x="285750" y="2078820"/>
            <a:ext cx="8153400" cy="4184650"/>
          </a:xfrm>
        </p:spPr>
        <p:txBody>
          <a:bodyPr/>
          <a:lstStyle/>
          <a:p>
            <a:pPr marL="0" indent="0" algn="ctr">
              <a:buNone/>
            </a:pPr>
            <a:endParaRPr lang="en-GB" sz="2400" dirty="0">
              <a:latin typeface="Calibri" panose="020F0502020204030204" pitchFamily="34" charset="0"/>
            </a:endParaRPr>
          </a:p>
          <a:p>
            <a:pPr marL="0" indent="0">
              <a:buNone/>
            </a:pPr>
            <a:r>
              <a:rPr lang="en-GB" sz="2400" b="0" dirty="0" smtClean="0">
                <a:latin typeface="Calibri" panose="020F0502020204030204" pitchFamily="34" charset="0"/>
              </a:rPr>
              <a:t>Staff survey </a:t>
            </a:r>
            <a:r>
              <a:rPr lang="en-GB" sz="1600" b="0" dirty="0" smtClean="0">
                <a:latin typeface="Calibri" panose="020F0502020204030204" pitchFamily="34" charset="0"/>
              </a:rPr>
              <a:t>(Gannon-Leary, in </a:t>
            </a:r>
            <a:r>
              <a:rPr lang="en-GB" sz="1600" b="0" dirty="0" err="1" smtClean="0">
                <a:latin typeface="Calibri" panose="020F0502020204030204" pitchFamily="34" charset="0"/>
              </a:rPr>
              <a:t>Dordoy</a:t>
            </a:r>
            <a:r>
              <a:rPr lang="en-GB" sz="1600" b="0" dirty="0" smtClean="0">
                <a:latin typeface="Calibri" panose="020F0502020204030204" pitchFamily="34" charset="0"/>
              </a:rPr>
              <a:t> et al, 2008)</a:t>
            </a:r>
          </a:p>
          <a:p>
            <a:pPr marL="0" indent="0">
              <a:buNone/>
            </a:pPr>
            <a:endParaRPr lang="en-GB" sz="1600" b="0" dirty="0" smtClean="0">
              <a:latin typeface="Calibri" panose="020F0502020204030204" pitchFamily="34" charset="0"/>
            </a:endParaRPr>
          </a:p>
          <a:p>
            <a:r>
              <a:rPr lang="en-GB" sz="2400" b="0" dirty="0" smtClean="0">
                <a:latin typeface="Calibri" panose="020F0502020204030204" pitchFamily="34" charset="0"/>
              </a:rPr>
              <a:t>“Is disruptive behaviour more prevalent now that it had been previously? “</a:t>
            </a:r>
          </a:p>
          <a:p>
            <a:r>
              <a:rPr lang="en-GB" sz="2400" b="1" dirty="0" smtClean="0">
                <a:latin typeface="Calibri" panose="020F0502020204030204" pitchFamily="34" charset="0"/>
              </a:rPr>
              <a:t>59%</a:t>
            </a:r>
            <a:r>
              <a:rPr lang="en-GB" sz="2400" b="0" dirty="0" smtClean="0">
                <a:latin typeface="Calibri" panose="020F0502020204030204" pitchFamily="34" charset="0"/>
              </a:rPr>
              <a:t> agreed</a:t>
            </a:r>
          </a:p>
          <a:p>
            <a:r>
              <a:rPr lang="en-GB" sz="2400" b="1" dirty="0" smtClean="0">
                <a:latin typeface="Calibri" panose="020F0502020204030204" pitchFamily="34" charset="0"/>
              </a:rPr>
              <a:t>16%</a:t>
            </a:r>
            <a:r>
              <a:rPr lang="en-GB" sz="2400" b="0" dirty="0" smtClean="0">
                <a:latin typeface="Calibri" panose="020F0502020204030204" pitchFamily="34" charset="0"/>
              </a:rPr>
              <a:t> disagreed</a:t>
            </a:r>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8</a:t>
            </a:fld>
            <a:endParaRPr lang="en-US"/>
          </a:p>
        </p:txBody>
      </p:sp>
    </p:spTree>
    <p:extLst>
      <p:ext uri="{BB962C8B-B14F-4D97-AF65-F5344CB8AC3E}">
        <p14:creationId xmlns:p14="http://schemas.microsoft.com/office/powerpoint/2010/main" val="41615845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rgbClr val="0070C0"/>
                </a:solidFill>
                <a:latin typeface="Calibri" panose="020F0502020204030204" pitchFamily="34" charset="0"/>
              </a:rPr>
              <a:t>What might be the reasons for </a:t>
            </a:r>
            <a:r>
              <a:rPr lang="en-GB" sz="2800" dirty="0" err="1" smtClean="0">
                <a:solidFill>
                  <a:srgbClr val="0070C0"/>
                </a:solidFill>
                <a:latin typeface="Calibri" panose="020F0502020204030204" pitchFamily="34" charset="0"/>
              </a:rPr>
              <a:t>incivil</a:t>
            </a:r>
            <a:r>
              <a:rPr lang="en-GB" sz="2800" dirty="0" smtClean="0">
                <a:solidFill>
                  <a:srgbClr val="0070C0"/>
                </a:solidFill>
                <a:latin typeface="Calibri" panose="020F0502020204030204" pitchFamily="34" charset="0"/>
              </a:rPr>
              <a:t> behaviour?</a:t>
            </a:r>
            <a:br>
              <a:rPr lang="en-GB" sz="2800" dirty="0" smtClean="0">
                <a:solidFill>
                  <a:srgbClr val="0070C0"/>
                </a:solidFill>
                <a:latin typeface="Calibri" panose="020F0502020204030204" pitchFamily="34" charset="0"/>
              </a:rPr>
            </a:br>
            <a:r>
              <a:rPr lang="en-GB" sz="2800" dirty="0" smtClean="0">
                <a:solidFill>
                  <a:srgbClr val="0070C0"/>
                </a:solidFill>
                <a:latin typeface="Calibri" panose="020F0502020204030204" pitchFamily="34" charset="0"/>
              </a:rPr>
              <a:t>Group activity 2</a:t>
            </a:r>
            <a:endParaRPr lang="en-GB" sz="2800" dirty="0">
              <a:solidFill>
                <a:srgbClr val="0070C0"/>
              </a:solidFill>
              <a:latin typeface="Calibri" panose="020F0502020204030204" pitchFamily="34" charset="0"/>
            </a:endParaRPr>
          </a:p>
        </p:txBody>
      </p:sp>
      <p:sp>
        <p:nvSpPr>
          <p:cNvPr id="3" name="Content Placeholder 2"/>
          <p:cNvSpPr>
            <a:spLocks noGrp="1"/>
          </p:cNvSpPr>
          <p:nvPr>
            <p:ph idx="1"/>
          </p:nvPr>
        </p:nvSpPr>
        <p:spPr>
          <a:xfrm>
            <a:off x="304800" y="1733550"/>
            <a:ext cx="8153400" cy="4375150"/>
          </a:xfrm>
        </p:spPr>
        <p:txBody>
          <a:bodyPr/>
          <a:lstStyle/>
          <a:p>
            <a:pPr marL="342900" indent="-342900">
              <a:buFont typeface="Arial" panose="020B0604020202020204" pitchFamily="34" charset="0"/>
              <a:buChar char="•"/>
            </a:pPr>
            <a:r>
              <a:rPr lang="en-GB" sz="2800" b="0" dirty="0" smtClean="0">
                <a:latin typeface="Calibri" panose="020F0502020204030204" pitchFamily="34" charset="0"/>
              </a:rPr>
              <a:t>Discuss the question in your group </a:t>
            </a:r>
          </a:p>
          <a:p>
            <a:pPr marL="342900" indent="-342900">
              <a:buFont typeface="Arial" panose="020B0604020202020204" pitchFamily="34" charset="0"/>
              <a:buChar char="•"/>
            </a:pPr>
            <a:r>
              <a:rPr lang="en-GB" sz="2800" b="0" dirty="0" smtClean="0">
                <a:latin typeface="Calibri" panose="020F0502020204030204" pitchFamily="34" charset="0"/>
              </a:rPr>
              <a:t>Write the results on the flipchart</a:t>
            </a:r>
          </a:p>
          <a:p>
            <a:pPr marL="342900" indent="-342900">
              <a:buFont typeface="Arial" panose="020B0604020202020204" pitchFamily="34" charset="0"/>
              <a:buChar char="•"/>
            </a:pPr>
            <a:r>
              <a:rPr lang="en-GB" sz="2800" b="0" dirty="0" smtClean="0">
                <a:latin typeface="Calibri" panose="020F0502020204030204" pitchFamily="34" charset="0"/>
              </a:rPr>
              <a:t>Rank the reasons from what might be the most common to what might be the least common?</a:t>
            </a:r>
          </a:p>
          <a:p>
            <a:endParaRPr lang="en-GB" sz="2800" b="0" dirty="0">
              <a:latin typeface="Calibri" panose="020F0502020204030204" pitchFamily="34" charset="0"/>
            </a:endParaRPr>
          </a:p>
          <a:p>
            <a:pPr algn="ctr"/>
            <a:r>
              <a:rPr lang="en-GB" sz="2800" b="0" dirty="0" smtClean="0">
                <a:latin typeface="Calibri" panose="020F0502020204030204" pitchFamily="34" charset="0"/>
              </a:rPr>
              <a:t>You  have  </a:t>
            </a:r>
            <a:r>
              <a:rPr lang="en-GB" sz="2800" dirty="0" smtClean="0">
                <a:latin typeface="Calibri" panose="020F0502020204030204" pitchFamily="34" charset="0"/>
              </a:rPr>
              <a:t>10 minutes </a:t>
            </a:r>
            <a:r>
              <a:rPr lang="en-GB" sz="2800" b="0" dirty="0" smtClean="0">
                <a:latin typeface="Calibri" panose="020F0502020204030204" pitchFamily="34" charset="0"/>
              </a:rPr>
              <a:t>to </a:t>
            </a:r>
            <a:r>
              <a:rPr lang="en-GB" sz="2800" b="0" dirty="0">
                <a:latin typeface="Calibri" panose="020F0502020204030204" pitchFamily="34" charset="0"/>
              </a:rPr>
              <a:t>complete the </a:t>
            </a:r>
            <a:r>
              <a:rPr lang="en-GB" sz="2800" b="0" dirty="0" smtClean="0">
                <a:latin typeface="Calibri" panose="020F0502020204030204" pitchFamily="34" charset="0"/>
              </a:rPr>
              <a:t>task</a:t>
            </a:r>
            <a:endParaRPr lang="en-GB" sz="2800" b="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r>
              <a:rPr lang="en-US" smtClean="0"/>
              <a:t>page </a:t>
            </a:r>
            <a:fld id="{5956256E-6E52-4D05-AF31-F54124794DD7}" type="slidenum">
              <a:rPr lang="en-US" smtClean="0"/>
              <a:pPr/>
              <a:t>9</a:t>
            </a:fld>
            <a:endParaRPr lang="en-US"/>
          </a:p>
        </p:txBody>
      </p:sp>
    </p:spTree>
    <p:extLst>
      <p:ext uri="{BB962C8B-B14F-4D97-AF65-F5344CB8AC3E}">
        <p14:creationId xmlns:p14="http://schemas.microsoft.com/office/powerpoint/2010/main" val="203826078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Fr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Divid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GCU Template v8</Template>
  <TotalTime>0</TotalTime>
  <Words>993</Words>
  <Application>Microsoft Macintosh PowerPoint</Application>
  <PresentationFormat>On-screen Show (4:3)</PresentationFormat>
  <Paragraphs>171</Paragraphs>
  <Slides>16</Slides>
  <Notes>1</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Frame</vt:lpstr>
      <vt:lpstr>Section Dividers</vt:lpstr>
      <vt:lpstr>Slides</vt:lpstr>
      <vt:lpstr>PowerPoint Presentation</vt:lpstr>
      <vt:lpstr>Aims</vt:lpstr>
      <vt:lpstr>The problem of definition What is ‘bad’ behaviour?</vt:lpstr>
      <vt:lpstr>The concept of classroom incivility</vt:lpstr>
      <vt:lpstr>What is incivil behaviour to you?  Group activity 1</vt:lpstr>
      <vt:lpstr>PowerPoint Presentation</vt:lpstr>
      <vt:lpstr>Ranking incivility in the university classroom: Student perceptions (Bjorklund and Rehling, 2010)  Survey of 3,616 students at US university in Midwest   </vt:lpstr>
      <vt:lpstr>What do staff think?  How common is “disruptive” behaviour?  Some statistics  (Dordoy et al, 2008)</vt:lpstr>
      <vt:lpstr>What might be the reasons for incivil behaviour? Group activity 2</vt:lpstr>
      <vt:lpstr>Reasons?  Some results from research</vt:lpstr>
      <vt:lpstr>PowerPoint Presentation</vt:lpstr>
      <vt:lpstr>What can you do?</vt:lpstr>
      <vt:lpstr>Some basic coping strategies</vt:lpstr>
      <vt:lpstr>PowerPoint Presentation</vt:lpstr>
      <vt:lpstr>A 10 step approach </vt:lpstr>
      <vt:lpstr>References</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2013-06-18T15:06:41Z</dcterms:created>
  <dcterms:modified xsi:type="dcterms:W3CDTF">2018-08-22T07:12:45Z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Tfs.LastKnownPath">
    <vt:lpwstr>\\enterprise.gcal.ac.uk\gcu\MPR\Common\Marketing\Brand\Powerpoint templates\GCU4x3March2015r6.pptx</vt:lpwstr>
  </property>
</Properties>
</file>