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notesMasterIdLst>
    <p:notesMasterId r:id="rId27"/>
  </p:notesMasterIdLst>
  <p:handoutMasterIdLst>
    <p:handoutMasterId r:id="rId28"/>
  </p:handoutMasterIdLst>
  <p:sldIdLst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301" r:id="rId23"/>
    <p:sldId id="298" r:id="rId24"/>
    <p:sldId id="299" r:id="rId25"/>
    <p:sldId id="300" r:id="rId2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01"/>
            <p14:sldId id="298"/>
            <p14:sldId id="299"/>
            <p14:sldId id="300"/>
          </p14:sldIdLst>
        </p14:section>
        <p14:section name="Section Dividers" id="{82575F4C-A2F0-4EE9-9AE0-39F65A27CD48}">
          <p14:sldIdLst/>
        </p14:section>
        <p14:section name="Generic Slides" id="{CEC8951E-5280-470D-9367-390EE319EB8C}">
          <p14:sldIdLst/>
        </p14:section>
        <p14:section name="Closing Slide" id="{18BF6BD7-647C-4898-8490-009901F6A82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98"/>
    <a:srgbClr val="01498E"/>
    <a:srgbClr val="AF1685"/>
    <a:srgbClr val="97D700"/>
    <a:srgbClr val="753BBD"/>
    <a:srgbClr val="006CB4"/>
    <a:srgbClr val="009681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5" autoAdjust="0"/>
    <p:restoredTop sz="94648" autoAdjust="0"/>
  </p:normalViewPr>
  <p:slideViewPr>
    <p:cSldViewPr snapToObjects="1">
      <p:cViewPr>
        <p:scale>
          <a:sx n="116" d="100"/>
          <a:sy n="116" d="100"/>
        </p:scale>
        <p:origin x="-800" y="-80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13/08/18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13/08/18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0E4A-73A3-448D-A184-321A3489D0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6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2" y="6229042"/>
            <a:ext cx="3704960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048000"/>
            <a:ext cx="7086600" cy="1524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7696200" cy="1066800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5" name="Freeform 9"/>
          <p:cNvSpPr>
            <a:spLocks/>
          </p:cNvSpPr>
          <p:nvPr userDrawn="1"/>
        </p:nvSpPr>
        <p:spPr bwMode="auto">
          <a:xfrm rot="16200000" flipH="1">
            <a:off x="3697287" y="1411288"/>
            <a:ext cx="1749425" cy="9144000"/>
          </a:xfrm>
          <a:custGeom>
            <a:avLst/>
            <a:gdLst/>
            <a:ahLst/>
            <a:cxnLst>
              <a:cxn ang="0">
                <a:pos x="0" y="4320"/>
              </a:cxn>
              <a:cxn ang="0">
                <a:pos x="1740" y="4320"/>
              </a:cxn>
              <a:cxn ang="0">
                <a:pos x="1742" y="0"/>
              </a:cxn>
              <a:cxn ang="0">
                <a:pos x="1546" y="0"/>
              </a:cxn>
              <a:cxn ang="0">
                <a:pos x="0" y="4320"/>
              </a:cxn>
            </a:cxnLst>
            <a:rect l="0" t="0" r="r" b="b"/>
            <a:pathLst>
              <a:path w="1742" h="4320">
                <a:moveTo>
                  <a:pt x="0" y="4320"/>
                </a:moveTo>
                <a:lnTo>
                  <a:pt x="1740" y="4320"/>
                </a:lnTo>
                <a:lnTo>
                  <a:pt x="1742" y="0"/>
                </a:lnTo>
                <a:lnTo>
                  <a:pt x="1546" y="0"/>
                </a:lnTo>
                <a:cubicBezTo>
                  <a:pt x="1567" y="2569"/>
                  <a:pt x="0" y="4320"/>
                  <a:pt x="0" y="4320"/>
                </a:cubicBezTo>
                <a:close/>
              </a:path>
            </a:pathLst>
          </a:custGeom>
          <a:solidFill>
            <a:srgbClr val="006FB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9226" name="Picture 10" descr="GCU out of blue_RGB_new.jpg                                    003DEDC1Leopard_Boot                   C4F69DED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5821363"/>
            <a:ext cx="1546225" cy="89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01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8153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956256E-6E52-4D05-AF31-F54124794D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5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36700"/>
            <a:ext cx="40005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536700"/>
            <a:ext cx="40005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61A54B5-A5E6-4246-A349-D0F2304993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9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D456349-0B36-4D19-921C-E61F75203F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5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3" y="5409700"/>
            <a:ext cx="190985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46" y="6229061"/>
            <a:ext cx="370468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  <p:sldLayoutId id="2147483721" r:id="rId3"/>
    <p:sldLayoutId id="2147483722" r:id="rId4"/>
    <p:sldLayoutId id="2147483723" r:id="rId5"/>
    <p:sldLayoutId id="2147483724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olleges.edu.au/informed/features/giving-student-feedback/" TargetMode="External"/><Relationship Id="rId4" Type="http://schemas.openxmlformats.org/officeDocument/2006/relationships/hyperlink" Target="http://www.gcu.ac.uk/futurelearning/" TargetMode="External"/><Relationship Id="rId5" Type="http://schemas.openxmlformats.org/officeDocument/2006/relationships/hyperlink" Target="https://padlet.com/GCUAcademicDevelopment/assessment_feedback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ap.rdg.ac.uk/web/FILES/EngageinFeedback/Race_using_feedback_to_help_students_lear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pBuND7rxA" TargetMode="External"/><Relationship Id="rId4" Type="http://schemas.openxmlformats.org/officeDocument/2006/relationships/hyperlink" Target="https://www.youtube.com/watch?v=4dWj8OhBxM4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it.ly/2qn8M1s" TargetMode="Externa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lVCHfXn3VME?utm_source=unsplash&amp;utm_medium=referral&amp;utm_content=creditCopyText" TargetMode="External"/><Relationship Id="rId4" Type="http://schemas.openxmlformats.org/officeDocument/2006/relationships/hyperlink" Target="https://unsplash.com/?utm_source=unsplash&amp;utm_medium=referral&amp;utm_content=creditCopyText" TargetMode="External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471" y="1178700"/>
            <a:ext cx="5760746" cy="400110"/>
          </a:xfrm>
        </p:spPr>
        <p:txBody>
          <a:bodyPr/>
          <a:lstStyle/>
          <a:p>
            <a:r>
              <a:rPr lang="en-GB" dirty="0" smtClean="0"/>
              <a:t>Giving Effective Feedback and </a:t>
            </a:r>
            <a:r>
              <a:rPr lang="en-GB" dirty="0" err="1" smtClean="0"/>
              <a:t>Feedforward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412" y="1988808"/>
            <a:ext cx="5760806" cy="1692771"/>
          </a:xfrm>
        </p:spPr>
        <p:txBody>
          <a:bodyPr/>
          <a:lstStyle/>
          <a:p>
            <a:r>
              <a:rPr lang="en-GB" dirty="0" smtClean="0"/>
              <a:t>Sheila MacNeill, Senior Lecturer Academic Development : Digital Learning, Dept. Academic Quality and Development</a:t>
            </a:r>
          </a:p>
          <a:p>
            <a:r>
              <a:rPr lang="en-GB" dirty="0" smtClean="0"/>
              <a:t>Graduate Teaching Assistants </a:t>
            </a:r>
            <a:r>
              <a:rPr lang="en-GB" smtClean="0"/>
              <a:t>Workshop August </a:t>
            </a:r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53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Four strategies for giving good feedback</a:t>
            </a:r>
            <a:b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(Gavan Watson, University of Guelph  see video on GCU LEARN)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6925"/>
            <a:ext cx="8153400" cy="4041775"/>
          </a:xfrm>
        </p:spPr>
        <p:txBody>
          <a:bodyPr/>
          <a:lstStyle/>
          <a:p>
            <a:r>
              <a:rPr lang="en-GB" sz="2400" b="0" dirty="0" smtClean="0">
                <a:latin typeface="Calibri" panose="020F0502020204030204" pitchFamily="34" charset="0"/>
              </a:rPr>
              <a:t>Good feedback has to be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Specific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Actionable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Timely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Respectful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3600" b="0" dirty="0" smtClean="0">
              <a:latin typeface="Calibri" panose="020F0502020204030204" pitchFamily="34" charset="0"/>
            </a:endParaRPr>
          </a:p>
          <a:p>
            <a:pPr algn="ctr"/>
            <a:r>
              <a:rPr lang="en-GB" sz="3600" b="0" dirty="0" smtClean="0">
                <a:latin typeface="Calibri" panose="020F0502020204030204" pitchFamily="34" charset="0"/>
              </a:rPr>
              <a:t>What do the students expect?</a:t>
            </a:r>
            <a:endParaRPr lang="en-GB" sz="36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4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smk6\Pictures\10 feedback principles 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4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Use appropriate language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238250"/>
            <a:ext cx="8153400" cy="4927600"/>
          </a:xfrm>
        </p:spPr>
        <p:txBody>
          <a:bodyPr/>
          <a:lstStyle/>
          <a:p>
            <a:r>
              <a:rPr lang="en-GB" sz="2400" b="0" dirty="0" smtClean="0">
                <a:latin typeface="Calibri" panose="020F0502020204030204" pitchFamily="34" charset="0"/>
              </a:rPr>
              <a:t>Have you thought about /tried…?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I was wondering whether this would work better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It might be a good idea to … because / so that 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Maybe the next time you could also 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Another way  to … is 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It might be useful to </a:t>
            </a:r>
            <a:r>
              <a:rPr lang="en-GB" dirty="0" smtClean="0"/>
              <a:t>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Have you considered…?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I</a:t>
            </a:r>
            <a:r>
              <a:rPr lang="en-GB" sz="2400" b="0" dirty="0" smtClean="0">
                <a:latin typeface="Calibri" panose="020F0502020204030204" pitchFamily="34" charset="0"/>
              </a:rPr>
              <a:t> don’t understand ………….</a:t>
            </a:r>
            <a:endParaRPr lang="en-GB" sz="24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1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Activity 3: Practising different forms of feedback</a:t>
            </a:r>
            <a:endParaRPr lang="en-GB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536700"/>
            <a:ext cx="8153400" cy="4572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Calibri" panose="020F0502020204030204" pitchFamily="34" charset="0"/>
              </a:rPr>
              <a:t>D</a:t>
            </a:r>
            <a:r>
              <a:rPr lang="en-GB" sz="2800" b="0" dirty="0" smtClean="0">
                <a:latin typeface="Calibri" panose="020F0502020204030204" pitchFamily="34" charset="0"/>
              </a:rPr>
              <a:t>raw a cat in 2 minutes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 smtClean="0">
                <a:latin typeface="Calibri" panose="020F0502020204030204" pitchFamily="34" charset="0"/>
              </a:rPr>
              <a:t>Swap cats with your neighbour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 smtClean="0">
                <a:latin typeface="Calibri" panose="020F0502020204030204" pitchFamily="34" charset="0"/>
              </a:rPr>
              <a:t>Give different forms of feedback in 10 minutes as per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http://www.ericawolf.com/catscr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602376"/>
            <a:ext cx="3343276" cy="16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8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How did you feel?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4450"/>
            <a:ext cx="8153400" cy="47942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What feedback worked best?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What did not work?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How did it feel to </a:t>
            </a:r>
            <a:r>
              <a:rPr lang="en-GB" sz="2400" b="0" i="1" dirty="0" smtClean="0">
                <a:latin typeface="Calibri" panose="020F0502020204030204" pitchFamily="34" charset="0"/>
              </a:rPr>
              <a:t>receive</a:t>
            </a:r>
            <a:r>
              <a:rPr lang="en-GB" sz="2400" b="0" dirty="0" smtClean="0">
                <a:latin typeface="Calibri" panose="020F0502020204030204" pitchFamily="34" charset="0"/>
              </a:rPr>
              <a:t> positive/ negative feedback?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How did it feel to </a:t>
            </a:r>
            <a:r>
              <a:rPr lang="en-GB" sz="2400" b="0" i="1" dirty="0" smtClean="0">
                <a:latin typeface="Calibri" panose="020F0502020204030204" pitchFamily="34" charset="0"/>
              </a:rPr>
              <a:t>give</a:t>
            </a:r>
            <a:r>
              <a:rPr lang="en-GB" sz="2400" b="0" dirty="0" smtClean="0">
                <a:latin typeface="Calibri" panose="020F0502020204030204" pitchFamily="34" charset="0"/>
              </a:rPr>
              <a:t> the feedback?</a:t>
            </a:r>
            <a:endParaRPr lang="en-GB" sz="24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9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C:\Users\smk6\Dropbox\Screenshots\Screenshot 2016-12-15 11.04.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feeback principles.PNG"/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61" t="4208" r="-28464" b="171"/>
          <a:stretch/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GCU Feedback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10668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1892" y="6219372"/>
            <a:ext cx="459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www.gcu.ac.uk</a:t>
            </a:r>
            <a:r>
              <a:rPr lang="en-US" sz="1200" dirty="0"/>
              <a:t>/</a:t>
            </a:r>
            <a:r>
              <a:rPr lang="en-US" sz="1200" dirty="0" err="1"/>
              <a:t>futurelearning</a:t>
            </a:r>
            <a:r>
              <a:rPr lang="en-US" sz="1200" dirty="0"/>
              <a:t>/</a:t>
            </a:r>
            <a:r>
              <a:rPr lang="en-US" sz="1200" dirty="0" err="1"/>
              <a:t>feedbackprinciplesgcu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9930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Activity 4</a:t>
            </a:r>
            <a:endParaRPr lang="en-GB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dirty="0">
                <a:latin typeface="Calibri" panose="020F0502020204030204" pitchFamily="34" charset="0"/>
              </a:rPr>
              <a:t>What are the main </a:t>
            </a:r>
            <a:r>
              <a:rPr lang="en-GB" sz="2800" dirty="0">
                <a:latin typeface="Calibri" panose="020F0502020204030204" pitchFamily="34" charset="0"/>
              </a:rPr>
              <a:t>challenge</a:t>
            </a:r>
            <a:r>
              <a:rPr lang="en-GB" sz="2800" b="0" dirty="0">
                <a:latin typeface="Calibri" panose="020F0502020204030204" pitchFamily="34" charset="0"/>
              </a:rPr>
              <a:t>s with giving useful feedback</a:t>
            </a:r>
            <a:r>
              <a:rPr lang="en-GB" sz="2800" b="0" dirty="0" smtClean="0">
                <a:latin typeface="Calibri" panose="020F0502020204030204" pitchFamily="34" charset="0"/>
              </a:rPr>
              <a:t>?</a:t>
            </a:r>
          </a:p>
          <a:p>
            <a:endParaRPr lang="en-GB" sz="2800" b="0" dirty="0">
              <a:latin typeface="Calibri" panose="020F0502020204030204" pitchFamily="34" charset="0"/>
            </a:endParaRPr>
          </a:p>
          <a:p>
            <a:r>
              <a:rPr lang="en-GB" sz="2800" b="0" dirty="0" smtClean="0">
                <a:latin typeface="Calibri" panose="020F0502020204030204" pitchFamily="34" charset="0"/>
              </a:rPr>
              <a:t>Discuss in your group and present the results to the plenary.</a:t>
            </a:r>
          </a:p>
          <a:p>
            <a:r>
              <a:rPr lang="en-GB" sz="2800" b="0" dirty="0" smtClean="0">
                <a:latin typeface="Calibri" panose="020F0502020204030204" pitchFamily="34" charset="0"/>
              </a:rPr>
              <a:t>You have </a:t>
            </a:r>
            <a:r>
              <a:rPr lang="en-GB" sz="2800" dirty="0">
                <a:latin typeface="Calibri" panose="020F0502020204030204" pitchFamily="34" charset="0"/>
              </a:rPr>
              <a:t>5</a:t>
            </a:r>
            <a:r>
              <a:rPr lang="en-GB" sz="2800" dirty="0" smtClean="0">
                <a:latin typeface="Calibri" panose="020F0502020204030204" pitchFamily="34" charset="0"/>
              </a:rPr>
              <a:t> minutes </a:t>
            </a:r>
            <a:r>
              <a:rPr lang="en-GB" sz="2800" b="0" dirty="0" smtClean="0">
                <a:latin typeface="Calibri" panose="020F0502020204030204" pitchFamily="34" charset="0"/>
              </a:rPr>
              <a:t>for this activity.</a:t>
            </a:r>
          </a:p>
          <a:p>
            <a:endParaRPr lang="en-GB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5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The challenge of judgement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dirty="0" smtClean="0">
                <a:latin typeface="Calibri" panose="020F0502020204030204" pitchFamily="34" charset="0"/>
              </a:rPr>
              <a:t>Difficulties in assigning marks to assignments</a:t>
            </a:r>
          </a:p>
          <a:p>
            <a:endParaRPr lang="en-GB" sz="2800" b="0" dirty="0">
              <a:latin typeface="Calibri" panose="020F0502020204030204" pitchFamily="34" charset="0"/>
            </a:endParaRPr>
          </a:p>
          <a:p>
            <a:r>
              <a:rPr lang="en-GB" sz="2800" b="0" dirty="0" smtClean="0">
                <a:latin typeface="Calibri" panose="020F0502020204030204" pitchFamily="34" charset="0"/>
              </a:rPr>
              <a:t>Using assessment </a:t>
            </a:r>
            <a:r>
              <a:rPr lang="en-GB" sz="2800" dirty="0" smtClean="0">
                <a:latin typeface="Calibri" panose="020F0502020204030204" pitchFamily="34" charset="0"/>
              </a:rPr>
              <a:t>criteria and rubrics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1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Aims</a:t>
            </a:r>
            <a:endParaRPr lang="en-GB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2076"/>
            <a:ext cx="8153400" cy="4746624"/>
          </a:xfrm>
        </p:spPr>
        <p:txBody>
          <a:bodyPr/>
          <a:lstStyle/>
          <a:p>
            <a:r>
              <a:rPr lang="en-GB" sz="2400" b="0" dirty="0" smtClean="0">
                <a:latin typeface="Calibri" panose="020F0502020204030204" pitchFamily="34" charset="0"/>
              </a:rPr>
              <a:t>By the end of this session you should be able to:</a:t>
            </a:r>
          </a:p>
          <a:p>
            <a:pPr lvl="1"/>
            <a:r>
              <a:rPr lang="en-GB" sz="2400" b="0" dirty="0" smtClean="0">
                <a:latin typeface="Calibri" panose="020F0502020204030204" pitchFamily="34" charset="0"/>
              </a:rPr>
              <a:t>Define feedback in the context of learning and teaching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Recognise and apply feedback principles in learning and teaching practice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Start developing skills in giving and receiving feedback through practical activities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Make use of personal experiences of feedback to inform and enhance future practice</a:t>
            </a:r>
          </a:p>
          <a:p>
            <a:pPr lvl="1"/>
            <a:endParaRPr lang="en-GB" sz="2400" b="0" dirty="0" smtClean="0">
              <a:latin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</a:endParaRPr>
          </a:p>
          <a:p>
            <a:endParaRPr lang="en-GB" b="0" dirty="0" smtClean="0">
              <a:latin typeface="Calibri" panose="020F0502020204030204" pitchFamily="34" charset="0"/>
            </a:endParaRPr>
          </a:p>
          <a:p>
            <a:endParaRPr lang="en-GB" b="0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5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Biscuit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8859"/>
            <a:ext cx="8153400" cy="4572000"/>
          </a:xfrm>
        </p:spPr>
        <p:txBody>
          <a:bodyPr/>
          <a:lstStyle/>
          <a:p>
            <a:r>
              <a:rPr lang="en-US" sz="2400" dirty="0" smtClean="0"/>
              <a:t>In your groups describe what a biscuit is (2 </a:t>
            </a:r>
            <a:r>
              <a:rPr lang="en-US" sz="2400" dirty="0" err="1" smtClean="0"/>
              <a:t>mins</a:t>
            </a:r>
            <a:r>
              <a:rPr lang="en-US" sz="2400" dirty="0" smtClean="0"/>
              <a:t>, 2 sentences)</a:t>
            </a:r>
          </a:p>
          <a:p>
            <a:r>
              <a:rPr lang="en-US" sz="2400" dirty="0" smtClean="0"/>
              <a:t>Share and compare definitions</a:t>
            </a:r>
          </a:p>
          <a:p>
            <a:r>
              <a:rPr lang="en-US" sz="2400" dirty="0" smtClean="0"/>
              <a:t>Look at the plate on your table – based on your definition does it contain any biscuits?</a:t>
            </a:r>
          </a:p>
          <a:p>
            <a:r>
              <a:rPr lang="en-US" sz="2400" dirty="0" smtClean="0"/>
              <a:t>Agree criteria for: good, adequate, poor and unacceptable biscuits (create a matrix)</a:t>
            </a:r>
          </a:p>
          <a:p>
            <a:r>
              <a:rPr lang="en-US" sz="2400" dirty="0" smtClean="0"/>
              <a:t>Share your matrix with another group and assess the remaining biscuits based on the other groups matrix</a:t>
            </a:r>
          </a:p>
        </p:txBody>
      </p:sp>
    </p:spTree>
    <p:extLst>
      <p:ext uri="{BB962C8B-B14F-4D97-AF65-F5344CB8AC3E}">
        <p14:creationId xmlns:p14="http://schemas.microsoft.com/office/powerpoint/2010/main" val="251901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D456349-0B36-4D19-921C-E61F75203F9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465"/>
            <a:ext cx="8834463" cy="65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1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D456349-0B36-4D19-921C-E61F75203F9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930"/>
            <a:ext cx="9234620" cy="64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5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References and resources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14425"/>
            <a:ext cx="8153400" cy="50133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GB" sz="18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Nicol, D.J. and MacFarlane-Dick, D. (2006), Formative assessment and self-regulated learning: a model and seven principles of good feedback practice, </a:t>
            </a:r>
            <a:r>
              <a:rPr lang="en-GB" sz="1400" b="0" i="1" dirty="0" smtClean="0">
                <a:latin typeface="Calibri" panose="020F0502020204030204" pitchFamily="34" charset="0"/>
              </a:rPr>
              <a:t>Studies in Higher Education</a:t>
            </a:r>
            <a:r>
              <a:rPr lang="en-GB" sz="1400" b="0" dirty="0" smtClean="0">
                <a:latin typeface="Calibri" panose="020F0502020204030204" pitchFamily="34" charset="0"/>
              </a:rPr>
              <a:t>, Vol. 31, No.2, April 2006, pp 199-218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Race, P. (2008) Using feedback to  help students learn, Higher Education Academy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en-GB" sz="1400" b="0" dirty="0" smtClean="0">
                <a:latin typeface="Calibri" panose="020F0502020204030204" pitchFamily="34" charset="0"/>
                <a:hlinkClick r:id="rId2"/>
              </a:rPr>
              <a:t>wap.rdg.ac.uk/web/FILES/EngageinFeedback/Race_using_feedback_to_help_students_learn.pdf</a:t>
            </a: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Reynolds, L. (2013) Giving student feedback: 20 tips to do it right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  <a:hlinkClick r:id="rId3"/>
              </a:rPr>
              <a:t>http://www.opencolleges.edu.au/informed/features/giving-student-feedback</a:t>
            </a:r>
            <a:r>
              <a:rPr lang="en-GB" sz="1400" b="0" dirty="0" smtClean="0">
                <a:latin typeface="Calibri" panose="020F0502020204030204" pitchFamily="34" charset="0"/>
                <a:hlinkClick r:id="rId3"/>
              </a:rPr>
              <a:t>/</a:t>
            </a: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GCU Feedback for Future Learning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GB" sz="1400" b="0" dirty="0">
                <a:latin typeface="Calibri" panose="020F0502020204030204" pitchFamily="34" charset="0"/>
                <a:hlinkClick r:id="rId4"/>
              </a:rPr>
              <a:t>://</a:t>
            </a:r>
            <a:r>
              <a:rPr lang="en-GB" sz="1400" b="0" dirty="0" smtClean="0">
                <a:latin typeface="Calibri" panose="020F0502020204030204" pitchFamily="34" charset="0"/>
                <a:hlinkClick r:id="rId4"/>
              </a:rPr>
              <a:t>www.gcu.ac.uk/futurelearning/</a:t>
            </a: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Collated GCU assessment and Feedback policies and guidance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hlinkClick r:id="rId5"/>
              </a:rPr>
              <a:t>https://padlet.com/GCUAcademicDevelopment/</a:t>
            </a:r>
            <a:r>
              <a:rPr lang="en-GB" sz="1400" dirty="0" smtClean="0">
                <a:latin typeface="Calibri" panose="020F0502020204030204" pitchFamily="34" charset="0"/>
                <a:hlinkClick r:id="rId5"/>
              </a:rPr>
              <a:t>assessment_feedback</a:t>
            </a:r>
            <a:endParaRPr lang="en-GB" sz="140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1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Identify one ‘memorable’ example of a time when you received feedback recently</a:t>
            </a:r>
          </a:p>
          <a:p>
            <a:endParaRPr lang="en-GB" sz="24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Write a brief description of the feedback on a post-it note (e.g. written feedback on your</a:t>
            </a:r>
            <a:r>
              <a:rPr lang="en-GB" sz="2400" b="0" dirty="0">
                <a:latin typeface="Calibri" panose="020F0502020204030204" pitchFamily="34" charset="0"/>
              </a:rPr>
              <a:t> </a:t>
            </a:r>
            <a:r>
              <a:rPr lang="en-GB" sz="2400" b="0" dirty="0" smtClean="0">
                <a:latin typeface="Calibri" panose="020F0502020204030204" pitchFamily="34" charset="0"/>
              </a:rPr>
              <a:t>PhD; verbal comment from friends/ family on a meal you made etc. )</a:t>
            </a:r>
          </a:p>
          <a:p>
            <a:endParaRPr lang="en-GB" sz="24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Place the post-it under either the positive or negative columns on the flipchart)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solidFill>
                  <a:srgbClr val="006FB6"/>
                </a:solidFill>
                <a:latin typeface="Calibri" panose="020F0502020204030204" pitchFamily="34" charset="0"/>
              </a:rPr>
              <a:t>Activity 1 </a:t>
            </a:r>
            <a:endParaRPr lang="en-GB" sz="3200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What do you think of this feedback?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pPr algn="ctr"/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</a:t>
            </a:r>
            <a:r>
              <a:rPr lang="en-GB" dirty="0" smtClean="0">
                <a:hlinkClick r:id="rId4"/>
              </a:rPr>
              <a:t>/www.youtube.com/watch?v=4dWj8OhBxM4</a:t>
            </a:r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1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Activity 2: What is good feedback?</a:t>
            </a:r>
            <a:b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</a:br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Attempting a definition</a:t>
            </a:r>
            <a:endParaRPr lang="en-GB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b="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 smtClean="0">
                <a:latin typeface="Calibri" panose="020F0502020204030204" pitchFamily="34" charset="0"/>
              </a:rPr>
              <a:t>Use only single words, or a short phrase, to describe what feedback is. Write your definition on the </a:t>
            </a:r>
            <a:r>
              <a:rPr lang="en-GB" sz="2800" b="0" dirty="0" err="1" smtClean="0">
                <a:latin typeface="Calibri" panose="020F0502020204030204" pitchFamily="34" charset="0"/>
              </a:rPr>
              <a:t>padlet</a:t>
            </a:r>
            <a:r>
              <a:rPr lang="en-GB" sz="2800" b="0" dirty="0" smtClean="0">
                <a:latin typeface="Calibri" panose="020F0502020204030204" pitchFamily="34" charset="0"/>
              </a:rPr>
              <a:t> wall.</a:t>
            </a:r>
          </a:p>
          <a:p>
            <a:endParaRPr lang="en-GB" sz="2800" b="0" dirty="0" smtClean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hlinkClick r:id="rId2"/>
              </a:rPr>
              <a:t>http://bit.ly/</a:t>
            </a:r>
            <a:r>
              <a:rPr lang="en-GB" sz="2800" dirty="0" smtClean="0">
                <a:latin typeface="Calibri" panose="020F0502020204030204" pitchFamily="34" charset="0"/>
                <a:hlinkClick r:id="rId2"/>
              </a:rPr>
              <a:t>2qn8M1s</a:t>
            </a:r>
            <a:r>
              <a:rPr lang="en-GB" sz="2800" dirty="0" smtClean="0">
                <a:latin typeface="Calibri" panose="020F0502020204030204" pitchFamily="34" charset="0"/>
              </a:rPr>
              <a:t>  </a:t>
            </a:r>
            <a:endParaRPr lang="en-GB" sz="28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8-01-05 at 09.28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89" y="3107929"/>
            <a:ext cx="2881255" cy="27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Some definitions from the experts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49" y="998676"/>
            <a:ext cx="8153400" cy="4572000"/>
          </a:xfrm>
        </p:spPr>
        <p:txBody>
          <a:bodyPr/>
          <a:lstStyle/>
          <a:p>
            <a:pPr algn="ctr"/>
            <a:endParaRPr lang="en-GB" sz="2800" b="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400" b="0" dirty="0" smtClean="0">
                <a:latin typeface="Calibri" panose="020F0502020204030204" pitchFamily="34" charset="0"/>
              </a:rPr>
              <a:t>“Feedback is when you receive comments about your work, so that you know how well your studies are going – and of course there’s the other side to this- so you know how </a:t>
            </a:r>
            <a:r>
              <a:rPr lang="en-GB" sz="2400" b="0" i="1" dirty="0" smtClean="0">
                <a:latin typeface="Calibri" panose="020F0502020204030204" pitchFamily="34" charset="0"/>
              </a:rPr>
              <a:t>badly</a:t>
            </a:r>
            <a:r>
              <a:rPr lang="en-GB" sz="2400" b="0" dirty="0" smtClean="0">
                <a:latin typeface="Calibri" panose="020F0502020204030204" pitchFamily="34" charset="0"/>
              </a:rPr>
              <a:t> your studies are going</a:t>
            </a:r>
            <a:r>
              <a:rPr lang="en-GB" sz="2400" dirty="0" smtClean="0"/>
              <a:t>” </a:t>
            </a:r>
            <a:r>
              <a:rPr lang="en-GB" sz="2400" b="0" dirty="0" smtClean="0">
                <a:latin typeface="Calibri" panose="020F0502020204030204" pitchFamily="34" charset="0"/>
              </a:rPr>
              <a:t>(Race, 2008)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2400" b="0" dirty="0" smtClean="0">
                <a:latin typeface="Calibri" panose="020F0502020204030204" pitchFamily="34" charset="0"/>
              </a:rPr>
              <a:t>“So </a:t>
            </a:r>
            <a:r>
              <a:rPr lang="en-GB" sz="2400" b="0" dirty="0">
                <a:latin typeface="Calibri" panose="020F0502020204030204" pitchFamily="34" charset="0"/>
              </a:rPr>
              <a:t>what exactly is feedback?  Feedback is any response from a teacher in regard to a student’s performance or </a:t>
            </a:r>
            <a:r>
              <a:rPr lang="en-GB" sz="2400" b="0" dirty="0" err="1">
                <a:latin typeface="Calibri" panose="020F0502020204030204" pitchFamily="34" charset="0"/>
              </a:rPr>
              <a:t>behavior</a:t>
            </a:r>
            <a:r>
              <a:rPr lang="en-GB" sz="2400" b="0" dirty="0">
                <a:latin typeface="Calibri" panose="020F0502020204030204" pitchFamily="34" charset="0"/>
              </a:rPr>
              <a:t>. </a:t>
            </a:r>
            <a:r>
              <a:rPr lang="en-GB" sz="24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It </a:t>
            </a:r>
            <a:r>
              <a:rPr lang="en-GB" sz="2400" b="0" dirty="0">
                <a:solidFill>
                  <a:srgbClr val="FF0000"/>
                </a:solidFill>
                <a:latin typeface="Calibri" panose="020F0502020204030204" pitchFamily="34" charset="0"/>
              </a:rPr>
              <a:t>can be verbal, written or gestural. </a:t>
            </a:r>
            <a:r>
              <a:rPr lang="en-GB" sz="2400" b="0" dirty="0">
                <a:latin typeface="Calibri" panose="020F0502020204030204" pitchFamily="34" charset="0"/>
              </a:rPr>
              <a:t>The purpose of feedback in the learning process is to improve a student’s performance- definitely not put a damper on it.  </a:t>
            </a:r>
            <a:r>
              <a:rPr lang="en-GB" sz="2400" dirty="0">
                <a:latin typeface="Calibri" panose="020F0502020204030204" pitchFamily="34" charset="0"/>
              </a:rPr>
              <a:t>The ultimate goal of feedback is to provide students with an “I can do this” attitude</a:t>
            </a:r>
            <a:r>
              <a:rPr lang="en-GB" sz="2400" b="0" dirty="0">
                <a:latin typeface="Calibri" panose="020F0502020204030204" pitchFamily="34" charset="0"/>
              </a:rPr>
              <a:t>. (Reynolds, 2013) </a:t>
            </a:r>
          </a:p>
          <a:p>
            <a:pPr algn="ctr"/>
            <a:endParaRPr lang="en-GB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7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What is the purpose of feedback?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28750"/>
            <a:ext cx="4000500" cy="4651375"/>
          </a:xfrm>
        </p:spPr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</a:rPr>
              <a:t>Confidence </a:t>
            </a:r>
            <a:r>
              <a:rPr lang="en-GB" sz="2000" dirty="0">
                <a:latin typeface="Calibri" panose="020F0502020204030204" pitchFamily="34" charset="0"/>
              </a:rPr>
              <a:t>building</a:t>
            </a:r>
            <a:r>
              <a:rPr lang="en-GB" sz="2000" b="0" dirty="0">
                <a:latin typeface="Calibri" panose="020F0502020204030204" pitchFamily="34" charset="0"/>
              </a:rPr>
              <a:t>: to give encouragement to students, help them improve their work </a:t>
            </a:r>
            <a:r>
              <a:rPr lang="en-GB" sz="2000" b="0" dirty="0" smtClean="0">
                <a:latin typeface="Calibri" panose="020F0502020204030204" pitchFamily="34" charset="0"/>
              </a:rPr>
              <a:t>further</a:t>
            </a:r>
          </a:p>
          <a:p>
            <a:r>
              <a:rPr lang="en-GB" sz="2000" dirty="0">
                <a:latin typeface="Calibri" panose="020F0502020204030204" pitchFamily="34" charset="0"/>
              </a:rPr>
              <a:t>Achievement</a:t>
            </a:r>
            <a:r>
              <a:rPr lang="en-GB" sz="2000" b="0" dirty="0">
                <a:latin typeface="Calibri" panose="020F0502020204030204" pitchFamily="34" charset="0"/>
              </a:rPr>
              <a:t>: give students an idea of how well they have done in comparison to </a:t>
            </a:r>
            <a:r>
              <a:rPr lang="en-GB" sz="2000" b="0" dirty="0" smtClean="0">
                <a:latin typeface="Calibri" panose="020F0502020204030204" pitchFamily="34" charset="0"/>
              </a:rPr>
              <a:t>others</a:t>
            </a:r>
          </a:p>
          <a:p>
            <a:r>
              <a:rPr lang="en-GB" sz="2000" dirty="0">
                <a:latin typeface="Calibri" panose="020F0502020204030204" pitchFamily="34" charset="0"/>
              </a:rPr>
              <a:t>Performance improvement</a:t>
            </a:r>
            <a:r>
              <a:rPr lang="en-GB" sz="2000" b="0" dirty="0">
                <a:latin typeface="Calibri" panose="020F0502020204030204" pitchFamily="34" charset="0"/>
              </a:rPr>
              <a:t>: can be used to provide individual students  with information on how they can implement actions to improve performance and make a plan (feed forward)</a:t>
            </a: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1A54B5-A5E6-4246-A349-D0F2304993A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C:\Users\smk6\Pictures\self-confiden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5" y="1943100"/>
            <a:ext cx="3646182" cy="24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2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More reasons to give good feedback</a:t>
            </a:r>
            <a:endParaRPr lang="en-GB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Content Placeholder 5" descr="ben-white-12438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2717"/>
          <a:stretch>
            <a:fillRect/>
          </a:stretch>
        </p:blipFill>
        <p:spPr>
          <a:xfrm>
            <a:off x="847725" y="1201738"/>
            <a:ext cx="2628900" cy="18557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6337" y="1252537"/>
            <a:ext cx="4808563" cy="6081732"/>
          </a:xfrm>
        </p:spPr>
        <p:txBody>
          <a:bodyPr/>
          <a:lstStyle/>
          <a:p>
            <a:r>
              <a:rPr lang="en-GB" sz="2000" dirty="0">
                <a:latin typeface="Calibri" panose="020F0502020204030204" pitchFamily="34" charset="0"/>
              </a:rPr>
              <a:t>Improve perception of strengths and weaknesses</a:t>
            </a:r>
            <a:r>
              <a:rPr lang="en-GB" sz="2000" b="0" dirty="0">
                <a:latin typeface="Calibri" panose="020F0502020204030204" pitchFamily="34" charset="0"/>
              </a:rPr>
              <a:t>: enable students to identify their strengths and weaknesses within the given task</a:t>
            </a: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Correction</a:t>
            </a:r>
            <a:r>
              <a:rPr lang="en-GB" sz="2000" b="0" dirty="0">
                <a:latin typeface="Calibri" panose="020F0502020204030204" pitchFamily="34" charset="0"/>
              </a:rPr>
              <a:t>: correct errors and point out information/ resources the student might have missed</a:t>
            </a:r>
          </a:p>
          <a:p>
            <a:r>
              <a:rPr lang="en-GB" sz="2000" dirty="0">
                <a:latin typeface="Calibri" panose="020F0502020204030204" pitchFamily="34" charset="0"/>
              </a:rPr>
              <a:t>Clarification and accountability</a:t>
            </a:r>
            <a:r>
              <a:rPr lang="en-GB" sz="2000" b="0" dirty="0">
                <a:latin typeface="Calibri" panose="020F0502020204030204" pitchFamily="34" charset="0"/>
              </a:rPr>
              <a:t>: where feedback is used to demonstrate/ clarify  how a specific grade/ mark was reached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1A54B5-A5E6-4246-A349-D0F2304993A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484" y="3056338"/>
            <a:ext cx="1620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by </a:t>
            </a:r>
            <a:r>
              <a:rPr lang="en-US" sz="800" dirty="0">
                <a:hlinkClick r:id="rId3"/>
              </a:rPr>
              <a:t>Ben White</a:t>
            </a:r>
            <a:r>
              <a:rPr lang="en-US" sz="800" dirty="0"/>
              <a:t> on </a:t>
            </a:r>
            <a:r>
              <a:rPr lang="en-US" sz="800" dirty="0">
                <a:hlinkClick r:id="rId4"/>
              </a:rPr>
              <a:t>Unsplash</a:t>
            </a:r>
            <a:endParaRPr lang="en-US" sz="800" dirty="0"/>
          </a:p>
          <a:p>
            <a:endParaRPr lang="en-US" dirty="0"/>
          </a:p>
        </p:txBody>
      </p:sp>
      <p:pic>
        <p:nvPicPr>
          <p:cNvPr id="8" name="Picture 7" descr="Screen Shot 2018-01-05 at 09.43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3376213"/>
            <a:ext cx="2618870" cy="1980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3943" y="5391554"/>
            <a:ext cx="2160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Photo: </a:t>
            </a:r>
            <a:r>
              <a:rPr lang="en-US" sz="800" dirty="0" err="1" smtClean="0"/>
              <a:t>shutterstock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056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Bad feedback</a:t>
            </a:r>
            <a:b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8895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Saps students’ confidence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Directs students’ activities in inappropriate directions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Fails to articulate with learning outcomes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Fails to relate clearly to evidence of achievement of assessment criteria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Relates only to what is easy to assess rather than what is at the heart of learning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Focuses on failings rather than achievements</a:t>
            </a:r>
            <a:endParaRPr lang="en-GB" sz="24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933</Words>
  <Application>Microsoft Macintosh PowerPoint</Application>
  <PresentationFormat>On-screen Show (4:3)</PresentationFormat>
  <Paragraphs>171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Frame</vt:lpstr>
      <vt:lpstr>Section Dividers</vt:lpstr>
      <vt:lpstr>Slides</vt:lpstr>
      <vt:lpstr>PowerPoint Presentation</vt:lpstr>
      <vt:lpstr>Aims</vt:lpstr>
      <vt:lpstr>Activity 1 </vt:lpstr>
      <vt:lpstr>What do you think of this feedback?</vt:lpstr>
      <vt:lpstr>Activity 2: What is good feedback? Attempting a definition</vt:lpstr>
      <vt:lpstr>Some definitions from the experts</vt:lpstr>
      <vt:lpstr>What is the purpose of feedback?</vt:lpstr>
      <vt:lpstr>More reasons to give good feedback</vt:lpstr>
      <vt:lpstr>Bad feedback </vt:lpstr>
      <vt:lpstr>Four strategies for giving good feedback  (Gavan Watson, University of Guelph  see video on GCU LEARN)</vt:lpstr>
      <vt:lpstr>PowerPoint Presentation</vt:lpstr>
      <vt:lpstr>PowerPoint Presentation</vt:lpstr>
      <vt:lpstr>Use appropriate language</vt:lpstr>
      <vt:lpstr>Activity 3: Practising different forms of feedback</vt:lpstr>
      <vt:lpstr>How did you feel?</vt:lpstr>
      <vt:lpstr>PowerPoint Presentation</vt:lpstr>
      <vt:lpstr>PowerPoint Presentation</vt:lpstr>
      <vt:lpstr>Activity 4</vt:lpstr>
      <vt:lpstr>The challenge of judgement</vt:lpstr>
      <vt:lpstr>The Biscuit Challenge</vt:lpstr>
      <vt:lpstr>PowerPoint Presentation</vt:lpstr>
      <vt:lpstr>PowerPoint Presentation</vt:lpstr>
      <vt:lpstr>References and resources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2018-08-16T07:54:26Z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\\enterprise.gcal.ac.uk\gcu\MPR\Common\Marketing\Brand\Powerpoint templates\GCU4x3March2015r6.pptx</vt:lpwstr>
  </property>
</Properties>
</file>