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mp4" ContentType="video/unknown"/>
  <Default Extension="emf" ContentType="image/x-em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1" r:id="rId1"/>
    <p:sldMasterId id="2147483711" r:id="rId2"/>
    <p:sldMasterId id="2147483682" r:id="rId3"/>
  </p:sldMasterIdLst>
  <p:notesMasterIdLst>
    <p:notesMasterId r:id="rId43"/>
  </p:notesMasterIdLst>
  <p:handoutMasterIdLst>
    <p:handoutMasterId r:id="rId44"/>
  </p:handoutMasterIdLst>
  <p:sldIdLst>
    <p:sldId id="278" r:id="rId4"/>
    <p:sldId id="280" r:id="rId5"/>
    <p:sldId id="281" r:id="rId6"/>
    <p:sldId id="318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319" r:id="rId16"/>
    <p:sldId id="320" r:id="rId17"/>
    <p:sldId id="293" r:id="rId18"/>
    <p:sldId id="325" r:id="rId19"/>
    <p:sldId id="295" r:id="rId20"/>
    <p:sldId id="296" r:id="rId21"/>
    <p:sldId id="297" r:id="rId22"/>
    <p:sldId id="298" r:id="rId23"/>
    <p:sldId id="299" r:id="rId24"/>
    <p:sldId id="300" r:id="rId25"/>
    <p:sldId id="322" r:id="rId26"/>
    <p:sldId id="302" r:id="rId27"/>
    <p:sldId id="303" r:id="rId28"/>
    <p:sldId id="304" r:id="rId29"/>
    <p:sldId id="305" r:id="rId30"/>
    <p:sldId id="306" r:id="rId31"/>
    <p:sldId id="307" r:id="rId32"/>
    <p:sldId id="308" r:id="rId33"/>
    <p:sldId id="309" r:id="rId34"/>
    <p:sldId id="323" r:id="rId35"/>
    <p:sldId id="311" r:id="rId36"/>
    <p:sldId id="312" r:id="rId37"/>
    <p:sldId id="313" r:id="rId38"/>
    <p:sldId id="314" r:id="rId39"/>
    <p:sldId id="315" r:id="rId40"/>
    <p:sldId id="316" r:id="rId41"/>
    <p:sldId id="317" r:id="rId42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pening Slide" id="{885F766A-7AEC-455B-BCF9-E8B6C269F7BA}">
          <p14:sldIdLst>
            <p14:sldId id="278"/>
            <p14:sldId id="280"/>
            <p14:sldId id="281"/>
            <p14:sldId id="318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319"/>
            <p14:sldId id="320"/>
            <p14:sldId id="293"/>
            <p14:sldId id="325"/>
            <p14:sldId id="295"/>
            <p14:sldId id="296"/>
            <p14:sldId id="297"/>
            <p14:sldId id="298"/>
            <p14:sldId id="299"/>
            <p14:sldId id="300"/>
            <p14:sldId id="322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23"/>
            <p14:sldId id="311"/>
            <p14:sldId id="312"/>
            <p14:sldId id="313"/>
            <p14:sldId id="314"/>
            <p14:sldId id="315"/>
            <p14:sldId id="316"/>
            <p14:sldId id="317"/>
          </p14:sldIdLst>
        </p14:section>
        <p14:section name="Section Dividers" id="{82575F4C-A2F0-4EE9-9AE0-39F65A27CD48}">
          <p14:sldIdLst/>
        </p14:section>
        <p14:section name="Generic Slides" id="{CEC8951E-5280-470D-9367-390EE319EB8C}">
          <p14:sldIdLst/>
        </p14:section>
        <p14:section name="Closing Slide" id="{18BF6BD7-647C-4898-8490-009901F6A820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398"/>
    <a:srgbClr val="01498E"/>
    <a:srgbClr val="AF1685"/>
    <a:srgbClr val="97D700"/>
    <a:srgbClr val="753BBD"/>
    <a:srgbClr val="006CB4"/>
    <a:srgbClr val="009681"/>
    <a:srgbClr val="EFEEED"/>
    <a:srgbClr val="C6003D"/>
    <a:srgbClr val="6847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45" autoAdjust="0"/>
    <p:restoredTop sz="94648" autoAdjust="0"/>
  </p:normalViewPr>
  <p:slideViewPr>
    <p:cSldViewPr snapToObjects="1">
      <p:cViewPr varScale="1">
        <p:scale>
          <a:sx n="85" d="100"/>
          <a:sy n="85" d="100"/>
        </p:scale>
        <p:origin x="-1280" y="-104"/>
      </p:cViewPr>
      <p:guideLst>
        <p:guide orient="horz" pos="2161"/>
        <p:guide orient="horz" pos="4201"/>
        <p:guide orient="horz" pos="119"/>
        <p:guide orient="horz" pos="232"/>
        <p:guide orient="horz" pos="4088"/>
        <p:guide orient="horz" pos="5"/>
        <p:guide pos="2880"/>
        <p:guide pos="159"/>
        <p:guide pos="5603"/>
        <p:guide pos="2993"/>
        <p:guide pos="2767"/>
        <p:guide pos="272"/>
        <p:guide pos="5488"/>
      </p:guideLst>
    </p:cSldViewPr>
  </p:slideViewPr>
  <p:outlineViewPr>
    <p:cViewPr>
      <p:scale>
        <a:sx n="33" d="100"/>
        <a:sy n="33" d="100"/>
      </p:scale>
      <p:origin x="0" y="61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 showGuides="1">
      <p:cViewPr varScale="1">
        <p:scale>
          <a:sx n="125" d="100"/>
          <a:sy n="125" d="100"/>
        </p:scale>
        <p:origin x="-966" y="-90"/>
      </p:cViewPr>
      <p:guideLst>
        <p:guide orient="horz" pos="2160"/>
        <p:guide orient="horz" pos="4201"/>
        <p:guide orient="horz" pos="119"/>
        <p:guide pos="2880"/>
        <p:guide pos="5601"/>
        <p:guide pos="158"/>
        <p:guide pos="2993"/>
        <p:guide pos="2767"/>
      </p:guideLst>
    </p:cSldViewPr>
  </p:notesViewPr>
  <p:gridSpacing cx="90012" cy="90012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esProps" Target="presProps.xml"/><Relationship Id="rId47" Type="http://schemas.openxmlformats.org/officeDocument/2006/relationships/viewProps" Target="viewProps.xml"/><Relationship Id="rId48" Type="http://schemas.openxmlformats.org/officeDocument/2006/relationships/theme" Target="theme/theme1.xml"/><Relationship Id="rId49" Type="http://schemas.openxmlformats.org/officeDocument/2006/relationships/tableStyles" Target="tableStyles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9" Type="http://schemas.openxmlformats.org/officeDocument/2006/relationships/slide" Target="slides/slide6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notesMaster" Target="notesMasters/notesMaster1.xml"/><Relationship Id="rId44" Type="http://schemas.openxmlformats.org/officeDocument/2006/relationships/handoutMaster" Target="handoutMasters/handoutMaster1.xml"/><Relationship Id="rId45" Type="http://schemas.openxmlformats.org/officeDocument/2006/relationships/printerSettings" Target="printerSettings/printerSettings1.bin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752024" y="188913"/>
            <a:ext cx="4141151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200"/>
            </a:lvl1pPr>
          </a:lstStyle>
          <a:p>
            <a:fld id="{F6D8AFBE-B7CA-4D46-A31C-75EC41E50D85}" type="datetimeFigureOut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27/08/18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752024" y="6411676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200"/>
            </a:lvl1pPr>
          </a:lstStyle>
          <a:p>
            <a:fld id="{7BFE86A2-DB0B-48E3-B43C-FE4600C96B70}" type="slidenum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/>
          </p:nvPr>
        </p:nvSpPr>
        <p:spPr>
          <a:xfrm>
            <a:off x="259080" y="190500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2"/>
          </p:nvPr>
        </p:nvSpPr>
        <p:spPr>
          <a:xfrm>
            <a:off x="259080" y="6411675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7145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50825" y="183675"/>
            <a:ext cx="4141150" cy="24622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752024" y="183674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A9ED64-0ADF-46CE-9E4F-53EDBA1EDEC4}" type="datetimeFigureOut">
              <a:rPr lang="en-GB" smtClean="0"/>
              <a:pPr/>
              <a:t>27/08/18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50825" y="6420090"/>
            <a:ext cx="4141150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752024" y="6422867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A478A9A-ADE8-49A2-AF0A-1FE9A88297B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Notes Placeholder 8"/>
          <p:cNvSpPr>
            <a:spLocks noGrp="1"/>
          </p:cNvSpPr>
          <p:nvPr>
            <p:ph type="body" sz="quarter" idx="3"/>
          </p:nvPr>
        </p:nvSpPr>
        <p:spPr>
          <a:xfrm>
            <a:off x="4752024" y="548616"/>
            <a:ext cx="4139564" cy="576076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9852" y="548616"/>
            <a:ext cx="4142123" cy="310659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332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752024" y="6392089"/>
            <a:ext cx="4139564" cy="276999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D6720D-8703-44FA-946C-E983D6931A4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60527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" y="549275"/>
            <a:ext cx="4140200" cy="3105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</a:t>
            </a:r>
            <a:r>
              <a:rPr lang="en-US" dirty="0" err="1" smtClean="0"/>
              <a:t>padlet.com</a:t>
            </a:r>
            <a:r>
              <a:rPr lang="en-US" dirty="0" smtClean="0"/>
              <a:t>/</a:t>
            </a:r>
            <a:r>
              <a:rPr lang="en-US" dirty="0" err="1" smtClean="0"/>
              <a:t>GCUAcademicDevelopment</a:t>
            </a:r>
            <a:r>
              <a:rPr lang="en-US" dirty="0" smtClean="0"/>
              <a:t>/616sbpedh1cb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75941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" y="549275"/>
            <a:ext cx="4140200" cy="3105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</a:t>
            </a:r>
            <a:r>
              <a:rPr lang="en-US" dirty="0" err="1" smtClean="0"/>
              <a:t>www.mentimeter.com</a:t>
            </a:r>
            <a:r>
              <a:rPr lang="en-US" dirty="0" smtClean="0"/>
              <a:t>/s/77e2e288e19910e2174e86027853f993/99bb5314e556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255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4" Type="http://schemas.openxmlformats.org/officeDocument/2006/relationships/image" Target="../media/image5.em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emf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emf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emf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emf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7592" y="6229042"/>
            <a:ext cx="3704960" cy="2547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127" y="5409253"/>
            <a:ext cx="1914660" cy="1080000"/>
          </a:xfrm>
          <a:prstGeom prst="rect">
            <a:avLst/>
          </a:prstGeom>
        </p:spPr>
      </p:pic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31471" y="1178700"/>
            <a:ext cx="576074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Presenter’s Name (click to edit)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31412" y="1988808"/>
            <a:ext cx="576080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Presentation Title (click to edit)</a:t>
            </a:r>
            <a:endParaRPr lang="en-GB" dirty="0"/>
          </a:p>
        </p:txBody>
      </p:sp>
      <p:sp>
        <p:nvSpPr>
          <p:cNvPr id="2" name="Rectangle 1"/>
          <p:cNvSpPr/>
          <p:nvPr userDrawn="1"/>
        </p:nvSpPr>
        <p:spPr>
          <a:xfrm>
            <a:off x="6552200" y="374614"/>
            <a:ext cx="2160000" cy="2160292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58983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0B3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772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587"/>
            <a:ext cx="8642351" cy="6480501"/>
          </a:xfrm>
          <a:prstGeom prst="rect">
            <a:avLst/>
          </a:prstGeom>
          <a:solidFill>
            <a:srgbClr val="AF16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932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Transpar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0747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31132" y="2170427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7973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19521594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29680" y="13589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00996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65137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431800" y="2168525"/>
            <a:ext cx="8280400" cy="3690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80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616733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1800" y="1358899"/>
            <a:ext cx="8280400" cy="4500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39889920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31802" y="368301"/>
            <a:ext cx="8101012" cy="50409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31802" y="368299"/>
            <a:ext cx="8280399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1782026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top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431801" y="368301"/>
            <a:ext cx="8280729" cy="5491162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932036" y="375319"/>
            <a:ext cx="3780165" cy="49680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000" b="1" dirty="0" smtClean="0">
                <a:latin typeface="Arial" pitchFamily="34" charset="0"/>
                <a:cs typeface="Arial" pitchFamily="34" charset="0"/>
              </a:rPr>
              <a:t>Subtitle (click to edit)</a:t>
            </a:r>
            <a:endParaRPr lang="en-GB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3" y="872124"/>
            <a:ext cx="3780167" cy="2558463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01102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1988817"/>
            <a:ext cx="8280400" cy="461665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Thank you note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74097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bottom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31801" y="368300"/>
            <a:ext cx="8280400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1801" y="2935552"/>
            <a:ext cx="3780152" cy="496805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Subtitle (click to edit)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2" y="3429001"/>
            <a:ext cx="3780150" cy="2430462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52562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1389" y="368609"/>
            <a:ext cx="3960812" cy="54908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99146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2" y="368300"/>
            <a:ext cx="3960811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4751388" y="368300"/>
            <a:ext cx="3960812" cy="5491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84735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ejct 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1" y="368300"/>
            <a:ext cx="3960812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751389" y="368609"/>
            <a:ext cx="39608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53096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51389" y="368609"/>
            <a:ext cx="39608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73938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3433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Divider (Blue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rgbClr val="006CB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000" y="900000"/>
            <a:ext cx="72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72000" y="2340000"/>
            <a:ext cx="72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786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Divider (Green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rgbClr val="97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000" y="900000"/>
            <a:ext cx="72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72000" y="2340000"/>
            <a:ext cx="72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1828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304800" y="6362700"/>
            <a:ext cx="1066800" cy="381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page </a:t>
            </a:r>
            <a:fld id="{7D456349-0B36-4D19-921C-E61F75203F9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191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172ED64-3525-4BD0-BDB5-C66445057D59}" type="datetimeFigureOut">
              <a:rPr lang="en-GB" smtClean="0"/>
              <a:t>27/08/18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CF9DF85-92F0-4818-91D6-2DF090A544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7314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Divider (Red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rgbClr val="AF16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000" y="900000"/>
            <a:ext cx="72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71999" y="2340000"/>
            <a:ext cx="72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091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5" y="190500"/>
            <a:ext cx="8642349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4315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753B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932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emf"/><Relationship Id="rId10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4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7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2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5.xml"/><Relationship Id="rId14" Type="http://schemas.openxmlformats.org/officeDocument/2006/relationships/theme" Target="../theme/theme3.xml"/><Relationship Id="rId15" Type="http://schemas.openxmlformats.org/officeDocument/2006/relationships/image" Target="../media/image7.emf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203" y="5409700"/>
            <a:ext cx="1909853" cy="108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9946" y="6229061"/>
            <a:ext cx="3704684" cy="25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08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680" r:id="rId2"/>
    <p:sldLayoutId id="2147483721" r:id="rId3"/>
    <p:sldLayoutId id="2147483722" r:id="rId4"/>
    <p:sldLayoutId id="2147483723" r:id="rId5"/>
    <p:sldLayoutId id="2147483724" r:id="rId6"/>
    <p:sldLayoutId id="2147483725" r:id="rId7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801" y="5949700"/>
            <a:ext cx="957659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61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714" r:id="rId5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556" y="5945640"/>
            <a:ext cx="957330" cy="5400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4932046" y="6453644"/>
            <a:ext cx="39627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8E1414-5F24-4E3F-ACA1-76792B015177}" type="slidenum">
              <a:rPr lang="en-GB" sz="800" smtClean="0">
                <a:latin typeface="+mn-lt"/>
              </a:rPr>
              <a:pPr algn="r"/>
              <a:t>‹#›</a:t>
            </a:fld>
            <a:endParaRPr lang="en-GB" sz="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0096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1" r:id="rId2"/>
    <p:sldLayoutId id="2147483693" r:id="rId3"/>
    <p:sldLayoutId id="2147483690" r:id="rId4"/>
    <p:sldLayoutId id="2147483692" r:id="rId5"/>
    <p:sldLayoutId id="2147483694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3" r:id="rId12"/>
    <p:sldLayoutId id="2147483710" r:id="rId13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photos/2FPjlAyMQTA?utm_source=unsplash&amp;utm_medium=referral&amp;utm_content=creditCopyText" TargetMode="External"/><Relationship Id="rId4" Type="http://schemas.openxmlformats.org/officeDocument/2006/relationships/hyperlink" Target="https://unsplash.com/search/photos/interaction?utm_source=unsplash&amp;utm_medium=referral&amp;utm_content=creditCopyText" TargetMode="External"/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4" Type="http://schemas.openxmlformats.org/officeDocument/2006/relationships/slideLayout" Target="../slideLayouts/slideLayout25.xml"/><Relationship Id="rId5" Type="http://schemas.openxmlformats.org/officeDocument/2006/relationships/notesSlide" Target="../notesSlides/notesSlide1.xml"/><Relationship Id="rId6" Type="http://schemas.openxmlformats.org/officeDocument/2006/relationships/image" Target="../media/image16.png"/><Relationship Id="rId7" Type="http://schemas.openxmlformats.org/officeDocument/2006/relationships/image" Target="../media/image4.emf"/><Relationship Id="rId8" Type="http://schemas.openxmlformats.org/officeDocument/2006/relationships/image" Target="../media/image3.emf"/><Relationship Id="rId1" Type="http://schemas.openxmlformats.org/officeDocument/2006/relationships/tags" Target="../tags/tag1.xml"/><Relationship Id="rId2" Type="http://schemas.microsoft.com/office/2007/relationships/media" Target="../media/media1.mp4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www.menti.com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4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5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6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7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8.wm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2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dtLELVhEQg" TargetMode="External"/><Relationship Id="rId4" Type="http://schemas.openxmlformats.org/officeDocument/2006/relationships/hyperlink" Target="https://www.youtube.com/watch?v=Z0EEH80AeUg" TargetMode="External"/><Relationship Id="rId5" Type="http://schemas.openxmlformats.org/officeDocument/2006/relationships/hyperlink" Target="https://www.youtube.com/watch?v=Iwpi1Lm6dFo" TargetMode="External"/><Relationship Id="rId1" Type="http://schemas.openxmlformats.org/officeDocument/2006/relationships/slideLayout" Target="../slideLayouts/slideLayout6.xml"/><Relationship Id="rId2" Type="http://schemas.openxmlformats.org/officeDocument/2006/relationships/hyperlink" Target="https://youtu.be/dUJS48XQeXE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photos/zFSo6bnZJTw?utm_source=unsplash&amp;utm_medium=referral&amp;utm_content=creditCopyText" TargetMode="External"/><Relationship Id="rId4" Type="http://schemas.openxmlformats.org/officeDocument/2006/relationships/hyperlink" Target="https://unsplash.com/?utm_source=unsplash&amp;utm_medium=referral&amp;utm_content=creditCopyText" TargetMode="External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photos/oTEdKfSe3j0?utm_source=unsplash&amp;utm_medium=referral&amp;utm_content=creditCopyText" TargetMode="External"/><Relationship Id="rId4" Type="http://schemas.openxmlformats.org/officeDocument/2006/relationships/hyperlink" Target="https://unsplash.com/?utm_source=unsplash&amp;utm_medium=referral&amp;utm_content=creditCopyText" TargetMode="External"/><Relationship Id="rId5" Type="http://schemas.openxmlformats.org/officeDocument/2006/relationships/image" Target="../media/image11.jpeg"/><Relationship Id="rId6" Type="http://schemas.openxmlformats.org/officeDocument/2006/relationships/hyperlink" Target="https://unsplash.com/photos/UCZF1sXcejo?utm_source=unsplash&amp;utm_medium=referral&amp;utm_content=creditCopyText" TargetMode="External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471" y="1178700"/>
            <a:ext cx="5760746" cy="400110"/>
          </a:xfrm>
        </p:spPr>
        <p:txBody>
          <a:bodyPr/>
          <a:lstStyle/>
          <a:p>
            <a:r>
              <a:rPr lang="en-GB" dirty="0" smtClean="0"/>
              <a:t>Teaching Large Groups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31412" y="1988808"/>
            <a:ext cx="5760806" cy="1754327"/>
          </a:xfrm>
        </p:spPr>
        <p:txBody>
          <a:bodyPr/>
          <a:lstStyle/>
          <a:p>
            <a:r>
              <a:rPr lang="en-GB" dirty="0" smtClean="0"/>
              <a:t>Sheila MacNeill, Senior Lecturer Academic Development: Digital Learning; </a:t>
            </a:r>
            <a:r>
              <a:rPr lang="en-GB" dirty="0" err="1" smtClean="0"/>
              <a:t>Dept</a:t>
            </a:r>
            <a:r>
              <a:rPr lang="en-GB" dirty="0" smtClean="0"/>
              <a:t> of Academic Quality and Development</a:t>
            </a:r>
          </a:p>
          <a:p>
            <a:r>
              <a:rPr lang="en-GB" dirty="0" smtClean="0"/>
              <a:t>Graduate Teaching Assistants Workshop</a:t>
            </a:r>
          </a:p>
          <a:p>
            <a:r>
              <a:rPr lang="en-GB" dirty="0" smtClean="0"/>
              <a:t>August 2018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15354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GB" sz="3200" dirty="0"/>
              <a:t>“College is a place where a professor’s lecture notes go straight to the students’ lecture notes, without passing through the brains of either.” (Mark Twain)</a:t>
            </a:r>
          </a:p>
          <a:p>
            <a:pPr algn="ctr"/>
            <a:endParaRPr lang="en-GB" sz="32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654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rgbClr val="002060"/>
                </a:solidFill>
              </a:rPr>
              <a:t>Why lecture? Your views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2060"/>
                </a:solidFill>
              </a:rPr>
              <a:t>I like lectures. </a:t>
            </a:r>
          </a:p>
          <a:p>
            <a:r>
              <a:rPr lang="en-GB" dirty="0" smtClean="0">
                <a:solidFill>
                  <a:srgbClr val="002060"/>
                </a:solidFill>
              </a:rPr>
              <a:t>It </a:t>
            </a:r>
            <a:r>
              <a:rPr lang="en-GB" dirty="0">
                <a:solidFill>
                  <a:srgbClr val="002060"/>
                </a:solidFill>
              </a:rPr>
              <a:t>depends on the lecturer but, on the whole, I felt that I learned a lot from lectures. I think if you come to them prepared, after reading ahead and looking at the topic beforehand, the lecture is a good way of consolidating knowledge. I don't agree with students who say that they need lectures tailored to their diminishing attention span - how are they going to do well outside university if they can't concentrate for 40-60 </a:t>
            </a:r>
            <a:r>
              <a:rPr lang="en-GB" dirty="0" err="1">
                <a:solidFill>
                  <a:srgbClr val="002060"/>
                </a:solidFill>
              </a:rPr>
              <a:t>mins</a:t>
            </a:r>
            <a:r>
              <a:rPr lang="en-GB" dirty="0">
                <a:solidFill>
                  <a:srgbClr val="002060"/>
                </a:solidFill>
              </a:rPr>
              <a:t>?!  </a:t>
            </a:r>
          </a:p>
        </p:txBody>
      </p:sp>
    </p:spTree>
    <p:extLst>
      <p:ext uri="{BB962C8B-B14F-4D97-AF65-F5344CB8AC3E}">
        <p14:creationId xmlns:p14="http://schemas.microsoft.com/office/powerpoint/2010/main" val="78234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1876" y="2060848"/>
            <a:ext cx="8352928" cy="3237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endParaRPr lang="en-GB" sz="3600" dirty="0" smtClean="0">
              <a:solidFill>
                <a:prstClr val="white"/>
              </a:solidFill>
              <a:latin typeface="Arial MT"/>
            </a:endParaRPr>
          </a:p>
          <a:p>
            <a:pPr>
              <a:lnSpc>
                <a:spcPct val="114000"/>
              </a:lnSpc>
            </a:pPr>
            <a:r>
              <a:rPr lang="en-GB" sz="3600" dirty="0" smtClean="0">
                <a:solidFill>
                  <a:prstClr val="white"/>
                </a:solidFill>
                <a:latin typeface="Arial MT"/>
              </a:rPr>
              <a:t>Discuss the question with your group and present </a:t>
            </a:r>
            <a:r>
              <a:rPr lang="en-GB" sz="3600" b="1" dirty="0" smtClean="0">
                <a:solidFill>
                  <a:prstClr val="white"/>
                </a:solidFill>
                <a:latin typeface="Arial MT"/>
              </a:rPr>
              <a:t>3 </a:t>
            </a:r>
            <a:r>
              <a:rPr lang="en-GB" sz="3600" dirty="0" smtClean="0">
                <a:solidFill>
                  <a:prstClr val="white"/>
                </a:solidFill>
                <a:latin typeface="Arial MT"/>
              </a:rPr>
              <a:t>reasons.</a:t>
            </a:r>
          </a:p>
          <a:p>
            <a:pPr>
              <a:lnSpc>
                <a:spcPct val="114000"/>
              </a:lnSpc>
            </a:pPr>
            <a:endParaRPr lang="en-GB" sz="3600" dirty="0" smtClean="0">
              <a:solidFill>
                <a:prstClr val="white"/>
              </a:solidFill>
              <a:latin typeface="Arial MT"/>
            </a:endParaRPr>
          </a:p>
          <a:p>
            <a:pPr>
              <a:lnSpc>
                <a:spcPct val="114000"/>
              </a:lnSpc>
            </a:pPr>
            <a:r>
              <a:rPr lang="en-GB" sz="3600" dirty="0" smtClean="0">
                <a:solidFill>
                  <a:prstClr val="white"/>
                </a:solidFill>
                <a:latin typeface="Arial MT"/>
              </a:rPr>
              <a:t>You have </a:t>
            </a:r>
            <a:r>
              <a:rPr lang="en-GB" sz="3600" b="1" dirty="0" smtClean="0">
                <a:solidFill>
                  <a:prstClr val="white"/>
                </a:solidFill>
                <a:latin typeface="Arial MT"/>
              </a:rPr>
              <a:t>5</a:t>
            </a:r>
            <a:r>
              <a:rPr lang="en-GB" sz="3600" dirty="0" smtClean="0">
                <a:solidFill>
                  <a:prstClr val="white"/>
                </a:solidFill>
                <a:latin typeface="Arial MT"/>
              </a:rPr>
              <a:t> minutes for this task.</a:t>
            </a:r>
            <a:endParaRPr lang="en-GB" sz="3600" dirty="0">
              <a:solidFill>
                <a:prstClr val="white"/>
              </a:solidFill>
              <a:latin typeface="Arial M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88331" y="548633"/>
            <a:ext cx="7920868" cy="904863"/>
          </a:xfrm>
        </p:spPr>
        <p:txBody>
          <a:bodyPr/>
          <a:lstStyle/>
          <a:p>
            <a:r>
              <a:rPr lang="en-GB" dirty="0">
                <a:solidFill>
                  <a:prstClr val="white"/>
                </a:solidFill>
                <a:latin typeface="Arial MT"/>
              </a:rPr>
              <a:t>Why lecture?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997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59532" y="575912"/>
            <a:ext cx="8424936" cy="5115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sz="3600" dirty="0">
                <a:solidFill>
                  <a:prstClr val="white"/>
                </a:solidFill>
                <a:latin typeface="Arial MT"/>
              </a:rPr>
              <a:t>The best lectures are not those that attempt to pour information into your ear, but those that send you</a:t>
            </a:r>
          </a:p>
          <a:p>
            <a:pPr algn="ctr">
              <a:lnSpc>
                <a:spcPct val="120000"/>
              </a:lnSpc>
            </a:pPr>
            <a:r>
              <a:rPr lang="en-GB" sz="3600" dirty="0">
                <a:solidFill>
                  <a:prstClr val="white"/>
                </a:solidFill>
                <a:latin typeface="Arial MT"/>
              </a:rPr>
              <a:t>spinning off into your own mind.  Outside the lecture theatre</a:t>
            </a:r>
          </a:p>
          <a:p>
            <a:pPr algn="ctr">
              <a:lnSpc>
                <a:spcPct val="120000"/>
              </a:lnSpc>
            </a:pPr>
            <a:r>
              <a:rPr lang="en-GB" sz="3600" dirty="0">
                <a:solidFill>
                  <a:prstClr val="white"/>
                </a:solidFill>
                <a:latin typeface="Arial MT"/>
              </a:rPr>
              <a:t>is where your real enquiry begins.</a:t>
            </a:r>
          </a:p>
          <a:p>
            <a:pPr algn="ctr">
              <a:lnSpc>
                <a:spcPct val="120000"/>
              </a:lnSpc>
            </a:pPr>
            <a:endParaRPr lang="en-GB" sz="2800" dirty="0">
              <a:solidFill>
                <a:prstClr val="white"/>
              </a:solidFill>
              <a:latin typeface="Arial MT"/>
            </a:endParaRPr>
          </a:p>
          <a:p>
            <a:pPr algn="r">
              <a:lnSpc>
                <a:spcPct val="120000"/>
              </a:lnSpc>
            </a:pPr>
            <a:r>
              <a:rPr lang="en-GB" sz="2800" dirty="0">
                <a:solidFill>
                  <a:prstClr val="white"/>
                </a:solidFill>
                <a:latin typeface="Arial MT"/>
              </a:rPr>
              <a:t>Christopher </a:t>
            </a:r>
            <a:r>
              <a:rPr lang="en-GB" sz="2800" dirty="0" err="1" smtClean="0">
                <a:solidFill>
                  <a:prstClr val="white"/>
                </a:solidFill>
                <a:latin typeface="Arial MT"/>
              </a:rPr>
              <a:t>Bigsby</a:t>
            </a:r>
            <a:endParaRPr lang="en-GB" sz="2800" dirty="0">
              <a:solidFill>
                <a:prstClr val="white"/>
              </a:solidFill>
              <a:latin typeface="Arial MT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33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What does it take?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588332" y="1628770"/>
            <a:ext cx="7920869" cy="2862322"/>
          </a:xfrm>
        </p:spPr>
        <p:txBody>
          <a:bodyPr/>
          <a:lstStyle/>
          <a:p>
            <a:pPr marL="342900" indent="-342900">
              <a:lnSpc>
                <a:spcPct val="114000"/>
              </a:lnSpc>
              <a:buFont typeface="Arial"/>
              <a:buChar char="•"/>
            </a:pPr>
            <a:r>
              <a:rPr lang="en-GB" sz="2400" dirty="0">
                <a:solidFill>
                  <a:prstClr val="white"/>
                </a:solidFill>
                <a:latin typeface="Arial MT"/>
              </a:rPr>
              <a:t>Handling nerves</a:t>
            </a:r>
          </a:p>
          <a:p>
            <a:pPr marL="342900" indent="-342900">
              <a:lnSpc>
                <a:spcPct val="114000"/>
              </a:lnSpc>
              <a:buFont typeface="Arial"/>
              <a:buChar char="•"/>
            </a:pPr>
            <a:r>
              <a:rPr lang="en-GB" sz="2400" dirty="0">
                <a:solidFill>
                  <a:prstClr val="white"/>
                </a:solidFill>
                <a:latin typeface="Arial MT"/>
              </a:rPr>
              <a:t>Preparing lectures</a:t>
            </a:r>
          </a:p>
          <a:p>
            <a:pPr marL="342900" indent="-342900">
              <a:lnSpc>
                <a:spcPct val="114000"/>
              </a:lnSpc>
              <a:buFont typeface="Arial"/>
              <a:buChar char="•"/>
            </a:pPr>
            <a:r>
              <a:rPr lang="en-GB" sz="2400" dirty="0">
                <a:solidFill>
                  <a:prstClr val="white"/>
                </a:solidFill>
                <a:latin typeface="Arial MT"/>
              </a:rPr>
              <a:t>Structuring lectures</a:t>
            </a:r>
          </a:p>
          <a:p>
            <a:pPr marL="342900" indent="-342900">
              <a:lnSpc>
                <a:spcPct val="114000"/>
              </a:lnSpc>
              <a:buFont typeface="Arial"/>
              <a:buChar char="•"/>
            </a:pPr>
            <a:r>
              <a:rPr lang="en-GB" sz="2400" dirty="0">
                <a:solidFill>
                  <a:prstClr val="white"/>
                </a:solidFill>
                <a:latin typeface="Arial MT"/>
              </a:rPr>
              <a:t>Using your voice effectively</a:t>
            </a:r>
          </a:p>
          <a:p>
            <a:pPr marL="342900" indent="-342900">
              <a:lnSpc>
                <a:spcPct val="114000"/>
              </a:lnSpc>
              <a:buFont typeface="Arial"/>
              <a:buChar char="•"/>
            </a:pPr>
            <a:r>
              <a:rPr lang="en-GB" sz="2400" dirty="0">
                <a:latin typeface="Arial MT"/>
              </a:rPr>
              <a:t>Include active learning in lectures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70126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Interactivity </a:t>
            </a:r>
            <a:endParaRPr lang="en-US" dirty="0"/>
          </a:p>
        </p:txBody>
      </p:sp>
      <p:pic>
        <p:nvPicPr>
          <p:cNvPr id="3" name="Picture 2" descr="john-schnobrich-520023-unsplash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541" y="1088688"/>
            <a:ext cx="6475131" cy="482513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562132" y="6365557"/>
            <a:ext cx="306040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Photo by </a:t>
            </a:r>
            <a:r>
              <a:rPr lang="en-US" sz="800" dirty="0">
                <a:hlinkClick r:id="rId3"/>
              </a:rPr>
              <a:t>John Schnobrich</a:t>
            </a:r>
            <a:r>
              <a:rPr lang="en-US" sz="800" dirty="0"/>
              <a:t> on </a:t>
            </a:r>
            <a:r>
              <a:rPr lang="en-US" sz="800" dirty="0">
                <a:hlinkClick r:id="rId4"/>
              </a:rPr>
              <a:t>Unsplash</a:t>
            </a:r>
            <a:endParaRPr lang="en-US" sz="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496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imulation.mp4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 rot="10800000" flipH="1" flipV="1">
            <a:off x="971551" y="-1"/>
            <a:ext cx="72009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816" y="5445224"/>
            <a:ext cx="1595550" cy="120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8144" y="6345226"/>
            <a:ext cx="3131840" cy="28708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50262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8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C:\Users\smk6\Pictures\padlet_blog_3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0351" y="1633354"/>
            <a:ext cx="244827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Screen Shot 2018-08-20 at 08.20.1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7431" y="1358724"/>
            <a:ext cx="2755900" cy="812800"/>
          </a:xfrm>
          <a:prstGeom prst="rect">
            <a:avLst/>
          </a:prstGeom>
        </p:spPr>
      </p:pic>
      <p:pic>
        <p:nvPicPr>
          <p:cNvPr id="3" name="Picture 2" descr="Screen Shot 2018-08-20 at 08.21.0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8446" y="2656116"/>
            <a:ext cx="2501900" cy="596900"/>
          </a:xfrm>
          <a:prstGeom prst="rect">
            <a:avLst/>
          </a:prstGeom>
        </p:spPr>
      </p:pic>
      <p:pic>
        <p:nvPicPr>
          <p:cNvPr id="4" name="Picture 3" descr="Screen Shot 2018-08-20 at 08.21.3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7431" y="3609024"/>
            <a:ext cx="2512915" cy="900148"/>
          </a:xfrm>
          <a:prstGeom prst="rect">
            <a:avLst/>
          </a:prstGeom>
        </p:spPr>
      </p:pic>
      <p:pic>
        <p:nvPicPr>
          <p:cNvPr id="5" name="Picture 4" descr="Screen Shot 2018-08-20 at 08.23.19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5455" y="4959204"/>
            <a:ext cx="2616200" cy="74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409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What was your best learning experience?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GB" dirty="0" smtClean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/>
          </a:p>
        </p:txBody>
      </p:sp>
      <p:pic>
        <p:nvPicPr>
          <p:cNvPr id="4" name="Picture 3" descr="Screen Shot 2018-01-04 at 15.33.1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1820" y="2708904"/>
            <a:ext cx="2700360" cy="28424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01724" y="2044762"/>
            <a:ext cx="58507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http://</a:t>
            </a:r>
            <a:r>
              <a:rPr lang="en-US" sz="3600" dirty="0" err="1"/>
              <a:t>bit.ly</a:t>
            </a:r>
            <a:r>
              <a:rPr lang="en-US" sz="3600" dirty="0"/>
              <a:t>/2lWboPc</a:t>
            </a:r>
          </a:p>
        </p:txBody>
      </p:sp>
    </p:spTree>
    <p:extLst>
      <p:ext uri="{BB962C8B-B14F-4D97-AF65-F5344CB8AC3E}">
        <p14:creationId xmlns:p14="http://schemas.microsoft.com/office/powerpoint/2010/main" val="31973822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Group think – lectures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 marL="0" indent="0" algn="ctr">
              <a:buNone/>
            </a:pPr>
            <a:r>
              <a:rPr lang="en-GB" b="1" dirty="0" smtClean="0"/>
              <a:t> </a:t>
            </a:r>
            <a:r>
              <a:rPr lang="en-GB" dirty="0" smtClean="0"/>
              <a:t>Go </a:t>
            </a:r>
            <a:r>
              <a:rPr lang="en-GB" dirty="0"/>
              <a:t>to </a:t>
            </a:r>
            <a:r>
              <a:rPr lang="en-GB" dirty="0">
                <a:hlinkClick r:id="rId3"/>
              </a:rPr>
              <a:t>www.menti.com</a:t>
            </a:r>
            <a:r>
              <a:rPr lang="en-GB" dirty="0"/>
              <a:t> </a:t>
            </a:r>
          </a:p>
          <a:p>
            <a:pPr marL="0" indent="0" algn="ctr">
              <a:buNone/>
            </a:pPr>
            <a:r>
              <a:rPr lang="en-GB" dirty="0" smtClean="0"/>
              <a:t>use </a:t>
            </a:r>
            <a:r>
              <a:rPr lang="en-GB" dirty="0"/>
              <a:t>the code 61 01 91</a:t>
            </a:r>
          </a:p>
        </p:txBody>
      </p:sp>
    </p:spTree>
    <p:extLst>
      <p:ext uri="{BB962C8B-B14F-4D97-AF65-F5344CB8AC3E}">
        <p14:creationId xmlns:p14="http://schemas.microsoft.com/office/powerpoint/2010/main" val="13967153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Aims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By the end of this session you should be able to:</a:t>
            </a:r>
          </a:p>
          <a:p>
            <a:endParaRPr lang="en-GB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Be aware of the potential benefits of lectures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Reflect on your preparation for lecturing and your delivery style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Consider how you might improve what you are currently doing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Consider how you could make lectures interactive</a:t>
            </a:r>
          </a:p>
          <a:p>
            <a:endParaRPr lang="en-GB" dirty="0" smtClean="0">
              <a:solidFill>
                <a:schemeClr val="tx1"/>
              </a:solidFill>
            </a:endParaRPr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1608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are you nervous?</a:t>
            </a:r>
            <a:endParaRPr lang="en-GB" dirty="0"/>
          </a:p>
        </p:txBody>
      </p:sp>
      <p:pic>
        <p:nvPicPr>
          <p:cNvPr id="4" name="Picture 5" descr="C:\Users\smk6\Pictures\nervousnes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58651" y="2132856"/>
            <a:ext cx="4820747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30465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88331" y="548633"/>
            <a:ext cx="7920868" cy="904863"/>
          </a:xfrm>
        </p:spPr>
        <p:txBody>
          <a:bodyPr/>
          <a:lstStyle/>
          <a:p>
            <a:pPr lvl="0" algn="ctr"/>
            <a:r>
              <a:rPr lang="en-GB" sz="2400" b="0" dirty="0">
                <a:solidFill>
                  <a:srgbClr val="FFFFFF"/>
                </a:solidFill>
              </a:rPr>
              <a:t>Know yourself, spot the signs and know the reasons</a:t>
            </a:r>
          </a:p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88332" y="1628770"/>
            <a:ext cx="7920869" cy="2960811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GB" sz="2800" dirty="0" smtClean="0">
                <a:solidFill>
                  <a:srgbClr val="FFFFFF"/>
                </a:solidFill>
              </a:rPr>
              <a:t>Lack of confidence?</a:t>
            </a:r>
          </a:p>
          <a:p>
            <a:pPr marL="342900" indent="-342900">
              <a:buFont typeface="Arial"/>
              <a:buChar char="•"/>
            </a:pPr>
            <a:r>
              <a:rPr lang="en-GB" sz="2800" dirty="0" smtClean="0">
                <a:solidFill>
                  <a:srgbClr val="FFFFFF"/>
                </a:solidFill>
              </a:rPr>
              <a:t>New place to be?</a:t>
            </a:r>
          </a:p>
          <a:p>
            <a:pPr marL="342900" indent="-342900">
              <a:buFont typeface="Arial"/>
              <a:buChar char="•"/>
            </a:pPr>
            <a:r>
              <a:rPr lang="en-GB" sz="2800" dirty="0" smtClean="0">
                <a:solidFill>
                  <a:srgbClr val="FFFFFF"/>
                </a:solidFill>
              </a:rPr>
              <a:t>Sense of isolation and vulnerability?</a:t>
            </a:r>
          </a:p>
          <a:p>
            <a:pPr marL="342900" indent="-342900">
              <a:buFont typeface="Arial"/>
              <a:buChar char="•"/>
            </a:pPr>
            <a:r>
              <a:rPr lang="en-GB" sz="2800" dirty="0" smtClean="0">
                <a:solidFill>
                  <a:srgbClr val="FFFFFF"/>
                </a:solidFill>
              </a:rPr>
              <a:t>Feeling self-conscious?</a:t>
            </a:r>
          </a:p>
          <a:p>
            <a:pPr marL="342900" indent="-342900">
              <a:buFont typeface="Arial"/>
              <a:buChar char="•"/>
            </a:pPr>
            <a:r>
              <a:rPr lang="en-GB" sz="2800" dirty="0" smtClean="0">
                <a:solidFill>
                  <a:srgbClr val="FFFFFF"/>
                </a:solidFill>
              </a:rPr>
              <a:t>Fear of making mistakes?</a:t>
            </a:r>
          </a:p>
          <a:p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48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rgbClr val="FFFFFF"/>
                </a:solidFill>
              </a:rPr>
              <a:t>Some tips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88332" y="1628770"/>
            <a:ext cx="7920869" cy="3564053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GB" sz="2400" dirty="0" smtClean="0"/>
              <a:t>Take the pressure off yourself</a:t>
            </a:r>
          </a:p>
          <a:p>
            <a:pPr marL="342900" indent="-342900">
              <a:buFont typeface="Arial"/>
              <a:buChar char="•"/>
            </a:pPr>
            <a:r>
              <a:rPr lang="en-GB" sz="2400" dirty="0" smtClean="0"/>
              <a:t>Be in the lecture theatre before the students </a:t>
            </a:r>
          </a:p>
          <a:p>
            <a:pPr marL="342900" indent="-342900">
              <a:buFont typeface="Arial"/>
              <a:buChar char="•"/>
            </a:pPr>
            <a:r>
              <a:rPr lang="en-GB" sz="2400" dirty="0" smtClean="0"/>
              <a:t>Check your breathing</a:t>
            </a:r>
          </a:p>
          <a:p>
            <a:pPr marL="342900" indent="-342900">
              <a:buFont typeface="Arial"/>
              <a:buChar char="•"/>
            </a:pPr>
            <a:r>
              <a:rPr lang="en-GB" sz="2400" dirty="0" smtClean="0"/>
              <a:t>Relax your body and your voice</a:t>
            </a:r>
          </a:p>
          <a:p>
            <a:pPr marL="342900" indent="-342900">
              <a:buFont typeface="Arial"/>
              <a:buChar char="•"/>
            </a:pPr>
            <a:r>
              <a:rPr lang="en-GB" sz="2400" dirty="0" smtClean="0"/>
              <a:t>Survive the first 5 minutes</a:t>
            </a:r>
          </a:p>
          <a:p>
            <a:pPr marL="342900" indent="-342900">
              <a:buFont typeface="Arial"/>
              <a:buChar char="•"/>
            </a:pPr>
            <a:r>
              <a:rPr lang="en-GB" sz="2400" dirty="0" smtClean="0"/>
              <a:t>Have your notes in right format</a:t>
            </a:r>
          </a:p>
          <a:p>
            <a:endParaRPr lang="en-GB" dirty="0"/>
          </a:p>
          <a:p>
            <a:pPr algn="ctr"/>
            <a:r>
              <a:rPr lang="en-GB" sz="2800" b="1" dirty="0" smtClean="0"/>
              <a:t>Don’t forget: It will get better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3341356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908720"/>
            <a:ext cx="7992888" cy="4994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endParaRPr lang="en-GB" sz="2800" dirty="0" smtClean="0">
              <a:solidFill>
                <a:prstClr val="white"/>
              </a:solidFill>
              <a:latin typeface="Arial MT"/>
            </a:endParaRPr>
          </a:p>
          <a:p>
            <a:pPr marL="457200" indent="-457200">
              <a:lnSpc>
                <a:spcPct val="114000"/>
              </a:lnSpc>
              <a:buFont typeface="Arial"/>
              <a:buChar char="•"/>
            </a:pPr>
            <a:r>
              <a:rPr lang="en-GB" sz="2800" dirty="0" smtClean="0">
                <a:solidFill>
                  <a:prstClr val="white"/>
                </a:solidFill>
                <a:latin typeface="Arial MT"/>
              </a:rPr>
              <a:t>Sketch out themes and connections</a:t>
            </a:r>
          </a:p>
          <a:p>
            <a:pPr marL="457200" indent="-457200">
              <a:lnSpc>
                <a:spcPct val="114000"/>
              </a:lnSpc>
              <a:buFont typeface="Arial"/>
              <a:buChar char="•"/>
            </a:pPr>
            <a:r>
              <a:rPr lang="en-GB" sz="2800" dirty="0" smtClean="0">
                <a:solidFill>
                  <a:prstClr val="white"/>
                </a:solidFill>
                <a:latin typeface="Arial MT"/>
              </a:rPr>
              <a:t>What do you want your students to be able to do at the end?</a:t>
            </a:r>
          </a:p>
          <a:p>
            <a:pPr marL="457200" indent="-457200">
              <a:lnSpc>
                <a:spcPct val="114000"/>
              </a:lnSpc>
              <a:buFont typeface="Arial"/>
              <a:buChar char="•"/>
            </a:pPr>
            <a:r>
              <a:rPr lang="en-GB" sz="2800" dirty="0" smtClean="0">
                <a:solidFill>
                  <a:prstClr val="white"/>
                </a:solidFill>
                <a:latin typeface="Arial MT"/>
              </a:rPr>
              <a:t>Allocate time sections</a:t>
            </a:r>
          </a:p>
          <a:p>
            <a:pPr marL="457200" indent="-457200">
              <a:lnSpc>
                <a:spcPct val="114000"/>
              </a:lnSpc>
              <a:buFont typeface="Arial"/>
              <a:buChar char="•"/>
            </a:pPr>
            <a:r>
              <a:rPr lang="en-GB" sz="2800" dirty="0" smtClean="0">
                <a:solidFill>
                  <a:prstClr val="white"/>
                </a:solidFill>
                <a:latin typeface="Arial MT"/>
              </a:rPr>
              <a:t>Use variety of experience for students</a:t>
            </a:r>
          </a:p>
          <a:p>
            <a:pPr marL="457200" indent="-457200">
              <a:lnSpc>
                <a:spcPct val="114000"/>
              </a:lnSpc>
              <a:buFont typeface="Arial"/>
              <a:buChar char="•"/>
            </a:pPr>
            <a:r>
              <a:rPr lang="en-GB" sz="2800" dirty="0" smtClean="0">
                <a:solidFill>
                  <a:prstClr val="white"/>
                </a:solidFill>
                <a:latin typeface="Arial MT"/>
              </a:rPr>
              <a:t>Look for pictures/ illustrative examples</a:t>
            </a:r>
          </a:p>
          <a:p>
            <a:pPr marL="457200" indent="-457200">
              <a:lnSpc>
                <a:spcPct val="114000"/>
              </a:lnSpc>
              <a:buFont typeface="Arial"/>
              <a:buChar char="•"/>
            </a:pPr>
            <a:r>
              <a:rPr lang="en-GB" sz="2800" dirty="0" smtClean="0">
                <a:solidFill>
                  <a:prstClr val="white"/>
                </a:solidFill>
                <a:latin typeface="Arial MT"/>
              </a:rPr>
              <a:t>Look for attention hooks/ attention grabbers </a:t>
            </a:r>
          </a:p>
          <a:p>
            <a:pPr marL="457200" indent="-457200">
              <a:lnSpc>
                <a:spcPct val="114000"/>
              </a:lnSpc>
              <a:buFont typeface="Arial"/>
              <a:buChar char="•"/>
            </a:pPr>
            <a:r>
              <a:rPr lang="en-GB" sz="2800" dirty="0" smtClean="0">
                <a:solidFill>
                  <a:prstClr val="white"/>
                </a:solidFill>
                <a:latin typeface="Arial MT"/>
              </a:rPr>
              <a:t>Plan interactive elements</a:t>
            </a:r>
          </a:p>
          <a:p>
            <a:pPr marL="457200" indent="-457200">
              <a:lnSpc>
                <a:spcPct val="114000"/>
              </a:lnSpc>
              <a:buFont typeface="Arial"/>
              <a:buChar char="•"/>
            </a:pPr>
            <a:r>
              <a:rPr lang="en-GB" sz="2800" dirty="0" smtClean="0">
                <a:solidFill>
                  <a:prstClr val="white"/>
                </a:solidFill>
                <a:latin typeface="Arial MT"/>
              </a:rPr>
              <a:t>Handouts?</a:t>
            </a:r>
            <a:endParaRPr lang="en-GB" sz="2800" dirty="0">
              <a:solidFill>
                <a:prstClr val="white"/>
              </a:solidFill>
              <a:latin typeface="Arial MT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How to prepare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24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88331" y="548633"/>
            <a:ext cx="7920868" cy="1348061"/>
          </a:xfrm>
        </p:spPr>
        <p:txBody>
          <a:bodyPr/>
          <a:lstStyle/>
          <a:p>
            <a:pPr algn="ctr"/>
            <a:endParaRPr lang="en-GB" dirty="0" smtClean="0"/>
          </a:p>
          <a:p>
            <a:pPr algn="ctr"/>
            <a:endParaRPr lang="en-GB" dirty="0"/>
          </a:p>
          <a:p>
            <a:pPr algn="ctr"/>
            <a:endParaRPr lang="en-GB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588332" y="1628770"/>
            <a:ext cx="7920869" cy="1077218"/>
          </a:xfrm>
        </p:spPr>
        <p:txBody>
          <a:bodyPr/>
          <a:lstStyle/>
          <a:p>
            <a:r>
              <a:rPr lang="en-GB" sz="4000" dirty="0"/>
              <a:t>How do you deliver?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2158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681229"/>
            <a:ext cx="8352928" cy="5706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14000"/>
              </a:lnSpc>
              <a:buFont typeface="Arial"/>
              <a:buChar char="•"/>
            </a:pPr>
            <a:r>
              <a:rPr lang="en-GB" sz="3200" dirty="0" smtClean="0">
                <a:solidFill>
                  <a:prstClr val="white"/>
                </a:solidFill>
                <a:latin typeface="Arial MT"/>
              </a:rPr>
              <a:t>Grab their attention and take </a:t>
            </a:r>
            <a:r>
              <a:rPr lang="en-GB" sz="3200" b="1" dirty="0" smtClean="0">
                <a:solidFill>
                  <a:prstClr val="white"/>
                </a:solidFill>
                <a:latin typeface="Arial MT"/>
              </a:rPr>
              <a:t>control</a:t>
            </a:r>
            <a:endParaRPr lang="en-GB" sz="3200" b="1" dirty="0">
              <a:solidFill>
                <a:prstClr val="white"/>
              </a:solidFill>
              <a:latin typeface="Arial MT"/>
            </a:endParaRPr>
          </a:p>
          <a:p>
            <a:pPr marL="457200" indent="-457200">
              <a:lnSpc>
                <a:spcPct val="114000"/>
              </a:lnSpc>
              <a:buFont typeface="Arial"/>
              <a:buChar char="•"/>
            </a:pPr>
            <a:endParaRPr lang="en-GB" sz="3200" dirty="0">
              <a:solidFill>
                <a:prstClr val="white"/>
              </a:solidFill>
              <a:latin typeface="Arial MT"/>
            </a:endParaRPr>
          </a:p>
          <a:p>
            <a:pPr marL="457200" indent="-457200">
              <a:lnSpc>
                <a:spcPct val="114000"/>
              </a:lnSpc>
              <a:buFont typeface="Arial"/>
              <a:buChar char="•"/>
            </a:pPr>
            <a:r>
              <a:rPr lang="en-GB" sz="3200" dirty="0" smtClean="0">
                <a:solidFill>
                  <a:prstClr val="white"/>
                </a:solidFill>
                <a:latin typeface="Arial MT"/>
              </a:rPr>
              <a:t>Be enthusiastic </a:t>
            </a:r>
            <a:r>
              <a:rPr lang="en-GB" sz="3200" dirty="0">
                <a:solidFill>
                  <a:prstClr val="white"/>
                </a:solidFill>
                <a:latin typeface="Arial MT"/>
              </a:rPr>
              <a:t>and interested</a:t>
            </a:r>
          </a:p>
          <a:p>
            <a:pPr marL="457200" indent="-457200">
              <a:lnSpc>
                <a:spcPct val="114000"/>
              </a:lnSpc>
              <a:buFont typeface="Arial"/>
              <a:buChar char="•"/>
            </a:pPr>
            <a:endParaRPr lang="en-GB" sz="3200" dirty="0">
              <a:solidFill>
                <a:prstClr val="white"/>
              </a:solidFill>
              <a:latin typeface="Arial MT"/>
            </a:endParaRPr>
          </a:p>
          <a:p>
            <a:pPr marL="457200" lvl="0" indent="-457200">
              <a:lnSpc>
                <a:spcPct val="114000"/>
              </a:lnSpc>
              <a:buFont typeface="Arial"/>
              <a:buChar char="•"/>
            </a:pPr>
            <a:r>
              <a:rPr lang="en-GB" sz="3200" dirty="0">
                <a:solidFill>
                  <a:prstClr val="white"/>
                </a:solidFill>
                <a:latin typeface="Arial MT"/>
              </a:rPr>
              <a:t>Share your excitement and </a:t>
            </a:r>
            <a:r>
              <a:rPr lang="en-GB" sz="3200" dirty="0" smtClean="0">
                <a:solidFill>
                  <a:prstClr val="white"/>
                </a:solidFill>
                <a:latin typeface="Arial MT"/>
              </a:rPr>
              <a:t>passion</a:t>
            </a:r>
          </a:p>
          <a:p>
            <a:pPr marL="457200" lvl="0" indent="-457200">
              <a:lnSpc>
                <a:spcPct val="114000"/>
              </a:lnSpc>
              <a:buFont typeface="Arial"/>
              <a:buChar char="•"/>
            </a:pPr>
            <a:endParaRPr lang="en-GB" sz="3200" dirty="0">
              <a:solidFill>
                <a:prstClr val="white"/>
              </a:solidFill>
              <a:latin typeface="Arial MT"/>
            </a:endParaRPr>
          </a:p>
          <a:p>
            <a:pPr marL="457200" indent="-457200">
              <a:lnSpc>
                <a:spcPct val="114000"/>
              </a:lnSpc>
              <a:buFont typeface="Arial"/>
              <a:buChar char="•"/>
            </a:pPr>
            <a:r>
              <a:rPr lang="en-GB" sz="3200" dirty="0" smtClean="0">
                <a:solidFill>
                  <a:prstClr val="white"/>
                </a:solidFill>
                <a:latin typeface="Arial MT"/>
              </a:rPr>
              <a:t>Be able to use </a:t>
            </a:r>
            <a:r>
              <a:rPr lang="en-GB" sz="3200" dirty="0">
                <a:solidFill>
                  <a:prstClr val="white"/>
                </a:solidFill>
                <a:latin typeface="Arial MT"/>
              </a:rPr>
              <a:t>the equipment competently</a:t>
            </a:r>
          </a:p>
          <a:p>
            <a:pPr marL="457200" indent="-457200">
              <a:lnSpc>
                <a:spcPct val="114000"/>
              </a:lnSpc>
              <a:buFont typeface="Arial"/>
              <a:buChar char="•"/>
            </a:pPr>
            <a:endParaRPr lang="en-GB" sz="3200" dirty="0">
              <a:solidFill>
                <a:prstClr val="white"/>
              </a:solidFill>
              <a:latin typeface="Arial MT"/>
            </a:endParaRPr>
          </a:p>
          <a:p>
            <a:pPr algn="ctr">
              <a:lnSpc>
                <a:spcPct val="114000"/>
              </a:lnSpc>
            </a:pPr>
            <a:endParaRPr lang="en-GB" sz="3200" dirty="0">
              <a:solidFill>
                <a:prstClr val="white"/>
              </a:solidFill>
              <a:latin typeface="Arial MT"/>
            </a:endParaRPr>
          </a:p>
          <a:p>
            <a:pPr algn="ctr">
              <a:lnSpc>
                <a:spcPct val="114000"/>
              </a:lnSpc>
            </a:pPr>
            <a:endParaRPr lang="en-GB" sz="3200" dirty="0">
              <a:solidFill>
                <a:prstClr val="white"/>
              </a:solidFill>
              <a:latin typeface="Arial M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744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9378" y="668297"/>
            <a:ext cx="8352928" cy="6337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GB" sz="3600" dirty="0" smtClean="0">
                <a:solidFill>
                  <a:prstClr val="white"/>
                </a:solidFill>
                <a:latin typeface="Arial MT"/>
              </a:rPr>
              <a:t>Don’t forget</a:t>
            </a:r>
            <a:endParaRPr lang="en-GB" sz="3600" dirty="0">
              <a:solidFill>
                <a:prstClr val="white"/>
              </a:solidFill>
              <a:latin typeface="Arial MT"/>
            </a:endParaRPr>
          </a:p>
          <a:p>
            <a:pPr algn="ctr">
              <a:lnSpc>
                <a:spcPct val="114000"/>
              </a:lnSpc>
            </a:pPr>
            <a:endParaRPr lang="en-GB" sz="3200" dirty="0" smtClean="0">
              <a:solidFill>
                <a:prstClr val="white"/>
              </a:solidFill>
              <a:latin typeface="Arial MT"/>
            </a:endParaRPr>
          </a:p>
          <a:p>
            <a:pPr algn="ctr">
              <a:lnSpc>
                <a:spcPct val="114000"/>
              </a:lnSpc>
            </a:pPr>
            <a:r>
              <a:rPr lang="en-GB" sz="2800" dirty="0" smtClean="0">
                <a:solidFill>
                  <a:prstClr val="white"/>
                </a:solidFill>
                <a:latin typeface="Arial MT"/>
              </a:rPr>
              <a:t>Less is more</a:t>
            </a:r>
          </a:p>
          <a:p>
            <a:pPr algn="ctr">
              <a:lnSpc>
                <a:spcPct val="114000"/>
              </a:lnSpc>
            </a:pPr>
            <a:endParaRPr lang="en-GB" sz="2800" dirty="0" smtClean="0">
              <a:solidFill>
                <a:prstClr val="white"/>
              </a:solidFill>
              <a:latin typeface="Arial MT"/>
            </a:endParaRPr>
          </a:p>
          <a:p>
            <a:pPr algn="ctr">
              <a:lnSpc>
                <a:spcPct val="114000"/>
              </a:lnSpc>
            </a:pPr>
            <a:r>
              <a:rPr lang="en-GB" sz="2800" dirty="0" smtClean="0">
                <a:solidFill>
                  <a:prstClr val="white"/>
                </a:solidFill>
                <a:latin typeface="Arial MT"/>
              </a:rPr>
              <a:t>A student’s attention span is short</a:t>
            </a:r>
          </a:p>
          <a:p>
            <a:pPr algn="ctr">
              <a:lnSpc>
                <a:spcPct val="114000"/>
              </a:lnSpc>
            </a:pPr>
            <a:endParaRPr lang="en-GB" sz="2800" dirty="0">
              <a:solidFill>
                <a:prstClr val="white"/>
              </a:solidFill>
              <a:latin typeface="Arial MT"/>
            </a:endParaRPr>
          </a:p>
          <a:p>
            <a:pPr algn="ctr">
              <a:lnSpc>
                <a:spcPct val="114000"/>
              </a:lnSpc>
            </a:pPr>
            <a:r>
              <a:rPr lang="en-GB" sz="2800" dirty="0" smtClean="0">
                <a:solidFill>
                  <a:prstClr val="white"/>
                </a:solidFill>
                <a:latin typeface="Arial MT"/>
              </a:rPr>
              <a:t>It’s about storytelling</a:t>
            </a:r>
          </a:p>
          <a:p>
            <a:pPr algn="ctr">
              <a:lnSpc>
                <a:spcPct val="114000"/>
              </a:lnSpc>
            </a:pPr>
            <a:endParaRPr lang="en-GB" sz="2800" dirty="0" smtClean="0">
              <a:solidFill>
                <a:prstClr val="white"/>
              </a:solidFill>
              <a:latin typeface="Arial MT"/>
            </a:endParaRPr>
          </a:p>
          <a:p>
            <a:pPr algn="ctr">
              <a:lnSpc>
                <a:spcPct val="114000"/>
              </a:lnSpc>
            </a:pPr>
            <a:r>
              <a:rPr lang="en-GB" sz="2800" dirty="0" smtClean="0">
                <a:solidFill>
                  <a:prstClr val="white"/>
                </a:solidFill>
                <a:latin typeface="Arial MT"/>
              </a:rPr>
              <a:t>You are in charge</a:t>
            </a:r>
          </a:p>
          <a:p>
            <a:pPr algn="ctr">
              <a:lnSpc>
                <a:spcPct val="114000"/>
              </a:lnSpc>
            </a:pPr>
            <a:endParaRPr lang="en-GB" sz="2800" dirty="0">
              <a:solidFill>
                <a:prstClr val="white"/>
              </a:solidFill>
              <a:latin typeface="Arial MT"/>
            </a:endParaRPr>
          </a:p>
          <a:p>
            <a:pPr algn="ctr">
              <a:lnSpc>
                <a:spcPct val="114000"/>
              </a:lnSpc>
            </a:pPr>
            <a:r>
              <a:rPr lang="en-GB" sz="2800" dirty="0" smtClean="0">
                <a:solidFill>
                  <a:prstClr val="white"/>
                </a:solidFill>
                <a:latin typeface="Arial MT"/>
              </a:rPr>
              <a:t>Create variety </a:t>
            </a:r>
            <a:r>
              <a:rPr lang="en-GB" sz="3200" dirty="0" smtClean="0">
                <a:solidFill>
                  <a:prstClr val="white"/>
                </a:solidFill>
                <a:latin typeface="Arial MT"/>
              </a:rPr>
              <a:t>AND …</a:t>
            </a:r>
          </a:p>
          <a:p>
            <a:pPr algn="ctr">
              <a:lnSpc>
                <a:spcPct val="114000"/>
              </a:lnSpc>
            </a:pPr>
            <a:endParaRPr lang="en-GB" sz="3200" dirty="0">
              <a:solidFill>
                <a:prstClr val="white"/>
              </a:solidFill>
              <a:latin typeface="Arial M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585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smk6\Pictures\416014-baby-smi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38250" y="1524000"/>
            <a:ext cx="66675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64061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rgbClr val="FFFFFF"/>
                </a:solidFill>
              </a:rPr>
              <a:t>Using your voice effectively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88332" y="1628770"/>
            <a:ext cx="7920869" cy="3921073"/>
          </a:xfrm>
        </p:spPr>
        <p:txBody>
          <a:bodyPr/>
          <a:lstStyle/>
          <a:p>
            <a:r>
              <a:rPr lang="en-GB" sz="2800" dirty="0" smtClean="0">
                <a:solidFill>
                  <a:srgbClr val="FFFFFF"/>
                </a:solidFill>
              </a:rPr>
              <a:t>What you should </a:t>
            </a:r>
            <a:r>
              <a:rPr lang="en-GB" sz="2800" b="1" dirty="0" smtClean="0">
                <a:solidFill>
                  <a:srgbClr val="FFFFFF"/>
                </a:solidFill>
              </a:rPr>
              <a:t>avoid</a:t>
            </a:r>
          </a:p>
          <a:p>
            <a:endParaRPr lang="en-GB" dirty="0" smtClean="0">
              <a:solidFill>
                <a:srgbClr val="FFFFFF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n-GB" sz="2400" dirty="0" smtClean="0">
                <a:solidFill>
                  <a:srgbClr val="FFFFFF"/>
                </a:solidFill>
              </a:rPr>
              <a:t>Monotone delivery </a:t>
            </a:r>
          </a:p>
          <a:p>
            <a:pPr marL="342900" indent="-342900">
              <a:buFont typeface="Arial"/>
              <a:buChar char="•"/>
            </a:pPr>
            <a:r>
              <a:rPr lang="en-GB" sz="2400" dirty="0" smtClean="0">
                <a:solidFill>
                  <a:srgbClr val="FFFFFF"/>
                </a:solidFill>
              </a:rPr>
              <a:t>Volume dropping off at end of sentences</a:t>
            </a:r>
          </a:p>
          <a:p>
            <a:pPr marL="342900" indent="-342900">
              <a:buFont typeface="Arial"/>
              <a:buChar char="•"/>
            </a:pPr>
            <a:r>
              <a:rPr lang="en-GB" sz="2400" dirty="0" smtClean="0">
                <a:solidFill>
                  <a:srgbClr val="FFFFFF"/>
                </a:solidFill>
              </a:rPr>
              <a:t>No emphasis and pauses</a:t>
            </a:r>
          </a:p>
          <a:p>
            <a:pPr marL="342900" indent="-342900">
              <a:buFont typeface="Arial"/>
              <a:buChar char="•"/>
            </a:pPr>
            <a:r>
              <a:rPr lang="en-GB" sz="2400" dirty="0" smtClean="0">
                <a:solidFill>
                  <a:srgbClr val="FFFFFF"/>
                </a:solidFill>
              </a:rPr>
              <a:t>High speed delivery</a:t>
            </a:r>
          </a:p>
          <a:p>
            <a:pPr marL="342900" indent="-342900">
              <a:buFont typeface="Arial"/>
              <a:buChar char="•"/>
            </a:pPr>
            <a:r>
              <a:rPr lang="en-GB" sz="2400" dirty="0" smtClean="0">
                <a:solidFill>
                  <a:srgbClr val="FFFFFF"/>
                </a:solidFill>
              </a:rPr>
              <a:t>Colloquialisms and acronyms</a:t>
            </a:r>
          </a:p>
          <a:p>
            <a:pPr marL="342900" indent="-342900">
              <a:buFont typeface="Arial"/>
              <a:buChar char="•"/>
            </a:pPr>
            <a:r>
              <a:rPr lang="en-GB" sz="2400" dirty="0" smtClean="0">
                <a:solidFill>
                  <a:srgbClr val="FFFFFF"/>
                </a:solidFill>
              </a:rPr>
              <a:t>Looking away from students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491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88331" y="548633"/>
            <a:ext cx="7920868" cy="3748719"/>
          </a:xfrm>
        </p:spPr>
        <p:txBody>
          <a:bodyPr/>
          <a:lstStyle/>
          <a:p>
            <a:pPr algn="ctr"/>
            <a:endParaRPr lang="en-GB" dirty="0" smtClean="0"/>
          </a:p>
          <a:p>
            <a:pPr algn="ctr"/>
            <a:r>
              <a:rPr lang="en-GB" dirty="0" smtClean="0">
                <a:solidFill>
                  <a:srgbClr val="FFFFFF"/>
                </a:solidFill>
              </a:rPr>
              <a:t>An introduction to your research</a:t>
            </a:r>
          </a:p>
          <a:p>
            <a:pPr algn="ctr"/>
            <a:endParaRPr lang="en-GB" sz="2800" dirty="0" smtClean="0"/>
          </a:p>
          <a:p>
            <a:pPr algn="ctr"/>
            <a:r>
              <a:rPr lang="en-GB" sz="2800" dirty="0" smtClean="0">
                <a:solidFill>
                  <a:srgbClr val="FFFFFF"/>
                </a:solidFill>
              </a:rPr>
              <a:t>Take 10 minutes to prepare a very short introduction to your research which you can present to the class who are not specialists in your field. </a:t>
            </a:r>
          </a:p>
          <a:p>
            <a:pPr algn="ctr"/>
            <a:r>
              <a:rPr lang="en-GB" sz="2800" dirty="0" smtClean="0">
                <a:solidFill>
                  <a:srgbClr val="FFFFFF"/>
                </a:solidFill>
              </a:rPr>
              <a:t>You have 2 minutes for your presentation.</a:t>
            </a:r>
            <a:endParaRPr lang="en-GB" sz="2800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5982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page </a:t>
            </a:r>
            <a:fld id="{7D456349-0B36-4D19-921C-E61F75203F9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266825" y="1047749"/>
            <a:ext cx="67437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latin typeface="Arial MT"/>
              </a:rPr>
              <a:t>"I never teach my pupils, I only provide the conditions in which they can learn."</a:t>
            </a:r>
            <a:br>
              <a:rPr lang="en-GB" sz="2800" dirty="0">
                <a:latin typeface="Arial MT"/>
              </a:rPr>
            </a:br>
            <a:r>
              <a:rPr lang="en-GB" sz="2800" dirty="0">
                <a:latin typeface="Arial MT"/>
              </a:rPr>
              <a:t/>
            </a:r>
            <a:br>
              <a:rPr lang="en-GB" sz="2800" dirty="0">
                <a:latin typeface="Arial MT"/>
              </a:rPr>
            </a:br>
            <a:endParaRPr lang="en-GB" sz="2800" dirty="0">
              <a:latin typeface="Arial MT"/>
            </a:endParaRPr>
          </a:p>
        </p:txBody>
      </p:sp>
      <p:pic>
        <p:nvPicPr>
          <p:cNvPr id="112642" name="Picture 2" descr="C:\Users\smk6\Pictures\employability\Einstein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52725" y="2350260"/>
            <a:ext cx="2647950" cy="3244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21474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rgbClr val="FFFFFF"/>
                </a:solidFill>
              </a:rPr>
              <a:t>Feedback criteria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88332" y="1628770"/>
            <a:ext cx="7920869" cy="4807469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GB" sz="2800" dirty="0" smtClean="0">
                <a:solidFill>
                  <a:srgbClr val="FFFFFF"/>
                </a:solidFill>
              </a:rPr>
              <a:t>Enthusiasm?</a:t>
            </a:r>
          </a:p>
          <a:p>
            <a:pPr marL="342900" indent="-342900">
              <a:buFont typeface="Arial"/>
              <a:buChar char="•"/>
            </a:pPr>
            <a:r>
              <a:rPr lang="en-GB" sz="2800" dirty="0" smtClean="0">
                <a:solidFill>
                  <a:srgbClr val="FFFFFF"/>
                </a:solidFill>
              </a:rPr>
              <a:t>Clear message?</a:t>
            </a:r>
          </a:p>
          <a:p>
            <a:pPr marL="342900" indent="-342900">
              <a:buFont typeface="Arial"/>
              <a:buChar char="•"/>
            </a:pPr>
            <a:r>
              <a:rPr lang="en-GB" sz="2800" dirty="0" smtClean="0">
                <a:solidFill>
                  <a:srgbClr val="FFFFFF"/>
                </a:solidFill>
              </a:rPr>
              <a:t>Delivery: Volume? Speed?</a:t>
            </a:r>
          </a:p>
          <a:p>
            <a:pPr marL="342900" indent="-342900">
              <a:buFont typeface="Arial"/>
              <a:buChar char="•"/>
            </a:pPr>
            <a:r>
              <a:rPr lang="en-GB" sz="2800" dirty="0" smtClean="0">
                <a:solidFill>
                  <a:srgbClr val="FFFFFF"/>
                </a:solidFill>
              </a:rPr>
              <a:t>Relationship with audience?</a:t>
            </a:r>
          </a:p>
          <a:p>
            <a:pPr marL="342900" indent="-342900">
              <a:buFont typeface="Arial"/>
              <a:buChar char="•"/>
            </a:pPr>
            <a:r>
              <a:rPr lang="en-GB" sz="2800" dirty="0" smtClean="0">
                <a:solidFill>
                  <a:srgbClr val="FFFFFF"/>
                </a:solidFill>
              </a:rPr>
              <a:t>Confidence? 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 smtClean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 smtClean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257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</a:t>
            </a:r>
            <a:r>
              <a:rPr lang="en-GB" dirty="0" smtClean="0"/>
              <a:t>hat about PP?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3314" name="Picture 2" descr="C:\Users\smk6\Pictures\Student-asleep-during-lec-0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1627" y="2114549"/>
            <a:ext cx="6672741" cy="4003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6754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8-01-04 at 16.03.2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9351" y="-36138"/>
            <a:ext cx="9268581" cy="68941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156787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Grp="1" noChangeArrowheads="1"/>
          </p:cNvSpPr>
          <p:nvPr>
            <p:ph type="body" sz="quarter" idx="10"/>
          </p:nvPr>
        </p:nvSpPr>
        <p:spPr>
          <a:xfrm>
            <a:off x="588331" y="548633"/>
            <a:ext cx="7920868" cy="4819780"/>
          </a:xfrm>
        </p:spPr>
        <p:txBody>
          <a:bodyPr/>
          <a:lstStyle/>
          <a:p>
            <a:endParaRPr lang="en-US" alt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dirty="0" smtClean="0">
                <a:solidFill>
                  <a:srgbClr val="97D7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</a:t>
            </a:r>
            <a:r>
              <a:rPr lang="en-US" altLang="en-US" dirty="0">
                <a:solidFill>
                  <a:srgbClr val="97D7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 look at this for </a:t>
            </a:r>
            <a:r>
              <a:rPr lang="en-US" altLang="en-US" dirty="0" smtClean="0">
                <a:solidFill>
                  <a:srgbClr val="97D7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hour?</a:t>
            </a:r>
          </a:p>
          <a:p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dirty="0" err="1" smtClean="0">
                <a:solidFill>
                  <a:srgbClr val="FF00F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Colours</a:t>
            </a:r>
            <a:r>
              <a:rPr lang="en-US" altLang="en-US" dirty="0" smtClean="0">
                <a:solidFill>
                  <a:srgbClr val="FF00F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FF00F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look different on every LCD </a:t>
            </a:r>
            <a:r>
              <a:rPr lang="en-US" altLang="en-US" dirty="0" smtClean="0">
                <a:solidFill>
                  <a:srgbClr val="FF00F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projector</a:t>
            </a:r>
          </a:p>
          <a:p>
            <a:endParaRPr lang="en-US" alt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Colours</a:t>
            </a:r>
            <a:r>
              <a:rPr lang="en-US" altLang="en-US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look different on your computer screen to how they’ll look projected</a:t>
            </a:r>
            <a:endParaRPr lang="en-US" alt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1412" y="215724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>
                <a:solidFill>
                  <a:srgbClr val="FF6600"/>
                </a:solidFill>
              </a:rPr>
              <a:t>My </a:t>
            </a:r>
            <a:r>
              <a:rPr lang="en-US" altLang="en-US" dirty="0">
                <a:solidFill>
                  <a:srgbClr val="FF6600"/>
                </a:solidFill>
              </a:rPr>
              <a:t>eyes are burning!</a:t>
            </a:r>
          </a:p>
        </p:txBody>
      </p:sp>
    </p:spTree>
    <p:extLst>
      <p:ext uri="{BB962C8B-B14F-4D97-AF65-F5344CB8AC3E}">
        <p14:creationId xmlns:p14="http://schemas.microsoft.com/office/powerpoint/2010/main" val="2430138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dirty="0" err="1" smtClean="0"/>
              <a:t>Colours</a:t>
            </a:r>
            <a:r>
              <a:rPr lang="en-US" altLang="en-US" dirty="0" smtClean="0"/>
              <a:t> to avoid with white are</a:t>
            </a:r>
          </a:p>
          <a:p>
            <a:pPr lvl="1"/>
            <a:r>
              <a:rPr lang="en-US" altLang="en-US" dirty="0" smtClean="0">
                <a:solidFill>
                  <a:srgbClr val="CCFFCC"/>
                </a:solidFill>
              </a:rPr>
              <a:t>Light Green</a:t>
            </a:r>
          </a:p>
          <a:p>
            <a:pPr lvl="1"/>
            <a:r>
              <a:rPr lang="en-US" altLang="en-US" dirty="0" smtClean="0">
                <a:solidFill>
                  <a:srgbClr val="CCECFF"/>
                </a:solidFill>
              </a:rPr>
              <a:t>Light Blue</a:t>
            </a:r>
          </a:p>
          <a:p>
            <a:pPr lvl="1"/>
            <a:r>
              <a:rPr lang="en-US" altLang="en-US" dirty="0" smtClean="0">
                <a:solidFill>
                  <a:srgbClr val="FFFF99"/>
                </a:solidFill>
              </a:rPr>
              <a:t>Pale Yellow</a:t>
            </a:r>
            <a:endParaRPr lang="en-US" altLang="en-US" dirty="0">
              <a:solidFill>
                <a:srgbClr val="FFFF99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860032" y="3424015"/>
            <a:ext cx="3246438" cy="15240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altLang="en-US" dirty="0">
                <a:solidFill>
                  <a:srgbClr val="FFFFFF"/>
                </a:solidFill>
              </a:rPr>
              <a:t>Can you read this?</a:t>
            </a:r>
          </a:p>
        </p:txBody>
      </p:sp>
    </p:spTree>
    <p:extLst>
      <p:ext uri="{BB962C8B-B14F-4D97-AF65-F5344CB8AC3E}">
        <p14:creationId xmlns:p14="http://schemas.microsoft.com/office/powerpoint/2010/main" val="1256585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1295400"/>
            <a:ext cx="8305800" cy="401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5453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41556" y="278580"/>
            <a:ext cx="7290972" cy="5418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6623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Active learning in lectures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972000" y="1844824"/>
            <a:ext cx="7200000" cy="2677656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Speak to neighbour or small group</a:t>
            </a:r>
          </a:p>
          <a:p>
            <a:pPr marL="342900" indent="-342900">
              <a:buFont typeface="Arial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Have a break for a physical activity</a:t>
            </a:r>
          </a:p>
          <a:p>
            <a:pPr marL="342900" indent="-342900">
              <a:buFont typeface="Arial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Incomplete handouts</a:t>
            </a:r>
          </a:p>
          <a:p>
            <a:pPr marL="342900" indent="-342900">
              <a:buFont typeface="Arial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Quizzes</a:t>
            </a:r>
          </a:p>
          <a:p>
            <a:pPr marL="342900" indent="-342900">
              <a:buFont typeface="Arial"/>
              <a:buChar char="•"/>
            </a:pPr>
            <a:r>
              <a:rPr lang="en-GB" b="1" dirty="0" smtClean="0">
                <a:solidFill>
                  <a:srgbClr val="000000"/>
                </a:solidFill>
              </a:rPr>
              <a:t>Use technology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5233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860032" y="3284984"/>
            <a:ext cx="3960440" cy="3237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GB" sz="3600" dirty="0">
                <a:solidFill>
                  <a:prstClr val="white"/>
                </a:solidFill>
                <a:latin typeface="Arial MT"/>
              </a:rPr>
              <a:t>“Learning is </a:t>
            </a:r>
            <a:r>
              <a:rPr lang="en-GB" sz="3600" u="sng" dirty="0">
                <a:solidFill>
                  <a:prstClr val="white"/>
                </a:solidFill>
                <a:latin typeface="Arial MT"/>
              </a:rPr>
              <a:t>experience</a:t>
            </a:r>
            <a:r>
              <a:rPr lang="en-GB" sz="3600" dirty="0">
                <a:solidFill>
                  <a:prstClr val="white"/>
                </a:solidFill>
                <a:latin typeface="Arial MT"/>
              </a:rPr>
              <a:t>.</a:t>
            </a:r>
          </a:p>
          <a:p>
            <a:pPr algn="ctr">
              <a:lnSpc>
                <a:spcPct val="114000"/>
              </a:lnSpc>
            </a:pPr>
            <a:endParaRPr lang="en-GB" sz="3600" dirty="0">
              <a:solidFill>
                <a:prstClr val="white"/>
              </a:solidFill>
              <a:latin typeface="Arial MT"/>
            </a:endParaRPr>
          </a:p>
          <a:p>
            <a:pPr algn="ctr">
              <a:lnSpc>
                <a:spcPct val="114000"/>
              </a:lnSpc>
            </a:pPr>
            <a:r>
              <a:rPr lang="en-GB" sz="3600" dirty="0" smtClean="0">
                <a:solidFill>
                  <a:prstClr val="white"/>
                </a:solidFill>
                <a:latin typeface="Arial MT"/>
              </a:rPr>
              <a:t>Everything else is just information .</a:t>
            </a:r>
            <a:r>
              <a:rPr lang="en-GB" sz="3600" dirty="0">
                <a:solidFill>
                  <a:prstClr val="white"/>
                </a:solidFill>
                <a:latin typeface="Arial MT"/>
              </a:rPr>
              <a:t>”</a:t>
            </a:r>
            <a:endParaRPr lang="en-GB" sz="4000" u="sng" dirty="0">
              <a:solidFill>
                <a:prstClr val="white"/>
              </a:solidFill>
              <a:latin typeface="Arial MT"/>
            </a:endParaRPr>
          </a:p>
        </p:txBody>
      </p:sp>
      <p:pic>
        <p:nvPicPr>
          <p:cNvPr id="30722" name="Picture 2" descr="http://www.deism.com/images/Einstein_laughing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692696"/>
            <a:ext cx="3936437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148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 MT"/>
              </a:rPr>
              <a:t>Watch the experts</a:t>
            </a:r>
            <a:endParaRPr lang="en-GB" dirty="0">
              <a:latin typeface="Arial M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12"/>
            <a:ext cx="8229600" cy="47133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Eric Mazur</a:t>
            </a:r>
          </a:p>
          <a:p>
            <a:r>
              <a:rPr lang="en-GB" sz="2000" u="sng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</a:t>
            </a:r>
            <a:r>
              <a:rPr lang="en-GB" sz="2000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://youtu.be/dUJS48XQeXE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u="sng" dirty="0" smtClean="0">
              <a:latin typeface="Arial" panose="020B0604020202020204" pitchFamily="34" charset="0"/>
              <a:cs typeface="Arial" panose="020B0604020202020204" pitchFamily="34" charset="0"/>
              <a:hlinkClick r:id="rId3"/>
            </a:endParaRPr>
          </a:p>
          <a:p>
            <a:pPr marL="0" indent="0">
              <a:buNone/>
            </a:pPr>
            <a:r>
              <a:rPr lang="en-GB" sz="2000" u="sng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Matt Abraham (TED talk)</a:t>
            </a:r>
          </a:p>
          <a:p>
            <a:r>
              <a:rPr lang="en-GB" sz="2000" u="sng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</a:t>
            </a:r>
            <a:r>
              <a:rPr lang="en-GB" sz="2000" u="sng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://</a:t>
            </a:r>
            <a:r>
              <a:rPr lang="en-GB" sz="2000" u="sng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www.youtube.com/watch?v=YdtLELVhEQg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u="sng" dirty="0" smtClean="0">
              <a:latin typeface="Arial" panose="020B0604020202020204" pitchFamily="34" charset="0"/>
              <a:cs typeface="Arial" panose="020B0604020202020204" pitchFamily="34" charset="0"/>
              <a:hlinkClick r:id="rId4"/>
            </a:endParaRPr>
          </a:p>
          <a:p>
            <a:pPr marL="0" indent="0">
              <a:buNone/>
            </a:pPr>
            <a:r>
              <a:rPr lang="en-GB" sz="2000" u="sng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Presenting with slides</a:t>
            </a:r>
          </a:p>
          <a:p>
            <a:r>
              <a:rPr lang="en-GB" sz="2000" u="sng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</a:t>
            </a:r>
            <a:r>
              <a:rPr lang="en-GB" sz="2000" u="sng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://</a:t>
            </a:r>
            <a:r>
              <a:rPr lang="en-GB" sz="2000" u="sng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www.youtube.com/watch?v=Z0EEH80AeUg</a:t>
            </a:r>
            <a:endParaRPr lang="en-GB" sz="2000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avoid death by Power Point</a:t>
            </a:r>
          </a:p>
          <a:p>
            <a:r>
              <a:rPr lang="en-GB" sz="2000" u="sng" dirty="0">
                <a:hlinkClick r:id="rId5"/>
              </a:rPr>
              <a:t>https://www.youtube.com/watch?v=Iwpi1Lm6dFo</a:t>
            </a:r>
            <a:endParaRPr lang="en-GB" sz="2000" dirty="0"/>
          </a:p>
          <a:p>
            <a:pPr marL="0" indent="0">
              <a:buNone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9654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sz="2800" dirty="0"/>
              <a:t>What are your ideal learning conditions?</a:t>
            </a:r>
          </a:p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ctr"/>
            <a:r>
              <a:rPr lang="en-GB" b="1" dirty="0"/>
              <a:t>Where and how did you learn the most in your life</a:t>
            </a:r>
            <a:r>
              <a:rPr lang="en-GB" b="1" dirty="0" smtClean="0"/>
              <a:t>?</a:t>
            </a:r>
          </a:p>
          <a:p>
            <a:pPr algn="ctr"/>
            <a:endParaRPr lang="en-GB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Discuss with your partner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Present your partner’s response to the class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You have </a:t>
            </a:r>
            <a:r>
              <a:rPr lang="en-GB" b="1" dirty="0"/>
              <a:t>5 minutes </a:t>
            </a:r>
            <a:r>
              <a:rPr lang="en-GB" dirty="0"/>
              <a:t>for the discussion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524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onbrand-426918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472" y="453295"/>
            <a:ext cx="7962129" cy="495596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12192" y="5409264"/>
            <a:ext cx="274143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Photo by </a:t>
            </a:r>
            <a:r>
              <a:rPr lang="en-US" sz="900" dirty="0">
                <a:hlinkClick r:id="rId3"/>
              </a:rPr>
              <a:t>NeONBRAND</a:t>
            </a:r>
            <a:r>
              <a:rPr lang="en-US" sz="900" dirty="0"/>
              <a:t> on </a:t>
            </a:r>
            <a:r>
              <a:rPr lang="en-US" sz="900" dirty="0">
                <a:hlinkClick r:id="rId4"/>
              </a:rPr>
              <a:t>Unsplash</a:t>
            </a:r>
            <a:endParaRPr lang="en-US" sz="9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446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nete-lusina-14615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472" y="458604"/>
            <a:ext cx="3240155" cy="358594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1460" y="4198992"/>
            <a:ext cx="162021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Photo by </a:t>
            </a:r>
            <a:r>
              <a:rPr lang="en-US" sz="800" dirty="0">
                <a:hlinkClick r:id="rId3"/>
              </a:rPr>
              <a:t>Anete Lūsiņa</a:t>
            </a:r>
            <a:r>
              <a:rPr lang="en-US" sz="800" dirty="0"/>
              <a:t> on </a:t>
            </a:r>
            <a:r>
              <a:rPr lang="en-US" sz="800" dirty="0">
                <a:hlinkClick r:id="rId4"/>
              </a:rPr>
              <a:t>Unsplash</a:t>
            </a:r>
            <a:endParaRPr lang="en-US" sz="800" dirty="0"/>
          </a:p>
          <a:p>
            <a:endParaRPr lang="en-US" dirty="0"/>
          </a:p>
        </p:txBody>
      </p:sp>
      <p:pic>
        <p:nvPicPr>
          <p:cNvPr id="4" name="Picture 3" descr="stefan-stefancik-257625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1257" y="1845633"/>
            <a:ext cx="4217125" cy="281447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52264" y="4844772"/>
            <a:ext cx="1986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Photo by </a:t>
            </a:r>
            <a:r>
              <a:rPr lang="en-US" sz="900" dirty="0">
                <a:hlinkClick r:id="rId6"/>
              </a:rPr>
              <a:t>Štefan Štefančík</a:t>
            </a:r>
            <a:r>
              <a:rPr lang="en-US" sz="900" dirty="0"/>
              <a:t> on </a:t>
            </a:r>
            <a:r>
              <a:rPr lang="en-US" sz="900" dirty="0">
                <a:hlinkClick r:id="rId4"/>
              </a:rPr>
              <a:t>Unsplash</a:t>
            </a:r>
            <a:endParaRPr lang="en-US" sz="900" dirty="0"/>
          </a:p>
          <a:p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9518252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mk6\Pictures\lecture theatre fu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600" y="1549399"/>
            <a:ext cx="7492724" cy="4435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18507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smk6\Pictures\batteryhensL_468x3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8993" y="1052736"/>
            <a:ext cx="7106014" cy="475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98278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GB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6ED2ED-1A5A-420D-BA87-7496C9196E18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  <p:pic>
        <p:nvPicPr>
          <p:cNvPr id="717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3113" y="17463"/>
            <a:ext cx="75342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900113" y="2282825"/>
            <a:ext cx="1727200" cy="646113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altLang="en-US"/>
              <a:t>Reading last year’s notes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947863" y="5016500"/>
            <a:ext cx="1544637" cy="646113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altLang="en-US"/>
              <a:t>Never takes  notes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795963" y="11113"/>
            <a:ext cx="1728787" cy="64770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altLang="en-US"/>
              <a:t>Social networking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763713" y="3573463"/>
            <a:ext cx="1728787" cy="646112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altLang="en-US"/>
              <a:t>Reading a newspaper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804025" y="981075"/>
            <a:ext cx="1439863" cy="92392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altLang="en-US"/>
              <a:t>Only came to one lecture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067175" y="658813"/>
            <a:ext cx="1728788" cy="646112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altLang="en-US"/>
              <a:t>10 second concentration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092950" y="5661025"/>
            <a:ext cx="1223963" cy="369888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altLang="en-US"/>
              <a:t>Hungover</a:t>
            </a:r>
          </a:p>
        </p:txBody>
      </p:sp>
      <p:cxnSp>
        <p:nvCxnSpPr>
          <p:cNvPr id="14" name="Straight Arrow Connector 13"/>
          <p:cNvCxnSpPr>
            <a:stCxn id="11" idx="2"/>
          </p:cNvCxnSpPr>
          <p:nvPr/>
        </p:nvCxnSpPr>
        <p:spPr>
          <a:xfrm>
            <a:off x="4932363" y="1304925"/>
            <a:ext cx="215900" cy="395288"/>
          </a:xfrm>
          <a:prstGeom prst="straightConnector1">
            <a:avLst/>
          </a:prstGeom>
          <a:ln w="50800">
            <a:solidFill>
              <a:schemeClr val="accent1">
                <a:lumMod val="60000"/>
                <a:lumOff val="40000"/>
              </a:schemeClr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6" idx="0"/>
          </p:cNvCxnSpPr>
          <p:nvPr/>
        </p:nvCxnSpPr>
        <p:spPr>
          <a:xfrm flipV="1">
            <a:off x="1763713" y="981075"/>
            <a:ext cx="955675" cy="1301750"/>
          </a:xfrm>
          <a:prstGeom prst="straightConnector1">
            <a:avLst/>
          </a:prstGeom>
          <a:ln w="50800">
            <a:solidFill>
              <a:schemeClr val="accent1">
                <a:lumMod val="60000"/>
                <a:lumOff val="40000"/>
              </a:schemeClr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9" idx="3"/>
          </p:cNvCxnSpPr>
          <p:nvPr/>
        </p:nvCxnSpPr>
        <p:spPr>
          <a:xfrm flipV="1">
            <a:off x="3492500" y="2922588"/>
            <a:ext cx="1960563" cy="973137"/>
          </a:xfrm>
          <a:prstGeom prst="straightConnector1">
            <a:avLst/>
          </a:prstGeom>
          <a:ln w="50800">
            <a:solidFill>
              <a:schemeClr val="accent1">
                <a:lumMod val="60000"/>
                <a:lumOff val="40000"/>
              </a:schemeClr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7" idx="3"/>
          </p:cNvCxnSpPr>
          <p:nvPr/>
        </p:nvCxnSpPr>
        <p:spPr>
          <a:xfrm flipV="1">
            <a:off x="3492500" y="4219575"/>
            <a:ext cx="1439863" cy="1119188"/>
          </a:xfrm>
          <a:prstGeom prst="straightConnector1">
            <a:avLst/>
          </a:prstGeom>
          <a:ln w="50800">
            <a:solidFill>
              <a:schemeClr val="accent1">
                <a:lumMod val="60000"/>
                <a:lumOff val="40000"/>
              </a:schemeClr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2" idx="0"/>
          </p:cNvCxnSpPr>
          <p:nvPr/>
        </p:nvCxnSpPr>
        <p:spPr>
          <a:xfrm flipH="1" flipV="1">
            <a:off x="7297738" y="4006850"/>
            <a:ext cx="406400" cy="1654175"/>
          </a:xfrm>
          <a:prstGeom prst="straightConnector1">
            <a:avLst/>
          </a:prstGeom>
          <a:ln w="50800">
            <a:solidFill>
              <a:schemeClr val="accent1">
                <a:lumMod val="60000"/>
                <a:lumOff val="40000"/>
              </a:schemeClr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0" idx="2"/>
          </p:cNvCxnSpPr>
          <p:nvPr/>
        </p:nvCxnSpPr>
        <p:spPr>
          <a:xfrm>
            <a:off x="7524750" y="1905000"/>
            <a:ext cx="0" cy="404813"/>
          </a:xfrm>
          <a:prstGeom prst="straightConnector1">
            <a:avLst/>
          </a:prstGeom>
          <a:ln w="50800">
            <a:solidFill>
              <a:schemeClr val="accent1">
                <a:lumMod val="60000"/>
                <a:lumOff val="40000"/>
              </a:schemeClr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6551613" y="603250"/>
            <a:ext cx="0" cy="1554163"/>
          </a:xfrm>
          <a:prstGeom prst="straightConnector1">
            <a:avLst/>
          </a:prstGeom>
          <a:ln w="50800">
            <a:solidFill>
              <a:schemeClr val="accent1">
                <a:lumMod val="60000"/>
                <a:lumOff val="40000"/>
              </a:schemeClr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4932363" y="5638758"/>
            <a:ext cx="1728788" cy="92333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altLang="en-US" dirty="0" smtClean="0"/>
              <a:t>Doesn’t know he’s in the wrong class</a:t>
            </a:r>
            <a:endParaRPr lang="en-GB" altLang="en-US" dirty="0"/>
          </a:p>
        </p:txBody>
      </p:sp>
      <p:cxnSp>
        <p:nvCxnSpPr>
          <p:cNvPr id="22" name="Straight Arrow Connector 21"/>
          <p:cNvCxnSpPr>
            <a:stCxn id="21" idx="0"/>
          </p:cNvCxnSpPr>
          <p:nvPr/>
        </p:nvCxnSpPr>
        <p:spPr>
          <a:xfrm flipV="1">
            <a:off x="5796757" y="3176216"/>
            <a:ext cx="970756" cy="2462542"/>
          </a:xfrm>
          <a:prstGeom prst="straightConnector1">
            <a:avLst/>
          </a:prstGeom>
          <a:ln w="50800">
            <a:solidFill>
              <a:schemeClr val="accent1">
                <a:lumMod val="60000"/>
                <a:lumOff val="40000"/>
              </a:schemeClr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6631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2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heme/theme1.xml><?xml version="1.0" encoding="utf-8"?>
<a:theme xmlns:a="http://schemas.openxmlformats.org/drawingml/2006/main" name="Fra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tion Divider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lides">
  <a:themeElements>
    <a:clrScheme name="GCU">
      <a:dk1>
        <a:sysClr val="windowText" lastClr="000000"/>
      </a:dk1>
      <a:lt1>
        <a:srgbClr val="FFFFFF"/>
      </a:lt1>
      <a:dk2>
        <a:srgbClr val="006CB4"/>
      </a:dk2>
      <a:lt2>
        <a:srgbClr val="EFEEED"/>
      </a:lt2>
      <a:accent1>
        <a:srgbClr val="0092BC"/>
      </a:accent1>
      <a:accent2>
        <a:srgbClr val="64A70B"/>
      </a:accent2>
      <a:accent3>
        <a:srgbClr val="AA0061"/>
      </a:accent3>
      <a:accent4>
        <a:srgbClr val="642667"/>
      </a:accent4>
      <a:accent5>
        <a:srgbClr val="B5BD00"/>
      </a:accent5>
      <a:accent6>
        <a:srgbClr val="00A9E0"/>
      </a:accent6>
      <a:hlink>
        <a:srgbClr val="64A70B"/>
      </a:hlink>
      <a:folHlink>
        <a:srgbClr val="DAAA00"/>
      </a:folHlink>
    </a:clrScheme>
    <a:fontScheme name="GC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GCU Template v8</Template>
  <TotalTime>0</TotalTime>
  <Words>867</Words>
  <Application>Microsoft Macintosh PowerPoint</Application>
  <PresentationFormat>On-screen Show (4:3)</PresentationFormat>
  <Paragraphs>177</Paragraphs>
  <Slides>39</Slides>
  <Notes>3</Notes>
  <HiddenSlides>0</HiddenSlides>
  <MMClips>1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39</vt:i4>
      </vt:variant>
    </vt:vector>
  </HeadingPairs>
  <TitlesOfParts>
    <vt:vector size="42" baseType="lpstr">
      <vt:lpstr>Frame</vt:lpstr>
      <vt:lpstr>Section Dividers</vt:lpstr>
      <vt:lpstr>Slides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was your best learning experience?</vt:lpstr>
      <vt:lpstr>Group think – lectures</vt:lpstr>
      <vt:lpstr>Why are you nervous?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about PP?</vt:lpstr>
      <vt:lpstr>PowerPoint Presentation</vt:lpstr>
      <vt:lpstr>My eyes are burning!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Watch the experts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2013-06-18T15:06:41Z</dcterms:created>
  <dcterms:modified xsi:type="dcterms:W3CDTF">2018-08-27T12:17:07Z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  <property fmtid="{D5CDD505-2E9C-101B-9397-08002B2CF9AE}" pid="3" name="Tfs.LastKnownPath">
    <vt:lpwstr>\\enterprise.gcal.ac.uk\gcu\MPR\Common\Marketing\Brand\Powerpoint templates\GCU4x3March2015r6.pptx</vt:lpwstr>
  </property>
</Properties>
</file>