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4"/>
    <p:sldMasterId id="2147483711" r:id="rId5"/>
    <p:sldMasterId id="2147483682" r:id="rId6"/>
  </p:sldMasterIdLst>
  <p:notesMasterIdLst>
    <p:notesMasterId r:id="rId24"/>
  </p:notesMasterIdLst>
  <p:handoutMasterIdLst>
    <p:handoutMasterId r:id="rId25"/>
  </p:handoutMasterIdLst>
  <p:sldIdLst>
    <p:sldId id="312" r:id="rId7"/>
    <p:sldId id="310" r:id="rId8"/>
    <p:sldId id="311" r:id="rId9"/>
    <p:sldId id="301" r:id="rId10"/>
    <p:sldId id="313" r:id="rId11"/>
    <p:sldId id="314" r:id="rId12"/>
    <p:sldId id="297" r:id="rId13"/>
    <p:sldId id="300" r:id="rId14"/>
    <p:sldId id="316" r:id="rId15"/>
    <p:sldId id="304" r:id="rId16"/>
    <p:sldId id="305" r:id="rId17"/>
    <p:sldId id="317" r:id="rId18"/>
    <p:sldId id="306" r:id="rId19"/>
    <p:sldId id="315" r:id="rId20"/>
    <p:sldId id="309" r:id="rId21"/>
    <p:sldId id="285" r:id="rId22"/>
    <p:sldId id="318" r:id="rId23"/>
  </p:sldIdLst>
  <p:sldSz cx="9144000" cy="6858000" type="screen4x3"/>
  <p:notesSz cx="9144000" cy="6858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/>
        </p14:section>
        <p14:section name="Section Dividers" id="{82575F4C-A2F0-4EE9-9AE0-39F65A27CD48}">
          <p14:sldIdLst>
            <p14:sldId id="312"/>
          </p14:sldIdLst>
        </p14:section>
        <p14:section name="Generic Slides" id="{CEC8951E-5280-470D-9367-390EE319EB8C}">
          <p14:sldIdLst>
            <p14:sldId id="310"/>
            <p14:sldId id="311"/>
            <p14:sldId id="301"/>
            <p14:sldId id="313"/>
            <p14:sldId id="314"/>
            <p14:sldId id="297"/>
            <p14:sldId id="300"/>
            <p14:sldId id="316"/>
            <p14:sldId id="304"/>
            <p14:sldId id="305"/>
            <p14:sldId id="317"/>
            <p14:sldId id="306"/>
            <p14:sldId id="315"/>
            <p14:sldId id="309"/>
            <p14:sldId id="285"/>
            <p14:sldId id="318"/>
          </p14:sldIdLst>
        </p14:section>
        <p14:section name="Closing Slide" id="{18BF6BD7-647C-4898-8490-009901F6A820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232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5">
          <p15:clr>
            <a:srgbClr val="A4A3A4"/>
          </p15:clr>
        </p15:guide>
        <p15:guide id="7" pos="2880">
          <p15:clr>
            <a:srgbClr val="A4A3A4"/>
          </p15:clr>
        </p15:guide>
        <p15:guide id="8" pos="159">
          <p15:clr>
            <a:srgbClr val="A4A3A4"/>
          </p15:clr>
        </p15:guide>
        <p15:guide id="9" pos="5603">
          <p15:clr>
            <a:srgbClr val="A4A3A4"/>
          </p15:clr>
        </p15:guide>
        <p15:guide id="10" pos="2993">
          <p15:clr>
            <a:srgbClr val="A4A3A4"/>
          </p15:clr>
        </p15:guide>
        <p15:guide id="11" pos="2767">
          <p15:clr>
            <a:srgbClr val="A4A3A4"/>
          </p15:clr>
        </p15:guide>
        <p15:guide id="12" pos="272">
          <p15:clr>
            <a:srgbClr val="A4A3A4"/>
          </p15:clr>
        </p15:guide>
        <p15:guide id="13" pos="54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pos="2880">
          <p15:clr>
            <a:srgbClr val="A4A3A4"/>
          </p15:clr>
        </p15:guide>
        <p15:guide id="5" pos="5601">
          <p15:clr>
            <a:srgbClr val="A4A3A4"/>
          </p15:clr>
        </p15:guide>
        <p15:guide id="6" pos="158">
          <p15:clr>
            <a:srgbClr val="A4A3A4"/>
          </p15:clr>
        </p15:guide>
        <p15:guide id="7" pos="2993">
          <p15:clr>
            <a:srgbClr val="A4A3A4"/>
          </p15:clr>
        </p15:guide>
        <p15:guide id="8" pos="27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81"/>
    <a:srgbClr val="01498E"/>
    <a:srgbClr val="00B398"/>
    <a:srgbClr val="AF1685"/>
    <a:srgbClr val="97D700"/>
    <a:srgbClr val="753BBD"/>
    <a:srgbClr val="006CB4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5" autoAdjust="0"/>
    <p:restoredTop sz="94648" autoAdjust="0"/>
  </p:normalViewPr>
  <p:slideViewPr>
    <p:cSldViewPr snapToObjects="1">
      <p:cViewPr varScale="1">
        <p:scale>
          <a:sx n="103" d="100"/>
          <a:sy n="103" d="100"/>
        </p:scale>
        <p:origin x="-168" y="-96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10/09/2018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6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4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3608/2/index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3608/2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.kelt@gcu.ac.u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3608/2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copyright@gcu.ac.uk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2706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44" y="682054"/>
            <a:ext cx="7034396" cy="468227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41556" y="1988817"/>
            <a:ext cx="6840912" cy="830997"/>
          </a:xfr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Heffalumps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dirty="0" err="1" smtClean="0">
                <a:solidFill>
                  <a:schemeClr val="bg1"/>
                </a:solidFill>
              </a:rPr>
              <a:t>woozles</a:t>
            </a:r>
            <a:r>
              <a:rPr lang="en-GB" dirty="0" smtClean="0">
                <a:solidFill>
                  <a:schemeClr val="bg1"/>
                </a:solidFill>
              </a:rPr>
              <a:t>: copyright and the elephant in the room.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628" y="4559952"/>
            <a:ext cx="324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Marion Kelt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17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Why work in a team?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2258844"/>
            <a:ext cx="8280400" cy="219752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Teamwork helped with the logical flow of the workflow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charts and the wording of the text documents.</a:t>
            </a:r>
            <a:br>
              <a:rPr lang="en-GB" sz="1800" dirty="0" smtClean="0"/>
            </a:b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It also helped ensure consistent use of language</a:t>
            </a:r>
            <a:br>
              <a:rPr lang="en-GB" sz="1800" dirty="0" smtClean="0"/>
            </a:b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BUT eventually you have to stop revising and start building!</a:t>
            </a:r>
          </a:p>
          <a:p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01" y="0"/>
            <a:ext cx="194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6824" y="2528880"/>
            <a:ext cx="3512236" cy="31947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already had the </a:t>
            </a:r>
            <a:r>
              <a:rPr lang="en-GB" sz="1800" dirty="0" err="1" smtClean="0"/>
              <a:t>iSpring</a:t>
            </a:r>
            <a:r>
              <a:rPr lang="en-GB" sz="1800" dirty="0" smtClean="0"/>
              <a:t> quiz software and found that it was compatible with edShare, so decided to use that</a:t>
            </a:r>
            <a:br>
              <a:rPr lang="en-GB" sz="1800" dirty="0" smtClean="0"/>
            </a:b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It was easy enough to input the questions and answers and set up the branches to the answers</a:t>
            </a:r>
            <a:br>
              <a:rPr lang="en-GB" sz="1800" dirty="0" smtClean="0"/>
            </a:br>
            <a:endParaRPr lang="en-GB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0" y="0"/>
            <a:ext cx="523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Some stray </a:t>
            </a:r>
            <a:r>
              <a:rPr lang="en-GB" dirty="0" err="1" smtClean="0"/>
              <a:t>woozles</a:t>
            </a:r>
            <a:r>
              <a:rPr lang="en-GB" dirty="0" smtClean="0"/>
              <a:t>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8570" y="4779180"/>
            <a:ext cx="8604005" cy="10772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However, the navigation only moves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f the user has more than one question, or clicks the wrong choice by accident, they have to restart the session. This is not very clear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t="8601" r="45135" b="7068"/>
          <a:stretch/>
        </p:blipFill>
        <p:spPr>
          <a:xfrm>
            <a:off x="3170798" y="867550"/>
            <a:ext cx="2418293" cy="37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21580" y="4885521"/>
            <a:ext cx="7920036" cy="15881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first version has proved popular and effective, but not ideal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applied for, and were granted, a SLIC innovation grant to develop it further as a more open HTML5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This means the new version will be more mobile friendly and attractive</a:t>
            </a:r>
            <a:br>
              <a:rPr lang="en-GB" sz="1800" dirty="0" smtClean="0"/>
            </a:br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t="8601" b="5289"/>
          <a:stretch/>
        </p:blipFill>
        <p:spPr>
          <a:xfrm>
            <a:off x="1413665" y="204897"/>
            <a:ext cx="6494324" cy="46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7938" y="188568"/>
            <a:ext cx="8280400" cy="52322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way forward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86" y="925044"/>
            <a:ext cx="4211952" cy="2105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303" y="3248976"/>
            <a:ext cx="77174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We are now working with Worth Knowing, a UK web design company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We hope to produce a new version at the end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This will be shared on Git Hub and edShare as a CC-BY OER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will be easy to adapt and reuse as it is edited in Markdown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You can add your own branding, change the appearance and even </a:t>
            </a:r>
            <a:br>
              <a:rPr lang="en-GB" sz="2000" dirty="0" smtClean="0"/>
            </a:br>
            <a:r>
              <a:rPr lang="en-GB" sz="2000" dirty="0" smtClean="0"/>
              <a:t>the language!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27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Demo and questions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01" y="1268714"/>
            <a:ext cx="3240431" cy="441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664" y="5859324"/>
            <a:ext cx="486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3"/>
              </a:rPr>
              <a:t>https</a:t>
            </a:r>
            <a:r>
              <a:rPr lang="en-GB">
                <a:hlinkClick r:id="rId3"/>
              </a:rPr>
              <a:t>://</a:t>
            </a:r>
            <a:r>
              <a:rPr lang="en-GB" smtClean="0">
                <a:hlinkClick r:id="rId3"/>
              </a:rPr>
              <a:t>edshare.gcu.ac.uk/3608/2/index.html</a:t>
            </a:r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800" y="548616"/>
            <a:ext cx="8280400" cy="523220"/>
          </a:xfrm>
        </p:spPr>
        <p:txBody>
          <a:bodyPr/>
          <a:lstStyle/>
          <a:p>
            <a:r>
              <a:rPr lang="en-GB" sz="2800" dirty="0" smtClean="0">
                <a:solidFill>
                  <a:srgbClr val="0070C0"/>
                </a:solidFill>
              </a:rPr>
              <a:t>Links and credits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31800" y="1808784"/>
            <a:ext cx="8280400" cy="392107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edshare.gcu.ac.uk/3608/2/index.html</a:t>
            </a:r>
            <a:r>
              <a:rPr lang="en-GB" sz="2000" dirty="0" smtClean="0"/>
              <a:t> 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hlinkClick r:id="rId4"/>
              </a:rPr>
              <a:t>m.kelt@gcu.ac.uk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Photo: Magic Kingdom </a:t>
            </a:r>
            <a:r>
              <a:rPr lang="en-GB" sz="2000" dirty="0" err="1" smtClean="0"/>
              <a:t>Heffalump</a:t>
            </a:r>
            <a:r>
              <a:rPr lang="en-GB" sz="2000" dirty="0" smtClean="0"/>
              <a:t> and </a:t>
            </a:r>
            <a:r>
              <a:rPr lang="en-GB" sz="2000" dirty="0" err="1" smtClean="0"/>
              <a:t>woozles</a:t>
            </a:r>
            <a:r>
              <a:rPr lang="en-GB" sz="2000" dirty="0" smtClean="0"/>
              <a:t> by Ralph Krause. CC-NC-SA </a:t>
            </a:r>
            <a:r>
              <a:rPr lang="en-GB" sz="2000" dirty="0"/>
              <a:t>Available from: https://www.flickr.com/photos/jeffkrause/5682052197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Photo: </a:t>
            </a:r>
            <a:r>
              <a:rPr lang="en-GB" sz="2000" dirty="0" err="1" smtClean="0"/>
              <a:t>Heffalumps</a:t>
            </a:r>
            <a:r>
              <a:rPr lang="en-GB" sz="2000" dirty="0" smtClean="0"/>
              <a:t> and </a:t>
            </a:r>
            <a:r>
              <a:rPr lang="en-GB" sz="2000" dirty="0" err="1" smtClean="0"/>
              <a:t>woozles</a:t>
            </a:r>
            <a:r>
              <a:rPr lang="en-GB" sz="2000" dirty="0" smtClean="0"/>
              <a:t> by Megan. </a:t>
            </a:r>
            <a:r>
              <a:rPr lang="en-GB" sz="2000" dirty="0"/>
              <a:t>CC-SA Available from</a:t>
            </a:r>
            <a:r>
              <a:rPr lang="en-GB" sz="2000" dirty="0" smtClean="0"/>
              <a:t>: https</a:t>
            </a:r>
            <a:r>
              <a:rPr lang="en-GB" sz="2000" dirty="0"/>
              <a:t>://www.flickr.com/photos/megans22/8504836638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Image: </a:t>
            </a:r>
            <a:r>
              <a:rPr lang="en-GB" sz="2000" dirty="0" err="1" smtClean="0"/>
              <a:t>Heffalump</a:t>
            </a:r>
            <a:r>
              <a:rPr lang="en-GB" sz="2000" dirty="0" smtClean="0"/>
              <a:t> by </a:t>
            </a:r>
            <a:r>
              <a:rPr lang="en-GB" sz="2000" dirty="0" err="1" smtClean="0"/>
              <a:t>Illinformedandfabulous</a:t>
            </a:r>
            <a:r>
              <a:rPr lang="en-GB" sz="2000" dirty="0"/>
              <a:t> Available from https://gfycat.com/gifs/detail/IllinformedFabulousBird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Additional images from Open ClipArt (CC 0)</a:t>
            </a:r>
            <a:endParaRPr lang="en-GB" sz="1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4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7938" y="188568"/>
            <a:ext cx="8280400" cy="769441"/>
          </a:xfrm>
        </p:spPr>
        <p:txBody>
          <a:bodyPr/>
          <a:lstStyle/>
          <a:p>
            <a:r>
              <a:rPr lang="en-GB" sz="4400" dirty="0" smtClean="0"/>
              <a:t>Thank you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4" y="1268712"/>
            <a:ext cx="6330728" cy="39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Feel the fear, but do it anyway!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44" y="2888928"/>
            <a:ext cx="4224964" cy="36616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436" y="1628760"/>
            <a:ext cx="8280400" cy="48320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Copyright </a:t>
            </a:r>
            <a:r>
              <a:rPr lang="en-GB" dirty="0"/>
              <a:t>literacy can be regarded as an integral part of information literacy, especially when considering the ethical use of information.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is the “elephant in the room” of the IL world. Why? People </a:t>
            </a:r>
            <a:r>
              <a:rPr lang="en-GB" dirty="0"/>
              <a:t>try to avoid thinking about </a:t>
            </a:r>
            <a:r>
              <a:rPr lang="en-GB" dirty="0" smtClean="0"/>
              <a:t>it for various reasons.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This </a:t>
            </a:r>
            <a:r>
              <a:rPr lang="en-GB" dirty="0"/>
              <a:t>means that they can often delay considering copyright at the start of a project, and then panic when faced with it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towards </a:t>
            </a:r>
            <a:r>
              <a:rPr lang="en-GB" dirty="0"/>
              <a:t>the end!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Often copyright advice can be part of a wider job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which can </a:t>
            </a:r>
            <a:r>
              <a:rPr lang="en-GB" dirty="0"/>
              <a:t>be a problem at </a:t>
            </a:r>
            <a:r>
              <a:rPr lang="en-GB" dirty="0" smtClean="0"/>
              <a:t>busy times.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How do I know this? Part </a:t>
            </a:r>
            <a:r>
              <a:rPr lang="en-GB" dirty="0"/>
              <a:t>of my job is to act as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University </a:t>
            </a:r>
            <a:r>
              <a:rPr lang="en-GB" dirty="0"/>
              <a:t>Copyright Advisor</a:t>
            </a:r>
            <a:r>
              <a:rPr lang="en-GB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But nobody wants to talk to me!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46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heffalumps</a:t>
            </a:r>
            <a:r>
              <a:rPr lang="en-GB" dirty="0" smtClean="0"/>
              <a:t> and </a:t>
            </a:r>
            <a:r>
              <a:rPr lang="en-GB" dirty="0" err="1" smtClean="0"/>
              <a:t>woozles</a:t>
            </a:r>
            <a:r>
              <a:rPr lang="en-GB" dirty="0" smtClean="0"/>
              <a:t>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8280400" cy="427809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uncertainty </a:t>
            </a:r>
            <a:r>
              <a:rPr lang="en-GB" dirty="0"/>
              <a:t>about copyright ownership of </a:t>
            </a:r>
            <a:r>
              <a:rPr lang="en-GB" dirty="0" smtClean="0"/>
              <a:t>teaching materials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lack of knowledge of copyright and licensing issues, leading to a reluctance to engage with the </a:t>
            </a:r>
            <a:r>
              <a:rPr lang="en-GB" dirty="0" smtClean="0"/>
              <a:t>topic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uncertainty on </a:t>
            </a:r>
            <a:r>
              <a:rPr lang="en-GB" dirty="0" smtClean="0"/>
              <a:t>the use </a:t>
            </a:r>
            <a:r>
              <a:rPr lang="en-GB" dirty="0"/>
              <a:t>of third party materials in OERs  </a:t>
            </a:r>
            <a:endParaRPr lang="en-GB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r>
              <a:rPr lang="en-GB" dirty="0" smtClean="0">
                <a:solidFill>
                  <a:srgbClr val="01498E"/>
                </a:solidFill>
              </a:rPr>
              <a:t>And another thing….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rise of distance and transnational education puts more pressure on lecturers and learning technologists to produce quality online resources fast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r>
              <a:rPr lang="en-GB" dirty="0" smtClean="0">
                <a:solidFill>
                  <a:srgbClr val="01498E"/>
                </a:solidFill>
              </a:rPr>
              <a:t>Sound familiar? …..</a:t>
            </a:r>
            <a:endParaRPr lang="en-GB" dirty="0">
              <a:solidFill>
                <a:srgbClr val="01498E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9" t="17318" r="1727" b="7935"/>
          <a:stretch/>
        </p:blipFill>
        <p:spPr>
          <a:xfrm>
            <a:off x="3292955" y="4149096"/>
            <a:ext cx="2148735" cy="2632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2" t="10381" r="45021" b="7415"/>
          <a:stretch/>
        </p:blipFill>
        <p:spPr>
          <a:xfrm>
            <a:off x="6102204" y="4149096"/>
            <a:ext cx="1598136" cy="26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Chasing away the </a:t>
            </a:r>
            <a:r>
              <a:rPr lang="en-GB" dirty="0" err="1" smtClean="0"/>
              <a:t>heffalumps</a:t>
            </a:r>
            <a:r>
              <a:rPr lang="en-GB" dirty="0" smtClean="0"/>
              <a:t> and </a:t>
            </a:r>
            <a:r>
              <a:rPr lang="en-GB" dirty="0" err="1" smtClean="0"/>
              <a:t>woozles</a:t>
            </a:r>
            <a:r>
              <a:rPr lang="en-GB" dirty="0" smtClean="0"/>
              <a:t> 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998677"/>
            <a:ext cx="4724371" cy="2390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2000" dirty="0" smtClean="0">
                <a:solidFill>
                  <a:srgbClr val="01498E"/>
                </a:solidFill>
              </a:rPr>
              <a:t>The </a:t>
            </a:r>
            <a:r>
              <a:rPr lang="en-GB" sz="2000" dirty="0" err="1" smtClean="0">
                <a:solidFill>
                  <a:srgbClr val="01498E"/>
                </a:solidFill>
              </a:rPr>
              <a:t>heffalump</a:t>
            </a:r>
            <a:r>
              <a:rPr lang="en-GB" sz="2000" dirty="0" smtClean="0">
                <a:solidFill>
                  <a:srgbClr val="01498E"/>
                </a:solidFill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</a:t>
            </a:r>
            <a:r>
              <a:rPr lang="en-GB" sz="2000" dirty="0" smtClean="0"/>
              <a:t>ncertainty </a:t>
            </a:r>
            <a:r>
              <a:rPr lang="en-GB" sz="2000" dirty="0"/>
              <a:t>about copyright </a:t>
            </a:r>
            <a:r>
              <a:rPr lang="en-GB" sz="2000" dirty="0" smtClean="0"/>
              <a:t>ownership of </a:t>
            </a:r>
            <a:r>
              <a:rPr lang="en-GB" sz="2000" dirty="0"/>
              <a:t>OERs produced at </a:t>
            </a:r>
            <a:r>
              <a:rPr lang="en-GB" sz="2000" dirty="0" smtClean="0"/>
              <a:t>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aseline="0" dirty="0" smtClean="0">
                <a:solidFill>
                  <a:srgbClr val="009681"/>
                </a:solidFill>
              </a:rPr>
              <a:t>We tackled this one with our OER policy and are now pushing for a copyright policy</a:t>
            </a:r>
          </a:p>
          <a:p>
            <a:endParaRPr lang="en-GB" sz="2000" dirty="0" smtClean="0"/>
          </a:p>
          <a:p>
            <a:pPr lvl="0"/>
            <a:endParaRPr lang="en-GB" sz="2000" baseline="0" dirty="0" smtClean="0"/>
          </a:p>
          <a:p>
            <a:pPr lvl="0"/>
            <a:endParaRPr lang="en-GB" sz="2000" baseline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43074" y="3969072"/>
            <a:ext cx="57793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1498E"/>
                </a:solidFill>
              </a:rPr>
              <a:t>This </a:t>
            </a:r>
            <a:r>
              <a:rPr lang="en-GB" sz="2000" dirty="0" smtClean="0">
                <a:solidFill>
                  <a:srgbClr val="01498E"/>
                </a:solidFill>
              </a:rPr>
              <a:t>left some </a:t>
            </a:r>
            <a:r>
              <a:rPr lang="en-GB" sz="2000" dirty="0" err="1" smtClean="0">
                <a:solidFill>
                  <a:srgbClr val="01498E"/>
                </a:solidFill>
              </a:rPr>
              <a:t>woozles</a:t>
            </a:r>
            <a:r>
              <a:rPr lang="en-GB" sz="2000" dirty="0" smtClean="0">
                <a:solidFill>
                  <a:srgbClr val="01498E"/>
                </a:solidFill>
              </a:rPr>
              <a:t>: </a:t>
            </a:r>
            <a:endParaRPr lang="en-GB" sz="2000" dirty="0">
              <a:solidFill>
                <a:srgbClr val="01498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lack of knowledge of copyright and licensing issues, leading to a reluctance to engage with the topic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uncertainty on the use of third party materials in OERs  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9681"/>
                </a:solidFill>
              </a:rPr>
              <a:t>So how do we tackle the general fear and loathing produced by copyright and licensing issues?</a:t>
            </a:r>
            <a:endParaRPr lang="en-GB" sz="2000" dirty="0">
              <a:solidFill>
                <a:srgbClr val="00968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08" y="998677"/>
            <a:ext cx="2520336" cy="2667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6"/>
          <a:stretch/>
        </p:blipFill>
        <p:spPr>
          <a:xfrm>
            <a:off x="361882" y="3389147"/>
            <a:ext cx="1972072" cy="31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Sanity check … 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496" y="4599156"/>
            <a:ext cx="738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Repeatedly answering the same questions or running the same courses is bad for your mental health and emotional equilibrium!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So, how do we fight the fear and keep sane?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96" y="3338988"/>
            <a:ext cx="3809524" cy="3301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724"/>
            <a:ext cx="8280400" cy="36625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offer an enquiry service and training sessions, but what people really want is quick answers available at the point of need. Ideally this should be available without communicating with a scary librarian!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decided to put basic copyright advice online and developed the GCU online UK copyright advisor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is available as an OER and you can </a:t>
            </a:r>
            <a:r>
              <a:rPr lang="en-GB" dirty="0"/>
              <a:t>use it at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edshare.gcu.ac.uk/3608/2/index.html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So, how did we do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7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The FAQs list - the start of it all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1484" y="1358724"/>
            <a:ext cx="78310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we set up our team mailbox at </a:t>
            </a:r>
            <a:r>
              <a:rPr lang="en-GB" dirty="0" smtClean="0">
                <a:hlinkClick r:id="rId2"/>
              </a:rPr>
              <a:t>copyright@gcu.ac.uk</a:t>
            </a:r>
            <a:r>
              <a:rPr lang="en-GB" dirty="0" smtClean="0"/>
              <a:t>, we used this to keep track of copyright enquiries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 we got more, we started to keep a document of tricky questions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found that some questions came up often so developed a list of FAQs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then wondered how we could make these more easy to use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Our goal was to save ourselves time and effort …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we asked around to see if any other universities had developed online guidance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None did quite what we wanted to do so we came up with a </a:t>
            </a:r>
            <a:br>
              <a:rPr lang="en-GB" dirty="0" smtClean="0"/>
            </a:br>
            <a:r>
              <a:rPr lang="en-GB" dirty="0" smtClean="0"/>
              <a:t>plan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1" t="8601" r="54582" b="58212"/>
          <a:stretch/>
        </p:blipFill>
        <p:spPr>
          <a:xfrm>
            <a:off x="7542396" y="5049216"/>
            <a:ext cx="1496291" cy="14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The plan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67" y="1026368"/>
            <a:ext cx="4702615" cy="2686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436" y="1178700"/>
            <a:ext cx="8461128" cy="4770636"/>
          </a:xfrm>
          <a:prstGeom prst="rect">
            <a:avLst/>
          </a:prstGeom>
        </p:spPr>
        <p:txBody>
          <a:bodyPr/>
          <a:lstStyle/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We decided start with the main types of material: </a:t>
            </a:r>
          </a:p>
          <a:p>
            <a:pPr lvl="0" rtl="0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Journal articles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Book chapters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Audio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Video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Computer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Images (photos, mind maps, diagrams)</a:t>
            </a:r>
            <a:br>
              <a:rPr lang="en-GB" dirty="0" smtClean="0"/>
            </a:br>
            <a:endParaRPr lang="en-GB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Then we developed question and answer flowcharts.</a:t>
            </a:r>
            <a:br>
              <a:rPr lang="en-GB" dirty="0" smtClean="0"/>
            </a:br>
            <a:endParaRPr lang="en-GB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Then we created text answers to the questions in the flowcharts with links to web resources and a glossary.</a:t>
            </a:r>
            <a:br>
              <a:rPr lang="en-GB" dirty="0" smtClean="0"/>
            </a:b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These are available under </a:t>
            </a:r>
            <a:r>
              <a:rPr lang="en-GB" dirty="0"/>
              <a:t>CC licence at </a:t>
            </a:r>
            <a:r>
              <a:rPr lang="en-GB" dirty="0">
                <a:hlinkClick r:id="rId3"/>
              </a:rPr>
              <a:t>https://edshare.gcu.ac.uk/2706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0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78" y="0"/>
            <a:ext cx="5666422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All the right words in </a:t>
            </a:r>
            <a:r>
              <a:rPr lang="en-GB" dirty="0" smtClean="0">
                <a:solidFill>
                  <a:schemeClr val="tx1"/>
                </a:solidFill>
              </a:rPr>
              <a:t>the right order?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998676"/>
            <a:ext cx="3047898" cy="56877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found that one or two people working together was not enough!</a:t>
            </a:r>
            <a:br>
              <a:rPr lang="en-GB" sz="1800" dirty="0" smtClean="0"/>
            </a:b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So we formed a group: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Me (Copyright Advisor)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Toby Hanning (Systems with knowledge of copyright and repositories)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Nicky Stewart (Systems with experience of web design)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Elinor Toland (PURE Repository)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Susan Cunningham (Administrator who contributes to the web group)</a:t>
            </a:r>
          </a:p>
        </p:txBody>
      </p:sp>
    </p:spTree>
    <p:extLst>
      <p:ext uri="{BB962C8B-B14F-4D97-AF65-F5344CB8AC3E}">
        <p14:creationId xmlns:p14="http://schemas.microsoft.com/office/powerpoint/2010/main" val="38512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0a1f283426d5e636dda9c565e7e1f83ebc73"/>
</p:tagLst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833F9F7BE9F44ADCFC626DD372DC4" ma:contentTypeVersion="2" ma:contentTypeDescription="Create a new document." ma:contentTypeScope="" ma:versionID="e05c429506d0f79c1bc404ae25761170">
  <xsd:schema xmlns:xsd="http://www.w3.org/2001/XMLSchema" xmlns:xs="http://www.w3.org/2001/XMLSchema" xmlns:p="http://schemas.microsoft.com/office/2006/metadata/properties" xmlns:ns2="3b6bb244-7544-43c9-a2da-41b284128cc9" targetNamespace="http://schemas.microsoft.com/office/2006/metadata/properties" ma:root="true" ma:fieldsID="8e596c7ec728e3c8eaf157ff8a2686e2" ns2:_="">
    <xsd:import namespace="3b6bb244-7544-43c9-a2da-41b284128cc9"/>
    <xsd:element name="properties">
      <xsd:complexType>
        <xsd:sequence>
          <xsd:element name="documentManagement">
            <xsd:complexType>
              <xsd:all>
                <xsd:element ref="ns2:group" minOccurs="0"/>
                <xsd:element ref="ns2:kw7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bb244-7544-43c9-a2da-41b284128cc9" elementFormDefault="qualified">
    <xsd:import namespace="http://schemas.microsoft.com/office/2006/documentManagement/types"/>
    <xsd:import namespace="http://schemas.microsoft.com/office/infopath/2007/PartnerControls"/>
    <xsd:element name="group" ma:index="8" nillable="true" ma:displayName="group" ma:internalName="group">
      <xsd:simpleType>
        <xsd:restriction base="dms:Text">
          <xsd:maxLength value="255"/>
        </xsd:restriction>
      </xsd:simpleType>
    </xsd:element>
    <xsd:element name="kw7x" ma:index="9" nillable="true" ma:displayName="Person or Group" ma:list="UserInfo" ma:internalName="kw7x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up xmlns="3b6bb244-7544-43c9-a2da-41b284128cc9">copyright</group>
    <kw7x xmlns="3b6bb244-7544-43c9-a2da-41b284128cc9">
      <UserInfo>
        <DisplayName/>
        <AccountId xsi:nil="true"/>
        <AccountType/>
      </UserInfo>
    </kw7x>
  </documentManagement>
</p:properties>
</file>

<file path=customXml/itemProps1.xml><?xml version="1.0" encoding="utf-8"?>
<ds:datastoreItem xmlns:ds="http://schemas.openxmlformats.org/officeDocument/2006/customXml" ds:itemID="{6EA5973E-7F0A-48DF-A387-D5D207204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6bb244-7544-43c9-a2da-41b284128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FC30AC-2C25-4CF2-B1A3-9A2DB803F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E7C844-656F-4D80-9525-4B10A8759C0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b6bb244-7544-43c9-a2da-41b284128cc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670</Words>
  <Application>Microsoft Office PowerPoint</Application>
  <PresentationFormat>On-screen Show (4:3)</PresentationFormat>
  <Paragraphs>96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2018-09-10T08:16:57Z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  <property fmtid="{D5CDD505-2E9C-101B-9397-08002B2CF9AE}" pid="4" name="ContentTypeId">
    <vt:lpwstr>0x010100CB5833F9F7BE9F44ADCFC626DD372DC4</vt:lpwstr>
  </property>
</Properties>
</file>