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6" r:id="rId3"/>
    <p:sldId id="275" r:id="rId4"/>
    <p:sldId id="286" r:id="rId5"/>
    <p:sldId id="281" r:id="rId6"/>
    <p:sldId id="296" r:id="rId7"/>
    <p:sldId id="274" r:id="rId8"/>
    <p:sldId id="302" r:id="rId9"/>
    <p:sldId id="292" r:id="rId10"/>
    <p:sldId id="290" r:id="rId11"/>
    <p:sldId id="305" r:id="rId12"/>
    <p:sldId id="308" r:id="rId13"/>
    <p:sldId id="310" r:id="rId14"/>
    <p:sldId id="309" r:id="rId15"/>
    <p:sldId id="306" r:id="rId16"/>
    <p:sldId id="303" r:id="rId17"/>
    <p:sldId id="311" r:id="rId18"/>
    <p:sldId id="313" r:id="rId19"/>
    <p:sldId id="277" r:id="rId20"/>
    <p:sldId id="273" r:id="rId21"/>
    <p:sldId id="279" r:id="rId22"/>
    <p:sldId id="31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2" y="4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CF0EC9-E7DE-4922-8F0B-90AC862B7594}" type="datetimeFigureOut">
              <a:rPr lang="en-GB" smtClean="0"/>
              <a:t>03/07/2018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8DA5E-0887-43E4-91D5-B77DE5C540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239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4863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AF783-D6E3-4915-9C2B-2DF148367A0C}" type="datetimeFigureOut">
              <a:rPr lang="en-GB" smtClean="0"/>
              <a:t>03/07/2018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3982-56CE-4F25-B847-628004AE38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554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AF783-D6E3-4915-9C2B-2DF148367A0C}" type="datetimeFigureOut">
              <a:rPr lang="en-GB" smtClean="0"/>
              <a:t>03/07/2018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3982-56CE-4F25-B847-628004AE38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196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AF783-D6E3-4915-9C2B-2DF148367A0C}" type="datetimeFigureOut">
              <a:rPr lang="en-GB" smtClean="0"/>
              <a:t>03/07/2018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3982-56CE-4F25-B847-628004AE38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448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AF783-D6E3-4915-9C2B-2DF148367A0C}" type="datetimeFigureOut">
              <a:rPr lang="en-GB" smtClean="0"/>
              <a:t>03/07/2018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3982-56CE-4F25-B847-628004AE38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421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AF783-D6E3-4915-9C2B-2DF148367A0C}" type="datetimeFigureOut">
              <a:rPr lang="en-GB" smtClean="0"/>
              <a:t>03/07/2018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3982-56CE-4F25-B847-628004AE38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195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AF783-D6E3-4915-9C2B-2DF148367A0C}" type="datetimeFigureOut">
              <a:rPr lang="en-GB" smtClean="0"/>
              <a:t>03/07/2018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3982-56CE-4F25-B847-628004AE38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821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AF783-D6E3-4915-9C2B-2DF148367A0C}" type="datetimeFigureOut">
              <a:rPr lang="en-GB" smtClean="0"/>
              <a:t>03/07/2018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3982-56CE-4F25-B847-628004AE38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040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AF783-D6E3-4915-9C2B-2DF148367A0C}" type="datetimeFigureOut">
              <a:rPr lang="en-GB" smtClean="0"/>
              <a:t>03/07/2018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3982-56CE-4F25-B847-628004AE38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839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AF783-D6E3-4915-9C2B-2DF148367A0C}" type="datetimeFigureOut">
              <a:rPr lang="en-GB" smtClean="0"/>
              <a:t>03/07/2018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3982-56CE-4F25-B847-628004AE38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551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AF783-D6E3-4915-9C2B-2DF148367A0C}" type="datetimeFigureOut">
              <a:rPr lang="en-GB" smtClean="0"/>
              <a:t>03/07/2018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3982-56CE-4F25-B847-628004AE38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471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AF783-D6E3-4915-9C2B-2DF148367A0C}" type="datetimeFigureOut">
              <a:rPr lang="en-GB" smtClean="0"/>
              <a:t>03/07/2018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3982-56CE-4F25-B847-628004AE38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903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AF783-D6E3-4915-9C2B-2DF148367A0C}" type="datetimeFigureOut">
              <a:rPr lang="en-GB" smtClean="0"/>
              <a:t>03/07/2018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43982-56CE-4F25-B847-628004AE38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emf"/><Relationship Id="rId4" Type="http://schemas.openxmlformats.org/officeDocument/2006/relationships/image" Target="cid:A1808E0D-8B20-48F8-905E-D67E8665424A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.emf"/><Relationship Id="rId7" Type="http://schemas.openxmlformats.org/officeDocument/2006/relationships/image" Target="../media/image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cid:A1808E0D-8B20-48F8-905E-D67E8665424A" TargetMode="External"/><Relationship Id="rId10" Type="http://schemas.openxmlformats.org/officeDocument/2006/relationships/image" Target="../media/image19.jpeg"/><Relationship Id="rId4" Type="http://schemas.openxmlformats.org/officeDocument/2006/relationships/image" Target="../media/image2.jpeg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emf"/><Relationship Id="rId4" Type="http://schemas.openxmlformats.org/officeDocument/2006/relationships/image" Target="cid:A1808E0D-8B20-48F8-905E-D67E8665424A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emf"/><Relationship Id="rId4" Type="http://schemas.openxmlformats.org/officeDocument/2006/relationships/image" Target="cid:A1808E0D-8B20-48F8-905E-D67E8665424A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emf"/><Relationship Id="rId4" Type="http://schemas.openxmlformats.org/officeDocument/2006/relationships/image" Target="cid:A1808E0D-8B20-48F8-905E-D67E8665424A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emf"/><Relationship Id="rId4" Type="http://schemas.openxmlformats.org/officeDocument/2006/relationships/image" Target="cid:A1808E0D-8B20-48F8-905E-D67E8665424A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emf"/><Relationship Id="rId4" Type="http://schemas.openxmlformats.org/officeDocument/2006/relationships/image" Target="cid:A1808E0D-8B20-48F8-905E-D67E8665424A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emf"/><Relationship Id="rId4" Type="http://schemas.openxmlformats.org/officeDocument/2006/relationships/image" Target="cid:A1808E0D-8B20-48F8-905E-D67E8665424A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.emf"/><Relationship Id="rId7" Type="http://schemas.openxmlformats.org/officeDocument/2006/relationships/image" Target="../media/image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cid:A1808E0D-8B20-48F8-905E-D67E8665424A" TargetMode="External"/><Relationship Id="rId10" Type="http://schemas.openxmlformats.org/officeDocument/2006/relationships/image" Target="../media/image19.jpeg"/><Relationship Id="rId4" Type="http://schemas.openxmlformats.org/officeDocument/2006/relationships/image" Target="../media/image2.jpe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447" y="134796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sz="2700" dirty="0" smtClean="0"/>
              <a:t>Promoting Excellence in Employability and Transversal Skills (PEETS)</a:t>
            </a:r>
            <a:br>
              <a:rPr lang="en-GB" sz="2700" dirty="0" smtClean="0"/>
            </a:br>
            <a:r>
              <a:rPr lang="en-GB" sz="2700" dirty="0"/>
              <a:t/>
            </a:r>
            <a:br>
              <a:rPr lang="en-GB" sz="2700" dirty="0"/>
            </a:br>
            <a:r>
              <a:rPr lang="en-GB" sz="2700" dirty="0" smtClean="0"/>
              <a:t/>
            </a:r>
            <a:br>
              <a:rPr lang="en-GB" sz="2700" dirty="0" smtClean="0"/>
            </a:br>
            <a:r>
              <a:rPr lang="en-GB" sz="2700" dirty="0" smtClean="0"/>
              <a:t/>
            </a:r>
            <a:br>
              <a:rPr lang="en-GB" sz="2700" dirty="0" smtClean="0"/>
            </a:br>
            <a:r>
              <a:rPr lang="en-US" dirty="0"/>
              <a:t>Shared interdisciplinary and multicultural learning from Global </a:t>
            </a:r>
            <a:r>
              <a:rPr lang="en-US" dirty="0" smtClean="0"/>
              <a:t>Communities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2092" y="4608129"/>
            <a:ext cx="9144000" cy="1655762"/>
          </a:xfrm>
        </p:spPr>
        <p:txBody>
          <a:bodyPr/>
          <a:lstStyle/>
          <a:p>
            <a:r>
              <a:rPr lang="en-GB" sz="3600" dirty="0" smtClean="0"/>
              <a:t>Dr Bob Gilmour </a:t>
            </a:r>
            <a:r>
              <a:rPr lang="en-GB" sz="2000" dirty="0" smtClean="0"/>
              <a:t>SFHEA, FCIWEM, CWEM</a:t>
            </a:r>
          </a:p>
          <a:p>
            <a:r>
              <a:rPr lang="en-GB" dirty="0" smtClean="0"/>
              <a:t>Glasgow Caledonian University</a:t>
            </a:r>
          </a:p>
        </p:txBody>
      </p:sp>
      <p:pic>
        <p:nvPicPr>
          <p:cNvPr id="4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517" y="6101395"/>
            <a:ext cx="1447225" cy="6242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3770889" y="6004290"/>
            <a:ext cx="1567878" cy="721348"/>
            <a:chOff x="651328" y="2857592"/>
            <a:chExt cx="1353185" cy="620394"/>
          </a:xfrm>
        </p:grpSpPr>
        <p:pic>
          <p:nvPicPr>
            <p:cNvPr id="6" name="A1808E0D-8B20-48F8-905E-D67E8665424A" descr="image1.JPG"/>
            <p:cNvPicPr/>
            <p:nvPr/>
          </p:nvPicPr>
          <p:blipFill>
            <a:blip r:embed="rId3" r:link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328" y="2857592"/>
              <a:ext cx="1353185" cy="4375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349828" y="3231765"/>
              <a:ext cx="6335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 smtClean="0"/>
                <a:t>Scotland</a:t>
              </a:r>
              <a:endParaRPr lang="en-GB" sz="1000" dirty="0"/>
            </a:p>
          </p:txBody>
        </p:sp>
      </p:grpSp>
      <p:pic>
        <p:nvPicPr>
          <p:cNvPr id="8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978" y="6244432"/>
            <a:ext cx="1949974" cy="306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C:\Users\plo2\Desktop\KA2 Cap Build 2015\eu_flag_co_funded_pos_[rgb]_right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35" y="230188"/>
            <a:ext cx="1397000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704" y="5907186"/>
            <a:ext cx="1618407" cy="81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fbeelding 3"/>
          <p:cNvPicPr>
            <a:picLocks noChangeAspect="1"/>
          </p:cNvPicPr>
          <p:nvPr/>
        </p:nvPicPr>
        <p:blipFill rotWithShape="1">
          <a:blip r:embed="rId8"/>
          <a:srcRect l="21749" t="21175" r="42306" b="8693"/>
          <a:stretch/>
        </p:blipFill>
        <p:spPr>
          <a:xfrm>
            <a:off x="10966741" y="77015"/>
            <a:ext cx="1292465" cy="168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8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926742" cy="1325563"/>
          </a:xfrm>
        </p:spPr>
        <p:txBody>
          <a:bodyPr/>
          <a:lstStyle/>
          <a:p>
            <a:r>
              <a:rPr lang="en-GB" dirty="0" smtClean="0"/>
              <a:t>Foundation completion and erection of tower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9" y="2670373"/>
            <a:ext cx="5826265" cy="3277274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6033" y="1536791"/>
            <a:ext cx="5711784" cy="4283837"/>
          </a:xfrm>
        </p:spPr>
      </p:pic>
    </p:spTree>
    <p:extLst>
      <p:ext uri="{BB962C8B-B14F-4D97-AF65-F5344CB8AC3E}">
        <p14:creationId xmlns:p14="http://schemas.microsoft.com/office/powerpoint/2010/main" val="154389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Overall group task ISP2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Respond to a tender request to provide solar power chargers to a village in Kenya</a:t>
            </a:r>
          </a:p>
          <a:p>
            <a:r>
              <a:rPr lang="en-GB" dirty="0" smtClean="0"/>
              <a:t>Plan, cost, build and test a solar charger and battery</a:t>
            </a:r>
          </a:p>
          <a:p>
            <a:r>
              <a:rPr lang="en-GB" dirty="0" smtClean="0"/>
              <a:t>Use locked mobile phone to contact regional authority CEO (in Kenya)</a:t>
            </a:r>
          </a:p>
          <a:p>
            <a:r>
              <a:rPr lang="en-GB" dirty="0" smtClean="0"/>
              <a:t>Develop a sales presentation to be delivered by your group to the CEO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836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Setting up solar charger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02" y="3447207"/>
            <a:ext cx="5815864" cy="327142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628" y="3481598"/>
            <a:ext cx="5873020" cy="330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3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Making water potable and cooking salmon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53" y="2738036"/>
            <a:ext cx="5454032" cy="363602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036"/>
            <a:ext cx="6464037" cy="363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7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Student video advert</a:t>
            </a:r>
            <a:endParaRPr lang="en-GB" dirty="0"/>
          </a:p>
        </p:txBody>
      </p:sp>
      <p:pic>
        <p:nvPicPr>
          <p:cNvPr id="4" name="7EB0571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2663" y="1825625"/>
            <a:ext cx="7686675" cy="4351338"/>
          </a:xfrm>
        </p:spPr>
      </p:pic>
    </p:spTree>
    <p:extLst>
      <p:ext uri="{BB962C8B-B14F-4D97-AF65-F5344CB8AC3E}">
        <p14:creationId xmlns:p14="http://schemas.microsoft.com/office/powerpoint/2010/main" val="41645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Pressurised learning?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9901"/>
            <a:ext cx="10515600" cy="4351338"/>
          </a:xfrm>
        </p:spPr>
        <p:txBody>
          <a:bodyPr/>
          <a:lstStyle/>
          <a:p>
            <a:r>
              <a:rPr lang="en-GB" dirty="0" smtClean="0"/>
              <a:t>At 12 noon on Thursday initial target of Friday 9am for completion of team Bids brought forward to 5pm Thursday</a:t>
            </a:r>
          </a:p>
          <a:p>
            <a:r>
              <a:rPr lang="en-GB" dirty="0" smtClean="0"/>
              <a:t>At 5pm after submission of Bid, teams informed change of plan and that 1 combined bid required by 9am Friday.</a:t>
            </a:r>
          </a:p>
          <a:p>
            <a:r>
              <a:rPr lang="en-GB" dirty="0" smtClean="0"/>
              <a:t>Friday 9am combined presentation (instead of 3 groups)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557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Using STAR(R) to answer </a:t>
            </a:r>
            <a:r>
              <a:rPr lang="en-GB" b="1" dirty="0" smtClean="0"/>
              <a:t>questions </a:t>
            </a:r>
            <a:br>
              <a:rPr lang="en-GB" b="1" dirty="0" smtClean="0"/>
            </a:br>
            <a:r>
              <a:rPr lang="en-GB" b="1" dirty="0" smtClean="0"/>
              <a:t>(</a:t>
            </a:r>
            <a:r>
              <a:rPr lang="en-GB" b="1" dirty="0" err="1" smtClean="0"/>
              <a:t>eg</a:t>
            </a:r>
            <a:r>
              <a:rPr lang="en-GB" b="1" dirty="0" smtClean="0"/>
              <a:t> interview situation): </a:t>
            </a:r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i="1" dirty="0" smtClean="0"/>
              <a:t>Situation</a:t>
            </a:r>
            <a:r>
              <a:rPr lang="en-GB" dirty="0"/>
              <a:t>: 	when/where – set the scene 	</a:t>
            </a:r>
          </a:p>
          <a:p>
            <a:r>
              <a:rPr lang="en-GB" i="1" dirty="0"/>
              <a:t>Task</a:t>
            </a:r>
            <a:r>
              <a:rPr lang="en-GB" dirty="0"/>
              <a:t>: 	the goal, aim or challenge 	</a:t>
            </a:r>
          </a:p>
          <a:p>
            <a:r>
              <a:rPr lang="en-GB" i="1" dirty="0"/>
              <a:t>Action</a:t>
            </a:r>
            <a:r>
              <a:rPr lang="en-GB" dirty="0"/>
              <a:t>: 	what you did/your role 	</a:t>
            </a:r>
          </a:p>
          <a:p>
            <a:r>
              <a:rPr lang="en-GB" i="1" dirty="0"/>
              <a:t>Result</a:t>
            </a:r>
            <a:r>
              <a:rPr lang="en-GB" dirty="0"/>
              <a:t>: 	the outcome 	</a:t>
            </a:r>
          </a:p>
          <a:p>
            <a:r>
              <a:rPr lang="en-GB" i="1" dirty="0"/>
              <a:t>Reflection: </a:t>
            </a:r>
            <a:r>
              <a:rPr lang="en-GB" dirty="0" smtClean="0"/>
              <a:t>what </a:t>
            </a:r>
            <a:r>
              <a:rPr lang="en-GB" dirty="0"/>
              <a:t>did I learn 	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809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7299" y="-6793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dirty="0"/>
              <a:t>Student International Competencies Assessment App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4923" y="767485"/>
            <a:ext cx="2890684" cy="5139701"/>
          </a:xfrm>
          <a:prstGeom prst="rect">
            <a:avLst/>
          </a:prstGeom>
        </p:spPr>
      </p:pic>
      <p:pic>
        <p:nvPicPr>
          <p:cNvPr id="4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517" y="6101395"/>
            <a:ext cx="1447225" cy="6242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3770889" y="6004290"/>
            <a:ext cx="1567878" cy="721348"/>
            <a:chOff x="651328" y="2857592"/>
            <a:chExt cx="1353185" cy="620394"/>
          </a:xfrm>
        </p:grpSpPr>
        <p:pic>
          <p:nvPicPr>
            <p:cNvPr id="6" name="A1808E0D-8B20-48F8-905E-D67E8665424A" descr="image1.JPG"/>
            <p:cNvPicPr/>
            <p:nvPr/>
          </p:nvPicPr>
          <p:blipFill>
            <a:blip r:embed="rId4" r:link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328" y="2857592"/>
              <a:ext cx="1353185" cy="4375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349828" y="3231765"/>
              <a:ext cx="6335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 smtClean="0"/>
                <a:t>Scotland</a:t>
              </a:r>
              <a:endParaRPr lang="en-GB" sz="1000" dirty="0"/>
            </a:p>
          </p:txBody>
        </p:sp>
      </p:grpSp>
      <p:pic>
        <p:nvPicPr>
          <p:cNvPr id="8" name="Picture 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978" y="6244432"/>
            <a:ext cx="1949974" cy="306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C:\Users\plo2\Desktop\KA2 Cap Build 2015\eu_flag_co_funded_pos_[rgb]_right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35" y="230188"/>
            <a:ext cx="1397000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704" y="5907186"/>
            <a:ext cx="1618407" cy="81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fbeelding 3"/>
          <p:cNvPicPr>
            <a:picLocks noChangeAspect="1"/>
          </p:cNvPicPr>
          <p:nvPr/>
        </p:nvPicPr>
        <p:blipFill rotWithShape="1">
          <a:blip r:embed="rId9"/>
          <a:srcRect l="21749" t="21175" r="42306" b="8693"/>
          <a:stretch/>
        </p:blipFill>
        <p:spPr>
          <a:xfrm>
            <a:off x="10966741" y="77015"/>
            <a:ext cx="1292465" cy="16811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7119" y="3139710"/>
            <a:ext cx="2093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Insert </a:t>
            </a:r>
            <a:r>
              <a:rPr lang="en-GB" dirty="0" err="1" smtClean="0"/>
              <a:t>weblink</a:t>
            </a:r>
            <a:r>
              <a:rPr lang="en-GB" dirty="0" smtClean="0"/>
              <a:t> or …..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19342" y="1936144"/>
            <a:ext cx="5207227" cy="292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9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477" y="412798"/>
            <a:ext cx="11795655" cy="609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2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Enhanced Student Experience?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488" y="1757656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en-GB" dirty="0">
                <a:cs typeface="Calibri"/>
              </a:rPr>
              <a:t>Indu</a:t>
            </a:r>
            <a:r>
              <a:rPr lang="en-GB" spc="-50" dirty="0">
                <a:cs typeface="Calibri"/>
              </a:rPr>
              <a:t>s</a:t>
            </a:r>
            <a:r>
              <a:rPr lang="en-GB" spc="-10" dirty="0">
                <a:cs typeface="Calibri"/>
              </a:rPr>
              <a:t>t</a:t>
            </a:r>
            <a:r>
              <a:rPr lang="en-GB" spc="-5" dirty="0">
                <a:cs typeface="Calibri"/>
              </a:rPr>
              <a:t>r</a:t>
            </a:r>
            <a:r>
              <a:rPr lang="en-GB" spc="-15" dirty="0">
                <a:cs typeface="Calibri"/>
              </a:rPr>
              <a:t>y</a:t>
            </a:r>
            <a:r>
              <a:rPr lang="en-GB" dirty="0">
                <a:cs typeface="Calibri"/>
              </a:rPr>
              <a:t> i</a:t>
            </a:r>
            <a:r>
              <a:rPr lang="en-GB" spc="-20" dirty="0">
                <a:cs typeface="Calibri"/>
              </a:rPr>
              <a:t>n</a:t>
            </a:r>
            <a:r>
              <a:rPr lang="en-GB" spc="-65" dirty="0">
                <a:cs typeface="Calibri"/>
              </a:rPr>
              <a:t>f</a:t>
            </a:r>
            <a:r>
              <a:rPr lang="en-GB" spc="-25" dirty="0">
                <a:cs typeface="Calibri"/>
              </a:rPr>
              <a:t>orme</a:t>
            </a:r>
            <a:r>
              <a:rPr lang="en-GB" spc="-20" dirty="0">
                <a:cs typeface="Calibri"/>
              </a:rPr>
              <a:t>d</a:t>
            </a:r>
            <a:r>
              <a:rPr lang="en-GB" spc="15" dirty="0">
                <a:cs typeface="Calibri"/>
              </a:rPr>
              <a:t> </a:t>
            </a:r>
            <a:r>
              <a:rPr lang="en-GB" spc="-40" dirty="0">
                <a:cs typeface="Calibri"/>
              </a:rPr>
              <a:t>c</a:t>
            </a:r>
            <a:r>
              <a:rPr lang="en-GB" spc="-5" dirty="0">
                <a:cs typeface="Calibri"/>
              </a:rPr>
              <a:t>ou</a:t>
            </a:r>
            <a:r>
              <a:rPr lang="en-GB" spc="-50" dirty="0">
                <a:cs typeface="Calibri"/>
              </a:rPr>
              <a:t>r</a:t>
            </a:r>
            <a:r>
              <a:rPr lang="en-GB" spc="-20" dirty="0">
                <a:cs typeface="Calibri"/>
              </a:rPr>
              <a:t>s</a:t>
            </a:r>
            <a:r>
              <a:rPr lang="en-GB" spc="-15" dirty="0">
                <a:cs typeface="Calibri"/>
              </a:rPr>
              <a:t>e</a:t>
            </a:r>
            <a:r>
              <a:rPr lang="en-GB" spc="-10" dirty="0">
                <a:cs typeface="Calibri"/>
              </a:rPr>
              <a:t> </a:t>
            </a:r>
            <a:r>
              <a:rPr lang="en-GB" spc="-25" dirty="0">
                <a:cs typeface="Calibri"/>
              </a:rPr>
              <a:t>d</a:t>
            </a:r>
            <a:r>
              <a:rPr lang="en-GB" spc="-35" dirty="0">
                <a:cs typeface="Calibri"/>
              </a:rPr>
              <a:t>e</a:t>
            </a:r>
            <a:r>
              <a:rPr lang="en-GB" spc="-40" dirty="0">
                <a:cs typeface="Calibri"/>
              </a:rPr>
              <a:t>v</a:t>
            </a:r>
            <a:r>
              <a:rPr lang="en-GB" dirty="0">
                <a:cs typeface="Calibri"/>
              </a:rPr>
              <a:t>e</a:t>
            </a:r>
            <a:r>
              <a:rPr lang="en-GB" spc="-15" dirty="0">
                <a:cs typeface="Calibri"/>
              </a:rPr>
              <a:t>l</a:t>
            </a:r>
            <a:r>
              <a:rPr lang="en-GB" spc="-5" dirty="0">
                <a:cs typeface="Calibri"/>
              </a:rPr>
              <a:t>opme</a:t>
            </a:r>
            <a:r>
              <a:rPr lang="en-GB" spc="-30" dirty="0">
                <a:cs typeface="Calibri"/>
              </a:rPr>
              <a:t>n</a:t>
            </a:r>
            <a:r>
              <a:rPr lang="en-GB" spc="-10" dirty="0">
                <a:cs typeface="Calibri"/>
              </a:rPr>
              <a:t>t</a:t>
            </a:r>
            <a:r>
              <a:rPr lang="en-GB" dirty="0">
                <a:cs typeface="Calibri"/>
              </a:rPr>
              <a:t> </a:t>
            </a:r>
            <a:r>
              <a:rPr lang="en-GB" spc="-5" dirty="0">
                <a:cs typeface="Calibri"/>
              </a:rPr>
              <a:t>(</a:t>
            </a:r>
            <a:r>
              <a:rPr lang="en-GB" dirty="0">
                <a:cs typeface="Calibri"/>
              </a:rPr>
              <a:t>5 </a:t>
            </a:r>
            <a:r>
              <a:rPr lang="en-GB" spc="-40" dirty="0">
                <a:cs typeface="Calibri"/>
              </a:rPr>
              <a:t>E</a:t>
            </a:r>
            <a:r>
              <a:rPr lang="en-GB" spc="5" dirty="0">
                <a:cs typeface="Calibri"/>
              </a:rPr>
              <a:t>C</a:t>
            </a:r>
            <a:r>
              <a:rPr lang="en-GB" spc="-5" dirty="0">
                <a:cs typeface="Calibri"/>
              </a:rPr>
              <a:t>TS)</a:t>
            </a:r>
            <a:endParaRPr lang="en-GB" dirty="0">
              <a:cs typeface="Calibri"/>
            </a:endParaRPr>
          </a:p>
          <a:p>
            <a:pPr marL="355600" indent="-342900">
              <a:lnSpc>
                <a:spcPts val="3240"/>
              </a:lnSpc>
              <a:buFont typeface="Arial"/>
              <a:buChar char="•"/>
              <a:tabLst>
                <a:tab pos="355600" algn="l"/>
              </a:tabLst>
            </a:pPr>
            <a:r>
              <a:rPr lang="en-GB" dirty="0">
                <a:cs typeface="Calibri"/>
              </a:rPr>
              <a:t>I</a:t>
            </a:r>
            <a:r>
              <a:rPr lang="en-GB" spc="-35" dirty="0">
                <a:cs typeface="Calibri"/>
              </a:rPr>
              <a:t>nt</a:t>
            </a:r>
            <a:r>
              <a:rPr lang="en-GB" spc="-15" dirty="0">
                <a:cs typeface="Calibri"/>
              </a:rPr>
              <a:t>e</a:t>
            </a:r>
            <a:r>
              <a:rPr lang="en-GB" spc="-30" dirty="0">
                <a:cs typeface="Calibri"/>
              </a:rPr>
              <a:t>r</a:t>
            </a:r>
            <a:r>
              <a:rPr lang="en-GB" spc="-5" dirty="0">
                <a:cs typeface="Calibri"/>
              </a:rPr>
              <a:t>n</a:t>
            </a:r>
            <a:r>
              <a:rPr lang="en-GB" spc="-30" dirty="0">
                <a:cs typeface="Calibri"/>
              </a:rPr>
              <a:t>a</a:t>
            </a:r>
            <a:r>
              <a:rPr lang="en-GB" dirty="0">
                <a:cs typeface="Calibri"/>
              </a:rPr>
              <a:t>tiona</a:t>
            </a:r>
            <a:r>
              <a:rPr lang="en-GB" spc="-15" dirty="0">
                <a:cs typeface="Calibri"/>
              </a:rPr>
              <a:t>l</a:t>
            </a:r>
            <a:r>
              <a:rPr lang="en-GB" spc="-10" dirty="0">
                <a:cs typeface="Calibri"/>
              </a:rPr>
              <a:t>, </a:t>
            </a:r>
            <a:r>
              <a:rPr lang="en-GB" dirty="0">
                <a:cs typeface="Calibri"/>
              </a:rPr>
              <a:t>mu</a:t>
            </a:r>
            <a:r>
              <a:rPr lang="en-GB" spc="-10" dirty="0">
                <a:cs typeface="Calibri"/>
              </a:rPr>
              <a:t>l</a:t>
            </a:r>
            <a:r>
              <a:rPr lang="en-GB" dirty="0">
                <a:cs typeface="Calibri"/>
              </a:rPr>
              <a:t>ticu</a:t>
            </a:r>
            <a:r>
              <a:rPr lang="en-GB" spc="-10" dirty="0">
                <a:cs typeface="Calibri"/>
              </a:rPr>
              <a:t>l</a:t>
            </a:r>
            <a:r>
              <a:rPr lang="en-GB" dirty="0">
                <a:cs typeface="Calibri"/>
              </a:rPr>
              <a:t>tu</a:t>
            </a:r>
            <a:r>
              <a:rPr lang="en-GB" spc="-70" dirty="0">
                <a:cs typeface="Calibri"/>
              </a:rPr>
              <a:t>r</a:t>
            </a:r>
            <a:r>
              <a:rPr lang="en-GB" dirty="0">
                <a:cs typeface="Calibri"/>
              </a:rPr>
              <a:t>al</a:t>
            </a:r>
            <a:r>
              <a:rPr lang="en-GB" spc="-10" dirty="0">
                <a:cs typeface="Calibri"/>
              </a:rPr>
              <a:t> </a:t>
            </a:r>
            <a:r>
              <a:rPr lang="en-GB" dirty="0">
                <a:cs typeface="Calibri"/>
              </a:rPr>
              <a:t>and</a:t>
            </a:r>
            <a:r>
              <a:rPr lang="en-GB" spc="-5" dirty="0">
                <a:cs typeface="Calibri"/>
              </a:rPr>
              <a:t> </a:t>
            </a:r>
            <a:r>
              <a:rPr lang="en-GB" dirty="0" smtClean="0">
                <a:cs typeface="Calibri"/>
              </a:rPr>
              <a:t>i</a:t>
            </a:r>
            <a:r>
              <a:rPr lang="en-GB" spc="-40" dirty="0" smtClean="0">
                <a:cs typeface="Calibri"/>
              </a:rPr>
              <a:t>n</a:t>
            </a:r>
            <a:r>
              <a:rPr lang="en-GB" spc="-35" dirty="0" smtClean="0">
                <a:cs typeface="Calibri"/>
              </a:rPr>
              <a:t>t</a:t>
            </a:r>
            <a:r>
              <a:rPr lang="en-GB" spc="-15" dirty="0" smtClean="0">
                <a:cs typeface="Calibri"/>
              </a:rPr>
              <a:t>e</a:t>
            </a:r>
            <a:r>
              <a:rPr lang="en-GB" spc="-65" dirty="0" smtClean="0">
                <a:cs typeface="Calibri"/>
              </a:rPr>
              <a:t>r</a:t>
            </a:r>
            <a:r>
              <a:rPr lang="en-GB" spc="-5" dirty="0" smtClean="0">
                <a:cs typeface="Calibri"/>
              </a:rPr>
              <a:t>d</a:t>
            </a:r>
            <a:r>
              <a:rPr lang="en-GB" spc="-15" dirty="0" smtClean="0">
                <a:cs typeface="Calibri"/>
              </a:rPr>
              <a:t>i</a:t>
            </a:r>
            <a:r>
              <a:rPr lang="en-GB" spc="-5" dirty="0" smtClean="0">
                <a:cs typeface="Calibri"/>
              </a:rPr>
              <a:t>scip</a:t>
            </a:r>
            <a:r>
              <a:rPr lang="en-GB" spc="-10" dirty="0" smtClean="0">
                <a:cs typeface="Calibri"/>
              </a:rPr>
              <a:t>l</a:t>
            </a:r>
            <a:r>
              <a:rPr lang="en-GB" dirty="0" smtClean="0">
                <a:cs typeface="Calibri"/>
              </a:rPr>
              <a:t>i</a:t>
            </a:r>
            <a:r>
              <a:rPr lang="en-GB" spc="-15" dirty="0" smtClean="0">
                <a:cs typeface="Calibri"/>
              </a:rPr>
              <a:t>n</a:t>
            </a:r>
            <a:r>
              <a:rPr lang="en-GB" dirty="0" smtClean="0">
                <a:cs typeface="Calibri"/>
              </a:rPr>
              <a:t>a</a:t>
            </a:r>
            <a:r>
              <a:rPr lang="en-GB" spc="5" dirty="0" smtClean="0">
                <a:cs typeface="Calibri"/>
              </a:rPr>
              <a:t>r</a:t>
            </a:r>
            <a:r>
              <a:rPr lang="en-GB" spc="-15" dirty="0" smtClean="0">
                <a:cs typeface="Calibri"/>
              </a:rPr>
              <a:t>y </a:t>
            </a:r>
            <a:r>
              <a:rPr lang="en-GB" spc="-70" dirty="0" smtClean="0">
                <a:cs typeface="Calibri"/>
              </a:rPr>
              <a:t>e</a:t>
            </a:r>
            <a:r>
              <a:rPr lang="en-GB" spc="-5" dirty="0" smtClean="0">
                <a:cs typeface="Calibri"/>
              </a:rPr>
              <a:t>xp</a:t>
            </a:r>
            <a:r>
              <a:rPr lang="en-GB" spc="-15" dirty="0" smtClean="0">
                <a:cs typeface="Calibri"/>
              </a:rPr>
              <a:t>e</a:t>
            </a:r>
            <a:r>
              <a:rPr lang="en-GB" dirty="0" smtClean="0">
                <a:cs typeface="Calibri"/>
              </a:rPr>
              <a:t>r</a:t>
            </a:r>
            <a:r>
              <a:rPr lang="en-GB" spc="-10" dirty="0" smtClean="0">
                <a:cs typeface="Calibri"/>
              </a:rPr>
              <a:t>i</a:t>
            </a:r>
            <a:r>
              <a:rPr lang="en-GB" spc="-15" dirty="0" smtClean="0">
                <a:cs typeface="Calibri"/>
              </a:rPr>
              <a:t>e</a:t>
            </a:r>
            <a:r>
              <a:rPr lang="en-GB" spc="-35" dirty="0" smtClean="0">
                <a:cs typeface="Calibri"/>
              </a:rPr>
              <a:t>n</a:t>
            </a:r>
            <a:r>
              <a:rPr lang="en-GB" spc="-15" dirty="0" smtClean="0">
                <a:cs typeface="Calibri"/>
              </a:rPr>
              <a:t>ces</a:t>
            </a:r>
            <a:endParaRPr lang="en-GB" dirty="0"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en-GB" dirty="0">
                <a:cs typeface="Calibri"/>
              </a:rPr>
              <a:t>I</a:t>
            </a:r>
            <a:r>
              <a:rPr lang="en-GB" spc="-30" dirty="0">
                <a:cs typeface="Calibri"/>
              </a:rPr>
              <a:t>n</a:t>
            </a:r>
            <a:r>
              <a:rPr lang="en-GB" spc="-45" dirty="0">
                <a:cs typeface="Calibri"/>
              </a:rPr>
              <a:t>t</a:t>
            </a:r>
            <a:r>
              <a:rPr lang="en-GB" spc="-15" dirty="0">
                <a:cs typeface="Calibri"/>
              </a:rPr>
              <a:t>e</a:t>
            </a:r>
            <a:r>
              <a:rPr lang="en-GB" spc="-85" dirty="0">
                <a:cs typeface="Calibri"/>
              </a:rPr>
              <a:t>r</a:t>
            </a:r>
            <a:r>
              <a:rPr lang="en-GB" spc="-15" dirty="0">
                <a:cs typeface="Calibri"/>
              </a:rPr>
              <a:t>ac</a:t>
            </a:r>
            <a:r>
              <a:rPr lang="en-GB" spc="-5" dirty="0">
                <a:cs typeface="Calibri"/>
              </a:rPr>
              <a:t>t</a:t>
            </a:r>
            <a:r>
              <a:rPr lang="en-GB" dirty="0">
                <a:cs typeface="Calibri"/>
              </a:rPr>
              <a:t>i</a:t>
            </a:r>
            <a:r>
              <a:rPr lang="en-GB" spc="-30" dirty="0">
                <a:cs typeface="Calibri"/>
              </a:rPr>
              <a:t>v</a:t>
            </a:r>
            <a:r>
              <a:rPr lang="en-GB" spc="-15" dirty="0">
                <a:cs typeface="Calibri"/>
              </a:rPr>
              <a:t>e</a:t>
            </a:r>
            <a:r>
              <a:rPr lang="en-GB" spc="-50" dirty="0">
                <a:cs typeface="Calibri"/>
              </a:rPr>
              <a:t> </a:t>
            </a:r>
            <a:r>
              <a:rPr lang="en-GB" spc="-45" dirty="0">
                <a:cs typeface="Calibri"/>
              </a:rPr>
              <a:t>t</a:t>
            </a:r>
            <a:r>
              <a:rPr lang="en-GB" dirty="0">
                <a:cs typeface="Calibri"/>
              </a:rPr>
              <a:t>each</a:t>
            </a:r>
            <a:r>
              <a:rPr lang="en-GB" spc="-15" dirty="0">
                <a:cs typeface="Calibri"/>
              </a:rPr>
              <a:t>i</a:t>
            </a:r>
            <a:r>
              <a:rPr lang="en-GB" spc="-5" dirty="0">
                <a:cs typeface="Calibri"/>
              </a:rPr>
              <a:t>n</a:t>
            </a:r>
            <a:r>
              <a:rPr lang="en-GB" dirty="0">
                <a:cs typeface="Calibri"/>
              </a:rPr>
              <a:t>g and</a:t>
            </a:r>
            <a:r>
              <a:rPr lang="en-GB" spc="-15" dirty="0">
                <a:cs typeface="Calibri"/>
              </a:rPr>
              <a:t> lear</a:t>
            </a:r>
            <a:r>
              <a:rPr lang="en-GB" spc="-35" dirty="0">
                <a:cs typeface="Calibri"/>
              </a:rPr>
              <a:t>n</a:t>
            </a:r>
            <a:r>
              <a:rPr lang="en-GB" dirty="0">
                <a:cs typeface="Calibri"/>
              </a:rPr>
              <a:t>ing</a:t>
            </a: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en-GB" spc="-50" dirty="0">
                <a:cs typeface="Calibri"/>
              </a:rPr>
              <a:t>F</a:t>
            </a:r>
            <a:r>
              <a:rPr lang="en-GB" spc="-15" dirty="0">
                <a:cs typeface="Calibri"/>
              </a:rPr>
              <a:t>e</a:t>
            </a:r>
            <a:r>
              <a:rPr lang="en-GB" spc="-30" dirty="0">
                <a:cs typeface="Calibri"/>
              </a:rPr>
              <a:t>e</a:t>
            </a:r>
            <a:r>
              <a:rPr lang="en-GB" spc="-5" dirty="0">
                <a:cs typeface="Calibri"/>
              </a:rPr>
              <a:t>dbac</a:t>
            </a:r>
            <a:r>
              <a:rPr lang="en-GB" dirty="0">
                <a:cs typeface="Calibri"/>
              </a:rPr>
              <a:t>k</a:t>
            </a:r>
            <a:r>
              <a:rPr lang="en-GB" spc="-10" dirty="0">
                <a:cs typeface="Calibri"/>
              </a:rPr>
              <a:t> </a:t>
            </a:r>
            <a:r>
              <a:rPr lang="en-GB" spc="-15" dirty="0">
                <a:cs typeface="Calibri"/>
              </a:rPr>
              <a:t>th</a:t>
            </a:r>
            <a:r>
              <a:rPr lang="en-GB" spc="-70" dirty="0">
                <a:cs typeface="Calibri"/>
              </a:rPr>
              <a:t>r</a:t>
            </a:r>
            <a:r>
              <a:rPr lang="en-GB" spc="-5" dirty="0">
                <a:cs typeface="Calibri"/>
              </a:rPr>
              <a:t>oughou</a:t>
            </a:r>
            <a:r>
              <a:rPr lang="en-GB" dirty="0">
                <a:cs typeface="Calibri"/>
              </a:rPr>
              <a:t>t</a:t>
            </a:r>
            <a:r>
              <a:rPr lang="en-GB" spc="10" dirty="0">
                <a:cs typeface="Calibri"/>
              </a:rPr>
              <a:t> </a:t>
            </a:r>
            <a:r>
              <a:rPr lang="en-GB" spc="-15" dirty="0">
                <a:cs typeface="Calibri"/>
              </a:rPr>
              <a:t>the </a:t>
            </a:r>
            <a:r>
              <a:rPr lang="en-GB" spc="-40" dirty="0">
                <a:cs typeface="Calibri"/>
              </a:rPr>
              <a:t>c</a:t>
            </a:r>
            <a:r>
              <a:rPr lang="en-GB" spc="-5" dirty="0">
                <a:cs typeface="Calibri"/>
              </a:rPr>
              <a:t>ou</a:t>
            </a:r>
            <a:r>
              <a:rPr lang="en-GB" spc="-50" dirty="0">
                <a:cs typeface="Calibri"/>
              </a:rPr>
              <a:t>r</a:t>
            </a:r>
            <a:r>
              <a:rPr lang="en-GB" spc="-20" dirty="0">
                <a:cs typeface="Calibri"/>
              </a:rPr>
              <a:t>se</a:t>
            </a:r>
            <a:endParaRPr lang="en-GB" dirty="0"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en-GB" spc="-25" dirty="0" smtClean="0">
                <a:cs typeface="Calibri"/>
              </a:rPr>
              <a:t>D</a:t>
            </a:r>
            <a:r>
              <a:rPr lang="en-GB" spc="-30" dirty="0" smtClean="0">
                <a:cs typeface="Calibri"/>
              </a:rPr>
              <a:t>e</a:t>
            </a:r>
            <a:r>
              <a:rPr lang="en-GB" spc="-40" dirty="0" smtClean="0">
                <a:cs typeface="Calibri"/>
              </a:rPr>
              <a:t>v</a:t>
            </a:r>
            <a:r>
              <a:rPr lang="en-GB" dirty="0" smtClean="0">
                <a:cs typeface="Calibri"/>
              </a:rPr>
              <a:t>e</a:t>
            </a:r>
            <a:r>
              <a:rPr lang="en-GB" spc="-15" dirty="0" smtClean="0">
                <a:cs typeface="Calibri"/>
              </a:rPr>
              <a:t>l</a:t>
            </a:r>
            <a:r>
              <a:rPr lang="en-GB" spc="-5" dirty="0" smtClean="0">
                <a:cs typeface="Calibri"/>
              </a:rPr>
              <a:t>opme</a:t>
            </a:r>
            <a:r>
              <a:rPr lang="en-GB" spc="-30" dirty="0" smtClean="0">
                <a:cs typeface="Calibri"/>
              </a:rPr>
              <a:t>n</a:t>
            </a:r>
            <a:r>
              <a:rPr lang="en-GB" spc="-10" dirty="0" smtClean="0">
                <a:cs typeface="Calibri"/>
              </a:rPr>
              <a:t>t</a:t>
            </a:r>
            <a:r>
              <a:rPr lang="en-GB" spc="-15" dirty="0" smtClean="0">
                <a:cs typeface="Calibri"/>
              </a:rPr>
              <a:t> </a:t>
            </a:r>
            <a:r>
              <a:rPr lang="en-GB" spc="-5" dirty="0">
                <a:cs typeface="Calibri"/>
              </a:rPr>
              <a:t>o</a:t>
            </a:r>
            <a:r>
              <a:rPr lang="en-GB" dirty="0">
                <a:cs typeface="Calibri"/>
              </a:rPr>
              <a:t>f </a:t>
            </a:r>
            <a:r>
              <a:rPr lang="en-GB" spc="-10" dirty="0">
                <a:cs typeface="Calibri"/>
              </a:rPr>
              <a:t>g</a:t>
            </a:r>
            <a:r>
              <a:rPr lang="en-GB" spc="-80" dirty="0">
                <a:cs typeface="Calibri"/>
              </a:rPr>
              <a:t>r</a:t>
            </a:r>
            <a:r>
              <a:rPr lang="en-GB" dirty="0">
                <a:cs typeface="Calibri"/>
              </a:rPr>
              <a:t>adu</a:t>
            </a:r>
            <a:r>
              <a:rPr lang="en-GB" spc="-30" dirty="0">
                <a:cs typeface="Calibri"/>
              </a:rPr>
              <a:t>a</a:t>
            </a:r>
            <a:r>
              <a:rPr lang="en-GB" spc="-45" dirty="0">
                <a:cs typeface="Calibri"/>
              </a:rPr>
              <a:t>t</a:t>
            </a:r>
            <a:r>
              <a:rPr lang="en-GB" spc="-15" dirty="0">
                <a:cs typeface="Calibri"/>
              </a:rPr>
              <a:t>e </a:t>
            </a:r>
            <a:r>
              <a:rPr lang="en-GB" spc="-25" dirty="0">
                <a:cs typeface="Calibri"/>
              </a:rPr>
              <a:t>a</a:t>
            </a:r>
            <a:r>
              <a:rPr lang="en-GB" spc="-55" dirty="0">
                <a:cs typeface="Calibri"/>
              </a:rPr>
              <a:t>t</a:t>
            </a:r>
            <a:r>
              <a:rPr lang="en-GB" dirty="0">
                <a:cs typeface="Calibri"/>
              </a:rPr>
              <a:t>tri</a:t>
            </a:r>
            <a:r>
              <a:rPr lang="en-GB" spc="-10" dirty="0">
                <a:cs typeface="Calibri"/>
              </a:rPr>
              <a:t>b</a:t>
            </a:r>
            <a:r>
              <a:rPr lang="en-GB" spc="-5" dirty="0">
                <a:cs typeface="Calibri"/>
              </a:rPr>
              <a:t>u</a:t>
            </a:r>
            <a:r>
              <a:rPr lang="en-GB" spc="-40" dirty="0">
                <a:cs typeface="Calibri"/>
              </a:rPr>
              <a:t>t</a:t>
            </a:r>
            <a:r>
              <a:rPr lang="en-GB" spc="-15" dirty="0">
                <a:cs typeface="Calibri"/>
              </a:rPr>
              <a:t>es </a:t>
            </a:r>
            <a:r>
              <a:rPr lang="en-GB" dirty="0">
                <a:cs typeface="Calibri"/>
              </a:rPr>
              <a:t>– </a:t>
            </a:r>
            <a:r>
              <a:rPr lang="en-GB" spc="-20" dirty="0" err="1">
                <a:cs typeface="Calibri"/>
              </a:rPr>
              <a:t>e</a:t>
            </a:r>
            <a:r>
              <a:rPr lang="en-GB" spc="-15" dirty="0" err="1">
                <a:cs typeface="Calibri"/>
              </a:rPr>
              <a:t>g</a:t>
            </a:r>
            <a:r>
              <a:rPr lang="en-GB" dirty="0">
                <a:cs typeface="Calibri"/>
              </a:rPr>
              <a:t> </a:t>
            </a:r>
            <a:r>
              <a:rPr lang="en-GB" spc="-40" dirty="0" smtClean="0">
                <a:cs typeface="Calibri"/>
              </a:rPr>
              <a:t>c</a:t>
            </a:r>
            <a:r>
              <a:rPr lang="en-GB" spc="-5" dirty="0" smtClean="0">
                <a:cs typeface="Calibri"/>
              </a:rPr>
              <a:t>o</a:t>
            </a:r>
            <a:r>
              <a:rPr lang="en-GB" spc="-15" dirty="0" smtClean="0">
                <a:cs typeface="Calibri"/>
              </a:rPr>
              <a:t>n</a:t>
            </a:r>
            <a:r>
              <a:rPr lang="en-GB" spc="-5" dirty="0" smtClean="0">
                <a:cs typeface="Calibri"/>
              </a:rPr>
              <a:t>f</a:t>
            </a:r>
            <a:r>
              <a:rPr lang="en-GB" spc="-10" dirty="0" smtClean="0">
                <a:cs typeface="Calibri"/>
              </a:rPr>
              <a:t>i</a:t>
            </a:r>
            <a:r>
              <a:rPr lang="en-GB" spc="-25" dirty="0" smtClean="0">
                <a:cs typeface="Calibri"/>
              </a:rPr>
              <a:t>de</a:t>
            </a:r>
            <a:r>
              <a:rPr lang="en-GB" spc="-20" dirty="0" smtClean="0">
                <a:cs typeface="Calibri"/>
              </a:rPr>
              <a:t>nce, team responsibility</a:t>
            </a:r>
            <a:endParaRPr lang="en-GB" dirty="0"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en-GB" spc="-20" dirty="0">
                <a:cs typeface="Calibri"/>
              </a:rPr>
              <a:t>Imp</a:t>
            </a:r>
            <a:r>
              <a:rPr lang="en-GB" spc="-70" dirty="0">
                <a:cs typeface="Calibri"/>
              </a:rPr>
              <a:t>r</a:t>
            </a:r>
            <a:r>
              <a:rPr lang="en-GB" spc="-10" dirty="0">
                <a:cs typeface="Calibri"/>
              </a:rPr>
              <a:t>o</a:t>
            </a:r>
            <a:r>
              <a:rPr lang="en-GB" spc="-40" dirty="0">
                <a:cs typeface="Calibri"/>
              </a:rPr>
              <a:t>v</a:t>
            </a:r>
            <a:r>
              <a:rPr lang="en-GB" spc="-20" dirty="0">
                <a:cs typeface="Calibri"/>
              </a:rPr>
              <a:t>ed</a:t>
            </a:r>
            <a:r>
              <a:rPr lang="en-GB" spc="-15" dirty="0">
                <a:cs typeface="Calibri"/>
              </a:rPr>
              <a:t> </a:t>
            </a:r>
            <a:r>
              <a:rPr lang="en-GB" spc="-30" dirty="0">
                <a:cs typeface="Calibri"/>
              </a:rPr>
              <a:t>e</a:t>
            </a:r>
            <a:r>
              <a:rPr lang="en-GB" dirty="0">
                <a:cs typeface="Calibri"/>
              </a:rPr>
              <a:t>mpl</a:t>
            </a:r>
            <a:r>
              <a:rPr lang="en-GB" spc="-20" dirty="0">
                <a:cs typeface="Calibri"/>
              </a:rPr>
              <a:t>o</a:t>
            </a:r>
            <a:r>
              <a:rPr lang="en-GB" spc="-65" dirty="0">
                <a:cs typeface="Calibri"/>
              </a:rPr>
              <a:t>y</a:t>
            </a:r>
            <a:r>
              <a:rPr lang="en-GB" dirty="0">
                <a:cs typeface="Calibri"/>
              </a:rPr>
              <a:t>abi</a:t>
            </a:r>
            <a:r>
              <a:rPr lang="en-GB" spc="-15" dirty="0">
                <a:cs typeface="Calibri"/>
              </a:rPr>
              <a:t>l</a:t>
            </a:r>
            <a:r>
              <a:rPr lang="en-GB" dirty="0">
                <a:cs typeface="Calibri"/>
              </a:rPr>
              <a:t>ity</a:t>
            </a: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en-GB" spc="-5" dirty="0">
                <a:cs typeface="Calibri"/>
              </a:rPr>
              <a:t>Fu</a:t>
            </a:r>
            <a:r>
              <a:rPr lang="en-GB" dirty="0">
                <a:cs typeface="Calibri"/>
              </a:rPr>
              <a:t>n</a:t>
            </a:r>
            <a:r>
              <a:rPr lang="en-GB" spc="-10" dirty="0">
                <a:cs typeface="Calibri"/>
              </a:rPr>
              <a:t> </a:t>
            </a:r>
            <a:r>
              <a:rPr lang="en-GB" dirty="0">
                <a:cs typeface="Calibri"/>
              </a:rPr>
              <a:t>l</a:t>
            </a:r>
            <a:r>
              <a:rPr lang="en-GB" spc="-15" dirty="0">
                <a:cs typeface="Calibri"/>
              </a:rPr>
              <a:t>e</a:t>
            </a:r>
            <a:r>
              <a:rPr lang="en-GB" dirty="0">
                <a:cs typeface="Calibri"/>
              </a:rPr>
              <a:t>arn</a:t>
            </a:r>
            <a:r>
              <a:rPr lang="en-GB" spc="-15" dirty="0">
                <a:cs typeface="Calibri"/>
              </a:rPr>
              <a:t>i</a:t>
            </a:r>
            <a:r>
              <a:rPr lang="en-GB" spc="-5" dirty="0">
                <a:cs typeface="Calibri"/>
              </a:rPr>
              <a:t>n</a:t>
            </a:r>
            <a:r>
              <a:rPr lang="en-GB" dirty="0">
                <a:cs typeface="Calibri"/>
              </a:rPr>
              <a:t>g</a:t>
            </a:r>
            <a:r>
              <a:rPr lang="en-GB" spc="10" dirty="0">
                <a:cs typeface="Calibri"/>
              </a:rPr>
              <a:t> </a:t>
            </a:r>
            <a:r>
              <a:rPr lang="en-GB" dirty="0">
                <a:cs typeface="Calibri"/>
              </a:rPr>
              <a:t>e</a:t>
            </a:r>
            <a:r>
              <a:rPr lang="en-GB" spc="-65" dirty="0">
                <a:cs typeface="Calibri"/>
              </a:rPr>
              <a:t>n</a:t>
            </a:r>
            <a:r>
              <a:rPr lang="en-GB" dirty="0">
                <a:cs typeface="Calibri"/>
              </a:rPr>
              <a:t>vi</a:t>
            </a:r>
            <a:r>
              <a:rPr lang="en-GB" spc="-60" dirty="0">
                <a:cs typeface="Calibri"/>
              </a:rPr>
              <a:t>r</a:t>
            </a:r>
            <a:r>
              <a:rPr lang="en-GB" spc="-5" dirty="0">
                <a:cs typeface="Calibri"/>
              </a:rPr>
              <a:t>onme</a:t>
            </a:r>
            <a:r>
              <a:rPr lang="en-GB" spc="-35" dirty="0">
                <a:cs typeface="Calibri"/>
              </a:rPr>
              <a:t>n</a:t>
            </a:r>
            <a:r>
              <a:rPr lang="en-GB" dirty="0">
                <a:cs typeface="Calibri"/>
              </a:rPr>
              <a:t>ts</a:t>
            </a: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en-GB" spc="-20" dirty="0">
                <a:cs typeface="Calibri"/>
              </a:rPr>
              <a:t>Imp</a:t>
            </a:r>
            <a:r>
              <a:rPr lang="en-GB" spc="-70" dirty="0">
                <a:cs typeface="Calibri"/>
              </a:rPr>
              <a:t>r</a:t>
            </a:r>
            <a:r>
              <a:rPr lang="en-GB" spc="-10" dirty="0">
                <a:cs typeface="Calibri"/>
              </a:rPr>
              <a:t>o</a:t>
            </a:r>
            <a:r>
              <a:rPr lang="en-GB" spc="-40" dirty="0">
                <a:cs typeface="Calibri"/>
              </a:rPr>
              <a:t>v</a:t>
            </a:r>
            <a:r>
              <a:rPr lang="en-GB" spc="-20" dirty="0">
                <a:cs typeface="Calibri"/>
              </a:rPr>
              <a:t>ed</a:t>
            </a:r>
            <a:r>
              <a:rPr lang="en-GB" spc="-15" dirty="0">
                <a:cs typeface="Calibri"/>
              </a:rPr>
              <a:t> </a:t>
            </a:r>
            <a:r>
              <a:rPr lang="en-GB" spc="-20" dirty="0">
                <a:cs typeface="Calibri"/>
              </a:rPr>
              <a:t>o</a:t>
            </a:r>
            <a:r>
              <a:rPr lang="en-GB" spc="-40" dirty="0">
                <a:cs typeface="Calibri"/>
              </a:rPr>
              <a:t>v</a:t>
            </a:r>
            <a:r>
              <a:rPr lang="en-GB" spc="-15" dirty="0">
                <a:cs typeface="Calibri"/>
              </a:rPr>
              <a:t>e</a:t>
            </a:r>
            <a:r>
              <a:rPr lang="en-GB" spc="-85" dirty="0">
                <a:cs typeface="Calibri"/>
              </a:rPr>
              <a:t>r</a:t>
            </a:r>
            <a:r>
              <a:rPr lang="en-GB" dirty="0">
                <a:cs typeface="Calibri"/>
              </a:rPr>
              <a:t>all</a:t>
            </a:r>
            <a:r>
              <a:rPr lang="en-GB" spc="-10" dirty="0">
                <a:cs typeface="Calibri"/>
              </a:rPr>
              <a:t> </a:t>
            </a:r>
            <a:r>
              <a:rPr lang="en-GB" spc="-40" dirty="0">
                <a:cs typeface="Calibri"/>
              </a:rPr>
              <a:t>s</a:t>
            </a:r>
            <a:r>
              <a:rPr lang="en-GB" dirty="0">
                <a:cs typeface="Calibri"/>
              </a:rPr>
              <a:t>tude</a:t>
            </a:r>
            <a:r>
              <a:rPr lang="en-GB" spc="-40" dirty="0">
                <a:cs typeface="Calibri"/>
              </a:rPr>
              <a:t>n</a:t>
            </a:r>
            <a:r>
              <a:rPr lang="en-GB" spc="-10" dirty="0">
                <a:cs typeface="Calibri"/>
              </a:rPr>
              <a:t>t</a:t>
            </a:r>
            <a:r>
              <a:rPr lang="en-GB" dirty="0">
                <a:cs typeface="Calibri"/>
              </a:rPr>
              <a:t> </a:t>
            </a:r>
            <a:r>
              <a:rPr lang="en-GB" spc="-5" dirty="0">
                <a:cs typeface="Calibri"/>
              </a:rPr>
              <a:t>s</a:t>
            </a:r>
            <a:r>
              <a:rPr lang="en-GB" spc="-25" dirty="0">
                <a:cs typeface="Calibri"/>
              </a:rPr>
              <a:t>a</a:t>
            </a:r>
            <a:r>
              <a:rPr lang="en-GB" dirty="0">
                <a:cs typeface="Calibri"/>
              </a:rPr>
              <a:t>ti</a:t>
            </a:r>
            <a:r>
              <a:rPr lang="en-GB" spc="-25" dirty="0">
                <a:cs typeface="Calibri"/>
              </a:rPr>
              <a:t>s</a:t>
            </a:r>
            <a:r>
              <a:rPr lang="en-GB" spc="-65" dirty="0">
                <a:cs typeface="Calibri"/>
              </a:rPr>
              <a:t>f</a:t>
            </a:r>
            <a:r>
              <a:rPr lang="en-GB" spc="-15" dirty="0">
                <a:cs typeface="Calibri"/>
              </a:rPr>
              <a:t>ac</a:t>
            </a:r>
            <a:r>
              <a:rPr lang="en-GB" spc="-5" dirty="0">
                <a:cs typeface="Calibri"/>
              </a:rPr>
              <a:t>t</a:t>
            </a:r>
            <a:r>
              <a:rPr lang="en-GB" dirty="0">
                <a:cs typeface="Calibri"/>
              </a:rPr>
              <a:t>ion</a:t>
            </a:r>
            <a:r>
              <a:rPr lang="en-GB" spc="-45" dirty="0">
                <a:cs typeface="Calibri"/>
              </a:rPr>
              <a:t> </a:t>
            </a:r>
            <a:r>
              <a:rPr lang="en-GB" spc="-5" dirty="0">
                <a:cs typeface="Calibri"/>
              </a:rPr>
              <a:t>(NSS</a:t>
            </a:r>
            <a:r>
              <a:rPr lang="en-GB" dirty="0">
                <a:cs typeface="Calibri"/>
              </a:rPr>
              <a:t>) ?</a:t>
            </a: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en-GB" spc="-5" dirty="0" smtClean="0">
                <a:cs typeface="Calibri"/>
              </a:rPr>
              <a:t>S</a:t>
            </a:r>
            <a:r>
              <a:rPr lang="en-GB" spc="-30" dirty="0" smtClean="0">
                <a:cs typeface="Calibri"/>
              </a:rPr>
              <a:t>t</a:t>
            </a:r>
            <a:r>
              <a:rPr lang="en-GB" spc="-10" dirty="0" smtClean="0">
                <a:cs typeface="Calibri"/>
              </a:rPr>
              <a:t>a</a:t>
            </a:r>
            <a:r>
              <a:rPr lang="en-GB" spc="-30" dirty="0" smtClean="0">
                <a:cs typeface="Calibri"/>
              </a:rPr>
              <a:t>f</a:t>
            </a:r>
            <a:r>
              <a:rPr lang="en-GB" dirty="0" smtClean="0">
                <a:cs typeface="Calibri"/>
              </a:rPr>
              <a:t>f</a:t>
            </a:r>
            <a:r>
              <a:rPr lang="en-GB" spc="-35" dirty="0" smtClean="0">
                <a:cs typeface="Calibri"/>
              </a:rPr>
              <a:t> </a:t>
            </a:r>
            <a:r>
              <a:rPr lang="en-GB" spc="-25" dirty="0" smtClean="0">
                <a:cs typeface="Calibri"/>
              </a:rPr>
              <a:t>d</a:t>
            </a:r>
            <a:r>
              <a:rPr lang="en-GB" spc="-35" dirty="0" smtClean="0">
                <a:cs typeface="Calibri"/>
              </a:rPr>
              <a:t>e</a:t>
            </a:r>
            <a:r>
              <a:rPr lang="en-GB" spc="-40" dirty="0" smtClean="0">
                <a:cs typeface="Calibri"/>
              </a:rPr>
              <a:t>v</a:t>
            </a:r>
            <a:r>
              <a:rPr lang="en-GB" dirty="0" smtClean="0">
                <a:cs typeface="Calibri"/>
              </a:rPr>
              <a:t>e</a:t>
            </a:r>
            <a:r>
              <a:rPr lang="en-GB" spc="-15" dirty="0" smtClean="0">
                <a:cs typeface="Calibri"/>
              </a:rPr>
              <a:t>l</a:t>
            </a:r>
            <a:r>
              <a:rPr lang="en-GB" spc="-5" dirty="0" smtClean="0">
                <a:cs typeface="Calibri"/>
              </a:rPr>
              <a:t>opme</a:t>
            </a:r>
            <a:r>
              <a:rPr lang="en-GB" spc="-30" dirty="0" smtClean="0">
                <a:cs typeface="Calibri"/>
              </a:rPr>
              <a:t>n</a:t>
            </a:r>
            <a:r>
              <a:rPr lang="en-GB" dirty="0" smtClean="0">
                <a:cs typeface="Calibri"/>
              </a:rPr>
              <a:t>t</a:t>
            </a:r>
            <a:endParaRPr lang="en-GB" dirty="0">
              <a:cs typeface="Calibri"/>
            </a:endParaRP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517" y="6101395"/>
            <a:ext cx="1447225" cy="6242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3770889" y="6004290"/>
            <a:ext cx="1567878" cy="721348"/>
            <a:chOff x="651328" y="2857592"/>
            <a:chExt cx="1353185" cy="620394"/>
          </a:xfrm>
        </p:grpSpPr>
        <p:pic>
          <p:nvPicPr>
            <p:cNvPr id="6" name="A1808E0D-8B20-48F8-905E-D67E8665424A" descr="image1.JPG"/>
            <p:cNvPicPr/>
            <p:nvPr/>
          </p:nvPicPr>
          <p:blipFill>
            <a:blip r:embed="rId3" r:link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328" y="2857592"/>
              <a:ext cx="1353185" cy="4375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349828" y="3231765"/>
              <a:ext cx="6335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 smtClean="0"/>
                <a:t>Scotland</a:t>
              </a:r>
              <a:endParaRPr lang="en-GB" sz="1000" dirty="0"/>
            </a:p>
          </p:txBody>
        </p:sp>
      </p:grpSp>
      <p:pic>
        <p:nvPicPr>
          <p:cNvPr id="8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978" y="6244432"/>
            <a:ext cx="1949974" cy="306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C:\Users\plo2\Desktop\KA2 Cap Build 2015\eu_flag_co_funded_pos_[rgb]_right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35" y="230188"/>
            <a:ext cx="1397000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704" y="5907186"/>
            <a:ext cx="1618407" cy="81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fbeelding 3"/>
          <p:cNvPicPr>
            <a:picLocks noChangeAspect="1"/>
          </p:cNvPicPr>
          <p:nvPr/>
        </p:nvPicPr>
        <p:blipFill rotWithShape="1">
          <a:blip r:embed="rId8"/>
          <a:srcRect l="21749" t="21175" r="42306" b="8693"/>
          <a:stretch/>
        </p:blipFill>
        <p:spPr>
          <a:xfrm>
            <a:off x="10966741" y="77015"/>
            <a:ext cx="1292465" cy="168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4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cs typeface="Calibri"/>
              </a:rPr>
              <a:t>Compare and contrast the first 2 years of  </a:t>
            </a:r>
            <a:r>
              <a:rPr lang="en-GB" dirty="0">
                <a:cs typeface="Calibri"/>
              </a:rPr>
              <a:t>“P</a:t>
            </a:r>
            <a:r>
              <a:rPr lang="en-GB" spc="-45" dirty="0">
                <a:cs typeface="Calibri"/>
              </a:rPr>
              <a:t>r</a:t>
            </a:r>
            <a:r>
              <a:rPr lang="en-GB" dirty="0">
                <a:cs typeface="Calibri"/>
              </a:rPr>
              <a:t>omoting E</a:t>
            </a:r>
            <a:r>
              <a:rPr lang="en-GB" spc="-75" dirty="0">
                <a:cs typeface="Calibri"/>
              </a:rPr>
              <a:t>x</a:t>
            </a:r>
            <a:r>
              <a:rPr lang="en-GB" dirty="0">
                <a:cs typeface="Calibri"/>
              </a:rPr>
              <a:t>cel</a:t>
            </a:r>
            <a:r>
              <a:rPr lang="en-GB" spc="-15" dirty="0">
                <a:cs typeface="Calibri"/>
              </a:rPr>
              <a:t>l</a:t>
            </a:r>
            <a:r>
              <a:rPr lang="en-GB" dirty="0">
                <a:cs typeface="Calibri"/>
              </a:rPr>
              <a:t>ence</a:t>
            </a:r>
            <a:r>
              <a:rPr lang="en-GB" spc="-25" dirty="0">
                <a:cs typeface="Calibri"/>
              </a:rPr>
              <a:t> </a:t>
            </a:r>
            <a:r>
              <a:rPr lang="en-GB" dirty="0">
                <a:cs typeface="Calibri"/>
              </a:rPr>
              <a:t>in E</a:t>
            </a:r>
            <a:r>
              <a:rPr lang="en-GB" spc="-15" dirty="0">
                <a:cs typeface="Calibri"/>
              </a:rPr>
              <a:t>m</a:t>
            </a:r>
            <a:r>
              <a:rPr lang="en-GB" dirty="0">
                <a:cs typeface="Calibri"/>
              </a:rPr>
              <a:t>pl</a:t>
            </a:r>
            <a:r>
              <a:rPr lang="en-GB" spc="-20" dirty="0">
                <a:cs typeface="Calibri"/>
              </a:rPr>
              <a:t>o</a:t>
            </a:r>
            <a:r>
              <a:rPr lang="en-GB" spc="-50" dirty="0">
                <a:cs typeface="Calibri"/>
              </a:rPr>
              <a:t>y</a:t>
            </a:r>
            <a:r>
              <a:rPr lang="en-GB" dirty="0">
                <a:cs typeface="Calibri"/>
              </a:rPr>
              <a:t>abi</a:t>
            </a:r>
            <a:r>
              <a:rPr lang="en-GB" spc="-15" dirty="0">
                <a:cs typeface="Calibri"/>
              </a:rPr>
              <a:t>l</a:t>
            </a:r>
            <a:r>
              <a:rPr lang="en-GB" dirty="0">
                <a:cs typeface="Calibri"/>
              </a:rPr>
              <a:t>i</a:t>
            </a:r>
            <a:r>
              <a:rPr lang="en-GB" spc="-15" dirty="0">
                <a:cs typeface="Calibri"/>
              </a:rPr>
              <a:t>t</a:t>
            </a:r>
            <a:r>
              <a:rPr lang="en-GB" dirty="0">
                <a:cs typeface="Calibri"/>
              </a:rPr>
              <a:t>y</a:t>
            </a:r>
            <a:r>
              <a:rPr lang="en-GB" spc="40" dirty="0">
                <a:cs typeface="Calibri"/>
              </a:rPr>
              <a:t> </a:t>
            </a:r>
            <a:r>
              <a:rPr lang="en-GB" dirty="0">
                <a:cs typeface="Calibri"/>
              </a:rPr>
              <a:t>and</a:t>
            </a:r>
            <a:r>
              <a:rPr lang="en-GB" spc="10" dirty="0">
                <a:cs typeface="Calibri"/>
              </a:rPr>
              <a:t> </a:t>
            </a:r>
            <a:r>
              <a:rPr lang="en-GB" spc="-210" dirty="0">
                <a:cs typeface="Calibri"/>
              </a:rPr>
              <a:t>T</a:t>
            </a:r>
            <a:r>
              <a:rPr lang="en-GB" spc="-65" dirty="0">
                <a:cs typeface="Calibri"/>
              </a:rPr>
              <a:t>r</a:t>
            </a:r>
            <a:r>
              <a:rPr lang="en-GB" dirty="0">
                <a:cs typeface="Calibri"/>
              </a:rPr>
              <a:t>an</a:t>
            </a:r>
            <a:r>
              <a:rPr lang="en-GB" spc="-60" dirty="0">
                <a:cs typeface="Calibri"/>
              </a:rPr>
              <a:t>s</a:t>
            </a:r>
            <a:r>
              <a:rPr lang="en-GB" spc="-35" dirty="0">
                <a:cs typeface="Calibri"/>
              </a:rPr>
              <a:t>v</a:t>
            </a:r>
            <a:r>
              <a:rPr lang="en-GB" dirty="0">
                <a:cs typeface="Calibri"/>
              </a:rPr>
              <a:t>e</a:t>
            </a:r>
            <a:r>
              <a:rPr lang="en-GB" spc="-65" dirty="0">
                <a:cs typeface="Calibri"/>
              </a:rPr>
              <a:t>r</a:t>
            </a:r>
            <a:r>
              <a:rPr lang="en-GB" dirty="0">
                <a:cs typeface="Calibri"/>
              </a:rPr>
              <a:t>sal</a:t>
            </a:r>
            <a:r>
              <a:rPr lang="en-GB" spc="-10" dirty="0">
                <a:cs typeface="Calibri"/>
              </a:rPr>
              <a:t> </a:t>
            </a:r>
            <a:r>
              <a:rPr lang="en-GB" spc="5" dirty="0">
                <a:cs typeface="Calibri"/>
              </a:rPr>
              <a:t>S</a:t>
            </a:r>
            <a:r>
              <a:rPr lang="en-GB" dirty="0">
                <a:cs typeface="Calibri"/>
              </a:rPr>
              <a:t>k</a:t>
            </a:r>
            <a:r>
              <a:rPr lang="en-GB" spc="-15" dirty="0">
                <a:cs typeface="Calibri"/>
              </a:rPr>
              <a:t>i</a:t>
            </a:r>
            <a:r>
              <a:rPr lang="en-GB" dirty="0">
                <a:cs typeface="Calibri"/>
              </a:rPr>
              <a:t>l</a:t>
            </a:r>
            <a:r>
              <a:rPr lang="en-GB" spc="-10" dirty="0">
                <a:cs typeface="Calibri"/>
              </a:rPr>
              <a:t>l</a:t>
            </a:r>
            <a:r>
              <a:rPr lang="en-GB" dirty="0">
                <a:cs typeface="Calibri"/>
              </a:rPr>
              <a:t>s” </a:t>
            </a:r>
            <a:r>
              <a:rPr lang="en-GB" spc="-5" dirty="0">
                <a:cs typeface="Calibri"/>
              </a:rPr>
              <a:t>(PEE</a:t>
            </a:r>
            <a:r>
              <a:rPr lang="en-GB" spc="-20" dirty="0">
                <a:cs typeface="Calibri"/>
              </a:rPr>
              <a:t>T</a:t>
            </a:r>
            <a:r>
              <a:rPr lang="en-GB" spc="-5" dirty="0">
                <a:cs typeface="Calibri"/>
              </a:rPr>
              <a:t>S</a:t>
            </a:r>
            <a:r>
              <a:rPr lang="en-GB" dirty="0">
                <a:cs typeface="Calibri"/>
              </a:rPr>
              <a:t>)</a:t>
            </a:r>
            <a:r>
              <a:rPr lang="en-GB" spc="10" dirty="0">
                <a:cs typeface="Calibri"/>
              </a:rPr>
              <a:t> </a:t>
            </a:r>
            <a:r>
              <a:rPr lang="en-GB" spc="-5" dirty="0">
                <a:cs typeface="Calibri"/>
              </a:rPr>
              <a:t>p</a:t>
            </a:r>
            <a:r>
              <a:rPr lang="en-GB" spc="-50" dirty="0">
                <a:cs typeface="Calibri"/>
              </a:rPr>
              <a:t>r</a:t>
            </a:r>
            <a:r>
              <a:rPr lang="en-GB" spc="-5" dirty="0">
                <a:cs typeface="Calibri"/>
              </a:rPr>
              <a:t>oject</a:t>
            </a:r>
            <a:endParaRPr lang="en-GB" dirty="0">
              <a:cs typeface="Calibri"/>
            </a:endParaRPr>
          </a:p>
          <a:p>
            <a:r>
              <a:rPr lang="en-GB" dirty="0" smtClean="0"/>
              <a:t>Annual </a:t>
            </a:r>
            <a:r>
              <a:rPr lang="en-GB" dirty="0"/>
              <a:t>Implementation plan and key activities</a:t>
            </a:r>
          </a:p>
          <a:p>
            <a:r>
              <a:rPr lang="en-GB" dirty="0" smtClean="0"/>
              <a:t>10 </a:t>
            </a:r>
            <a:r>
              <a:rPr lang="en-GB" dirty="0" smtClean="0"/>
              <a:t>day International Intensive Study Period (ISP)</a:t>
            </a:r>
          </a:p>
          <a:p>
            <a:r>
              <a:rPr lang="en-GB" dirty="0" smtClean="0"/>
              <a:t>Review preliminary outcomes from Years 1 and 2</a:t>
            </a:r>
          </a:p>
          <a:p>
            <a:endParaRPr lang="en-GB" dirty="0" smtClean="0"/>
          </a:p>
        </p:txBody>
      </p:sp>
      <p:pic>
        <p:nvPicPr>
          <p:cNvPr id="4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517" y="6101395"/>
            <a:ext cx="1447225" cy="6242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3770889" y="6004290"/>
            <a:ext cx="1567878" cy="721348"/>
            <a:chOff x="651328" y="2857592"/>
            <a:chExt cx="1353185" cy="620394"/>
          </a:xfrm>
        </p:grpSpPr>
        <p:pic>
          <p:nvPicPr>
            <p:cNvPr id="6" name="A1808E0D-8B20-48F8-905E-D67E8665424A" descr="image1.JPG"/>
            <p:cNvPicPr/>
            <p:nvPr/>
          </p:nvPicPr>
          <p:blipFill>
            <a:blip r:embed="rId3" r:link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328" y="2857592"/>
              <a:ext cx="1353185" cy="4375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349828" y="3231765"/>
              <a:ext cx="6335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 smtClean="0"/>
                <a:t>Scotland</a:t>
              </a:r>
              <a:endParaRPr lang="en-GB" sz="1000" dirty="0"/>
            </a:p>
          </p:txBody>
        </p:sp>
      </p:grpSp>
      <p:pic>
        <p:nvPicPr>
          <p:cNvPr id="8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978" y="6244432"/>
            <a:ext cx="1949974" cy="306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C:\Users\plo2\Desktop\KA2 Cap Build 2015\eu_flag_co_funded_pos_[rgb]_right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35" y="230188"/>
            <a:ext cx="1397000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704" y="5907186"/>
            <a:ext cx="1618407" cy="81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fbeelding 3"/>
          <p:cNvPicPr>
            <a:picLocks noChangeAspect="1"/>
          </p:cNvPicPr>
          <p:nvPr/>
        </p:nvPicPr>
        <p:blipFill rotWithShape="1">
          <a:blip r:embed="rId8"/>
          <a:srcRect l="21749" t="21175" r="42306" b="8693"/>
          <a:stretch/>
        </p:blipFill>
        <p:spPr>
          <a:xfrm>
            <a:off x="10966741" y="77015"/>
            <a:ext cx="1292465" cy="168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9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 unique project with a wide variety of learning environments</a:t>
            </a:r>
          </a:p>
          <a:p>
            <a:r>
              <a:rPr lang="en-GB" dirty="0"/>
              <a:t>Students challenged to step outside their comfort </a:t>
            </a:r>
            <a:r>
              <a:rPr lang="en-GB" dirty="0" smtClean="0"/>
              <a:t>zone</a:t>
            </a:r>
          </a:p>
          <a:p>
            <a:r>
              <a:rPr lang="en-GB" dirty="0"/>
              <a:t>Students encouraged to reflect on own performance and how they engage with </a:t>
            </a:r>
            <a:r>
              <a:rPr lang="en-GB" dirty="0" smtClean="0"/>
              <a:t>others</a:t>
            </a:r>
          </a:p>
          <a:p>
            <a:r>
              <a:rPr lang="en-GB" dirty="0"/>
              <a:t>Close working with other disciplines, nationalities and cultures enhances the learning experience of students and </a:t>
            </a:r>
            <a:r>
              <a:rPr lang="en-GB" dirty="0" smtClean="0"/>
              <a:t>staff</a:t>
            </a:r>
          </a:p>
          <a:p>
            <a:r>
              <a:rPr lang="en-GB" dirty="0" smtClean="0"/>
              <a:t>Reviewed </a:t>
            </a:r>
            <a:r>
              <a:rPr lang="en-GB" smtClean="0"/>
              <a:t>and enhanced for next year</a:t>
            </a:r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  <p:pic>
        <p:nvPicPr>
          <p:cNvPr id="4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517" y="6101395"/>
            <a:ext cx="1447225" cy="6242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3770889" y="6004290"/>
            <a:ext cx="1567878" cy="721348"/>
            <a:chOff x="651328" y="2857592"/>
            <a:chExt cx="1353185" cy="620394"/>
          </a:xfrm>
        </p:grpSpPr>
        <p:pic>
          <p:nvPicPr>
            <p:cNvPr id="6" name="A1808E0D-8B20-48F8-905E-D67E8665424A" descr="image1.JPG"/>
            <p:cNvPicPr/>
            <p:nvPr/>
          </p:nvPicPr>
          <p:blipFill>
            <a:blip r:embed="rId3" r:link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328" y="2857592"/>
              <a:ext cx="1353185" cy="4375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349828" y="3231765"/>
              <a:ext cx="6335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 smtClean="0"/>
                <a:t>Scotland</a:t>
              </a:r>
              <a:endParaRPr lang="en-GB" sz="1000" dirty="0"/>
            </a:p>
          </p:txBody>
        </p:sp>
      </p:grpSp>
      <p:pic>
        <p:nvPicPr>
          <p:cNvPr id="8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978" y="6244432"/>
            <a:ext cx="1949974" cy="306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C:\Users\plo2\Desktop\KA2 Cap Build 2015\eu_flag_co_funded_pos_[rgb]_right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35" y="230188"/>
            <a:ext cx="1397000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704" y="5907186"/>
            <a:ext cx="1618407" cy="81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fbeelding 3"/>
          <p:cNvPicPr>
            <a:picLocks noChangeAspect="1"/>
          </p:cNvPicPr>
          <p:nvPr/>
        </p:nvPicPr>
        <p:blipFill rotWithShape="1">
          <a:blip r:embed="rId8"/>
          <a:srcRect l="21749" t="21175" r="42306" b="8693"/>
          <a:stretch/>
        </p:blipFill>
        <p:spPr>
          <a:xfrm>
            <a:off x="10966741" y="77015"/>
            <a:ext cx="1292465" cy="168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8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Student comments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“Really challenged me in a positive way”</a:t>
            </a:r>
          </a:p>
          <a:p>
            <a:pPr marL="0" indent="0">
              <a:buNone/>
            </a:pPr>
            <a:r>
              <a:rPr lang="en-GB" i="1" dirty="0" smtClean="0"/>
              <a:t>“</a:t>
            </a:r>
            <a:r>
              <a:rPr lang="en-GB" i="1" dirty="0" smtClean="0"/>
              <a:t>It </a:t>
            </a:r>
            <a:r>
              <a:rPr lang="en-GB" i="1" dirty="0"/>
              <a:t>was a really great opportunity which helped me </a:t>
            </a:r>
            <a:r>
              <a:rPr lang="en-GB" i="1" dirty="0" smtClean="0"/>
              <a:t>to improve </a:t>
            </a:r>
            <a:r>
              <a:rPr lang="en-GB" i="1" dirty="0"/>
              <a:t>my self-confidence and skills, since I </a:t>
            </a:r>
            <a:r>
              <a:rPr lang="en-GB" i="1" dirty="0" smtClean="0"/>
              <a:t>have never </a:t>
            </a:r>
            <a:r>
              <a:rPr lang="en-GB" i="1" dirty="0"/>
              <a:t>done anything like this before. It was a </a:t>
            </a:r>
            <a:r>
              <a:rPr lang="en-GB" i="1" dirty="0" smtClean="0"/>
              <a:t>good way </a:t>
            </a:r>
            <a:r>
              <a:rPr lang="en-GB" i="1" dirty="0"/>
              <a:t>to get myself out of my comfort zone </a:t>
            </a:r>
            <a:r>
              <a:rPr lang="en-GB" i="1" dirty="0" smtClean="0"/>
              <a:t>and experience </a:t>
            </a:r>
            <a:r>
              <a:rPr lang="en-GB" i="1" dirty="0"/>
              <a:t>new things. It was also a lot of fun and </a:t>
            </a:r>
            <a:r>
              <a:rPr lang="en-GB" i="1" dirty="0" smtClean="0"/>
              <a:t>I enjoyed </a:t>
            </a:r>
            <a:r>
              <a:rPr lang="en-GB" i="1" dirty="0"/>
              <a:t>getting to know other people.”</a:t>
            </a:r>
            <a:endParaRPr lang="en-GB" dirty="0" smtClean="0"/>
          </a:p>
          <a:p>
            <a:pPr marL="0" indent="0">
              <a:buNone/>
            </a:pPr>
            <a:r>
              <a:rPr lang="en-GB" dirty="0"/>
              <a:t>“The best experience I’ve ever </a:t>
            </a:r>
            <a:r>
              <a:rPr lang="en-GB" dirty="0" smtClean="0"/>
              <a:t>had!” (at </a:t>
            </a:r>
            <a:r>
              <a:rPr lang="en-GB" dirty="0"/>
              <a:t>University</a:t>
            </a:r>
            <a:r>
              <a:rPr lang="en-GB" dirty="0" smtClean="0"/>
              <a:t>)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4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517" y="6101395"/>
            <a:ext cx="1447225" cy="6242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3770889" y="6004290"/>
            <a:ext cx="1567878" cy="721348"/>
            <a:chOff x="651328" y="2857592"/>
            <a:chExt cx="1353185" cy="620394"/>
          </a:xfrm>
        </p:grpSpPr>
        <p:pic>
          <p:nvPicPr>
            <p:cNvPr id="6" name="A1808E0D-8B20-48F8-905E-D67E8665424A" descr="image1.JPG"/>
            <p:cNvPicPr/>
            <p:nvPr/>
          </p:nvPicPr>
          <p:blipFill>
            <a:blip r:embed="rId3" r:link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328" y="2857592"/>
              <a:ext cx="1353185" cy="4375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349828" y="3231765"/>
              <a:ext cx="6335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 smtClean="0"/>
                <a:t>Scotland</a:t>
              </a:r>
              <a:endParaRPr lang="en-GB" sz="1000" dirty="0"/>
            </a:p>
          </p:txBody>
        </p:sp>
      </p:grpSp>
      <p:pic>
        <p:nvPicPr>
          <p:cNvPr id="8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978" y="6244432"/>
            <a:ext cx="1949974" cy="306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C:\Users\plo2\Desktop\KA2 Cap Build 2015\eu_flag_co_funded_pos_[rgb]_right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35" y="230188"/>
            <a:ext cx="1397000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704" y="5907186"/>
            <a:ext cx="1618407" cy="81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fbeelding 3"/>
          <p:cNvPicPr>
            <a:picLocks noChangeAspect="1"/>
          </p:cNvPicPr>
          <p:nvPr/>
        </p:nvPicPr>
        <p:blipFill rotWithShape="1">
          <a:blip r:embed="rId8"/>
          <a:srcRect l="21749" t="21175" r="42306" b="8693"/>
          <a:stretch/>
        </p:blipFill>
        <p:spPr>
          <a:xfrm>
            <a:off x="10966741" y="77015"/>
            <a:ext cx="1292465" cy="168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3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8139" y="436970"/>
            <a:ext cx="8780122" cy="62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2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6142"/>
            <a:ext cx="10515600" cy="1325563"/>
          </a:xfrm>
        </p:spPr>
        <p:txBody>
          <a:bodyPr/>
          <a:lstStyle/>
          <a:p>
            <a:pPr algn="ctr"/>
            <a:r>
              <a:rPr lang="en-GB" dirty="0" smtClean="0"/>
              <a:t>Promoting excellence in employability and transversal skills (PEETS)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38780"/>
            <a:ext cx="10515600" cy="4351338"/>
          </a:xfrm>
        </p:spPr>
        <p:txBody>
          <a:bodyPr>
            <a:normAutofit fontScale="92500" lnSpcReduction="10000"/>
          </a:bodyPr>
          <a:lstStyle/>
          <a:p>
            <a:endParaRPr lang="en-GB" dirty="0" smtClean="0"/>
          </a:p>
          <a:p>
            <a:pPr marL="355600" indent="-342900">
              <a:lnSpc>
                <a:spcPts val="3650"/>
              </a:lnSpc>
              <a:buFont typeface="Arial"/>
              <a:buChar char="•"/>
              <a:tabLst>
                <a:tab pos="355600" algn="l"/>
              </a:tabLst>
            </a:pPr>
            <a:r>
              <a:rPr lang="en-GB" sz="3200" dirty="0" smtClean="0">
                <a:cs typeface="Calibri"/>
              </a:rPr>
              <a:t>Erasmus </a:t>
            </a:r>
            <a:r>
              <a:rPr lang="en-GB" sz="3200" dirty="0">
                <a:cs typeface="Calibri"/>
              </a:rPr>
              <a:t>+ Strategic Partnership </a:t>
            </a:r>
            <a:r>
              <a:rPr lang="en-GB" sz="3200" dirty="0" smtClean="0">
                <a:cs typeface="Calibri"/>
              </a:rPr>
              <a:t>(</a:t>
            </a:r>
            <a:r>
              <a:rPr lang="en-GB" sz="3200" dirty="0">
                <a:cs typeface="Calibri"/>
              </a:rPr>
              <a:t>€</a:t>
            </a:r>
            <a:r>
              <a:rPr lang="en-GB" sz="3200" dirty="0" smtClean="0">
                <a:cs typeface="Calibri"/>
              </a:rPr>
              <a:t>300,000 3 </a:t>
            </a:r>
            <a:r>
              <a:rPr lang="en-GB" sz="3200" dirty="0">
                <a:cs typeface="Calibri"/>
              </a:rPr>
              <a:t>years)</a:t>
            </a:r>
          </a:p>
          <a:p>
            <a:pPr marL="355600" indent="-342900">
              <a:lnSpc>
                <a:spcPts val="3650"/>
              </a:lnSpc>
              <a:buFont typeface="Arial"/>
              <a:buChar char="•"/>
              <a:tabLst>
                <a:tab pos="355600" algn="l"/>
              </a:tabLst>
            </a:pPr>
            <a:r>
              <a:rPr lang="en-GB" sz="3200" dirty="0">
                <a:cs typeface="Calibri"/>
              </a:rPr>
              <a:t>Ind</a:t>
            </a:r>
            <a:r>
              <a:rPr lang="en-GB" sz="3200" spc="-15" dirty="0">
                <a:cs typeface="Calibri"/>
              </a:rPr>
              <a:t>u</a:t>
            </a:r>
            <a:r>
              <a:rPr lang="en-GB" sz="3200" spc="-45" dirty="0">
                <a:cs typeface="Calibri"/>
              </a:rPr>
              <a:t>s</a:t>
            </a:r>
            <a:r>
              <a:rPr lang="en-GB" sz="3200" dirty="0">
                <a:cs typeface="Calibri"/>
              </a:rPr>
              <a:t>try</a:t>
            </a:r>
            <a:r>
              <a:rPr lang="en-GB" sz="3200" spc="45" dirty="0">
                <a:cs typeface="Calibri"/>
              </a:rPr>
              <a:t> </a:t>
            </a:r>
            <a:r>
              <a:rPr lang="en-GB" sz="3200" dirty="0">
                <a:cs typeface="Calibri"/>
              </a:rPr>
              <a:t>i</a:t>
            </a:r>
            <a:r>
              <a:rPr lang="en-GB" sz="3200" spc="-35" dirty="0">
                <a:cs typeface="Calibri"/>
              </a:rPr>
              <a:t>n</a:t>
            </a:r>
            <a:r>
              <a:rPr lang="en-GB" sz="3200" spc="-80" dirty="0">
                <a:cs typeface="Calibri"/>
              </a:rPr>
              <a:t>f</a:t>
            </a:r>
            <a:r>
              <a:rPr lang="en-GB" sz="3200" spc="-5" dirty="0">
                <a:cs typeface="Calibri"/>
              </a:rPr>
              <a:t>orme</a:t>
            </a:r>
            <a:r>
              <a:rPr lang="en-GB" sz="3200" dirty="0">
                <a:cs typeface="Calibri"/>
              </a:rPr>
              <a:t>d</a:t>
            </a:r>
            <a:r>
              <a:rPr lang="en-GB" sz="3200" spc="20" dirty="0">
                <a:cs typeface="Calibri"/>
              </a:rPr>
              <a:t> </a:t>
            </a:r>
            <a:r>
              <a:rPr lang="en-GB" sz="3200" spc="-5" dirty="0">
                <a:cs typeface="Calibri"/>
              </a:rPr>
              <a:t>p</a:t>
            </a:r>
            <a:r>
              <a:rPr lang="en-GB" sz="3200" spc="-50" dirty="0">
                <a:cs typeface="Calibri"/>
              </a:rPr>
              <a:t>r</a:t>
            </a:r>
            <a:r>
              <a:rPr lang="en-GB" sz="3200" spc="-5" dirty="0">
                <a:cs typeface="Calibri"/>
              </a:rPr>
              <a:t>ojec</a:t>
            </a:r>
            <a:r>
              <a:rPr lang="en-GB" sz="3200" dirty="0">
                <a:cs typeface="Calibri"/>
              </a:rPr>
              <a:t>t</a:t>
            </a:r>
            <a:r>
              <a:rPr lang="en-GB" sz="3200" spc="-10" dirty="0">
                <a:cs typeface="Calibri"/>
              </a:rPr>
              <a:t> </a:t>
            </a:r>
            <a:r>
              <a:rPr lang="en-GB" sz="3200" dirty="0">
                <a:cs typeface="Calibri"/>
              </a:rPr>
              <a:t>aimed </a:t>
            </a:r>
            <a:r>
              <a:rPr lang="en-GB" sz="3200" spc="-30" dirty="0">
                <a:cs typeface="Calibri"/>
              </a:rPr>
              <a:t>a</a:t>
            </a:r>
            <a:r>
              <a:rPr lang="en-GB" sz="3200" dirty="0">
                <a:cs typeface="Calibri"/>
              </a:rPr>
              <a:t>t </a:t>
            </a:r>
            <a:r>
              <a:rPr lang="en-GB" sz="3200" spc="-5" dirty="0" smtClean="0">
                <a:cs typeface="Calibri"/>
              </a:rPr>
              <a:t>d</a:t>
            </a:r>
            <a:r>
              <a:rPr lang="en-GB" sz="3200" spc="-10" dirty="0" smtClean="0">
                <a:cs typeface="Calibri"/>
              </a:rPr>
              <a:t>e</a:t>
            </a:r>
            <a:r>
              <a:rPr lang="en-GB" sz="3200" spc="-35" dirty="0" smtClean="0">
                <a:cs typeface="Calibri"/>
              </a:rPr>
              <a:t>v</a:t>
            </a:r>
            <a:r>
              <a:rPr lang="en-GB" sz="3200" dirty="0" smtClean="0">
                <a:cs typeface="Calibri"/>
              </a:rPr>
              <a:t>elopi</a:t>
            </a:r>
            <a:r>
              <a:rPr lang="en-GB" sz="3200" spc="-20" dirty="0" smtClean="0">
                <a:cs typeface="Calibri"/>
              </a:rPr>
              <a:t>n</a:t>
            </a:r>
            <a:r>
              <a:rPr lang="en-GB" sz="3200" dirty="0" smtClean="0">
                <a:cs typeface="Calibri"/>
              </a:rPr>
              <a:t>g em</a:t>
            </a:r>
            <a:r>
              <a:rPr lang="en-GB" sz="3200" spc="-15" dirty="0" smtClean="0">
                <a:cs typeface="Calibri"/>
              </a:rPr>
              <a:t>p</a:t>
            </a:r>
            <a:r>
              <a:rPr lang="en-GB" sz="3200" dirty="0" smtClean="0">
                <a:cs typeface="Calibri"/>
              </a:rPr>
              <a:t>l</a:t>
            </a:r>
            <a:r>
              <a:rPr lang="en-GB" sz="3200" spc="-20" dirty="0" smtClean="0">
                <a:cs typeface="Calibri"/>
              </a:rPr>
              <a:t>o</a:t>
            </a:r>
            <a:r>
              <a:rPr lang="en-GB" sz="3200" spc="-50" dirty="0" smtClean="0">
                <a:cs typeface="Calibri"/>
              </a:rPr>
              <a:t>y</a:t>
            </a:r>
            <a:r>
              <a:rPr lang="en-GB" sz="3200" dirty="0" smtClean="0">
                <a:cs typeface="Calibri"/>
              </a:rPr>
              <a:t>abi</a:t>
            </a:r>
            <a:r>
              <a:rPr lang="en-GB" sz="3200" spc="-15" dirty="0" smtClean="0">
                <a:cs typeface="Calibri"/>
              </a:rPr>
              <a:t>l</a:t>
            </a:r>
            <a:r>
              <a:rPr lang="en-GB" sz="3200" dirty="0" smtClean="0">
                <a:cs typeface="Calibri"/>
              </a:rPr>
              <a:t>i</a:t>
            </a:r>
            <a:r>
              <a:rPr lang="en-GB" sz="3200" spc="-15" dirty="0" smtClean="0">
                <a:cs typeface="Calibri"/>
              </a:rPr>
              <a:t>t</a:t>
            </a:r>
            <a:r>
              <a:rPr lang="en-GB" sz="3200" dirty="0" smtClean="0">
                <a:cs typeface="Calibri"/>
              </a:rPr>
              <a:t>y</a:t>
            </a:r>
            <a:r>
              <a:rPr lang="en-GB" sz="3200" spc="30" dirty="0" smtClean="0">
                <a:cs typeface="Calibri"/>
              </a:rPr>
              <a:t> </a:t>
            </a:r>
            <a:r>
              <a:rPr lang="en-GB" sz="3200" spc="-5" dirty="0" smtClean="0">
                <a:cs typeface="Calibri"/>
              </a:rPr>
              <a:t>s</a:t>
            </a:r>
            <a:r>
              <a:rPr lang="en-GB" sz="3200" spc="-15" dirty="0" smtClean="0">
                <a:cs typeface="Calibri"/>
              </a:rPr>
              <a:t>k</a:t>
            </a:r>
            <a:r>
              <a:rPr lang="en-GB" sz="3200" dirty="0" smtClean="0">
                <a:cs typeface="Calibri"/>
              </a:rPr>
              <a:t>i</a:t>
            </a:r>
            <a:r>
              <a:rPr lang="en-GB" sz="3200" spc="-10" dirty="0" smtClean="0">
                <a:cs typeface="Calibri"/>
              </a:rPr>
              <a:t>l</a:t>
            </a:r>
            <a:r>
              <a:rPr lang="en-GB" sz="3200" dirty="0" smtClean="0">
                <a:cs typeface="Calibri"/>
              </a:rPr>
              <a:t>ls (Industry associated with renewables)</a:t>
            </a:r>
            <a:endParaRPr lang="en-GB" sz="3200" dirty="0">
              <a:cs typeface="Calibri"/>
            </a:endParaRPr>
          </a:p>
          <a:p>
            <a:pPr marL="355600" indent="-342900">
              <a:spcBef>
                <a:spcPts val="380"/>
              </a:spcBef>
              <a:buFont typeface="Arial"/>
              <a:buChar char="•"/>
              <a:tabLst>
                <a:tab pos="355600" algn="l"/>
              </a:tabLst>
            </a:pPr>
            <a:r>
              <a:rPr lang="en-GB" sz="3200" dirty="0">
                <a:cs typeface="Calibri"/>
              </a:rPr>
              <a:t>I</a:t>
            </a:r>
            <a:r>
              <a:rPr lang="en-GB" sz="3200" spc="-30" dirty="0">
                <a:cs typeface="Calibri"/>
              </a:rPr>
              <a:t>n</a:t>
            </a:r>
            <a:r>
              <a:rPr lang="en-GB" sz="3200" spc="-45" dirty="0">
                <a:cs typeface="Calibri"/>
              </a:rPr>
              <a:t>t</a:t>
            </a:r>
            <a:r>
              <a:rPr lang="en-GB" sz="3200" dirty="0">
                <a:cs typeface="Calibri"/>
              </a:rPr>
              <a:t>e</a:t>
            </a:r>
            <a:r>
              <a:rPr lang="en-GB" sz="3200" spc="-50" dirty="0">
                <a:cs typeface="Calibri"/>
              </a:rPr>
              <a:t>r</a:t>
            </a:r>
            <a:r>
              <a:rPr lang="en-GB" sz="3200" spc="-5" dirty="0">
                <a:cs typeface="Calibri"/>
              </a:rPr>
              <a:t>di</a:t>
            </a:r>
            <a:r>
              <a:rPr lang="en-GB" sz="3200" spc="-15" dirty="0">
                <a:cs typeface="Calibri"/>
              </a:rPr>
              <a:t>s</a:t>
            </a:r>
            <a:r>
              <a:rPr lang="en-GB" sz="3200" dirty="0">
                <a:cs typeface="Calibri"/>
              </a:rPr>
              <a:t>cip</a:t>
            </a:r>
            <a:r>
              <a:rPr lang="en-GB" sz="3200" spc="-15" dirty="0">
                <a:cs typeface="Calibri"/>
              </a:rPr>
              <a:t>l</a:t>
            </a:r>
            <a:r>
              <a:rPr lang="en-GB" sz="3200" dirty="0">
                <a:cs typeface="Calibri"/>
              </a:rPr>
              <a:t>inary</a:t>
            </a:r>
            <a:r>
              <a:rPr lang="en-GB" sz="3200" spc="45" dirty="0">
                <a:cs typeface="Calibri"/>
              </a:rPr>
              <a:t> </a:t>
            </a:r>
            <a:r>
              <a:rPr lang="en-GB" sz="3200" dirty="0">
                <a:cs typeface="Calibri"/>
              </a:rPr>
              <a:t>and</a:t>
            </a:r>
            <a:r>
              <a:rPr lang="en-GB" sz="3200" spc="-5" dirty="0">
                <a:cs typeface="Calibri"/>
              </a:rPr>
              <a:t> </a:t>
            </a:r>
            <a:r>
              <a:rPr lang="en-GB" sz="3200" dirty="0">
                <a:cs typeface="Calibri"/>
              </a:rPr>
              <a:t>mul</a:t>
            </a:r>
            <a:r>
              <a:rPr lang="en-GB" sz="3200" spc="-15" dirty="0">
                <a:cs typeface="Calibri"/>
              </a:rPr>
              <a:t>t</a:t>
            </a:r>
            <a:r>
              <a:rPr lang="en-GB" sz="3200" dirty="0">
                <a:cs typeface="Calibri"/>
              </a:rPr>
              <a:t>icu</a:t>
            </a:r>
            <a:r>
              <a:rPr lang="en-GB" sz="3200" spc="-20" dirty="0">
                <a:cs typeface="Calibri"/>
              </a:rPr>
              <a:t>l</a:t>
            </a:r>
            <a:r>
              <a:rPr lang="en-GB" sz="3200" dirty="0">
                <a:cs typeface="Calibri"/>
              </a:rPr>
              <a:t>tu</a:t>
            </a:r>
            <a:r>
              <a:rPr lang="en-GB" sz="3200" spc="-75" dirty="0">
                <a:cs typeface="Calibri"/>
              </a:rPr>
              <a:t>r</a:t>
            </a:r>
            <a:r>
              <a:rPr lang="en-GB" sz="3200" dirty="0">
                <a:cs typeface="Calibri"/>
              </a:rPr>
              <a:t>al</a:t>
            </a:r>
            <a:r>
              <a:rPr lang="en-GB" sz="3200" spc="50" dirty="0">
                <a:cs typeface="Calibri"/>
              </a:rPr>
              <a:t> </a:t>
            </a:r>
            <a:r>
              <a:rPr lang="en-GB" sz="3200" spc="-45" dirty="0">
                <a:cs typeface="Calibri"/>
              </a:rPr>
              <a:t>t</a:t>
            </a:r>
            <a:r>
              <a:rPr lang="en-GB" sz="3200" dirty="0">
                <a:cs typeface="Calibri"/>
              </a:rPr>
              <a:t>eams</a:t>
            </a:r>
          </a:p>
          <a:p>
            <a:pPr marL="812800" lvl="1" indent="-342900">
              <a:spcBef>
                <a:spcPts val="380"/>
              </a:spcBef>
              <a:buFont typeface="Arial"/>
              <a:buChar char="•"/>
              <a:tabLst>
                <a:tab pos="355600" algn="l"/>
              </a:tabLst>
            </a:pPr>
            <a:r>
              <a:rPr lang="en-GB" dirty="0" smtClean="0">
                <a:cs typeface="Calibri"/>
              </a:rPr>
              <a:t>39 </a:t>
            </a:r>
            <a:r>
              <a:rPr lang="en-GB" dirty="0">
                <a:cs typeface="Calibri"/>
              </a:rPr>
              <a:t>students – Finland, Netherlands and </a:t>
            </a:r>
            <a:r>
              <a:rPr lang="en-GB" dirty="0" smtClean="0">
                <a:cs typeface="Calibri"/>
              </a:rPr>
              <a:t>Scotland (plus 3 student mentors)</a:t>
            </a:r>
            <a:endParaRPr lang="en-GB" dirty="0">
              <a:cs typeface="Calibri"/>
            </a:endParaRPr>
          </a:p>
          <a:p>
            <a:pPr marL="812800" lvl="1" indent="-342900">
              <a:spcBef>
                <a:spcPts val="380"/>
              </a:spcBef>
              <a:buFont typeface="Arial"/>
              <a:buChar char="•"/>
              <a:tabLst>
                <a:tab pos="355600" algn="l"/>
              </a:tabLst>
            </a:pPr>
            <a:r>
              <a:rPr lang="en-GB" dirty="0">
                <a:cs typeface="Calibri"/>
              </a:rPr>
              <a:t>Environmental civil engineering, Environmental management, Marketing, </a:t>
            </a:r>
            <a:r>
              <a:rPr lang="en-GB" dirty="0" smtClean="0">
                <a:cs typeface="Calibri"/>
              </a:rPr>
              <a:t>Business</a:t>
            </a:r>
          </a:p>
          <a:p>
            <a:pPr marL="812800" lvl="1" indent="-342900">
              <a:spcBef>
                <a:spcPts val="380"/>
              </a:spcBef>
              <a:buFont typeface="Arial"/>
              <a:buChar char="•"/>
              <a:tabLst>
                <a:tab pos="355600" algn="l"/>
              </a:tabLst>
            </a:pPr>
            <a:r>
              <a:rPr lang="en-GB" dirty="0" smtClean="0">
                <a:cs typeface="Calibri"/>
              </a:rPr>
              <a:t>8 staff</a:t>
            </a:r>
            <a:endParaRPr lang="en-GB" sz="3200" dirty="0">
              <a:cs typeface="Calibri"/>
            </a:endParaRPr>
          </a:p>
          <a:p>
            <a:pPr marL="355600" indent="-342900">
              <a:spcBef>
                <a:spcPts val="384"/>
              </a:spcBef>
              <a:buFont typeface="Arial"/>
              <a:buChar char="•"/>
              <a:tabLst>
                <a:tab pos="355600" algn="l"/>
              </a:tabLst>
            </a:pPr>
            <a:r>
              <a:rPr lang="en-GB" sz="3200" dirty="0">
                <a:cs typeface="Calibri"/>
              </a:rPr>
              <a:t>P</a:t>
            </a:r>
            <a:r>
              <a:rPr lang="en-GB" sz="3200" spc="-50" dirty="0">
                <a:cs typeface="Calibri"/>
              </a:rPr>
              <a:t>r</a:t>
            </a:r>
            <a:r>
              <a:rPr lang="en-GB" sz="3200" spc="-5" dirty="0">
                <a:cs typeface="Calibri"/>
              </a:rPr>
              <a:t>o</a:t>
            </a:r>
            <a:r>
              <a:rPr lang="en-GB" sz="3200" spc="-90" dirty="0">
                <a:cs typeface="Calibri"/>
              </a:rPr>
              <a:t>f</a:t>
            </a:r>
            <a:r>
              <a:rPr lang="en-GB" sz="3200" dirty="0">
                <a:cs typeface="Calibri"/>
              </a:rPr>
              <a:t>ess</a:t>
            </a:r>
            <a:r>
              <a:rPr lang="en-GB" sz="3200" spc="-15" dirty="0">
                <a:cs typeface="Calibri"/>
              </a:rPr>
              <a:t>i</a:t>
            </a:r>
            <a:r>
              <a:rPr lang="en-GB" sz="3200" spc="-5" dirty="0">
                <a:cs typeface="Calibri"/>
              </a:rPr>
              <a:t>ona</a:t>
            </a:r>
            <a:r>
              <a:rPr lang="en-GB" sz="3200" dirty="0">
                <a:cs typeface="Calibri"/>
              </a:rPr>
              <a:t>l</a:t>
            </a:r>
            <a:r>
              <a:rPr lang="en-GB" sz="3200" spc="5" dirty="0">
                <a:cs typeface="Calibri"/>
              </a:rPr>
              <a:t> </a:t>
            </a:r>
            <a:r>
              <a:rPr lang="en-GB" sz="3200" spc="-5" dirty="0">
                <a:cs typeface="Calibri"/>
              </a:rPr>
              <a:t>se</a:t>
            </a:r>
            <a:r>
              <a:rPr lang="en-GB" sz="3200" spc="20" dirty="0">
                <a:cs typeface="Calibri"/>
              </a:rPr>
              <a:t>r</a:t>
            </a:r>
            <a:r>
              <a:rPr lang="en-GB" sz="3200" dirty="0">
                <a:cs typeface="Calibri"/>
              </a:rPr>
              <a:t>vice</a:t>
            </a:r>
            <a:r>
              <a:rPr lang="en-GB" sz="3200" spc="-20" dirty="0">
                <a:cs typeface="Calibri"/>
              </a:rPr>
              <a:t> </a:t>
            </a:r>
            <a:r>
              <a:rPr lang="en-GB" sz="3200" dirty="0" smtClean="0">
                <a:cs typeface="Calibri"/>
              </a:rPr>
              <a:t>en</a:t>
            </a:r>
            <a:r>
              <a:rPr lang="en-GB" sz="3200" spc="-60" dirty="0" smtClean="0">
                <a:cs typeface="Calibri"/>
              </a:rPr>
              <a:t>g</a:t>
            </a:r>
            <a:r>
              <a:rPr lang="en-GB" sz="3200" dirty="0" smtClean="0">
                <a:cs typeface="Calibri"/>
              </a:rPr>
              <a:t>a</a:t>
            </a:r>
            <a:r>
              <a:rPr lang="en-GB" sz="3200" spc="-20" dirty="0" smtClean="0">
                <a:cs typeface="Calibri"/>
              </a:rPr>
              <a:t>g</a:t>
            </a:r>
            <a:r>
              <a:rPr lang="en-GB" sz="3200" dirty="0" smtClean="0">
                <a:cs typeface="Calibri"/>
              </a:rPr>
              <a:t>eme</a:t>
            </a:r>
            <a:r>
              <a:rPr lang="en-GB" sz="3200" spc="-35" dirty="0" smtClean="0">
                <a:cs typeface="Calibri"/>
              </a:rPr>
              <a:t>n</a:t>
            </a:r>
            <a:r>
              <a:rPr lang="en-GB" sz="3200" dirty="0" smtClean="0">
                <a:cs typeface="Calibri"/>
              </a:rPr>
              <a:t>t</a:t>
            </a:r>
            <a:endParaRPr lang="en-GB" dirty="0">
              <a:cs typeface="Calibri"/>
            </a:endParaRPr>
          </a:p>
          <a:p>
            <a:pPr marL="355600" indent="-342900">
              <a:spcBef>
                <a:spcPts val="365"/>
              </a:spcBef>
              <a:buFont typeface="Arial"/>
              <a:buChar char="•"/>
              <a:tabLst>
                <a:tab pos="355600" algn="l"/>
              </a:tabLst>
            </a:pPr>
            <a:r>
              <a:rPr lang="en-GB" sz="3200" dirty="0">
                <a:cs typeface="Calibri"/>
              </a:rPr>
              <a:t>I</a:t>
            </a:r>
            <a:r>
              <a:rPr lang="en-GB" sz="3200" spc="-30" dirty="0">
                <a:cs typeface="Calibri"/>
              </a:rPr>
              <a:t>n</a:t>
            </a:r>
            <a:r>
              <a:rPr lang="en-GB" sz="3200" spc="-45" dirty="0">
                <a:cs typeface="Calibri"/>
              </a:rPr>
              <a:t>t</a:t>
            </a:r>
            <a:r>
              <a:rPr lang="en-GB" sz="3200" dirty="0">
                <a:cs typeface="Calibri"/>
              </a:rPr>
              <a:t>ern</a:t>
            </a:r>
            <a:r>
              <a:rPr lang="en-GB" sz="3200" spc="-30" dirty="0">
                <a:cs typeface="Calibri"/>
              </a:rPr>
              <a:t>a</a:t>
            </a:r>
            <a:r>
              <a:rPr lang="en-GB" sz="3200" dirty="0">
                <a:cs typeface="Calibri"/>
              </a:rPr>
              <a:t>t</a:t>
            </a:r>
            <a:r>
              <a:rPr lang="en-GB" sz="3200" spc="-10" dirty="0">
                <a:cs typeface="Calibri"/>
              </a:rPr>
              <a:t>i</a:t>
            </a:r>
            <a:r>
              <a:rPr lang="en-GB" sz="3200" spc="-5" dirty="0">
                <a:cs typeface="Calibri"/>
              </a:rPr>
              <a:t>ona</a:t>
            </a:r>
            <a:r>
              <a:rPr lang="en-GB" sz="3200" dirty="0">
                <a:cs typeface="Calibri"/>
              </a:rPr>
              <a:t>l</a:t>
            </a:r>
            <a:r>
              <a:rPr lang="en-GB" sz="3200" spc="30" dirty="0">
                <a:cs typeface="Calibri"/>
              </a:rPr>
              <a:t> </a:t>
            </a:r>
            <a:r>
              <a:rPr lang="en-GB" sz="3200" dirty="0">
                <a:cs typeface="Calibri"/>
              </a:rPr>
              <a:t>I</a:t>
            </a:r>
            <a:r>
              <a:rPr lang="en-GB" sz="3200" spc="-30" dirty="0">
                <a:cs typeface="Calibri"/>
              </a:rPr>
              <a:t>n</a:t>
            </a:r>
            <a:r>
              <a:rPr lang="en-GB" sz="3200" spc="-45" dirty="0">
                <a:cs typeface="Calibri"/>
              </a:rPr>
              <a:t>t</a:t>
            </a:r>
            <a:r>
              <a:rPr lang="en-GB" sz="3200" dirty="0">
                <a:cs typeface="Calibri"/>
              </a:rPr>
              <a:t>ens</a:t>
            </a:r>
            <a:r>
              <a:rPr lang="en-GB" sz="3200" spc="-20" dirty="0">
                <a:cs typeface="Calibri"/>
              </a:rPr>
              <a:t>i</a:t>
            </a:r>
            <a:r>
              <a:rPr lang="en-GB" sz="3200" spc="-35" dirty="0">
                <a:cs typeface="Calibri"/>
              </a:rPr>
              <a:t>v</a:t>
            </a:r>
            <a:r>
              <a:rPr lang="en-GB" sz="3200" dirty="0">
                <a:cs typeface="Calibri"/>
              </a:rPr>
              <a:t>e</a:t>
            </a:r>
            <a:r>
              <a:rPr lang="en-GB" sz="3200" spc="15" dirty="0">
                <a:cs typeface="Calibri"/>
              </a:rPr>
              <a:t> </a:t>
            </a:r>
            <a:r>
              <a:rPr lang="en-GB" sz="3200" spc="-5" dirty="0">
                <a:cs typeface="Calibri"/>
              </a:rPr>
              <a:t>Stud</a:t>
            </a:r>
            <a:r>
              <a:rPr lang="en-GB" sz="3200" dirty="0">
                <a:cs typeface="Calibri"/>
              </a:rPr>
              <a:t>y</a:t>
            </a:r>
            <a:r>
              <a:rPr lang="en-GB" sz="3200" spc="20" dirty="0">
                <a:cs typeface="Calibri"/>
              </a:rPr>
              <a:t> </a:t>
            </a:r>
            <a:r>
              <a:rPr lang="en-GB" sz="3200" spc="-60" dirty="0">
                <a:cs typeface="Calibri"/>
              </a:rPr>
              <a:t>P</a:t>
            </a:r>
            <a:r>
              <a:rPr lang="en-GB" sz="3200" dirty="0">
                <a:cs typeface="Calibri"/>
              </a:rPr>
              <a:t>eriod</a:t>
            </a:r>
            <a:r>
              <a:rPr lang="en-GB" sz="3200" spc="-10" dirty="0">
                <a:cs typeface="Calibri"/>
              </a:rPr>
              <a:t> </a:t>
            </a:r>
            <a:r>
              <a:rPr lang="en-GB" sz="3200" spc="-5" dirty="0">
                <a:cs typeface="Calibri"/>
              </a:rPr>
              <a:t>(</a:t>
            </a:r>
            <a:r>
              <a:rPr lang="en-GB" sz="3200" spc="-15" dirty="0">
                <a:cs typeface="Calibri"/>
              </a:rPr>
              <a:t>1</a:t>
            </a:r>
            <a:r>
              <a:rPr lang="en-GB" sz="3200" dirty="0">
                <a:cs typeface="Calibri"/>
              </a:rPr>
              <a:t>0 </a:t>
            </a:r>
            <a:r>
              <a:rPr lang="en-GB" sz="3200" spc="-5" dirty="0">
                <a:cs typeface="Calibri"/>
              </a:rPr>
              <a:t>d</a:t>
            </a:r>
            <a:r>
              <a:rPr lang="en-GB" sz="3200" spc="-60" dirty="0">
                <a:cs typeface="Calibri"/>
              </a:rPr>
              <a:t>a</a:t>
            </a:r>
            <a:r>
              <a:rPr lang="en-GB" sz="3200" spc="-25" dirty="0">
                <a:cs typeface="Calibri"/>
              </a:rPr>
              <a:t>y</a:t>
            </a:r>
            <a:r>
              <a:rPr lang="en-GB" sz="3200" spc="-5" dirty="0">
                <a:cs typeface="Calibri"/>
              </a:rPr>
              <a:t>s</a:t>
            </a:r>
            <a:r>
              <a:rPr lang="en-GB" sz="3200" spc="-5" dirty="0" smtClean="0">
                <a:cs typeface="Calibri"/>
              </a:rPr>
              <a:t>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517" y="6101395"/>
            <a:ext cx="1447225" cy="6242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3770889" y="6004290"/>
            <a:ext cx="1567878" cy="721348"/>
            <a:chOff x="651328" y="2857592"/>
            <a:chExt cx="1353185" cy="620394"/>
          </a:xfrm>
        </p:grpSpPr>
        <p:pic>
          <p:nvPicPr>
            <p:cNvPr id="6" name="A1808E0D-8B20-48F8-905E-D67E8665424A" descr="image1.JPG"/>
            <p:cNvPicPr/>
            <p:nvPr/>
          </p:nvPicPr>
          <p:blipFill>
            <a:blip r:embed="rId3" r:link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328" y="2857592"/>
              <a:ext cx="1353185" cy="4375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349828" y="3231765"/>
              <a:ext cx="6335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 smtClean="0"/>
                <a:t>Scotland</a:t>
              </a:r>
              <a:endParaRPr lang="en-GB" sz="1000" dirty="0"/>
            </a:p>
          </p:txBody>
        </p:sp>
      </p:grpSp>
      <p:pic>
        <p:nvPicPr>
          <p:cNvPr id="8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978" y="6244432"/>
            <a:ext cx="1949974" cy="306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C:\Users\plo2\Desktop\KA2 Cap Build 2015\eu_flag_co_funded_pos_[rgb]_right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35" y="230188"/>
            <a:ext cx="1397000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704" y="5907186"/>
            <a:ext cx="1618407" cy="81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fbeelding 3"/>
          <p:cNvPicPr>
            <a:picLocks noChangeAspect="1"/>
          </p:cNvPicPr>
          <p:nvPr/>
        </p:nvPicPr>
        <p:blipFill rotWithShape="1">
          <a:blip r:embed="rId8"/>
          <a:srcRect l="21749" t="21175" r="42306" b="8693"/>
          <a:stretch/>
        </p:blipFill>
        <p:spPr>
          <a:xfrm>
            <a:off x="10966741" y="77015"/>
            <a:ext cx="1292465" cy="168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1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Research and development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5600" indent="-342900">
              <a:buFont typeface="Arial"/>
              <a:buChar char="•"/>
              <a:tabLst>
                <a:tab pos="355600" algn="l"/>
              </a:tabLst>
            </a:pPr>
            <a:r>
              <a:rPr lang="en-GB" spc="-5" dirty="0">
                <a:cs typeface="Calibri"/>
              </a:rPr>
              <a:t>S</a:t>
            </a:r>
            <a:r>
              <a:rPr lang="en-GB" spc="-40" dirty="0">
                <a:cs typeface="Calibri"/>
              </a:rPr>
              <a:t>t</a:t>
            </a:r>
            <a:r>
              <a:rPr lang="en-GB" dirty="0">
                <a:cs typeface="Calibri"/>
              </a:rPr>
              <a:t>a</a:t>
            </a:r>
            <a:r>
              <a:rPr lang="en-GB" spc="-114" dirty="0">
                <a:cs typeface="Calibri"/>
              </a:rPr>
              <a:t>k</a:t>
            </a:r>
            <a:r>
              <a:rPr lang="en-GB" dirty="0">
                <a:cs typeface="Calibri"/>
              </a:rPr>
              <a:t>eholder</a:t>
            </a:r>
            <a:r>
              <a:rPr lang="en-GB" spc="-15" dirty="0">
                <a:cs typeface="Calibri"/>
              </a:rPr>
              <a:t> </a:t>
            </a:r>
            <a:r>
              <a:rPr lang="en-GB" spc="-25" dirty="0">
                <a:cs typeface="Calibri"/>
              </a:rPr>
              <a:t>c</a:t>
            </a:r>
            <a:r>
              <a:rPr lang="en-GB" spc="-5" dirty="0">
                <a:cs typeface="Calibri"/>
              </a:rPr>
              <a:t>onsu</a:t>
            </a:r>
            <a:r>
              <a:rPr lang="en-GB" spc="-10" dirty="0">
                <a:cs typeface="Calibri"/>
              </a:rPr>
              <a:t>l</a:t>
            </a:r>
            <a:r>
              <a:rPr lang="en-GB" spc="-45" dirty="0">
                <a:cs typeface="Calibri"/>
              </a:rPr>
              <a:t>t</a:t>
            </a:r>
            <a:r>
              <a:rPr lang="en-GB" spc="-25" dirty="0">
                <a:cs typeface="Calibri"/>
              </a:rPr>
              <a:t>a</a:t>
            </a:r>
            <a:r>
              <a:rPr lang="en-GB" dirty="0">
                <a:cs typeface="Calibri"/>
              </a:rPr>
              <a:t>t</a:t>
            </a:r>
            <a:r>
              <a:rPr lang="en-GB" spc="-10" dirty="0">
                <a:cs typeface="Calibri"/>
              </a:rPr>
              <a:t>i</a:t>
            </a:r>
            <a:r>
              <a:rPr lang="en-GB" spc="-5" dirty="0">
                <a:cs typeface="Calibri"/>
              </a:rPr>
              <a:t>o</a:t>
            </a:r>
            <a:r>
              <a:rPr lang="en-GB" dirty="0">
                <a:cs typeface="Calibri"/>
              </a:rPr>
              <a:t>n</a:t>
            </a:r>
            <a:r>
              <a:rPr lang="en-GB" spc="20" dirty="0">
                <a:cs typeface="Calibri"/>
              </a:rPr>
              <a:t> </a:t>
            </a:r>
            <a:r>
              <a:rPr lang="en-GB" dirty="0">
                <a:cs typeface="Calibri"/>
              </a:rPr>
              <a:t>–</a:t>
            </a:r>
            <a:r>
              <a:rPr lang="en-GB" spc="10" dirty="0">
                <a:cs typeface="Calibri"/>
              </a:rPr>
              <a:t> </a:t>
            </a:r>
            <a:r>
              <a:rPr lang="en-GB" dirty="0">
                <a:cs typeface="Calibri"/>
              </a:rPr>
              <a:t>t</a:t>
            </a:r>
            <a:r>
              <a:rPr lang="en-GB" spc="-70" dirty="0">
                <a:cs typeface="Calibri"/>
              </a:rPr>
              <a:t>r</a:t>
            </a:r>
            <a:r>
              <a:rPr lang="en-GB" dirty="0">
                <a:cs typeface="Calibri"/>
              </a:rPr>
              <a:t>ain</a:t>
            </a:r>
            <a:r>
              <a:rPr lang="en-GB" spc="-10" dirty="0">
                <a:cs typeface="Calibri"/>
              </a:rPr>
              <a:t>i</a:t>
            </a:r>
            <a:r>
              <a:rPr lang="en-GB" spc="-5" dirty="0">
                <a:cs typeface="Calibri"/>
              </a:rPr>
              <a:t>n</a:t>
            </a:r>
            <a:r>
              <a:rPr lang="en-GB" dirty="0">
                <a:cs typeface="Calibri"/>
              </a:rPr>
              <a:t>g</a:t>
            </a:r>
            <a:r>
              <a:rPr lang="en-GB" spc="30" dirty="0">
                <a:cs typeface="Calibri"/>
              </a:rPr>
              <a:t> </a:t>
            </a:r>
            <a:r>
              <a:rPr lang="en-GB" spc="-5" dirty="0">
                <a:cs typeface="Calibri"/>
              </a:rPr>
              <a:t>need</a:t>
            </a:r>
            <a:r>
              <a:rPr lang="en-GB" dirty="0">
                <a:cs typeface="Calibri"/>
              </a:rPr>
              <a:t>s</a:t>
            </a:r>
            <a:r>
              <a:rPr lang="en-GB" spc="-5" dirty="0">
                <a:cs typeface="Calibri"/>
              </a:rPr>
              <a:t> </a:t>
            </a:r>
            <a:r>
              <a:rPr lang="en-GB" dirty="0" smtClean="0">
                <a:cs typeface="Calibri"/>
              </a:rPr>
              <a:t>anal</a:t>
            </a:r>
            <a:r>
              <a:rPr lang="en-GB" spc="-30" dirty="0" smtClean="0">
                <a:cs typeface="Calibri"/>
              </a:rPr>
              <a:t>y</a:t>
            </a:r>
            <a:r>
              <a:rPr lang="en-GB" spc="-5" dirty="0" smtClean="0">
                <a:cs typeface="Calibri"/>
              </a:rPr>
              <a:t>s</a:t>
            </a:r>
            <a:r>
              <a:rPr lang="en-GB" spc="-10" dirty="0" smtClean="0">
                <a:cs typeface="Calibri"/>
              </a:rPr>
              <a:t>i</a:t>
            </a:r>
            <a:r>
              <a:rPr lang="en-GB" dirty="0" smtClean="0">
                <a:cs typeface="Calibri"/>
              </a:rPr>
              <a:t>s </a:t>
            </a:r>
            <a:r>
              <a:rPr lang="en-GB" spc="-80" dirty="0" smtClean="0">
                <a:cs typeface="Calibri"/>
              </a:rPr>
              <a:t>f</a:t>
            </a:r>
            <a:r>
              <a:rPr lang="en-GB" spc="-5" dirty="0" smtClean="0">
                <a:cs typeface="Calibri"/>
              </a:rPr>
              <a:t>o</a:t>
            </a:r>
            <a:r>
              <a:rPr lang="en-GB" dirty="0" smtClean="0">
                <a:cs typeface="Calibri"/>
              </a:rPr>
              <a:t>r </a:t>
            </a:r>
            <a:r>
              <a:rPr lang="en-GB" spc="-15" dirty="0">
                <a:cs typeface="Calibri"/>
              </a:rPr>
              <a:t>t</a:t>
            </a:r>
            <a:r>
              <a:rPr lang="en-GB" spc="-5" dirty="0">
                <a:cs typeface="Calibri"/>
              </a:rPr>
              <a:t>h</a:t>
            </a:r>
            <a:r>
              <a:rPr lang="en-GB" dirty="0">
                <a:cs typeface="Calibri"/>
              </a:rPr>
              <a:t>e </a:t>
            </a:r>
            <a:r>
              <a:rPr lang="en-GB" spc="-35" dirty="0">
                <a:cs typeface="Calibri"/>
              </a:rPr>
              <a:t>r</a:t>
            </a:r>
            <a:r>
              <a:rPr lang="en-GB" dirty="0">
                <a:cs typeface="Calibri"/>
              </a:rPr>
              <a:t>en</a:t>
            </a:r>
            <a:r>
              <a:rPr lang="en-GB" spc="-20" dirty="0">
                <a:cs typeface="Calibri"/>
              </a:rPr>
              <a:t>e</a:t>
            </a:r>
            <a:r>
              <a:rPr lang="en-GB" spc="-35" dirty="0">
                <a:cs typeface="Calibri"/>
              </a:rPr>
              <a:t>w</a:t>
            </a:r>
            <a:r>
              <a:rPr lang="en-GB" dirty="0">
                <a:cs typeface="Calibri"/>
              </a:rPr>
              <a:t>ables</a:t>
            </a:r>
            <a:r>
              <a:rPr lang="en-GB" spc="-30" dirty="0">
                <a:cs typeface="Calibri"/>
              </a:rPr>
              <a:t> </a:t>
            </a:r>
            <a:r>
              <a:rPr lang="en-GB" dirty="0">
                <a:cs typeface="Calibri"/>
              </a:rPr>
              <a:t>in</a:t>
            </a:r>
            <a:r>
              <a:rPr lang="en-GB" spc="-20" dirty="0">
                <a:cs typeface="Calibri"/>
              </a:rPr>
              <a:t>d</a:t>
            </a:r>
            <a:r>
              <a:rPr lang="en-GB" spc="-5" dirty="0">
                <a:cs typeface="Calibri"/>
              </a:rPr>
              <a:t>u</a:t>
            </a:r>
            <a:r>
              <a:rPr lang="en-GB" spc="-50" dirty="0">
                <a:cs typeface="Calibri"/>
              </a:rPr>
              <a:t>s</a:t>
            </a:r>
            <a:r>
              <a:rPr lang="en-GB" dirty="0">
                <a:cs typeface="Calibri"/>
              </a:rPr>
              <a:t>try</a:t>
            </a:r>
          </a:p>
          <a:p>
            <a:pPr marL="355600" marR="5080" indent="-342900"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lang="en-GB" spc="-5" dirty="0">
                <a:cs typeface="Calibri"/>
              </a:rPr>
              <a:t>C</a:t>
            </a:r>
            <a:r>
              <a:rPr lang="en-GB" spc="-45" dirty="0">
                <a:cs typeface="Calibri"/>
              </a:rPr>
              <a:t>r</a:t>
            </a:r>
            <a:r>
              <a:rPr lang="en-GB" dirty="0">
                <a:cs typeface="Calibri"/>
              </a:rPr>
              <a:t>e</a:t>
            </a:r>
            <a:r>
              <a:rPr lang="en-GB" spc="-25" dirty="0">
                <a:cs typeface="Calibri"/>
              </a:rPr>
              <a:t>a</a:t>
            </a:r>
            <a:r>
              <a:rPr lang="en-GB" dirty="0">
                <a:cs typeface="Calibri"/>
              </a:rPr>
              <a:t>t</a:t>
            </a:r>
            <a:r>
              <a:rPr lang="en-GB" spc="-10" dirty="0">
                <a:cs typeface="Calibri"/>
              </a:rPr>
              <a:t>i</a:t>
            </a:r>
            <a:r>
              <a:rPr lang="en-GB" spc="-5" dirty="0">
                <a:cs typeface="Calibri"/>
              </a:rPr>
              <a:t>o</a:t>
            </a:r>
            <a:r>
              <a:rPr lang="en-GB" dirty="0">
                <a:cs typeface="Calibri"/>
              </a:rPr>
              <a:t>n </a:t>
            </a:r>
            <a:r>
              <a:rPr lang="en-GB" spc="5" dirty="0">
                <a:cs typeface="Calibri"/>
              </a:rPr>
              <a:t>o</a:t>
            </a:r>
            <a:r>
              <a:rPr lang="en-GB" dirty="0">
                <a:cs typeface="Calibri"/>
              </a:rPr>
              <a:t>f </a:t>
            </a:r>
            <a:r>
              <a:rPr lang="en-GB" spc="-15" dirty="0">
                <a:cs typeface="Calibri"/>
              </a:rPr>
              <a:t>s</a:t>
            </a:r>
            <a:r>
              <a:rPr lang="en-GB" dirty="0">
                <a:cs typeface="Calibri"/>
              </a:rPr>
              <a:t>elf</a:t>
            </a:r>
            <a:r>
              <a:rPr lang="en-GB" spc="-10" dirty="0">
                <a:cs typeface="Calibri"/>
              </a:rPr>
              <a:t> </a:t>
            </a:r>
            <a:r>
              <a:rPr lang="en-GB" spc="-45" dirty="0">
                <a:cs typeface="Calibri"/>
              </a:rPr>
              <a:t>r</a:t>
            </a:r>
            <a:r>
              <a:rPr lang="en-GB" spc="-25" dirty="0">
                <a:cs typeface="Calibri"/>
              </a:rPr>
              <a:t>e</a:t>
            </a:r>
            <a:r>
              <a:rPr lang="en-GB" spc="-5" dirty="0">
                <a:cs typeface="Calibri"/>
              </a:rPr>
              <a:t>f</a:t>
            </a:r>
            <a:r>
              <a:rPr lang="en-GB" spc="-10" dirty="0">
                <a:cs typeface="Calibri"/>
              </a:rPr>
              <a:t>l</a:t>
            </a:r>
            <a:r>
              <a:rPr lang="en-GB" dirty="0">
                <a:cs typeface="Calibri"/>
              </a:rPr>
              <a:t>ecti</a:t>
            </a:r>
            <a:r>
              <a:rPr lang="en-GB" spc="-45" dirty="0">
                <a:cs typeface="Calibri"/>
              </a:rPr>
              <a:t>v</a:t>
            </a:r>
            <a:r>
              <a:rPr lang="en-GB" dirty="0">
                <a:cs typeface="Calibri"/>
              </a:rPr>
              <a:t>e</a:t>
            </a:r>
            <a:r>
              <a:rPr lang="en-GB" spc="-15" dirty="0">
                <a:cs typeface="Calibri"/>
              </a:rPr>
              <a:t> </a:t>
            </a:r>
            <a:r>
              <a:rPr lang="en-GB" dirty="0">
                <a:cs typeface="Calibri"/>
              </a:rPr>
              <a:t>App</a:t>
            </a:r>
            <a:r>
              <a:rPr lang="en-GB" spc="10" dirty="0">
                <a:cs typeface="Calibri"/>
              </a:rPr>
              <a:t> </a:t>
            </a:r>
            <a:r>
              <a:rPr lang="en-GB" dirty="0">
                <a:cs typeface="Calibri"/>
              </a:rPr>
              <a:t>–</a:t>
            </a:r>
            <a:r>
              <a:rPr lang="en-GB" spc="5" dirty="0">
                <a:cs typeface="Calibri"/>
              </a:rPr>
              <a:t> </a:t>
            </a:r>
            <a:r>
              <a:rPr lang="en-GB" spc="-5" dirty="0">
                <a:cs typeface="Calibri"/>
              </a:rPr>
              <a:t>sup</a:t>
            </a:r>
            <a:r>
              <a:rPr lang="en-GB" spc="-15" dirty="0">
                <a:cs typeface="Calibri"/>
              </a:rPr>
              <a:t>p</a:t>
            </a:r>
            <a:r>
              <a:rPr lang="en-GB" spc="-5" dirty="0">
                <a:cs typeface="Calibri"/>
              </a:rPr>
              <a:t>ort</a:t>
            </a:r>
            <a:r>
              <a:rPr lang="en-GB" dirty="0">
                <a:cs typeface="Calibri"/>
              </a:rPr>
              <a:t>s</a:t>
            </a:r>
            <a:r>
              <a:rPr lang="en-GB" spc="10" dirty="0">
                <a:cs typeface="Calibri"/>
              </a:rPr>
              <a:t> </a:t>
            </a:r>
            <a:r>
              <a:rPr lang="en-GB" spc="-45" dirty="0">
                <a:cs typeface="Calibri"/>
              </a:rPr>
              <a:t>s</a:t>
            </a:r>
            <a:r>
              <a:rPr lang="en-GB" dirty="0">
                <a:cs typeface="Calibri"/>
              </a:rPr>
              <a:t>tude</a:t>
            </a:r>
            <a:r>
              <a:rPr lang="en-GB" spc="-40" dirty="0">
                <a:cs typeface="Calibri"/>
              </a:rPr>
              <a:t>n</a:t>
            </a:r>
            <a:r>
              <a:rPr lang="en-GB" dirty="0">
                <a:cs typeface="Calibri"/>
              </a:rPr>
              <a:t>ts </a:t>
            </a:r>
            <a:r>
              <a:rPr lang="en-GB" spc="-5" dirty="0">
                <a:cs typeface="Calibri"/>
              </a:rPr>
              <a:t>unde</a:t>
            </a:r>
            <a:r>
              <a:rPr lang="en-GB" spc="-65" dirty="0">
                <a:cs typeface="Calibri"/>
              </a:rPr>
              <a:t>r</a:t>
            </a:r>
            <a:r>
              <a:rPr lang="en-GB" spc="-45" dirty="0">
                <a:cs typeface="Calibri"/>
              </a:rPr>
              <a:t>st</a:t>
            </a:r>
            <a:r>
              <a:rPr lang="en-GB" dirty="0">
                <a:cs typeface="Calibri"/>
              </a:rPr>
              <a:t>andi</a:t>
            </a:r>
            <a:r>
              <a:rPr lang="en-GB" spc="-15" dirty="0">
                <a:cs typeface="Calibri"/>
              </a:rPr>
              <a:t>n</a:t>
            </a:r>
            <a:r>
              <a:rPr lang="en-GB" dirty="0">
                <a:cs typeface="Calibri"/>
              </a:rPr>
              <a:t>g</a:t>
            </a:r>
            <a:r>
              <a:rPr lang="en-GB" spc="55" dirty="0">
                <a:cs typeface="Calibri"/>
              </a:rPr>
              <a:t> </a:t>
            </a:r>
            <a:r>
              <a:rPr lang="en-GB" spc="-5" dirty="0">
                <a:cs typeface="Calibri"/>
              </a:rPr>
              <a:t>o</a:t>
            </a:r>
            <a:r>
              <a:rPr lang="en-GB" dirty="0">
                <a:cs typeface="Calibri"/>
              </a:rPr>
              <a:t>f </a:t>
            </a:r>
            <a:r>
              <a:rPr lang="en-GB" spc="-120" dirty="0">
                <a:cs typeface="Calibri"/>
              </a:rPr>
              <a:t>k</a:t>
            </a:r>
            <a:r>
              <a:rPr lang="en-GB" spc="-25" dirty="0">
                <a:cs typeface="Calibri"/>
              </a:rPr>
              <a:t>e</a:t>
            </a:r>
            <a:r>
              <a:rPr lang="en-GB" dirty="0">
                <a:cs typeface="Calibri"/>
              </a:rPr>
              <a:t>y g</a:t>
            </a:r>
            <a:r>
              <a:rPr lang="en-GB" spc="-65" dirty="0">
                <a:cs typeface="Calibri"/>
              </a:rPr>
              <a:t>r</a:t>
            </a:r>
            <a:r>
              <a:rPr lang="en-GB" dirty="0">
                <a:cs typeface="Calibri"/>
              </a:rPr>
              <a:t>adu</a:t>
            </a:r>
            <a:r>
              <a:rPr lang="en-GB" spc="-30" dirty="0">
                <a:cs typeface="Calibri"/>
              </a:rPr>
              <a:t>a</a:t>
            </a:r>
            <a:r>
              <a:rPr lang="en-GB" spc="-45" dirty="0">
                <a:cs typeface="Calibri"/>
              </a:rPr>
              <a:t>t</a:t>
            </a:r>
            <a:r>
              <a:rPr lang="en-GB" dirty="0">
                <a:cs typeface="Calibri"/>
              </a:rPr>
              <a:t>e </a:t>
            </a:r>
            <a:r>
              <a:rPr lang="en-GB" spc="-15" dirty="0">
                <a:cs typeface="Calibri"/>
              </a:rPr>
              <a:t>a</a:t>
            </a:r>
            <a:r>
              <a:rPr lang="en-GB" spc="-55" dirty="0">
                <a:cs typeface="Calibri"/>
              </a:rPr>
              <a:t>t</a:t>
            </a:r>
            <a:r>
              <a:rPr lang="en-GB" dirty="0">
                <a:cs typeface="Calibri"/>
              </a:rPr>
              <a:t>tr</a:t>
            </a:r>
            <a:r>
              <a:rPr lang="en-GB" spc="-15" dirty="0">
                <a:cs typeface="Calibri"/>
              </a:rPr>
              <a:t>i</a:t>
            </a:r>
            <a:r>
              <a:rPr lang="en-GB" spc="-5" dirty="0">
                <a:cs typeface="Calibri"/>
              </a:rPr>
              <a:t>bu</a:t>
            </a:r>
            <a:r>
              <a:rPr lang="en-GB" spc="-45" dirty="0">
                <a:cs typeface="Calibri"/>
              </a:rPr>
              <a:t>t</a:t>
            </a:r>
            <a:r>
              <a:rPr lang="en-GB" dirty="0">
                <a:cs typeface="Calibri"/>
              </a:rPr>
              <a:t>es</a:t>
            </a:r>
          </a:p>
          <a:p>
            <a:pPr marL="355600" indent="-342900">
              <a:spcBef>
                <a:spcPts val="770"/>
              </a:spcBef>
              <a:buFont typeface="Arial"/>
              <a:buChar char="•"/>
              <a:tabLst>
                <a:tab pos="355600" algn="l"/>
              </a:tabLst>
            </a:pPr>
            <a:r>
              <a:rPr lang="en-GB" spc="-5" dirty="0">
                <a:cs typeface="Calibri"/>
              </a:rPr>
              <a:t>D</a:t>
            </a:r>
            <a:r>
              <a:rPr lang="en-GB" spc="-15" dirty="0">
                <a:cs typeface="Calibri"/>
              </a:rPr>
              <a:t>e</a:t>
            </a:r>
            <a:r>
              <a:rPr lang="en-GB" spc="-35" dirty="0">
                <a:cs typeface="Calibri"/>
              </a:rPr>
              <a:t>v</a:t>
            </a:r>
            <a:r>
              <a:rPr lang="en-GB" dirty="0">
                <a:cs typeface="Calibri"/>
              </a:rPr>
              <a:t>elopme</a:t>
            </a:r>
            <a:r>
              <a:rPr lang="en-GB" spc="-40" dirty="0">
                <a:cs typeface="Calibri"/>
              </a:rPr>
              <a:t>n</a:t>
            </a:r>
            <a:r>
              <a:rPr lang="en-GB" dirty="0">
                <a:cs typeface="Calibri"/>
              </a:rPr>
              <a:t>t </a:t>
            </a:r>
            <a:r>
              <a:rPr lang="en-GB" spc="-5" dirty="0">
                <a:cs typeface="Calibri"/>
              </a:rPr>
              <a:t>o</a:t>
            </a:r>
            <a:r>
              <a:rPr lang="en-GB" dirty="0">
                <a:cs typeface="Calibri"/>
              </a:rPr>
              <a:t>f a </a:t>
            </a:r>
            <a:r>
              <a:rPr lang="en-GB" spc="-60" dirty="0">
                <a:cs typeface="Calibri"/>
              </a:rPr>
              <a:t>r</a:t>
            </a:r>
            <a:r>
              <a:rPr lang="en-GB" dirty="0">
                <a:cs typeface="Calibri"/>
              </a:rPr>
              <a:t>an</a:t>
            </a:r>
            <a:r>
              <a:rPr lang="en-GB" spc="-25" dirty="0">
                <a:cs typeface="Calibri"/>
              </a:rPr>
              <a:t>g</a:t>
            </a:r>
            <a:r>
              <a:rPr lang="en-GB" dirty="0">
                <a:cs typeface="Calibri"/>
              </a:rPr>
              <a:t>e</a:t>
            </a:r>
            <a:r>
              <a:rPr lang="en-GB" spc="-15" dirty="0">
                <a:cs typeface="Calibri"/>
              </a:rPr>
              <a:t> </a:t>
            </a:r>
            <a:r>
              <a:rPr lang="en-GB" spc="-5" dirty="0">
                <a:cs typeface="Calibri"/>
              </a:rPr>
              <a:t>o</a:t>
            </a:r>
            <a:r>
              <a:rPr lang="en-GB" dirty="0">
                <a:cs typeface="Calibri"/>
              </a:rPr>
              <a:t>f </a:t>
            </a:r>
            <a:r>
              <a:rPr lang="en-GB" spc="-10" dirty="0">
                <a:cs typeface="Calibri"/>
              </a:rPr>
              <a:t>l</a:t>
            </a:r>
            <a:r>
              <a:rPr lang="en-GB" dirty="0">
                <a:cs typeface="Calibri"/>
              </a:rPr>
              <a:t>earni</a:t>
            </a:r>
            <a:r>
              <a:rPr lang="en-GB" spc="-15" dirty="0">
                <a:cs typeface="Calibri"/>
              </a:rPr>
              <a:t>n</a:t>
            </a:r>
            <a:r>
              <a:rPr lang="en-GB" dirty="0">
                <a:cs typeface="Calibri"/>
              </a:rPr>
              <a:t>g</a:t>
            </a:r>
            <a:r>
              <a:rPr lang="en-GB" spc="20" dirty="0">
                <a:cs typeface="Calibri"/>
              </a:rPr>
              <a:t> </a:t>
            </a:r>
            <a:r>
              <a:rPr lang="en-GB" dirty="0" smtClean="0">
                <a:cs typeface="Calibri"/>
              </a:rPr>
              <a:t>e</a:t>
            </a:r>
            <a:r>
              <a:rPr lang="en-GB" spc="-55" dirty="0" smtClean="0">
                <a:cs typeface="Calibri"/>
              </a:rPr>
              <a:t>n</a:t>
            </a:r>
            <a:r>
              <a:rPr lang="en-GB" dirty="0" smtClean="0">
                <a:cs typeface="Calibri"/>
              </a:rPr>
              <a:t>vi</a:t>
            </a:r>
            <a:r>
              <a:rPr lang="en-GB" spc="-50" dirty="0" smtClean="0">
                <a:cs typeface="Calibri"/>
              </a:rPr>
              <a:t>r</a:t>
            </a:r>
            <a:r>
              <a:rPr lang="en-GB" spc="-5" dirty="0" smtClean="0">
                <a:cs typeface="Calibri"/>
              </a:rPr>
              <a:t>onme</a:t>
            </a:r>
            <a:r>
              <a:rPr lang="en-GB" spc="-30" dirty="0" smtClean="0">
                <a:cs typeface="Calibri"/>
              </a:rPr>
              <a:t>n</a:t>
            </a:r>
            <a:r>
              <a:rPr lang="en-GB" dirty="0" smtClean="0">
                <a:cs typeface="Calibri"/>
              </a:rPr>
              <a:t>ts –</a:t>
            </a:r>
            <a:r>
              <a:rPr lang="en-GB" spc="10" dirty="0" smtClean="0">
                <a:cs typeface="Calibri"/>
              </a:rPr>
              <a:t> </a:t>
            </a:r>
            <a:r>
              <a:rPr lang="en-GB" dirty="0">
                <a:cs typeface="Calibri"/>
              </a:rPr>
              <a:t>in</a:t>
            </a:r>
            <a:r>
              <a:rPr lang="en-GB" spc="-5" dirty="0">
                <a:cs typeface="Calibri"/>
              </a:rPr>
              <a:t> </a:t>
            </a:r>
            <a:r>
              <a:rPr lang="en-GB" dirty="0">
                <a:cs typeface="Calibri"/>
              </a:rPr>
              <a:t>and</a:t>
            </a:r>
            <a:r>
              <a:rPr lang="en-GB" spc="10" dirty="0">
                <a:cs typeface="Calibri"/>
              </a:rPr>
              <a:t> </a:t>
            </a:r>
            <a:r>
              <a:rPr lang="en-GB" spc="-5" dirty="0">
                <a:cs typeface="Calibri"/>
              </a:rPr>
              <a:t>ou</a:t>
            </a:r>
            <a:r>
              <a:rPr lang="en-GB" dirty="0">
                <a:cs typeface="Calibri"/>
              </a:rPr>
              <a:t>t </a:t>
            </a:r>
            <a:r>
              <a:rPr lang="en-GB" spc="-5" dirty="0">
                <a:cs typeface="Calibri"/>
              </a:rPr>
              <a:t>o</a:t>
            </a:r>
            <a:r>
              <a:rPr lang="en-GB" dirty="0">
                <a:cs typeface="Calibri"/>
              </a:rPr>
              <a:t>f</a:t>
            </a:r>
            <a:r>
              <a:rPr lang="en-GB" spc="5" dirty="0">
                <a:cs typeface="Calibri"/>
              </a:rPr>
              <a:t> </a:t>
            </a:r>
            <a:r>
              <a:rPr lang="en-GB" dirty="0">
                <a:cs typeface="Calibri"/>
              </a:rPr>
              <a:t>clas</a:t>
            </a:r>
            <a:r>
              <a:rPr lang="en-GB" spc="-15" dirty="0">
                <a:cs typeface="Calibri"/>
              </a:rPr>
              <a:t>s</a:t>
            </a:r>
            <a:r>
              <a:rPr lang="en-GB" spc="-50" dirty="0">
                <a:cs typeface="Calibri"/>
              </a:rPr>
              <a:t>r</a:t>
            </a:r>
            <a:r>
              <a:rPr lang="en-GB" spc="-5" dirty="0">
                <a:cs typeface="Calibri"/>
              </a:rPr>
              <a:t>oom</a:t>
            </a:r>
            <a:r>
              <a:rPr lang="en-GB" dirty="0">
                <a:cs typeface="Calibri"/>
              </a:rPr>
              <a:t>,</a:t>
            </a:r>
            <a:r>
              <a:rPr lang="en-GB" spc="-5" dirty="0">
                <a:cs typeface="Calibri"/>
              </a:rPr>
              <a:t> onli</a:t>
            </a:r>
            <a:r>
              <a:rPr lang="en-GB" spc="-10" dirty="0">
                <a:cs typeface="Calibri"/>
              </a:rPr>
              <a:t>n</a:t>
            </a:r>
            <a:r>
              <a:rPr lang="en-GB" dirty="0">
                <a:cs typeface="Calibri"/>
              </a:rPr>
              <a:t>e</a:t>
            </a:r>
            <a:r>
              <a:rPr lang="en-GB" spc="15" dirty="0">
                <a:cs typeface="Calibri"/>
              </a:rPr>
              <a:t> </a:t>
            </a:r>
            <a:r>
              <a:rPr lang="en-GB" spc="-5" dirty="0">
                <a:cs typeface="Calibri"/>
              </a:rPr>
              <a:t>(B</a:t>
            </a:r>
            <a:r>
              <a:rPr lang="en-GB" dirty="0">
                <a:cs typeface="Calibri"/>
              </a:rPr>
              <a:t>B </a:t>
            </a:r>
            <a:r>
              <a:rPr lang="en-GB" spc="-35" dirty="0" smtClean="0">
                <a:cs typeface="Calibri"/>
              </a:rPr>
              <a:t>c</a:t>
            </a:r>
            <a:r>
              <a:rPr lang="en-GB" spc="-5" dirty="0" smtClean="0">
                <a:cs typeface="Calibri"/>
              </a:rPr>
              <a:t>ollabo</a:t>
            </a:r>
            <a:r>
              <a:rPr lang="en-GB" spc="-60" dirty="0" smtClean="0">
                <a:cs typeface="Calibri"/>
              </a:rPr>
              <a:t>r</a:t>
            </a:r>
            <a:r>
              <a:rPr lang="en-GB" spc="-25" dirty="0" smtClean="0">
                <a:cs typeface="Calibri"/>
              </a:rPr>
              <a:t>a</a:t>
            </a:r>
            <a:r>
              <a:rPr lang="en-GB" spc="-45" dirty="0" smtClean="0">
                <a:cs typeface="Calibri"/>
              </a:rPr>
              <a:t>t</a:t>
            </a:r>
            <a:r>
              <a:rPr lang="en-GB" dirty="0" smtClean="0">
                <a:cs typeface="Calibri"/>
              </a:rPr>
              <a:t>e/</a:t>
            </a:r>
            <a:r>
              <a:rPr lang="en-GB" dirty="0" err="1" smtClean="0">
                <a:cs typeface="Calibri"/>
              </a:rPr>
              <a:t>moodle</a:t>
            </a:r>
            <a:r>
              <a:rPr lang="en-GB" dirty="0" smtClean="0">
                <a:cs typeface="Calibri"/>
              </a:rPr>
              <a:t>)</a:t>
            </a:r>
            <a:endParaRPr lang="en-GB" dirty="0">
              <a:cs typeface="Calibri"/>
            </a:endParaRPr>
          </a:p>
          <a:p>
            <a:pPr marL="355600" indent="-342900">
              <a:spcBef>
                <a:spcPts val="770"/>
              </a:spcBef>
              <a:buFont typeface="Arial"/>
              <a:buChar char="•"/>
              <a:tabLst>
                <a:tab pos="355600" algn="l"/>
              </a:tabLst>
            </a:pPr>
            <a:r>
              <a:rPr lang="en-GB" dirty="0">
                <a:cs typeface="Calibri"/>
              </a:rPr>
              <a:t>10 </a:t>
            </a:r>
            <a:r>
              <a:rPr lang="en-GB" spc="-5" dirty="0">
                <a:cs typeface="Calibri"/>
              </a:rPr>
              <a:t>d</a:t>
            </a:r>
            <a:r>
              <a:rPr lang="en-GB" spc="-65" dirty="0">
                <a:cs typeface="Calibri"/>
              </a:rPr>
              <a:t>a</a:t>
            </a:r>
            <a:r>
              <a:rPr lang="en-GB" dirty="0">
                <a:cs typeface="Calibri"/>
              </a:rPr>
              <a:t>y I</a:t>
            </a:r>
            <a:r>
              <a:rPr lang="en-GB" spc="-25" dirty="0">
                <a:cs typeface="Calibri"/>
              </a:rPr>
              <a:t>n</a:t>
            </a:r>
            <a:r>
              <a:rPr lang="en-GB" spc="-45" dirty="0">
                <a:cs typeface="Calibri"/>
              </a:rPr>
              <a:t>t</a:t>
            </a:r>
            <a:r>
              <a:rPr lang="en-GB" dirty="0">
                <a:cs typeface="Calibri"/>
              </a:rPr>
              <a:t>ens</a:t>
            </a:r>
            <a:r>
              <a:rPr lang="en-GB" spc="-20" dirty="0">
                <a:cs typeface="Calibri"/>
              </a:rPr>
              <a:t>i</a:t>
            </a:r>
            <a:r>
              <a:rPr lang="en-GB" spc="-35" dirty="0">
                <a:cs typeface="Calibri"/>
              </a:rPr>
              <a:t>v</a:t>
            </a:r>
            <a:r>
              <a:rPr lang="en-GB" dirty="0">
                <a:cs typeface="Calibri"/>
              </a:rPr>
              <a:t>e</a:t>
            </a:r>
            <a:r>
              <a:rPr lang="en-GB" spc="15" dirty="0">
                <a:cs typeface="Calibri"/>
              </a:rPr>
              <a:t> </a:t>
            </a:r>
            <a:r>
              <a:rPr lang="en-GB" spc="-5" dirty="0">
                <a:cs typeface="Calibri"/>
              </a:rPr>
              <a:t>Stud</a:t>
            </a:r>
            <a:r>
              <a:rPr lang="en-GB" dirty="0">
                <a:cs typeface="Calibri"/>
              </a:rPr>
              <a:t>y</a:t>
            </a:r>
            <a:r>
              <a:rPr lang="en-GB" spc="20" dirty="0">
                <a:cs typeface="Calibri"/>
              </a:rPr>
              <a:t> </a:t>
            </a:r>
            <a:r>
              <a:rPr lang="en-GB" spc="-60" dirty="0">
                <a:cs typeface="Calibri"/>
              </a:rPr>
              <a:t>P</a:t>
            </a:r>
            <a:r>
              <a:rPr lang="en-GB" dirty="0">
                <a:cs typeface="Calibri"/>
              </a:rPr>
              <a:t>eriod</a:t>
            </a:r>
            <a:r>
              <a:rPr lang="en-GB" spc="-10" dirty="0">
                <a:cs typeface="Calibri"/>
              </a:rPr>
              <a:t> </a:t>
            </a:r>
            <a:r>
              <a:rPr lang="en-GB" spc="-5" dirty="0">
                <a:cs typeface="Calibri"/>
              </a:rPr>
              <a:t>(</a:t>
            </a:r>
            <a:r>
              <a:rPr lang="en-GB" spc="-45" dirty="0">
                <a:cs typeface="Calibri"/>
              </a:rPr>
              <a:t>y</a:t>
            </a:r>
            <a:r>
              <a:rPr lang="en-GB" dirty="0">
                <a:cs typeface="Calibri"/>
              </a:rPr>
              <a:t>ear</a:t>
            </a:r>
            <a:r>
              <a:rPr lang="en-GB" spc="-20" dirty="0">
                <a:cs typeface="Calibri"/>
              </a:rPr>
              <a:t> </a:t>
            </a:r>
            <a:r>
              <a:rPr lang="en-GB" dirty="0">
                <a:cs typeface="Calibri"/>
              </a:rPr>
              <a:t>1 </a:t>
            </a:r>
            <a:r>
              <a:rPr lang="en-GB" spc="-5" dirty="0" smtClean="0">
                <a:cs typeface="Calibri"/>
              </a:rPr>
              <a:t>S</a:t>
            </a:r>
            <a:r>
              <a:rPr lang="en-GB" spc="-20" dirty="0" smtClean="0">
                <a:cs typeface="Calibri"/>
              </a:rPr>
              <a:t>c</a:t>
            </a:r>
            <a:r>
              <a:rPr lang="en-GB" spc="-5" dirty="0" smtClean="0">
                <a:cs typeface="Calibri"/>
              </a:rPr>
              <a:t>otlan</a:t>
            </a:r>
            <a:r>
              <a:rPr lang="en-GB" spc="-10" dirty="0" smtClean="0">
                <a:cs typeface="Calibri"/>
              </a:rPr>
              <a:t>d, year 2 Finland then Netherlands</a:t>
            </a:r>
            <a:r>
              <a:rPr lang="en-GB" dirty="0" smtClean="0">
                <a:cs typeface="Calibri"/>
              </a:rPr>
              <a:t>)</a:t>
            </a:r>
            <a:endParaRPr lang="en-GB" dirty="0">
              <a:cs typeface="Calibri"/>
            </a:endParaRP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517" y="6101395"/>
            <a:ext cx="1447225" cy="6242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3770889" y="6004290"/>
            <a:ext cx="1567878" cy="721348"/>
            <a:chOff x="651328" y="2857592"/>
            <a:chExt cx="1353185" cy="620394"/>
          </a:xfrm>
        </p:grpSpPr>
        <p:pic>
          <p:nvPicPr>
            <p:cNvPr id="6" name="A1808E0D-8B20-48F8-905E-D67E8665424A" descr="image1.JPG"/>
            <p:cNvPicPr/>
            <p:nvPr/>
          </p:nvPicPr>
          <p:blipFill>
            <a:blip r:embed="rId3" r:link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328" y="2857592"/>
              <a:ext cx="1353185" cy="4375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349828" y="3231765"/>
              <a:ext cx="6335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 smtClean="0"/>
                <a:t>Scotland</a:t>
              </a:r>
              <a:endParaRPr lang="en-GB" sz="1000" dirty="0"/>
            </a:p>
          </p:txBody>
        </p:sp>
      </p:grpSp>
      <p:pic>
        <p:nvPicPr>
          <p:cNvPr id="8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978" y="6244432"/>
            <a:ext cx="1949974" cy="306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C:\Users\plo2\Desktop\KA2 Cap Build 2015\eu_flag_co_funded_pos_[rgb]_right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35" y="230188"/>
            <a:ext cx="1397000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704" y="5907186"/>
            <a:ext cx="1618407" cy="81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fbeelding 3"/>
          <p:cNvPicPr>
            <a:picLocks noChangeAspect="1"/>
          </p:cNvPicPr>
          <p:nvPr/>
        </p:nvPicPr>
        <p:blipFill rotWithShape="1">
          <a:blip r:embed="rId8"/>
          <a:srcRect l="21749" t="21175" r="42306" b="8693"/>
          <a:stretch/>
        </p:blipFill>
        <p:spPr>
          <a:xfrm>
            <a:off x="10966741" y="77015"/>
            <a:ext cx="1292465" cy="168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1639" y="174311"/>
            <a:ext cx="11871642" cy="4308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54405">
              <a:lnSpc>
                <a:spcPct val="100000"/>
              </a:lnSpc>
            </a:pPr>
            <a:r>
              <a:rPr sz="2800" b="1" spc="-20" dirty="0"/>
              <a:t>P</a:t>
            </a:r>
            <a:r>
              <a:rPr sz="2800" b="1" spc="-5" dirty="0"/>
              <a:t>EE</a:t>
            </a:r>
            <a:r>
              <a:rPr sz="2800" b="1" spc="-20" dirty="0"/>
              <a:t>T</a:t>
            </a:r>
            <a:r>
              <a:rPr sz="2800" b="1" dirty="0"/>
              <a:t>S</a:t>
            </a:r>
            <a:r>
              <a:rPr sz="2800" b="1" spc="-5" dirty="0"/>
              <a:t> </a:t>
            </a:r>
            <a:r>
              <a:rPr sz="2800" b="1" spc="-10" dirty="0"/>
              <a:t>P</a:t>
            </a:r>
            <a:r>
              <a:rPr sz="2800" b="1" spc="-45" dirty="0"/>
              <a:t>r</a:t>
            </a:r>
            <a:r>
              <a:rPr sz="2800" b="1" spc="-15" dirty="0"/>
              <a:t>ojec</a:t>
            </a:r>
            <a:r>
              <a:rPr sz="2800" b="1" spc="-10" dirty="0"/>
              <a:t>t</a:t>
            </a:r>
            <a:r>
              <a:rPr sz="2800" b="1" spc="5" dirty="0"/>
              <a:t> </a:t>
            </a:r>
            <a:r>
              <a:rPr sz="2800" b="1" spc="-30" dirty="0"/>
              <a:t>M</a:t>
            </a:r>
            <a:r>
              <a:rPr sz="2800" b="1" dirty="0"/>
              <a:t>ana</a:t>
            </a:r>
            <a:r>
              <a:rPr sz="2800" b="1" spc="-20" dirty="0"/>
              <a:t>g</a:t>
            </a:r>
            <a:r>
              <a:rPr sz="2800" b="1" spc="-15" dirty="0"/>
              <a:t>em</a:t>
            </a:r>
            <a:r>
              <a:rPr sz="2800" b="1" spc="-5" dirty="0"/>
              <a:t>e</a:t>
            </a:r>
            <a:r>
              <a:rPr sz="2800" b="1" spc="-10" dirty="0"/>
              <a:t>nt</a:t>
            </a:r>
            <a:r>
              <a:rPr sz="2800" b="1" dirty="0"/>
              <a:t> and</a:t>
            </a:r>
            <a:r>
              <a:rPr sz="2800" b="1" spc="10" dirty="0"/>
              <a:t> </a:t>
            </a:r>
            <a:r>
              <a:rPr sz="2800" b="1" dirty="0"/>
              <a:t>Ann</a:t>
            </a:r>
            <a:r>
              <a:rPr sz="2800" b="1" spc="-5" dirty="0"/>
              <a:t>ua</a:t>
            </a:r>
            <a:r>
              <a:rPr sz="2800" b="1" dirty="0"/>
              <a:t>l Im</a:t>
            </a:r>
            <a:r>
              <a:rPr sz="2800" b="1" spc="5" dirty="0"/>
              <a:t>p</a:t>
            </a:r>
            <a:r>
              <a:rPr sz="2800" b="1" spc="-5" dirty="0"/>
              <a:t>l</a:t>
            </a:r>
            <a:r>
              <a:rPr sz="2800" b="1" spc="-15" dirty="0"/>
              <a:t>em</a:t>
            </a:r>
            <a:r>
              <a:rPr sz="2800" b="1" spc="-5" dirty="0"/>
              <a:t>e</a:t>
            </a:r>
            <a:r>
              <a:rPr sz="2800" b="1" spc="-10" dirty="0"/>
              <a:t>n</a:t>
            </a:r>
            <a:r>
              <a:rPr sz="2800" b="1" spc="-40" dirty="0"/>
              <a:t>t</a:t>
            </a:r>
            <a:r>
              <a:rPr sz="2800" b="1" spc="-15" dirty="0"/>
              <a:t>a</a:t>
            </a:r>
            <a:r>
              <a:rPr sz="2800" b="1" dirty="0"/>
              <a:t>t</a:t>
            </a:r>
            <a:r>
              <a:rPr sz="2800" b="1" spc="-10" dirty="0"/>
              <a:t>i</a:t>
            </a:r>
            <a:r>
              <a:rPr sz="2800" b="1" spc="-5" dirty="0"/>
              <a:t>o</a:t>
            </a:r>
            <a:r>
              <a:rPr sz="2800" b="1" dirty="0"/>
              <a:t>n </a:t>
            </a:r>
            <a:r>
              <a:rPr sz="2800" b="1" spc="-15" dirty="0"/>
              <a:t>(</a:t>
            </a:r>
            <a:r>
              <a:rPr sz="2800" b="1" spc="-50" dirty="0"/>
              <a:t>K</a:t>
            </a:r>
            <a:r>
              <a:rPr sz="2800" b="1" spc="-20" dirty="0"/>
              <a:t>e</a:t>
            </a:r>
            <a:r>
              <a:rPr sz="2800" b="1" spc="-10" dirty="0"/>
              <a:t>y</a:t>
            </a:r>
            <a:r>
              <a:rPr sz="2800" b="1" spc="20" dirty="0"/>
              <a:t> </a:t>
            </a:r>
            <a:r>
              <a:rPr sz="2800" b="1" spc="-10" dirty="0"/>
              <a:t>Ac</a:t>
            </a:r>
            <a:r>
              <a:rPr sz="2800" b="1" spc="-20" dirty="0"/>
              <a:t>t</a:t>
            </a:r>
            <a:r>
              <a:rPr sz="2800" b="1" spc="-5" dirty="0"/>
              <a:t>i</a:t>
            </a:r>
            <a:r>
              <a:rPr sz="2800" b="1" dirty="0"/>
              <a:t>vi</a:t>
            </a:r>
            <a:r>
              <a:rPr sz="2800" b="1" spc="-10" dirty="0"/>
              <a:t>t</a:t>
            </a:r>
            <a:r>
              <a:rPr sz="2800" b="1" spc="-5" dirty="0"/>
              <a:t>i</a:t>
            </a:r>
            <a:r>
              <a:rPr sz="2800" b="1" spc="-10" dirty="0"/>
              <a:t>e</a:t>
            </a:r>
            <a:r>
              <a:rPr sz="2800" b="1" spc="-5" dirty="0"/>
              <a:t>s</a:t>
            </a:r>
            <a:r>
              <a:rPr sz="2800" b="1" dirty="0"/>
              <a:t>)</a:t>
            </a:r>
          </a:p>
        </p:txBody>
      </p:sp>
      <p:sp>
        <p:nvSpPr>
          <p:cNvPr id="3" name="object 3"/>
          <p:cNvSpPr/>
          <p:nvPr/>
        </p:nvSpPr>
        <p:spPr>
          <a:xfrm>
            <a:off x="9124569" y="5941682"/>
            <a:ext cx="1784985" cy="339090"/>
          </a:xfrm>
          <a:custGeom>
            <a:avLst/>
            <a:gdLst/>
            <a:ahLst/>
            <a:cxnLst/>
            <a:rect l="l" t="t" r="r" b="b"/>
            <a:pathLst>
              <a:path w="1784984" h="339089">
                <a:moveTo>
                  <a:pt x="0" y="338556"/>
                </a:moveTo>
                <a:lnTo>
                  <a:pt x="1784730" y="338556"/>
                </a:lnTo>
                <a:lnTo>
                  <a:pt x="1784730" y="0"/>
                </a:lnTo>
                <a:lnTo>
                  <a:pt x="0" y="0"/>
                </a:lnTo>
                <a:lnTo>
                  <a:pt x="0" y="338556"/>
                </a:lnTo>
                <a:close/>
              </a:path>
            </a:pathLst>
          </a:custGeom>
          <a:solidFill>
            <a:srgbClr val="CC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204453" y="5993917"/>
            <a:ext cx="1264285" cy="249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800" dirty="0">
                <a:latin typeface="Calibri"/>
                <a:cs typeface="Calibri"/>
              </a:rPr>
              <a:t>P</a:t>
            </a:r>
            <a:r>
              <a:rPr sz="800" spc="-5" dirty="0">
                <a:latin typeface="Calibri"/>
                <a:cs typeface="Calibri"/>
              </a:rPr>
              <a:t>rojec</a:t>
            </a:r>
            <a:r>
              <a:rPr sz="800" dirty="0">
                <a:latin typeface="Calibri"/>
                <a:cs typeface="Calibri"/>
              </a:rPr>
              <a:t>t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M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-5" dirty="0">
                <a:latin typeface="Calibri"/>
                <a:cs typeface="Calibri"/>
              </a:rPr>
              <a:t>n</a:t>
            </a:r>
            <a:r>
              <a:rPr sz="800" dirty="0">
                <a:latin typeface="Calibri"/>
                <a:cs typeface="Calibri"/>
              </a:rPr>
              <a:t>ag</a:t>
            </a:r>
            <a:r>
              <a:rPr sz="800" spc="-5" dirty="0">
                <a:latin typeface="Calibri"/>
                <a:cs typeface="Calibri"/>
              </a:rPr>
              <a:t>e</a:t>
            </a:r>
            <a:r>
              <a:rPr sz="800" spc="5" dirty="0">
                <a:latin typeface="Calibri"/>
                <a:cs typeface="Calibri"/>
              </a:rPr>
              <a:t>m</a:t>
            </a:r>
            <a:r>
              <a:rPr sz="800" spc="-5" dirty="0">
                <a:latin typeface="Calibri"/>
                <a:cs typeface="Calibri"/>
              </a:rPr>
              <a:t>en</a:t>
            </a:r>
            <a:r>
              <a:rPr sz="800" dirty="0">
                <a:latin typeface="Calibri"/>
                <a:cs typeface="Calibri"/>
              </a:rPr>
              <a:t>t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Mee</a:t>
            </a:r>
            <a:r>
              <a:rPr sz="800" spc="-10" dirty="0">
                <a:latin typeface="Calibri"/>
                <a:cs typeface="Calibri"/>
              </a:rPr>
              <a:t>t</a:t>
            </a:r>
            <a:r>
              <a:rPr sz="800" spc="-5" dirty="0">
                <a:latin typeface="Calibri"/>
                <a:cs typeface="Calibri"/>
              </a:rPr>
              <a:t>ing </a:t>
            </a:r>
            <a:r>
              <a:rPr sz="800" dirty="0">
                <a:latin typeface="Calibri"/>
                <a:cs typeface="Calibri"/>
              </a:rPr>
              <a:t>(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*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)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=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V</a:t>
            </a:r>
            <a:r>
              <a:rPr sz="800" spc="-10" dirty="0">
                <a:latin typeface="Calibri"/>
                <a:cs typeface="Calibri"/>
              </a:rPr>
              <a:t>i</a:t>
            </a:r>
            <a:r>
              <a:rPr sz="800" spc="-5" dirty="0">
                <a:latin typeface="Calibri"/>
                <a:cs typeface="Calibri"/>
              </a:rPr>
              <a:t>r</a:t>
            </a:r>
            <a:r>
              <a:rPr sz="800" spc="-10" dirty="0">
                <a:latin typeface="Calibri"/>
                <a:cs typeface="Calibri"/>
              </a:rPr>
              <a:t>t</a:t>
            </a:r>
            <a:r>
              <a:rPr sz="800" spc="-5" dirty="0">
                <a:latin typeface="Calibri"/>
                <a:cs typeface="Calibri"/>
              </a:rPr>
              <a:t>ua</a:t>
            </a:r>
            <a:r>
              <a:rPr sz="800" dirty="0">
                <a:latin typeface="Calibri"/>
                <a:cs typeface="Calibri"/>
              </a:rPr>
              <a:t>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124569" y="6301485"/>
            <a:ext cx="1784985" cy="215900"/>
          </a:xfrm>
          <a:custGeom>
            <a:avLst/>
            <a:gdLst/>
            <a:ahLst/>
            <a:cxnLst/>
            <a:rect l="l" t="t" r="r" b="b"/>
            <a:pathLst>
              <a:path w="1784984" h="215900">
                <a:moveTo>
                  <a:pt x="0" y="215442"/>
                </a:moveTo>
                <a:lnTo>
                  <a:pt x="1784730" y="215442"/>
                </a:lnTo>
                <a:lnTo>
                  <a:pt x="1784730" y="0"/>
                </a:lnTo>
                <a:lnTo>
                  <a:pt x="0" y="0"/>
                </a:lnTo>
                <a:lnTo>
                  <a:pt x="0" y="215442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24569" y="6533481"/>
            <a:ext cx="1784985" cy="215900"/>
          </a:xfrm>
          <a:custGeom>
            <a:avLst/>
            <a:gdLst/>
            <a:ahLst/>
            <a:cxnLst/>
            <a:rect l="l" t="t" r="r" b="b"/>
            <a:pathLst>
              <a:path w="1784984" h="215900">
                <a:moveTo>
                  <a:pt x="0" y="215442"/>
                </a:moveTo>
                <a:lnTo>
                  <a:pt x="1784730" y="215442"/>
                </a:lnTo>
                <a:lnTo>
                  <a:pt x="1784730" y="0"/>
                </a:lnTo>
                <a:lnTo>
                  <a:pt x="0" y="0"/>
                </a:lnTo>
                <a:lnTo>
                  <a:pt x="0" y="215442"/>
                </a:lnTo>
                <a:close/>
              </a:path>
            </a:pathLst>
          </a:custGeom>
          <a:solidFill>
            <a:srgbClr val="C5D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97909" y="1274063"/>
            <a:ext cx="620395" cy="636270"/>
          </a:xfrm>
          <a:custGeom>
            <a:avLst/>
            <a:gdLst/>
            <a:ahLst/>
            <a:cxnLst/>
            <a:rect l="l" t="t" r="r" b="b"/>
            <a:pathLst>
              <a:path w="620395" h="636269">
                <a:moveTo>
                  <a:pt x="473837" y="0"/>
                </a:moveTo>
                <a:lnTo>
                  <a:pt x="0" y="286385"/>
                </a:lnTo>
                <a:lnTo>
                  <a:pt x="352043" y="636015"/>
                </a:lnTo>
                <a:lnTo>
                  <a:pt x="619887" y="474090"/>
                </a:lnTo>
                <a:lnTo>
                  <a:pt x="473837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97909" y="1274063"/>
            <a:ext cx="620395" cy="636270"/>
          </a:xfrm>
          <a:custGeom>
            <a:avLst/>
            <a:gdLst/>
            <a:ahLst/>
            <a:cxnLst/>
            <a:rect l="l" t="t" r="r" b="b"/>
            <a:pathLst>
              <a:path w="620395" h="636269">
                <a:moveTo>
                  <a:pt x="0" y="286385"/>
                </a:moveTo>
                <a:lnTo>
                  <a:pt x="352043" y="636015"/>
                </a:lnTo>
                <a:lnTo>
                  <a:pt x="619887" y="474090"/>
                </a:lnTo>
                <a:lnTo>
                  <a:pt x="473837" y="0"/>
                </a:lnTo>
                <a:lnTo>
                  <a:pt x="0" y="286385"/>
                </a:lnTo>
                <a:close/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59020" y="1154683"/>
            <a:ext cx="1181735" cy="534670"/>
          </a:xfrm>
          <a:custGeom>
            <a:avLst/>
            <a:gdLst/>
            <a:ahLst/>
            <a:cxnLst/>
            <a:rect l="l" t="t" r="r" b="b"/>
            <a:pathLst>
              <a:path w="1181735" h="534669">
                <a:moveTo>
                  <a:pt x="1181480" y="0"/>
                </a:moveTo>
                <a:lnTo>
                  <a:pt x="0" y="0"/>
                </a:lnTo>
                <a:lnTo>
                  <a:pt x="133603" y="534288"/>
                </a:lnTo>
                <a:lnTo>
                  <a:pt x="1048003" y="534288"/>
                </a:lnTo>
                <a:lnTo>
                  <a:pt x="118148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59020" y="1154683"/>
            <a:ext cx="1181735" cy="534670"/>
          </a:xfrm>
          <a:custGeom>
            <a:avLst/>
            <a:gdLst/>
            <a:ahLst/>
            <a:cxnLst/>
            <a:rect l="l" t="t" r="r" b="b"/>
            <a:pathLst>
              <a:path w="1181735" h="534669">
                <a:moveTo>
                  <a:pt x="1181480" y="0"/>
                </a:moveTo>
                <a:lnTo>
                  <a:pt x="1048003" y="534288"/>
                </a:lnTo>
                <a:lnTo>
                  <a:pt x="133603" y="534288"/>
                </a:lnTo>
                <a:lnTo>
                  <a:pt x="0" y="0"/>
                </a:lnTo>
                <a:lnTo>
                  <a:pt x="1181480" y="0"/>
                </a:lnTo>
                <a:close/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87902" y="1628902"/>
            <a:ext cx="1050925" cy="1223645"/>
          </a:xfrm>
          <a:custGeom>
            <a:avLst/>
            <a:gdLst/>
            <a:ahLst/>
            <a:cxnLst/>
            <a:rect l="l" t="t" r="r" b="b"/>
            <a:pathLst>
              <a:path w="1050925" h="1223645">
                <a:moveTo>
                  <a:pt x="733298" y="0"/>
                </a:moveTo>
                <a:lnTo>
                  <a:pt x="0" y="1050798"/>
                </a:lnTo>
                <a:lnTo>
                  <a:pt x="451993" y="1223137"/>
                </a:lnTo>
                <a:lnTo>
                  <a:pt x="1050925" y="364744"/>
                </a:lnTo>
                <a:lnTo>
                  <a:pt x="73329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87902" y="1628902"/>
            <a:ext cx="1050925" cy="1223645"/>
          </a:xfrm>
          <a:custGeom>
            <a:avLst/>
            <a:gdLst/>
            <a:ahLst/>
            <a:cxnLst/>
            <a:rect l="l" t="t" r="r" b="b"/>
            <a:pathLst>
              <a:path w="1050925" h="1223645">
                <a:moveTo>
                  <a:pt x="0" y="1050798"/>
                </a:moveTo>
                <a:lnTo>
                  <a:pt x="451993" y="1223137"/>
                </a:lnTo>
                <a:lnTo>
                  <a:pt x="1050925" y="364744"/>
                </a:lnTo>
                <a:lnTo>
                  <a:pt x="733298" y="0"/>
                </a:lnTo>
                <a:lnTo>
                  <a:pt x="0" y="1050798"/>
                </a:lnTo>
                <a:close/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89223" y="2826766"/>
            <a:ext cx="477520" cy="532130"/>
          </a:xfrm>
          <a:custGeom>
            <a:avLst/>
            <a:gdLst/>
            <a:ahLst/>
            <a:cxnLst/>
            <a:rect l="l" t="t" r="r" b="b"/>
            <a:pathLst>
              <a:path w="477519" h="532129">
                <a:moveTo>
                  <a:pt x="75056" y="0"/>
                </a:moveTo>
                <a:lnTo>
                  <a:pt x="0" y="532003"/>
                </a:lnTo>
                <a:lnTo>
                  <a:pt x="431800" y="486537"/>
                </a:lnTo>
                <a:lnTo>
                  <a:pt x="477393" y="163068"/>
                </a:lnTo>
                <a:lnTo>
                  <a:pt x="75056" y="0"/>
                </a:lnTo>
                <a:close/>
              </a:path>
            </a:pathLst>
          </a:custGeom>
          <a:solidFill>
            <a:srgbClr val="8EB4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89223" y="2826766"/>
            <a:ext cx="477520" cy="532130"/>
          </a:xfrm>
          <a:custGeom>
            <a:avLst/>
            <a:gdLst/>
            <a:ahLst/>
            <a:cxnLst/>
            <a:rect l="l" t="t" r="r" b="b"/>
            <a:pathLst>
              <a:path w="477519" h="532129">
                <a:moveTo>
                  <a:pt x="0" y="532003"/>
                </a:moveTo>
                <a:lnTo>
                  <a:pt x="431800" y="486537"/>
                </a:lnTo>
                <a:lnTo>
                  <a:pt x="477393" y="163068"/>
                </a:lnTo>
                <a:lnTo>
                  <a:pt x="75056" y="0"/>
                </a:lnTo>
                <a:lnTo>
                  <a:pt x="0" y="532003"/>
                </a:lnTo>
                <a:close/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99051" y="4723891"/>
            <a:ext cx="645160" cy="647700"/>
          </a:xfrm>
          <a:custGeom>
            <a:avLst/>
            <a:gdLst/>
            <a:ahLst/>
            <a:cxnLst/>
            <a:rect l="l" t="t" r="r" b="b"/>
            <a:pathLst>
              <a:path w="645160" h="647700">
                <a:moveTo>
                  <a:pt x="415417" y="0"/>
                </a:moveTo>
                <a:lnTo>
                  <a:pt x="0" y="271144"/>
                </a:lnTo>
                <a:lnTo>
                  <a:pt x="406019" y="647572"/>
                </a:lnTo>
                <a:lnTo>
                  <a:pt x="645033" y="212851"/>
                </a:lnTo>
                <a:lnTo>
                  <a:pt x="415417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099051" y="4723891"/>
            <a:ext cx="645160" cy="647700"/>
          </a:xfrm>
          <a:custGeom>
            <a:avLst/>
            <a:gdLst/>
            <a:ahLst/>
            <a:cxnLst/>
            <a:rect l="l" t="t" r="r" b="b"/>
            <a:pathLst>
              <a:path w="645160" h="647700">
                <a:moveTo>
                  <a:pt x="406019" y="647572"/>
                </a:moveTo>
                <a:lnTo>
                  <a:pt x="645033" y="212851"/>
                </a:lnTo>
                <a:lnTo>
                  <a:pt x="415417" y="0"/>
                </a:lnTo>
                <a:lnTo>
                  <a:pt x="0" y="271144"/>
                </a:lnTo>
                <a:lnTo>
                  <a:pt x="406019" y="647572"/>
                </a:lnTo>
                <a:close/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302754" y="1829561"/>
            <a:ext cx="799465" cy="848994"/>
          </a:xfrm>
          <a:custGeom>
            <a:avLst/>
            <a:gdLst/>
            <a:ahLst/>
            <a:cxnLst/>
            <a:rect l="l" t="t" r="r" b="b"/>
            <a:pathLst>
              <a:path w="799465" h="848994">
                <a:moveTo>
                  <a:pt x="306959" y="0"/>
                </a:moveTo>
                <a:lnTo>
                  <a:pt x="0" y="373888"/>
                </a:lnTo>
                <a:lnTo>
                  <a:pt x="352171" y="848613"/>
                </a:lnTo>
                <a:lnTo>
                  <a:pt x="798956" y="663066"/>
                </a:lnTo>
                <a:lnTo>
                  <a:pt x="306959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02754" y="1829561"/>
            <a:ext cx="799465" cy="848994"/>
          </a:xfrm>
          <a:custGeom>
            <a:avLst/>
            <a:gdLst/>
            <a:ahLst/>
            <a:cxnLst/>
            <a:rect l="l" t="t" r="r" b="b"/>
            <a:pathLst>
              <a:path w="799465" h="848994">
                <a:moveTo>
                  <a:pt x="306959" y="0"/>
                </a:moveTo>
                <a:lnTo>
                  <a:pt x="0" y="373888"/>
                </a:lnTo>
                <a:lnTo>
                  <a:pt x="352171" y="848613"/>
                </a:lnTo>
                <a:lnTo>
                  <a:pt x="798956" y="663066"/>
                </a:lnTo>
                <a:lnTo>
                  <a:pt x="306959" y="0"/>
                </a:lnTo>
                <a:close/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934197" y="3304921"/>
            <a:ext cx="469900" cy="433070"/>
          </a:xfrm>
          <a:custGeom>
            <a:avLst/>
            <a:gdLst/>
            <a:ahLst/>
            <a:cxnLst/>
            <a:rect l="l" t="t" r="r" b="b"/>
            <a:pathLst>
              <a:path w="469900" h="433070">
                <a:moveTo>
                  <a:pt x="469392" y="0"/>
                </a:moveTo>
                <a:lnTo>
                  <a:pt x="0" y="108203"/>
                </a:lnTo>
                <a:lnTo>
                  <a:pt x="0" y="324611"/>
                </a:lnTo>
                <a:lnTo>
                  <a:pt x="469392" y="432815"/>
                </a:lnTo>
                <a:lnTo>
                  <a:pt x="46939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934197" y="3304921"/>
            <a:ext cx="469900" cy="433070"/>
          </a:xfrm>
          <a:custGeom>
            <a:avLst/>
            <a:gdLst/>
            <a:ahLst/>
            <a:cxnLst/>
            <a:rect l="l" t="t" r="r" b="b"/>
            <a:pathLst>
              <a:path w="469900" h="433070">
                <a:moveTo>
                  <a:pt x="469392" y="0"/>
                </a:moveTo>
                <a:lnTo>
                  <a:pt x="0" y="108203"/>
                </a:lnTo>
                <a:lnTo>
                  <a:pt x="0" y="324611"/>
                </a:lnTo>
                <a:lnTo>
                  <a:pt x="469392" y="432815"/>
                </a:lnTo>
                <a:lnTo>
                  <a:pt x="469392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829296" y="4012058"/>
            <a:ext cx="553085" cy="467359"/>
          </a:xfrm>
          <a:custGeom>
            <a:avLst/>
            <a:gdLst/>
            <a:ahLst/>
            <a:cxnLst/>
            <a:rect l="l" t="t" r="r" b="b"/>
            <a:pathLst>
              <a:path w="553084" h="467360">
                <a:moveTo>
                  <a:pt x="74929" y="0"/>
                </a:moveTo>
                <a:lnTo>
                  <a:pt x="0" y="202946"/>
                </a:lnTo>
                <a:lnTo>
                  <a:pt x="402717" y="467106"/>
                </a:lnTo>
                <a:lnTo>
                  <a:pt x="552703" y="61087"/>
                </a:lnTo>
                <a:lnTo>
                  <a:pt x="74929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829296" y="4012058"/>
            <a:ext cx="553085" cy="467359"/>
          </a:xfrm>
          <a:custGeom>
            <a:avLst/>
            <a:gdLst/>
            <a:ahLst/>
            <a:cxnLst/>
            <a:rect l="l" t="t" r="r" b="b"/>
            <a:pathLst>
              <a:path w="553084" h="467360">
                <a:moveTo>
                  <a:pt x="552703" y="61087"/>
                </a:moveTo>
                <a:lnTo>
                  <a:pt x="74929" y="0"/>
                </a:lnTo>
                <a:lnTo>
                  <a:pt x="0" y="202946"/>
                </a:lnTo>
                <a:lnTo>
                  <a:pt x="402717" y="467106"/>
                </a:lnTo>
                <a:lnTo>
                  <a:pt x="552703" y="61087"/>
                </a:lnTo>
                <a:close/>
              </a:path>
            </a:pathLst>
          </a:custGeom>
          <a:ln w="952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138542" y="4351401"/>
            <a:ext cx="1062990" cy="1121410"/>
          </a:xfrm>
          <a:custGeom>
            <a:avLst/>
            <a:gdLst/>
            <a:ahLst/>
            <a:cxnLst/>
            <a:rect l="l" t="t" r="r" b="b"/>
            <a:pathLst>
              <a:path w="1062990" h="1121410">
                <a:moveTo>
                  <a:pt x="632079" y="0"/>
                </a:moveTo>
                <a:lnTo>
                  <a:pt x="0" y="723900"/>
                </a:lnTo>
                <a:lnTo>
                  <a:pt x="276352" y="1120902"/>
                </a:lnTo>
                <a:lnTo>
                  <a:pt x="1062736" y="220218"/>
                </a:lnTo>
                <a:lnTo>
                  <a:pt x="632079" y="0"/>
                </a:lnTo>
                <a:close/>
              </a:path>
            </a:pathLst>
          </a:custGeom>
          <a:solidFill>
            <a:srgbClr val="8EB4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138542" y="4351401"/>
            <a:ext cx="1062990" cy="1121410"/>
          </a:xfrm>
          <a:custGeom>
            <a:avLst/>
            <a:gdLst/>
            <a:ahLst/>
            <a:cxnLst/>
            <a:rect l="l" t="t" r="r" b="b"/>
            <a:pathLst>
              <a:path w="1062990" h="1121410">
                <a:moveTo>
                  <a:pt x="1062736" y="220218"/>
                </a:moveTo>
                <a:lnTo>
                  <a:pt x="632079" y="0"/>
                </a:lnTo>
                <a:lnTo>
                  <a:pt x="0" y="723900"/>
                </a:lnTo>
                <a:lnTo>
                  <a:pt x="276352" y="1120902"/>
                </a:lnTo>
                <a:lnTo>
                  <a:pt x="1062736" y="220218"/>
                </a:lnTo>
                <a:close/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971029" y="5134356"/>
            <a:ext cx="414020" cy="517525"/>
          </a:xfrm>
          <a:custGeom>
            <a:avLst/>
            <a:gdLst/>
            <a:ahLst/>
            <a:cxnLst/>
            <a:rect l="l" t="t" r="r" b="b"/>
            <a:pathLst>
              <a:path w="414020" h="517525">
                <a:moveTo>
                  <a:pt x="115824" y="0"/>
                </a:moveTo>
                <a:lnTo>
                  <a:pt x="0" y="66548"/>
                </a:lnTo>
                <a:lnTo>
                  <a:pt x="181864" y="517156"/>
                </a:lnTo>
                <a:lnTo>
                  <a:pt x="413512" y="384048"/>
                </a:lnTo>
                <a:lnTo>
                  <a:pt x="115824" y="0"/>
                </a:lnTo>
                <a:close/>
              </a:path>
            </a:pathLst>
          </a:custGeom>
          <a:solidFill>
            <a:srgbClr val="8EB4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971029" y="5134356"/>
            <a:ext cx="414020" cy="517525"/>
          </a:xfrm>
          <a:custGeom>
            <a:avLst/>
            <a:gdLst/>
            <a:ahLst/>
            <a:cxnLst/>
            <a:rect l="l" t="t" r="r" b="b"/>
            <a:pathLst>
              <a:path w="414020" h="517525">
                <a:moveTo>
                  <a:pt x="413512" y="384048"/>
                </a:moveTo>
                <a:lnTo>
                  <a:pt x="115824" y="0"/>
                </a:lnTo>
                <a:lnTo>
                  <a:pt x="0" y="66548"/>
                </a:lnTo>
                <a:lnTo>
                  <a:pt x="181864" y="517156"/>
                </a:lnTo>
                <a:lnTo>
                  <a:pt x="413512" y="384048"/>
                </a:lnTo>
                <a:close/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628892" y="1271778"/>
            <a:ext cx="384175" cy="525145"/>
          </a:xfrm>
          <a:custGeom>
            <a:avLst/>
            <a:gdLst/>
            <a:ahLst/>
            <a:cxnLst/>
            <a:rect l="l" t="t" r="r" b="b"/>
            <a:pathLst>
              <a:path w="384175" h="525144">
                <a:moveTo>
                  <a:pt x="127254" y="0"/>
                </a:moveTo>
                <a:lnTo>
                  <a:pt x="0" y="469392"/>
                </a:lnTo>
                <a:lnTo>
                  <a:pt x="128524" y="525145"/>
                </a:lnTo>
                <a:lnTo>
                  <a:pt x="384175" y="111379"/>
                </a:lnTo>
                <a:lnTo>
                  <a:pt x="127254" y="0"/>
                </a:lnTo>
                <a:close/>
              </a:path>
            </a:pathLst>
          </a:custGeom>
          <a:solidFill>
            <a:srgbClr val="8EB4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628892" y="1271778"/>
            <a:ext cx="384175" cy="525145"/>
          </a:xfrm>
          <a:custGeom>
            <a:avLst/>
            <a:gdLst/>
            <a:ahLst/>
            <a:cxnLst/>
            <a:rect l="l" t="t" r="r" b="b"/>
            <a:pathLst>
              <a:path w="384175" h="525144">
                <a:moveTo>
                  <a:pt x="127254" y="0"/>
                </a:moveTo>
                <a:lnTo>
                  <a:pt x="0" y="469392"/>
                </a:lnTo>
                <a:lnTo>
                  <a:pt x="128524" y="525145"/>
                </a:lnTo>
                <a:lnTo>
                  <a:pt x="384175" y="111379"/>
                </a:lnTo>
                <a:lnTo>
                  <a:pt x="127254" y="0"/>
                </a:lnTo>
                <a:close/>
              </a:path>
            </a:pathLst>
          </a:custGeom>
          <a:ln w="952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966078" y="1451991"/>
            <a:ext cx="448309" cy="521970"/>
          </a:xfrm>
          <a:custGeom>
            <a:avLst/>
            <a:gdLst/>
            <a:ahLst/>
            <a:cxnLst/>
            <a:rect l="l" t="t" r="r" b="b"/>
            <a:pathLst>
              <a:path w="448310" h="521969">
                <a:moveTo>
                  <a:pt x="206248" y="0"/>
                </a:moveTo>
                <a:lnTo>
                  <a:pt x="0" y="440944"/>
                </a:lnTo>
                <a:lnTo>
                  <a:pt x="121031" y="521462"/>
                </a:lnTo>
                <a:lnTo>
                  <a:pt x="448183" y="161036"/>
                </a:lnTo>
                <a:lnTo>
                  <a:pt x="206248" y="0"/>
                </a:lnTo>
                <a:close/>
              </a:path>
            </a:pathLst>
          </a:custGeom>
          <a:solidFill>
            <a:srgbClr val="8EB4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966078" y="1451991"/>
            <a:ext cx="448309" cy="521970"/>
          </a:xfrm>
          <a:custGeom>
            <a:avLst/>
            <a:gdLst/>
            <a:ahLst/>
            <a:cxnLst/>
            <a:rect l="l" t="t" r="r" b="b"/>
            <a:pathLst>
              <a:path w="448310" h="521969">
                <a:moveTo>
                  <a:pt x="206248" y="0"/>
                </a:moveTo>
                <a:lnTo>
                  <a:pt x="0" y="440944"/>
                </a:lnTo>
                <a:lnTo>
                  <a:pt x="121031" y="521462"/>
                </a:lnTo>
                <a:lnTo>
                  <a:pt x="448183" y="161036"/>
                </a:lnTo>
                <a:lnTo>
                  <a:pt x="206248" y="0"/>
                </a:lnTo>
                <a:close/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262502" y="704850"/>
            <a:ext cx="5512562" cy="56502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024371" y="4983734"/>
            <a:ext cx="192405" cy="250190"/>
          </a:xfrm>
          <a:custGeom>
            <a:avLst/>
            <a:gdLst/>
            <a:ahLst/>
            <a:cxnLst/>
            <a:rect l="l" t="t" r="r" b="b"/>
            <a:pathLst>
              <a:path w="192404" h="250189">
                <a:moveTo>
                  <a:pt x="0" y="0"/>
                </a:moveTo>
                <a:lnTo>
                  <a:pt x="192150" y="249682"/>
                </a:lnTo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593711" y="4216019"/>
            <a:ext cx="320675" cy="170180"/>
          </a:xfrm>
          <a:custGeom>
            <a:avLst/>
            <a:gdLst/>
            <a:ahLst/>
            <a:cxnLst/>
            <a:rect l="l" t="t" r="r" b="b"/>
            <a:pathLst>
              <a:path w="320675" h="170179">
                <a:moveTo>
                  <a:pt x="0" y="0"/>
                </a:moveTo>
                <a:lnTo>
                  <a:pt x="320547" y="169671"/>
                </a:lnTo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129654" y="5317616"/>
            <a:ext cx="0" cy="322580"/>
          </a:xfrm>
          <a:custGeom>
            <a:avLst/>
            <a:gdLst/>
            <a:ahLst/>
            <a:cxnLst/>
            <a:rect l="l" t="t" r="r" b="b"/>
            <a:pathLst>
              <a:path h="322579">
                <a:moveTo>
                  <a:pt x="0" y="0"/>
                </a:moveTo>
                <a:lnTo>
                  <a:pt x="0" y="322414"/>
                </a:lnTo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097399" y="5135245"/>
            <a:ext cx="150495" cy="280670"/>
          </a:xfrm>
          <a:custGeom>
            <a:avLst/>
            <a:gdLst/>
            <a:ahLst/>
            <a:cxnLst/>
            <a:rect l="l" t="t" r="r" b="b"/>
            <a:pathLst>
              <a:path w="150495" h="280670">
                <a:moveTo>
                  <a:pt x="150367" y="0"/>
                </a:moveTo>
                <a:lnTo>
                  <a:pt x="0" y="280415"/>
                </a:lnTo>
              </a:path>
            </a:pathLst>
          </a:custGeom>
          <a:ln w="2539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311270" y="4546473"/>
            <a:ext cx="273685" cy="168275"/>
          </a:xfrm>
          <a:custGeom>
            <a:avLst/>
            <a:gdLst/>
            <a:ahLst/>
            <a:cxnLst/>
            <a:rect l="l" t="t" r="r" b="b"/>
            <a:pathLst>
              <a:path w="273685" h="168275">
                <a:moveTo>
                  <a:pt x="273431" y="0"/>
                </a:moveTo>
                <a:lnTo>
                  <a:pt x="0" y="168275"/>
                </a:lnTo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949065" y="3642105"/>
            <a:ext cx="328295" cy="0"/>
          </a:xfrm>
          <a:custGeom>
            <a:avLst/>
            <a:gdLst/>
            <a:ahLst/>
            <a:cxnLst/>
            <a:rect l="l" t="t" r="r" b="b"/>
            <a:pathLst>
              <a:path w="328294">
                <a:moveTo>
                  <a:pt x="0" y="0"/>
                </a:moveTo>
                <a:lnTo>
                  <a:pt x="328041" y="0"/>
                </a:lnTo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160902" y="2627123"/>
            <a:ext cx="287655" cy="125095"/>
          </a:xfrm>
          <a:custGeom>
            <a:avLst/>
            <a:gdLst/>
            <a:ahLst/>
            <a:cxnLst/>
            <a:rect l="l" t="t" r="r" b="b"/>
            <a:pathLst>
              <a:path w="287654" h="125094">
                <a:moveTo>
                  <a:pt x="0" y="0"/>
                </a:moveTo>
                <a:lnTo>
                  <a:pt x="287147" y="124713"/>
                </a:lnTo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906009" y="1749425"/>
            <a:ext cx="171450" cy="266700"/>
          </a:xfrm>
          <a:custGeom>
            <a:avLst/>
            <a:gdLst/>
            <a:ahLst/>
            <a:cxnLst/>
            <a:rect l="l" t="t" r="r" b="b"/>
            <a:pathLst>
              <a:path w="171450" h="266700">
                <a:moveTo>
                  <a:pt x="0" y="0"/>
                </a:moveTo>
                <a:lnTo>
                  <a:pt x="170941" y="266319"/>
                </a:lnTo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958714" y="1419861"/>
            <a:ext cx="6985" cy="329565"/>
          </a:xfrm>
          <a:custGeom>
            <a:avLst/>
            <a:gdLst/>
            <a:ahLst/>
            <a:cxnLst/>
            <a:rect l="l" t="t" r="r" b="b"/>
            <a:pathLst>
              <a:path w="6985" h="329564">
                <a:moveTo>
                  <a:pt x="0" y="0"/>
                </a:moveTo>
                <a:lnTo>
                  <a:pt x="6858" y="329564"/>
                </a:lnTo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792722" y="1651255"/>
            <a:ext cx="116205" cy="273685"/>
          </a:xfrm>
          <a:custGeom>
            <a:avLst/>
            <a:gdLst/>
            <a:ahLst/>
            <a:cxnLst/>
            <a:rect l="l" t="t" r="r" b="b"/>
            <a:pathLst>
              <a:path w="116204" h="273685">
                <a:moveTo>
                  <a:pt x="116204" y="0"/>
                </a:moveTo>
                <a:lnTo>
                  <a:pt x="0" y="273431"/>
                </a:lnTo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428484" y="2338198"/>
            <a:ext cx="266700" cy="168275"/>
          </a:xfrm>
          <a:custGeom>
            <a:avLst/>
            <a:gdLst/>
            <a:ahLst/>
            <a:cxnLst/>
            <a:rect l="l" t="t" r="r" b="b"/>
            <a:pathLst>
              <a:path w="266700" h="168275">
                <a:moveTo>
                  <a:pt x="0" y="168275"/>
                </a:moveTo>
                <a:lnTo>
                  <a:pt x="266572" y="0"/>
                </a:lnTo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736078" y="3347720"/>
            <a:ext cx="314960" cy="35560"/>
          </a:xfrm>
          <a:custGeom>
            <a:avLst/>
            <a:gdLst/>
            <a:ahLst/>
            <a:cxnLst/>
            <a:rect l="l" t="t" r="r" b="b"/>
            <a:pathLst>
              <a:path w="314959" h="35560">
                <a:moveTo>
                  <a:pt x="0" y="35051"/>
                </a:moveTo>
                <a:lnTo>
                  <a:pt x="314451" y="0"/>
                </a:lnTo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5114926" y="827913"/>
            <a:ext cx="1483995" cy="509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900" dirty="0">
                <a:latin typeface="Calibri"/>
                <a:cs typeface="Calibri"/>
              </a:rPr>
              <a:t>I</a:t>
            </a:r>
            <a:r>
              <a:rPr sz="900" spc="-5" dirty="0">
                <a:latin typeface="Calibri"/>
                <a:cs typeface="Calibri"/>
              </a:rPr>
              <a:t>nt</a:t>
            </a:r>
            <a:r>
              <a:rPr sz="900" spc="-10" dirty="0">
                <a:latin typeface="Calibri"/>
                <a:cs typeface="Calibri"/>
              </a:rPr>
              <a:t>e</a:t>
            </a:r>
            <a:r>
              <a:rPr sz="900" dirty="0">
                <a:latin typeface="Calibri"/>
                <a:cs typeface="Calibri"/>
              </a:rPr>
              <a:t>r</a:t>
            </a:r>
            <a:r>
              <a:rPr sz="900" spc="-10" dirty="0">
                <a:latin typeface="Calibri"/>
                <a:cs typeface="Calibri"/>
              </a:rPr>
              <a:t>n</a:t>
            </a:r>
            <a:r>
              <a:rPr sz="900" dirty="0">
                <a:latin typeface="Calibri"/>
                <a:cs typeface="Calibri"/>
              </a:rPr>
              <a:t>at</a:t>
            </a:r>
            <a:r>
              <a:rPr sz="900" spc="-5" dirty="0">
                <a:latin typeface="Calibri"/>
                <a:cs typeface="Calibri"/>
              </a:rPr>
              <a:t>i</a:t>
            </a:r>
            <a:r>
              <a:rPr sz="900" dirty="0">
                <a:latin typeface="Calibri"/>
                <a:cs typeface="Calibri"/>
              </a:rPr>
              <a:t>o</a:t>
            </a:r>
            <a:r>
              <a:rPr sz="900" spc="-5" dirty="0">
                <a:latin typeface="Calibri"/>
                <a:cs typeface="Calibri"/>
              </a:rPr>
              <a:t>n</a:t>
            </a:r>
            <a:r>
              <a:rPr sz="900" dirty="0">
                <a:latin typeface="Calibri"/>
                <a:cs typeface="Calibri"/>
              </a:rPr>
              <a:t>al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-5" dirty="0">
                <a:latin typeface="Calibri"/>
                <a:cs typeface="Calibri"/>
              </a:rPr>
              <a:t>n</a:t>
            </a:r>
            <a:r>
              <a:rPr sz="900" dirty="0">
                <a:latin typeface="Calibri"/>
                <a:cs typeface="Calibri"/>
              </a:rPr>
              <a:t>d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e</a:t>
            </a:r>
            <a:r>
              <a:rPr sz="900" dirty="0">
                <a:latin typeface="Calibri"/>
                <a:cs typeface="Calibri"/>
              </a:rPr>
              <a:t>m</a:t>
            </a:r>
            <a:r>
              <a:rPr sz="900" spc="-5" dirty="0">
                <a:latin typeface="Calibri"/>
                <a:cs typeface="Calibri"/>
              </a:rPr>
              <a:t>pl</a:t>
            </a:r>
            <a:r>
              <a:rPr sz="900" dirty="0">
                <a:latin typeface="Calibri"/>
                <a:cs typeface="Calibri"/>
              </a:rPr>
              <a:t>oya</a:t>
            </a:r>
            <a:r>
              <a:rPr sz="900" spc="-5" dirty="0">
                <a:latin typeface="Calibri"/>
                <a:cs typeface="Calibri"/>
              </a:rPr>
              <a:t>bility C</a:t>
            </a:r>
            <a:r>
              <a:rPr sz="900" spc="5" dirty="0">
                <a:latin typeface="Calibri"/>
                <a:cs typeface="Calibri"/>
              </a:rPr>
              <a:t>o</a:t>
            </a:r>
            <a:r>
              <a:rPr sz="900" dirty="0">
                <a:latin typeface="Calibri"/>
                <a:cs typeface="Calibri"/>
              </a:rPr>
              <a:t>m</a:t>
            </a:r>
            <a:r>
              <a:rPr sz="900" spc="-5" dirty="0">
                <a:latin typeface="Calibri"/>
                <a:cs typeface="Calibri"/>
              </a:rPr>
              <a:t>p</a:t>
            </a:r>
            <a:r>
              <a:rPr sz="900" spc="-10" dirty="0">
                <a:latin typeface="Calibri"/>
                <a:cs typeface="Calibri"/>
              </a:rPr>
              <a:t>e</a:t>
            </a:r>
            <a:r>
              <a:rPr sz="900" spc="-5" dirty="0">
                <a:latin typeface="Calibri"/>
                <a:cs typeface="Calibri"/>
              </a:rPr>
              <a:t>t</a:t>
            </a:r>
            <a:r>
              <a:rPr sz="900" spc="-10" dirty="0">
                <a:latin typeface="Calibri"/>
                <a:cs typeface="Calibri"/>
              </a:rPr>
              <a:t>e</a:t>
            </a:r>
            <a:r>
              <a:rPr sz="900" spc="-5" dirty="0">
                <a:latin typeface="Calibri"/>
                <a:cs typeface="Calibri"/>
              </a:rPr>
              <a:t>nci</a:t>
            </a:r>
            <a:r>
              <a:rPr sz="900" spc="-10" dirty="0">
                <a:latin typeface="Calibri"/>
                <a:cs typeface="Calibri"/>
              </a:rPr>
              <a:t>e</a:t>
            </a:r>
            <a:r>
              <a:rPr sz="900" dirty="0">
                <a:latin typeface="Calibri"/>
                <a:cs typeface="Calibri"/>
              </a:rPr>
              <a:t>s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(IC)</a:t>
            </a:r>
            <a:endParaRPr sz="900">
              <a:latin typeface="Calibri"/>
              <a:cs typeface="Calibri"/>
            </a:endParaRPr>
          </a:p>
          <a:p>
            <a:pPr marL="370205">
              <a:spcBef>
                <a:spcPts val="745"/>
              </a:spcBef>
            </a:pPr>
            <a:r>
              <a:rPr sz="900" spc="-15" dirty="0">
                <a:latin typeface="Calibri"/>
                <a:cs typeface="Calibri"/>
              </a:rPr>
              <a:t>A</a:t>
            </a:r>
            <a:r>
              <a:rPr sz="900" spc="-5" dirty="0">
                <a:latin typeface="Calibri"/>
                <a:cs typeface="Calibri"/>
              </a:rPr>
              <a:t>p</a:t>
            </a:r>
            <a:r>
              <a:rPr sz="900" dirty="0">
                <a:latin typeface="Calibri"/>
                <a:cs typeface="Calibri"/>
              </a:rPr>
              <a:t>p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De</a:t>
            </a:r>
            <a:r>
              <a:rPr sz="900" spc="-5" dirty="0">
                <a:latin typeface="Calibri"/>
                <a:cs typeface="Calibri"/>
              </a:rPr>
              <a:t>v</a:t>
            </a:r>
            <a:r>
              <a:rPr sz="900" spc="-10" dirty="0">
                <a:latin typeface="Calibri"/>
                <a:cs typeface="Calibri"/>
              </a:rPr>
              <a:t>e</a:t>
            </a:r>
            <a:r>
              <a:rPr sz="900" spc="-5" dirty="0">
                <a:latin typeface="Calibri"/>
                <a:cs typeface="Calibri"/>
              </a:rPr>
              <a:t>l</a:t>
            </a:r>
            <a:r>
              <a:rPr sz="900" dirty="0">
                <a:latin typeface="Calibri"/>
                <a:cs typeface="Calibri"/>
              </a:rPr>
              <a:t>o</a:t>
            </a:r>
            <a:r>
              <a:rPr sz="900" spc="-5" dirty="0">
                <a:latin typeface="Calibri"/>
                <a:cs typeface="Calibri"/>
              </a:rPr>
              <a:t>p</a:t>
            </a:r>
            <a:r>
              <a:rPr sz="900" spc="-10" dirty="0">
                <a:latin typeface="Calibri"/>
                <a:cs typeface="Calibri"/>
              </a:rPr>
              <a:t>me</a:t>
            </a:r>
            <a:r>
              <a:rPr sz="900" spc="-5" dirty="0">
                <a:latin typeface="Calibri"/>
                <a:cs typeface="Calibri"/>
              </a:rPr>
              <a:t>nt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046730" y="1354455"/>
            <a:ext cx="1886585" cy="0"/>
          </a:xfrm>
          <a:custGeom>
            <a:avLst/>
            <a:gdLst/>
            <a:ahLst/>
            <a:cxnLst/>
            <a:rect l="l" t="t" r="r" b="b"/>
            <a:pathLst>
              <a:path w="1886585">
                <a:moveTo>
                  <a:pt x="1886584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3180333" y="1170432"/>
            <a:ext cx="135001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900" spc="-5" dirty="0">
                <a:latin typeface="Calibri"/>
                <a:cs typeface="Calibri"/>
              </a:rPr>
              <a:t>K</a:t>
            </a:r>
            <a:r>
              <a:rPr sz="900" spc="-10" dirty="0">
                <a:latin typeface="Calibri"/>
                <a:cs typeface="Calibri"/>
              </a:rPr>
              <a:t>e</a:t>
            </a:r>
            <a:r>
              <a:rPr sz="900" spc="-5" dirty="0">
                <a:latin typeface="Calibri"/>
                <a:cs typeface="Calibri"/>
              </a:rPr>
              <a:t>y</a:t>
            </a:r>
            <a:r>
              <a:rPr sz="900" dirty="0">
                <a:latin typeface="Calibri"/>
                <a:cs typeface="Calibri"/>
              </a:rPr>
              <a:t> Info </a:t>
            </a:r>
            <a:r>
              <a:rPr sz="900" spc="-5" dirty="0">
                <a:latin typeface="Calibri"/>
                <a:cs typeface="Calibri"/>
              </a:rPr>
              <a:t>S</a:t>
            </a:r>
            <a:r>
              <a:rPr sz="900" spc="-10" dirty="0">
                <a:latin typeface="Calibri"/>
                <a:cs typeface="Calibri"/>
              </a:rPr>
              <a:t>e</a:t>
            </a:r>
            <a:r>
              <a:rPr sz="900" dirty="0">
                <a:latin typeface="Calibri"/>
                <a:cs typeface="Calibri"/>
              </a:rPr>
              <a:t>ts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5" dirty="0">
                <a:latin typeface="Calibri"/>
                <a:cs typeface="Calibri"/>
              </a:rPr>
              <a:t>o</a:t>
            </a:r>
            <a:r>
              <a:rPr sz="900" dirty="0">
                <a:latin typeface="Calibri"/>
                <a:cs typeface="Calibri"/>
              </a:rPr>
              <a:t>n</a:t>
            </a:r>
            <a:r>
              <a:rPr sz="900" spc="-5" dirty="0">
                <a:latin typeface="Calibri"/>
                <a:cs typeface="Calibri"/>
              </a:rPr>
              <a:t> R</a:t>
            </a:r>
            <a:r>
              <a:rPr sz="900" spc="-10" dirty="0">
                <a:latin typeface="Calibri"/>
                <a:cs typeface="Calibri"/>
              </a:rPr>
              <a:t>e</a:t>
            </a:r>
            <a:r>
              <a:rPr sz="900" spc="-5" dirty="0">
                <a:latin typeface="Calibri"/>
                <a:cs typeface="Calibri"/>
              </a:rPr>
              <a:t>n</a:t>
            </a:r>
            <a:r>
              <a:rPr sz="900" spc="-10" dirty="0">
                <a:latin typeface="Calibri"/>
                <a:cs typeface="Calibri"/>
              </a:rPr>
              <a:t>ew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-5" dirty="0">
                <a:latin typeface="Calibri"/>
                <a:cs typeface="Calibri"/>
              </a:rPr>
              <a:t>bl</a:t>
            </a:r>
            <a:r>
              <a:rPr sz="900" spc="-10" dirty="0">
                <a:latin typeface="Calibri"/>
                <a:cs typeface="Calibri"/>
              </a:rPr>
              <a:t>e</a:t>
            </a:r>
            <a:r>
              <a:rPr sz="900" dirty="0">
                <a:latin typeface="Calibri"/>
                <a:cs typeface="Calibri"/>
              </a:rPr>
              <a:t>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540761" y="2237739"/>
            <a:ext cx="1558290" cy="0"/>
          </a:xfrm>
          <a:custGeom>
            <a:avLst/>
            <a:gdLst/>
            <a:ahLst/>
            <a:cxnLst/>
            <a:rect l="l" t="t" r="r" b="b"/>
            <a:pathLst>
              <a:path w="1558289">
                <a:moveTo>
                  <a:pt x="1557782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2604642" y="2021204"/>
            <a:ext cx="119761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900" spc="-10" dirty="0">
                <a:latin typeface="Calibri"/>
                <a:cs typeface="Calibri"/>
              </a:rPr>
              <a:t>S</a:t>
            </a:r>
            <a:r>
              <a:rPr sz="900" spc="-5" dirty="0">
                <a:latin typeface="Calibri"/>
                <a:cs typeface="Calibri"/>
              </a:rPr>
              <a:t>tak</a:t>
            </a:r>
            <a:r>
              <a:rPr sz="900" spc="-15" dirty="0">
                <a:latin typeface="Calibri"/>
                <a:cs typeface="Calibri"/>
              </a:rPr>
              <a:t>e</a:t>
            </a:r>
            <a:r>
              <a:rPr sz="900" spc="-5" dirty="0">
                <a:latin typeface="Calibri"/>
                <a:cs typeface="Calibri"/>
              </a:rPr>
              <a:t>h</a:t>
            </a:r>
            <a:r>
              <a:rPr sz="900" dirty="0">
                <a:latin typeface="Calibri"/>
                <a:cs typeface="Calibri"/>
              </a:rPr>
              <a:t>o</a:t>
            </a:r>
            <a:r>
              <a:rPr sz="900" spc="-5" dirty="0">
                <a:latin typeface="Calibri"/>
                <a:cs typeface="Calibri"/>
              </a:rPr>
              <a:t>ld</a:t>
            </a:r>
            <a:r>
              <a:rPr sz="900" spc="-10" dirty="0">
                <a:latin typeface="Calibri"/>
                <a:cs typeface="Calibri"/>
              </a:rPr>
              <a:t>e</a:t>
            </a:r>
            <a:r>
              <a:rPr sz="900" spc="-5" dirty="0">
                <a:latin typeface="Calibri"/>
                <a:cs typeface="Calibri"/>
              </a:rPr>
              <a:t>r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</a:t>
            </a:r>
            <a:r>
              <a:rPr sz="900" spc="5" dirty="0">
                <a:latin typeface="Calibri"/>
                <a:cs typeface="Calibri"/>
              </a:rPr>
              <a:t>o</a:t>
            </a:r>
            <a:r>
              <a:rPr sz="900" spc="-5" dirty="0">
                <a:latin typeface="Calibri"/>
                <a:cs typeface="Calibri"/>
              </a:rPr>
              <a:t>nsul</a:t>
            </a:r>
            <a:r>
              <a:rPr sz="900" dirty="0">
                <a:latin typeface="Calibri"/>
                <a:cs typeface="Calibri"/>
              </a:rPr>
              <a:t>tat</a:t>
            </a:r>
            <a:r>
              <a:rPr sz="900" spc="-5" dirty="0">
                <a:latin typeface="Calibri"/>
                <a:cs typeface="Calibri"/>
              </a:rPr>
              <a:t>i</a:t>
            </a:r>
            <a:r>
              <a:rPr sz="900" dirty="0">
                <a:latin typeface="Calibri"/>
                <a:cs typeface="Calibri"/>
              </a:rPr>
              <a:t>on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525650" y="3205227"/>
            <a:ext cx="1183005" cy="10795"/>
          </a:xfrm>
          <a:custGeom>
            <a:avLst/>
            <a:gdLst/>
            <a:ahLst/>
            <a:cxnLst/>
            <a:rect l="l" t="t" r="r" b="b"/>
            <a:pathLst>
              <a:path w="1183005" h="10794">
                <a:moveTo>
                  <a:pt x="1182751" y="0"/>
                </a:moveTo>
                <a:lnTo>
                  <a:pt x="0" y="10540"/>
                </a:lnTo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2577212" y="3015360"/>
            <a:ext cx="84137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900" spc="-10" dirty="0">
                <a:latin typeface="Calibri"/>
                <a:cs typeface="Calibri"/>
              </a:rPr>
              <a:t>S</a:t>
            </a:r>
            <a:r>
              <a:rPr sz="900" dirty="0">
                <a:latin typeface="Calibri"/>
                <a:cs typeface="Calibri"/>
              </a:rPr>
              <a:t>t</a:t>
            </a:r>
            <a:r>
              <a:rPr sz="900" spc="-10" dirty="0">
                <a:latin typeface="Calibri"/>
                <a:cs typeface="Calibri"/>
              </a:rPr>
              <a:t>u</a:t>
            </a:r>
            <a:r>
              <a:rPr sz="900" spc="-5" dirty="0">
                <a:latin typeface="Calibri"/>
                <a:cs typeface="Calibri"/>
              </a:rPr>
              <a:t>d</a:t>
            </a:r>
            <a:r>
              <a:rPr sz="900" spc="-10" dirty="0">
                <a:latin typeface="Calibri"/>
                <a:cs typeface="Calibri"/>
              </a:rPr>
              <a:t>e</a:t>
            </a:r>
            <a:r>
              <a:rPr sz="900" spc="-5" dirty="0">
                <a:latin typeface="Calibri"/>
                <a:cs typeface="Calibri"/>
              </a:rPr>
              <a:t>nt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Se</a:t>
            </a:r>
            <a:r>
              <a:rPr sz="900" spc="-5" dirty="0">
                <a:latin typeface="Calibri"/>
                <a:cs typeface="Calibri"/>
              </a:rPr>
              <a:t>l</a:t>
            </a:r>
            <a:r>
              <a:rPr sz="900" spc="-10" dirty="0">
                <a:latin typeface="Calibri"/>
                <a:cs typeface="Calibri"/>
              </a:rPr>
              <a:t>e</a:t>
            </a:r>
            <a:r>
              <a:rPr sz="900" spc="-5" dirty="0">
                <a:latin typeface="Calibri"/>
                <a:cs typeface="Calibri"/>
              </a:rPr>
              <a:t>c</a:t>
            </a: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i</a:t>
            </a:r>
            <a:r>
              <a:rPr sz="900" dirty="0">
                <a:latin typeface="Calibri"/>
                <a:cs typeface="Calibri"/>
              </a:rPr>
              <a:t>on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366516" y="4668011"/>
            <a:ext cx="1001268" cy="7223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415793" y="4700651"/>
            <a:ext cx="902335" cy="617220"/>
          </a:xfrm>
          <a:custGeom>
            <a:avLst/>
            <a:gdLst/>
            <a:ahLst/>
            <a:cxnLst/>
            <a:rect l="l" t="t" r="r" b="b"/>
            <a:pathLst>
              <a:path w="902335" h="617220">
                <a:moveTo>
                  <a:pt x="902334" y="0"/>
                </a:moveTo>
                <a:lnTo>
                  <a:pt x="0" y="616966"/>
                </a:lnTo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2442464" y="5089778"/>
            <a:ext cx="87566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b="1" spc="-15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1400" b="1" spc="-110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1400" b="1" spc="-1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1400" b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sz="1400" b="1" spc="-10" dirty="0">
                <a:solidFill>
                  <a:srgbClr val="FF0000"/>
                </a:solidFill>
                <a:latin typeface="Calibri"/>
                <a:cs typeface="Calibri"/>
              </a:rPr>
              <a:t>0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16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197099" y="5714834"/>
            <a:ext cx="1169035" cy="0"/>
          </a:xfrm>
          <a:custGeom>
            <a:avLst/>
            <a:gdLst/>
            <a:ahLst/>
            <a:cxnLst/>
            <a:rect l="l" t="t" r="r" b="b"/>
            <a:pathLst>
              <a:path w="1169035">
                <a:moveTo>
                  <a:pt x="1168908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309873" y="5213604"/>
            <a:ext cx="111251" cy="5501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366005" y="5236083"/>
            <a:ext cx="0" cy="464820"/>
          </a:xfrm>
          <a:custGeom>
            <a:avLst/>
            <a:gdLst/>
            <a:ahLst/>
            <a:cxnLst/>
            <a:rect l="l" t="t" r="r" b="b"/>
            <a:pathLst>
              <a:path h="464820">
                <a:moveTo>
                  <a:pt x="0" y="0"/>
                </a:moveTo>
                <a:lnTo>
                  <a:pt x="0" y="464731"/>
                </a:lnTo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2895981" y="5484240"/>
            <a:ext cx="121094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900" spc="-15" dirty="0">
                <a:latin typeface="Calibri"/>
                <a:cs typeface="Calibri"/>
              </a:rPr>
              <a:t>A</a:t>
            </a:r>
            <a:r>
              <a:rPr sz="900" spc="-5" dirty="0">
                <a:latin typeface="Calibri"/>
                <a:cs typeface="Calibri"/>
              </a:rPr>
              <a:t>nnu</a:t>
            </a:r>
            <a:r>
              <a:rPr sz="900" dirty="0">
                <a:latin typeface="Calibri"/>
                <a:cs typeface="Calibri"/>
              </a:rPr>
              <a:t>al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Eval</a:t>
            </a:r>
            <a:r>
              <a:rPr sz="900" spc="-10" dirty="0">
                <a:latin typeface="Calibri"/>
                <a:cs typeface="Calibri"/>
              </a:rPr>
              <a:t>u</a:t>
            </a:r>
            <a:r>
              <a:rPr sz="900" dirty="0">
                <a:latin typeface="Calibri"/>
                <a:cs typeface="Calibri"/>
              </a:rPr>
              <a:t>at</a:t>
            </a:r>
            <a:r>
              <a:rPr sz="900" spc="-5" dirty="0">
                <a:latin typeface="Calibri"/>
                <a:cs typeface="Calibri"/>
              </a:rPr>
              <a:t>i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R</a:t>
            </a:r>
            <a:r>
              <a:rPr sz="900" spc="-10" dirty="0">
                <a:latin typeface="Calibri"/>
                <a:cs typeface="Calibri"/>
              </a:rPr>
              <a:t>e</a:t>
            </a:r>
            <a:r>
              <a:rPr sz="900" spc="-5" dirty="0">
                <a:latin typeface="Calibri"/>
                <a:cs typeface="Calibri"/>
              </a:rPr>
              <a:t>p</a:t>
            </a:r>
            <a:r>
              <a:rPr sz="900" dirty="0">
                <a:latin typeface="Calibri"/>
                <a:cs typeface="Calibri"/>
              </a:rPr>
              <a:t>o</a:t>
            </a:r>
            <a:r>
              <a:rPr sz="900" spc="-5" dirty="0">
                <a:latin typeface="Calibri"/>
                <a:cs typeface="Calibri"/>
              </a:rPr>
              <a:t>rt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2793493" y="5279136"/>
            <a:ext cx="664463" cy="1234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836292" y="5317616"/>
            <a:ext cx="579755" cy="0"/>
          </a:xfrm>
          <a:custGeom>
            <a:avLst/>
            <a:gdLst/>
            <a:ahLst/>
            <a:cxnLst/>
            <a:rect l="l" t="t" r="r" b="b"/>
            <a:pathLst>
              <a:path w="579755">
                <a:moveTo>
                  <a:pt x="579501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980177" y="6035446"/>
            <a:ext cx="1306195" cy="0"/>
          </a:xfrm>
          <a:custGeom>
            <a:avLst/>
            <a:gdLst/>
            <a:ahLst/>
            <a:cxnLst/>
            <a:rect l="l" t="t" r="r" b="b"/>
            <a:pathLst>
              <a:path w="1306195">
                <a:moveTo>
                  <a:pt x="1305687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229856" y="5533644"/>
            <a:ext cx="111251" cy="5501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285863" y="5556630"/>
            <a:ext cx="0" cy="464820"/>
          </a:xfrm>
          <a:custGeom>
            <a:avLst/>
            <a:gdLst/>
            <a:ahLst/>
            <a:cxnLst/>
            <a:rect l="l" t="t" r="r" b="b"/>
            <a:pathLst>
              <a:path h="464820">
                <a:moveTo>
                  <a:pt x="0" y="0"/>
                </a:moveTo>
                <a:lnTo>
                  <a:pt x="0" y="464794"/>
                </a:lnTo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5292979" y="5779338"/>
            <a:ext cx="159321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900" spc="-10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900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900" spc="-10" dirty="0">
                <a:solidFill>
                  <a:srgbClr val="FF0000"/>
                </a:solidFill>
                <a:latin typeface="Calibri"/>
                <a:cs typeface="Calibri"/>
              </a:rPr>
              <a:t>u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900" spc="-1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nt</a:t>
            </a:r>
            <a:r>
              <a:rPr sz="900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0000"/>
                </a:solidFill>
                <a:latin typeface="Calibri"/>
                <a:cs typeface="Calibri"/>
              </a:rPr>
              <a:t>I.C.</a:t>
            </a:r>
            <a:r>
              <a:rPr sz="900" spc="-15" dirty="0">
                <a:solidFill>
                  <a:srgbClr val="FF0000"/>
                </a:solidFill>
                <a:latin typeface="Calibri"/>
                <a:cs typeface="Calibri"/>
              </a:rPr>
              <a:t> A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udit</a:t>
            </a:r>
            <a:r>
              <a:rPr sz="900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0000"/>
                </a:solidFill>
                <a:latin typeface="Calibri"/>
                <a:cs typeface="Calibri"/>
              </a:rPr>
              <a:t>–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 sel</a:t>
            </a:r>
            <a:r>
              <a:rPr sz="900" dirty="0">
                <a:solidFill>
                  <a:srgbClr val="FF0000"/>
                </a:solidFill>
                <a:latin typeface="Calibri"/>
                <a:cs typeface="Calibri"/>
              </a:rPr>
              <a:t>f-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900" spc="-1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flec</a:t>
            </a:r>
            <a:r>
              <a:rPr sz="900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900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7722361" y="5121276"/>
            <a:ext cx="314960" cy="182245"/>
          </a:xfrm>
          <a:custGeom>
            <a:avLst/>
            <a:gdLst/>
            <a:ahLst/>
            <a:cxnLst/>
            <a:rect l="l" t="t" r="r" b="b"/>
            <a:pathLst>
              <a:path w="314959" h="182245">
                <a:moveTo>
                  <a:pt x="314452" y="182244"/>
                </a:moveTo>
                <a:lnTo>
                  <a:pt x="0" y="0"/>
                </a:lnTo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8062342" y="5291074"/>
            <a:ext cx="1042035" cy="688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I0</a:t>
            </a:r>
            <a:r>
              <a:rPr sz="9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0000"/>
                </a:solidFill>
                <a:latin typeface="Calibri"/>
                <a:cs typeface="Calibri"/>
              </a:rPr>
              <a:t>Da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r>
              <a:rPr sz="9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nt</a:t>
            </a:r>
            <a:r>
              <a:rPr sz="900" spc="-1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nsive</a:t>
            </a:r>
            <a:r>
              <a:rPr sz="900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900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900" spc="-10" dirty="0">
                <a:solidFill>
                  <a:srgbClr val="FF0000"/>
                </a:solidFill>
                <a:latin typeface="Calibri"/>
                <a:cs typeface="Calibri"/>
              </a:rPr>
              <a:t>u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dy p</a:t>
            </a:r>
            <a:r>
              <a:rPr sz="900" spc="-1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90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900" dirty="0">
                <a:solidFill>
                  <a:srgbClr val="FF0000"/>
                </a:solidFill>
                <a:latin typeface="Calibri"/>
                <a:cs typeface="Calibri"/>
              </a:rPr>
              <a:t>od</a:t>
            </a:r>
            <a:r>
              <a:rPr sz="90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900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9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900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900" spc="-10" dirty="0">
                <a:solidFill>
                  <a:srgbClr val="FF0000"/>
                </a:solidFill>
                <a:latin typeface="Calibri"/>
                <a:cs typeface="Calibri"/>
              </a:rPr>
              <a:t>he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r </a:t>
            </a:r>
            <a:r>
              <a:rPr sz="900" spc="-10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sz="900" dirty="0">
                <a:solidFill>
                  <a:srgbClr val="FF0000"/>
                </a:solidFill>
                <a:latin typeface="Calibri"/>
                <a:cs typeface="Calibri"/>
              </a:rPr>
              <a:t>ot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sz="90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900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0000"/>
                </a:solidFill>
                <a:latin typeface="Calibri"/>
                <a:cs typeface="Calibri"/>
              </a:rPr>
              <a:t>(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2017),</a:t>
            </a:r>
            <a:endParaRPr sz="900" dirty="0">
              <a:latin typeface="Calibri"/>
              <a:cs typeface="Calibri"/>
            </a:endParaRPr>
          </a:p>
          <a:p>
            <a:pPr marL="38100"/>
            <a:r>
              <a:rPr sz="900" spc="-10" dirty="0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inl</a:t>
            </a:r>
            <a:r>
              <a:rPr sz="90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900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90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0000"/>
                </a:solidFill>
                <a:latin typeface="Calibri"/>
                <a:cs typeface="Calibri"/>
              </a:rPr>
              <a:t>(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2018),</a:t>
            </a:r>
            <a:endParaRPr sz="90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12700"/>
            <a:r>
              <a:rPr sz="900" spc="-15" dirty="0">
                <a:latin typeface="Calibri"/>
                <a:cs typeface="Calibri"/>
              </a:rPr>
              <a:t>Ne</a:t>
            </a:r>
            <a:r>
              <a:rPr sz="900" dirty="0">
                <a:latin typeface="Calibri"/>
                <a:cs typeface="Calibri"/>
              </a:rPr>
              <a:t>t</a:t>
            </a:r>
            <a:r>
              <a:rPr sz="900" spc="-10" dirty="0">
                <a:latin typeface="Calibri"/>
                <a:cs typeface="Calibri"/>
              </a:rPr>
              <a:t>he</a:t>
            </a:r>
            <a:r>
              <a:rPr sz="900" dirty="0">
                <a:latin typeface="Calibri"/>
                <a:cs typeface="Calibri"/>
              </a:rPr>
              <a:t>r</a:t>
            </a:r>
            <a:r>
              <a:rPr sz="900" spc="-5" dirty="0">
                <a:latin typeface="Calibri"/>
                <a:cs typeface="Calibri"/>
              </a:rPr>
              <a:t>l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-5" dirty="0">
                <a:latin typeface="Calibri"/>
                <a:cs typeface="Calibri"/>
              </a:rPr>
              <a:t>nd</a:t>
            </a:r>
            <a:r>
              <a:rPr sz="900" dirty="0">
                <a:latin typeface="Calibri"/>
                <a:cs typeface="Calibri"/>
              </a:rPr>
              <a:t>s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(2019).</a:t>
            </a:r>
          </a:p>
        </p:txBody>
      </p:sp>
      <p:sp>
        <p:nvSpPr>
          <p:cNvPr id="66" name="object 66"/>
          <p:cNvSpPr/>
          <p:nvPr/>
        </p:nvSpPr>
        <p:spPr>
          <a:xfrm>
            <a:off x="8311768" y="4299331"/>
            <a:ext cx="394970" cy="128905"/>
          </a:xfrm>
          <a:custGeom>
            <a:avLst/>
            <a:gdLst/>
            <a:ahLst/>
            <a:cxnLst/>
            <a:rect l="l" t="t" r="r" b="b"/>
            <a:pathLst>
              <a:path w="394970" h="128904">
                <a:moveTo>
                  <a:pt x="394970" y="128397"/>
                </a:moveTo>
                <a:lnTo>
                  <a:pt x="0" y="0"/>
                </a:lnTo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8718296" y="4366640"/>
            <a:ext cx="1386205" cy="27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900" spc="-5" dirty="0">
                <a:latin typeface="Calibri"/>
                <a:cs typeface="Calibri"/>
              </a:rPr>
              <a:t>Pr</a:t>
            </a:r>
            <a:r>
              <a:rPr sz="900" spc="-10" dirty="0">
                <a:latin typeface="Calibri"/>
                <a:cs typeface="Calibri"/>
              </a:rPr>
              <a:t>e</a:t>
            </a:r>
            <a:r>
              <a:rPr sz="900" spc="-5" dirty="0">
                <a:latin typeface="Calibri"/>
                <a:cs typeface="Calibri"/>
              </a:rPr>
              <a:t>p</a:t>
            </a:r>
            <a:r>
              <a:rPr sz="900" dirty="0">
                <a:latin typeface="Calibri"/>
                <a:cs typeface="Calibri"/>
              </a:rPr>
              <a:t>arat</a:t>
            </a:r>
            <a:r>
              <a:rPr sz="900" spc="-5" dirty="0">
                <a:latin typeface="Calibri"/>
                <a:cs typeface="Calibri"/>
              </a:rPr>
              <a:t>i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5" dirty="0">
                <a:latin typeface="Calibri"/>
                <a:cs typeface="Calibri"/>
              </a:rPr>
              <a:t>o</a:t>
            </a:r>
            <a:r>
              <a:rPr sz="900" dirty="0">
                <a:latin typeface="Calibri"/>
                <a:cs typeface="Calibri"/>
              </a:rPr>
              <a:t>f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surv</a:t>
            </a:r>
            <a:r>
              <a:rPr sz="900" spc="-10" dirty="0">
                <a:latin typeface="Calibri"/>
                <a:cs typeface="Calibri"/>
              </a:rPr>
              <a:t>i</a:t>
            </a:r>
            <a:r>
              <a:rPr sz="900" dirty="0">
                <a:latin typeface="Calibri"/>
                <a:cs typeface="Calibri"/>
              </a:rPr>
              <a:t>val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</a:t>
            </a:r>
            <a:r>
              <a:rPr sz="900" spc="-5" dirty="0">
                <a:latin typeface="Calibri"/>
                <a:cs typeface="Calibri"/>
              </a:rPr>
              <a:t>uid</a:t>
            </a:r>
            <a:r>
              <a:rPr sz="900" spc="-10" dirty="0">
                <a:latin typeface="Calibri"/>
                <a:cs typeface="Calibri"/>
              </a:rPr>
              <a:t>e</a:t>
            </a:r>
            <a:r>
              <a:rPr sz="900" spc="-5" dirty="0">
                <a:latin typeface="Calibri"/>
                <a:cs typeface="Calibri"/>
              </a:rPr>
              <a:t>, </a:t>
            </a:r>
            <a:r>
              <a:rPr sz="900" dirty="0">
                <a:latin typeface="Calibri"/>
                <a:cs typeface="Calibri"/>
              </a:rPr>
              <a:t>(Ho</a:t>
            </a:r>
            <a:r>
              <a:rPr sz="900" spc="-5" dirty="0">
                <a:latin typeface="Calibri"/>
                <a:cs typeface="Calibri"/>
              </a:rPr>
              <a:t>st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</a:t>
            </a:r>
            <a:r>
              <a:rPr sz="900" spc="5" dirty="0">
                <a:latin typeface="Calibri"/>
                <a:cs typeface="Calibri"/>
              </a:rPr>
              <a:t>o</a:t>
            </a:r>
            <a:r>
              <a:rPr sz="900" spc="-5" dirty="0">
                <a:latin typeface="Calibri"/>
                <a:cs typeface="Calibri"/>
              </a:rPr>
              <a:t>unt</a:t>
            </a:r>
            <a:r>
              <a:rPr sz="900" spc="-10" dirty="0">
                <a:latin typeface="Calibri"/>
                <a:cs typeface="Calibri"/>
              </a:rPr>
              <a:t>r</a:t>
            </a:r>
            <a:r>
              <a:rPr sz="900" spc="-5" dirty="0">
                <a:latin typeface="Calibri"/>
                <a:cs typeface="Calibri"/>
              </a:rPr>
              <a:t>y)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8403590" y="3529966"/>
            <a:ext cx="372110" cy="12065"/>
          </a:xfrm>
          <a:custGeom>
            <a:avLst/>
            <a:gdLst/>
            <a:ahLst/>
            <a:cxnLst/>
            <a:rect l="l" t="t" r="r" b="b"/>
            <a:pathLst>
              <a:path w="372109" h="12064">
                <a:moveTo>
                  <a:pt x="371601" y="0"/>
                </a:moveTo>
                <a:lnTo>
                  <a:pt x="0" y="11684"/>
                </a:lnTo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8822181" y="3458845"/>
            <a:ext cx="1329690" cy="27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900" dirty="0">
                <a:latin typeface="Calibri"/>
                <a:cs typeface="Calibri"/>
              </a:rPr>
              <a:t>V</a:t>
            </a:r>
            <a:r>
              <a:rPr sz="900" spc="-5" dirty="0">
                <a:latin typeface="Calibri"/>
                <a:cs typeface="Calibri"/>
              </a:rPr>
              <a:t>id</a:t>
            </a:r>
            <a:r>
              <a:rPr sz="900" spc="-10" dirty="0">
                <a:latin typeface="Calibri"/>
                <a:cs typeface="Calibri"/>
              </a:rPr>
              <a:t>e</a:t>
            </a:r>
            <a:r>
              <a:rPr sz="900" dirty="0">
                <a:latin typeface="Calibri"/>
                <a:cs typeface="Calibri"/>
              </a:rPr>
              <a:t>o</a:t>
            </a:r>
            <a:r>
              <a:rPr sz="900" spc="-5" dirty="0">
                <a:latin typeface="Calibri"/>
                <a:cs typeface="Calibri"/>
              </a:rPr>
              <a:t>/</a:t>
            </a:r>
            <a:r>
              <a:rPr sz="900" spc="5" dirty="0">
                <a:latin typeface="Calibri"/>
                <a:cs typeface="Calibri"/>
              </a:rPr>
              <a:t>o</a:t>
            </a:r>
            <a:r>
              <a:rPr sz="900" spc="-5" dirty="0">
                <a:latin typeface="Calibri"/>
                <a:cs typeface="Calibri"/>
              </a:rPr>
              <a:t>nline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pr</a:t>
            </a:r>
            <a:r>
              <a:rPr sz="900" spc="-15" dirty="0">
                <a:latin typeface="Calibri"/>
                <a:cs typeface="Calibri"/>
              </a:rPr>
              <a:t>e</a:t>
            </a:r>
            <a:r>
              <a:rPr sz="900" spc="-5" dirty="0">
                <a:latin typeface="Calibri"/>
                <a:cs typeface="Calibri"/>
              </a:rPr>
              <a:t>s</a:t>
            </a:r>
            <a:r>
              <a:rPr sz="900" spc="-10" dirty="0">
                <a:latin typeface="Calibri"/>
                <a:cs typeface="Calibri"/>
              </a:rPr>
              <a:t>e</a:t>
            </a:r>
            <a:r>
              <a:rPr sz="900" spc="-5" dirty="0">
                <a:latin typeface="Calibri"/>
                <a:cs typeface="Calibri"/>
              </a:rPr>
              <a:t>n</a:t>
            </a:r>
            <a:r>
              <a:rPr sz="900" dirty="0">
                <a:latin typeface="Calibri"/>
                <a:cs typeface="Calibri"/>
              </a:rPr>
              <a:t>tat</a:t>
            </a:r>
            <a:r>
              <a:rPr sz="900" spc="-5" dirty="0">
                <a:latin typeface="Calibri"/>
                <a:cs typeface="Calibri"/>
              </a:rPr>
              <a:t>i</a:t>
            </a:r>
            <a:r>
              <a:rPr sz="900" dirty="0">
                <a:latin typeface="Calibri"/>
                <a:cs typeface="Calibri"/>
              </a:rPr>
              <a:t>o</a:t>
            </a:r>
            <a:r>
              <a:rPr sz="900" spc="-5" dirty="0">
                <a:latin typeface="Calibri"/>
                <a:cs typeface="Calibri"/>
              </a:rPr>
              <a:t>n</a:t>
            </a:r>
            <a:r>
              <a:rPr sz="900" dirty="0">
                <a:latin typeface="Calibri"/>
                <a:cs typeface="Calibri"/>
              </a:rPr>
              <a:t>s Of</a:t>
            </a:r>
            <a:r>
              <a:rPr sz="900" spc="-5" dirty="0">
                <a:latin typeface="Calibri"/>
                <a:cs typeface="Calibri"/>
              </a:rPr>
              <a:t> r</a:t>
            </a:r>
            <a:r>
              <a:rPr sz="900" spc="-10" dirty="0">
                <a:latin typeface="Calibri"/>
                <a:cs typeface="Calibri"/>
              </a:rPr>
              <a:t>e</a:t>
            </a:r>
            <a:r>
              <a:rPr sz="900" spc="-5" dirty="0">
                <a:latin typeface="Calibri"/>
                <a:cs typeface="Calibri"/>
              </a:rPr>
              <a:t>n</a:t>
            </a:r>
            <a:r>
              <a:rPr sz="900" spc="-10" dirty="0">
                <a:latin typeface="Calibri"/>
                <a:cs typeface="Calibri"/>
              </a:rPr>
              <a:t>ew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-5" dirty="0">
                <a:latin typeface="Calibri"/>
                <a:cs typeface="Calibri"/>
              </a:rPr>
              <a:t>ble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e</a:t>
            </a:r>
            <a:r>
              <a:rPr sz="900" spc="-5" dirty="0">
                <a:latin typeface="Calibri"/>
                <a:cs typeface="Calibri"/>
              </a:rPr>
              <a:t>n</a:t>
            </a:r>
            <a:r>
              <a:rPr sz="900" spc="-10" dirty="0">
                <a:latin typeface="Calibri"/>
                <a:cs typeface="Calibri"/>
              </a:rPr>
              <a:t>e</a:t>
            </a:r>
            <a:r>
              <a:rPr sz="900" spc="-5" dirty="0">
                <a:latin typeface="Calibri"/>
                <a:cs typeface="Calibri"/>
              </a:rPr>
              <a:t>r</a:t>
            </a:r>
            <a:r>
              <a:rPr sz="900" spc="-15" dirty="0">
                <a:latin typeface="Calibri"/>
                <a:cs typeface="Calibri"/>
              </a:rPr>
              <a:t>g</a:t>
            </a:r>
            <a:r>
              <a:rPr sz="900" spc="-5" dirty="0">
                <a:latin typeface="Calibri"/>
                <a:cs typeface="Calibri"/>
              </a:rPr>
              <a:t>y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issu</a:t>
            </a:r>
            <a:r>
              <a:rPr sz="900" spc="-10" dirty="0">
                <a:latin typeface="Calibri"/>
                <a:cs typeface="Calibri"/>
              </a:rPr>
              <a:t>e</a:t>
            </a:r>
            <a:r>
              <a:rPr sz="900" spc="-5" dirty="0">
                <a:latin typeface="Calibri"/>
                <a:cs typeface="Calibri"/>
              </a:rPr>
              <a:t>s</a:t>
            </a:r>
            <a:r>
              <a:rPr sz="900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7873238" y="2205354"/>
            <a:ext cx="530860" cy="0"/>
          </a:xfrm>
          <a:custGeom>
            <a:avLst/>
            <a:gdLst/>
            <a:ahLst/>
            <a:cxnLst/>
            <a:rect l="l" t="t" r="r" b="b"/>
            <a:pathLst>
              <a:path w="530859">
                <a:moveTo>
                  <a:pt x="530351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8458328" y="2088261"/>
            <a:ext cx="1437005" cy="414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900" dirty="0">
                <a:latin typeface="Calibri"/>
                <a:cs typeface="Calibri"/>
              </a:rPr>
              <a:t>I</a:t>
            </a:r>
            <a:r>
              <a:rPr sz="900" spc="-5" dirty="0">
                <a:latin typeface="Calibri"/>
                <a:cs typeface="Calibri"/>
              </a:rPr>
              <a:t>ndi</a:t>
            </a:r>
            <a:r>
              <a:rPr sz="900" dirty="0">
                <a:latin typeface="Calibri"/>
                <a:cs typeface="Calibri"/>
              </a:rPr>
              <a:t>vi</a:t>
            </a:r>
            <a:r>
              <a:rPr sz="900" spc="-10" dirty="0">
                <a:latin typeface="Calibri"/>
                <a:cs typeface="Calibri"/>
              </a:rPr>
              <a:t>d</a:t>
            </a:r>
            <a:r>
              <a:rPr sz="900" spc="-5" dirty="0">
                <a:latin typeface="Calibri"/>
                <a:cs typeface="Calibri"/>
              </a:rPr>
              <a:t>u</a:t>
            </a:r>
            <a:r>
              <a:rPr sz="900" dirty="0">
                <a:latin typeface="Calibri"/>
                <a:cs typeface="Calibri"/>
              </a:rPr>
              <a:t>al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</a:t>
            </a:r>
            <a:r>
              <a:rPr sz="900" dirty="0">
                <a:latin typeface="Calibri"/>
                <a:cs typeface="Calibri"/>
              </a:rPr>
              <a:t>o</a:t>
            </a:r>
            <a:r>
              <a:rPr sz="900" spc="-5" dirty="0">
                <a:latin typeface="Calibri"/>
                <a:cs typeface="Calibri"/>
              </a:rPr>
              <a:t>unt</a:t>
            </a:r>
            <a:r>
              <a:rPr sz="900" spc="-10" dirty="0">
                <a:latin typeface="Calibri"/>
                <a:cs typeface="Calibri"/>
              </a:rPr>
              <a:t>r</a:t>
            </a:r>
            <a:r>
              <a:rPr sz="900" spc="-5" dirty="0">
                <a:latin typeface="Calibri"/>
                <a:cs typeface="Calibri"/>
              </a:rPr>
              <a:t>y</a:t>
            </a:r>
            <a:r>
              <a:rPr sz="900" dirty="0">
                <a:latin typeface="Calibri"/>
                <a:cs typeface="Calibri"/>
              </a:rPr>
              <a:t> a</a:t>
            </a:r>
            <a:r>
              <a:rPr sz="900" spc="-5" dirty="0">
                <a:latin typeface="Calibri"/>
                <a:cs typeface="Calibri"/>
              </a:rPr>
              <a:t>n</a:t>
            </a:r>
            <a:r>
              <a:rPr sz="900" dirty="0">
                <a:latin typeface="Calibri"/>
                <a:cs typeface="Calibri"/>
              </a:rPr>
              <a:t>aly</a:t>
            </a:r>
            <a:r>
              <a:rPr sz="900" spc="-5" dirty="0">
                <a:latin typeface="Calibri"/>
                <a:cs typeface="Calibri"/>
              </a:rPr>
              <a:t>si</a:t>
            </a:r>
            <a:r>
              <a:rPr sz="900" dirty="0">
                <a:latin typeface="Calibri"/>
                <a:cs typeface="Calibri"/>
              </a:rPr>
              <a:t>s</a:t>
            </a:r>
            <a:endParaRPr sz="900">
              <a:latin typeface="Calibri"/>
              <a:cs typeface="Calibri"/>
            </a:endParaRPr>
          </a:p>
          <a:p>
            <a:pPr marL="12700"/>
            <a:r>
              <a:rPr sz="900" dirty="0">
                <a:latin typeface="Calibri"/>
                <a:cs typeface="Calibri"/>
              </a:rPr>
              <a:t>on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re</a:t>
            </a:r>
            <a:r>
              <a:rPr sz="900" spc="-10" dirty="0">
                <a:latin typeface="Calibri"/>
                <a:cs typeface="Calibri"/>
              </a:rPr>
              <a:t>n</a:t>
            </a:r>
            <a:r>
              <a:rPr sz="900" spc="-5" dirty="0">
                <a:latin typeface="Calibri"/>
                <a:cs typeface="Calibri"/>
              </a:rPr>
              <a:t>e</a:t>
            </a:r>
            <a:r>
              <a:rPr sz="900" dirty="0">
                <a:latin typeface="Calibri"/>
                <a:cs typeface="Calibri"/>
              </a:rPr>
              <a:t>wa</a:t>
            </a:r>
            <a:r>
              <a:rPr sz="900" spc="-10" dirty="0">
                <a:latin typeface="Calibri"/>
                <a:cs typeface="Calibri"/>
              </a:rPr>
              <a:t>b</a:t>
            </a:r>
            <a:r>
              <a:rPr sz="900" spc="-5" dirty="0">
                <a:latin typeface="Calibri"/>
                <a:cs typeface="Calibri"/>
              </a:rPr>
              <a:t>le</a:t>
            </a:r>
            <a:r>
              <a:rPr sz="900" dirty="0">
                <a:latin typeface="Calibri"/>
                <a:cs typeface="Calibri"/>
              </a:rPr>
              <a:t>s</a:t>
            </a:r>
            <a:endParaRPr sz="900">
              <a:latin typeface="Calibri"/>
              <a:cs typeface="Calibri"/>
            </a:endParaRPr>
          </a:p>
          <a:p>
            <a:pPr marL="12700"/>
            <a:r>
              <a:rPr sz="900" dirty="0">
                <a:latin typeface="Calibri"/>
                <a:cs typeface="Calibri"/>
              </a:rPr>
              <a:t>Tra</a:t>
            </a:r>
            <a:r>
              <a:rPr sz="900" spc="-5" dirty="0">
                <a:latin typeface="Calibri"/>
                <a:cs typeface="Calibri"/>
              </a:rPr>
              <a:t>ining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mat</a:t>
            </a:r>
            <a:r>
              <a:rPr sz="900" spc="-10" dirty="0">
                <a:latin typeface="Calibri"/>
                <a:cs typeface="Calibri"/>
              </a:rPr>
              <a:t>e</a:t>
            </a:r>
            <a:r>
              <a:rPr sz="900" dirty="0">
                <a:latin typeface="Calibri"/>
                <a:cs typeface="Calibri"/>
              </a:rPr>
              <a:t>r</a:t>
            </a:r>
            <a:r>
              <a:rPr sz="900" spc="-5" dirty="0">
                <a:latin typeface="Calibri"/>
                <a:cs typeface="Calibri"/>
              </a:rPr>
              <a:t>i</a:t>
            </a:r>
            <a:r>
              <a:rPr sz="900" dirty="0">
                <a:latin typeface="Calibri"/>
                <a:cs typeface="Calibri"/>
              </a:rPr>
              <a:t>als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pr</a:t>
            </a:r>
            <a:r>
              <a:rPr sz="900" spc="-15" dirty="0">
                <a:latin typeface="Calibri"/>
                <a:cs typeface="Calibri"/>
              </a:rPr>
              <a:t>e</a:t>
            </a:r>
            <a:r>
              <a:rPr sz="900" spc="-5" dirty="0">
                <a:latin typeface="Calibri"/>
                <a:cs typeface="Calibri"/>
              </a:rPr>
              <a:t>p</a:t>
            </a:r>
            <a:r>
              <a:rPr sz="900" dirty="0">
                <a:latin typeface="Calibri"/>
                <a:cs typeface="Calibri"/>
              </a:rPr>
              <a:t>arat</a:t>
            </a:r>
            <a:r>
              <a:rPr sz="900" spc="-5" dirty="0">
                <a:latin typeface="Calibri"/>
                <a:cs typeface="Calibri"/>
              </a:rPr>
              <a:t>i</a:t>
            </a:r>
            <a:r>
              <a:rPr sz="900" dirty="0">
                <a:latin typeface="Calibri"/>
                <a:cs typeface="Calibri"/>
              </a:rPr>
              <a:t>on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6880352" y="1154684"/>
            <a:ext cx="336550" cy="192405"/>
          </a:xfrm>
          <a:custGeom>
            <a:avLst/>
            <a:gdLst/>
            <a:ahLst/>
            <a:cxnLst/>
            <a:rect l="l" t="t" r="r" b="b"/>
            <a:pathLst>
              <a:path w="336550" h="192405">
                <a:moveTo>
                  <a:pt x="336169" y="0"/>
                </a:moveTo>
                <a:lnTo>
                  <a:pt x="0" y="192404"/>
                </a:lnTo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7438136" y="975105"/>
            <a:ext cx="284035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900" spc="-10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900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900" spc="-10" dirty="0">
                <a:solidFill>
                  <a:srgbClr val="FF0000"/>
                </a:solidFill>
                <a:latin typeface="Calibri"/>
                <a:cs typeface="Calibri"/>
              </a:rPr>
              <a:t>u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900" spc="-1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nt</a:t>
            </a:r>
            <a:r>
              <a:rPr sz="900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0000"/>
                </a:solidFill>
                <a:latin typeface="Calibri"/>
                <a:cs typeface="Calibri"/>
              </a:rPr>
              <a:t>I.C.</a:t>
            </a:r>
            <a:r>
              <a:rPr sz="900" spc="-15" dirty="0">
                <a:solidFill>
                  <a:srgbClr val="FF0000"/>
                </a:solidFill>
                <a:latin typeface="Calibri"/>
                <a:cs typeface="Calibri"/>
              </a:rPr>
              <a:t> A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udit</a:t>
            </a:r>
            <a:r>
              <a:rPr sz="900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0000"/>
                </a:solidFill>
                <a:latin typeface="Calibri"/>
                <a:cs typeface="Calibri"/>
              </a:rPr>
              <a:t>–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 r</a:t>
            </a:r>
            <a:r>
              <a:rPr sz="900" spc="-1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flect</a:t>
            </a:r>
            <a:r>
              <a:rPr sz="900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0000"/>
                </a:solidFill>
                <a:latin typeface="Calibri"/>
                <a:cs typeface="Calibri"/>
              </a:rPr>
              <a:t>on </a:t>
            </a:r>
            <a:r>
              <a:rPr sz="900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900" spc="-10" dirty="0">
                <a:solidFill>
                  <a:srgbClr val="FF0000"/>
                </a:solidFill>
                <a:latin typeface="Calibri"/>
                <a:cs typeface="Calibri"/>
              </a:rPr>
              <a:t>he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ir</a:t>
            </a:r>
            <a:r>
              <a:rPr sz="900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sz="900" dirty="0">
                <a:solidFill>
                  <a:srgbClr val="FF0000"/>
                </a:solidFill>
                <a:latin typeface="Calibri"/>
                <a:cs typeface="Calibri"/>
              </a:rPr>
              <a:t>om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900" spc="-1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900" spc="-1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nci</a:t>
            </a:r>
            <a:r>
              <a:rPr sz="900" spc="-1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900" spc="-10" dirty="0">
                <a:solidFill>
                  <a:srgbClr val="FF0000"/>
                </a:solidFill>
                <a:latin typeface="Calibri"/>
                <a:cs typeface="Calibri"/>
              </a:rPr>
              <a:t>/attr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ibut</a:t>
            </a:r>
            <a:r>
              <a:rPr sz="900" spc="-1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900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7203822" y="1154683"/>
            <a:ext cx="1557655" cy="0"/>
          </a:xfrm>
          <a:custGeom>
            <a:avLst/>
            <a:gdLst/>
            <a:ahLst/>
            <a:cxnLst/>
            <a:rect l="l" t="t" r="r" b="b"/>
            <a:pathLst>
              <a:path w="1557654">
                <a:moveTo>
                  <a:pt x="1557654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7845933" y="1354836"/>
            <a:ext cx="85788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900" spc="-10" dirty="0">
                <a:latin typeface="Calibri"/>
                <a:cs typeface="Calibri"/>
              </a:rPr>
              <a:t>S</a:t>
            </a:r>
            <a:r>
              <a:rPr sz="900" dirty="0">
                <a:latin typeface="Calibri"/>
                <a:cs typeface="Calibri"/>
              </a:rPr>
              <a:t>t</a:t>
            </a:r>
            <a:r>
              <a:rPr sz="900" spc="-10" dirty="0">
                <a:latin typeface="Calibri"/>
                <a:cs typeface="Calibri"/>
              </a:rPr>
              <a:t>u</a:t>
            </a:r>
            <a:r>
              <a:rPr sz="900" spc="-5" dirty="0">
                <a:latin typeface="Calibri"/>
                <a:cs typeface="Calibri"/>
              </a:rPr>
              <a:t>d</a:t>
            </a:r>
            <a:r>
              <a:rPr sz="900" spc="-10" dirty="0">
                <a:latin typeface="Calibri"/>
                <a:cs typeface="Calibri"/>
              </a:rPr>
              <a:t>e</a:t>
            </a:r>
            <a:r>
              <a:rPr sz="900" spc="-5" dirty="0">
                <a:latin typeface="Calibri"/>
                <a:cs typeface="Calibri"/>
              </a:rPr>
              <a:t>nt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</a:t>
            </a:r>
            <a:r>
              <a:rPr sz="900" spc="-5" dirty="0">
                <a:latin typeface="Calibri"/>
                <a:cs typeface="Calibri"/>
              </a:rPr>
              <a:t>nduc</a:t>
            </a: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i</a:t>
            </a:r>
            <a:r>
              <a:rPr sz="900" dirty="0">
                <a:latin typeface="Calibri"/>
                <a:cs typeface="Calibri"/>
              </a:rPr>
              <a:t>on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7238873" y="1523491"/>
            <a:ext cx="2064385" cy="0"/>
          </a:xfrm>
          <a:custGeom>
            <a:avLst/>
            <a:gdLst/>
            <a:ahLst/>
            <a:cxnLst/>
            <a:rect l="l" t="t" r="r" b="b"/>
            <a:pathLst>
              <a:path w="2064384">
                <a:moveTo>
                  <a:pt x="206413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218432" y="3372611"/>
            <a:ext cx="437388" cy="5151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266058" y="3397123"/>
            <a:ext cx="342265" cy="421005"/>
          </a:xfrm>
          <a:custGeom>
            <a:avLst/>
            <a:gdLst/>
            <a:ahLst/>
            <a:cxnLst/>
            <a:rect l="l" t="t" r="r" b="b"/>
            <a:pathLst>
              <a:path w="342264" h="421004">
                <a:moveTo>
                  <a:pt x="341756" y="0"/>
                </a:moveTo>
                <a:lnTo>
                  <a:pt x="0" y="85471"/>
                </a:lnTo>
                <a:lnTo>
                  <a:pt x="0" y="335152"/>
                </a:lnTo>
                <a:lnTo>
                  <a:pt x="341756" y="420624"/>
                </a:lnTo>
                <a:lnTo>
                  <a:pt x="341756" y="0"/>
                </a:lnTo>
                <a:close/>
              </a:path>
            </a:pathLst>
          </a:custGeom>
          <a:solidFill>
            <a:srgbClr val="CC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266058" y="3397123"/>
            <a:ext cx="342265" cy="421005"/>
          </a:xfrm>
          <a:custGeom>
            <a:avLst/>
            <a:gdLst/>
            <a:ahLst/>
            <a:cxnLst/>
            <a:rect l="l" t="t" r="r" b="b"/>
            <a:pathLst>
              <a:path w="342264" h="421004">
                <a:moveTo>
                  <a:pt x="341756" y="420624"/>
                </a:moveTo>
                <a:lnTo>
                  <a:pt x="0" y="335152"/>
                </a:lnTo>
                <a:lnTo>
                  <a:pt x="0" y="85471"/>
                </a:lnTo>
                <a:lnTo>
                  <a:pt x="341756" y="0"/>
                </a:lnTo>
                <a:lnTo>
                  <a:pt x="341756" y="420624"/>
                </a:lnTo>
                <a:close/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4687062" y="3551554"/>
            <a:ext cx="77406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900" dirty="0">
                <a:latin typeface="Calibri"/>
                <a:cs typeface="Calibri"/>
              </a:rPr>
              <a:t>K</a:t>
            </a:r>
            <a:r>
              <a:rPr sz="900" spc="-5" dirty="0">
                <a:latin typeface="Calibri"/>
                <a:cs typeface="Calibri"/>
              </a:rPr>
              <a:t>ick</a:t>
            </a:r>
            <a:r>
              <a:rPr sz="900" dirty="0">
                <a:latin typeface="Calibri"/>
                <a:cs typeface="Calibri"/>
              </a:rPr>
              <a:t> o</a:t>
            </a:r>
            <a:r>
              <a:rPr sz="900" spc="-5" dirty="0">
                <a:latin typeface="Calibri"/>
                <a:cs typeface="Calibri"/>
              </a:rPr>
              <a:t>f</a:t>
            </a:r>
            <a:r>
              <a:rPr sz="900" dirty="0">
                <a:latin typeface="Calibri"/>
                <a:cs typeface="Calibri"/>
              </a:rPr>
              <a:t>f</a:t>
            </a:r>
            <a:r>
              <a:rPr sz="900" spc="-10" dirty="0">
                <a:latin typeface="Calibri"/>
                <a:cs typeface="Calibri"/>
              </a:rPr>
              <a:t> mee</a:t>
            </a: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ing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4939284" y="1920240"/>
            <a:ext cx="557784" cy="5654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986146" y="1945004"/>
            <a:ext cx="463550" cy="471170"/>
          </a:xfrm>
          <a:custGeom>
            <a:avLst/>
            <a:gdLst/>
            <a:ahLst/>
            <a:cxnLst/>
            <a:rect l="l" t="t" r="r" b="b"/>
            <a:pathLst>
              <a:path w="463550" h="471169">
                <a:moveTo>
                  <a:pt x="194944" y="0"/>
                </a:moveTo>
                <a:lnTo>
                  <a:pt x="0" y="130937"/>
                </a:lnTo>
                <a:lnTo>
                  <a:pt x="122681" y="470789"/>
                </a:lnTo>
                <a:lnTo>
                  <a:pt x="463168" y="242062"/>
                </a:lnTo>
                <a:lnTo>
                  <a:pt x="194944" y="0"/>
                </a:lnTo>
                <a:close/>
              </a:path>
            </a:pathLst>
          </a:custGeom>
          <a:solidFill>
            <a:srgbClr val="CC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986146" y="1945004"/>
            <a:ext cx="463550" cy="471170"/>
          </a:xfrm>
          <a:custGeom>
            <a:avLst/>
            <a:gdLst/>
            <a:ahLst/>
            <a:cxnLst/>
            <a:rect l="l" t="t" r="r" b="b"/>
            <a:pathLst>
              <a:path w="463550" h="471169">
                <a:moveTo>
                  <a:pt x="122681" y="470789"/>
                </a:moveTo>
                <a:lnTo>
                  <a:pt x="0" y="130937"/>
                </a:lnTo>
                <a:lnTo>
                  <a:pt x="194944" y="0"/>
                </a:lnTo>
                <a:lnTo>
                  <a:pt x="463168" y="242062"/>
                </a:lnTo>
                <a:lnTo>
                  <a:pt x="122681" y="470789"/>
                </a:lnTo>
                <a:close/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515100" y="1918717"/>
            <a:ext cx="557784" cy="5654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562217" y="1943735"/>
            <a:ext cx="462915" cy="471170"/>
          </a:xfrm>
          <a:custGeom>
            <a:avLst/>
            <a:gdLst/>
            <a:ahLst/>
            <a:cxnLst/>
            <a:rect l="l" t="t" r="r" b="b"/>
            <a:pathLst>
              <a:path w="462914" h="471169">
                <a:moveTo>
                  <a:pt x="267462" y="0"/>
                </a:moveTo>
                <a:lnTo>
                  <a:pt x="0" y="243077"/>
                </a:lnTo>
                <a:lnTo>
                  <a:pt x="341249" y="470662"/>
                </a:lnTo>
                <a:lnTo>
                  <a:pt x="462788" y="130301"/>
                </a:lnTo>
                <a:lnTo>
                  <a:pt x="267462" y="0"/>
                </a:lnTo>
                <a:close/>
              </a:path>
            </a:pathLst>
          </a:custGeom>
          <a:solidFill>
            <a:srgbClr val="CC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562217" y="1943735"/>
            <a:ext cx="462915" cy="471170"/>
          </a:xfrm>
          <a:custGeom>
            <a:avLst/>
            <a:gdLst/>
            <a:ahLst/>
            <a:cxnLst/>
            <a:rect l="l" t="t" r="r" b="b"/>
            <a:pathLst>
              <a:path w="462914" h="471169">
                <a:moveTo>
                  <a:pt x="0" y="243077"/>
                </a:moveTo>
                <a:lnTo>
                  <a:pt x="267462" y="0"/>
                </a:lnTo>
                <a:lnTo>
                  <a:pt x="462788" y="130301"/>
                </a:lnTo>
                <a:lnTo>
                  <a:pt x="341249" y="470662"/>
                </a:lnTo>
                <a:lnTo>
                  <a:pt x="0" y="243077"/>
                </a:lnTo>
                <a:close/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341108" y="3323845"/>
            <a:ext cx="455676" cy="51511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389114" y="3347973"/>
            <a:ext cx="360680" cy="420370"/>
          </a:xfrm>
          <a:custGeom>
            <a:avLst/>
            <a:gdLst/>
            <a:ahLst/>
            <a:cxnLst/>
            <a:rect l="l" t="t" r="r" b="b"/>
            <a:pathLst>
              <a:path w="360679" h="420370">
                <a:moveTo>
                  <a:pt x="24257" y="0"/>
                </a:moveTo>
                <a:lnTo>
                  <a:pt x="0" y="419862"/>
                </a:lnTo>
                <a:lnTo>
                  <a:pt x="346202" y="354330"/>
                </a:lnTo>
                <a:lnTo>
                  <a:pt x="360553" y="105028"/>
                </a:lnTo>
                <a:lnTo>
                  <a:pt x="24257" y="0"/>
                </a:lnTo>
                <a:close/>
              </a:path>
            </a:pathLst>
          </a:custGeom>
          <a:solidFill>
            <a:srgbClr val="CC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389114" y="3347973"/>
            <a:ext cx="360680" cy="420370"/>
          </a:xfrm>
          <a:custGeom>
            <a:avLst/>
            <a:gdLst/>
            <a:ahLst/>
            <a:cxnLst/>
            <a:rect l="l" t="t" r="r" b="b"/>
            <a:pathLst>
              <a:path w="360679" h="420370">
                <a:moveTo>
                  <a:pt x="24257" y="0"/>
                </a:moveTo>
                <a:lnTo>
                  <a:pt x="360553" y="105028"/>
                </a:lnTo>
                <a:lnTo>
                  <a:pt x="346202" y="354330"/>
                </a:lnTo>
                <a:lnTo>
                  <a:pt x="0" y="419862"/>
                </a:lnTo>
                <a:lnTo>
                  <a:pt x="24257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786372" y="4375403"/>
            <a:ext cx="568451" cy="5715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833489" y="4400422"/>
            <a:ext cx="474980" cy="476884"/>
          </a:xfrm>
          <a:custGeom>
            <a:avLst/>
            <a:gdLst/>
            <a:ahLst/>
            <a:cxnLst/>
            <a:rect l="l" t="t" r="r" b="b"/>
            <a:pathLst>
              <a:path w="474979" h="476885">
                <a:moveTo>
                  <a:pt x="302260" y="0"/>
                </a:moveTo>
                <a:lnTo>
                  <a:pt x="0" y="277240"/>
                </a:lnTo>
                <a:lnTo>
                  <a:pt x="301498" y="476376"/>
                </a:lnTo>
                <a:lnTo>
                  <a:pt x="474599" y="317500"/>
                </a:lnTo>
                <a:lnTo>
                  <a:pt x="302260" y="0"/>
                </a:lnTo>
                <a:close/>
              </a:path>
            </a:pathLst>
          </a:custGeom>
          <a:solidFill>
            <a:srgbClr val="CC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833489" y="4400422"/>
            <a:ext cx="474980" cy="476884"/>
          </a:xfrm>
          <a:custGeom>
            <a:avLst/>
            <a:gdLst/>
            <a:ahLst/>
            <a:cxnLst/>
            <a:rect l="l" t="t" r="r" b="b"/>
            <a:pathLst>
              <a:path w="474979" h="476885">
                <a:moveTo>
                  <a:pt x="302260" y="0"/>
                </a:moveTo>
                <a:lnTo>
                  <a:pt x="474599" y="317500"/>
                </a:lnTo>
                <a:lnTo>
                  <a:pt x="301498" y="476376"/>
                </a:lnTo>
                <a:lnTo>
                  <a:pt x="0" y="277240"/>
                </a:lnTo>
                <a:lnTo>
                  <a:pt x="302260" y="0"/>
                </a:lnTo>
                <a:close/>
              </a:path>
            </a:pathLst>
          </a:custGeom>
          <a:ln w="952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082666" y="2066799"/>
            <a:ext cx="139700" cy="136525"/>
          </a:xfrm>
          <a:custGeom>
            <a:avLst/>
            <a:gdLst/>
            <a:ahLst/>
            <a:cxnLst/>
            <a:rect l="l" t="t" r="r" b="b"/>
            <a:pathLst>
              <a:path w="139700" h="136525">
                <a:moveTo>
                  <a:pt x="91727" y="79375"/>
                </a:moveTo>
                <a:lnTo>
                  <a:pt x="56387" y="79375"/>
                </a:lnTo>
                <a:lnTo>
                  <a:pt x="35179" y="123571"/>
                </a:lnTo>
                <a:lnTo>
                  <a:pt x="34290" y="125222"/>
                </a:lnTo>
                <a:lnTo>
                  <a:pt x="34544" y="126873"/>
                </a:lnTo>
                <a:lnTo>
                  <a:pt x="36068" y="128524"/>
                </a:lnTo>
                <a:lnTo>
                  <a:pt x="37465" y="130175"/>
                </a:lnTo>
                <a:lnTo>
                  <a:pt x="40894" y="131825"/>
                </a:lnTo>
                <a:lnTo>
                  <a:pt x="51562" y="135636"/>
                </a:lnTo>
                <a:lnTo>
                  <a:pt x="55372" y="136398"/>
                </a:lnTo>
                <a:lnTo>
                  <a:pt x="59562" y="135636"/>
                </a:lnTo>
                <a:lnTo>
                  <a:pt x="60833" y="134619"/>
                </a:lnTo>
                <a:lnTo>
                  <a:pt x="61341" y="132841"/>
                </a:lnTo>
                <a:lnTo>
                  <a:pt x="72644" y="85216"/>
                </a:lnTo>
                <a:lnTo>
                  <a:pt x="97876" y="85216"/>
                </a:lnTo>
                <a:lnTo>
                  <a:pt x="91727" y="79375"/>
                </a:lnTo>
                <a:close/>
              </a:path>
              <a:path w="139700" h="136525">
                <a:moveTo>
                  <a:pt x="97876" y="85216"/>
                </a:moveTo>
                <a:lnTo>
                  <a:pt x="72644" y="85216"/>
                </a:lnTo>
                <a:lnTo>
                  <a:pt x="100203" y="125729"/>
                </a:lnTo>
                <a:lnTo>
                  <a:pt x="101219" y="127380"/>
                </a:lnTo>
                <a:lnTo>
                  <a:pt x="102743" y="128015"/>
                </a:lnTo>
                <a:lnTo>
                  <a:pt x="104902" y="127507"/>
                </a:lnTo>
                <a:lnTo>
                  <a:pt x="107061" y="126873"/>
                </a:lnTo>
                <a:lnTo>
                  <a:pt x="123317" y="110489"/>
                </a:lnTo>
                <a:lnTo>
                  <a:pt x="123062" y="108838"/>
                </a:lnTo>
                <a:lnTo>
                  <a:pt x="121538" y="107696"/>
                </a:lnTo>
                <a:lnTo>
                  <a:pt x="97876" y="85216"/>
                </a:lnTo>
                <a:close/>
              </a:path>
              <a:path w="139700" h="136525">
                <a:moveTo>
                  <a:pt x="36322" y="8254"/>
                </a:moveTo>
                <a:lnTo>
                  <a:pt x="15748" y="25780"/>
                </a:lnTo>
                <a:lnTo>
                  <a:pt x="16129" y="27431"/>
                </a:lnTo>
                <a:lnTo>
                  <a:pt x="17653" y="28701"/>
                </a:lnTo>
                <a:lnTo>
                  <a:pt x="53086" y="62356"/>
                </a:lnTo>
                <a:lnTo>
                  <a:pt x="2667" y="66166"/>
                </a:lnTo>
                <a:lnTo>
                  <a:pt x="1397" y="67310"/>
                </a:lnTo>
                <a:lnTo>
                  <a:pt x="635" y="69341"/>
                </a:lnTo>
                <a:lnTo>
                  <a:pt x="0" y="71374"/>
                </a:lnTo>
                <a:lnTo>
                  <a:pt x="127" y="75184"/>
                </a:lnTo>
                <a:lnTo>
                  <a:pt x="1143" y="80644"/>
                </a:lnTo>
                <a:lnTo>
                  <a:pt x="2032" y="86232"/>
                </a:lnTo>
                <a:lnTo>
                  <a:pt x="3175" y="89788"/>
                </a:lnTo>
                <a:lnTo>
                  <a:pt x="4572" y="91566"/>
                </a:lnTo>
                <a:lnTo>
                  <a:pt x="5969" y="93217"/>
                </a:lnTo>
                <a:lnTo>
                  <a:pt x="7493" y="93852"/>
                </a:lnTo>
                <a:lnTo>
                  <a:pt x="9398" y="93344"/>
                </a:lnTo>
                <a:lnTo>
                  <a:pt x="56387" y="79375"/>
                </a:lnTo>
                <a:lnTo>
                  <a:pt x="91727" y="79375"/>
                </a:lnTo>
                <a:lnTo>
                  <a:pt x="85979" y="73913"/>
                </a:lnTo>
                <a:lnTo>
                  <a:pt x="136652" y="70103"/>
                </a:lnTo>
                <a:lnTo>
                  <a:pt x="137922" y="69087"/>
                </a:lnTo>
                <a:lnTo>
                  <a:pt x="139192" y="65024"/>
                </a:lnTo>
                <a:lnTo>
                  <a:pt x="139065" y="61213"/>
                </a:lnTo>
                <a:lnTo>
                  <a:pt x="138175" y="56768"/>
                </a:lnTo>
                <a:lnTo>
                  <a:pt x="82804" y="56768"/>
                </a:lnTo>
                <a:lnTo>
                  <a:pt x="85649" y="50926"/>
                </a:lnTo>
                <a:lnTo>
                  <a:pt x="66421" y="50926"/>
                </a:lnTo>
                <a:lnTo>
                  <a:pt x="38862" y="10667"/>
                </a:lnTo>
                <a:lnTo>
                  <a:pt x="37973" y="8889"/>
                </a:lnTo>
                <a:lnTo>
                  <a:pt x="36322" y="8254"/>
                </a:lnTo>
                <a:close/>
              </a:path>
              <a:path w="139700" h="136525">
                <a:moveTo>
                  <a:pt x="131699" y="42290"/>
                </a:moveTo>
                <a:lnTo>
                  <a:pt x="129921" y="42925"/>
                </a:lnTo>
                <a:lnTo>
                  <a:pt x="82804" y="56768"/>
                </a:lnTo>
                <a:lnTo>
                  <a:pt x="138175" y="56768"/>
                </a:lnTo>
                <a:lnTo>
                  <a:pt x="137922" y="55499"/>
                </a:lnTo>
                <a:lnTo>
                  <a:pt x="137033" y="50037"/>
                </a:lnTo>
                <a:lnTo>
                  <a:pt x="135890" y="46354"/>
                </a:lnTo>
                <a:lnTo>
                  <a:pt x="133223" y="42925"/>
                </a:lnTo>
                <a:lnTo>
                  <a:pt x="131699" y="42290"/>
                </a:lnTo>
                <a:close/>
              </a:path>
              <a:path w="139700" h="136525">
                <a:moveTo>
                  <a:pt x="83820" y="0"/>
                </a:moveTo>
                <a:lnTo>
                  <a:pt x="66421" y="50926"/>
                </a:lnTo>
                <a:lnTo>
                  <a:pt x="85649" y="50926"/>
                </a:lnTo>
                <a:lnTo>
                  <a:pt x="104267" y="12700"/>
                </a:lnTo>
                <a:lnTo>
                  <a:pt x="105029" y="10922"/>
                </a:lnTo>
                <a:lnTo>
                  <a:pt x="104648" y="9271"/>
                </a:lnTo>
                <a:lnTo>
                  <a:pt x="103124" y="7619"/>
                </a:lnTo>
                <a:lnTo>
                  <a:pt x="101600" y="6096"/>
                </a:lnTo>
                <a:lnTo>
                  <a:pt x="98171" y="4444"/>
                </a:lnTo>
                <a:lnTo>
                  <a:pt x="92963" y="2666"/>
                </a:lnTo>
                <a:lnTo>
                  <a:pt x="87630" y="762"/>
                </a:lnTo>
                <a:lnTo>
                  <a:pt x="838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861559" y="4543045"/>
            <a:ext cx="560832" cy="56692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908550" y="4567809"/>
            <a:ext cx="466090" cy="472440"/>
          </a:xfrm>
          <a:custGeom>
            <a:avLst/>
            <a:gdLst/>
            <a:ahLst/>
            <a:cxnLst/>
            <a:rect l="l" t="t" r="r" b="b"/>
            <a:pathLst>
              <a:path w="466089" h="472439">
                <a:moveTo>
                  <a:pt x="130683" y="0"/>
                </a:moveTo>
                <a:lnTo>
                  <a:pt x="0" y="336931"/>
                </a:lnTo>
                <a:lnTo>
                  <a:pt x="191770" y="472440"/>
                </a:lnTo>
                <a:lnTo>
                  <a:pt x="465709" y="236601"/>
                </a:lnTo>
                <a:lnTo>
                  <a:pt x="130683" y="0"/>
                </a:lnTo>
                <a:close/>
              </a:path>
            </a:pathLst>
          </a:custGeom>
          <a:solidFill>
            <a:srgbClr val="CC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908550" y="4567809"/>
            <a:ext cx="466090" cy="472440"/>
          </a:xfrm>
          <a:custGeom>
            <a:avLst/>
            <a:gdLst/>
            <a:ahLst/>
            <a:cxnLst/>
            <a:rect l="l" t="t" r="r" b="b"/>
            <a:pathLst>
              <a:path w="466089" h="472439">
                <a:moveTo>
                  <a:pt x="465709" y="236601"/>
                </a:moveTo>
                <a:lnTo>
                  <a:pt x="191770" y="472440"/>
                </a:lnTo>
                <a:lnTo>
                  <a:pt x="0" y="336931"/>
                </a:lnTo>
                <a:lnTo>
                  <a:pt x="130683" y="0"/>
                </a:lnTo>
                <a:lnTo>
                  <a:pt x="465709" y="236601"/>
                </a:lnTo>
                <a:close/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012563" y="4706747"/>
            <a:ext cx="139700" cy="136525"/>
          </a:xfrm>
          <a:custGeom>
            <a:avLst/>
            <a:gdLst/>
            <a:ahLst/>
            <a:cxnLst/>
            <a:rect l="l" t="t" r="r" b="b"/>
            <a:pathLst>
              <a:path w="139700" h="136525">
                <a:moveTo>
                  <a:pt x="91593" y="79375"/>
                </a:moveTo>
                <a:lnTo>
                  <a:pt x="56387" y="79375"/>
                </a:lnTo>
                <a:lnTo>
                  <a:pt x="35178" y="123697"/>
                </a:lnTo>
                <a:lnTo>
                  <a:pt x="34289" y="125348"/>
                </a:lnTo>
                <a:lnTo>
                  <a:pt x="34544" y="127000"/>
                </a:lnTo>
                <a:lnTo>
                  <a:pt x="37464" y="130175"/>
                </a:lnTo>
                <a:lnTo>
                  <a:pt x="40894" y="131952"/>
                </a:lnTo>
                <a:lnTo>
                  <a:pt x="46227" y="133730"/>
                </a:lnTo>
                <a:lnTo>
                  <a:pt x="51562" y="135762"/>
                </a:lnTo>
                <a:lnTo>
                  <a:pt x="55372" y="136525"/>
                </a:lnTo>
                <a:lnTo>
                  <a:pt x="59562" y="135762"/>
                </a:lnTo>
                <a:lnTo>
                  <a:pt x="60833" y="134746"/>
                </a:lnTo>
                <a:lnTo>
                  <a:pt x="61340" y="132841"/>
                </a:lnTo>
                <a:lnTo>
                  <a:pt x="72644" y="85343"/>
                </a:lnTo>
                <a:lnTo>
                  <a:pt x="97876" y="85343"/>
                </a:lnTo>
                <a:lnTo>
                  <a:pt x="91593" y="79375"/>
                </a:lnTo>
                <a:close/>
              </a:path>
              <a:path w="139700" h="136525">
                <a:moveTo>
                  <a:pt x="97876" y="85343"/>
                </a:moveTo>
                <a:lnTo>
                  <a:pt x="72644" y="85343"/>
                </a:lnTo>
                <a:lnTo>
                  <a:pt x="100202" y="125856"/>
                </a:lnTo>
                <a:lnTo>
                  <a:pt x="101219" y="127507"/>
                </a:lnTo>
                <a:lnTo>
                  <a:pt x="123316" y="110489"/>
                </a:lnTo>
                <a:lnTo>
                  <a:pt x="123062" y="108965"/>
                </a:lnTo>
                <a:lnTo>
                  <a:pt x="121538" y="107822"/>
                </a:lnTo>
                <a:lnTo>
                  <a:pt x="97876" y="85343"/>
                </a:lnTo>
                <a:close/>
              </a:path>
              <a:path w="139700" h="136525">
                <a:moveTo>
                  <a:pt x="36322" y="8381"/>
                </a:moveTo>
                <a:lnTo>
                  <a:pt x="15748" y="25907"/>
                </a:lnTo>
                <a:lnTo>
                  <a:pt x="16128" y="27558"/>
                </a:lnTo>
                <a:lnTo>
                  <a:pt x="17652" y="28828"/>
                </a:lnTo>
                <a:lnTo>
                  <a:pt x="53086" y="62356"/>
                </a:lnTo>
                <a:lnTo>
                  <a:pt x="2666" y="66293"/>
                </a:lnTo>
                <a:lnTo>
                  <a:pt x="1397" y="67309"/>
                </a:lnTo>
                <a:lnTo>
                  <a:pt x="635" y="69468"/>
                </a:lnTo>
                <a:lnTo>
                  <a:pt x="0" y="71500"/>
                </a:lnTo>
                <a:lnTo>
                  <a:pt x="126" y="75310"/>
                </a:lnTo>
                <a:lnTo>
                  <a:pt x="1142" y="80771"/>
                </a:lnTo>
                <a:lnTo>
                  <a:pt x="2032" y="86359"/>
                </a:lnTo>
                <a:lnTo>
                  <a:pt x="3175" y="89915"/>
                </a:lnTo>
                <a:lnTo>
                  <a:pt x="4572" y="91566"/>
                </a:lnTo>
                <a:lnTo>
                  <a:pt x="5969" y="93344"/>
                </a:lnTo>
                <a:lnTo>
                  <a:pt x="7492" y="93979"/>
                </a:lnTo>
                <a:lnTo>
                  <a:pt x="9398" y="93471"/>
                </a:lnTo>
                <a:lnTo>
                  <a:pt x="56387" y="79375"/>
                </a:lnTo>
                <a:lnTo>
                  <a:pt x="91593" y="79375"/>
                </a:lnTo>
                <a:lnTo>
                  <a:pt x="85978" y="74040"/>
                </a:lnTo>
                <a:lnTo>
                  <a:pt x="136651" y="70230"/>
                </a:lnTo>
                <a:lnTo>
                  <a:pt x="137922" y="69087"/>
                </a:lnTo>
                <a:lnTo>
                  <a:pt x="139191" y="65023"/>
                </a:lnTo>
                <a:lnTo>
                  <a:pt x="139064" y="61213"/>
                </a:lnTo>
                <a:lnTo>
                  <a:pt x="138181" y="56895"/>
                </a:lnTo>
                <a:lnTo>
                  <a:pt x="82803" y="56895"/>
                </a:lnTo>
                <a:lnTo>
                  <a:pt x="85649" y="51053"/>
                </a:lnTo>
                <a:lnTo>
                  <a:pt x="66421" y="51053"/>
                </a:lnTo>
                <a:lnTo>
                  <a:pt x="38862" y="10667"/>
                </a:lnTo>
                <a:lnTo>
                  <a:pt x="37973" y="9016"/>
                </a:lnTo>
                <a:lnTo>
                  <a:pt x="36322" y="8381"/>
                </a:lnTo>
                <a:close/>
              </a:path>
              <a:path w="139700" h="136525">
                <a:moveTo>
                  <a:pt x="131699" y="42417"/>
                </a:moveTo>
                <a:lnTo>
                  <a:pt x="129921" y="42925"/>
                </a:lnTo>
                <a:lnTo>
                  <a:pt x="82803" y="56895"/>
                </a:lnTo>
                <a:lnTo>
                  <a:pt x="138181" y="56895"/>
                </a:lnTo>
                <a:lnTo>
                  <a:pt x="137922" y="55625"/>
                </a:lnTo>
                <a:lnTo>
                  <a:pt x="137033" y="50164"/>
                </a:lnTo>
                <a:lnTo>
                  <a:pt x="135889" y="46481"/>
                </a:lnTo>
                <a:lnTo>
                  <a:pt x="134620" y="44703"/>
                </a:lnTo>
                <a:lnTo>
                  <a:pt x="133223" y="43052"/>
                </a:lnTo>
                <a:lnTo>
                  <a:pt x="131699" y="42417"/>
                </a:lnTo>
                <a:close/>
              </a:path>
              <a:path w="139700" h="136525">
                <a:moveTo>
                  <a:pt x="83820" y="0"/>
                </a:moveTo>
                <a:lnTo>
                  <a:pt x="81787" y="380"/>
                </a:lnTo>
                <a:lnTo>
                  <a:pt x="79628" y="634"/>
                </a:lnTo>
                <a:lnTo>
                  <a:pt x="78486" y="1777"/>
                </a:lnTo>
                <a:lnTo>
                  <a:pt x="77977" y="3555"/>
                </a:lnTo>
                <a:lnTo>
                  <a:pt x="66421" y="51053"/>
                </a:lnTo>
                <a:lnTo>
                  <a:pt x="85649" y="51053"/>
                </a:lnTo>
                <a:lnTo>
                  <a:pt x="104266" y="12826"/>
                </a:lnTo>
                <a:lnTo>
                  <a:pt x="105028" y="11048"/>
                </a:lnTo>
                <a:lnTo>
                  <a:pt x="104648" y="9397"/>
                </a:lnTo>
                <a:lnTo>
                  <a:pt x="103124" y="7746"/>
                </a:lnTo>
                <a:lnTo>
                  <a:pt x="101600" y="6222"/>
                </a:lnTo>
                <a:lnTo>
                  <a:pt x="98171" y="4571"/>
                </a:lnTo>
                <a:lnTo>
                  <a:pt x="92963" y="2793"/>
                </a:lnTo>
                <a:lnTo>
                  <a:pt x="87629" y="888"/>
                </a:lnTo>
                <a:lnTo>
                  <a:pt x="838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431785" y="3460116"/>
            <a:ext cx="139700" cy="136525"/>
          </a:xfrm>
          <a:custGeom>
            <a:avLst/>
            <a:gdLst/>
            <a:ahLst/>
            <a:cxnLst/>
            <a:rect l="l" t="t" r="r" b="b"/>
            <a:pathLst>
              <a:path w="139700" h="136525">
                <a:moveTo>
                  <a:pt x="91727" y="79375"/>
                </a:moveTo>
                <a:lnTo>
                  <a:pt x="56387" y="79375"/>
                </a:lnTo>
                <a:lnTo>
                  <a:pt x="35178" y="123571"/>
                </a:lnTo>
                <a:lnTo>
                  <a:pt x="34495" y="124840"/>
                </a:lnTo>
                <a:lnTo>
                  <a:pt x="55372" y="136398"/>
                </a:lnTo>
                <a:lnTo>
                  <a:pt x="59689" y="135636"/>
                </a:lnTo>
                <a:lnTo>
                  <a:pt x="60960" y="134620"/>
                </a:lnTo>
                <a:lnTo>
                  <a:pt x="61340" y="132842"/>
                </a:lnTo>
                <a:lnTo>
                  <a:pt x="72643" y="85217"/>
                </a:lnTo>
                <a:lnTo>
                  <a:pt x="97876" y="85217"/>
                </a:lnTo>
                <a:lnTo>
                  <a:pt x="91727" y="79375"/>
                </a:lnTo>
                <a:close/>
              </a:path>
              <a:path w="139700" h="136525">
                <a:moveTo>
                  <a:pt x="97876" y="85217"/>
                </a:moveTo>
                <a:lnTo>
                  <a:pt x="72643" y="85217"/>
                </a:lnTo>
                <a:lnTo>
                  <a:pt x="100329" y="125730"/>
                </a:lnTo>
                <a:lnTo>
                  <a:pt x="101218" y="127381"/>
                </a:lnTo>
                <a:lnTo>
                  <a:pt x="102742" y="128015"/>
                </a:lnTo>
                <a:lnTo>
                  <a:pt x="104901" y="127508"/>
                </a:lnTo>
                <a:lnTo>
                  <a:pt x="107061" y="126873"/>
                </a:lnTo>
                <a:lnTo>
                  <a:pt x="123316" y="110489"/>
                </a:lnTo>
                <a:lnTo>
                  <a:pt x="123062" y="108838"/>
                </a:lnTo>
                <a:lnTo>
                  <a:pt x="121538" y="107696"/>
                </a:lnTo>
                <a:lnTo>
                  <a:pt x="97876" y="85217"/>
                </a:lnTo>
                <a:close/>
              </a:path>
              <a:path w="139700" h="136525">
                <a:moveTo>
                  <a:pt x="36449" y="8255"/>
                </a:moveTo>
                <a:lnTo>
                  <a:pt x="15875" y="25781"/>
                </a:lnTo>
                <a:lnTo>
                  <a:pt x="16128" y="27432"/>
                </a:lnTo>
                <a:lnTo>
                  <a:pt x="17779" y="28701"/>
                </a:lnTo>
                <a:lnTo>
                  <a:pt x="53212" y="62357"/>
                </a:lnTo>
                <a:lnTo>
                  <a:pt x="2666" y="66167"/>
                </a:lnTo>
                <a:lnTo>
                  <a:pt x="1397" y="67310"/>
                </a:lnTo>
                <a:lnTo>
                  <a:pt x="762" y="69342"/>
                </a:lnTo>
                <a:lnTo>
                  <a:pt x="0" y="71374"/>
                </a:lnTo>
                <a:lnTo>
                  <a:pt x="7619" y="93852"/>
                </a:lnTo>
                <a:lnTo>
                  <a:pt x="9525" y="93345"/>
                </a:lnTo>
                <a:lnTo>
                  <a:pt x="56387" y="79375"/>
                </a:lnTo>
                <a:lnTo>
                  <a:pt x="91727" y="79375"/>
                </a:lnTo>
                <a:lnTo>
                  <a:pt x="85978" y="73913"/>
                </a:lnTo>
                <a:lnTo>
                  <a:pt x="136778" y="70104"/>
                </a:lnTo>
                <a:lnTo>
                  <a:pt x="138049" y="69087"/>
                </a:lnTo>
                <a:lnTo>
                  <a:pt x="139318" y="65024"/>
                </a:lnTo>
                <a:lnTo>
                  <a:pt x="139064" y="61213"/>
                </a:lnTo>
                <a:lnTo>
                  <a:pt x="138274" y="56769"/>
                </a:lnTo>
                <a:lnTo>
                  <a:pt x="82930" y="56769"/>
                </a:lnTo>
                <a:lnTo>
                  <a:pt x="85759" y="50926"/>
                </a:lnTo>
                <a:lnTo>
                  <a:pt x="66548" y="50926"/>
                </a:lnTo>
                <a:lnTo>
                  <a:pt x="38988" y="10668"/>
                </a:lnTo>
                <a:lnTo>
                  <a:pt x="37973" y="8889"/>
                </a:lnTo>
                <a:lnTo>
                  <a:pt x="36449" y="8255"/>
                </a:lnTo>
                <a:close/>
              </a:path>
              <a:path w="139700" h="136525">
                <a:moveTo>
                  <a:pt x="131699" y="42290"/>
                </a:moveTo>
                <a:lnTo>
                  <a:pt x="129921" y="42925"/>
                </a:lnTo>
                <a:lnTo>
                  <a:pt x="82930" y="56769"/>
                </a:lnTo>
                <a:lnTo>
                  <a:pt x="138274" y="56769"/>
                </a:lnTo>
                <a:lnTo>
                  <a:pt x="137033" y="50037"/>
                </a:lnTo>
                <a:lnTo>
                  <a:pt x="135889" y="46355"/>
                </a:lnTo>
                <a:lnTo>
                  <a:pt x="134619" y="44704"/>
                </a:lnTo>
                <a:lnTo>
                  <a:pt x="133350" y="42925"/>
                </a:lnTo>
                <a:lnTo>
                  <a:pt x="131699" y="42290"/>
                </a:lnTo>
                <a:close/>
              </a:path>
              <a:path w="139700" h="136525">
                <a:moveTo>
                  <a:pt x="83947" y="0"/>
                </a:moveTo>
                <a:lnTo>
                  <a:pt x="81787" y="254"/>
                </a:lnTo>
                <a:lnTo>
                  <a:pt x="79755" y="635"/>
                </a:lnTo>
                <a:lnTo>
                  <a:pt x="78486" y="1650"/>
                </a:lnTo>
                <a:lnTo>
                  <a:pt x="78104" y="3429"/>
                </a:lnTo>
                <a:lnTo>
                  <a:pt x="66548" y="50926"/>
                </a:lnTo>
                <a:lnTo>
                  <a:pt x="85759" y="50926"/>
                </a:lnTo>
                <a:lnTo>
                  <a:pt x="104266" y="12700"/>
                </a:lnTo>
                <a:lnTo>
                  <a:pt x="105028" y="10922"/>
                </a:lnTo>
                <a:lnTo>
                  <a:pt x="104648" y="9271"/>
                </a:lnTo>
                <a:lnTo>
                  <a:pt x="103124" y="7620"/>
                </a:lnTo>
                <a:lnTo>
                  <a:pt x="101600" y="6096"/>
                </a:lnTo>
                <a:lnTo>
                  <a:pt x="98298" y="4445"/>
                </a:lnTo>
                <a:lnTo>
                  <a:pt x="87629" y="762"/>
                </a:lnTo>
                <a:lnTo>
                  <a:pt x="839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 txBox="1"/>
          <p:nvPr/>
        </p:nvSpPr>
        <p:spPr>
          <a:xfrm>
            <a:off x="6389878" y="2339339"/>
            <a:ext cx="37465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900" spc="5" dirty="0">
                <a:latin typeface="Calibri"/>
                <a:cs typeface="Calibri"/>
              </a:rPr>
              <a:t>L</a:t>
            </a:r>
            <a:r>
              <a:rPr sz="900" dirty="0">
                <a:latin typeface="Calibri"/>
                <a:cs typeface="Calibri"/>
              </a:rPr>
              <a:t>o</a:t>
            </a:r>
            <a:r>
              <a:rPr sz="900" spc="-5" dirty="0">
                <a:latin typeface="Calibri"/>
                <a:cs typeface="Calibri"/>
              </a:rPr>
              <a:t>nd</a:t>
            </a:r>
            <a:r>
              <a:rPr sz="900" dirty="0">
                <a:latin typeface="Calibri"/>
                <a:cs typeface="Calibri"/>
              </a:rPr>
              <a:t>on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9204453" y="6353658"/>
            <a:ext cx="119951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800" dirty="0">
                <a:latin typeface="Calibri"/>
                <a:cs typeface="Calibri"/>
              </a:rPr>
              <a:t>I</a:t>
            </a:r>
            <a:r>
              <a:rPr sz="800" spc="-5" dirty="0">
                <a:latin typeface="Calibri"/>
                <a:cs typeface="Calibri"/>
              </a:rPr>
              <a:t>n</a:t>
            </a:r>
            <a:r>
              <a:rPr sz="800" spc="-10" dirty="0">
                <a:latin typeface="Calibri"/>
                <a:cs typeface="Calibri"/>
              </a:rPr>
              <a:t>telle</a:t>
            </a:r>
            <a:r>
              <a:rPr sz="800" spc="-5" dirty="0">
                <a:latin typeface="Calibri"/>
                <a:cs typeface="Calibri"/>
              </a:rPr>
              <a:t>c</a:t>
            </a:r>
            <a:r>
              <a:rPr sz="800" spc="-10" dirty="0">
                <a:latin typeface="Calibri"/>
                <a:cs typeface="Calibri"/>
              </a:rPr>
              <a:t>t</a:t>
            </a:r>
            <a:r>
              <a:rPr sz="800" spc="-5" dirty="0">
                <a:latin typeface="Calibri"/>
                <a:cs typeface="Calibri"/>
              </a:rPr>
              <a:t>u</a:t>
            </a:r>
            <a:r>
              <a:rPr sz="800" dirty="0">
                <a:latin typeface="Calibri"/>
                <a:cs typeface="Calibri"/>
              </a:rPr>
              <a:t>al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O</a:t>
            </a:r>
            <a:r>
              <a:rPr sz="800" spc="-5" dirty="0">
                <a:latin typeface="Calibri"/>
                <a:cs typeface="Calibri"/>
              </a:rPr>
              <a:t>u</a:t>
            </a:r>
            <a:r>
              <a:rPr sz="800" spc="-10" dirty="0">
                <a:latin typeface="Calibri"/>
                <a:cs typeface="Calibri"/>
              </a:rPr>
              <a:t>t</a:t>
            </a:r>
            <a:r>
              <a:rPr sz="800" spc="-5" dirty="0">
                <a:latin typeface="Calibri"/>
                <a:cs typeface="Calibri"/>
              </a:rPr>
              <a:t>pu</a:t>
            </a:r>
            <a:r>
              <a:rPr sz="800" dirty="0">
                <a:latin typeface="Calibri"/>
                <a:cs typeface="Calibri"/>
              </a:rPr>
              <a:t>t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/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-5" dirty="0">
                <a:latin typeface="Calibri"/>
                <a:cs typeface="Calibri"/>
              </a:rPr>
              <a:t>c</a:t>
            </a:r>
            <a:r>
              <a:rPr sz="800" spc="-10" dirty="0">
                <a:latin typeface="Calibri"/>
                <a:cs typeface="Calibri"/>
              </a:rPr>
              <a:t>ti</a:t>
            </a:r>
            <a:r>
              <a:rPr sz="800" spc="-5" dirty="0">
                <a:latin typeface="Calibri"/>
                <a:cs typeface="Calibri"/>
              </a:rPr>
              <a:t>v</a:t>
            </a:r>
            <a:r>
              <a:rPr sz="800" spc="-10" dirty="0">
                <a:latin typeface="Calibri"/>
                <a:cs typeface="Calibri"/>
              </a:rPr>
              <a:t>it</a:t>
            </a:r>
            <a:r>
              <a:rPr sz="800" dirty="0">
                <a:latin typeface="Calibri"/>
                <a:cs typeface="Calibri"/>
              </a:rPr>
              <a:t>y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9204452" y="6585840"/>
            <a:ext cx="1610360" cy="127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800" spc="-5" dirty="0">
                <a:latin typeface="Calibri"/>
                <a:cs typeface="Calibri"/>
              </a:rPr>
              <a:t>L</a:t>
            </a:r>
            <a:r>
              <a:rPr sz="800" spc="-10" dirty="0">
                <a:latin typeface="Calibri"/>
                <a:cs typeface="Calibri"/>
              </a:rPr>
              <a:t>e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-10" dirty="0">
                <a:latin typeface="Calibri"/>
                <a:cs typeface="Calibri"/>
              </a:rPr>
              <a:t>r</a:t>
            </a:r>
            <a:r>
              <a:rPr sz="800" spc="-5" dirty="0">
                <a:latin typeface="Calibri"/>
                <a:cs typeface="Calibri"/>
              </a:rPr>
              <a:t>n</a:t>
            </a:r>
            <a:r>
              <a:rPr sz="800" spc="-10" dirty="0">
                <a:latin typeface="Calibri"/>
                <a:cs typeface="Calibri"/>
              </a:rPr>
              <a:t>i</a:t>
            </a:r>
            <a:r>
              <a:rPr sz="800" spc="-5" dirty="0">
                <a:latin typeface="Calibri"/>
                <a:cs typeface="Calibri"/>
              </a:rPr>
              <a:t>n</a:t>
            </a:r>
            <a:r>
              <a:rPr sz="800" dirty="0">
                <a:latin typeface="Calibri"/>
                <a:cs typeface="Calibri"/>
              </a:rPr>
              <a:t>g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/</a:t>
            </a:r>
            <a:r>
              <a:rPr sz="800" spc="5" dirty="0">
                <a:latin typeface="Calibri"/>
                <a:cs typeface="Calibri"/>
              </a:rPr>
              <a:t>T</a:t>
            </a:r>
            <a:r>
              <a:rPr sz="800" spc="-5" dirty="0">
                <a:latin typeface="Calibri"/>
                <a:cs typeface="Calibri"/>
              </a:rPr>
              <a:t>e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-5" dirty="0">
                <a:latin typeface="Calibri"/>
                <a:cs typeface="Calibri"/>
              </a:rPr>
              <a:t>ch</a:t>
            </a:r>
            <a:r>
              <a:rPr sz="800" spc="-10" dirty="0">
                <a:latin typeface="Calibri"/>
                <a:cs typeface="Calibri"/>
              </a:rPr>
              <a:t>i</a:t>
            </a:r>
            <a:r>
              <a:rPr sz="800" spc="-5" dirty="0">
                <a:latin typeface="Calibri"/>
                <a:cs typeface="Calibri"/>
              </a:rPr>
              <a:t>n</a:t>
            </a:r>
            <a:r>
              <a:rPr sz="800" dirty="0">
                <a:latin typeface="Calibri"/>
                <a:cs typeface="Calibri"/>
              </a:rPr>
              <a:t>g/ T</a:t>
            </a:r>
            <a:r>
              <a:rPr sz="800" spc="-5" dirty="0">
                <a:latin typeface="Calibri"/>
                <a:cs typeface="Calibri"/>
              </a:rPr>
              <a:t>r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-10" dirty="0">
                <a:latin typeface="Calibri"/>
                <a:cs typeface="Calibri"/>
              </a:rPr>
              <a:t>i</a:t>
            </a:r>
            <a:r>
              <a:rPr sz="800" spc="-5" dirty="0">
                <a:latin typeface="Calibri"/>
                <a:cs typeface="Calibri"/>
              </a:rPr>
              <a:t>n</a:t>
            </a:r>
            <a:r>
              <a:rPr sz="800" spc="-10" dirty="0">
                <a:latin typeface="Calibri"/>
                <a:cs typeface="Calibri"/>
              </a:rPr>
              <a:t>i</a:t>
            </a:r>
            <a:r>
              <a:rPr sz="800" spc="-5" dirty="0">
                <a:latin typeface="Calibri"/>
                <a:cs typeface="Calibri"/>
              </a:rPr>
              <a:t>n</a:t>
            </a:r>
            <a:r>
              <a:rPr sz="800" dirty="0">
                <a:latin typeface="Calibri"/>
                <a:cs typeface="Calibri"/>
              </a:rPr>
              <a:t>g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-5" dirty="0">
                <a:latin typeface="Calibri"/>
                <a:cs typeface="Calibri"/>
              </a:rPr>
              <a:t>c</a:t>
            </a:r>
            <a:r>
              <a:rPr sz="800" spc="-10" dirty="0">
                <a:latin typeface="Calibri"/>
                <a:cs typeface="Calibri"/>
              </a:rPr>
              <a:t>t</a:t>
            </a:r>
            <a:r>
              <a:rPr sz="800" spc="-5" dirty="0">
                <a:latin typeface="Calibri"/>
                <a:cs typeface="Calibri"/>
              </a:rPr>
              <a:t>ivi</a:t>
            </a:r>
            <a:r>
              <a:rPr sz="800" spc="-10" dirty="0">
                <a:latin typeface="Calibri"/>
                <a:cs typeface="Calibri"/>
              </a:rPr>
              <a:t>t</a:t>
            </a:r>
            <a:r>
              <a:rPr sz="800" spc="-5" dirty="0">
                <a:latin typeface="Calibri"/>
                <a:cs typeface="Calibri"/>
              </a:rPr>
              <a:t>ie</a:t>
            </a:r>
            <a:r>
              <a:rPr sz="800" dirty="0">
                <a:latin typeface="Calibri"/>
                <a:cs typeface="Calibri"/>
              </a:rPr>
              <a:t>s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9227566" y="5687745"/>
            <a:ext cx="28321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25" dirty="0">
                <a:latin typeface="Calibri"/>
                <a:cs typeface="Calibri"/>
              </a:rPr>
              <a:t>K</a:t>
            </a:r>
            <a:r>
              <a:rPr sz="1400" spc="-15" dirty="0">
                <a:latin typeface="Calibri"/>
                <a:cs typeface="Calibri"/>
              </a:rPr>
              <a:t>e</a:t>
            </a:r>
            <a:r>
              <a:rPr sz="1400" dirty="0">
                <a:latin typeface="Calibri"/>
                <a:cs typeface="Calibri"/>
              </a:rPr>
              <a:t>y</a:t>
            </a:r>
            <a:endParaRPr sz="1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535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7299" y="-6793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dirty="0"/>
              <a:t>Student International Competencies Assessment App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4923" y="767485"/>
            <a:ext cx="2890684" cy="5139701"/>
          </a:xfrm>
          <a:prstGeom prst="rect">
            <a:avLst/>
          </a:prstGeom>
        </p:spPr>
      </p:pic>
      <p:pic>
        <p:nvPicPr>
          <p:cNvPr id="4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517" y="6101395"/>
            <a:ext cx="1447225" cy="6242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3770889" y="6004290"/>
            <a:ext cx="1567878" cy="721348"/>
            <a:chOff x="651328" y="2857592"/>
            <a:chExt cx="1353185" cy="620394"/>
          </a:xfrm>
        </p:grpSpPr>
        <p:pic>
          <p:nvPicPr>
            <p:cNvPr id="6" name="A1808E0D-8B20-48F8-905E-D67E8665424A" descr="image1.JPG"/>
            <p:cNvPicPr/>
            <p:nvPr/>
          </p:nvPicPr>
          <p:blipFill>
            <a:blip r:embed="rId4" r:link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328" y="2857592"/>
              <a:ext cx="1353185" cy="4375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349828" y="3231765"/>
              <a:ext cx="6335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 smtClean="0"/>
                <a:t>Scotland</a:t>
              </a:r>
              <a:endParaRPr lang="en-GB" sz="1000" dirty="0"/>
            </a:p>
          </p:txBody>
        </p:sp>
      </p:grpSp>
      <p:pic>
        <p:nvPicPr>
          <p:cNvPr id="8" name="Picture 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978" y="6244432"/>
            <a:ext cx="1949974" cy="306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C:\Users\plo2\Desktop\KA2 Cap Build 2015\eu_flag_co_funded_pos_[rgb]_right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35" y="230188"/>
            <a:ext cx="1397000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704" y="5907186"/>
            <a:ext cx="1618407" cy="81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fbeelding 3"/>
          <p:cNvPicPr>
            <a:picLocks noChangeAspect="1"/>
          </p:cNvPicPr>
          <p:nvPr/>
        </p:nvPicPr>
        <p:blipFill rotWithShape="1">
          <a:blip r:embed="rId9"/>
          <a:srcRect l="21749" t="21175" r="42306" b="8693"/>
          <a:stretch/>
        </p:blipFill>
        <p:spPr>
          <a:xfrm>
            <a:off x="10966741" y="77015"/>
            <a:ext cx="1292465" cy="16811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7119" y="3139710"/>
            <a:ext cx="2093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Insert </a:t>
            </a:r>
            <a:r>
              <a:rPr lang="en-GB" dirty="0" err="1" smtClean="0"/>
              <a:t>weblink</a:t>
            </a:r>
            <a:r>
              <a:rPr lang="en-GB" dirty="0" smtClean="0"/>
              <a:t> or …..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19342" y="1936144"/>
            <a:ext cx="5207227" cy="292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1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015" y="-410251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 smtClean="0"/>
              <a:t>PEETS Intensive Study Period  May and June 2018</a:t>
            </a:r>
            <a:endParaRPr lang="en-GB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5009150"/>
              </p:ext>
            </p:extLst>
          </p:nvPr>
        </p:nvGraphicFramePr>
        <p:xfrm>
          <a:off x="347957" y="616673"/>
          <a:ext cx="11595886" cy="62880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4254">
                  <a:extLst>
                    <a:ext uri="{9D8B030D-6E8A-4147-A177-3AD203B41FA5}">
                      <a16:colId xmlns:a16="http://schemas.microsoft.com/office/drawing/2014/main" val="1778904822"/>
                    </a:ext>
                  </a:extLst>
                </a:gridCol>
                <a:gridCol w="824715">
                  <a:extLst>
                    <a:ext uri="{9D8B030D-6E8A-4147-A177-3AD203B41FA5}">
                      <a16:colId xmlns:a16="http://schemas.microsoft.com/office/drawing/2014/main" val="2671804419"/>
                    </a:ext>
                  </a:extLst>
                </a:gridCol>
                <a:gridCol w="1411895">
                  <a:extLst>
                    <a:ext uri="{9D8B030D-6E8A-4147-A177-3AD203B41FA5}">
                      <a16:colId xmlns:a16="http://schemas.microsoft.com/office/drawing/2014/main" val="373567475"/>
                    </a:ext>
                  </a:extLst>
                </a:gridCol>
                <a:gridCol w="1416535">
                  <a:extLst>
                    <a:ext uri="{9D8B030D-6E8A-4147-A177-3AD203B41FA5}">
                      <a16:colId xmlns:a16="http://schemas.microsoft.com/office/drawing/2014/main" val="2326143712"/>
                    </a:ext>
                  </a:extLst>
                </a:gridCol>
                <a:gridCol w="1408916">
                  <a:extLst>
                    <a:ext uri="{9D8B030D-6E8A-4147-A177-3AD203B41FA5}">
                      <a16:colId xmlns:a16="http://schemas.microsoft.com/office/drawing/2014/main" val="3152415112"/>
                    </a:ext>
                  </a:extLst>
                </a:gridCol>
                <a:gridCol w="1294791">
                  <a:extLst>
                    <a:ext uri="{9D8B030D-6E8A-4147-A177-3AD203B41FA5}">
                      <a16:colId xmlns:a16="http://schemas.microsoft.com/office/drawing/2014/main" val="2358895945"/>
                    </a:ext>
                  </a:extLst>
                </a:gridCol>
                <a:gridCol w="1002969">
                  <a:extLst>
                    <a:ext uri="{9D8B030D-6E8A-4147-A177-3AD203B41FA5}">
                      <a16:colId xmlns:a16="http://schemas.microsoft.com/office/drawing/2014/main" val="368855144"/>
                    </a:ext>
                  </a:extLst>
                </a:gridCol>
                <a:gridCol w="1068591">
                  <a:extLst>
                    <a:ext uri="{9D8B030D-6E8A-4147-A177-3AD203B41FA5}">
                      <a16:colId xmlns:a16="http://schemas.microsoft.com/office/drawing/2014/main" val="33489134"/>
                    </a:ext>
                  </a:extLst>
                </a:gridCol>
                <a:gridCol w="1093636">
                  <a:extLst>
                    <a:ext uri="{9D8B030D-6E8A-4147-A177-3AD203B41FA5}">
                      <a16:colId xmlns:a16="http://schemas.microsoft.com/office/drawing/2014/main" val="479486166"/>
                    </a:ext>
                  </a:extLst>
                </a:gridCol>
                <a:gridCol w="909972">
                  <a:extLst>
                    <a:ext uri="{9D8B030D-6E8A-4147-A177-3AD203B41FA5}">
                      <a16:colId xmlns:a16="http://schemas.microsoft.com/office/drawing/2014/main" val="256694469"/>
                    </a:ext>
                  </a:extLst>
                </a:gridCol>
                <a:gridCol w="709612">
                  <a:extLst>
                    <a:ext uri="{9D8B030D-6E8A-4147-A177-3AD203B41FA5}">
                      <a16:colId xmlns:a16="http://schemas.microsoft.com/office/drawing/2014/main" val="3411641274"/>
                    </a:ext>
                  </a:extLst>
                </a:gridCol>
              </a:tblGrid>
              <a:tr h="232072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>
                          <a:effectLst/>
                        </a:rPr>
                        <a:t>Day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en-GB" sz="700" kern="1200">
                          <a:effectLst/>
                        </a:rPr>
                        <a:t>1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en-GB" sz="700" kern="1200">
                          <a:effectLst/>
                        </a:rPr>
                        <a:t>2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en-GB" sz="700" kern="1200">
                          <a:effectLst/>
                        </a:rPr>
                        <a:t>3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en-GB" sz="700" kern="1200">
                          <a:effectLst/>
                        </a:rPr>
                        <a:t>4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en-GB" sz="700" kern="1200">
                          <a:effectLst/>
                        </a:rPr>
                        <a:t>5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en-GB" sz="700" kern="1200">
                          <a:effectLst/>
                        </a:rPr>
                        <a:t>6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en-GB" sz="700" kern="1200">
                          <a:effectLst/>
                        </a:rPr>
                        <a:t>7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en-GB" sz="700" kern="1200">
                          <a:effectLst/>
                        </a:rPr>
                        <a:t>8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en-GB" sz="700" kern="1200">
                          <a:effectLst/>
                        </a:rPr>
                        <a:t>9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en-GB" sz="700" kern="1200">
                          <a:effectLst/>
                        </a:rPr>
                        <a:t>10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extLst>
                  <a:ext uri="{0D108BD9-81ED-4DB2-BD59-A6C34878D82A}">
                    <a16:rowId xmlns:a16="http://schemas.microsoft.com/office/drawing/2014/main" val="3096663958"/>
                  </a:ext>
                </a:extLst>
              </a:tr>
              <a:tr h="5592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kern="1200" dirty="0">
                          <a:effectLst/>
                        </a:rPr>
                        <a:t>Thursday </a:t>
                      </a:r>
                      <a:r>
                        <a:rPr lang="en-GB" sz="900" kern="1200" dirty="0" smtClean="0">
                          <a:effectLst/>
                        </a:rPr>
                        <a:t>24</a:t>
                      </a:r>
                      <a:r>
                        <a:rPr lang="en-GB" sz="900" kern="1200" baseline="0" dirty="0" smtClean="0">
                          <a:effectLst/>
                        </a:rPr>
                        <a:t> May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kern="1200" dirty="0">
                          <a:effectLst/>
                        </a:rPr>
                        <a:t>Friday </a:t>
                      </a:r>
                      <a:r>
                        <a:rPr lang="en-GB" sz="900" kern="1200" dirty="0" smtClean="0">
                          <a:effectLst/>
                        </a:rPr>
                        <a:t>25</a:t>
                      </a:r>
                      <a:r>
                        <a:rPr lang="en-GB" sz="900" kern="1200" baseline="30000" dirty="0" smtClean="0">
                          <a:effectLst/>
                        </a:rPr>
                        <a:t>th</a:t>
                      </a:r>
                      <a:r>
                        <a:rPr lang="en-GB" sz="900" kern="1200" baseline="0" dirty="0" smtClean="0">
                          <a:effectLst/>
                        </a:rPr>
                        <a:t> 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kern="1200" dirty="0">
                          <a:effectLst/>
                        </a:rPr>
                        <a:t>Saturday </a:t>
                      </a:r>
                      <a:r>
                        <a:rPr lang="en-GB" sz="900" kern="1200" dirty="0" smtClean="0">
                          <a:effectLst/>
                        </a:rPr>
                        <a:t>26</a:t>
                      </a:r>
                      <a:r>
                        <a:rPr lang="en-GB" sz="900" kern="1200" baseline="30000" dirty="0" smtClean="0">
                          <a:effectLst/>
                        </a:rPr>
                        <a:t>th</a:t>
                      </a:r>
                      <a:r>
                        <a:rPr lang="en-GB" sz="900" kern="1200" baseline="0" dirty="0" smtClean="0">
                          <a:effectLst/>
                        </a:rPr>
                        <a:t> 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kern="1200" dirty="0">
                          <a:effectLst/>
                        </a:rPr>
                        <a:t>Sunday </a:t>
                      </a:r>
                      <a:r>
                        <a:rPr lang="en-GB" sz="900" kern="1200" dirty="0" smtClean="0">
                          <a:effectLst/>
                        </a:rPr>
                        <a:t>27</a:t>
                      </a:r>
                      <a:r>
                        <a:rPr lang="en-GB" sz="900" kern="1200" baseline="30000" dirty="0" smtClean="0">
                          <a:effectLst/>
                        </a:rPr>
                        <a:t>th</a:t>
                      </a:r>
                      <a:r>
                        <a:rPr lang="en-GB" sz="900" kern="1200" baseline="0" dirty="0" smtClean="0">
                          <a:effectLst/>
                        </a:rPr>
                        <a:t> 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kern="1200" dirty="0" smtClean="0">
                          <a:effectLst/>
                        </a:rPr>
                        <a:t>Monday</a:t>
                      </a:r>
                      <a:r>
                        <a:rPr lang="en-GB" sz="900" kern="1200" baseline="0" dirty="0" smtClean="0">
                          <a:effectLst/>
                        </a:rPr>
                        <a:t> 28</a:t>
                      </a:r>
                      <a:r>
                        <a:rPr lang="en-GB" sz="900" kern="1200" baseline="30000" dirty="0" smtClean="0">
                          <a:effectLst/>
                        </a:rPr>
                        <a:t>th</a:t>
                      </a:r>
                      <a:r>
                        <a:rPr lang="en-GB" sz="900" kern="1200" baseline="0" dirty="0" smtClean="0">
                          <a:effectLst/>
                        </a:rPr>
                        <a:t> 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kern="1200" dirty="0">
                          <a:effectLst/>
                        </a:rPr>
                        <a:t>Tuesday </a:t>
                      </a:r>
                      <a:r>
                        <a:rPr lang="en-GB" sz="900" kern="1200" dirty="0" smtClean="0">
                          <a:effectLst/>
                        </a:rPr>
                        <a:t>29</a:t>
                      </a:r>
                      <a:r>
                        <a:rPr lang="en-GB" sz="900" kern="1200" baseline="30000" dirty="0" smtClean="0">
                          <a:effectLst/>
                        </a:rPr>
                        <a:t>th</a:t>
                      </a:r>
                      <a:r>
                        <a:rPr lang="en-GB" sz="900" kern="1200" baseline="0" dirty="0" smtClean="0">
                          <a:effectLst/>
                        </a:rPr>
                        <a:t> 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kern="1200" dirty="0">
                          <a:effectLst/>
                        </a:rPr>
                        <a:t>Wednesday </a:t>
                      </a:r>
                      <a:r>
                        <a:rPr lang="en-GB" sz="900" kern="1200" dirty="0" smtClean="0">
                          <a:effectLst/>
                        </a:rPr>
                        <a:t>30</a:t>
                      </a:r>
                      <a:r>
                        <a:rPr lang="en-GB" sz="900" kern="1200" baseline="30000" dirty="0" smtClean="0">
                          <a:effectLst/>
                        </a:rPr>
                        <a:t>th</a:t>
                      </a:r>
                      <a:r>
                        <a:rPr lang="en-GB" sz="900" kern="1200" baseline="0" dirty="0" smtClean="0">
                          <a:effectLst/>
                        </a:rPr>
                        <a:t> 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kern="1200" dirty="0">
                          <a:effectLst/>
                        </a:rPr>
                        <a:t>Thursday </a:t>
                      </a:r>
                      <a:r>
                        <a:rPr lang="en-GB" sz="900" kern="1200" dirty="0" smtClean="0">
                          <a:effectLst/>
                        </a:rPr>
                        <a:t>31</a:t>
                      </a:r>
                      <a:r>
                        <a:rPr lang="en-GB" sz="900" kern="1200" baseline="30000" dirty="0" smtClean="0">
                          <a:effectLst/>
                        </a:rPr>
                        <a:t>st</a:t>
                      </a:r>
                      <a:r>
                        <a:rPr lang="en-GB" sz="900" kern="1200" baseline="0" dirty="0" smtClean="0">
                          <a:effectLst/>
                        </a:rPr>
                        <a:t> 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kern="1200" dirty="0">
                          <a:effectLst/>
                        </a:rPr>
                        <a:t>Friday </a:t>
                      </a:r>
                      <a:r>
                        <a:rPr lang="en-GB" sz="900" kern="1200" dirty="0" smtClean="0">
                          <a:effectLst/>
                        </a:rPr>
                        <a:t>1</a:t>
                      </a:r>
                      <a:r>
                        <a:rPr lang="en-GB" sz="900" kern="1200" baseline="30000" dirty="0" smtClean="0">
                          <a:effectLst/>
                        </a:rPr>
                        <a:t>st</a:t>
                      </a:r>
                      <a:r>
                        <a:rPr lang="en-GB" sz="900" kern="1200" baseline="0" dirty="0" smtClean="0">
                          <a:effectLst/>
                        </a:rPr>
                        <a:t> June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kern="1200" dirty="0" smtClean="0">
                          <a:effectLst/>
                        </a:rPr>
                        <a:t>Saturday 2</a:t>
                      </a:r>
                      <a:r>
                        <a:rPr lang="en-GB" sz="900" kern="1200" baseline="30000" dirty="0" smtClean="0">
                          <a:effectLst/>
                        </a:rPr>
                        <a:t>nd</a:t>
                      </a:r>
                      <a:r>
                        <a:rPr lang="en-GB" sz="900" kern="1200" dirty="0" smtClean="0">
                          <a:effectLst/>
                        </a:rPr>
                        <a:t>   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extLst>
                  <a:ext uri="{0D108BD9-81ED-4DB2-BD59-A6C34878D82A}">
                    <a16:rowId xmlns:a16="http://schemas.microsoft.com/office/drawing/2014/main" val="1587830137"/>
                  </a:ext>
                </a:extLst>
              </a:tr>
              <a:tr h="2265770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>
                          <a:effectLst/>
                        </a:rPr>
                        <a:t>Morning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700" kern="1200" dirty="0">
                          <a:effectLst/>
                        </a:rPr>
                        <a:t>Travel </a:t>
                      </a:r>
                      <a:endParaRPr lang="en-GB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700" kern="1200" dirty="0">
                          <a:effectLst/>
                        </a:rPr>
                        <a:t>to </a:t>
                      </a:r>
                      <a:r>
                        <a:rPr lang="en-GB" sz="700" kern="1200" dirty="0" smtClean="0">
                          <a:effectLst/>
                        </a:rPr>
                        <a:t>Lahti</a:t>
                      </a:r>
                      <a:r>
                        <a:rPr lang="en-GB" sz="700" kern="1200" baseline="0" dirty="0" smtClean="0">
                          <a:effectLst/>
                        </a:rPr>
                        <a:t> in Finland</a:t>
                      </a:r>
                      <a:r>
                        <a:rPr lang="en-GB" sz="7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>
                          <a:effectLst/>
                        </a:rPr>
                        <a:t>Official welcome  </a:t>
                      </a:r>
                      <a:endParaRPr lang="en-GB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 smtClean="0">
                          <a:effectLst/>
                        </a:rPr>
                        <a:t>ISP objectives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Presentations on pre-ISP work in interdisciplinary and multicultural </a:t>
                      </a:r>
                      <a:r>
                        <a:rPr lang="en-GB" sz="1100" dirty="0" smtClean="0">
                          <a:effectLst/>
                        </a:rPr>
                        <a:t>teams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Industry </a:t>
                      </a:r>
                      <a:r>
                        <a:rPr lang="en-GB" sz="1100" dirty="0" smtClean="0">
                          <a:effectLst/>
                        </a:rPr>
                        <a:t>presentation on solar energy</a:t>
                      </a: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7.30am </a:t>
                      </a:r>
                      <a:r>
                        <a:rPr lang="en-GB" sz="1100" dirty="0">
                          <a:effectLst/>
                        </a:rPr>
                        <a:t>depart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Travel to </a:t>
                      </a:r>
                      <a:r>
                        <a:rPr lang="en-GB" sz="1100" dirty="0" err="1" smtClean="0">
                          <a:effectLst/>
                        </a:rPr>
                        <a:t>Kukonottko</a:t>
                      </a:r>
                      <a:r>
                        <a:rPr lang="en-GB" sz="1100" dirty="0" smtClean="0">
                          <a:effectLst/>
                        </a:rPr>
                        <a:t> Camping site</a:t>
                      </a:r>
                      <a:endParaRPr lang="en-GB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 smtClean="0">
                          <a:effectLst/>
                        </a:rPr>
                        <a:t>Dissemination of project responsibilities (including student managers for PM, QS, CM, H&amp;S, Design, Bid, CSR)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Solar panel charger building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Background research on client requirements</a:t>
                      </a:r>
                      <a:endParaRPr lang="en-GB" sz="1100" dirty="0">
                        <a:effectLst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Final completion of solar charger</a:t>
                      </a:r>
                      <a:r>
                        <a:rPr lang="en-GB" sz="1100" baseline="0" dirty="0" smtClean="0">
                          <a:effectLst/>
                        </a:rPr>
                        <a:t> units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baseline="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aseline="0" dirty="0" smtClean="0">
                          <a:effectLst/>
                        </a:rPr>
                        <a:t>Completion of background research </a:t>
                      </a:r>
                      <a:endParaRPr lang="en-GB" sz="11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>
                          <a:effectLst/>
                        </a:rPr>
                        <a:t> </a:t>
                      </a:r>
                      <a:r>
                        <a:rPr lang="en-GB" sz="1100" kern="1200" dirty="0" smtClean="0">
                          <a:effectLst/>
                        </a:rPr>
                        <a:t>7.30am </a:t>
                      </a:r>
                      <a:r>
                        <a:rPr lang="en-GB" sz="1100" kern="1200" baseline="0" dirty="0" smtClean="0">
                          <a:effectLst/>
                        </a:rPr>
                        <a:t> bus to Helsinki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kern="1200" baseline="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baseline="0" dirty="0" smtClean="0">
                          <a:effectLst/>
                        </a:rPr>
                        <a:t>Industry visit to ABB in Helsinki</a:t>
                      </a:r>
                      <a:endParaRPr lang="en-GB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Workshop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Innovation</a:t>
                      </a:r>
                      <a:r>
                        <a:rPr lang="en-GB" sz="1100" baseline="0" dirty="0" smtClean="0">
                          <a:effectLst/>
                        </a:rPr>
                        <a:t> under resource scarcity</a:t>
                      </a:r>
                      <a:endParaRPr lang="en-GB" sz="1100" dirty="0">
                        <a:effectLst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LinkedIn presentation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Marketing strategy workshop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Final Bid preparations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(3</a:t>
                      </a:r>
                      <a:r>
                        <a:rPr lang="en-GB" sz="1100" baseline="0" dirty="0" smtClean="0">
                          <a:effectLst/>
                        </a:rPr>
                        <a:t> groups)</a:t>
                      </a:r>
                      <a:endParaRPr lang="en-GB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 smtClean="0">
                          <a:effectLst/>
                        </a:rPr>
                        <a:t>Joint group presentation to Chief Regional </a:t>
                      </a:r>
                      <a:endParaRPr lang="en-GB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 smtClean="0">
                          <a:effectLst/>
                        </a:rPr>
                        <a:t>Officer</a:t>
                      </a:r>
                      <a:r>
                        <a:rPr lang="en-GB" sz="1100" kern="12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kern="1200" dirty="0" smtClean="0">
                          <a:effectLst/>
                        </a:rPr>
                        <a:t>Depart Lahti, Finland</a:t>
                      </a:r>
                      <a:endParaRPr lang="en-GB" sz="10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endParaRPr lang="en-GB" sz="9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extLst>
                  <a:ext uri="{0D108BD9-81ED-4DB2-BD59-A6C34878D82A}">
                    <a16:rowId xmlns:a16="http://schemas.microsoft.com/office/drawing/2014/main" val="2602165939"/>
                  </a:ext>
                </a:extLst>
              </a:tr>
              <a:tr h="2118435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>
                          <a:effectLst/>
                        </a:rPr>
                        <a:t>Afternoon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check into </a:t>
                      </a:r>
                      <a:r>
                        <a:rPr lang="en-GB" sz="700" dirty="0" smtClean="0">
                          <a:effectLst/>
                        </a:rPr>
                        <a:t>apartments</a:t>
                      </a:r>
                      <a:endParaRPr lang="en-GB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 smtClean="0">
                          <a:effectLst/>
                        </a:rPr>
                        <a:t>Solar charging </a:t>
                      </a:r>
                      <a:r>
                        <a:rPr lang="en-GB" sz="1100" kern="1200" dirty="0">
                          <a:effectLst/>
                        </a:rPr>
                        <a:t>- Case study </a:t>
                      </a:r>
                      <a:r>
                        <a:rPr lang="en-GB" sz="1100" kern="1200" dirty="0" smtClean="0">
                          <a:effectLst/>
                        </a:rPr>
                        <a:t>outline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Employability and transversal skills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Introduction to experiential learning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Preparation</a:t>
                      </a:r>
                      <a:r>
                        <a:rPr lang="en-GB" sz="1100" baseline="0" dirty="0" smtClean="0">
                          <a:effectLst/>
                        </a:rPr>
                        <a:t> of solar charger and other research</a:t>
                      </a:r>
                      <a:endParaRPr lang="en-GB" sz="1100" dirty="0">
                        <a:effectLst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 smtClean="0">
                          <a:effectLst/>
                        </a:rPr>
                        <a:t> </a:t>
                      </a:r>
                      <a:endParaRPr lang="en-GB" sz="11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Solar panel charger building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Background research on client requirements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kern="1200" dirty="0" smtClean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kern="12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kern="1200" dirty="0" smtClean="0">
                        <a:effectLst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 smtClean="0">
                          <a:effectLst/>
                        </a:rPr>
                        <a:t>Exploratory </a:t>
                      </a:r>
                      <a:r>
                        <a:rPr lang="en-GB" sz="1100" kern="1200" dirty="0" err="1" smtClean="0">
                          <a:effectLst/>
                        </a:rPr>
                        <a:t>phonecall</a:t>
                      </a:r>
                      <a:r>
                        <a:rPr lang="en-GB" sz="1100" kern="1200" dirty="0" smtClean="0">
                          <a:effectLst/>
                        </a:rPr>
                        <a:t> to client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kern="12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 smtClean="0">
                          <a:effectLst/>
                        </a:rPr>
                        <a:t>Industry feedback</a:t>
                      </a:r>
                      <a:endParaRPr lang="en-GB" sz="1100" dirty="0" smtClean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kern="1200" dirty="0" smtClean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kern="1200" dirty="0" smtClean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kern="1200" dirty="0" smtClean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kern="1200" dirty="0" smtClean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 smtClean="0">
                          <a:effectLst/>
                        </a:rPr>
                        <a:t>Depart site 5pm</a:t>
                      </a:r>
                      <a:endParaRPr lang="en-GB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 smtClean="0">
                          <a:effectLst/>
                        </a:rPr>
                        <a:t>Student time to explore Helsinki and local island</a:t>
                      </a:r>
                      <a:endParaRPr lang="en-GB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>
                          <a:effectLst/>
                        </a:rPr>
                        <a:t> </a:t>
                      </a:r>
                      <a:r>
                        <a:rPr lang="en-GB" sz="1100" kern="1200" dirty="0" smtClean="0">
                          <a:effectLst/>
                        </a:rPr>
                        <a:t>Industry</a:t>
                      </a:r>
                      <a:r>
                        <a:rPr lang="en-GB" sz="1100" kern="1200" baseline="0" dirty="0" smtClean="0">
                          <a:effectLst/>
                        </a:rPr>
                        <a:t> site visits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kern="1200" baseline="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baseline="0" dirty="0" smtClean="0">
                          <a:effectLst/>
                        </a:rPr>
                        <a:t>Waste recycling and energy centre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kern="1200" baseline="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baseline="0" dirty="0" smtClean="0">
                          <a:effectLst/>
                        </a:rPr>
                        <a:t>Entrepreneurial site visit to Brewery start-up company</a:t>
                      </a:r>
                      <a:endParaRPr lang="en-GB" sz="1100" dirty="0">
                        <a:effectLst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Deadline for preparation</a:t>
                      </a:r>
                      <a:r>
                        <a:rPr lang="en-GB" sz="1100" baseline="0" dirty="0" smtClean="0">
                          <a:effectLst/>
                        </a:rPr>
                        <a:t> of presentation brought forward by 3 hours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baseline="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aseline="0" dirty="0" smtClean="0">
                          <a:effectLst/>
                        </a:rPr>
                        <a:t>Late </a:t>
                      </a:r>
                      <a:r>
                        <a:rPr lang="en-GB" sz="1100" dirty="0" smtClean="0">
                          <a:effectLst/>
                        </a:rPr>
                        <a:t> change of plan by client – wants just one bid</a:t>
                      </a:r>
                      <a:r>
                        <a:rPr lang="en-GB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>
                          <a:effectLst/>
                        </a:rPr>
                        <a:t>STARR preparation</a:t>
                      </a:r>
                      <a:endParaRPr lang="en-GB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>
                          <a:effectLst/>
                        </a:rPr>
                        <a:t>Post test</a:t>
                      </a:r>
                      <a:endParaRPr lang="en-GB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>
                          <a:effectLst/>
                        </a:rPr>
                        <a:t>Certificate Presentations </a:t>
                      </a:r>
                      <a:endParaRPr lang="en-GB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>
                          <a:effectLst/>
                        </a:rPr>
                        <a:t>Feedback on ISP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extLst>
                  <a:ext uri="{0D108BD9-81ED-4DB2-BD59-A6C34878D82A}">
                    <a16:rowId xmlns:a16="http://schemas.microsoft.com/office/drawing/2014/main" val="2658998035"/>
                  </a:ext>
                </a:extLst>
              </a:tr>
              <a:tr h="1046240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>
                          <a:effectLst/>
                        </a:rPr>
                        <a:t>Evening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700" kern="1200" dirty="0">
                          <a:effectLst/>
                        </a:rPr>
                        <a:t>Objectives</a:t>
                      </a:r>
                      <a:endParaRPr lang="en-GB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700" kern="1200" dirty="0">
                          <a:effectLst/>
                        </a:rPr>
                        <a:t>induction</a:t>
                      </a:r>
                      <a:endParaRPr lang="en-GB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700" kern="1200" dirty="0">
                          <a:effectLst/>
                        </a:rPr>
                        <a:t>Ice </a:t>
                      </a:r>
                      <a:r>
                        <a:rPr lang="en-GB" sz="700" kern="1200" dirty="0" smtClean="0">
                          <a:effectLst/>
                        </a:rPr>
                        <a:t>breaker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700" kern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Team formation and roles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Student free time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Morale</a:t>
                      </a:r>
                      <a:r>
                        <a:rPr lang="en-GB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boost evening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Sauna, campfire pancakes, swimming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Cook salmon by the fire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Student free time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20.00 bus returns</a:t>
                      </a:r>
                      <a:endParaRPr lang="en-GB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>
                          <a:effectLst/>
                        </a:rPr>
                        <a:t>Student </a:t>
                      </a:r>
                      <a:r>
                        <a:rPr lang="en-GB" sz="1100" kern="1200" dirty="0" smtClean="0">
                          <a:effectLst/>
                        </a:rPr>
                        <a:t>final preparation 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>
                          <a:effectLst/>
                        </a:rPr>
                        <a:t>Final </a:t>
                      </a:r>
                      <a:r>
                        <a:rPr lang="en-GB" sz="1100" kern="1200" dirty="0" smtClean="0">
                          <a:effectLst/>
                        </a:rPr>
                        <a:t>dinner</a:t>
                      </a:r>
                      <a:endParaRPr lang="en-GB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>
                          <a:effectLst/>
                        </a:rPr>
                        <a:t>(cultural activity)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9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9" marR="38169" marT="8179" marB="0"/>
                </a:tc>
                <a:extLst>
                  <a:ext uri="{0D108BD9-81ED-4DB2-BD59-A6C34878D82A}">
                    <a16:rowId xmlns:a16="http://schemas.microsoft.com/office/drawing/2014/main" val="1814458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156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8261"/>
            <a:ext cx="8596668" cy="1320800"/>
          </a:xfrm>
        </p:spPr>
        <p:txBody>
          <a:bodyPr>
            <a:normAutofit/>
          </a:bodyPr>
          <a:lstStyle/>
          <a:p>
            <a:r>
              <a:rPr lang="en-GB" dirty="0" smtClean="0"/>
              <a:t>Technical and soft skills </a:t>
            </a:r>
            <a:br>
              <a:rPr lang="en-GB" dirty="0" smtClean="0"/>
            </a:br>
            <a:r>
              <a:rPr lang="en-GB" dirty="0" smtClean="0"/>
              <a:t>sought by </a:t>
            </a:r>
            <a:r>
              <a:rPr lang="en-GB" dirty="0" smtClean="0"/>
              <a:t>Industry Globally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ECB5E52F-4C58-4C90-87F4-8D2BCBF0B73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449" y="0"/>
            <a:ext cx="5565706" cy="7683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95407" y="6422495"/>
            <a:ext cx="2085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British Council, 2012</a:t>
            </a:r>
          </a:p>
        </p:txBody>
      </p:sp>
    </p:spTree>
    <p:extLst>
      <p:ext uri="{BB962C8B-B14F-4D97-AF65-F5344CB8AC3E}">
        <p14:creationId xmlns:p14="http://schemas.microsoft.com/office/powerpoint/2010/main" val="201540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266607" cy="1325563"/>
          </a:xfrm>
        </p:spPr>
        <p:txBody>
          <a:bodyPr/>
          <a:lstStyle/>
          <a:p>
            <a:r>
              <a:rPr lang="en-GB" dirty="0" smtClean="0"/>
              <a:t>Wind turbine foundation development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28" y="3333918"/>
            <a:ext cx="5557804" cy="3126265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96829" y="1791905"/>
            <a:ext cx="5789824" cy="434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0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21943</TotalTime>
  <Words>889</Words>
  <Application>Microsoft Office PowerPoint</Application>
  <PresentationFormat>Widescreen</PresentationFormat>
  <Paragraphs>234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Promoting Excellence in Employability and Transversal Skills (PEETS)    Shared interdisciplinary and multicultural learning from Global Communities</vt:lpstr>
      <vt:lpstr>Overview</vt:lpstr>
      <vt:lpstr>Promoting excellence in employability and transversal skills (PEETS)</vt:lpstr>
      <vt:lpstr>Research and development</vt:lpstr>
      <vt:lpstr>PEETS Project Management and Annual Implementation (Key Activities)</vt:lpstr>
      <vt:lpstr>Student International Competencies Assessment App</vt:lpstr>
      <vt:lpstr>PEETS Intensive Study Period  May and June 2018</vt:lpstr>
      <vt:lpstr>Technical and soft skills  sought by Industry Globally</vt:lpstr>
      <vt:lpstr>Wind turbine foundation development</vt:lpstr>
      <vt:lpstr>Foundation completion and erection of tower</vt:lpstr>
      <vt:lpstr>Overall group task ISP2</vt:lpstr>
      <vt:lpstr>Setting up solar charger</vt:lpstr>
      <vt:lpstr>Making water potable and cooking salmon</vt:lpstr>
      <vt:lpstr>Student video advert</vt:lpstr>
      <vt:lpstr>Pressurised learning?</vt:lpstr>
      <vt:lpstr>Using STAR(R) to answer questions  (eg interview situation):  </vt:lpstr>
      <vt:lpstr>Student International Competencies Assessment App</vt:lpstr>
      <vt:lpstr>PowerPoint Presentation</vt:lpstr>
      <vt:lpstr>Enhanced Student Experience?</vt:lpstr>
      <vt:lpstr>Conclusions</vt:lpstr>
      <vt:lpstr>Student comments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Gilmour, Bob</dc:creator>
  <cp:lastModifiedBy>Gilmour, Bob</cp:lastModifiedBy>
  <cp:revision>104</cp:revision>
  <dcterms:created xsi:type="dcterms:W3CDTF">2017-06-08T22:07:36Z</dcterms:created>
  <dcterms:modified xsi:type="dcterms:W3CDTF">2018-07-05T08:32:03Z</dcterms:modified>
</cp:coreProperties>
</file>