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MOV" ContentType="video/quicktime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8" r:id="rId2"/>
  </p:sldMasterIdLst>
  <p:notesMasterIdLst>
    <p:notesMasterId r:id="rId51"/>
  </p:notesMasterIdLst>
  <p:sldIdLst>
    <p:sldId id="256" r:id="rId3"/>
    <p:sldId id="271" r:id="rId4"/>
    <p:sldId id="272" r:id="rId5"/>
    <p:sldId id="257" r:id="rId6"/>
    <p:sldId id="259" r:id="rId7"/>
    <p:sldId id="299" r:id="rId8"/>
    <p:sldId id="300" r:id="rId9"/>
    <p:sldId id="261" r:id="rId10"/>
    <p:sldId id="266" r:id="rId11"/>
    <p:sldId id="303" r:id="rId12"/>
    <p:sldId id="305" r:id="rId13"/>
    <p:sldId id="301" r:id="rId14"/>
    <p:sldId id="294" r:id="rId15"/>
    <p:sldId id="295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316" r:id="rId25"/>
    <p:sldId id="317" r:id="rId26"/>
    <p:sldId id="318" r:id="rId27"/>
    <p:sldId id="319" r:id="rId28"/>
    <p:sldId id="320" r:id="rId29"/>
    <p:sldId id="321" r:id="rId30"/>
    <p:sldId id="322" r:id="rId31"/>
    <p:sldId id="323" r:id="rId32"/>
    <p:sldId id="324" r:id="rId33"/>
    <p:sldId id="325" r:id="rId34"/>
    <p:sldId id="326" r:id="rId35"/>
    <p:sldId id="327" r:id="rId36"/>
    <p:sldId id="274" r:id="rId37"/>
    <p:sldId id="279" r:id="rId38"/>
    <p:sldId id="280" r:id="rId39"/>
    <p:sldId id="281" r:id="rId40"/>
    <p:sldId id="284" r:id="rId41"/>
    <p:sldId id="285" r:id="rId42"/>
    <p:sldId id="286" r:id="rId43"/>
    <p:sldId id="287" r:id="rId44"/>
    <p:sldId id="288" r:id="rId45"/>
    <p:sldId id="291" r:id="rId46"/>
    <p:sldId id="289" r:id="rId47"/>
    <p:sldId id="296" r:id="rId48"/>
    <p:sldId id="297" r:id="rId49"/>
    <p:sldId id="302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314"/>
    <p:restoredTop sz="88839"/>
  </p:normalViewPr>
  <p:slideViewPr>
    <p:cSldViewPr snapToGrid="0" snapToObjects="1">
      <p:cViewPr varScale="1">
        <p:scale>
          <a:sx n="52" d="100"/>
          <a:sy n="52" d="100"/>
        </p:scale>
        <p:origin x="108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2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 sz="1400" b="0" i="0" u="none" strike="noStrike" baseline="0">
                <a:effectLst/>
              </a:rPr>
              <a:t>Motivation for PEETS</a:t>
            </a:r>
          </a:p>
          <a:p>
            <a:pPr>
              <a:defRPr/>
            </a:pPr>
            <a:r>
              <a:rPr lang="nl-NL" sz="1400" b="0" i="0" u="none" strike="noStrike" baseline="0">
                <a:effectLst/>
              </a:rPr>
              <a:t>(n=39)</a:t>
            </a:r>
            <a:endParaRPr lang="nl-NL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Motivation!$A$3:$A$10</c:f>
              <c:strCache>
                <c:ptCount val="8"/>
                <c:pt idx="0">
                  <c:v>Because the costs are relatively low</c:v>
                </c:pt>
                <c:pt idx="1">
                  <c:v>To increase my job opportunities</c:v>
                </c:pt>
                <c:pt idx="2">
                  <c:v>To increase the possibilitues of an international career</c:v>
                </c:pt>
                <c:pt idx="3">
                  <c:v>Because I like to meet new people</c:v>
                </c:pt>
                <c:pt idx="4">
                  <c:v>Because I like to travel and gain new experiences</c:v>
                </c:pt>
                <c:pt idx="5">
                  <c:v>Beacuase it offers me academic/professional opportunities</c:v>
                </c:pt>
                <c:pt idx="6">
                  <c:v>Important for my professional development</c:v>
                </c:pt>
                <c:pt idx="7">
                  <c:v>Important for my personal development</c:v>
                </c:pt>
              </c:strCache>
            </c:strRef>
          </c:cat>
          <c:val>
            <c:numRef>
              <c:f>Motivation!$B$3:$B$10</c:f>
              <c:numCache>
                <c:formatCode>0</c:formatCode>
                <c:ptCount val="8"/>
                <c:pt idx="0">
                  <c:v>10.3</c:v>
                </c:pt>
                <c:pt idx="1">
                  <c:v>23.1</c:v>
                </c:pt>
                <c:pt idx="2">
                  <c:v>30.8</c:v>
                </c:pt>
                <c:pt idx="3">
                  <c:v>33.299999999999997</c:v>
                </c:pt>
                <c:pt idx="4">
                  <c:v>41</c:v>
                </c:pt>
                <c:pt idx="5">
                  <c:v>41</c:v>
                </c:pt>
                <c:pt idx="6">
                  <c:v>48.7</c:v>
                </c:pt>
                <c:pt idx="7">
                  <c:v>53.8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10-4B05-AB17-55200B5DA2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80597816"/>
        <c:axId val="282411656"/>
      </c:barChart>
      <c:catAx>
        <c:axId val="2805978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2411656"/>
        <c:crosses val="autoZero"/>
        <c:auto val="1"/>
        <c:lblAlgn val="ctr"/>
        <c:lblOffset val="100"/>
        <c:noMultiLvlLbl val="0"/>
      </c:catAx>
      <c:valAx>
        <c:axId val="2824116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0597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Expectations</a:t>
            </a:r>
            <a:r>
              <a:rPr lang="nl-NL" baseline="0"/>
              <a:t> (total averages)</a:t>
            </a:r>
            <a:endParaRPr lang="nl-NL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Expectations!$A$43:$A$47</c:f>
              <c:strCache>
                <c:ptCount val="5"/>
                <c:pt idx="0">
                  <c:v>Professional development </c:v>
                </c:pt>
                <c:pt idx="1">
                  <c:v>Academical development </c:v>
                </c:pt>
                <c:pt idx="2">
                  <c:v>Personal development </c:v>
                </c:pt>
                <c:pt idx="3">
                  <c:v>Cultural development </c:v>
                </c:pt>
                <c:pt idx="4">
                  <c:v>Languages (English)</c:v>
                </c:pt>
              </c:strCache>
            </c:strRef>
          </c:cat>
          <c:val>
            <c:numRef>
              <c:f>Expectations!$B$43:$B$47</c:f>
              <c:numCache>
                <c:formatCode>0.0</c:formatCode>
                <c:ptCount val="5"/>
                <c:pt idx="0">
                  <c:v>3.87</c:v>
                </c:pt>
                <c:pt idx="1">
                  <c:v>4.0599999999999996</c:v>
                </c:pt>
                <c:pt idx="2">
                  <c:v>4.1399999999999997</c:v>
                </c:pt>
                <c:pt idx="3">
                  <c:v>4.18</c:v>
                </c:pt>
                <c:pt idx="4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29-4E87-A5B9-47D1B57838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82412440"/>
        <c:axId val="282412832"/>
      </c:barChart>
      <c:catAx>
        <c:axId val="2824124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2412832"/>
        <c:crosses val="autoZero"/>
        <c:auto val="1"/>
        <c:lblAlgn val="ctr"/>
        <c:lblOffset val="100"/>
        <c:noMultiLvlLbl val="0"/>
      </c:catAx>
      <c:valAx>
        <c:axId val="282412832"/>
        <c:scaling>
          <c:orientation val="minMax"/>
        </c:scaling>
        <c:delete val="0"/>
        <c:axPos val="b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2412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0.41082</cdr:x>
      <cdr:y>0.93558</cdr:y>
    </cdr:from>
    <cdr:to>
      <cdr:x>0.45291</cdr:x>
      <cdr:y>0.99387</cdr:y>
    </cdr:to>
    <cdr:sp macro="" textlink="">
      <cdr:nvSpPr>
        <cdr:cNvPr id="3" name="Tekstvak 2"/>
        <cdr:cNvSpPr txBox="1"/>
      </cdr:nvSpPr>
      <cdr:spPr>
        <a:xfrm xmlns:a="http://schemas.openxmlformats.org/drawingml/2006/main" flipH="1">
          <a:off x="2603500" y="3873500"/>
          <a:ext cx="266700" cy="241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nl-NL" sz="1100"/>
            <a:t>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B58B5-67E9-164B-94B3-C4A61F3EB37F}" type="datetimeFigureOut">
              <a:rPr lang="nl-NL" smtClean="0"/>
              <a:t>30-11-2017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B49D89-6CC7-4642-8042-AB2DDBB725B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8838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B49D89-6CC7-4642-8042-AB2DDBB725BB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174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In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link </a:t>
            </a:r>
            <a:r>
              <a:rPr lang="nl-NL" baseline="0" dirty="0" err="1" smtClean="0"/>
              <a:t>to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video of </a:t>
            </a:r>
            <a:r>
              <a:rPr lang="nl-NL" baseline="0" dirty="0" err="1" smtClean="0"/>
              <a:t>day</a:t>
            </a:r>
            <a:r>
              <a:rPr lang="nl-NL" baseline="0" dirty="0" smtClean="0"/>
              <a:t> 3 at </a:t>
            </a:r>
            <a:r>
              <a:rPr lang="nl-NL" baseline="0" dirty="0" err="1" smtClean="0"/>
              <a:t>Constructionarium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</a:t>
            </a:r>
            <a:r>
              <a:rPr lang="nl-NL" baseline="0" dirty="0" smtClean="0"/>
              <a:t> interview </a:t>
            </a:r>
            <a:r>
              <a:rPr lang="nl-NL" baseline="0" dirty="0" err="1" smtClean="0"/>
              <a:t>with</a:t>
            </a:r>
            <a:r>
              <a:rPr lang="nl-NL" baseline="0" dirty="0" smtClean="0"/>
              <a:t> The </a:t>
            </a:r>
            <a:r>
              <a:rPr lang="nl-NL" baseline="0" dirty="0" err="1" smtClean="0"/>
              <a:t>Lahti</a:t>
            </a:r>
            <a:r>
              <a:rPr lang="nl-NL" baseline="0" dirty="0" smtClean="0"/>
              <a:t> Girls starts at 2:07 minutes. </a:t>
            </a:r>
            <a:r>
              <a:rPr lang="nl-NL" baseline="0" dirty="0" err="1" smtClean="0"/>
              <a:t>They</a:t>
            </a:r>
            <a:r>
              <a:rPr lang="nl-NL" baseline="0" dirty="0" smtClean="0"/>
              <a:t> </a:t>
            </a:r>
            <a:r>
              <a:rPr lang="nl-NL" baseline="0" dirty="0" err="1" smtClean="0"/>
              <a:t>describe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what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they’ve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done</a:t>
            </a:r>
            <a:r>
              <a:rPr lang="nl-NL" baseline="0" dirty="0" smtClean="0"/>
              <a:t> at </a:t>
            </a:r>
            <a:r>
              <a:rPr lang="nl-NL" baseline="0" dirty="0" err="1" smtClean="0"/>
              <a:t>Constructionarium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</a:t>
            </a:r>
            <a:r>
              <a:rPr lang="nl-NL" baseline="0" dirty="0" err="1" smtClean="0"/>
              <a:t>what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they’ve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learned</a:t>
            </a:r>
            <a:r>
              <a:rPr lang="nl-NL" baseline="0" dirty="0" smtClean="0"/>
              <a:t> </a:t>
            </a:r>
            <a:r>
              <a:rPr lang="nl-NL" baseline="0" dirty="0" err="1" smtClean="0"/>
              <a:t>so</a:t>
            </a:r>
            <a:r>
              <a:rPr lang="nl-NL" baseline="0" dirty="0" smtClean="0"/>
              <a:t> far. </a:t>
            </a:r>
            <a:r>
              <a:rPr lang="nl-NL" baseline="0" dirty="0" err="1" smtClean="0"/>
              <a:t>Very</a:t>
            </a:r>
            <a:r>
              <a:rPr lang="nl-NL" baseline="0" dirty="0" smtClean="0"/>
              <a:t> </a:t>
            </a:r>
            <a:r>
              <a:rPr lang="nl-NL" baseline="0" dirty="0" err="1" smtClean="0"/>
              <a:t>interesting</a:t>
            </a:r>
            <a:r>
              <a:rPr lang="nl-NL" baseline="0" dirty="0" smtClean="0"/>
              <a:t>!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B49D89-6CC7-4642-8042-AB2DDBB725BB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9537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2180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Titelstijl van model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Titelstijl van model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 met cita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Titelstijl van model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Titelstijl van model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Titelstijl van model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Titelstijl van model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F783-D6E3-4915-9C2B-2DF148367A0C}" type="datetimeFigureOut">
              <a:rPr lang="en-GB" smtClean="0"/>
              <a:t>30/11/2017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3982-56CE-4F25-B847-628004AE38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7511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F783-D6E3-4915-9C2B-2DF148367A0C}" type="datetimeFigureOut">
              <a:rPr lang="en-GB" smtClean="0"/>
              <a:t>30/11/2017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3982-56CE-4F25-B847-628004AE38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9386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F783-D6E3-4915-9C2B-2DF148367A0C}" type="datetimeFigureOut">
              <a:rPr lang="en-GB" smtClean="0"/>
              <a:t>30/11/2017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3982-56CE-4F25-B847-628004AE38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9465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F783-D6E3-4915-9C2B-2DF148367A0C}" type="datetimeFigureOut">
              <a:rPr lang="en-GB" smtClean="0"/>
              <a:t>30/11/2017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3982-56CE-4F25-B847-628004AE38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198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F783-D6E3-4915-9C2B-2DF148367A0C}" type="datetimeFigureOut">
              <a:rPr lang="en-GB" smtClean="0"/>
              <a:t>30/11/2017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3982-56CE-4F25-B847-628004AE38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5270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F783-D6E3-4915-9C2B-2DF148367A0C}" type="datetimeFigureOut">
              <a:rPr lang="en-GB" smtClean="0"/>
              <a:t>30/11/2017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3982-56CE-4F25-B847-628004AE38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8342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F783-D6E3-4915-9C2B-2DF148367A0C}" type="datetimeFigureOut">
              <a:rPr lang="en-GB" smtClean="0"/>
              <a:t>30/11/2017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3982-56CE-4F25-B847-628004AE38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4466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F783-D6E3-4915-9C2B-2DF148367A0C}" type="datetimeFigureOut">
              <a:rPr lang="en-GB" smtClean="0"/>
              <a:t>30/11/2017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3982-56CE-4F25-B847-628004AE38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28212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F783-D6E3-4915-9C2B-2DF148367A0C}" type="datetimeFigureOut">
              <a:rPr lang="en-GB" smtClean="0"/>
              <a:t>30/11/2017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3982-56CE-4F25-B847-628004AE38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58132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F783-D6E3-4915-9C2B-2DF148367A0C}" type="datetimeFigureOut">
              <a:rPr lang="en-GB" smtClean="0"/>
              <a:t>30/11/2017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3982-56CE-4F25-B847-628004AE38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84731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F783-D6E3-4915-9C2B-2DF148367A0C}" type="datetimeFigureOut">
              <a:rPr lang="en-GB" smtClean="0"/>
              <a:t>30/11/2017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3982-56CE-4F25-B847-628004AE38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591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Titelstijl van model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Titelstijl van model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AF783-D6E3-4915-9C2B-2DF148367A0C}" type="datetimeFigureOut">
              <a:rPr lang="en-GB" smtClean="0"/>
              <a:t>30/11/2017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43982-56CE-4F25-B847-628004AE38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894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8.jpeg"/><Relationship Id="rId7" Type="http://schemas.openxmlformats.org/officeDocument/2006/relationships/image" Target="../media/image9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0.emf"/><Relationship Id="rId4" Type="http://schemas.openxmlformats.org/officeDocument/2006/relationships/image" Target="cid:A1808E0D-8B20-48F8-905E-D67E8665424A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tiff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tiff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8.jpeg"/><Relationship Id="rId7" Type="http://schemas.openxmlformats.org/officeDocument/2006/relationships/image" Target="../media/image9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0.emf"/><Relationship Id="rId4" Type="http://schemas.openxmlformats.org/officeDocument/2006/relationships/image" Target="cid:A1808E0D-8B20-48F8-905E-D67E8665424A" TargetMode="Externa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11.emf"/><Relationship Id="rId7" Type="http://schemas.openxmlformats.org/officeDocument/2006/relationships/image" Target="../media/image12.jpeg"/><Relationship Id="rId2" Type="http://schemas.openxmlformats.org/officeDocument/2006/relationships/hyperlink" Target="https://www.youtube.com/watch?time_continue=190&amp;v=2ONamMYTOlo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cid:A1808E0D-8B20-48F8-905E-D67E8665424A" TargetMode="External"/><Relationship Id="rId4" Type="http://schemas.openxmlformats.org/officeDocument/2006/relationships/image" Target="../media/image8.jpeg"/><Relationship Id="rId9" Type="http://schemas.openxmlformats.org/officeDocument/2006/relationships/image" Target="../media/image1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cid:A1808E0D-8B20-48F8-905E-D67E8665424A" TargetMode="External"/><Relationship Id="rId3" Type="http://schemas.openxmlformats.org/officeDocument/2006/relationships/image" Target="../media/image4.tiff"/><Relationship Id="rId7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tiff"/><Relationship Id="rId11" Type="http://schemas.openxmlformats.org/officeDocument/2006/relationships/image" Target="../media/image11.emf"/><Relationship Id="rId5" Type="http://schemas.openxmlformats.org/officeDocument/2006/relationships/image" Target="../media/image6.tiff"/><Relationship Id="rId10" Type="http://schemas.openxmlformats.org/officeDocument/2006/relationships/image" Target="../media/image10.emf"/><Relationship Id="rId4" Type="http://schemas.openxmlformats.org/officeDocument/2006/relationships/image" Target="../media/image5.tiff"/><Relationship Id="rId9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mailto:juha.hyytiainen@lamk.fi" TargetMode="External"/><Relationship Id="rId3" Type="http://schemas.openxmlformats.org/officeDocument/2006/relationships/hyperlink" Target="mailto:dale@concreteinscotland.com" TargetMode="External"/><Relationship Id="rId7" Type="http://schemas.openxmlformats.org/officeDocument/2006/relationships/hyperlink" Target="mailto:t.hoppen@hhs.nl" TargetMode="External"/><Relationship Id="rId2" Type="http://schemas.openxmlformats.org/officeDocument/2006/relationships/hyperlink" Target="mailto:r.a.gilmour@gcu.ac.uk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sari.horn@lamk.fi" TargetMode="External"/><Relationship Id="rId5" Type="http://schemas.openxmlformats.org/officeDocument/2006/relationships/hyperlink" Target="mailto:c.e.Gallagher@gcu.ac.uk" TargetMode="External"/><Relationship Id="rId4" Type="http://schemas.openxmlformats.org/officeDocument/2006/relationships/hyperlink" Target="mailto:j.belt@hhs.nl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8.jpeg"/><Relationship Id="rId7" Type="http://schemas.openxmlformats.org/officeDocument/2006/relationships/image" Target="../media/image9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0.emf"/><Relationship Id="rId4" Type="http://schemas.openxmlformats.org/officeDocument/2006/relationships/image" Target="cid:A1808E0D-8B20-48F8-905E-D67E8665424A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65723" y="5006129"/>
            <a:ext cx="7766936" cy="1669974"/>
          </a:xfrm>
        </p:spPr>
        <p:txBody>
          <a:bodyPr>
            <a:normAutofit/>
          </a:bodyPr>
          <a:lstStyle/>
          <a:p>
            <a:pPr algn="l"/>
            <a:r>
              <a:rPr lang="nl-NL" sz="2000" b="1" dirty="0" smtClean="0"/>
              <a:t>Dr Bob Gilmour, Glasgow Caledonian University</a:t>
            </a:r>
          </a:p>
          <a:p>
            <a:pPr algn="l"/>
            <a:r>
              <a:rPr lang="nl-NL" sz="2000" b="1" i="1" dirty="0" smtClean="0"/>
              <a:t>Mr Dale Lyon, Director, Constructionarium Scotland Ltd.</a:t>
            </a:r>
          </a:p>
          <a:p>
            <a:pPr algn="l"/>
            <a:endParaRPr lang="nl-NL" sz="2000" b="1" i="1" dirty="0" smtClean="0"/>
          </a:p>
          <a:p>
            <a:pPr algn="l"/>
            <a:r>
              <a:rPr lang="nl-NL" b="1" i="1" dirty="0" smtClean="0"/>
              <a:t>November 30th, 2017</a:t>
            </a:r>
            <a:endParaRPr lang="nl-NL" b="1" i="1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2"/>
          <a:srcRect l="21749" t="21175" r="42306" b="8693"/>
          <a:stretch/>
        </p:blipFill>
        <p:spPr>
          <a:xfrm>
            <a:off x="996550" y="173472"/>
            <a:ext cx="1009596" cy="1313206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609600" y="1718734"/>
            <a:ext cx="10165080" cy="2365586"/>
          </a:xfrm>
        </p:spPr>
        <p:txBody>
          <a:bodyPr/>
          <a:lstStyle/>
          <a:p>
            <a:pPr algn="ctr"/>
            <a:r>
              <a:rPr lang="en-GB" sz="3600" dirty="0">
                <a:solidFill>
                  <a:srgbClr val="000000"/>
                </a:solidFill>
                <a:latin typeface="Calibri" panose="020F0502020204030204" pitchFamily="34" charset="0"/>
              </a:rPr>
              <a:t>Promoting Excellence in Employability and Transversal Skills </a:t>
            </a:r>
            <a:r>
              <a:rPr lang="en-GB" sz="3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(PEETS) </a:t>
            </a:r>
            <a:br>
              <a:rPr lang="en-GB" sz="3600" dirty="0" smtClean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GB" sz="4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/>
            </a:r>
            <a:br>
              <a:rPr lang="en-GB" sz="4000" dirty="0" smtClean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GB" sz="40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How </a:t>
            </a:r>
            <a:r>
              <a:rPr lang="en-GB" sz="4000" b="1" dirty="0">
                <a:solidFill>
                  <a:srgbClr val="000000"/>
                </a:solidFill>
                <a:latin typeface="Calibri" panose="020F0502020204030204" pitchFamily="34" charset="0"/>
              </a:rPr>
              <a:t>multidisciplinary and intercultural activities can develop employability skills</a:t>
            </a:r>
            <a:endParaRPr lang="nl-NL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5060" y="1"/>
            <a:ext cx="2186940" cy="62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6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can you learn from this presentation?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/>
              <a:t>Think about the skills/attributes you are good at</a:t>
            </a:r>
          </a:p>
          <a:p>
            <a:r>
              <a:rPr lang="en-GB" sz="2400" dirty="0" smtClean="0"/>
              <a:t>Consider the range of employability skills/attributes sought by industry</a:t>
            </a:r>
          </a:p>
          <a:p>
            <a:r>
              <a:rPr lang="en-GB" sz="2400" dirty="0" smtClean="0"/>
              <a:t>Reflect on the types of skills that could be developed by activities offered in projects like PEETS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2227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18261"/>
            <a:ext cx="8596668" cy="1320800"/>
          </a:xfrm>
        </p:spPr>
        <p:txBody>
          <a:bodyPr>
            <a:normAutofit/>
          </a:bodyPr>
          <a:lstStyle/>
          <a:p>
            <a:r>
              <a:rPr lang="en-GB" dirty="0" smtClean="0"/>
              <a:t>Technical and soft skills </a:t>
            </a:r>
            <a:br>
              <a:rPr lang="en-GB" dirty="0" smtClean="0"/>
            </a:br>
            <a:r>
              <a:rPr lang="en-GB" dirty="0" smtClean="0"/>
              <a:t>sought by Industry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page </a:t>
            </a:r>
            <a:fld id="{ECB5E52F-4C58-4C90-87F4-8D2BCBF0B730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449" y="0"/>
            <a:ext cx="5565706" cy="7683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61927" y="6407088"/>
            <a:ext cx="20858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British Council, 2012</a:t>
            </a:r>
          </a:p>
        </p:txBody>
      </p:sp>
    </p:spTree>
    <p:extLst>
      <p:ext uri="{BB962C8B-B14F-4D97-AF65-F5344CB8AC3E}">
        <p14:creationId xmlns:p14="http://schemas.microsoft.com/office/powerpoint/2010/main" val="155667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Research and development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5600" indent="-342900">
              <a:buFont typeface="Arial"/>
              <a:buChar char="•"/>
              <a:tabLst>
                <a:tab pos="355600" algn="l"/>
              </a:tabLst>
            </a:pPr>
            <a:r>
              <a:rPr lang="en-GB" spc="-5" dirty="0">
                <a:cs typeface="Calibri"/>
              </a:rPr>
              <a:t>S</a:t>
            </a:r>
            <a:r>
              <a:rPr lang="en-GB" spc="-40" dirty="0">
                <a:cs typeface="Calibri"/>
              </a:rPr>
              <a:t>t</a:t>
            </a:r>
            <a:r>
              <a:rPr lang="en-GB" dirty="0">
                <a:cs typeface="Calibri"/>
              </a:rPr>
              <a:t>a</a:t>
            </a:r>
            <a:r>
              <a:rPr lang="en-GB" spc="-114" dirty="0">
                <a:cs typeface="Calibri"/>
              </a:rPr>
              <a:t>k</a:t>
            </a:r>
            <a:r>
              <a:rPr lang="en-GB" dirty="0">
                <a:cs typeface="Calibri"/>
              </a:rPr>
              <a:t>eholder</a:t>
            </a:r>
            <a:r>
              <a:rPr lang="en-GB" spc="-15" dirty="0">
                <a:cs typeface="Calibri"/>
              </a:rPr>
              <a:t> </a:t>
            </a:r>
            <a:r>
              <a:rPr lang="en-GB" spc="-25" dirty="0">
                <a:cs typeface="Calibri"/>
              </a:rPr>
              <a:t>c</a:t>
            </a:r>
            <a:r>
              <a:rPr lang="en-GB" spc="-5" dirty="0">
                <a:cs typeface="Calibri"/>
              </a:rPr>
              <a:t>onsu</a:t>
            </a:r>
            <a:r>
              <a:rPr lang="en-GB" spc="-10" dirty="0">
                <a:cs typeface="Calibri"/>
              </a:rPr>
              <a:t>l</a:t>
            </a:r>
            <a:r>
              <a:rPr lang="en-GB" spc="-45" dirty="0">
                <a:cs typeface="Calibri"/>
              </a:rPr>
              <a:t>t</a:t>
            </a:r>
            <a:r>
              <a:rPr lang="en-GB" spc="-25" dirty="0">
                <a:cs typeface="Calibri"/>
              </a:rPr>
              <a:t>a</a:t>
            </a:r>
            <a:r>
              <a:rPr lang="en-GB" dirty="0">
                <a:cs typeface="Calibri"/>
              </a:rPr>
              <a:t>t</a:t>
            </a:r>
            <a:r>
              <a:rPr lang="en-GB" spc="-10" dirty="0">
                <a:cs typeface="Calibri"/>
              </a:rPr>
              <a:t>i</a:t>
            </a:r>
            <a:r>
              <a:rPr lang="en-GB" spc="-5" dirty="0">
                <a:cs typeface="Calibri"/>
              </a:rPr>
              <a:t>o</a:t>
            </a:r>
            <a:r>
              <a:rPr lang="en-GB" dirty="0">
                <a:cs typeface="Calibri"/>
              </a:rPr>
              <a:t>n</a:t>
            </a:r>
            <a:r>
              <a:rPr lang="en-GB" spc="20" dirty="0">
                <a:cs typeface="Calibri"/>
              </a:rPr>
              <a:t> </a:t>
            </a:r>
            <a:r>
              <a:rPr lang="en-GB" dirty="0">
                <a:cs typeface="Calibri"/>
              </a:rPr>
              <a:t>–</a:t>
            </a:r>
            <a:r>
              <a:rPr lang="en-GB" spc="10" dirty="0">
                <a:cs typeface="Calibri"/>
              </a:rPr>
              <a:t> </a:t>
            </a:r>
            <a:r>
              <a:rPr lang="en-GB" dirty="0">
                <a:cs typeface="Calibri"/>
              </a:rPr>
              <a:t>t</a:t>
            </a:r>
            <a:r>
              <a:rPr lang="en-GB" spc="-70" dirty="0">
                <a:cs typeface="Calibri"/>
              </a:rPr>
              <a:t>r</a:t>
            </a:r>
            <a:r>
              <a:rPr lang="en-GB" dirty="0">
                <a:cs typeface="Calibri"/>
              </a:rPr>
              <a:t>ain</a:t>
            </a:r>
            <a:r>
              <a:rPr lang="en-GB" spc="-10" dirty="0">
                <a:cs typeface="Calibri"/>
              </a:rPr>
              <a:t>i</a:t>
            </a:r>
            <a:r>
              <a:rPr lang="en-GB" spc="-5" dirty="0">
                <a:cs typeface="Calibri"/>
              </a:rPr>
              <a:t>n</a:t>
            </a:r>
            <a:r>
              <a:rPr lang="en-GB" dirty="0">
                <a:cs typeface="Calibri"/>
              </a:rPr>
              <a:t>g</a:t>
            </a:r>
            <a:r>
              <a:rPr lang="en-GB" spc="30" dirty="0">
                <a:cs typeface="Calibri"/>
              </a:rPr>
              <a:t> </a:t>
            </a:r>
            <a:r>
              <a:rPr lang="en-GB" spc="-5" dirty="0">
                <a:cs typeface="Calibri"/>
              </a:rPr>
              <a:t>need</a:t>
            </a:r>
            <a:r>
              <a:rPr lang="en-GB" dirty="0">
                <a:cs typeface="Calibri"/>
              </a:rPr>
              <a:t>s</a:t>
            </a:r>
            <a:r>
              <a:rPr lang="en-GB" spc="-5" dirty="0">
                <a:cs typeface="Calibri"/>
              </a:rPr>
              <a:t> </a:t>
            </a:r>
            <a:r>
              <a:rPr lang="en-GB" dirty="0" smtClean="0">
                <a:cs typeface="Calibri"/>
              </a:rPr>
              <a:t>anal</a:t>
            </a:r>
            <a:r>
              <a:rPr lang="en-GB" spc="-30" dirty="0" smtClean="0">
                <a:cs typeface="Calibri"/>
              </a:rPr>
              <a:t>y</a:t>
            </a:r>
            <a:r>
              <a:rPr lang="en-GB" spc="-5" dirty="0" smtClean="0">
                <a:cs typeface="Calibri"/>
              </a:rPr>
              <a:t>s</a:t>
            </a:r>
            <a:r>
              <a:rPr lang="en-GB" spc="-10" dirty="0" smtClean="0">
                <a:cs typeface="Calibri"/>
              </a:rPr>
              <a:t>i</a:t>
            </a:r>
            <a:r>
              <a:rPr lang="en-GB" dirty="0" smtClean="0">
                <a:cs typeface="Calibri"/>
              </a:rPr>
              <a:t>s </a:t>
            </a:r>
            <a:r>
              <a:rPr lang="en-GB" spc="-80" dirty="0" smtClean="0">
                <a:cs typeface="Calibri"/>
              </a:rPr>
              <a:t>f</a:t>
            </a:r>
            <a:r>
              <a:rPr lang="en-GB" spc="-5" dirty="0" smtClean="0">
                <a:cs typeface="Calibri"/>
              </a:rPr>
              <a:t>o</a:t>
            </a:r>
            <a:r>
              <a:rPr lang="en-GB" dirty="0" smtClean="0">
                <a:cs typeface="Calibri"/>
              </a:rPr>
              <a:t>r </a:t>
            </a:r>
            <a:r>
              <a:rPr lang="en-GB" spc="-15" dirty="0">
                <a:cs typeface="Calibri"/>
              </a:rPr>
              <a:t>t</a:t>
            </a:r>
            <a:r>
              <a:rPr lang="en-GB" spc="-5" dirty="0">
                <a:cs typeface="Calibri"/>
              </a:rPr>
              <a:t>h</a:t>
            </a:r>
            <a:r>
              <a:rPr lang="en-GB" dirty="0">
                <a:cs typeface="Calibri"/>
              </a:rPr>
              <a:t>e </a:t>
            </a:r>
            <a:r>
              <a:rPr lang="en-GB" spc="-35" dirty="0">
                <a:cs typeface="Calibri"/>
              </a:rPr>
              <a:t>r</a:t>
            </a:r>
            <a:r>
              <a:rPr lang="en-GB" dirty="0">
                <a:cs typeface="Calibri"/>
              </a:rPr>
              <a:t>en</a:t>
            </a:r>
            <a:r>
              <a:rPr lang="en-GB" spc="-20" dirty="0">
                <a:cs typeface="Calibri"/>
              </a:rPr>
              <a:t>e</a:t>
            </a:r>
            <a:r>
              <a:rPr lang="en-GB" spc="-35" dirty="0">
                <a:cs typeface="Calibri"/>
              </a:rPr>
              <a:t>w</a:t>
            </a:r>
            <a:r>
              <a:rPr lang="en-GB" dirty="0">
                <a:cs typeface="Calibri"/>
              </a:rPr>
              <a:t>ables</a:t>
            </a:r>
            <a:r>
              <a:rPr lang="en-GB" spc="-30" dirty="0">
                <a:cs typeface="Calibri"/>
              </a:rPr>
              <a:t> </a:t>
            </a:r>
            <a:r>
              <a:rPr lang="en-GB" dirty="0">
                <a:cs typeface="Calibri"/>
              </a:rPr>
              <a:t>in</a:t>
            </a:r>
            <a:r>
              <a:rPr lang="en-GB" spc="-20" dirty="0">
                <a:cs typeface="Calibri"/>
              </a:rPr>
              <a:t>d</a:t>
            </a:r>
            <a:r>
              <a:rPr lang="en-GB" spc="-5" dirty="0">
                <a:cs typeface="Calibri"/>
              </a:rPr>
              <a:t>u</a:t>
            </a:r>
            <a:r>
              <a:rPr lang="en-GB" spc="-50" dirty="0">
                <a:cs typeface="Calibri"/>
              </a:rPr>
              <a:t>s</a:t>
            </a:r>
            <a:r>
              <a:rPr lang="en-GB" dirty="0">
                <a:cs typeface="Calibri"/>
              </a:rPr>
              <a:t>try</a:t>
            </a:r>
          </a:p>
          <a:p>
            <a:pPr marL="355600" marR="5080" indent="-342900">
              <a:spcBef>
                <a:spcPts val="765"/>
              </a:spcBef>
              <a:buFont typeface="Arial"/>
              <a:buChar char="•"/>
              <a:tabLst>
                <a:tab pos="355600" algn="l"/>
              </a:tabLst>
            </a:pPr>
            <a:r>
              <a:rPr lang="en-GB" spc="-5" dirty="0">
                <a:cs typeface="Calibri"/>
              </a:rPr>
              <a:t>C</a:t>
            </a:r>
            <a:r>
              <a:rPr lang="en-GB" spc="-45" dirty="0">
                <a:cs typeface="Calibri"/>
              </a:rPr>
              <a:t>r</a:t>
            </a:r>
            <a:r>
              <a:rPr lang="en-GB" dirty="0">
                <a:cs typeface="Calibri"/>
              </a:rPr>
              <a:t>e</a:t>
            </a:r>
            <a:r>
              <a:rPr lang="en-GB" spc="-25" dirty="0">
                <a:cs typeface="Calibri"/>
              </a:rPr>
              <a:t>a</a:t>
            </a:r>
            <a:r>
              <a:rPr lang="en-GB" dirty="0">
                <a:cs typeface="Calibri"/>
              </a:rPr>
              <a:t>t</a:t>
            </a:r>
            <a:r>
              <a:rPr lang="en-GB" spc="-10" dirty="0">
                <a:cs typeface="Calibri"/>
              </a:rPr>
              <a:t>i</a:t>
            </a:r>
            <a:r>
              <a:rPr lang="en-GB" spc="-5" dirty="0">
                <a:cs typeface="Calibri"/>
              </a:rPr>
              <a:t>o</a:t>
            </a:r>
            <a:r>
              <a:rPr lang="en-GB" dirty="0">
                <a:cs typeface="Calibri"/>
              </a:rPr>
              <a:t>n </a:t>
            </a:r>
            <a:r>
              <a:rPr lang="en-GB" spc="5" dirty="0">
                <a:cs typeface="Calibri"/>
              </a:rPr>
              <a:t>o</a:t>
            </a:r>
            <a:r>
              <a:rPr lang="en-GB" dirty="0">
                <a:cs typeface="Calibri"/>
              </a:rPr>
              <a:t>f </a:t>
            </a:r>
            <a:r>
              <a:rPr lang="en-GB" spc="-15" dirty="0">
                <a:cs typeface="Calibri"/>
              </a:rPr>
              <a:t>s</a:t>
            </a:r>
            <a:r>
              <a:rPr lang="en-GB" dirty="0">
                <a:cs typeface="Calibri"/>
              </a:rPr>
              <a:t>elf</a:t>
            </a:r>
            <a:r>
              <a:rPr lang="en-GB" spc="-10" dirty="0">
                <a:cs typeface="Calibri"/>
              </a:rPr>
              <a:t> </a:t>
            </a:r>
            <a:r>
              <a:rPr lang="en-GB" spc="-45" dirty="0">
                <a:cs typeface="Calibri"/>
              </a:rPr>
              <a:t>r</a:t>
            </a:r>
            <a:r>
              <a:rPr lang="en-GB" spc="-25" dirty="0">
                <a:cs typeface="Calibri"/>
              </a:rPr>
              <a:t>e</a:t>
            </a:r>
            <a:r>
              <a:rPr lang="en-GB" spc="-5" dirty="0">
                <a:cs typeface="Calibri"/>
              </a:rPr>
              <a:t>f</a:t>
            </a:r>
            <a:r>
              <a:rPr lang="en-GB" spc="-10" dirty="0">
                <a:cs typeface="Calibri"/>
              </a:rPr>
              <a:t>l</a:t>
            </a:r>
            <a:r>
              <a:rPr lang="en-GB" dirty="0">
                <a:cs typeface="Calibri"/>
              </a:rPr>
              <a:t>ecti</a:t>
            </a:r>
            <a:r>
              <a:rPr lang="en-GB" spc="-45" dirty="0">
                <a:cs typeface="Calibri"/>
              </a:rPr>
              <a:t>v</a:t>
            </a:r>
            <a:r>
              <a:rPr lang="en-GB" dirty="0">
                <a:cs typeface="Calibri"/>
              </a:rPr>
              <a:t>e</a:t>
            </a:r>
            <a:r>
              <a:rPr lang="en-GB" spc="-15" dirty="0">
                <a:cs typeface="Calibri"/>
              </a:rPr>
              <a:t> </a:t>
            </a:r>
            <a:r>
              <a:rPr lang="en-GB" dirty="0">
                <a:cs typeface="Calibri"/>
              </a:rPr>
              <a:t>App</a:t>
            </a:r>
            <a:r>
              <a:rPr lang="en-GB" spc="10" dirty="0">
                <a:cs typeface="Calibri"/>
              </a:rPr>
              <a:t> </a:t>
            </a:r>
            <a:r>
              <a:rPr lang="en-GB" dirty="0">
                <a:cs typeface="Calibri"/>
              </a:rPr>
              <a:t>–</a:t>
            </a:r>
            <a:r>
              <a:rPr lang="en-GB" spc="5" dirty="0">
                <a:cs typeface="Calibri"/>
              </a:rPr>
              <a:t> </a:t>
            </a:r>
            <a:r>
              <a:rPr lang="en-GB" spc="-5" dirty="0">
                <a:cs typeface="Calibri"/>
              </a:rPr>
              <a:t>sup</a:t>
            </a:r>
            <a:r>
              <a:rPr lang="en-GB" spc="-15" dirty="0">
                <a:cs typeface="Calibri"/>
              </a:rPr>
              <a:t>p</a:t>
            </a:r>
            <a:r>
              <a:rPr lang="en-GB" spc="-5" dirty="0">
                <a:cs typeface="Calibri"/>
              </a:rPr>
              <a:t>ort</a:t>
            </a:r>
            <a:r>
              <a:rPr lang="en-GB" dirty="0">
                <a:cs typeface="Calibri"/>
              </a:rPr>
              <a:t>s</a:t>
            </a:r>
            <a:r>
              <a:rPr lang="en-GB" spc="10" dirty="0">
                <a:cs typeface="Calibri"/>
              </a:rPr>
              <a:t> </a:t>
            </a:r>
            <a:r>
              <a:rPr lang="en-GB" spc="-45" dirty="0">
                <a:cs typeface="Calibri"/>
              </a:rPr>
              <a:t>s</a:t>
            </a:r>
            <a:r>
              <a:rPr lang="en-GB" dirty="0">
                <a:cs typeface="Calibri"/>
              </a:rPr>
              <a:t>tude</a:t>
            </a:r>
            <a:r>
              <a:rPr lang="en-GB" spc="-40" dirty="0">
                <a:cs typeface="Calibri"/>
              </a:rPr>
              <a:t>n</a:t>
            </a:r>
            <a:r>
              <a:rPr lang="en-GB" dirty="0">
                <a:cs typeface="Calibri"/>
              </a:rPr>
              <a:t>ts </a:t>
            </a:r>
            <a:r>
              <a:rPr lang="en-GB" spc="-5" dirty="0">
                <a:cs typeface="Calibri"/>
              </a:rPr>
              <a:t>unde</a:t>
            </a:r>
            <a:r>
              <a:rPr lang="en-GB" spc="-65" dirty="0">
                <a:cs typeface="Calibri"/>
              </a:rPr>
              <a:t>r</a:t>
            </a:r>
            <a:r>
              <a:rPr lang="en-GB" spc="-45" dirty="0">
                <a:cs typeface="Calibri"/>
              </a:rPr>
              <a:t>st</a:t>
            </a:r>
            <a:r>
              <a:rPr lang="en-GB" dirty="0">
                <a:cs typeface="Calibri"/>
              </a:rPr>
              <a:t>andi</a:t>
            </a:r>
            <a:r>
              <a:rPr lang="en-GB" spc="-15" dirty="0">
                <a:cs typeface="Calibri"/>
              </a:rPr>
              <a:t>n</a:t>
            </a:r>
            <a:r>
              <a:rPr lang="en-GB" dirty="0">
                <a:cs typeface="Calibri"/>
              </a:rPr>
              <a:t>g</a:t>
            </a:r>
            <a:r>
              <a:rPr lang="en-GB" spc="55" dirty="0">
                <a:cs typeface="Calibri"/>
              </a:rPr>
              <a:t> </a:t>
            </a:r>
            <a:r>
              <a:rPr lang="en-GB" spc="-5" dirty="0">
                <a:cs typeface="Calibri"/>
              </a:rPr>
              <a:t>o</a:t>
            </a:r>
            <a:r>
              <a:rPr lang="en-GB" dirty="0">
                <a:cs typeface="Calibri"/>
              </a:rPr>
              <a:t>f </a:t>
            </a:r>
            <a:r>
              <a:rPr lang="en-GB" spc="-120" dirty="0">
                <a:cs typeface="Calibri"/>
              </a:rPr>
              <a:t>k</a:t>
            </a:r>
            <a:r>
              <a:rPr lang="en-GB" spc="-25" dirty="0">
                <a:cs typeface="Calibri"/>
              </a:rPr>
              <a:t>e</a:t>
            </a:r>
            <a:r>
              <a:rPr lang="en-GB" dirty="0">
                <a:cs typeface="Calibri"/>
              </a:rPr>
              <a:t>y g</a:t>
            </a:r>
            <a:r>
              <a:rPr lang="en-GB" spc="-65" dirty="0">
                <a:cs typeface="Calibri"/>
              </a:rPr>
              <a:t>r</a:t>
            </a:r>
            <a:r>
              <a:rPr lang="en-GB" dirty="0">
                <a:cs typeface="Calibri"/>
              </a:rPr>
              <a:t>adu</a:t>
            </a:r>
            <a:r>
              <a:rPr lang="en-GB" spc="-30" dirty="0">
                <a:cs typeface="Calibri"/>
              </a:rPr>
              <a:t>a</a:t>
            </a:r>
            <a:r>
              <a:rPr lang="en-GB" spc="-45" dirty="0">
                <a:cs typeface="Calibri"/>
              </a:rPr>
              <a:t>t</a:t>
            </a:r>
            <a:r>
              <a:rPr lang="en-GB" dirty="0">
                <a:cs typeface="Calibri"/>
              </a:rPr>
              <a:t>e </a:t>
            </a:r>
            <a:r>
              <a:rPr lang="en-GB" spc="-15" dirty="0">
                <a:cs typeface="Calibri"/>
              </a:rPr>
              <a:t>a</a:t>
            </a:r>
            <a:r>
              <a:rPr lang="en-GB" spc="-55" dirty="0">
                <a:cs typeface="Calibri"/>
              </a:rPr>
              <a:t>t</a:t>
            </a:r>
            <a:r>
              <a:rPr lang="en-GB" dirty="0">
                <a:cs typeface="Calibri"/>
              </a:rPr>
              <a:t>tr</a:t>
            </a:r>
            <a:r>
              <a:rPr lang="en-GB" spc="-15" dirty="0">
                <a:cs typeface="Calibri"/>
              </a:rPr>
              <a:t>i</a:t>
            </a:r>
            <a:r>
              <a:rPr lang="en-GB" spc="-5" dirty="0">
                <a:cs typeface="Calibri"/>
              </a:rPr>
              <a:t>bu</a:t>
            </a:r>
            <a:r>
              <a:rPr lang="en-GB" spc="-45" dirty="0">
                <a:cs typeface="Calibri"/>
              </a:rPr>
              <a:t>t</a:t>
            </a:r>
            <a:r>
              <a:rPr lang="en-GB" dirty="0">
                <a:cs typeface="Calibri"/>
              </a:rPr>
              <a:t>es</a:t>
            </a:r>
          </a:p>
          <a:p>
            <a:pPr marL="355600" indent="-342900">
              <a:spcBef>
                <a:spcPts val="770"/>
              </a:spcBef>
              <a:buFont typeface="Arial"/>
              <a:buChar char="•"/>
              <a:tabLst>
                <a:tab pos="355600" algn="l"/>
              </a:tabLst>
            </a:pPr>
            <a:r>
              <a:rPr lang="en-GB" spc="-5" dirty="0">
                <a:cs typeface="Calibri"/>
              </a:rPr>
              <a:t>D</a:t>
            </a:r>
            <a:r>
              <a:rPr lang="en-GB" spc="-15" dirty="0">
                <a:cs typeface="Calibri"/>
              </a:rPr>
              <a:t>e</a:t>
            </a:r>
            <a:r>
              <a:rPr lang="en-GB" spc="-35" dirty="0">
                <a:cs typeface="Calibri"/>
              </a:rPr>
              <a:t>v</a:t>
            </a:r>
            <a:r>
              <a:rPr lang="en-GB" dirty="0">
                <a:cs typeface="Calibri"/>
              </a:rPr>
              <a:t>elopme</a:t>
            </a:r>
            <a:r>
              <a:rPr lang="en-GB" spc="-40" dirty="0">
                <a:cs typeface="Calibri"/>
              </a:rPr>
              <a:t>n</a:t>
            </a:r>
            <a:r>
              <a:rPr lang="en-GB" dirty="0">
                <a:cs typeface="Calibri"/>
              </a:rPr>
              <a:t>t </a:t>
            </a:r>
            <a:r>
              <a:rPr lang="en-GB" spc="-5" dirty="0">
                <a:cs typeface="Calibri"/>
              </a:rPr>
              <a:t>o</a:t>
            </a:r>
            <a:r>
              <a:rPr lang="en-GB" dirty="0">
                <a:cs typeface="Calibri"/>
              </a:rPr>
              <a:t>f a </a:t>
            </a:r>
            <a:r>
              <a:rPr lang="en-GB" spc="-60" dirty="0">
                <a:cs typeface="Calibri"/>
              </a:rPr>
              <a:t>r</a:t>
            </a:r>
            <a:r>
              <a:rPr lang="en-GB" dirty="0">
                <a:cs typeface="Calibri"/>
              </a:rPr>
              <a:t>an</a:t>
            </a:r>
            <a:r>
              <a:rPr lang="en-GB" spc="-25" dirty="0">
                <a:cs typeface="Calibri"/>
              </a:rPr>
              <a:t>g</a:t>
            </a:r>
            <a:r>
              <a:rPr lang="en-GB" dirty="0">
                <a:cs typeface="Calibri"/>
              </a:rPr>
              <a:t>e</a:t>
            </a:r>
            <a:r>
              <a:rPr lang="en-GB" spc="-15" dirty="0">
                <a:cs typeface="Calibri"/>
              </a:rPr>
              <a:t> </a:t>
            </a:r>
            <a:r>
              <a:rPr lang="en-GB" spc="-5" dirty="0">
                <a:cs typeface="Calibri"/>
              </a:rPr>
              <a:t>o</a:t>
            </a:r>
            <a:r>
              <a:rPr lang="en-GB" dirty="0">
                <a:cs typeface="Calibri"/>
              </a:rPr>
              <a:t>f </a:t>
            </a:r>
            <a:r>
              <a:rPr lang="en-GB" spc="-10" dirty="0">
                <a:cs typeface="Calibri"/>
              </a:rPr>
              <a:t>l</a:t>
            </a:r>
            <a:r>
              <a:rPr lang="en-GB" dirty="0">
                <a:cs typeface="Calibri"/>
              </a:rPr>
              <a:t>earni</a:t>
            </a:r>
            <a:r>
              <a:rPr lang="en-GB" spc="-15" dirty="0">
                <a:cs typeface="Calibri"/>
              </a:rPr>
              <a:t>n</a:t>
            </a:r>
            <a:r>
              <a:rPr lang="en-GB" dirty="0">
                <a:cs typeface="Calibri"/>
              </a:rPr>
              <a:t>g</a:t>
            </a:r>
            <a:r>
              <a:rPr lang="en-GB" spc="20" dirty="0">
                <a:cs typeface="Calibri"/>
              </a:rPr>
              <a:t> </a:t>
            </a:r>
            <a:r>
              <a:rPr lang="en-GB" dirty="0" smtClean="0">
                <a:cs typeface="Calibri"/>
              </a:rPr>
              <a:t>e</a:t>
            </a:r>
            <a:r>
              <a:rPr lang="en-GB" spc="-55" dirty="0" smtClean="0">
                <a:cs typeface="Calibri"/>
              </a:rPr>
              <a:t>n</a:t>
            </a:r>
            <a:r>
              <a:rPr lang="en-GB" dirty="0" smtClean="0">
                <a:cs typeface="Calibri"/>
              </a:rPr>
              <a:t>vi</a:t>
            </a:r>
            <a:r>
              <a:rPr lang="en-GB" spc="-50" dirty="0" smtClean="0">
                <a:cs typeface="Calibri"/>
              </a:rPr>
              <a:t>r</a:t>
            </a:r>
            <a:r>
              <a:rPr lang="en-GB" spc="-5" dirty="0" smtClean="0">
                <a:cs typeface="Calibri"/>
              </a:rPr>
              <a:t>onme</a:t>
            </a:r>
            <a:r>
              <a:rPr lang="en-GB" spc="-30" dirty="0" smtClean="0">
                <a:cs typeface="Calibri"/>
              </a:rPr>
              <a:t>n</a:t>
            </a:r>
            <a:r>
              <a:rPr lang="en-GB" dirty="0" smtClean="0">
                <a:cs typeface="Calibri"/>
              </a:rPr>
              <a:t>ts –</a:t>
            </a:r>
            <a:r>
              <a:rPr lang="en-GB" spc="10" dirty="0" smtClean="0">
                <a:cs typeface="Calibri"/>
              </a:rPr>
              <a:t> </a:t>
            </a:r>
            <a:r>
              <a:rPr lang="en-GB" dirty="0">
                <a:cs typeface="Calibri"/>
              </a:rPr>
              <a:t>in</a:t>
            </a:r>
            <a:r>
              <a:rPr lang="en-GB" spc="-5" dirty="0">
                <a:cs typeface="Calibri"/>
              </a:rPr>
              <a:t> </a:t>
            </a:r>
            <a:r>
              <a:rPr lang="en-GB" dirty="0">
                <a:cs typeface="Calibri"/>
              </a:rPr>
              <a:t>and</a:t>
            </a:r>
            <a:r>
              <a:rPr lang="en-GB" spc="10" dirty="0">
                <a:cs typeface="Calibri"/>
              </a:rPr>
              <a:t> </a:t>
            </a:r>
            <a:r>
              <a:rPr lang="en-GB" spc="-5" dirty="0">
                <a:cs typeface="Calibri"/>
              </a:rPr>
              <a:t>ou</a:t>
            </a:r>
            <a:r>
              <a:rPr lang="en-GB" dirty="0">
                <a:cs typeface="Calibri"/>
              </a:rPr>
              <a:t>t </a:t>
            </a:r>
            <a:r>
              <a:rPr lang="en-GB" spc="-5" dirty="0">
                <a:cs typeface="Calibri"/>
              </a:rPr>
              <a:t>o</a:t>
            </a:r>
            <a:r>
              <a:rPr lang="en-GB" dirty="0">
                <a:cs typeface="Calibri"/>
              </a:rPr>
              <a:t>f</a:t>
            </a:r>
            <a:r>
              <a:rPr lang="en-GB" spc="5" dirty="0">
                <a:cs typeface="Calibri"/>
              </a:rPr>
              <a:t> </a:t>
            </a:r>
            <a:r>
              <a:rPr lang="en-GB" dirty="0">
                <a:cs typeface="Calibri"/>
              </a:rPr>
              <a:t>clas</a:t>
            </a:r>
            <a:r>
              <a:rPr lang="en-GB" spc="-15" dirty="0">
                <a:cs typeface="Calibri"/>
              </a:rPr>
              <a:t>s</a:t>
            </a:r>
            <a:r>
              <a:rPr lang="en-GB" spc="-50" dirty="0">
                <a:cs typeface="Calibri"/>
              </a:rPr>
              <a:t>r</a:t>
            </a:r>
            <a:r>
              <a:rPr lang="en-GB" spc="-5" dirty="0">
                <a:cs typeface="Calibri"/>
              </a:rPr>
              <a:t>oom</a:t>
            </a:r>
            <a:r>
              <a:rPr lang="en-GB" dirty="0">
                <a:cs typeface="Calibri"/>
              </a:rPr>
              <a:t>,</a:t>
            </a:r>
            <a:r>
              <a:rPr lang="en-GB" spc="-5" dirty="0">
                <a:cs typeface="Calibri"/>
              </a:rPr>
              <a:t> onli</a:t>
            </a:r>
            <a:r>
              <a:rPr lang="en-GB" spc="-10" dirty="0">
                <a:cs typeface="Calibri"/>
              </a:rPr>
              <a:t>n</a:t>
            </a:r>
            <a:r>
              <a:rPr lang="en-GB" dirty="0">
                <a:cs typeface="Calibri"/>
              </a:rPr>
              <a:t>e</a:t>
            </a:r>
            <a:r>
              <a:rPr lang="en-GB" spc="15" dirty="0">
                <a:cs typeface="Calibri"/>
              </a:rPr>
              <a:t> </a:t>
            </a:r>
            <a:r>
              <a:rPr lang="en-GB" spc="-5" dirty="0">
                <a:cs typeface="Calibri"/>
              </a:rPr>
              <a:t>(B</a:t>
            </a:r>
            <a:r>
              <a:rPr lang="en-GB" dirty="0">
                <a:cs typeface="Calibri"/>
              </a:rPr>
              <a:t>B </a:t>
            </a:r>
            <a:r>
              <a:rPr lang="en-GB" spc="-35" dirty="0">
                <a:cs typeface="Calibri"/>
              </a:rPr>
              <a:t>c</a:t>
            </a:r>
            <a:r>
              <a:rPr lang="en-GB" spc="-5" dirty="0">
                <a:cs typeface="Calibri"/>
              </a:rPr>
              <a:t>ollabo</a:t>
            </a:r>
            <a:r>
              <a:rPr lang="en-GB" spc="-60" dirty="0">
                <a:cs typeface="Calibri"/>
              </a:rPr>
              <a:t>r</a:t>
            </a:r>
            <a:r>
              <a:rPr lang="en-GB" spc="-25" dirty="0">
                <a:cs typeface="Calibri"/>
              </a:rPr>
              <a:t>a</a:t>
            </a:r>
            <a:r>
              <a:rPr lang="en-GB" spc="-45" dirty="0">
                <a:cs typeface="Calibri"/>
              </a:rPr>
              <a:t>t</a:t>
            </a:r>
            <a:r>
              <a:rPr lang="en-GB" dirty="0">
                <a:cs typeface="Calibri"/>
              </a:rPr>
              <a:t>e)</a:t>
            </a:r>
          </a:p>
          <a:p>
            <a:pPr marL="355600" indent="-342900">
              <a:spcBef>
                <a:spcPts val="770"/>
              </a:spcBef>
              <a:buFont typeface="Arial"/>
              <a:buChar char="•"/>
              <a:tabLst>
                <a:tab pos="355600" algn="l"/>
              </a:tabLst>
            </a:pPr>
            <a:r>
              <a:rPr lang="en-GB" dirty="0">
                <a:cs typeface="Calibri"/>
              </a:rPr>
              <a:t>10 </a:t>
            </a:r>
            <a:r>
              <a:rPr lang="en-GB" spc="-5" dirty="0">
                <a:cs typeface="Calibri"/>
              </a:rPr>
              <a:t>d</a:t>
            </a:r>
            <a:r>
              <a:rPr lang="en-GB" spc="-65" dirty="0">
                <a:cs typeface="Calibri"/>
              </a:rPr>
              <a:t>a</a:t>
            </a:r>
            <a:r>
              <a:rPr lang="en-GB" dirty="0">
                <a:cs typeface="Calibri"/>
              </a:rPr>
              <a:t>y I</a:t>
            </a:r>
            <a:r>
              <a:rPr lang="en-GB" spc="-25" dirty="0">
                <a:cs typeface="Calibri"/>
              </a:rPr>
              <a:t>n</a:t>
            </a:r>
            <a:r>
              <a:rPr lang="en-GB" spc="-45" dirty="0">
                <a:cs typeface="Calibri"/>
              </a:rPr>
              <a:t>t</a:t>
            </a:r>
            <a:r>
              <a:rPr lang="en-GB" dirty="0">
                <a:cs typeface="Calibri"/>
              </a:rPr>
              <a:t>ens</a:t>
            </a:r>
            <a:r>
              <a:rPr lang="en-GB" spc="-20" dirty="0">
                <a:cs typeface="Calibri"/>
              </a:rPr>
              <a:t>i</a:t>
            </a:r>
            <a:r>
              <a:rPr lang="en-GB" spc="-35" dirty="0">
                <a:cs typeface="Calibri"/>
              </a:rPr>
              <a:t>v</a:t>
            </a:r>
            <a:r>
              <a:rPr lang="en-GB" dirty="0">
                <a:cs typeface="Calibri"/>
              </a:rPr>
              <a:t>e</a:t>
            </a:r>
            <a:r>
              <a:rPr lang="en-GB" spc="15" dirty="0">
                <a:cs typeface="Calibri"/>
              </a:rPr>
              <a:t> </a:t>
            </a:r>
            <a:r>
              <a:rPr lang="en-GB" spc="-5" dirty="0">
                <a:cs typeface="Calibri"/>
              </a:rPr>
              <a:t>Stud</a:t>
            </a:r>
            <a:r>
              <a:rPr lang="en-GB" dirty="0">
                <a:cs typeface="Calibri"/>
              </a:rPr>
              <a:t>y</a:t>
            </a:r>
            <a:r>
              <a:rPr lang="en-GB" spc="20" dirty="0">
                <a:cs typeface="Calibri"/>
              </a:rPr>
              <a:t> </a:t>
            </a:r>
            <a:r>
              <a:rPr lang="en-GB" spc="-60" dirty="0">
                <a:cs typeface="Calibri"/>
              </a:rPr>
              <a:t>P</a:t>
            </a:r>
            <a:r>
              <a:rPr lang="en-GB" dirty="0">
                <a:cs typeface="Calibri"/>
              </a:rPr>
              <a:t>eriod</a:t>
            </a:r>
            <a:r>
              <a:rPr lang="en-GB" spc="-10" dirty="0">
                <a:cs typeface="Calibri"/>
              </a:rPr>
              <a:t> </a:t>
            </a:r>
            <a:r>
              <a:rPr lang="en-GB" spc="-5" dirty="0">
                <a:cs typeface="Calibri"/>
              </a:rPr>
              <a:t>(</a:t>
            </a:r>
            <a:r>
              <a:rPr lang="en-GB" spc="-45" dirty="0">
                <a:cs typeface="Calibri"/>
              </a:rPr>
              <a:t>y</a:t>
            </a:r>
            <a:r>
              <a:rPr lang="en-GB" dirty="0">
                <a:cs typeface="Calibri"/>
              </a:rPr>
              <a:t>ear</a:t>
            </a:r>
            <a:r>
              <a:rPr lang="en-GB" spc="-20" dirty="0">
                <a:cs typeface="Calibri"/>
              </a:rPr>
              <a:t> </a:t>
            </a:r>
            <a:r>
              <a:rPr lang="en-GB" dirty="0">
                <a:cs typeface="Calibri"/>
              </a:rPr>
              <a:t>1 </a:t>
            </a:r>
            <a:r>
              <a:rPr lang="en-GB" spc="-5" dirty="0" smtClean="0">
                <a:cs typeface="Calibri"/>
              </a:rPr>
              <a:t>S</a:t>
            </a:r>
            <a:r>
              <a:rPr lang="en-GB" spc="-20" dirty="0" smtClean="0">
                <a:cs typeface="Calibri"/>
              </a:rPr>
              <a:t>c</a:t>
            </a:r>
            <a:r>
              <a:rPr lang="en-GB" spc="-5" dirty="0" smtClean="0">
                <a:cs typeface="Calibri"/>
              </a:rPr>
              <a:t>otlan</a:t>
            </a:r>
            <a:r>
              <a:rPr lang="en-GB" spc="-10" dirty="0" smtClean="0">
                <a:cs typeface="Calibri"/>
              </a:rPr>
              <a:t>d, year 2 Finland then Netherlands</a:t>
            </a:r>
            <a:r>
              <a:rPr lang="en-GB" dirty="0" smtClean="0">
                <a:cs typeface="Calibri"/>
              </a:rPr>
              <a:t>)</a:t>
            </a:r>
            <a:endParaRPr lang="en-GB" dirty="0">
              <a:cs typeface="Calibri"/>
            </a:endParaRPr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4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517" y="6101395"/>
            <a:ext cx="1447225" cy="6242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4"/>
          <p:cNvGrpSpPr/>
          <p:nvPr/>
        </p:nvGrpSpPr>
        <p:grpSpPr>
          <a:xfrm>
            <a:off x="3770889" y="6004290"/>
            <a:ext cx="1567878" cy="721348"/>
            <a:chOff x="651328" y="2857592"/>
            <a:chExt cx="1353185" cy="620394"/>
          </a:xfrm>
        </p:grpSpPr>
        <p:pic>
          <p:nvPicPr>
            <p:cNvPr id="6" name="A1808E0D-8B20-48F8-905E-D67E8665424A" descr="image1.JPG"/>
            <p:cNvPicPr/>
            <p:nvPr/>
          </p:nvPicPr>
          <p:blipFill>
            <a:blip r:embed="rId3" r:link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328" y="2857592"/>
              <a:ext cx="1353185" cy="4375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TextBox 6"/>
            <p:cNvSpPr txBox="1"/>
            <p:nvPr/>
          </p:nvSpPr>
          <p:spPr>
            <a:xfrm>
              <a:off x="1349828" y="3231765"/>
              <a:ext cx="63350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Scotland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8" name="Picture 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978" y="6244432"/>
            <a:ext cx="1949974" cy="3066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C:\Users\plo2\Desktop\KA2 Cap Build 2015\eu_flag_co_funded_pos_[rgb]_right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35" y="230188"/>
            <a:ext cx="1397000" cy="402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3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704" y="5907186"/>
            <a:ext cx="1618407" cy="818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Afbeelding 3"/>
          <p:cNvPicPr>
            <a:picLocks noChangeAspect="1"/>
          </p:cNvPicPr>
          <p:nvPr/>
        </p:nvPicPr>
        <p:blipFill rotWithShape="1">
          <a:blip r:embed="rId8"/>
          <a:srcRect l="21749" t="21175" r="42306" b="8693"/>
          <a:stretch/>
        </p:blipFill>
        <p:spPr>
          <a:xfrm>
            <a:off x="10966741" y="77015"/>
            <a:ext cx="1292465" cy="168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49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639" y="174311"/>
            <a:ext cx="11871642" cy="4308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954405">
              <a:lnSpc>
                <a:spcPct val="100000"/>
              </a:lnSpc>
            </a:pPr>
            <a:r>
              <a:rPr sz="2800" b="1" spc="-20" dirty="0"/>
              <a:t>P</a:t>
            </a:r>
            <a:r>
              <a:rPr sz="2800" b="1" spc="-5" dirty="0"/>
              <a:t>EE</a:t>
            </a:r>
            <a:r>
              <a:rPr sz="2800" b="1" spc="-20" dirty="0"/>
              <a:t>T</a:t>
            </a:r>
            <a:r>
              <a:rPr sz="2800" b="1" dirty="0"/>
              <a:t>S</a:t>
            </a:r>
            <a:r>
              <a:rPr sz="2800" b="1" spc="-5" dirty="0"/>
              <a:t> </a:t>
            </a:r>
            <a:r>
              <a:rPr sz="2800" b="1" spc="-10" dirty="0"/>
              <a:t>P</a:t>
            </a:r>
            <a:r>
              <a:rPr sz="2800" b="1" spc="-45" dirty="0"/>
              <a:t>r</a:t>
            </a:r>
            <a:r>
              <a:rPr sz="2800" b="1" spc="-15" dirty="0"/>
              <a:t>ojec</a:t>
            </a:r>
            <a:r>
              <a:rPr sz="2800" b="1" spc="-10" dirty="0"/>
              <a:t>t</a:t>
            </a:r>
            <a:r>
              <a:rPr sz="2800" b="1" spc="5" dirty="0"/>
              <a:t> </a:t>
            </a:r>
            <a:r>
              <a:rPr sz="2800" b="1" spc="-30" dirty="0"/>
              <a:t>M</a:t>
            </a:r>
            <a:r>
              <a:rPr sz="2800" b="1" dirty="0"/>
              <a:t>ana</a:t>
            </a:r>
            <a:r>
              <a:rPr sz="2800" b="1" spc="-20" dirty="0"/>
              <a:t>g</a:t>
            </a:r>
            <a:r>
              <a:rPr sz="2800" b="1" spc="-15" dirty="0"/>
              <a:t>em</a:t>
            </a:r>
            <a:r>
              <a:rPr sz="2800" b="1" spc="-5" dirty="0"/>
              <a:t>e</a:t>
            </a:r>
            <a:r>
              <a:rPr sz="2800" b="1" spc="-10" dirty="0"/>
              <a:t>nt</a:t>
            </a:r>
            <a:r>
              <a:rPr sz="2800" b="1" dirty="0"/>
              <a:t> and</a:t>
            </a:r>
            <a:r>
              <a:rPr sz="2800" b="1" spc="10" dirty="0"/>
              <a:t> </a:t>
            </a:r>
            <a:r>
              <a:rPr sz="2800" b="1" dirty="0"/>
              <a:t>Ann</a:t>
            </a:r>
            <a:r>
              <a:rPr sz="2800" b="1" spc="-5" dirty="0"/>
              <a:t>ua</a:t>
            </a:r>
            <a:r>
              <a:rPr sz="2800" b="1" dirty="0"/>
              <a:t>l Im</a:t>
            </a:r>
            <a:r>
              <a:rPr sz="2800" b="1" spc="5" dirty="0"/>
              <a:t>p</a:t>
            </a:r>
            <a:r>
              <a:rPr sz="2800" b="1" spc="-5" dirty="0"/>
              <a:t>l</a:t>
            </a:r>
            <a:r>
              <a:rPr sz="2800" b="1" spc="-15" dirty="0"/>
              <a:t>em</a:t>
            </a:r>
            <a:r>
              <a:rPr sz="2800" b="1" spc="-5" dirty="0"/>
              <a:t>e</a:t>
            </a:r>
            <a:r>
              <a:rPr sz="2800" b="1" spc="-10" dirty="0"/>
              <a:t>n</a:t>
            </a:r>
            <a:r>
              <a:rPr sz="2800" b="1" spc="-40" dirty="0"/>
              <a:t>t</a:t>
            </a:r>
            <a:r>
              <a:rPr sz="2800" b="1" spc="-15" dirty="0"/>
              <a:t>a</a:t>
            </a:r>
            <a:r>
              <a:rPr sz="2800" b="1" dirty="0"/>
              <a:t>t</a:t>
            </a:r>
            <a:r>
              <a:rPr sz="2800" b="1" spc="-10" dirty="0"/>
              <a:t>i</a:t>
            </a:r>
            <a:r>
              <a:rPr sz="2800" b="1" spc="-5" dirty="0"/>
              <a:t>o</a:t>
            </a:r>
            <a:r>
              <a:rPr sz="2800" b="1" dirty="0"/>
              <a:t>n </a:t>
            </a:r>
            <a:r>
              <a:rPr sz="2800" b="1" spc="-15" dirty="0"/>
              <a:t>(</a:t>
            </a:r>
            <a:r>
              <a:rPr sz="2800" b="1" spc="-50" dirty="0"/>
              <a:t>K</a:t>
            </a:r>
            <a:r>
              <a:rPr sz="2800" b="1" spc="-20" dirty="0"/>
              <a:t>e</a:t>
            </a:r>
            <a:r>
              <a:rPr sz="2800" b="1" spc="-10" dirty="0"/>
              <a:t>y</a:t>
            </a:r>
            <a:r>
              <a:rPr sz="2800" b="1" spc="20" dirty="0"/>
              <a:t> </a:t>
            </a:r>
            <a:r>
              <a:rPr sz="2800" b="1" spc="-10" dirty="0"/>
              <a:t>Ac</a:t>
            </a:r>
            <a:r>
              <a:rPr sz="2800" b="1" spc="-20" dirty="0"/>
              <a:t>t</a:t>
            </a:r>
            <a:r>
              <a:rPr sz="2800" b="1" spc="-5" dirty="0"/>
              <a:t>i</a:t>
            </a:r>
            <a:r>
              <a:rPr sz="2800" b="1" dirty="0"/>
              <a:t>vi</a:t>
            </a:r>
            <a:r>
              <a:rPr sz="2800" b="1" spc="-10" dirty="0"/>
              <a:t>t</a:t>
            </a:r>
            <a:r>
              <a:rPr sz="2800" b="1" spc="-5" dirty="0"/>
              <a:t>i</a:t>
            </a:r>
            <a:r>
              <a:rPr sz="2800" b="1" spc="-10" dirty="0"/>
              <a:t>e</a:t>
            </a:r>
            <a:r>
              <a:rPr sz="2800" b="1" spc="-5" dirty="0"/>
              <a:t>s</a:t>
            </a:r>
            <a:r>
              <a:rPr sz="2800" b="1" dirty="0"/>
              <a:t>)</a:t>
            </a:r>
          </a:p>
        </p:txBody>
      </p:sp>
      <p:sp>
        <p:nvSpPr>
          <p:cNvPr id="3" name="object 3"/>
          <p:cNvSpPr/>
          <p:nvPr/>
        </p:nvSpPr>
        <p:spPr>
          <a:xfrm>
            <a:off x="9124569" y="5941682"/>
            <a:ext cx="1784985" cy="339090"/>
          </a:xfrm>
          <a:custGeom>
            <a:avLst/>
            <a:gdLst/>
            <a:ahLst/>
            <a:cxnLst/>
            <a:rect l="l" t="t" r="r" b="b"/>
            <a:pathLst>
              <a:path w="1784984" h="339089">
                <a:moveTo>
                  <a:pt x="0" y="338556"/>
                </a:moveTo>
                <a:lnTo>
                  <a:pt x="1784730" y="338556"/>
                </a:lnTo>
                <a:lnTo>
                  <a:pt x="1784730" y="0"/>
                </a:lnTo>
                <a:lnTo>
                  <a:pt x="0" y="0"/>
                </a:lnTo>
                <a:lnTo>
                  <a:pt x="0" y="338556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04453" y="5993917"/>
            <a:ext cx="1264285" cy="249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rojec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ag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Mee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ing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</a:t>
            </a:r>
            <a:r>
              <a:rPr kumimoji="0" sz="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*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)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=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ua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24569" y="6301485"/>
            <a:ext cx="1784985" cy="215900"/>
          </a:xfrm>
          <a:custGeom>
            <a:avLst/>
            <a:gdLst/>
            <a:ahLst/>
            <a:cxnLst/>
            <a:rect l="l" t="t" r="r" b="b"/>
            <a:pathLst>
              <a:path w="1784984" h="215900">
                <a:moveTo>
                  <a:pt x="0" y="215442"/>
                </a:moveTo>
                <a:lnTo>
                  <a:pt x="1784730" y="215442"/>
                </a:lnTo>
                <a:lnTo>
                  <a:pt x="1784730" y="0"/>
                </a:lnTo>
                <a:lnTo>
                  <a:pt x="0" y="0"/>
                </a:lnTo>
                <a:lnTo>
                  <a:pt x="0" y="215442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124569" y="6533481"/>
            <a:ext cx="1784985" cy="215900"/>
          </a:xfrm>
          <a:custGeom>
            <a:avLst/>
            <a:gdLst/>
            <a:ahLst/>
            <a:cxnLst/>
            <a:rect l="l" t="t" r="r" b="b"/>
            <a:pathLst>
              <a:path w="1784984" h="215900">
                <a:moveTo>
                  <a:pt x="0" y="215442"/>
                </a:moveTo>
                <a:lnTo>
                  <a:pt x="1784730" y="215442"/>
                </a:lnTo>
                <a:lnTo>
                  <a:pt x="1784730" y="0"/>
                </a:lnTo>
                <a:lnTo>
                  <a:pt x="0" y="0"/>
                </a:lnTo>
                <a:lnTo>
                  <a:pt x="0" y="215442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597909" y="1274063"/>
            <a:ext cx="620395" cy="636270"/>
          </a:xfrm>
          <a:custGeom>
            <a:avLst/>
            <a:gdLst/>
            <a:ahLst/>
            <a:cxnLst/>
            <a:rect l="l" t="t" r="r" b="b"/>
            <a:pathLst>
              <a:path w="620395" h="636269">
                <a:moveTo>
                  <a:pt x="473837" y="0"/>
                </a:moveTo>
                <a:lnTo>
                  <a:pt x="0" y="286385"/>
                </a:lnTo>
                <a:lnTo>
                  <a:pt x="352043" y="636015"/>
                </a:lnTo>
                <a:lnTo>
                  <a:pt x="619887" y="474090"/>
                </a:lnTo>
                <a:lnTo>
                  <a:pt x="473837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597909" y="1274063"/>
            <a:ext cx="620395" cy="636270"/>
          </a:xfrm>
          <a:custGeom>
            <a:avLst/>
            <a:gdLst/>
            <a:ahLst/>
            <a:cxnLst/>
            <a:rect l="l" t="t" r="r" b="b"/>
            <a:pathLst>
              <a:path w="620395" h="636269">
                <a:moveTo>
                  <a:pt x="0" y="286385"/>
                </a:moveTo>
                <a:lnTo>
                  <a:pt x="352043" y="636015"/>
                </a:lnTo>
                <a:lnTo>
                  <a:pt x="619887" y="474090"/>
                </a:lnTo>
                <a:lnTo>
                  <a:pt x="473837" y="0"/>
                </a:lnTo>
                <a:lnTo>
                  <a:pt x="0" y="286385"/>
                </a:lnTo>
                <a:close/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59020" y="1154683"/>
            <a:ext cx="1181735" cy="534670"/>
          </a:xfrm>
          <a:custGeom>
            <a:avLst/>
            <a:gdLst/>
            <a:ahLst/>
            <a:cxnLst/>
            <a:rect l="l" t="t" r="r" b="b"/>
            <a:pathLst>
              <a:path w="1181735" h="534669">
                <a:moveTo>
                  <a:pt x="1181480" y="0"/>
                </a:moveTo>
                <a:lnTo>
                  <a:pt x="0" y="0"/>
                </a:lnTo>
                <a:lnTo>
                  <a:pt x="133603" y="534288"/>
                </a:lnTo>
                <a:lnTo>
                  <a:pt x="1048003" y="534288"/>
                </a:lnTo>
                <a:lnTo>
                  <a:pt x="118148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59020" y="1154683"/>
            <a:ext cx="1181735" cy="534670"/>
          </a:xfrm>
          <a:custGeom>
            <a:avLst/>
            <a:gdLst/>
            <a:ahLst/>
            <a:cxnLst/>
            <a:rect l="l" t="t" r="r" b="b"/>
            <a:pathLst>
              <a:path w="1181735" h="534669">
                <a:moveTo>
                  <a:pt x="1181480" y="0"/>
                </a:moveTo>
                <a:lnTo>
                  <a:pt x="1048003" y="534288"/>
                </a:lnTo>
                <a:lnTo>
                  <a:pt x="133603" y="534288"/>
                </a:lnTo>
                <a:lnTo>
                  <a:pt x="0" y="0"/>
                </a:lnTo>
                <a:lnTo>
                  <a:pt x="1181480" y="0"/>
                </a:lnTo>
                <a:close/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787902" y="1628902"/>
            <a:ext cx="1050925" cy="1223645"/>
          </a:xfrm>
          <a:custGeom>
            <a:avLst/>
            <a:gdLst/>
            <a:ahLst/>
            <a:cxnLst/>
            <a:rect l="l" t="t" r="r" b="b"/>
            <a:pathLst>
              <a:path w="1050925" h="1223645">
                <a:moveTo>
                  <a:pt x="733298" y="0"/>
                </a:moveTo>
                <a:lnTo>
                  <a:pt x="0" y="1050798"/>
                </a:lnTo>
                <a:lnTo>
                  <a:pt x="451993" y="1223137"/>
                </a:lnTo>
                <a:lnTo>
                  <a:pt x="1050925" y="364744"/>
                </a:lnTo>
                <a:lnTo>
                  <a:pt x="73329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787902" y="1628902"/>
            <a:ext cx="1050925" cy="1223645"/>
          </a:xfrm>
          <a:custGeom>
            <a:avLst/>
            <a:gdLst/>
            <a:ahLst/>
            <a:cxnLst/>
            <a:rect l="l" t="t" r="r" b="b"/>
            <a:pathLst>
              <a:path w="1050925" h="1223645">
                <a:moveTo>
                  <a:pt x="0" y="1050798"/>
                </a:moveTo>
                <a:lnTo>
                  <a:pt x="451993" y="1223137"/>
                </a:lnTo>
                <a:lnTo>
                  <a:pt x="1050925" y="364744"/>
                </a:lnTo>
                <a:lnTo>
                  <a:pt x="733298" y="0"/>
                </a:lnTo>
                <a:lnTo>
                  <a:pt x="0" y="1050798"/>
                </a:lnTo>
                <a:close/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689223" y="2826766"/>
            <a:ext cx="477520" cy="532130"/>
          </a:xfrm>
          <a:custGeom>
            <a:avLst/>
            <a:gdLst/>
            <a:ahLst/>
            <a:cxnLst/>
            <a:rect l="l" t="t" r="r" b="b"/>
            <a:pathLst>
              <a:path w="477519" h="532129">
                <a:moveTo>
                  <a:pt x="75056" y="0"/>
                </a:moveTo>
                <a:lnTo>
                  <a:pt x="0" y="532003"/>
                </a:lnTo>
                <a:lnTo>
                  <a:pt x="431800" y="486537"/>
                </a:lnTo>
                <a:lnTo>
                  <a:pt x="477393" y="163068"/>
                </a:lnTo>
                <a:lnTo>
                  <a:pt x="75056" y="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689223" y="2826766"/>
            <a:ext cx="477520" cy="532130"/>
          </a:xfrm>
          <a:custGeom>
            <a:avLst/>
            <a:gdLst/>
            <a:ahLst/>
            <a:cxnLst/>
            <a:rect l="l" t="t" r="r" b="b"/>
            <a:pathLst>
              <a:path w="477519" h="532129">
                <a:moveTo>
                  <a:pt x="0" y="532003"/>
                </a:moveTo>
                <a:lnTo>
                  <a:pt x="431800" y="486537"/>
                </a:lnTo>
                <a:lnTo>
                  <a:pt x="477393" y="163068"/>
                </a:lnTo>
                <a:lnTo>
                  <a:pt x="75056" y="0"/>
                </a:lnTo>
                <a:lnTo>
                  <a:pt x="0" y="532003"/>
                </a:lnTo>
                <a:close/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099051" y="4723891"/>
            <a:ext cx="645160" cy="647700"/>
          </a:xfrm>
          <a:custGeom>
            <a:avLst/>
            <a:gdLst/>
            <a:ahLst/>
            <a:cxnLst/>
            <a:rect l="l" t="t" r="r" b="b"/>
            <a:pathLst>
              <a:path w="645160" h="647700">
                <a:moveTo>
                  <a:pt x="415417" y="0"/>
                </a:moveTo>
                <a:lnTo>
                  <a:pt x="0" y="271144"/>
                </a:lnTo>
                <a:lnTo>
                  <a:pt x="406019" y="647572"/>
                </a:lnTo>
                <a:lnTo>
                  <a:pt x="645033" y="212851"/>
                </a:lnTo>
                <a:lnTo>
                  <a:pt x="415417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099051" y="4723891"/>
            <a:ext cx="645160" cy="647700"/>
          </a:xfrm>
          <a:custGeom>
            <a:avLst/>
            <a:gdLst/>
            <a:ahLst/>
            <a:cxnLst/>
            <a:rect l="l" t="t" r="r" b="b"/>
            <a:pathLst>
              <a:path w="645160" h="647700">
                <a:moveTo>
                  <a:pt x="406019" y="647572"/>
                </a:moveTo>
                <a:lnTo>
                  <a:pt x="645033" y="212851"/>
                </a:lnTo>
                <a:lnTo>
                  <a:pt x="415417" y="0"/>
                </a:lnTo>
                <a:lnTo>
                  <a:pt x="0" y="271144"/>
                </a:lnTo>
                <a:lnTo>
                  <a:pt x="406019" y="647572"/>
                </a:lnTo>
                <a:close/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302754" y="1829561"/>
            <a:ext cx="799465" cy="848994"/>
          </a:xfrm>
          <a:custGeom>
            <a:avLst/>
            <a:gdLst/>
            <a:ahLst/>
            <a:cxnLst/>
            <a:rect l="l" t="t" r="r" b="b"/>
            <a:pathLst>
              <a:path w="799465" h="848994">
                <a:moveTo>
                  <a:pt x="306959" y="0"/>
                </a:moveTo>
                <a:lnTo>
                  <a:pt x="0" y="373888"/>
                </a:lnTo>
                <a:lnTo>
                  <a:pt x="352171" y="848613"/>
                </a:lnTo>
                <a:lnTo>
                  <a:pt x="798956" y="663066"/>
                </a:lnTo>
                <a:lnTo>
                  <a:pt x="306959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302754" y="1829561"/>
            <a:ext cx="799465" cy="848994"/>
          </a:xfrm>
          <a:custGeom>
            <a:avLst/>
            <a:gdLst/>
            <a:ahLst/>
            <a:cxnLst/>
            <a:rect l="l" t="t" r="r" b="b"/>
            <a:pathLst>
              <a:path w="799465" h="848994">
                <a:moveTo>
                  <a:pt x="306959" y="0"/>
                </a:moveTo>
                <a:lnTo>
                  <a:pt x="0" y="373888"/>
                </a:lnTo>
                <a:lnTo>
                  <a:pt x="352171" y="848613"/>
                </a:lnTo>
                <a:lnTo>
                  <a:pt x="798956" y="663066"/>
                </a:lnTo>
                <a:lnTo>
                  <a:pt x="306959" y="0"/>
                </a:lnTo>
                <a:close/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934197" y="3304921"/>
            <a:ext cx="469900" cy="433070"/>
          </a:xfrm>
          <a:custGeom>
            <a:avLst/>
            <a:gdLst/>
            <a:ahLst/>
            <a:cxnLst/>
            <a:rect l="l" t="t" r="r" b="b"/>
            <a:pathLst>
              <a:path w="469900" h="433070">
                <a:moveTo>
                  <a:pt x="469392" y="0"/>
                </a:moveTo>
                <a:lnTo>
                  <a:pt x="0" y="108203"/>
                </a:lnTo>
                <a:lnTo>
                  <a:pt x="0" y="324611"/>
                </a:lnTo>
                <a:lnTo>
                  <a:pt x="469392" y="432815"/>
                </a:lnTo>
                <a:lnTo>
                  <a:pt x="469392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934197" y="3304921"/>
            <a:ext cx="469900" cy="433070"/>
          </a:xfrm>
          <a:custGeom>
            <a:avLst/>
            <a:gdLst/>
            <a:ahLst/>
            <a:cxnLst/>
            <a:rect l="l" t="t" r="r" b="b"/>
            <a:pathLst>
              <a:path w="469900" h="433070">
                <a:moveTo>
                  <a:pt x="469392" y="0"/>
                </a:moveTo>
                <a:lnTo>
                  <a:pt x="0" y="108203"/>
                </a:lnTo>
                <a:lnTo>
                  <a:pt x="0" y="324611"/>
                </a:lnTo>
                <a:lnTo>
                  <a:pt x="469392" y="432815"/>
                </a:lnTo>
                <a:lnTo>
                  <a:pt x="469392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829296" y="4012058"/>
            <a:ext cx="553085" cy="467359"/>
          </a:xfrm>
          <a:custGeom>
            <a:avLst/>
            <a:gdLst/>
            <a:ahLst/>
            <a:cxnLst/>
            <a:rect l="l" t="t" r="r" b="b"/>
            <a:pathLst>
              <a:path w="553084" h="467360">
                <a:moveTo>
                  <a:pt x="74929" y="0"/>
                </a:moveTo>
                <a:lnTo>
                  <a:pt x="0" y="202946"/>
                </a:lnTo>
                <a:lnTo>
                  <a:pt x="402717" y="467106"/>
                </a:lnTo>
                <a:lnTo>
                  <a:pt x="552703" y="61087"/>
                </a:lnTo>
                <a:lnTo>
                  <a:pt x="74929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829296" y="4012058"/>
            <a:ext cx="553085" cy="467359"/>
          </a:xfrm>
          <a:custGeom>
            <a:avLst/>
            <a:gdLst/>
            <a:ahLst/>
            <a:cxnLst/>
            <a:rect l="l" t="t" r="r" b="b"/>
            <a:pathLst>
              <a:path w="553084" h="467360">
                <a:moveTo>
                  <a:pt x="552703" y="61087"/>
                </a:moveTo>
                <a:lnTo>
                  <a:pt x="74929" y="0"/>
                </a:lnTo>
                <a:lnTo>
                  <a:pt x="0" y="202946"/>
                </a:lnTo>
                <a:lnTo>
                  <a:pt x="402717" y="467106"/>
                </a:lnTo>
                <a:lnTo>
                  <a:pt x="552703" y="61087"/>
                </a:lnTo>
                <a:close/>
              </a:path>
            </a:pathLst>
          </a:custGeom>
          <a:ln w="952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138542" y="4351401"/>
            <a:ext cx="1062990" cy="1121410"/>
          </a:xfrm>
          <a:custGeom>
            <a:avLst/>
            <a:gdLst/>
            <a:ahLst/>
            <a:cxnLst/>
            <a:rect l="l" t="t" r="r" b="b"/>
            <a:pathLst>
              <a:path w="1062990" h="1121410">
                <a:moveTo>
                  <a:pt x="632079" y="0"/>
                </a:moveTo>
                <a:lnTo>
                  <a:pt x="0" y="723900"/>
                </a:lnTo>
                <a:lnTo>
                  <a:pt x="276352" y="1120902"/>
                </a:lnTo>
                <a:lnTo>
                  <a:pt x="1062736" y="220218"/>
                </a:lnTo>
                <a:lnTo>
                  <a:pt x="632079" y="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138542" y="4351401"/>
            <a:ext cx="1062990" cy="1121410"/>
          </a:xfrm>
          <a:custGeom>
            <a:avLst/>
            <a:gdLst/>
            <a:ahLst/>
            <a:cxnLst/>
            <a:rect l="l" t="t" r="r" b="b"/>
            <a:pathLst>
              <a:path w="1062990" h="1121410">
                <a:moveTo>
                  <a:pt x="1062736" y="220218"/>
                </a:moveTo>
                <a:lnTo>
                  <a:pt x="632079" y="0"/>
                </a:lnTo>
                <a:lnTo>
                  <a:pt x="0" y="723900"/>
                </a:lnTo>
                <a:lnTo>
                  <a:pt x="276352" y="1120902"/>
                </a:lnTo>
                <a:lnTo>
                  <a:pt x="1062736" y="220218"/>
                </a:lnTo>
                <a:close/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971029" y="5134356"/>
            <a:ext cx="414020" cy="517525"/>
          </a:xfrm>
          <a:custGeom>
            <a:avLst/>
            <a:gdLst/>
            <a:ahLst/>
            <a:cxnLst/>
            <a:rect l="l" t="t" r="r" b="b"/>
            <a:pathLst>
              <a:path w="414020" h="517525">
                <a:moveTo>
                  <a:pt x="115824" y="0"/>
                </a:moveTo>
                <a:lnTo>
                  <a:pt x="0" y="66548"/>
                </a:lnTo>
                <a:lnTo>
                  <a:pt x="181864" y="517156"/>
                </a:lnTo>
                <a:lnTo>
                  <a:pt x="413512" y="384048"/>
                </a:lnTo>
                <a:lnTo>
                  <a:pt x="115824" y="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971029" y="5134356"/>
            <a:ext cx="414020" cy="517525"/>
          </a:xfrm>
          <a:custGeom>
            <a:avLst/>
            <a:gdLst/>
            <a:ahLst/>
            <a:cxnLst/>
            <a:rect l="l" t="t" r="r" b="b"/>
            <a:pathLst>
              <a:path w="414020" h="517525">
                <a:moveTo>
                  <a:pt x="413512" y="384048"/>
                </a:moveTo>
                <a:lnTo>
                  <a:pt x="115824" y="0"/>
                </a:lnTo>
                <a:lnTo>
                  <a:pt x="0" y="66548"/>
                </a:lnTo>
                <a:lnTo>
                  <a:pt x="181864" y="517156"/>
                </a:lnTo>
                <a:lnTo>
                  <a:pt x="413512" y="384048"/>
                </a:lnTo>
                <a:close/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628892" y="1271778"/>
            <a:ext cx="384175" cy="525145"/>
          </a:xfrm>
          <a:custGeom>
            <a:avLst/>
            <a:gdLst/>
            <a:ahLst/>
            <a:cxnLst/>
            <a:rect l="l" t="t" r="r" b="b"/>
            <a:pathLst>
              <a:path w="384175" h="525144">
                <a:moveTo>
                  <a:pt x="127254" y="0"/>
                </a:moveTo>
                <a:lnTo>
                  <a:pt x="0" y="469392"/>
                </a:lnTo>
                <a:lnTo>
                  <a:pt x="128524" y="525145"/>
                </a:lnTo>
                <a:lnTo>
                  <a:pt x="384175" y="111379"/>
                </a:lnTo>
                <a:lnTo>
                  <a:pt x="127254" y="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628892" y="1271778"/>
            <a:ext cx="384175" cy="525145"/>
          </a:xfrm>
          <a:custGeom>
            <a:avLst/>
            <a:gdLst/>
            <a:ahLst/>
            <a:cxnLst/>
            <a:rect l="l" t="t" r="r" b="b"/>
            <a:pathLst>
              <a:path w="384175" h="525144">
                <a:moveTo>
                  <a:pt x="127254" y="0"/>
                </a:moveTo>
                <a:lnTo>
                  <a:pt x="0" y="469392"/>
                </a:lnTo>
                <a:lnTo>
                  <a:pt x="128524" y="525145"/>
                </a:lnTo>
                <a:lnTo>
                  <a:pt x="384175" y="111379"/>
                </a:lnTo>
                <a:lnTo>
                  <a:pt x="127254" y="0"/>
                </a:lnTo>
                <a:close/>
              </a:path>
            </a:pathLst>
          </a:custGeom>
          <a:ln w="952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966078" y="1451991"/>
            <a:ext cx="448309" cy="521970"/>
          </a:xfrm>
          <a:custGeom>
            <a:avLst/>
            <a:gdLst/>
            <a:ahLst/>
            <a:cxnLst/>
            <a:rect l="l" t="t" r="r" b="b"/>
            <a:pathLst>
              <a:path w="448310" h="521969">
                <a:moveTo>
                  <a:pt x="206248" y="0"/>
                </a:moveTo>
                <a:lnTo>
                  <a:pt x="0" y="440944"/>
                </a:lnTo>
                <a:lnTo>
                  <a:pt x="121031" y="521462"/>
                </a:lnTo>
                <a:lnTo>
                  <a:pt x="448183" y="161036"/>
                </a:lnTo>
                <a:lnTo>
                  <a:pt x="206248" y="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966078" y="1451991"/>
            <a:ext cx="448309" cy="521970"/>
          </a:xfrm>
          <a:custGeom>
            <a:avLst/>
            <a:gdLst/>
            <a:ahLst/>
            <a:cxnLst/>
            <a:rect l="l" t="t" r="r" b="b"/>
            <a:pathLst>
              <a:path w="448310" h="521969">
                <a:moveTo>
                  <a:pt x="206248" y="0"/>
                </a:moveTo>
                <a:lnTo>
                  <a:pt x="0" y="440944"/>
                </a:lnTo>
                <a:lnTo>
                  <a:pt x="121031" y="521462"/>
                </a:lnTo>
                <a:lnTo>
                  <a:pt x="448183" y="161036"/>
                </a:lnTo>
                <a:lnTo>
                  <a:pt x="206248" y="0"/>
                </a:lnTo>
                <a:close/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262502" y="704850"/>
            <a:ext cx="5512562" cy="56502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024371" y="4983734"/>
            <a:ext cx="192405" cy="250190"/>
          </a:xfrm>
          <a:custGeom>
            <a:avLst/>
            <a:gdLst/>
            <a:ahLst/>
            <a:cxnLst/>
            <a:rect l="l" t="t" r="r" b="b"/>
            <a:pathLst>
              <a:path w="192404" h="250189">
                <a:moveTo>
                  <a:pt x="0" y="0"/>
                </a:moveTo>
                <a:lnTo>
                  <a:pt x="192150" y="249682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7593711" y="4216019"/>
            <a:ext cx="320675" cy="170180"/>
          </a:xfrm>
          <a:custGeom>
            <a:avLst/>
            <a:gdLst/>
            <a:ahLst/>
            <a:cxnLst/>
            <a:rect l="l" t="t" r="r" b="b"/>
            <a:pathLst>
              <a:path w="320675" h="170179">
                <a:moveTo>
                  <a:pt x="0" y="0"/>
                </a:moveTo>
                <a:lnTo>
                  <a:pt x="320547" y="169671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129654" y="5317616"/>
            <a:ext cx="0" cy="322580"/>
          </a:xfrm>
          <a:custGeom>
            <a:avLst/>
            <a:gdLst/>
            <a:ahLst/>
            <a:cxnLst/>
            <a:rect l="l" t="t" r="r" b="b"/>
            <a:pathLst>
              <a:path h="322579">
                <a:moveTo>
                  <a:pt x="0" y="0"/>
                </a:moveTo>
                <a:lnTo>
                  <a:pt x="0" y="322414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097399" y="5135245"/>
            <a:ext cx="150495" cy="280670"/>
          </a:xfrm>
          <a:custGeom>
            <a:avLst/>
            <a:gdLst/>
            <a:ahLst/>
            <a:cxnLst/>
            <a:rect l="l" t="t" r="r" b="b"/>
            <a:pathLst>
              <a:path w="150495" h="280670">
                <a:moveTo>
                  <a:pt x="150367" y="0"/>
                </a:moveTo>
                <a:lnTo>
                  <a:pt x="0" y="280415"/>
                </a:lnTo>
              </a:path>
            </a:pathLst>
          </a:custGeom>
          <a:ln w="25399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311270" y="4546473"/>
            <a:ext cx="273685" cy="168275"/>
          </a:xfrm>
          <a:custGeom>
            <a:avLst/>
            <a:gdLst/>
            <a:ahLst/>
            <a:cxnLst/>
            <a:rect l="l" t="t" r="r" b="b"/>
            <a:pathLst>
              <a:path w="273685" h="168275">
                <a:moveTo>
                  <a:pt x="273431" y="0"/>
                </a:moveTo>
                <a:lnTo>
                  <a:pt x="0" y="168275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949065" y="3642105"/>
            <a:ext cx="328295" cy="0"/>
          </a:xfrm>
          <a:custGeom>
            <a:avLst/>
            <a:gdLst/>
            <a:ahLst/>
            <a:cxnLst/>
            <a:rect l="l" t="t" r="r" b="b"/>
            <a:pathLst>
              <a:path w="328294">
                <a:moveTo>
                  <a:pt x="0" y="0"/>
                </a:moveTo>
                <a:lnTo>
                  <a:pt x="328041" y="0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4160902" y="2627123"/>
            <a:ext cx="287655" cy="125095"/>
          </a:xfrm>
          <a:custGeom>
            <a:avLst/>
            <a:gdLst/>
            <a:ahLst/>
            <a:cxnLst/>
            <a:rect l="l" t="t" r="r" b="b"/>
            <a:pathLst>
              <a:path w="287654" h="125094">
                <a:moveTo>
                  <a:pt x="0" y="0"/>
                </a:moveTo>
                <a:lnTo>
                  <a:pt x="287147" y="124713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906009" y="1749425"/>
            <a:ext cx="171450" cy="266700"/>
          </a:xfrm>
          <a:custGeom>
            <a:avLst/>
            <a:gdLst/>
            <a:ahLst/>
            <a:cxnLst/>
            <a:rect l="l" t="t" r="r" b="b"/>
            <a:pathLst>
              <a:path w="171450" h="266700">
                <a:moveTo>
                  <a:pt x="0" y="0"/>
                </a:moveTo>
                <a:lnTo>
                  <a:pt x="170941" y="266319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5958714" y="1419861"/>
            <a:ext cx="6985" cy="329565"/>
          </a:xfrm>
          <a:custGeom>
            <a:avLst/>
            <a:gdLst/>
            <a:ahLst/>
            <a:cxnLst/>
            <a:rect l="l" t="t" r="r" b="b"/>
            <a:pathLst>
              <a:path w="6985" h="329564">
                <a:moveTo>
                  <a:pt x="0" y="0"/>
                </a:moveTo>
                <a:lnTo>
                  <a:pt x="6858" y="329564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6792722" y="1651255"/>
            <a:ext cx="116205" cy="273685"/>
          </a:xfrm>
          <a:custGeom>
            <a:avLst/>
            <a:gdLst/>
            <a:ahLst/>
            <a:cxnLst/>
            <a:rect l="l" t="t" r="r" b="b"/>
            <a:pathLst>
              <a:path w="116204" h="273685">
                <a:moveTo>
                  <a:pt x="116204" y="0"/>
                </a:moveTo>
                <a:lnTo>
                  <a:pt x="0" y="273431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7428484" y="2338198"/>
            <a:ext cx="266700" cy="168275"/>
          </a:xfrm>
          <a:custGeom>
            <a:avLst/>
            <a:gdLst/>
            <a:ahLst/>
            <a:cxnLst/>
            <a:rect l="l" t="t" r="r" b="b"/>
            <a:pathLst>
              <a:path w="266700" h="168275">
                <a:moveTo>
                  <a:pt x="0" y="168275"/>
                </a:moveTo>
                <a:lnTo>
                  <a:pt x="266572" y="0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7736078" y="3347720"/>
            <a:ext cx="314960" cy="35560"/>
          </a:xfrm>
          <a:custGeom>
            <a:avLst/>
            <a:gdLst/>
            <a:ahLst/>
            <a:cxnLst/>
            <a:rect l="l" t="t" r="r" b="b"/>
            <a:pathLst>
              <a:path w="314959" h="35560">
                <a:moveTo>
                  <a:pt x="0" y="35051"/>
                </a:moveTo>
                <a:lnTo>
                  <a:pt x="314451" y="0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114926" y="827913"/>
            <a:ext cx="1483995" cy="509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nt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at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al</a:t>
            </a:r>
            <a:r>
              <a:rPr kumimoji="0" sz="9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pl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oya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bility C</a:t>
            </a:r>
            <a:r>
              <a:rPr kumimoji="0" sz="9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nci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(IC)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70205" marR="0" lvl="0" indent="0" algn="l" defTabSz="914400" rtl="0" eaLnBrk="1" fontAlgn="auto" latinLnBrk="0" hangingPunct="1">
              <a:lnSpc>
                <a:spcPct val="100000"/>
              </a:lnSpc>
              <a:spcBef>
                <a:spcPts val="7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9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nt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3046730" y="1354455"/>
            <a:ext cx="1886585" cy="0"/>
          </a:xfrm>
          <a:custGeom>
            <a:avLst/>
            <a:gdLst/>
            <a:ahLst/>
            <a:cxnLst/>
            <a:rect l="l" t="t" r="r" b="b"/>
            <a:pathLst>
              <a:path w="1886585">
                <a:moveTo>
                  <a:pt x="1886584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180333" y="1170432"/>
            <a:ext cx="1350010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Info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ts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R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ew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bl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2540761" y="2237739"/>
            <a:ext cx="1558290" cy="0"/>
          </a:xfrm>
          <a:custGeom>
            <a:avLst/>
            <a:gdLst/>
            <a:ahLst/>
            <a:cxnLst/>
            <a:rect l="l" t="t" r="r" b="b"/>
            <a:pathLst>
              <a:path w="1558289">
                <a:moveTo>
                  <a:pt x="1557782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604642" y="2021204"/>
            <a:ext cx="1197610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tak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ld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9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</a:t>
            </a:r>
            <a:r>
              <a:rPr kumimoji="0" sz="9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nsul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tat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on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525650" y="3205227"/>
            <a:ext cx="1183005" cy="10795"/>
          </a:xfrm>
          <a:custGeom>
            <a:avLst/>
            <a:gdLst/>
            <a:ahLst/>
            <a:cxnLst/>
            <a:rect l="l" t="t" r="r" b="b"/>
            <a:pathLst>
              <a:path w="1183005" h="10794">
                <a:moveTo>
                  <a:pt x="1182751" y="0"/>
                </a:moveTo>
                <a:lnTo>
                  <a:pt x="0" y="10540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577212" y="3015360"/>
            <a:ext cx="84137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nt</a:t>
            </a:r>
            <a:r>
              <a:rPr kumimoji="0" sz="9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on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3366516" y="4668011"/>
            <a:ext cx="1001268" cy="7223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3415793" y="4700651"/>
            <a:ext cx="902335" cy="617220"/>
          </a:xfrm>
          <a:custGeom>
            <a:avLst/>
            <a:gdLst/>
            <a:ahLst/>
            <a:cxnLst/>
            <a:rect l="l" t="t" r="r" b="b"/>
            <a:pathLst>
              <a:path w="902335" h="617220">
                <a:moveTo>
                  <a:pt x="902334" y="0"/>
                </a:moveTo>
                <a:lnTo>
                  <a:pt x="0" y="616966"/>
                </a:lnTo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442464" y="5089778"/>
            <a:ext cx="87566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1400" b="1" i="0" u="none" strike="noStrike" kern="1200" cap="none" spc="-1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4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1400" b="1" i="0" u="none" strike="noStrike" kern="1200" cap="none" spc="-3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</a:t>
            </a:r>
            <a:r>
              <a:rPr kumimoji="0" sz="14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0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16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3197099" y="5714834"/>
            <a:ext cx="1169035" cy="0"/>
          </a:xfrm>
          <a:custGeom>
            <a:avLst/>
            <a:gdLst/>
            <a:ahLst/>
            <a:cxnLst/>
            <a:rect l="l" t="t" r="r" b="b"/>
            <a:pathLst>
              <a:path w="1169035">
                <a:moveTo>
                  <a:pt x="1168908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4309873" y="5213604"/>
            <a:ext cx="111251" cy="5501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4366005" y="5236083"/>
            <a:ext cx="0" cy="464820"/>
          </a:xfrm>
          <a:custGeom>
            <a:avLst/>
            <a:gdLst/>
            <a:ahLst/>
            <a:cxnLst/>
            <a:rect l="l" t="t" r="r" b="b"/>
            <a:pathLst>
              <a:path h="464820">
                <a:moveTo>
                  <a:pt x="0" y="0"/>
                </a:moveTo>
                <a:lnTo>
                  <a:pt x="0" y="464731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2895981" y="5484240"/>
            <a:ext cx="121094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nnu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al</a:t>
            </a:r>
            <a:r>
              <a:rPr kumimoji="0" sz="9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Eval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at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on</a:t>
            </a:r>
            <a:r>
              <a:rPr kumimoji="0" sz="9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rt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2793493" y="5279136"/>
            <a:ext cx="664463" cy="1234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2836292" y="5317616"/>
            <a:ext cx="579755" cy="0"/>
          </a:xfrm>
          <a:custGeom>
            <a:avLst/>
            <a:gdLst/>
            <a:ahLst/>
            <a:cxnLst/>
            <a:rect l="l" t="t" r="r" b="b"/>
            <a:pathLst>
              <a:path w="579755">
                <a:moveTo>
                  <a:pt x="579501" y="0"/>
                </a:moveTo>
                <a:lnTo>
                  <a:pt x="0" y="0"/>
                </a:lnTo>
              </a:path>
            </a:pathLst>
          </a:custGeom>
          <a:ln w="381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5980177" y="6035446"/>
            <a:ext cx="1306195" cy="0"/>
          </a:xfrm>
          <a:custGeom>
            <a:avLst/>
            <a:gdLst/>
            <a:ahLst/>
            <a:cxnLst/>
            <a:rect l="l" t="t" r="r" b="b"/>
            <a:pathLst>
              <a:path w="1306195">
                <a:moveTo>
                  <a:pt x="1305687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7229856" y="5533644"/>
            <a:ext cx="111251" cy="5501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7285863" y="5556630"/>
            <a:ext cx="0" cy="464820"/>
          </a:xfrm>
          <a:custGeom>
            <a:avLst/>
            <a:gdLst/>
            <a:ahLst/>
            <a:cxnLst/>
            <a:rect l="l" t="t" r="r" b="b"/>
            <a:pathLst>
              <a:path h="464820">
                <a:moveTo>
                  <a:pt x="0" y="0"/>
                </a:moveTo>
                <a:lnTo>
                  <a:pt x="0" y="464794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5292979" y="5779338"/>
            <a:ext cx="159321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nt</a:t>
            </a:r>
            <a:r>
              <a:rPr kumimoji="0" sz="900" b="0" i="0" u="none" strike="noStrike" kern="1200" cap="none" spc="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I.C.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A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udit</a:t>
            </a:r>
            <a:r>
              <a:rPr kumimoji="0" sz="900" b="0" i="0" u="none" strike="noStrike" kern="1200" cap="none" spc="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–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sel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f-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flec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on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7722361" y="5121276"/>
            <a:ext cx="314960" cy="182245"/>
          </a:xfrm>
          <a:custGeom>
            <a:avLst/>
            <a:gdLst/>
            <a:ahLst/>
            <a:cxnLst/>
            <a:rect l="l" t="t" r="r" b="b"/>
            <a:pathLst>
              <a:path w="314959" h="182245">
                <a:moveTo>
                  <a:pt x="314452" y="182244"/>
                </a:moveTo>
                <a:lnTo>
                  <a:pt x="0" y="0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8062342" y="5291074"/>
            <a:ext cx="1042035" cy="688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I0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Da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nt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nsive</a:t>
            </a:r>
            <a:r>
              <a:rPr kumimoji="0" sz="900" b="0" i="0" u="none" strike="noStrike" kern="1200" cap="none" spc="3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dy p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od</a:t>
            </a:r>
            <a:r>
              <a:rPr kumimoji="0" sz="900" b="0" i="0" u="none" strike="noStrike" kern="1200" cap="none" spc="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ot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2017),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inl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</a:t>
            </a:r>
            <a:r>
              <a:rPr kumimoji="0" sz="9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2018),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nd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(2019).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8311768" y="4299331"/>
            <a:ext cx="394970" cy="128905"/>
          </a:xfrm>
          <a:custGeom>
            <a:avLst/>
            <a:gdLst/>
            <a:ahLst/>
            <a:cxnLst/>
            <a:rect l="l" t="t" r="r" b="b"/>
            <a:pathLst>
              <a:path w="394970" h="128904">
                <a:moveTo>
                  <a:pt x="394970" y="128397"/>
                </a:moveTo>
                <a:lnTo>
                  <a:pt x="0" y="0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8718296" y="4366640"/>
            <a:ext cx="1386205" cy="276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arat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on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surv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val</a:t>
            </a:r>
            <a:r>
              <a:rPr kumimoji="0" sz="9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uid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,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(Ho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st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</a:t>
            </a:r>
            <a:r>
              <a:rPr kumimoji="0" sz="9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unt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y)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8403590" y="3529966"/>
            <a:ext cx="372110" cy="12065"/>
          </a:xfrm>
          <a:custGeom>
            <a:avLst/>
            <a:gdLst/>
            <a:ahLst/>
            <a:cxnLst/>
            <a:rect l="l" t="t" r="r" b="b"/>
            <a:pathLst>
              <a:path w="372109" h="12064">
                <a:moveTo>
                  <a:pt x="371601" y="0"/>
                </a:moveTo>
                <a:lnTo>
                  <a:pt x="0" y="11684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8822181" y="3458845"/>
            <a:ext cx="1329690" cy="276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id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/</a:t>
            </a:r>
            <a:r>
              <a:rPr kumimoji="0" sz="9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nline</a:t>
            </a:r>
            <a:r>
              <a:rPr kumimoji="0" sz="9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tat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 Of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r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ew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ble</a:t>
            </a:r>
            <a:r>
              <a:rPr kumimoji="0" sz="9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9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issu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7873238" y="2205354"/>
            <a:ext cx="530860" cy="0"/>
          </a:xfrm>
          <a:custGeom>
            <a:avLst/>
            <a:gdLst/>
            <a:ahLst/>
            <a:cxnLst/>
            <a:rect l="l" t="t" r="r" b="b"/>
            <a:pathLst>
              <a:path w="530859">
                <a:moveTo>
                  <a:pt x="530351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8458328" y="2088261"/>
            <a:ext cx="1437005" cy="414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ndi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vi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al</a:t>
            </a:r>
            <a:r>
              <a:rPr kumimoji="0" sz="9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unt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a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aly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si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on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wa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Tra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ining</a:t>
            </a:r>
            <a:r>
              <a:rPr kumimoji="0" sz="9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mat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als</a:t>
            </a:r>
            <a:r>
              <a:rPr kumimoji="0" sz="9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arat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on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6880352" y="1154684"/>
            <a:ext cx="336550" cy="192405"/>
          </a:xfrm>
          <a:custGeom>
            <a:avLst/>
            <a:gdLst/>
            <a:ahLst/>
            <a:cxnLst/>
            <a:rect l="l" t="t" r="r" b="b"/>
            <a:pathLst>
              <a:path w="336550" h="192405">
                <a:moveTo>
                  <a:pt x="336169" y="0"/>
                </a:moveTo>
                <a:lnTo>
                  <a:pt x="0" y="192404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7438136" y="975105"/>
            <a:ext cx="284035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nt</a:t>
            </a:r>
            <a:r>
              <a:rPr kumimoji="0" sz="900" b="0" i="0" u="none" strike="noStrike" kern="1200" cap="none" spc="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I.C.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A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udit</a:t>
            </a:r>
            <a:r>
              <a:rPr kumimoji="0" sz="900" b="0" i="0" u="none" strike="noStrike" kern="1200" cap="none" spc="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–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r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flect</a:t>
            </a:r>
            <a:r>
              <a:rPr kumimoji="0" sz="900" b="0" i="0" u="none" strike="noStrike" kern="1200" cap="none" spc="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on 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ir</a:t>
            </a:r>
            <a:r>
              <a:rPr kumimoji="0" sz="900" b="0" i="0" u="none" strike="noStrike" kern="1200" cap="none" spc="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om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nci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/attr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ibut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7203822" y="1154683"/>
            <a:ext cx="1557655" cy="0"/>
          </a:xfrm>
          <a:custGeom>
            <a:avLst/>
            <a:gdLst/>
            <a:ahLst/>
            <a:cxnLst/>
            <a:rect l="l" t="t" r="r" b="b"/>
            <a:pathLst>
              <a:path w="1557654">
                <a:moveTo>
                  <a:pt x="1557654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7845933" y="1354836"/>
            <a:ext cx="85788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nt</a:t>
            </a:r>
            <a:r>
              <a:rPr kumimoji="0" sz="9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nduc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on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7238873" y="1523491"/>
            <a:ext cx="2064385" cy="0"/>
          </a:xfrm>
          <a:custGeom>
            <a:avLst/>
            <a:gdLst/>
            <a:ahLst/>
            <a:cxnLst/>
            <a:rect l="l" t="t" r="r" b="b"/>
            <a:pathLst>
              <a:path w="2064384">
                <a:moveTo>
                  <a:pt x="2064130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4218432" y="3372611"/>
            <a:ext cx="437388" cy="5151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4266058" y="3397123"/>
            <a:ext cx="342265" cy="421005"/>
          </a:xfrm>
          <a:custGeom>
            <a:avLst/>
            <a:gdLst/>
            <a:ahLst/>
            <a:cxnLst/>
            <a:rect l="l" t="t" r="r" b="b"/>
            <a:pathLst>
              <a:path w="342264" h="421004">
                <a:moveTo>
                  <a:pt x="341756" y="0"/>
                </a:moveTo>
                <a:lnTo>
                  <a:pt x="0" y="85471"/>
                </a:lnTo>
                <a:lnTo>
                  <a:pt x="0" y="335152"/>
                </a:lnTo>
                <a:lnTo>
                  <a:pt x="341756" y="420624"/>
                </a:lnTo>
                <a:lnTo>
                  <a:pt x="341756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4266058" y="3397123"/>
            <a:ext cx="342265" cy="421005"/>
          </a:xfrm>
          <a:custGeom>
            <a:avLst/>
            <a:gdLst/>
            <a:ahLst/>
            <a:cxnLst/>
            <a:rect l="l" t="t" r="r" b="b"/>
            <a:pathLst>
              <a:path w="342264" h="421004">
                <a:moveTo>
                  <a:pt x="341756" y="420624"/>
                </a:moveTo>
                <a:lnTo>
                  <a:pt x="0" y="335152"/>
                </a:lnTo>
                <a:lnTo>
                  <a:pt x="0" y="85471"/>
                </a:lnTo>
                <a:lnTo>
                  <a:pt x="341756" y="0"/>
                </a:lnTo>
                <a:lnTo>
                  <a:pt x="341756" y="420624"/>
                </a:lnTo>
                <a:close/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4687062" y="3551554"/>
            <a:ext cx="77406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ick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o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mee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ing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4939284" y="1920240"/>
            <a:ext cx="557784" cy="56540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4986146" y="1945004"/>
            <a:ext cx="463550" cy="471170"/>
          </a:xfrm>
          <a:custGeom>
            <a:avLst/>
            <a:gdLst/>
            <a:ahLst/>
            <a:cxnLst/>
            <a:rect l="l" t="t" r="r" b="b"/>
            <a:pathLst>
              <a:path w="463550" h="471169">
                <a:moveTo>
                  <a:pt x="194944" y="0"/>
                </a:moveTo>
                <a:lnTo>
                  <a:pt x="0" y="130937"/>
                </a:lnTo>
                <a:lnTo>
                  <a:pt x="122681" y="470789"/>
                </a:lnTo>
                <a:lnTo>
                  <a:pt x="463168" y="242062"/>
                </a:lnTo>
                <a:lnTo>
                  <a:pt x="194944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4986146" y="1945004"/>
            <a:ext cx="463550" cy="471170"/>
          </a:xfrm>
          <a:custGeom>
            <a:avLst/>
            <a:gdLst/>
            <a:ahLst/>
            <a:cxnLst/>
            <a:rect l="l" t="t" r="r" b="b"/>
            <a:pathLst>
              <a:path w="463550" h="471169">
                <a:moveTo>
                  <a:pt x="122681" y="470789"/>
                </a:moveTo>
                <a:lnTo>
                  <a:pt x="0" y="130937"/>
                </a:lnTo>
                <a:lnTo>
                  <a:pt x="194944" y="0"/>
                </a:lnTo>
                <a:lnTo>
                  <a:pt x="463168" y="242062"/>
                </a:lnTo>
                <a:lnTo>
                  <a:pt x="122681" y="470789"/>
                </a:lnTo>
                <a:close/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6515100" y="1918717"/>
            <a:ext cx="557784" cy="56540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6562217" y="1943735"/>
            <a:ext cx="462915" cy="471170"/>
          </a:xfrm>
          <a:custGeom>
            <a:avLst/>
            <a:gdLst/>
            <a:ahLst/>
            <a:cxnLst/>
            <a:rect l="l" t="t" r="r" b="b"/>
            <a:pathLst>
              <a:path w="462914" h="471169">
                <a:moveTo>
                  <a:pt x="267462" y="0"/>
                </a:moveTo>
                <a:lnTo>
                  <a:pt x="0" y="243077"/>
                </a:lnTo>
                <a:lnTo>
                  <a:pt x="341249" y="470662"/>
                </a:lnTo>
                <a:lnTo>
                  <a:pt x="462788" y="130301"/>
                </a:lnTo>
                <a:lnTo>
                  <a:pt x="267462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6562217" y="1943735"/>
            <a:ext cx="462915" cy="471170"/>
          </a:xfrm>
          <a:custGeom>
            <a:avLst/>
            <a:gdLst/>
            <a:ahLst/>
            <a:cxnLst/>
            <a:rect l="l" t="t" r="r" b="b"/>
            <a:pathLst>
              <a:path w="462914" h="471169">
                <a:moveTo>
                  <a:pt x="0" y="243077"/>
                </a:moveTo>
                <a:lnTo>
                  <a:pt x="267462" y="0"/>
                </a:lnTo>
                <a:lnTo>
                  <a:pt x="462788" y="130301"/>
                </a:lnTo>
                <a:lnTo>
                  <a:pt x="341249" y="470662"/>
                </a:lnTo>
                <a:lnTo>
                  <a:pt x="0" y="243077"/>
                </a:lnTo>
                <a:close/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7341108" y="3323845"/>
            <a:ext cx="455676" cy="51511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7389114" y="3347973"/>
            <a:ext cx="360680" cy="420370"/>
          </a:xfrm>
          <a:custGeom>
            <a:avLst/>
            <a:gdLst/>
            <a:ahLst/>
            <a:cxnLst/>
            <a:rect l="l" t="t" r="r" b="b"/>
            <a:pathLst>
              <a:path w="360679" h="420370">
                <a:moveTo>
                  <a:pt x="24257" y="0"/>
                </a:moveTo>
                <a:lnTo>
                  <a:pt x="0" y="419862"/>
                </a:lnTo>
                <a:lnTo>
                  <a:pt x="346202" y="354330"/>
                </a:lnTo>
                <a:lnTo>
                  <a:pt x="360553" y="105028"/>
                </a:lnTo>
                <a:lnTo>
                  <a:pt x="24257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7389114" y="3347973"/>
            <a:ext cx="360680" cy="420370"/>
          </a:xfrm>
          <a:custGeom>
            <a:avLst/>
            <a:gdLst/>
            <a:ahLst/>
            <a:cxnLst/>
            <a:rect l="l" t="t" r="r" b="b"/>
            <a:pathLst>
              <a:path w="360679" h="420370">
                <a:moveTo>
                  <a:pt x="24257" y="0"/>
                </a:moveTo>
                <a:lnTo>
                  <a:pt x="360553" y="105028"/>
                </a:lnTo>
                <a:lnTo>
                  <a:pt x="346202" y="354330"/>
                </a:lnTo>
                <a:lnTo>
                  <a:pt x="0" y="419862"/>
                </a:lnTo>
                <a:lnTo>
                  <a:pt x="24257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6786372" y="4375403"/>
            <a:ext cx="568451" cy="5715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6833489" y="4400422"/>
            <a:ext cx="474980" cy="476884"/>
          </a:xfrm>
          <a:custGeom>
            <a:avLst/>
            <a:gdLst/>
            <a:ahLst/>
            <a:cxnLst/>
            <a:rect l="l" t="t" r="r" b="b"/>
            <a:pathLst>
              <a:path w="474979" h="476885">
                <a:moveTo>
                  <a:pt x="302260" y="0"/>
                </a:moveTo>
                <a:lnTo>
                  <a:pt x="0" y="277240"/>
                </a:lnTo>
                <a:lnTo>
                  <a:pt x="301498" y="476376"/>
                </a:lnTo>
                <a:lnTo>
                  <a:pt x="474599" y="317500"/>
                </a:lnTo>
                <a:lnTo>
                  <a:pt x="30226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6833489" y="4400422"/>
            <a:ext cx="474980" cy="476884"/>
          </a:xfrm>
          <a:custGeom>
            <a:avLst/>
            <a:gdLst/>
            <a:ahLst/>
            <a:cxnLst/>
            <a:rect l="l" t="t" r="r" b="b"/>
            <a:pathLst>
              <a:path w="474979" h="476885">
                <a:moveTo>
                  <a:pt x="302260" y="0"/>
                </a:moveTo>
                <a:lnTo>
                  <a:pt x="474599" y="317500"/>
                </a:lnTo>
                <a:lnTo>
                  <a:pt x="301498" y="476376"/>
                </a:lnTo>
                <a:lnTo>
                  <a:pt x="0" y="277240"/>
                </a:lnTo>
                <a:lnTo>
                  <a:pt x="302260" y="0"/>
                </a:lnTo>
                <a:close/>
              </a:path>
            </a:pathLst>
          </a:custGeom>
          <a:ln w="952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5082666" y="2066799"/>
            <a:ext cx="139700" cy="136525"/>
          </a:xfrm>
          <a:custGeom>
            <a:avLst/>
            <a:gdLst/>
            <a:ahLst/>
            <a:cxnLst/>
            <a:rect l="l" t="t" r="r" b="b"/>
            <a:pathLst>
              <a:path w="139700" h="136525">
                <a:moveTo>
                  <a:pt x="91727" y="79375"/>
                </a:moveTo>
                <a:lnTo>
                  <a:pt x="56387" y="79375"/>
                </a:lnTo>
                <a:lnTo>
                  <a:pt x="35179" y="123571"/>
                </a:lnTo>
                <a:lnTo>
                  <a:pt x="34290" y="125222"/>
                </a:lnTo>
                <a:lnTo>
                  <a:pt x="34544" y="126873"/>
                </a:lnTo>
                <a:lnTo>
                  <a:pt x="36068" y="128524"/>
                </a:lnTo>
                <a:lnTo>
                  <a:pt x="37465" y="130175"/>
                </a:lnTo>
                <a:lnTo>
                  <a:pt x="40894" y="131825"/>
                </a:lnTo>
                <a:lnTo>
                  <a:pt x="51562" y="135636"/>
                </a:lnTo>
                <a:lnTo>
                  <a:pt x="55372" y="136398"/>
                </a:lnTo>
                <a:lnTo>
                  <a:pt x="59562" y="135636"/>
                </a:lnTo>
                <a:lnTo>
                  <a:pt x="60833" y="134619"/>
                </a:lnTo>
                <a:lnTo>
                  <a:pt x="61341" y="132841"/>
                </a:lnTo>
                <a:lnTo>
                  <a:pt x="72644" y="85216"/>
                </a:lnTo>
                <a:lnTo>
                  <a:pt x="97876" y="85216"/>
                </a:lnTo>
                <a:lnTo>
                  <a:pt x="91727" y="79375"/>
                </a:lnTo>
                <a:close/>
              </a:path>
              <a:path w="139700" h="136525">
                <a:moveTo>
                  <a:pt x="97876" y="85216"/>
                </a:moveTo>
                <a:lnTo>
                  <a:pt x="72644" y="85216"/>
                </a:lnTo>
                <a:lnTo>
                  <a:pt x="100203" y="125729"/>
                </a:lnTo>
                <a:lnTo>
                  <a:pt x="101219" y="127380"/>
                </a:lnTo>
                <a:lnTo>
                  <a:pt x="102743" y="128015"/>
                </a:lnTo>
                <a:lnTo>
                  <a:pt x="104902" y="127507"/>
                </a:lnTo>
                <a:lnTo>
                  <a:pt x="107061" y="126873"/>
                </a:lnTo>
                <a:lnTo>
                  <a:pt x="123317" y="110489"/>
                </a:lnTo>
                <a:lnTo>
                  <a:pt x="123062" y="108838"/>
                </a:lnTo>
                <a:lnTo>
                  <a:pt x="121538" y="107696"/>
                </a:lnTo>
                <a:lnTo>
                  <a:pt x="97876" y="85216"/>
                </a:lnTo>
                <a:close/>
              </a:path>
              <a:path w="139700" h="136525">
                <a:moveTo>
                  <a:pt x="36322" y="8254"/>
                </a:moveTo>
                <a:lnTo>
                  <a:pt x="15748" y="25780"/>
                </a:lnTo>
                <a:lnTo>
                  <a:pt x="16129" y="27431"/>
                </a:lnTo>
                <a:lnTo>
                  <a:pt x="17653" y="28701"/>
                </a:lnTo>
                <a:lnTo>
                  <a:pt x="53086" y="62356"/>
                </a:lnTo>
                <a:lnTo>
                  <a:pt x="2667" y="66166"/>
                </a:lnTo>
                <a:lnTo>
                  <a:pt x="1397" y="67310"/>
                </a:lnTo>
                <a:lnTo>
                  <a:pt x="635" y="69341"/>
                </a:lnTo>
                <a:lnTo>
                  <a:pt x="0" y="71374"/>
                </a:lnTo>
                <a:lnTo>
                  <a:pt x="127" y="75184"/>
                </a:lnTo>
                <a:lnTo>
                  <a:pt x="1143" y="80644"/>
                </a:lnTo>
                <a:lnTo>
                  <a:pt x="2032" y="86232"/>
                </a:lnTo>
                <a:lnTo>
                  <a:pt x="3175" y="89788"/>
                </a:lnTo>
                <a:lnTo>
                  <a:pt x="4572" y="91566"/>
                </a:lnTo>
                <a:lnTo>
                  <a:pt x="5969" y="93217"/>
                </a:lnTo>
                <a:lnTo>
                  <a:pt x="7493" y="93852"/>
                </a:lnTo>
                <a:lnTo>
                  <a:pt x="9398" y="93344"/>
                </a:lnTo>
                <a:lnTo>
                  <a:pt x="56387" y="79375"/>
                </a:lnTo>
                <a:lnTo>
                  <a:pt x="91727" y="79375"/>
                </a:lnTo>
                <a:lnTo>
                  <a:pt x="85979" y="73913"/>
                </a:lnTo>
                <a:lnTo>
                  <a:pt x="136652" y="70103"/>
                </a:lnTo>
                <a:lnTo>
                  <a:pt x="137922" y="69087"/>
                </a:lnTo>
                <a:lnTo>
                  <a:pt x="139192" y="65024"/>
                </a:lnTo>
                <a:lnTo>
                  <a:pt x="139065" y="61213"/>
                </a:lnTo>
                <a:lnTo>
                  <a:pt x="138175" y="56768"/>
                </a:lnTo>
                <a:lnTo>
                  <a:pt x="82804" y="56768"/>
                </a:lnTo>
                <a:lnTo>
                  <a:pt x="85649" y="50926"/>
                </a:lnTo>
                <a:lnTo>
                  <a:pt x="66421" y="50926"/>
                </a:lnTo>
                <a:lnTo>
                  <a:pt x="38862" y="10667"/>
                </a:lnTo>
                <a:lnTo>
                  <a:pt x="37973" y="8889"/>
                </a:lnTo>
                <a:lnTo>
                  <a:pt x="36322" y="8254"/>
                </a:lnTo>
                <a:close/>
              </a:path>
              <a:path w="139700" h="136525">
                <a:moveTo>
                  <a:pt x="131699" y="42290"/>
                </a:moveTo>
                <a:lnTo>
                  <a:pt x="129921" y="42925"/>
                </a:lnTo>
                <a:lnTo>
                  <a:pt x="82804" y="56768"/>
                </a:lnTo>
                <a:lnTo>
                  <a:pt x="138175" y="56768"/>
                </a:lnTo>
                <a:lnTo>
                  <a:pt x="137922" y="55499"/>
                </a:lnTo>
                <a:lnTo>
                  <a:pt x="137033" y="50037"/>
                </a:lnTo>
                <a:lnTo>
                  <a:pt x="135890" y="46354"/>
                </a:lnTo>
                <a:lnTo>
                  <a:pt x="133223" y="42925"/>
                </a:lnTo>
                <a:lnTo>
                  <a:pt x="131699" y="42290"/>
                </a:lnTo>
                <a:close/>
              </a:path>
              <a:path w="139700" h="136525">
                <a:moveTo>
                  <a:pt x="83820" y="0"/>
                </a:moveTo>
                <a:lnTo>
                  <a:pt x="66421" y="50926"/>
                </a:lnTo>
                <a:lnTo>
                  <a:pt x="85649" y="50926"/>
                </a:lnTo>
                <a:lnTo>
                  <a:pt x="104267" y="12700"/>
                </a:lnTo>
                <a:lnTo>
                  <a:pt x="105029" y="10922"/>
                </a:lnTo>
                <a:lnTo>
                  <a:pt x="104648" y="9271"/>
                </a:lnTo>
                <a:lnTo>
                  <a:pt x="103124" y="7619"/>
                </a:lnTo>
                <a:lnTo>
                  <a:pt x="101600" y="6096"/>
                </a:lnTo>
                <a:lnTo>
                  <a:pt x="98171" y="4444"/>
                </a:lnTo>
                <a:lnTo>
                  <a:pt x="92963" y="2666"/>
                </a:lnTo>
                <a:lnTo>
                  <a:pt x="87630" y="762"/>
                </a:lnTo>
                <a:lnTo>
                  <a:pt x="838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4861559" y="4543045"/>
            <a:ext cx="560832" cy="56692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4908550" y="4567809"/>
            <a:ext cx="466090" cy="472440"/>
          </a:xfrm>
          <a:custGeom>
            <a:avLst/>
            <a:gdLst/>
            <a:ahLst/>
            <a:cxnLst/>
            <a:rect l="l" t="t" r="r" b="b"/>
            <a:pathLst>
              <a:path w="466089" h="472439">
                <a:moveTo>
                  <a:pt x="130683" y="0"/>
                </a:moveTo>
                <a:lnTo>
                  <a:pt x="0" y="336931"/>
                </a:lnTo>
                <a:lnTo>
                  <a:pt x="191770" y="472440"/>
                </a:lnTo>
                <a:lnTo>
                  <a:pt x="465709" y="236601"/>
                </a:lnTo>
                <a:lnTo>
                  <a:pt x="130683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4908550" y="4567809"/>
            <a:ext cx="466090" cy="472440"/>
          </a:xfrm>
          <a:custGeom>
            <a:avLst/>
            <a:gdLst/>
            <a:ahLst/>
            <a:cxnLst/>
            <a:rect l="l" t="t" r="r" b="b"/>
            <a:pathLst>
              <a:path w="466089" h="472439">
                <a:moveTo>
                  <a:pt x="465709" y="236601"/>
                </a:moveTo>
                <a:lnTo>
                  <a:pt x="191770" y="472440"/>
                </a:lnTo>
                <a:lnTo>
                  <a:pt x="0" y="336931"/>
                </a:lnTo>
                <a:lnTo>
                  <a:pt x="130683" y="0"/>
                </a:lnTo>
                <a:lnTo>
                  <a:pt x="465709" y="236601"/>
                </a:lnTo>
                <a:close/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5012563" y="4706747"/>
            <a:ext cx="139700" cy="136525"/>
          </a:xfrm>
          <a:custGeom>
            <a:avLst/>
            <a:gdLst/>
            <a:ahLst/>
            <a:cxnLst/>
            <a:rect l="l" t="t" r="r" b="b"/>
            <a:pathLst>
              <a:path w="139700" h="136525">
                <a:moveTo>
                  <a:pt x="91593" y="79375"/>
                </a:moveTo>
                <a:lnTo>
                  <a:pt x="56387" y="79375"/>
                </a:lnTo>
                <a:lnTo>
                  <a:pt x="35178" y="123697"/>
                </a:lnTo>
                <a:lnTo>
                  <a:pt x="34289" y="125348"/>
                </a:lnTo>
                <a:lnTo>
                  <a:pt x="34544" y="127000"/>
                </a:lnTo>
                <a:lnTo>
                  <a:pt x="37464" y="130175"/>
                </a:lnTo>
                <a:lnTo>
                  <a:pt x="40894" y="131952"/>
                </a:lnTo>
                <a:lnTo>
                  <a:pt x="46227" y="133730"/>
                </a:lnTo>
                <a:lnTo>
                  <a:pt x="51562" y="135762"/>
                </a:lnTo>
                <a:lnTo>
                  <a:pt x="55372" y="136525"/>
                </a:lnTo>
                <a:lnTo>
                  <a:pt x="59562" y="135762"/>
                </a:lnTo>
                <a:lnTo>
                  <a:pt x="60833" y="134746"/>
                </a:lnTo>
                <a:lnTo>
                  <a:pt x="61340" y="132841"/>
                </a:lnTo>
                <a:lnTo>
                  <a:pt x="72644" y="85343"/>
                </a:lnTo>
                <a:lnTo>
                  <a:pt x="97876" y="85343"/>
                </a:lnTo>
                <a:lnTo>
                  <a:pt x="91593" y="79375"/>
                </a:lnTo>
                <a:close/>
              </a:path>
              <a:path w="139700" h="136525">
                <a:moveTo>
                  <a:pt x="97876" y="85343"/>
                </a:moveTo>
                <a:lnTo>
                  <a:pt x="72644" y="85343"/>
                </a:lnTo>
                <a:lnTo>
                  <a:pt x="100202" y="125856"/>
                </a:lnTo>
                <a:lnTo>
                  <a:pt x="101219" y="127507"/>
                </a:lnTo>
                <a:lnTo>
                  <a:pt x="123316" y="110489"/>
                </a:lnTo>
                <a:lnTo>
                  <a:pt x="123062" y="108965"/>
                </a:lnTo>
                <a:lnTo>
                  <a:pt x="121538" y="107822"/>
                </a:lnTo>
                <a:lnTo>
                  <a:pt x="97876" y="85343"/>
                </a:lnTo>
                <a:close/>
              </a:path>
              <a:path w="139700" h="136525">
                <a:moveTo>
                  <a:pt x="36322" y="8381"/>
                </a:moveTo>
                <a:lnTo>
                  <a:pt x="15748" y="25907"/>
                </a:lnTo>
                <a:lnTo>
                  <a:pt x="16128" y="27558"/>
                </a:lnTo>
                <a:lnTo>
                  <a:pt x="17652" y="28828"/>
                </a:lnTo>
                <a:lnTo>
                  <a:pt x="53086" y="62356"/>
                </a:lnTo>
                <a:lnTo>
                  <a:pt x="2666" y="66293"/>
                </a:lnTo>
                <a:lnTo>
                  <a:pt x="1397" y="67309"/>
                </a:lnTo>
                <a:lnTo>
                  <a:pt x="635" y="69468"/>
                </a:lnTo>
                <a:lnTo>
                  <a:pt x="0" y="71500"/>
                </a:lnTo>
                <a:lnTo>
                  <a:pt x="126" y="75310"/>
                </a:lnTo>
                <a:lnTo>
                  <a:pt x="1142" y="80771"/>
                </a:lnTo>
                <a:lnTo>
                  <a:pt x="2032" y="86359"/>
                </a:lnTo>
                <a:lnTo>
                  <a:pt x="3175" y="89915"/>
                </a:lnTo>
                <a:lnTo>
                  <a:pt x="4572" y="91566"/>
                </a:lnTo>
                <a:lnTo>
                  <a:pt x="5969" y="93344"/>
                </a:lnTo>
                <a:lnTo>
                  <a:pt x="7492" y="93979"/>
                </a:lnTo>
                <a:lnTo>
                  <a:pt x="9398" y="93471"/>
                </a:lnTo>
                <a:lnTo>
                  <a:pt x="56387" y="79375"/>
                </a:lnTo>
                <a:lnTo>
                  <a:pt x="91593" y="79375"/>
                </a:lnTo>
                <a:lnTo>
                  <a:pt x="85978" y="74040"/>
                </a:lnTo>
                <a:lnTo>
                  <a:pt x="136651" y="70230"/>
                </a:lnTo>
                <a:lnTo>
                  <a:pt x="137922" y="69087"/>
                </a:lnTo>
                <a:lnTo>
                  <a:pt x="139191" y="65023"/>
                </a:lnTo>
                <a:lnTo>
                  <a:pt x="139064" y="61213"/>
                </a:lnTo>
                <a:lnTo>
                  <a:pt x="138181" y="56895"/>
                </a:lnTo>
                <a:lnTo>
                  <a:pt x="82803" y="56895"/>
                </a:lnTo>
                <a:lnTo>
                  <a:pt x="85649" y="51053"/>
                </a:lnTo>
                <a:lnTo>
                  <a:pt x="66421" y="51053"/>
                </a:lnTo>
                <a:lnTo>
                  <a:pt x="38862" y="10667"/>
                </a:lnTo>
                <a:lnTo>
                  <a:pt x="37973" y="9016"/>
                </a:lnTo>
                <a:lnTo>
                  <a:pt x="36322" y="8381"/>
                </a:lnTo>
                <a:close/>
              </a:path>
              <a:path w="139700" h="136525">
                <a:moveTo>
                  <a:pt x="131699" y="42417"/>
                </a:moveTo>
                <a:lnTo>
                  <a:pt x="129921" y="42925"/>
                </a:lnTo>
                <a:lnTo>
                  <a:pt x="82803" y="56895"/>
                </a:lnTo>
                <a:lnTo>
                  <a:pt x="138181" y="56895"/>
                </a:lnTo>
                <a:lnTo>
                  <a:pt x="137922" y="55625"/>
                </a:lnTo>
                <a:lnTo>
                  <a:pt x="137033" y="50164"/>
                </a:lnTo>
                <a:lnTo>
                  <a:pt x="135889" y="46481"/>
                </a:lnTo>
                <a:lnTo>
                  <a:pt x="134620" y="44703"/>
                </a:lnTo>
                <a:lnTo>
                  <a:pt x="133223" y="43052"/>
                </a:lnTo>
                <a:lnTo>
                  <a:pt x="131699" y="42417"/>
                </a:lnTo>
                <a:close/>
              </a:path>
              <a:path w="139700" h="136525">
                <a:moveTo>
                  <a:pt x="83820" y="0"/>
                </a:moveTo>
                <a:lnTo>
                  <a:pt x="81787" y="380"/>
                </a:lnTo>
                <a:lnTo>
                  <a:pt x="79628" y="634"/>
                </a:lnTo>
                <a:lnTo>
                  <a:pt x="78486" y="1777"/>
                </a:lnTo>
                <a:lnTo>
                  <a:pt x="77977" y="3555"/>
                </a:lnTo>
                <a:lnTo>
                  <a:pt x="66421" y="51053"/>
                </a:lnTo>
                <a:lnTo>
                  <a:pt x="85649" y="51053"/>
                </a:lnTo>
                <a:lnTo>
                  <a:pt x="104266" y="12826"/>
                </a:lnTo>
                <a:lnTo>
                  <a:pt x="105028" y="11048"/>
                </a:lnTo>
                <a:lnTo>
                  <a:pt x="104648" y="9397"/>
                </a:lnTo>
                <a:lnTo>
                  <a:pt x="103124" y="7746"/>
                </a:lnTo>
                <a:lnTo>
                  <a:pt x="101600" y="6222"/>
                </a:lnTo>
                <a:lnTo>
                  <a:pt x="98171" y="4571"/>
                </a:lnTo>
                <a:lnTo>
                  <a:pt x="92963" y="2793"/>
                </a:lnTo>
                <a:lnTo>
                  <a:pt x="87629" y="888"/>
                </a:lnTo>
                <a:lnTo>
                  <a:pt x="838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7431785" y="3460116"/>
            <a:ext cx="139700" cy="136525"/>
          </a:xfrm>
          <a:custGeom>
            <a:avLst/>
            <a:gdLst/>
            <a:ahLst/>
            <a:cxnLst/>
            <a:rect l="l" t="t" r="r" b="b"/>
            <a:pathLst>
              <a:path w="139700" h="136525">
                <a:moveTo>
                  <a:pt x="91727" y="79375"/>
                </a:moveTo>
                <a:lnTo>
                  <a:pt x="56387" y="79375"/>
                </a:lnTo>
                <a:lnTo>
                  <a:pt x="35178" y="123571"/>
                </a:lnTo>
                <a:lnTo>
                  <a:pt x="34495" y="124840"/>
                </a:lnTo>
                <a:lnTo>
                  <a:pt x="55372" y="136398"/>
                </a:lnTo>
                <a:lnTo>
                  <a:pt x="59689" y="135636"/>
                </a:lnTo>
                <a:lnTo>
                  <a:pt x="60960" y="134620"/>
                </a:lnTo>
                <a:lnTo>
                  <a:pt x="61340" y="132842"/>
                </a:lnTo>
                <a:lnTo>
                  <a:pt x="72643" y="85217"/>
                </a:lnTo>
                <a:lnTo>
                  <a:pt x="97876" y="85217"/>
                </a:lnTo>
                <a:lnTo>
                  <a:pt x="91727" y="79375"/>
                </a:lnTo>
                <a:close/>
              </a:path>
              <a:path w="139700" h="136525">
                <a:moveTo>
                  <a:pt x="97876" y="85217"/>
                </a:moveTo>
                <a:lnTo>
                  <a:pt x="72643" y="85217"/>
                </a:lnTo>
                <a:lnTo>
                  <a:pt x="100329" y="125730"/>
                </a:lnTo>
                <a:lnTo>
                  <a:pt x="101218" y="127381"/>
                </a:lnTo>
                <a:lnTo>
                  <a:pt x="102742" y="128015"/>
                </a:lnTo>
                <a:lnTo>
                  <a:pt x="104901" y="127508"/>
                </a:lnTo>
                <a:lnTo>
                  <a:pt x="107061" y="126873"/>
                </a:lnTo>
                <a:lnTo>
                  <a:pt x="123316" y="110489"/>
                </a:lnTo>
                <a:lnTo>
                  <a:pt x="123062" y="108838"/>
                </a:lnTo>
                <a:lnTo>
                  <a:pt x="121538" y="107696"/>
                </a:lnTo>
                <a:lnTo>
                  <a:pt x="97876" y="85217"/>
                </a:lnTo>
                <a:close/>
              </a:path>
              <a:path w="139700" h="136525">
                <a:moveTo>
                  <a:pt x="36449" y="8255"/>
                </a:moveTo>
                <a:lnTo>
                  <a:pt x="15875" y="25781"/>
                </a:lnTo>
                <a:lnTo>
                  <a:pt x="16128" y="27432"/>
                </a:lnTo>
                <a:lnTo>
                  <a:pt x="17779" y="28701"/>
                </a:lnTo>
                <a:lnTo>
                  <a:pt x="53212" y="62357"/>
                </a:lnTo>
                <a:lnTo>
                  <a:pt x="2666" y="66167"/>
                </a:lnTo>
                <a:lnTo>
                  <a:pt x="1397" y="67310"/>
                </a:lnTo>
                <a:lnTo>
                  <a:pt x="762" y="69342"/>
                </a:lnTo>
                <a:lnTo>
                  <a:pt x="0" y="71374"/>
                </a:lnTo>
                <a:lnTo>
                  <a:pt x="7619" y="93852"/>
                </a:lnTo>
                <a:lnTo>
                  <a:pt x="9525" y="93345"/>
                </a:lnTo>
                <a:lnTo>
                  <a:pt x="56387" y="79375"/>
                </a:lnTo>
                <a:lnTo>
                  <a:pt x="91727" y="79375"/>
                </a:lnTo>
                <a:lnTo>
                  <a:pt x="85978" y="73913"/>
                </a:lnTo>
                <a:lnTo>
                  <a:pt x="136778" y="70104"/>
                </a:lnTo>
                <a:lnTo>
                  <a:pt x="138049" y="69087"/>
                </a:lnTo>
                <a:lnTo>
                  <a:pt x="139318" y="65024"/>
                </a:lnTo>
                <a:lnTo>
                  <a:pt x="139064" y="61213"/>
                </a:lnTo>
                <a:lnTo>
                  <a:pt x="138274" y="56769"/>
                </a:lnTo>
                <a:lnTo>
                  <a:pt x="82930" y="56769"/>
                </a:lnTo>
                <a:lnTo>
                  <a:pt x="85759" y="50926"/>
                </a:lnTo>
                <a:lnTo>
                  <a:pt x="66548" y="50926"/>
                </a:lnTo>
                <a:lnTo>
                  <a:pt x="38988" y="10668"/>
                </a:lnTo>
                <a:lnTo>
                  <a:pt x="37973" y="8889"/>
                </a:lnTo>
                <a:lnTo>
                  <a:pt x="36449" y="8255"/>
                </a:lnTo>
                <a:close/>
              </a:path>
              <a:path w="139700" h="136525">
                <a:moveTo>
                  <a:pt x="131699" y="42290"/>
                </a:moveTo>
                <a:lnTo>
                  <a:pt x="129921" y="42925"/>
                </a:lnTo>
                <a:lnTo>
                  <a:pt x="82930" y="56769"/>
                </a:lnTo>
                <a:lnTo>
                  <a:pt x="138274" y="56769"/>
                </a:lnTo>
                <a:lnTo>
                  <a:pt x="137033" y="50037"/>
                </a:lnTo>
                <a:lnTo>
                  <a:pt x="135889" y="46355"/>
                </a:lnTo>
                <a:lnTo>
                  <a:pt x="134619" y="44704"/>
                </a:lnTo>
                <a:lnTo>
                  <a:pt x="133350" y="42925"/>
                </a:lnTo>
                <a:lnTo>
                  <a:pt x="131699" y="42290"/>
                </a:lnTo>
                <a:close/>
              </a:path>
              <a:path w="139700" h="136525">
                <a:moveTo>
                  <a:pt x="83947" y="0"/>
                </a:moveTo>
                <a:lnTo>
                  <a:pt x="81787" y="254"/>
                </a:lnTo>
                <a:lnTo>
                  <a:pt x="79755" y="635"/>
                </a:lnTo>
                <a:lnTo>
                  <a:pt x="78486" y="1650"/>
                </a:lnTo>
                <a:lnTo>
                  <a:pt x="78104" y="3429"/>
                </a:lnTo>
                <a:lnTo>
                  <a:pt x="66548" y="50926"/>
                </a:lnTo>
                <a:lnTo>
                  <a:pt x="85759" y="50926"/>
                </a:lnTo>
                <a:lnTo>
                  <a:pt x="104266" y="12700"/>
                </a:lnTo>
                <a:lnTo>
                  <a:pt x="105028" y="10922"/>
                </a:lnTo>
                <a:lnTo>
                  <a:pt x="104648" y="9271"/>
                </a:lnTo>
                <a:lnTo>
                  <a:pt x="103124" y="7620"/>
                </a:lnTo>
                <a:lnTo>
                  <a:pt x="101600" y="6096"/>
                </a:lnTo>
                <a:lnTo>
                  <a:pt x="98298" y="4445"/>
                </a:lnTo>
                <a:lnTo>
                  <a:pt x="87629" y="762"/>
                </a:lnTo>
                <a:lnTo>
                  <a:pt x="839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6389878" y="2339339"/>
            <a:ext cx="374650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</a:t>
            </a:r>
            <a:r>
              <a:rPr kumimoji="0" sz="9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nd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on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9204453" y="6353658"/>
            <a:ext cx="1199515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telle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al</a:t>
            </a:r>
            <a:r>
              <a:rPr kumimoji="0" sz="8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pu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/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ti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9204452" y="6585840"/>
            <a:ext cx="1610360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r>
              <a:rPr kumimoji="0" sz="8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/</a:t>
            </a:r>
            <a:r>
              <a:rPr kumimoji="0" sz="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ch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g/ T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r>
              <a:rPr kumimoji="0" sz="8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ivi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9227566" y="5687745"/>
            <a:ext cx="28321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</a:t>
            </a:r>
            <a:r>
              <a:rPr kumimoji="0" sz="1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87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015" y="-410251"/>
            <a:ext cx="10515600" cy="1325563"/>
          </a:xfrm>
        </p:spPr>
        <p:txBody>
          <a:bodyPr>
            <a:normAutofit/>
          </a:bodyPr>
          <a:lstStyle/>
          <a:p>
            <a:r>
              <a:rPr lang="en-GB" sz="3200" dirty="0" smtClean="0"/>
              <a:t>PEETS Intensive Study Period  June 2017</a:t>
            </a:r>
            <a:endParaRPr lang="en-GB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347957" y="616673"/>
          <a:ext cx="11328849" cy="62413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0306">
                  <a:extLst>
                    <a:ext uri="{9D8B030D-6E8A-4147-A177-3AD203B41FA5}">
                      <a16:colId xmlns:a16="http://schemas.microsoft.com/office/drawing/2014/main" val="1778904822"/>
                    </a:ext>
                  </a:extLst>
                </a:gridCol>
                <a:gridCol w="799392">
                  <a:extLst>
                    <a:ext uri="{9D8B030D-6E8A-4147-A177-3AD203B41FA5}">
                      <a16:colId xmlns:a16="http://schemas.microsoft.com/office/drawing/2014/main" val="2671804419"/>
                    </a:ext>
                  </a:extLst>
                </a:gridCol>
                <a:gridCol w="1368543">
                  <a:extLst>
                    <a:ext uri="{9D8B030D-6E8A-4147-A177-3AD203B41FA5}">
                      <a16:colId xmlns:a16="http://schemas.microsoft.com/office/drawing/2014/main" val="373567475"/>
                    </a:ext>
                  </a:extLst>
                </a:gridCol>
                <a:gridCol w="1026407">
                  <a:extLst>
                    <a:ext uri="{9D8B030D-6E8A-4147-A177-3AD203B41FA5}">
                      <a16:colId xmlns:a16="http://schemas.microsoft.com/office/drawing/2014/main" val="2326143712"/>
                    </a:ext>
                  </a:extLst>
                </a:gridCol>
                <a:gridCol w="1712290">
                  <a:extLst>
                    <a:ext uri="{9D8B030D-6E8A-4147-A177-3AD203B41FA5}">
                      <a16:colId xmlns:a16="http://schemas.microsoft.com/office/drawing/2014/main" val="3152415112"/>
                    </a:ext>
                  </a:extLst>
                </a:gridCol>
                <a:gridCol w="1255035">
                  <a:extLst>
                    <a:ext uri="{9D8B030D-6E8A-4147-A177-3AD203B41FA5}">
                      <a16:colId xmlns:a16="http://schemas.microsoft.com/office/drawing/2014/main" val="2358895945"/>
                    </a:ext>
                  </a:extLst>
                </a:gridCol>
                <a:gridCol w="1140722">
                  <a:extLst>
                    <a:ext uri="{9D8B030D-6E8A-4147-A177-3AD203B41FA5}">
                      <a16:colId xmlns:a16="http://schemas.microsoft.com/office/drawing/2014/main" val="368855144"/>
                    </a:ext>
                  </a:extLst>
                </a:gridCol>
                <a:gridCol w="1053347">
                  <a:extLst>
                    <a:ext uri="{9D8B030D-6E8A-4147-A177-3AD203B41FA5}">
                      <a16:colId xmlns:a16="http://schemas.microsoft.com/office/drawing/2014/main" val="33489134"/>
                    </a:ext>
                  </a:extLst>
                </a:gridCol>
                <a:gridCol w="873940">
                  <a:extLst>
                    <a:ext uri="{9D8B030D-6E8A-4147-A177-3AD203B41FA5}">
                      <a16:colId xmlns:a16="http://schemas.microsoft.com/office/drawing/2014/main" val="479486166"/>
                    </a:ext>
                  </a:extLst>
                </a:gridCol>
                <a:gridCol w="882032">
                  <a:extLst>
                    <a:ext uri="{9D8B030D-6E8A-4147-A177-3AD203B41FA5}">
                      <a16:colId xmlns:a16="http://schemas.microsoft.com/office/drawing/2014/main" val="256694469"/>
                    </a:ext>
                  </a:extLst>
                </a:gridCol>
                <a:gridCol w="776835">
                  <a:extLst>
                    <a:ext uri="{9D8B030D-6E8A-4147-A177-3AD203B41FA5}">
                      <a16:colId xmlns:a16="http://schemas.microsoft.com/office/drawing/2014/main" val="3411641274"/>
                    </a:ext>
                  </a:extLst>
                </a:gridCol>
              </a:tblGrid>
              <a:tr h="232072"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Day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en-GB" sz="700" kern="1200">
                          <a:effectLst/>
                        </a:rPr>
                        <a:t>1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en-GB" sz="700" kern="1200">
                          <a:effectLst/>
                        </a:rPr>
                        <a:t>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en-GB" sz="700" kern="1200">
                          <a:effectLst/>
                        </a:rPr>
                        <a:t>3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en-GB" sz="700" kern="1200">
                          <a:effectLst/>
                        </a:rPr>
                        <a:t>4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en-GB" sz="700" kern="1200">
                          <a:effectLst/>
                        </a:rPr>
                        <a:t>5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en-GB" sz="700" kern="1200">
                          <a:effectLst/>
                        </a:rPr>
                        <a:t>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en-GB" sz="700" kern="1200">
                          <a:effectLst/>
                        </a:rPr>
                        <a:t>7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en-GB" sz="700" kern="1200">
                          <a:effectLst/>
                        </a:rPr>
                        <a:t>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en-GB" sz="700" kern="1200">
                          <a:effectLst/>
                        </a:rPr>
                        <a:t>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en-GB" sz="700" kern="1200">
                          <a:effectLst/>
                        </a:rPr>
                        <a:t>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extLst>
                  <a:ext uri="{0D108BD9-81ED-4DB2-BD59-A6C34878D82A}">
                    <a16:rowId xmlns:a16="http://schemas.microsoft.com/office/drawing/2014/main" val="3096663958"/>
                  </a:ext>
                </a:extLst>
              </a:tr>
              <a:tr h="371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effectLst/>
                        </a:rPr>
                        <a:t>Thursday 8 June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effectLst/>
                        </a:rPr>
                        <a:t>Friday 9</a:t>
                      </a:r>
                      <a:r>
                        <a:rPr lang="en-GB" sz="900" kern="1200" baseline="30000" dirty="0">
                          <a:effectLst/>
                        </a:rPr>
                        <a:t>th</a:t>
                      </a:r>
                      <a:r>
                        <a:rPr lang="en-GB" sz="900" kern="1200" dirty="0">
                          <a:effectLst/>
                        </a:rPr>
                        <a:t>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effectLst/>
                        </a:rPr>
                        <a:t>Saturday 10</a:t>
                      </a:r>
                      <a:r>
                        <a:rPr lang="en-GB" sz="900" kern="1200" baseline="30000" dirty="0">
                          <a:effectLst/>
                        </a:rPr>
                        <a:t>th</a:t>
                      </a:r>
                      <a:r>
                        <a:rPr lang="en-GB" sz="900" kern="1200" dirty="0">
                          <a:effectLst/>
                        </a:rPr>
                        <a:t>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effectLst/>
                        </a:rPr>
                        <a:t>Sunday 11</a:t>
                      </a:r>
                      <a:r>
                        <a:rPr lang="en-GB" sz="900" kern="1200" baseline="30000" dirty="0">
                          <a:effectLst/>
                        </a:rPr>
                        <a:t>th</a:t>
                      </a:r>
                      <a:r>
                        <a:rPr lang="en-GB" sz="900" kern="1200" dirty="0">
                          <a:effectLst/>
                        </a:rPr>
                        <a:t>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kern="1200">
                          <a:effectLst/>
                        </a:rPr>
                        <a:t>Monday 12</a:t>
                      </a:r>
                      <a:r>
                        <a:rPr lang="en-GB" sz="900" kern="1200" baseline="30000">
                          <a:effectLst/>
                        </a:rPr>
                        <a:t>th</a:t>
                      </a:r>
                      <a:r>
                        <a:rPr lang="en-GB" sz="900" kern="1200">
                          <a:effectLst/>
                        </a:rPr>
                        <a:t>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kern="1200">
                          <a:effectLst/>
                        </a:rPr>
                        <a:t>Tuesday 13</a:t>
                      </a:r>
                      <a:r>
                        <a:rPr lang="en-GB" sz="900" kern="1200" baseline="30000">
                          <a:effectLst/>
                        </a:rPr>
                        <a:t>th</a:t>
                      </a:r>
                      <a:r>
                        <a:rPr lang="en-GB" sz="900" kern="1200">
                          <a:effectLst/>
                        </a:rPr>
                        <a:t>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kern="1200">
                          <a:effectLst/>
                        </a:rPr>
                        <a:t>Wednesday 14</a:t>
                      </a:r>
                      <a:r>
                        <a:rPr lang="en-GB" sz="900" kern="1200" baseline="30000">
                          <a:effectLst/>
                        </a:rPr>
                        <a:t>th</a:t>
                      </a:r>
                      <a:r>
                        <a:rPr lang="en-GB" sz="900" kern="1200">
                          <a:effectLst/>
                        </a:rPr>
                        <a:t>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kern="1200">
                          <a:effectLst/>
                        </a:rPr>
                        <a:t>Thursday 15</a:t>
                      </a:r>
                      <a:r>
                        <a:rPr lang="en-GB" sz="900" kern="1200" baseline="30000">
                          <a:effectLst/>
                        </a:rPr>
                        <a:t>th</a:t>
                      </a:r>
                      <a:r>
                        <a:rPr lang="en-GB" sz="900" kern="1200">
                          <a:effectLst/>
                        </a:rPr>
                        <a:t>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kern="1200">
                          <a:effectLst/>
                        </a:rPr>
                        <a:t>Friday 16</a:t>
                      </a:r>
                      <a:r>
                        <a:rPr lang="en-GB" sz="900" kern="1200" baseline="30000">
                          <a:effectLst/>
                        </a:rPr>
                        <a:t>th</a:t>
                      </a:r>
                      <a:r>
                        <a:rPr lang="en-GB" sz="900" kern="1200">
                          <a:effectLst/>
                        </a:rPr>
                        <a:t>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kern="1200" dirty="0">
                          <a:effectLst/>
                        </a:rPr>
                        <a:t>Saturday17th 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extLst>
                  <a:ext uri="{0D108BD9-81ED-4DB2-BD59-A6C34878D82A}">
                    <a16:rowId xmlns:a16="http://schemas.microsoft.com/office/drawing/2014/main" val="1587830137"/>
                  </a:ext>
                </a:extLst>
              </a:tr>
              <a:tr h="2495607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Morning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 kern="1200" dirty="0">
                          <a:effectLst/>
                        </a:rPr>
                        <a:t>Travel </a:t>
                      </a:r>
                      <a:endParaRPr lang="en-GB" sz="9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 kern="1200" dirty="0">
                          <a:effectLst/>
                        </a:rPr>
                        <a:t>to Glasgow</a:t>
                      </a:r>
                      <a:r>
                        <a:rPr lang="en-GB" sz="700" dirty="0">
                          <a:effectLst/>
                        </a:rPr>
                        <a:t> </a:t>
                      </a:r>
                      <a:endParaRPr lang="en-GB" sz="9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9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9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</a:rPr>
                        <a:t> 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Official welcome  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PVC International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ISP objectives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Presentations on pre-ISP work in interdisciplinary and multicultural teams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Industry intro to </a:t>
                      </a:r>
                      <a:r>
                        <a:rPr lang="en-GB" sz="1100" dirty="0" err="1">
                          <a:effectLst/>
                        </a:rPr>
                        <a:t>Constructionarium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8am depart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Travel to </a:t>
                      </a:r>
                      <a:r>
                        <a:rPr lang="en-GB" sz="1100" dirty="0" err="1">
                          <a:effectLst/>
                        </a:rPr>
                        <a:t>Cruachan</a:t>
                      </a:r>
                      <a:r>
                        <a:rPr lang="en-GB" sz="1100" dirty="0">
                          <a:effectLst/>
                        </a:rPr>
                        <a:t> Pumped Storage scheme at Loch Awe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 err="1">
                          <a:effectLst/>
                        </a:rPr>
                        <a:t>Dept</a:t>
                      </a:r>
                      <a:r>
                        <a:rPr lang="en-GB" sz="1100" kern="1200" dirty="0">
                          <a:effectLst/>
                        </a:rPr>
                        <a:t> Glasgow 7.45am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Construction of small windfarm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Health and Safety Briefing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Issue of personal protective equipment (PPE)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Dissemination of project responsibilities (including student managers for PM, QS, CM, H&amp;S, Design, Bid, CSR)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Setting out foundations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Cable Running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Construction of Turbine Heads and Masts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Erection of Turbines attached to the masts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Connecting up the power lines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Power generation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Late start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Visit to </a:t>
                      </a:r>
                      <a:r>
                        <a:rPr lang="en-GB" sz="1100" kern="1200" dirty="0" err="1" smtClean="0">
                          <a:effectLst/>
                        </a:rPr>
                        <a:t>Whitelee</a:t>
                      </a:r>
                      <a:r>
                        <a:rPr lang="en-GB" sz="1100" kern="1200" dirty="0" smtClean="0">
                          <a:effectLst/>
                        </a:rPr>
                        <a:t> </a:t>
                      </a:r>
                      <a:r>
                        <a:rPr lang="en-GB" sz="1100" kern="1200" dirty="0">
                          <a:effectLst/>
                        </a:rPr>
                        <a:t>windfarm 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Public Inquiry </a:t>
                      </a:r>
                      <a:r>
                        <a:rPr lang="en-GB" sz="1100" dirty="0" smtClean="0">
                          <a:effectLst/>
                        </a:rPr>
                        <a:t>preparation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(Windfarm</a:t>
                      </a:r>
                      <a:r>
                        <a:rPr lang="en-GB" sz="1100" baseline="0" dirty="0" smtClean="0">
                          <a:effectLst/>
                        </a:rPr>
                        <a:t> Application)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Break out rooms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Public Inquiry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Industry / employer lead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9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extLst>
                  <a:ext uri="{0D108BD9-81ED-4DB2-BD59-A6C34878D82A}">
                    <a16:rowId xmlns:a16="http://schemas.microsoft.com/office/drawing/2014/main" val="2602165939"/>
                  </a:ext>
                </a:extLst>
              </a:tr>
              <a:tr h="2095837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Afternoon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check into halls of residence</a:t>
                      </a:r>
                      <a:endParaRPr lang="en-GB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Windfarm - Case study outline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Overview of Public </a:t>
                      </a:r>
                      <a:r>
                        <a:rPr lang="en-GB" sz="1100" dirty="0" smtClean="0">
                          <a:effectLst/>
                        </a:rPr>
                        <a:t>Inquiry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Impacts of marine windfarm at SAMS, Oban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View Kerrera island off Oban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Fish and chips meal at Oban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Concrete Manufacture and pad foundation 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Tender Submission 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Project tasks 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Cabling in Series of 3 Turbine Heads 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Ground Conditions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Ecological Considerations 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Penalties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Site Health &amp; Safety visit review of all Health &amp; Safety records Review of Construction Design Management documentation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Marketing 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Depart site 5pm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Evaluation 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Closing </a:t>
                      </a:r>
                      <a:r>
                        <a:rPr lang="en-GB" sz="1100" kern="1200" dirty="0" err="1">
                          <a:effectLst/>
                        </a:rPr>
                        <a:t>Constructionarium</a:t>
                      </a:r>
                      <a:r>
                        <a:rPr lang="en-GB" sz="1100" kern="1200" dirty="0">
                          <a:effectLst/>
                        </a:rPr>
                        <a:t> and Presentations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Industry feedback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Glasgow Tour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(students)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err="1">
                          <a:effectLst/>
                        </a:rPr>
                        <a:t>Auchentoshan</a:t>
                      </a:r>
                      <a:r>
                        <a:rPr lang="en-GB" sz="1100" dirty="0">
                          <a:effectLst/>
                        </a:rPr>
                        <a:t> distillery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Public Inquiry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preparation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STARR preparation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Post test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Certificate Presentations 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Feedback on ISP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 kern="1200" dirty="0">
                          <a:effectLst/>
                        </a:rPr>
                        <a:t>Depart Glasgow 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extLst>
                  <a:ext uri="{0D108BD9-81ED-4DB2-BD59-A6C34878D82A}">
                    <a16:rowId xmlns:a16="http://schemas.microsoft.com/office/drawing/2014/main" val="2658998035"/>
                  </a:ext>
                </a:extLst>
              </a:tr>
              <a:tr h="1046240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Evening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 kern="1200">
                          <a:effectLst/>
                        </a:rPr>
                        <a:t>Objectives</a:t>
                      </a:r>
                      <a:endParaRPr lang="en-GB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 kern="1200">
                          <a:effectLst/>
                        </a:rPr>
                        <a:t>induction</a:t>
                      </a:r>
                      <a:endParaRPr lang="en-GB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 kern="1200">
                          <a:effectLst/>
                        </a:rPr>
                        <a:t>Ice breaker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International Dinner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(starter and desert prepared by students)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Ceilidh training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Drive back to Glasgow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Review of progress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Re-submission of tender for complete windfarm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Student free time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Student preparation PI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Final dinner and Ceilidh </a:t>
                      </a:r>
                      <a:endParaRPr lang="en-GB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effectLst/>
                        </a:rPr>
                        <a:t>(cultural activity)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9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69" marR="38169" marT="8179" marB="0"/>
                </a:tc>
                <a:extLst>
                  <a:ext uri="{0D108BD9-81ED-4DB2-BD59-A6C34878D82A}">
                    <a16:rowId xmlns:a16="http://schemas.microsoft.com/office/drawing/2014/main" val="18144587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160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International Dinner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543969"/>
            <a:ext cx="5181600" cy="2914650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86538" y="2369741"/>
            <a:ext cx="4352925" cy="3264693"/>
          </a:xfrm>
        </p:spPr>
      </p:pic>
    </p:spTree>
    <p:extLst>
      <p:ext uri="{BB962C8B-B14F-4D97-AF65-F5344CB8AC3E}">
        <p14:creationId xmlns:p14="http://schemas.microsoft.com/office/powerpoint/2010/main" val="825682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87159"/>
            <a:ext cx="10515600" cy="1325563"/>
          </a:xfrm>
        </p:spPr>
        <p:txBody>
          <a:bodyPr/>
          <a:lstStyle/>
          <a:p>
            <a:r>
              <a:rPr lang="en-GB" dirty="0" smtClean="0"/>
              <a:t>Site visits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2411" y="2352824"/>
            <a:ext cx="5844000" cy="4382999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75120" y="2333881"/>
            <a:ext cx="6449964" cy="4837472"/>
          </a:xfrm>
        </p:spPr>
      </p:pic>
    </p:spTree>
    <p:extLst>
      <p:ext uri="{BB962C8B-B14F-4D97-AF65-F5344CB8AC3E}">
        <p14:creationId xmlns:p14="http://schemas.microsoft.com/office/powerpoint/2010/main" val="68846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Role Play – Public Inquiry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622" y="1917290"/>
            <a:ext cx="8371120" cy="4708755"/>
          </a:xfrm>
        </p:spPr>
      </p:pic>
    </p:spTree>
    <p:extLst>
      <p:ext uri="{BB962C8B-B14F-4D97-AF65-F5344CB8AC3E}">
        <p14:creationId xmlns:p14="http://schemas.microsoft.com/office/powerpoint/2010/main" val="53705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5" y="4208023"/>
            <a:ext cx="8596668" cy="1826581"/>
          </a:xfrm>
        </p:spPr>
        <p:txBody>
          <a:bodyPr>
            <a:normAutofit fontScale="90000"/>
          </a:bodyPr>
          <a:lstStyle/>
          <a:p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Section</a:t>
            </a: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 2: </a:t>
            </a:r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Experiential</a:t>
            </a: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learning</a:t>
            </a: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A Hands on Approach to Education</a:t>
            </a:r>
            <a:br>
              <a:rPr lang="en-US" dirty="0">
                <a:solidFill>
                  <a:schemeClr val="accent2">
                    <a:lumMod val="50000"/>
                  </a:schemeClr>
                </a:solidFill>
              </a:rPr>
            </a:br>
            <a:endParaRPr lang="nl-NL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77335" y="6227110"/>
            <a:ext cx="8596668" cy="860400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5" y="0"/>
            <a:ext cx="6313659" cy="4208023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915007DC-00F8-CE42-9B02-218F76329830}"/>
              </a:ext>
            </a:extLst>
          </p:cNvPr>
          <p:cNvSpPr txBox="1">
            <a:spLocks/>
          </p:cNvSpPr>
          <p:nvPr/>
        </p:nvSpPr>
        <p:spPr>
          <a:xfrm>
            <a:off x="-1867069" y="53721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0" kern="1200" cap="none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GB" sz="1200" smtClean="0"/>
              <a:t>Presenter:- Dale Lyon</a:t>
            </a:r>
            <a:br>
              <a:rPr lang="en-GB" sz="1200" smtClean="0"/>
            </a:br>
            <a:r>
              <a:rPr lang="en-GB" sz="1200" smtClean="0"/>
              <a:t>Director</a:t>
            </a:r>
            <a:br>
              <a:rPr lang="en-GB" sz="1200" smtClean="0"/>
            </a:br>
            <a:r>
              <a:rPr lang="en-GB" sz="1200" smtClean="0"/>
              <a:t>Constructionarium Scotland</a:t>
            </a:r>
            <a:br>
              <a:rPr lang="en-GB" sz="1200" smtClean="0"/>
            </a:br>
            <a:r>
              <a:rPr lang="en-GB" sz="1200" smtClean="0"/>
              <a:t>And</a:t>
            </a:r>
            <a:br>
              <a:rPr lang="en-GB" sz="1200" smtClean="0"/>
            </a:br>
            <a:r>
              <a:rPr lang="en-GB" sz="1200" smtClean="0"/>
              <a:t>ExPLearn</a:t>
            </a:r>
            <a:br>
              <a:rPr lang="en-GB" sz="1200" smtClean="0"/>
            </a:b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5989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31D96D6-ACF9-0C4E-977A-3AA2CC79CC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4840" y="0"/>
            <a:ext cx="2921000" cy="390144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EC2A2EFC-3A52-6F4A-8F7D-EA9C32835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1000" y="132684"/>
            <a:ext cx="2921000" cy="3901440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B4F56E0D-1545-4941-8497-02B908C56F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7885" y="3300487"/>
            <a:ext cx="3751035" cy="3522738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91153CF0-ABCB-D84A-BA72-0D0A61E5D2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532" y="0"/>
            <a:ext cx="3927778" cy="2978452"/>
          </a:xfrm>
          <a:prstGeom prst="rect">
            <a:avLst/>
          </a:prstGeom>
        </p:spPr>
      </p:pic>
      <p:pic>
        <p:nvPicPr>
          <p:cNvPr id="12" name="Picture 12">
            <a:extLst>
              <a:ext uri="{FF2B5EF4-FFF2-40B4-BE49-F238E27FC236}">
                <a16:creationId xmlns:a16="http://schemas.microsoft.com/office/drawing/2014/main" id="{3BDDA784-3EA6-DF49-914B-51989EAE56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849" y="3598181"/>
            <a:ext cx="5201920" cy="292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90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Outline</a:t>
            </a:r>
            <a:endParaRPr lang="nl-NL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7334" y="2160589"/>
            <a:ext cx="9548706" cy="3880773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nl-NL" sz="2800" dirty="0" smtClean="0"/>
              <a:t>Overview of PEETS</a:t>
            </a:r>
          </a:p>
          <a:p>
            <a:pPr>
              <a:buFont typeface="+mj-lt"/>
              <a:buAutoNum type="arabicPeriod"/>
            </a:pPr>
            <a:r>
              <a:rPr lang="nl-NL" sz="2800" dirty="0" smtClean="0"/>
              <a:t>Experiential learning, </a:t>
            </a:r>
            <a:r>
              <a:rPr lang="en-GB" sz="2800" dirty="0"/>
              <a:t>A Hands on Approach to </a:t>
            </a:r>
            <a:r>
              <a:rPr lang="en-GB" sz="2800" dirty="0" smtClean="0"/>
              <a:t>Education</a:t>
            </a:r>
            <a:endParaRPr lang="nl-NL" sz="2800" dirty="0"/>
          </a:p>
          <a:p>
            <a:pPr>
              <a:buFont typeface="+mj-lt"/>
              <a:buAutoNum type="arabicPeriod"/>
            </a:pPr>
            <a:r>
              <a:rPr lang="nl-NL" sz="2800" dirty="0" smtClean="0"/>
              <a:t>The effect of PEETS, some research results</a:t>
            </a:r>
          </a:p>
          <a:p>
            <a:pPr>
              <a:buFont typeface="+mj-lt"/>
              <a:buAutoNum type="arabicPeriod"/>
            </a:pPr>
            <a:endParaRPr lang="nl-NL" sz="3600" dirty="0" smtClean="0"/>
          </a:p>
          <a:p>
            <a:pPr marL="0" indent="0">
              <a:buNone/>
            </a:pPr>
            <a:endParaRPr lang="nl-NL" sz="2800" dirty="0"/>
          </a:p>
          <a:p>
            <a:pPr>
              <a:buFont typeface="+mj-lt"/>
              <a:buAutoNum type="arabicPeriod"/>
            </a:pP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152917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B079742-D960-264F-B1F3-F3B073FE0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184" y="-151191"/>
            <a:ext cx="2921000" cy="3901440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9B3EB61E-5352-8340-8791-B2623A4CB8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2341" y="-343323"/>
            <a:ext cx="5200650" cy="3901440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AE547FB4-7AA2-7743-A375-6FE55AA48B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7009" y="3131454"/>
            <a:ext cx="4967515" cy="3726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022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867FA97-F998-654A-9B7A-CFDB1F595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Functional Roles: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2EA6381-A099-0F48-944B-933A16EB6E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Project Manager</a:t>
            </a:r>
          </a:p>
          <a:p>
            <a:r>
              <a:rPr lang="en-GB" dirty="0"/>
              <a:t>Program Planner</a:t>
            </a:r>
          </a:p>
          <a:p>
            <a:r>
              <a:rPr lang="en-GB" dirty="0"/>
              <a:t>Health &amp; Safety Manager</a:t>
            </a:r>
          </a:p>
          <a:p>
            <a:r>
              <a:rPr lang="en-GB" dirty="0"/>
              <a:t>Cost Controller</a:t>
            </a:r>
          </a:p>
          <a:p>
            <a:r>
              <a:rPr lang="en-GB" dirty="0"/>
              <a:t>Quality Manager</a:t>
            </a:r>
          </a:p>
          <a:p>
            <a:r>
              <a:rPr lang="en-GB" dirty="0"/>
              <a:t>Setting Out Engineers</a:t>
            </a:r>
          </a:p>
          <a:p>
            <a:r>
              <a:rPr lang="en-GB" dirty="0"/>
              <a:t>Steel Fixing Manager</a:t>
            </a:r>
          </a:p>
          <a:p>
            <a:r>
              <a:rPr lang="en-GB" dirty="0"/>
              <a:t>Formwork Manager</a:t>
            </a:r>
          </a:p>
          <a:p>
            <a:r>
              <a:rPr lang="en-GB" dirty="0"/>
              <a:t>Concrete Manager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3317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06B420FF-EAAC-A643-8258-F360592A1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2976" y="1935238"/>
            <a:ext cx="3338286" cy="4922762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C19657FE-AF1A-0B4C-A901-612C14CD9B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774" y="982739"/>
            <a:ext cx="3628571" cy="5125356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178BD93D-8C3D-DE4A-AA36-22FC5D8222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465" y="244928"/>
            <a:ext cx="4030678" cy="362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450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4CC56-2613-1F43-B01D-94BEEF609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P.E.E.T.S ISP</a:t>
            </a:r>
            <a:br>
              <a:rPr lang="en-GB" dirty="0"/>
            </a:br>
            <a:r>
              <a:rPr lang="en-GB" dirty="0" err="1"/>
              <a:t>Westrigg</a:t>
            </a:r>
            <a:r>
              <a:rPr lang="en-GB" dirty="0"/>
              <a:t> Wind Farm</a:t>
            </a:r>
            <a:endParaRPr lang="en-US" dirty="0"/>
          </a:p>
        </p:txBody>
      </p:sp>
      <p:pic>
        <p:nvPicPr>
          <p:cNvPr id="4" name="7E5A3506-4967-45C4-A1C8-2EFF859952FB.MOV">
            <a:hlinkClick r:id="" action="ppaction://media"/>
            <a:extLst>
              <a:ext uri="{FF2B5EF4-FFF2-40B4-BE49-F238E27FC236}">
                <a16:creationId xmlns:a16="http://schemas.microsoft.com/office/drawing/2014/main" id="{B15B7737-6EE5-8E4B-8D6C-DEFFA695D1D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94025" y="2286000"/>
            <a:ext cx="635635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919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4462800-CB34-D743-B08E-3FDB94242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0595" y="589642"/>
            <a:ext cx="8360833" cy="592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08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CB606B2-9AF1-6640-BDB8-A36BBEA74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167" y="257024"/>
            <a:ext cx="7332737" cy="619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17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84261A7-016F-814A-AF19-E047ECD3DA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0951" y="-635000"/>
            <a:ext cx="7362977" cy="713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67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1B35119-DAAB-3B4C-BB41-6746BA463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143" y="0"/>
            <a:ext cx="9555237" cy="645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307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F9B180A-BD12-4248-81C1-C6ECADE68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277" y="260047"/>
            <a:ext cx="6392817" cy="3504596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AE28EFA1-23B5-9643-905B-F4AC5FB75C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524" y="1587501"/>
            <a:ext cx="4632475" cy="5095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144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3FE2A87-9F83-5646-B575-CD50DC4F31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8004" y="1058332"/>
            <a:ext cx="2921000" cy="390144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845D01B4-68AC-5343-8D09-71DE78AC1F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844" y="0"/>
            <a:ext cx="2921000" cy="3901440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F44C429C-78E7-904B-AECB-2AE7BF8EBE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0164" y="3620225"/>
            <a:ext cx="5201920" cy="292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20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5" y="4264335"/>
            <a:ext cx="8596668" cy="1826581"/>
          </a:xfrm>
        </p:spPr>
        <p:txBody>
          <a:bodyPr/>
          <a:lstStyle/>
          <a:p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Section</a:t>
            </a: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 1: </a:t>
            </a:r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About</a:t>
            </a: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 PEETS</a:t>
            </a:r>
            <a:endParaRPr lang="nl-NL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77335" y="6259358"/>
            <a:ext cx="8596668" cy="860400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5" y="0"/>
            <a:ext cx="7256912" cy="4836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48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B1FA6AB-081C-764F-856C-DF457AFFA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857" y="147802"/>
            <a:ext cx="2921000" cy="390144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236456A9-477B-1748-B21D-49D3D0F2B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1857" y="2733160"/>
            <a:ext cx="3767667" cy="3901440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5FB63B5C-BC20-E840-971A-9921E40F9F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0476" y="268754"/>
            <a:ext cx="4324048" cy="4372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3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25825C1-AF52-094B-87F5-203F853F54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374" y="2959100"/>
            <a:ext cx="5201920" cy="38989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BEED8512-FAB1-A644-8E5D-E88C033A66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6707" y="224668"/>
            <a:ext cx="5201920" cy="389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701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5C015FBB-5AED-C14F-93F9-2B1063D61E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500" y="136071"/>
            <a:ext cx="9902976" cy="642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338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F7CC483C-8F98-2549-9A69-5F12BC0A1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032" y="0"/>
            <a:ext cx="5201920" cy="3898900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EFE5DB62-AB3E-E34B-92DF-F951137E2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7381" y="4025143"/>
            <a:ext cx="7877024" cy="2647950"/>
          </a:xfrm>
          <a:prstGeom prst="rect">
            <a:avLst/>
          </a:prstGeo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26D47D67-F31F-1744-BEBB-9D92695765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0040" y="63122"/>
            <a:ext cx="5201920" cy="389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103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5350CB-88A5-6A48-92D5-5F9E7927A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Public Enquiry</a:t>
            </a:r>
            <a:endParaRPr lang="en-US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796B67C-C3BF-3848-8BF5-8539F819B3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1" y="1481668"/>
            <a:ext cx="9725780" cy="489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663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5" y="4362333"/>
            <a:ext cx="8596668" cy="1826581"/>
          </a:xfrm>
        </p:spPr>
        <p:txBody>
          <a:bodyPr/>
          <a:lstStyle/>
          <a:p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Section</a:t>
            </a: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 3: The effect of PEETS, </a:t>
            </a:r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some</a:t>
            </a: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 research </a:t>
            </a:r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results</a:t>
            </a:r>
            <a:endParaRPr lang="nl-NL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77335" y="6358465"/>
            <a:ext cx="8596668" cy="860400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5" y="0"/>
            <a:ext cx="6565676" cy="4375991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915007DC-00F8-CE42-9B02-218F76329830}"/>
              </a:ext>
            </a:extLst>
          </p:cNvPr>
          <p:cNvSpPr txBox="1">
            <a:spLocks/>
          </p:cNvSpPr>
          <p:nvPr/>
        </p:nvSpPr>
        <p:spPr>
          <a:xfrm>
            <a:off x="-840427" y="5445964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0" kern="1200" cap="none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4804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Results</a:t>
            </a: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 pre- </a:t>
            </a:r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and</a:t>
            </a: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 posttest</a:t>
            </a:r>
            <a:endParaRPr lang="nl-NL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Motives, expectations &amp; effect of PEETS on transversal skills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6065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Personal </a:t>
            </a:r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and</a:t>
            </a: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academic</a:t>
            </a: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/professional </a:t>
            </a:r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motives</a:t>
            </a: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 most important </a:t>
            </a:r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for</a:t>
            </a: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participation</a:t>
            </a: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 in PEETS</a:t>
            </a:r>
            <a:endParaRPr lang="nl-NL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5" name="Grafiek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3259438"/>
              </p:ext>
            </p:extLst>
          </p:nvPr>
        </p:nvGraphicFramePr>
        <p:xfrm>
          <a:off x="1464310" y="1930400"/>
          <a:ext cx="6430010" cy="4498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1273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Beforehand, </a:t>
            </a:r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expectations</a:t>
            </a: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were</a:t>
            </a: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 high</a:t>
            </a:r>
            <a:endParaRPr lang="nl-NL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9465733" y="6350000"/>
            <a:ext cx="242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mtClean="0"/>
              <a:t>Based</a:t>
            </a:r>
            <a:r>
              <a:rPr lang="nl-NL" dirty="0" smtClean="0"/>
              <a:t> on 17 statements</a:t>
            </a:r>
            <a:endParaRPr lang="nl-NL" dirty="0"/>
          </a:p>
        </p:txBody>
      </p:sp>
      <p:graphicFrame>
        <p:nvGraphicFramePr>
          <p:cNvPr id="6" name="Grafiek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7470431"/>
              </p:ext>
            </p:extLst>
          </p:nvPr>
        </p:nvGraphicFramePr>
        <p:xfrm>
          <a:off x="1568661" y="1766888"/>
          <a:ext cx="7164917" cy="44111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300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3400" y="243840"/>
            <a:ext cx="8596668" cy="1320800"/>
          </a:xfrm>
        </p:spPr>
        <p:txBody>
          <a:bodyPr/>
          <a:lstStyle/>
          <a:p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Transversal</a:t>
            </a: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 skills: </a:t>
            </a:r>
            <a:b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8 (sub)levels, 79 statements</a:t>
            </a:r>
            <a:endParaRPr lang="nl-NL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3400" y="1825625"/>
            <a:ext cx="26162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000" b="1" i="1" dirty="0" smtClean="0"/>
              <a:t>Personal/social (29) :</a:t>
            </a:r>
          </a:p>
          <a:p>
            <a:r>
              <a:rPr lang="en-GB" sz="1000" b="1" i="1" dirty="0" smtClean="0"/>
              <a:t>Adaptability</a:t>
            </a:r>
            <a:r>
              <a:rPr lang="en-GB" sz="1000" b="1" i="1" dirty="0"/>
              <a:t>, </a:t>
            </a:r>
            <a:r>
              <a:rPr lang="en-GB" sz="1000" b="1" i="1" dirty="0" smtClean="0"/>
              <a:t>flexibility</a:t>
            </a:r>
          </a:p>
          <a:p>
            <a:r>
              <a:rPr lang="en-US" sz="1000" b="1" i="1" dirty="0"/>
              <a:t>Critical </a:t>
            </a:r>
            <a:r>
              <a:rPr lang="en-US" sz="1000" b="1" i="1" dirty="0" smtClean="0"/>
              <a:t>thinking</a:t>
            </a:r>
            <a:endParaRPr lang="nl-NL" sz="1000" b="1" dirty="0"/>
          </a:p>
          <a:p>
            <a:r>
              <a:rPr lang="en-US" sz="1000" b="1" i="1" dirty="0"/>
              <a:t>Communication </a:t>
            </a:r>
            <a:r>
              <a:rPr lang="en-US" sz="1000" b="1" i="1" dirty="0" smtClean="0"/>
              <a:t>skills</a:t>
            </a:r>
            <a:endParaRPr lang="nl-NL" sz="1000" b="1" dirty="0"/>
          </a:p>
          <a:p>
            <a:r>
              <a:rPr lang="en-US" sz="1000" b="1" i="1" dirty="0"/>
              <a:t>Problem solving </a:t>
            </a:r>
            <a:r>
              <a:rPr lang="en-US" sz="1000" b="1" i="1" dirty="0" smtClean="0"/>
              <a:t>ability</a:t>
            </a:r>
            <a:endParaRPr lang="nl-NL" sz="1000" b="1" dirty="0"/>
          </a:p>
          <a:p>
            <a:r>
              <a:rPr lang="en-US" sz="1000" b="1" i="1" dirty="0" smtClean="0"/>
              <a:t>Cooperation</a:t>
            </a:r>
            <a:endParaRPr lang="nl-NL" sz="1000" b="1" dirty="0"/>
          </a:p>
          <a:p>
            <a:r>
              <a:rPr lang="en-US" sz="1000" b="1" i="1" dirty="0" smtClean="0"/>
              <a:t>Creativity</a:t>
            </a:r>
            <a:endParaRPr lang="nl-NL" sz="1000" b="1" dirty="0"/>
          </a:p>
          <a:p>
            <a:r>
              <a:rPr lang="en-US" sz="1000" b="1" i="1" dirty="0" smtClean="0"/>
              <a:t>Perseverance</a:t>
            </a:r>
            <a:endParaRPr lang="nl-NL" sz="1000" b="1" dirty="0"/>
          </a:p>
          <a:p>
            <a:r>
              <a:rPr lang="en-US" sz="1000" b="1" i="1" dirty="0" smtClean="0"/>
              <a:t>Empathy</a:t>
            </a:r>
            <a:endParaRPr lang="nl-NL" sz="1000" b="1" dirty="0"/>
          </a:p>
          <a:p>
            <a:r>
              <a:rPr lang="en-US" sz="1000" b="1" i="1" dirty="0"/>
              <a:t>Interest in new </a:t>
            </a:r>
            <a:r>
              <a:rPr lang="en-US" sz="1000" b="1" i="1" dirty="0" smtClean="0"/>
              <a:t>things</a:t>
            </a:r>
            <a:endParaRPr lang="nl-NL" sz="1000" b="1" dirty="0"/>
          </a:p>
          <a:p>
            <a:r>
              <a:rPr lang="en-US" sz="1000" b="1" i="1" dirty="0" smtClean="0"/>
              <a:t>Networking</a:t>
            </a:r>
            <a:endParaRPr lang="nl-NL" sz="1000" b="1" dirty="0"/>
          </a:p>
          <a:p>
            <a:r>
              <a:rPr lang="en-US" sz="1000" b="1" i="1" dirty="0"/>
              <a:t>Openness to </a:t>
            </a:r>
            <a:r>
              <a:rPr lang="en-US" sz="1000" b="1" i="1" dirty="0" smtClean="0"/>
              <a:t>sustainability</a:t>
            </a:r>
            <a:endParaRPr lang="nl-NL" sz="1000" b="1" dirty="0"/>
          </a:p>
          <a:p>
            <a:r>
              <a:rPr lang="en-US" sz="1000" b="1" i="1" dirty="0"/>
              <a:t>Problem-solving </a:t>
            </a:r>
            <a:r>
              <a:rPr lang="en-US" sz="1000" b="1" i="1" dirty="0" smtClean="0"/>
              <a:t>ability</a:t>
            </a:r>
            <a:endParaRPr lang="nl-NL" sz="1000" b="1" dirty="0"/>
          </a:p>
          <a:p>
            <a:r>
              <a:rPr lang="en-US" sz="1000" b="1" i="1" dirty="0" smtClean="0"/>
              <a:t>Tolerance</a:t>
            </a:r>
            <a:endParaRPr lang="nl-NL" sz="1000" b="1" dirty="0"/>
          </a:p>
          <a:p>
            <a:r>
              <a:rPr lang="en-US" sz="1000" b="1" i="1" dirty="0"/>
              <a:t>Self-consciousness, </a:t>
            </a:r>
            <a:r>
              <a:rPr lang="en-US" sz="1000" b="1" i="1" dirty="0" smtClean="0"/>
              <a:t>self-knowledge</a:t>
            </a:r>
          </a:p>
          <a:p>
            <a:r>
              <a:rPr lang="en-US" sz="1000" b="1" i="1" dirty="0" smtClean="0"/>
              <a:t>Self-confidence</a:t>
            </a:r>
            <a:endParaRPr lang="nl-NL" sz="1000" b="1" dirty="0"/>
          </a:p>
          <a:p>
            <a:r>
              <a:rPr lang="en-US" sz="1000" b="1" i="1" dirty="0" smtClean="0"/>
              <a:t>Self-reliance</a:t>
            </a:r>
            <a:endParaRPr lang="nl-NL" sz="1000" b="1" dirty="0"/>
          </a:p>
          <a:p>
            <a:endParaRPr lang="nl-NL" sz="1000" dirty="0"/>
          </a:p>
          <a:p>
            <a:endParaRPr lang="nl-NL" sz="1000" dirty="0"/>
          </a:p>
          <a:p>
            <a:endParaRPr lang="nl-NL" sz="1000" dirty="0"/>
          </a:p>
        </p:txBody>
      </p:sp>
      <p:sp>
        <p:nvSpPr>
          <p:cNvPr id="4" name="Tijdelijke aanduiding voor inhoud 2"/>
          <p:cNvSpPr txBox="1">
            <a:spLocks/>
          </p:cNvSpPr>
          <p:nvPr/>
        </p:nvSpPr>
        <p:spPr>
          <a:xfrm>
            <a:off x="3051117" y="1825625"/>
            <a:ext cx="23114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000" b="1" i="1" dirty="0" smtClean="0"/>
              <a:t>Intercultural, attitude (15):</a:t>
            </a:r>
          </a:p>
          <a:p>
            <a:r>
              <a:rPr lang="en-GB" sz="1000" b="1" i="1" dirty="0"/>
              <a:t>Respect and appreciation for cultural differences and </a:t>
            </a:r>
            <a:r>
              <a:rPr lang="en-GB" sz="1000" b="1" i="1" dirty="0" smtClean="0"/>
              <a:t>diversity</a:t>
            </a:r>
          </a:p>
          <a:p>
            <a:r>
              <a:rPr lang="en-GB" sz="1000" b="1" i="1" dirty="0" smtClean="0"/>
              <a:t>Openness/impartiality</a:t>
            </a:r>
          </a:p>
          <a:p>
            <a:r>
              <a:rPr lang="en-GB" sz="1000" b="1" i="1" dirty="0"/>
              <a:t>Willingness to suspend one’s own opinion and to discuss </a:t>
            </a:r>
            <a:r>
              <a:rPr lang="en-GB" sz="1000" b="1" i="1" dirty="0" smtClean="0"/>
              <a:t>it</a:t>
            </a:r>
            <a:endParaRPr lang="en-GB" sz="1000" b="1" i="1" dirty="0"/>
          </a:p>
          <a:p>
            <a:r>
              <a:rPr lang="en-GB" sz="1000" b="1" i="1" dirty="0"/>
              <a:t>Dealing easily with uncertainty, unknown and unclear </a:t>
            </a:r>
            <a:r>
              <a:rPr lang="en-GB" sz="1000" b="1" i="1" dirty="0" smtClean="0"/>
              <a:t>situations</a:t>
            </a:r>
            <a:endParaRPr lang="en-GB" sz="1000" b="1" i="1" dirty="0"/>
          </a:p>
          <a:p>
            <a:r>
              <a:rPr lang="en-GB" sz="1000" b="1" i="1" dirty="0"/>
              <a:t>Flexibility, </a:t>
            </a:r>
            <a:r>
              <a:rPr lang="en-GB" sz="1000" b="1" i="1" dirty="0" smtClean="0"/>
              <a:t>adaptability</a:t>
            </a:r>
            <a:endParaRPr lang="en-GB" sz="1000" b="1" i="1" dirty="0"/>
          </a:p>
          <a:p>
            <a:r>
              <a:rPr lang="en-GB" sz="1000" b="1" i="1" dirty="0"/>
              <a:t>Critical, inquisitive, </a:t>
            </a:r>
            <a:r>
              <a:rPr lang="en-GB" sz="1000" b="1" i="1" dirty="0" smtClean="0"/>
              <a:t>curious</a:t>
            </a:r>
          </a:p>
          <a:p>
            <a:endParaRPr lang="en-GB" sz="1000" b="1" i="1" dirty="0"/>
          </a:p>
          <a:p>
            <a:pPr marL="0" indent="0">
              <a:buNone/>
            </a:pPr>
            <a:r>
              <a:rPr lang="en-GB" sz="1000" b="1" i="1" dirty="0" smtClean="0"/>
              <a:t>Intercultural, knowledge (6):</a:t>
            </a:r>
          </a:p>
          <a:p>
            <a:r>
              <a:rPr lang="en-GB" sz="1000" b="1" i="1" dirty="0" smtClean="0"/>
              <a:t>About other cultures:</a:t>
            </a:r>
            <a:endParaRPr lang="nl-NL" sz="1000" b="1" dirty="0" smtClean="0"/>
          </a:p>
          <a:p>
            <a:r>
              <a:rPr lang="en-GB" sz="1000" b="1" i="1" dirty="0" smtClean="0"/>
              <a:t>About how to behave in/with other cultures</a:t>
            </a:r>
            <a:endParaRPr lang="nl-NL" sz="1000" b="1" dirty="0" smtClean="0"/>
          </a:p>
          <a:p>
            <a:r>
              <a:rPr lang="en-GB" sz="1000" b="1" i="1" dirty="0" smtClean="0"/>
              <a:t>Self-knowledge</a:t>
            </a:r>
            <a:endParaRPr lang="nl-NL" sz="1000" b="1" dirty="0" smtClean="0"/>
          </a:p>
          <a:p>
            <a:endParaRPr lang="nl-NL" sz="1200" dirty="0"/>
          </a:p>
          <a:p>
            <a:endParaRPr lang="nl-NL" sz="1200" dirty="0"/>
          </a:p>
          <a:p>
            <a:endParaRPr lang="nl-NL" sz="1200" dirty="0" smtClean="0"/>
          </a:p>
          <a:p>
            <a:endParaRPr lang="nl-NL" sz="1200" dirty="0" smtClean="0"/>
          </a:p>
          <a:p>
            <a:endParaRPr lang="nl-NL" sz="1200" dirty="0"/>
          </a:p>
        </p:txBody>
      </p:sp>
      <p:sp>
        <p:nvSpPr>
          <p:cNvPr id="5" name="Tijdelijke aanduiding voor inhoud 2"/>
          <p:cNvSpPr txBox="1">
            <a:spLocks/>
          </p:cNvSpPr>
          <p:nvPr/>
        </p:nvSpPr>
        <p:spPr>
          <a:xfrm>
            <a:off x="5535122" y="1837690"/>
            <a:ext cx="23114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100" b="1" i="1" dirty="0" smtClean="0"/>
              <a:t>Intercultural, skills (11):</a:t>
            </a:r>
          </a:p>
          <a:p>
            <a:r>
              <a:rPr lang="en-GB" sz="1100" b="1" i="1" dirty="0" smtClean="0"/>
              <a:t>Empathy</a:t>
            </a:r>
          </a:p>
          <a:p>
            <a:r>
              <a:rPr lang="en-GB" sz="1100" b="1" i="1" dirty="0" smtClean="0"/>
              <a:t>Listening:</a:t>
            </a:r>
            <a:endParaRPr lang="nl-NL" sz="1100" b="1" dirty="0" smtClean="0"/>
          </a:p>
          <a:p>
            <a:r>
              <a:rPr lang="en-GB" sz="1100" b="1" i="1" dirty="0" smtClean="0"/>
              <a:t>Recognizing non-verbal communication:</a:t>
            </a:r>
            <a:endParaRPr lang="nl-NL" sz="1100" b="1" dirty="0" smtClean="0"/>
          </a:p>
          <a:p>
            <a:r>
              <a:rPr lang="en-GB" sz="1100" b="1" i="1" dirty="0" smtClean="0"/>
              <a:t>Giving/seeking feedback:</a:t>
            </a:r>
            <a:endParaRPr lang="nl-NL" sz="1100" b="1" dirty="0" smtClean="0"/>
          </a:p>
          <a:p>
            <a:r>
              <a:rPr lang="en-GB" sz="1100" b="1" i="1" dirty="0" smtClean="0"/>
              <a:t>Communicating effectively with people from other cultures and with different backgrounds:</a:t>
            </a:r>
            <a:endParaRPr lang="nl-NL" sz="1100" b="1" dirty="0" smtClean="0"/>
          </a:p>
          <a:p>
            <a:r>
              <a:rPr lang="en-GB" sz="1100" b="1" i="1" dirty="0" smtClean="0"/>
              <a:t>Self-reflection</a:t>
            </a:r>
          </a:p>
          <a:p>
            <a:endParaRPr lang="en-GB" sz="1100" b="1" i="1" dirty="0"/>
          </a:p>
          <a:p>
            <a:pPr marL="0" indent="0">
              <a:buNone/>
            </a:pPr>
            <a:r>
              <a:rPr lang="en-GB" sz="1100" b="1" i="1" dirty="0" smtClean="0"/>
              <a:t>Intercultural, behaviour (10):</a:t>
            </a:r>
          </a:p>
          <a:p>
            <a:r>
              <a:rPr lang="en-GB" sz="1100" b="1" i="1" dirty="0" smtClean="0"/>
              <a:t>Flexible</a:t>
            </a:r>
          </a:p>
          <a:p>
            <a:r>
              <a:rPr lang="en-GB" sz="1100" b="1" i="1" dirty="0" smtClean="0"/>
              <a:t>Aimed at cooperation</a:t>
            </a:r>
            <a:endParaRPr lang="nl-NL" sz="1100" b="1" dirty="0" smtClean="0"/>
          </a:p>
          <a:p>
            <a:r>
              <a:rPr lang="en-GB" sz="1100" b="1" i="1" dirty="0" smtClean="0"/>
              <a:t>Communication</a:t>
            </a:r>
            <a:endParaRPr lang="nl-NL" sz="1100" b="1" dirty="0" smtClean="0"/>
          </a:p>
          <a:p>
            <a:r>
              <a:rPr lang="en-GB" sz="1100" b="1" i="1" dirty="0" smtClean="0"/>
              <a:t>Feeling for situation/context</a:t>
            </a:r>
            <a:endParaRPr lang="nl-NL" sz="1100" b="1" dirty="0" smtClean="0"/>
          </a:p>
          <a:p>
            <a:r>
              <a:rPr lang="en-GB" sz="1100" b="1" i="1" dirty="0" smtClean="0"/>
              <a:t>Adaptability (desired internal outcome)</a:t>
            </a:r>
          </a:p>
          <a:p>
            <a:endParaRPr lang="nl-NL" sz="1200" dirty="0" smtClean="0"/>
          </a:p>
          <a:p>
            <a:endParaRPr lang="nl-NL" sz="1200" dirty="0" smtClean="0"/>
          </a:p>
          <a:p>
            <a:endParaRPr lang="nl-NL" sz="1200" dirty="0" smtClean="0"/>
          </a:p>
          <a:p>
            <a:endParaRPr lang="nl-NL" sz="1200" dirty="0"/>
          </a:p>
        </p:txBody>
      </p:sp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7920644" y="1837690"/>
            <a:ext cx="23114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000" b="1" i="1" dirty="0" smtClean="0"/>
              <a:t>Intercultural, dealing with diversity (6)</a:t>
            </a:r>
            <a:endParaRPr lang="nl-NL" sz="1000" b="1" dirty="0" smtClean="0"/>
          </a:p>
          <a:p>
            <a:endParaRPr lang="nl-NL" sz="1000" b="1" dirty="0" smtClean="0"/>
          </a:p>
          <a:p>
            <a:pPr marL="0" indent="0">
              <a:buNone/>
            </a:pPr>
            <a:r>
              <a:rPr lang="nl-NL" sz="1000" b="1" dirty="0" err="1" smtClean="0"/>
              <a:t>Academical</a:t>
            </a:r>
            <a:r>
              <a:rPr lang="nl-NL" sz="1000" b="1" dirty="0" smtClean="0"/>
              <a:t> (1)</a:t>
            </a:r>
          </a:p>
          <a:p>
            <a:pPr marL="0" indent="0">
              <a:buNone/>
            </a:pPr>
            <a:endParaRPr lang="nl-NL" sz="1000" b="1" dirty="0"/>
          </a:p>
          <a:p>
            <a:pPr marL="0" indent="0">
              <a:buNone/>
            </a:pPr>
            <a:r>
              <a:rPr lang="nl-NL" sz="1000" b="1" dirty="0" smtClean="0"/>
              <a:t>Professional (1)</a:t>
            </a:r>
          </a:p>
          <a:p>
            <a:endParaRPr lang="nl-NL" sz="1200" dirty="0" smtClean="0"/>
          </a:p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63051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52694" y="529873"/>
            <a:ext cx="8596668" cy="1320800"/>
          </a:xfrm>
        </p:spPr>
        <p:txBody>
          <a:bodyPr/>
          <a:lstStyle/>
          <a:p>
            <a:r>
              <a:rPr lang="nl-NL" b="1" dirty="0" err="1" smtClean="0">
                <a:solidFill>
                  <a:schemeClr val="accent2">
                    <a:lumMod val="50000"/>
                  </a:schemeClr>
                </a:solidFill>
              </a:rPr>
              <a:t>What</a:t>
            </a:r>
            <a:r>
              <a:rPr lang="nl-NL" b="1" dirty="0" smtClean="0">
                <a:solidFill>
                  <a:schemeClr val="accent2">
                    <a:lumMod val="50000"/>
                  </a:schemeClr>
                </a:solidFill>
              </a:rPr>
              <a:t> is PEETS?</a:t>
            </a:r>
            <a:endParaRPr lang="nl-NL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386461" y="2160589"/>
            <a:ext cx="8596668" cy="3880773"/>
          </a:xfrm>
        </p:spPr>
        <p:txBody>
          <a:bodyPr>
            <a:normAutofit/>
          </a:bodyPr>
          <a:lstStyle/>
          <a:p>
            <a:r>
              <a:rPr lang="nl-NL" sz="3600" b="1" dirty="0" smtClean="0"/>
              <a:t>P</a:t>
            </a:r>
            <a:r>
              <a:rPr lang="nl-NL" sz="2800" dirty="0" smtClean="0"/>
              <a:t>romoting</a:t>
            </a:r>
          </a:p>
          <a:p>
            <a:r>
              <a:rPr lang="nl-NL" sz="3600" b="1" dirty="0" smtClean="0"/>
              <a:t>E</a:t>
            </a:r>
            <a:r>
              <a:rPr lang="nl-NL" sz="2800" dirty="0" smtClean="0"/>
              <a:t>xcellence in</a:t>
            </a:r>
          </a:p>
          <a:p>
            <a:r>
              <a:rPr lang="nl-NL" sz="3600" b="1" dirty="0" smtClean="0"/>
              <a:t>E</a:t>
            </a:r>
            <a:r>
              <a:rPr lang="nl-NL" sz="2800" dirty="0" smtClean="0"/>
              <a:t>mployability &amp;</a:t>
            </a:r>
          </a:p>
          <a:p>
            <a:r>
              <a:rPr lang="nl-NL" sz="3600" b="1" dirty="0" err="1" smtClean="0"/>
              <a:t>T</a:t>
            </a:r>
            <a:r>
              <a:rPr lang="nl-NL" sz="2800" dirty="0" err="1" smtClean="0"/>
              <a:t>ransversal</a:t>
            </a:r>
            <a:r>
              <a:rPr lang="nl-NL" sz="2800" dirty="0" smtClean="0"/>
              <a:t> </a:t>
            </a:r>
          </a:p>
          <a:p>
            <a:r>
              <a:rPr lang="nl-NL" sz="3600" b="1" dirty="0" smtClean="0"/>
              <a:t>S</a:t>
            </a:r>
            <a:r>
              <a:rPr lang="nl-NL" sz="2800" dirty="0" smtClean="0"/>
              <a:t>kills</a:t>
            </a:r>
            <a:endParaRPr lang="nl-NL" sz="2800" dirty="0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3"/>
          <a:srcRect l="21749" t="21175" r="42306" b="8693"/>
          <a:stretch/>
        </p:blipFill>
        <p:spPr>
          <a:xfrm>
            <a:off x="5670164" y="2067284"/>
            <a:ext cx="2666034" cy="346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51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The effect of PEETS on </a:t>
            </a:r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transversal</a:t>
            </a: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 skills</a:t>
            </a:r>
            <a:endParaRPr lang="nl-NL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sz="2400" dirty="0" smtClean="0"/>
              <a:t>Both the test group and the control group score themselves very high on transversal skills during the pretest</a:t>
            </a:r>
          </a:p>
          <a:p>
            <a:endParaRPr lang="nl-NL" sz="2400" dirty="0"/>
          </a:p>
          <a:p>
            <a:r>
              <a:rPr lang="nl-NL" sz="2400" dirty="0" smtClean="0"/>
              <a:t>The control group doesn’t improve itself significantly between February and July 2017</a:t>
            </a:r>
          </a:p>
          <a:p>
            <a:endParaRPr lang="nl-NL" sz="2400" dirty="0"/>
          </a:p>
          <a:p>
            <a:r>
              <a:rPr lang="nl-NL" sz="2400" dirty="0" smtClean="0"/>
              <a:t>The </a:t>
            </a:r>
            <a:r>
              <a:rPr lang="nl-NL" sz="2400" dirty="0" err="1" smtClean="0"/>
              <a:t>testgroup</a:t>
            </a:r>
            <a:r>
              <a:rPr lang="nl-NL" sz="2400" dirty="0" smtClean="0"/>
              <a:t> </a:t>
            </a:r>
            <a:r>
              <a:rPr lang="nl-NL" sz="2400" dirty="0" err="1" smtClean="0"/>
              <a:t>however</a:t>
            </a:r>
            <a:r>
              <a:rPr lang="nl-NL" sz="2400" dirty="0" smtClean="0"/>
              <a:t>, </a:t>
            </a:r>
            <a:r>
              <a:rPr lang="nl-NL" sz="2400" dirty="0" err="1" smtClean="0"/>
              <a:t>improves</a:t>
            </a:r>
            <a:r>
              <a:rPr lang="nl-NL" sz="2400" dirty="0" smtClean="0"/>
              <a:t> </a:t>
            </a:r>
            <a:r>
              <a:rPr lang="nl-NL" sz="2400" dirty="0" err="1" smtClean="0"/>
              <a:t>itself</a:t>
            </a:r>
            <a:r>
              <a:rPr lang="nl-NL" sz="2400" dirty="0" smtClean="0"/>
              <a:t> </a:t>
            </a:r>
            <a:r>
              <a:rPr lang="nl-NL" sz="2400" dirty="0" err="1" smtClean="0"/>
              <a:t>significantly</a:t>
            </a:r>
            <a:r>
              <a:rPr lang="nl-NL" sz="2400" dirty="0" smtClean="0"/>
              <a:t> on 3 </a:t>
            </a:r>
            <a:r>
              <a:rPr lang="nl-NL" sz="2400" dirty="0" err="1" smtClean="0"/>
              <a:t>transversal</a:t>
            </a:r>
            <a:r>
              <a:rPr lang="nl-NL" sz="2400" dirty="0" smtClean="0"/>
              <a:t> skills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130006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913533" cy="1325563"/>
          </a:xfrm>
        </p:spPr>
        <p:txBody>
          <a:bodyPr/>
          <a:lstStyle/>
          <a:p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Testgroup</a:t>
            </a: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: 3 significant </a:t>
            </a:r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improvements</a:t>
            </a:r>
            <a:endParaRPr lang="nl-NL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199" y="1896745"/>
            <a:ext cx="9372601" cy="4351338"/>
          </a:xfrm>
        </p:spPr>
        <p:txBody>
          <a:bodyPr/>
          <a:lstStyle/>
          <a:p>
            <a:r>
              <a:rPr lang="nl-NL" sz="2400" dirty="0" smtClean="0"/>
              <a:t>Knowledge of </a:t>
            </a:r>
            <a:r>
              <a:rPr lang="nl-NL" sz="2400" dirty="0" err="1" smtClean="0"/>
              <a:t>own</a:t>
            </a:r>
            <a:r>
              <a:rPr lang="nl-NL" sz="2400" dirty="0" smtClean="0"/>
              <a:t> </a:t>
            </a:r>
            <a:r>
              <a:rPr lang="nl-NL" sz="2400" dirty="0" err="1" smtClean="0"/>
              <a:t>possibilities</a:t>
            </a:r>
            <a:r>
              <a:rPr lang="nl-NL" sz="2400" dirty="0" smtClean="0"/>
              <a:t> </a:t>
            </a:r>
            <a:r>
              <a:rPr lang="nl-NL" sz="2400" dirty="0" err="1" smtClean="0"/>
              <a:t>and</a:t>
            </a:r>
            <a:r>
              <a:rPr lang="nl-NL" sz="2400" dirty="0" smtClean="0"/>
              <a:t> </a:t>
            </a:r>
            <a:r>
              <a:rPr lang="nl-NL" sz="2400" dirty="0" err="1" smtClean="0"/>
              <a:t>limitations</a:t>
            </a:r>
            <a:r>
              <a:rPr lang="nl-NL" sz="2400" dirty="0" smtClean="0"/>
              <a:t> </a:t>
            </a:r>
            <a:r>
              <a:rPr lang="nl-NL" sz="2400" i="1" dirty="0" smtClean="0"/>
              <a:t>(personal level)</a:t>
            </a:r>
          </a:p>
          <a:p>
            <a:endParaRPr lang="nl-NL" sz="2400" dirty="0"/>
          </a:p>
          <a:p>
            <a:r>
              <a:rPr lang="nl-NL" sz="2400" dirty="0" err="1" smtClean="0"/>
              <a:t>Ability</a:t>
            </a:r>
            <a:r>
              <a:rPr lang="nl-NL" sz="2400" dirty="0" smtClean="0"/>
              <a:t> </a:t>
            </a:r>
            <a:r>
              <a:rPr lang="nl-NL" sz="2400" dirty="0" err="1" smtClean="0"/>
              <a:t>to</a:t>
            </a:r>
            <a:r>
              <a:rPr lang="nl-NL" sz="2400" dirty="0" smtClean="0"/>
              <a:t> </a:t>
            </a:r>
            <a:r>
              <a:rPr lang="nl-NL" sz="2400" dirty="0" err="1" smtClean="0"/>
              <a:t>adapt</a:t>
            </a:r>
            <a:r>
              <a:rPr lang="nl-NL" sz="2400" dirty="0" smtClean="0"/>
              <a:t> well in </a:t>
            </a:r>
            <a:r>
              <a:rPr lang="nl-NL" sz="2400" dirty="0" err="1" smtClean="0"/>
              <a:t>the</a:t>
            </a:r>
            <a:r>
              <a:rPr lang="nl-NL" sz="2400" dirty="0" smtClean="0"/>
              <a:t> company of </a:t>
            </a:r>
            <a:r>
              <a:rPr lang="nl-NL" sz="2400" dirty="0" err="1" smtClean="0"/>
              <a:t>people</a:t>
            </a:r>
            <a:r>
              <a:rPr lang="nl-NL" sz="2400" dirty="0" smtClean="0"/>
              <a:t> </a:t>
            </a:r>
            <a:r>
              <a:rPr lang="nl-NL" sz="2400" dirty="0" err="1" smtClean="0"/>
              <a:t>who</a:t>
            </a:r>
            <a:r>
              <a:rPr lang="nl-NL" sz="2400" dirty="0" smtClean="0"/>
              <a:t> have different </a:t>
            </a:r>
            <a:r>
              <a:rPr lang="nl-NL" sz="2400" dirty="0" err="1" smtClean="0"/>
              <a:t>norms</a:t>
            </a:r>
            <a:r>
              <a:rPr lang="nl-NL" sz="2400" dirty="0" smtClean="0"/>
              <a:t> </a:t>
            </a:r>
            <a:r>
              <a:rPr lang="nl-NL" sz="2400" dirty="0" err="1" smtClean="0"/>
              <a:t>and</a:t>
            </a:r>
            <a:r>
              <a:rPr lang="nl-NL" sz="2400" dirty="0" smtClean="0"/>
              <a:t> </a:t>
            </a:r>
            <a:r>
              <a:rPr lang="nl-NL" sz="2400" dirty="0" err="1" smtClean="0"/>
              <a:t>values</a:t>
            </a:r>
            <a:r>
              <a:rPr lang="nl-NL" sz="2400" dirty="0" smtClean="0"/>
              <a:t> </a:t>
            </a:r>
            <a:r>
              <a:rPr lang="nl-NL" sz="2400" i="1" dirty="0" smtClean="0"/>
              <a:t>(</a:t>
            </a:r>
            <a:r>
              <a:rPr lang="nl-NL" sz="2400" i="1" dirty="0" err="1" smtClean="0"/>
              <a:t>intercultural</a:t>
            </a:r>
            <a:r>
              <a:rPr lang="nl-NL" sz="2400" i="1" dirty="0" smtClean="0"/>
              <a:t> level)</a:t>
            </a:r>
            <a:endParaRPr lang="nl-NL" sz="2400" i="1" dirty="0"/>
          </a:p>
          <a:p>
            <a:endParaRPr lang="nl-NL" sz="2400" dirty="0"/>
          </a:p>
          <a:p>
            <a:r>
              <a:rPr lang="nl-NL" sz="2400" dirty="0" smtClean="0"/>
              <a:t>Knowledge </a:t>
            </a:r>
            <a:r>
              <a:rPr lang="nl-NL" sz="2400" dirty="0" err="1" smtClean="0"/>
              <a:t>how</a:t>
            </a:r>
            <a:r>
              <a:rPr lang="nl-NL" sz="2400" dirty="0" smtClean="0"/>
              <a:t> </a:t>
            </a:r>
            <a:r>
              <a:rPr lang="nl-NL" sz="2400" dirty="0" err="1" smtClean="0"/>
              <a:t>to</a:t>
            </a:r>
            <a:r>
              <a:rPr lang="nl-NL" sz="2400" dirty="0" smtClean="0"/>
              <a:t> </a:t>
            </a:r>
            <a:r>
              <a:rPr lang="nl-NL" sz="2400" dirty="0" err="1" smtClean="0"/>
              <a:t>practice</a:t>
            </a:r>
            <a:r>
              <a:rPr lang="nl-NL" sz="2400" dirty="0" smtClean="0"/>
              <a:t> </a:t>
            </a:r>
            <a:r>
              <a:rPr lang="nl-NL" sz="2400" dirty="0" err="1" smtClean="0"/>
              <a:t>own</a:t>
            </a:r>
            <a:r>
              <a:rPr lang="nl-NL" sz="2400" dirty="0" smtClean="0"/>
              <a:t> </a:t>
            </a:r>
            <a:r>
              <a:rPr lang="nl-NL" sz="2400" dirty="0" err="1" smtClean="0"/>
              <a:t>profession</a:t>
            </a:r>
            <a:r>
              <a:rPr lang="nl-NL" sz="2400" dirty="0" smtClean="0"/>
              <a:t> in </a:t>
            </a:r>
            <a:r>
              <a:rPr lang="nl-NL" sz="2400" dirty="0" err="1" smtClean="0"/>
              <a:t>other</a:t>
            </a:r>
            <a:r>
              <a:rPr lang="nl-NL" sz="2400" dirty="0" smtClean="0"/>
              <a:t> cultures/</a:t>
            </a:r>
            <a:r>
              <a:rPr lang="nl-NL" sz="2400" dirty="0" err="1" smtClean="0"/>
              <a:t>countries</a:t>
            </a:r>
            <a:r>
              <a:rPr lang="nl-NL" sz="2400" dirty="0" smtClean="0"/>
              <a:t> </a:t>
            </a:r>
            <a:r>
              <a:rPr lang="nl-NL" sz="2400" i="1" dirty="0" smtClean="0"/>
              <a:t>(professional level)</a:t>
            </a:r>
          </a:p>
          <a:p>
            <a:endParaRPr lang="nl-NL" sz="2800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5132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6375" y="4224867"/>
            <a:ext cx="8596668" cy="1826581"/>
          </a:xfrm>
        </p:spPr>
        <p:txBody>
          <a:bodyPr/>
          <a:lstStyle/>
          <a:p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Results</a:t>
            </a: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evaluation</a:t>
            </a: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 PEETS</a:t>
            </a:r>
            <a:endParaRPr lang="nl-NL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375" y="61940"/>
            <a:ext cx="6947350" cy="463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82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Overall opinion, </a:t>
            </a:r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recommendation</a:t>
            </a:r>
            <a:endParaRPr lang="nl-NL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825625"/>
            <a:ext cx="8793480" cy="4351338"/>
          </a:xfrm>
        </p:spPr>
        <p:txBody>
          <a:bodyPr>
            <a:normAutofit/>
          </a:bodyPr>
          <a:lstStyle/>
          <a:p>
            <a:endParaRPr lang="nl-NL" dirty="0" smtClean="0"/>
          </a:p>
          <a:p>
            <a:r>
              <a:rPr lang="nl-NL" sz="2800" dirty="0" smtClean="0"/>
              <a:t>Overall opinion pre-</a:t>
            </a:r>
            <a:r>
              <a:rPr lang="nl-NL" sz="2800" dirty="0" err="1" smtClean="0"/>
              <a:t>assignments</a:t>
            </a:r>
            <a:r>
              <a:rPr lang="nl-NL" sz="2800" dirty="0" smtClean="0"/>
              <a:t>: </a:t>
            </a:r>
            <a:r>
              <a:rPr lang="nl-NL" sz="2800" b="1" dirty="0" smtClean="0"/>
              <a:t>6.5</a:t>
            </a:r>
          </a:p>
          <a:p>
            <a:endParaRPr lang="nl-NL" sz="2800" b="1" dirty="0" smtClean="0"/>
          </a:p>
          <a:p>
            <a:r>
              <a:rPr lang="nl-NL" sz="2800" dirty="0" smtClean="0"/>
              <a:t>Overall opinion PEETS ISP-week: </a:t>
            </a:r>
            <a:r>
              <a:rPr lang="nl-NL" sz="2800" b="1" dirty="0" smtClean="0"/>
              <a:t>8.3</a:t>
            </a:r>
          </a:p>
          <a:p>
            <a:endParaRPr lang="nl-NL" sz="2800" b="1" dirty="0"/>
          </a:p>
          <a:p>
            <a:r>
              <a:rPr lang="nl-NL" sz="2800" b="1" dirty="0" smtClean="0"/>
              <a:t>86%</a:t>
            </a:r>
            <a:r>
              <a:rPr lang="nl-NL" sz="2800" dirty="0" smtClean="0"/>
              <a:t> of </a:t>
            </a:r>
            <a:r>
              <a:rPr lang="nl-NL" sz="2800" dirty="0" err="1" smtClean="0"/>
              <a:t>the</a:t>
            </a:r>
            <a:r>
              <a:rPr lang="nl-NL" sz="2800" dirty="0" smtClean="0"/>
              <a:t> </a:t>
            </a:r>
            <a:r>
              <a:rPr lang="nl-NL" sz="2800" dirty="0" err="1" smtClean="0"/>
              <a:t>students</a:t>
            </a:r>
            <a:r>
              <a:rPr lang="nl-NL" sz="2800" dirty="0" smtClean="0"/>
              <a:t> </a:t>
            </a:r>
            <a:r>
              <a:rPr lang="nl-NL" sz="2800" dirty="0" err="1" smtClean="0"/>
              <a:t>will</a:t>
            </a:r>
            <a:r>
              <a:rPr lang="nl-NL" sz="2800" dirty="0" smtClean="0"/>
              <a:t> (</a:t>
            </a:r>
            <a:r>
              <a:rPr lang="nl-NL" sz="2800" dirty="0" err="1" smtClean="0"/>
              <a:t>absolutely</a:t>
            </a:r>
            <a:r>
              <a:rPr lang="nl-NL" sz="2800" dirty="0" smtClean="0"/>
              <a:t>) </a:t>
            </a:r>
            <a:r>
              <a:rPr lang="nl-NL" sz="2800" dirty="0" err="1" smtClean="0"/>
              <a:t>recommend</a:t>
            </a:r>
            <a:r>
              <a:rPr lang="nl-NL" sz="2800" dirty="0" smtClean="0"/>
              <a:t> </a:t>
            </a:r>
            <a:r>
              <a:rPr lang="nl-NL" sz="2800" dirty="0" err="1" smtClean="0"/>
              <a:t>the</a:t>
            </a:r>
            <a:r>
              <a:rPr lang="nl-NL" sz="2800" dirty="0" smtClean="0"/>
              <a:t> PEETS ISP-week </a:t>
            </a:r>
            <a:r>
              <a:rPr lang="nl-NL" sz="2800" dirty="0" err="1" smtClean="0"/>
              <a:t>to</a:t>
            </a:r>
            <a:r>
              <a:rPr lang="nl-NL" sz="2800" dirty="0" smtClean="0"/>
              <a:t> </a:t>
            </a:r>
            <a:r>
              <a:rPr lang="nl-NL" sz="2800" dirty="0" err="1" smtClean="0"/>
              <a:t>other</a:t>
            </a:r>
            <a:r>
              <a:rPr lang="nl-NL" sz="2800" dirty="0" smtClean="0"/>
              <a:t> </a:t>
            </a:r>
            <a:r>
              <a:rPr lang="nl-NL" sz="2800" dirty="0" err="1" smtClean="0"/>
              <a:t>students</a:t>
            </a:r>
            <a:endParaRPr lang="nl-NL" sz="2800" dirty="0"/>
          </a:p>
          <a:p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58760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Satisfaction</a:t>
            </a: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about</a:t>
            </a: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 cooperation </a:t>
            </a:r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between</a:t>
            </a: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students</a:t>
            </a:r>
            <a:endParaRPr lang="nl-NL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7" name="Tabel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211116"/>
              </p:ext>
            </p:extLst>
          </p:nvPr>
        </p:nvGraphicFramePr>
        <p:xfrm>
          <a:off x="784861" y="2418398"/>
          <a:ext cx="8158162" cy="3357570"/>
        </p:xfrm>
        <a:graphic>
          <a:graphicData uri="http://schemas.openxmlformats.org/drawingml/2006/table">
            <a:tbl>
              <a:tblPr firstRow="1" firstCol="1" bandRow="1"/>
              <a:tblGrid>
                <a:gridCol w="29236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5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06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85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2392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nl-NL" sz="32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Scotland</a:t>
                      </a:r>
                      <a:endParaRPr lang="nl-NL" sz="3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n=13</a:t>
                      </a:r>
                      <a:endParaRPr lang="nl-NL" sz="32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Finland</a:t>
                      </a:r>
                      <a:endParaRPr lang="nl-NL" sz="3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000" dirty="0" smtClean="0">
                          <a:effectLst/>
                        </a:rPr>
                        <a:t>n</a:t>
                      </a:r>
                      <a:r>
                        <a:rPr lang="en-US" sz="2000" dirty="0" smtClean="0">
                          <a:effectLst/>
                        </a:rPr>
                        <a:t>=12</a:t>
                      </a:r>
                      <a:endParaRPr lang="nl-NL" sz="32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Netherlands</a:t>
                      </a:r>
                      <a:endParaRPr lang="nl-NL" sz="3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n=12</a:t>
                      </a:r>
                      <a:endParaRPr lang="nl-NL" sz="32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774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nl-NL" sz="32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(Very)</a:t>
                      </a:r>
                      <a:endParaRPr lang="nl-NL" sz="3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satisfied</a:t>
                      </a:r>
                      <a:endParaRPr lang="nl-NL" sz="3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%</a:t>
                      </a:r>
                      <a:endParaRPr lang="nl-NL" sz="32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(Very)</a:t>
                      </a:r>
                      <a:endParaRPr lang="nl-NL" sz="3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satisfied</a:t>
                      </a:r>
                      <a:endParaRPr lang="nl-NL" sz="3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%</a:t>
                      </a:r>
                      <a:endParaRPr lang="nl-NL" sz="32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(Very)</a:t>
                      </a:r>
                      <a:endParaRPr lang="nl-NL" sz="3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satisfied</a:t>
                      </a:r>
                      <a:endParaRPr lang="nl-NL" sz="3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%</a:t>
                      </a:r>
                      <a:endParaRPr lang="nl-NL" sz="32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1965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Students of GCU</a:t>
                      </a:r>
                      <a:endParaRPr lang="nl-NL" sz="32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100</a:t>
                      </a:r>
                      <a:endParaRPr lang="nl-NL" sz="32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100</a:t>
                      </a:r>
                      <a:endParaRPr lang="nl-NL" sz="32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92</a:t>
                      </a:r>
                      <a:endParaRPr lang="nl-NL" sz="32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1965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Students of LAMK</a:t>
                      </a:r>
                      <a:endParaRPr lang="nl-NL" sz="32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100</a:t>
                      </a:r>
                      <a:endParaRPr lang="nl-NL" sz="32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82</a:t>
                      </a:r>
                      <a:endParaRPr lang="nl-NL" sz="32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92</a:t>
                      </a:r>
                      <a:endParaRPr lang="nl-NL" sz="32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1965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Students of THUAS</a:t>
                      </a:r>
                      <a:endParaRPr lang="nl-NL" sz="32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85</a:t>
                      </a:r>
                      <a:endParaRPr lang="nl-NL" sz="32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55</a:t>
                      </a:r>
                      <a:endParaRPr lang="nl-NL" sz="3200" b="1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83</a:t>
                      </a:r>
                      <a:endParaRPr lang="nl-NL" sz="32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349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Quote</a:t>
            </a:r>
            <a:endParaRPr lang="nl-NL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825625"/>
            <a:ext cx="9048750" cy="4351338"/>
          </a:xfrm>
        </p:spPr>
        <p:txBody>
          <a:bodyPr>
            <a:normAutofit/>
          </a:bodyPr>
          <a:lstStyle/>
          <a:p>
            <a:endParaRPr lang="nl-NL" dirty="0" smtClean="0"/>
          </a:p>
          <a:p>
            <a:pPr marL="0" indent="0" algn="ctr">
              <a:buNone/>
            </a:pPr>
            <a:r>
              <a:rPr lang="nl-NL" sz="2800" i="1" dirty="0" smtClean="0"/>
              <a:t>“</a:t>
            </a:r>
            <a:r>
              <a:rPr lang="en-US" sz="2800" i="1" dirty="0" smtClean="0"/>
              <a:t>It </a:t>
            </a:r>
            <a:r>
              <a:rPr lang="en-US" sz="2800" i="1" dirty="0"/>
              <a:t>was a really great opportunity which helped me to improve my self-confidence and skills, since I have never done anything like this before. It was a good way to get myself out of my comfort zone and experience new things. It was also a lot of fun and I enjoyed getting to know other people</a:t>
            </a:r>
            <a:r>
              <a:rPr lang="en-US" sz="2800" i="1" dirty="0" smtClean="0"/>
              <a:t>.” </a:t>
            </a:r>
            <a:r>
              <a:rPr lang="en-US" sz="2800" dirty="0"/>
              <a:t>(Scottish student)</a:t>
            </a:r>
            <a:endParaRPr lang="nl-NL" sz="2800" dirty="0"/>
          </a:p>
          <a:p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178858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347" y="623332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>Opportunities of interdisciplinary and multicultural activities related to Employability Skills?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373" y="2374300"/>
            <a:ext cx="10515600" cy="4351338"/>
          </a:xfrm>
        </p:spPr>
        <p:txBody>
          <a:bodyPr>
            <a:norm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lang="en-GB" sz="2000" dirty="0">
                <a:cs typeface="Calibri"/>
              </a:rPr>
              <a:t>Indu</a:t>
            </a:r>
            <a:r>
              <a:rPr lang="en-GB" sz="2000" spc="-50" dirty="0">
                <a:cs typeface="Calibri"/>
              </a:rPr>
              <a:t>s</a:t>
            </a:r>
            <a:r>
              <a:rPr lang="en-GB" sz="2000" spc="-10" dirty="0">
                <a:cs typeface="Calibri"/>
              </a:rPr>
              <a:t>t</a:t>
            </a:r>
            <a:r>
              <a:rPr lang="en-GB" sz="2000" spc="-5" dirty="0">
                <a:cs typeface="Calibri"/>
              </a:rPr>
              <a:t>r</a:t>
            </a:r>
            <a:r>
              <a:rPr lang="en-GB" sz="2000" spc="-15" dirty="0">
                <a:cs typeface="Calibri"/>
              </a:rPr>
              <a:t>y</a:t>
            </a:r>
            <a:r>
              <a:rPr lang="en-GB" sz="2000" dirty="0">
                <a:cs typeface="Calibri"/>
              </a:rPr>
              <a:t> i</a:t>
            </a:r>
            <a:r>
              <a:rPr lang="en-GB" sz="2000" spc="-20" dirty="0">
                <a:cs typeface="Calibri"/>
              </a:rPr>
              <a:t>n</a:t>
            </a:r>
            <a:r>
              <a:rPr lang="en-GB" sz="2000" spc="-65" dirty="0">
                <a:cs typeface="Calibri"/>
              </a:rPr>
              <a:t>f</a:t>
            </a:r>
            <a:r>
              <a:rPr lang="en-GB" sz="2000" spc="-25" dirty="0">
                <a:cs typeface="Calibri"/>
              </a:rPr>
              <a:t>orme</a:t>
            </a:r>
            <a:r>
              <a:rPr lang="en-GB" sz="2000" spc="-20" dirty="0">
                <a:cs typeface="Calibri"/>
              </a:rPr>
              <a:t>d</a:t>
            </a:r>
            <a:r>
              <a:rPr lang="en-GB" sz="2000" spc="15" dirty="0">
                <a:cs typeface="Calibri"/>
              </a:rPr>
              <a:t> </a:t>
            </a:r>
            <a:r>
              <a:rPr lang="en-GB" sz="2000" spc="-40" dirty="0">
                <a:cs typeface="Calibri"/>
              </a:rPr>
              <a:t>c</a:t>
            </a:r>
            <a:r>
              <a:rPr lang="en-GB" sz="2000" spc="-5" dirty="0">
                <a:cs typeface="Calibri"/>
              </a:rPr>
              <a:t>ou</a:t>
            </a:r>
            <a:r>
              <a:rPr lang="en-GB" sz="2000" spc="-50" dirty="0">
                <a:cs typeface="Calibri"/>
              </a:rPr>
              <a:t>r</a:t>
            </a:r>
            <a:r>
              <a:rPr lang="en-GB" sz="2000" spc="-20" dirty="0">
                <a:cs typeface="Calibri"/>
              </a:rPr>
              <a:t>s</a:t>
            </a:r>
            <a:r>
              <a:rPr lang="en-GB" sz="2000" spc="-15" dirty="0">
                <a:cs typeface="Calibri"/>
              </a:rPr>
              <a:t>e</a:t>
            </a:r>
            <a:r>
              <a:rPr lang="en-GB" sz="2000" spc="-10" dirty="0">
                <a:cs typeface="Calibri"/>
              </a:rPr>
              <a:t> </a:t>
            </a:r>
            <a:r>
              <a:rPr lang="en-GB" sz="2000" spc="-25" dirty="0">
                <a:cs typeface="Calibri"/>
              </a:rPr>
              <a:t>d</a:t>
            </a:r>
            <a:r>
              <a:rPr lang="en-GB" sz="2000" spc="-35" dirty="0">
                <a:cs typeface="Calibri"/>
              </a:rPr>
              <a:t>e</a:t>
            </a:r>
            <a:r>
              <a:rPr lang="en-GB" sz="2000" spc="-40" dirty="0">
                <a:cs typeface="Calibri"/>
              </a:rPr>
              <a:t>v</a:t>
            </a:r>
            <a:r>
              <a:rPr lang="en-GB" sz="2000" dirty="0">
                <a:cs typeface="Calibri"/>
              </a:rPr>
              <a:t>e</a:t>
            </a:r>
            <a:r>
              <a:rPr lang="en-GB" sz="2000" spc="-15" dirty="0">
                <a:cs typeface="Calibri"/>
              </a:rPr>
              <a:t>l</a:t>
            </a:r>
            <a:r>
              <a:rPr lang="en-GB" sz="2000" spc="-5" dirty="0">
                <a:cs typeface="Calibri"/>
              </a:rPr>
              <a:t>opme</a:t>
            </a:r>
            <a:r>
              <a:rPr lang="en-GB" sz="2000" spc="-30" dirty="0">
                <a:cs typeface="Calibri"/>
              </a:rPr>
              <a:t>n</a:t>
            </a:r>
            <a:r>
              <a:rPr lang="en-GB" sz="2000" spc="-10" dirty="0">
                <a:cs typeface="Calibri"/>
              </a:rPr>
              <a:t>t</a:t>
            </a:r>
            <a:r>
              <a:rPr lang="en-GB" sz="2000" dirty="0">
                <a:cs typeface="Calibri"/>
              </a:rPr>
              <a:t> </a:t>
            </a:r>
            <a:r>
              <a:rPr lang="en-GB" sz="2000" spc="-5" dirty="0">
                <a:cs typeface="Calibri"/>
              </a:rPr>
              <a:t>(</a:t>
            </a:r>
            <a:r>
              <a:rPr lang="en-GB" sz="2000" dirty="0">
                <a:cs typeface="Calibri"/>
              </a:rPr>
              <a:t>5 </a:t>
            </a:r>
            <a:r>
              <a:rPr lang="en-GB" sz="2000" spc="-40" dirty="0">
                <a:cs typeface="Calibri"/>
              </a:rPr>
              <a:t>E</a:t>
            </a:r>
            <a:r>
              <a:rPr lang="en-GB" sz="2000" spc="5" dirty="0">
                <a:cs typeface="Calibri"/>
              </a:rPr>
              <a:t>C</a:t>
            </a:r>
            <a:r>
              <a:rPr lang="en-GB" sz="2000" spc="-5" dirty="0">
                <a:cs typeface="Calibri"/>
              </a:rPr>
              <a:t>TS)</a:t>
            </a:r>
            <a:endParaRPr lang="en-GB" sz="2000" dirty="0">
              <a:cs typeface="Calibri"/>
            </a:endParaRPr>
          </a:p>
          <a:p>
            <a:pPr marL="355600" indent="-342900">
              <a:lnSpc>
                <a:spcPts val="3240"/>
              </a:lnSpc>
              <a:buFont typeface="Arial"/>
              <a:buChar char="•"/>
              <a:tabLst>
                <a:tab pos="355600" algn="l"/>
              </a:tabLst>
            </a:pPr>
            <a:r>
              <a:rPr lang="en-GB" sz="2000" dirty="0">
                <a:cs typeface="Calibri"/>
              </a:rPr>
              <a:t>I</a:t>
            </a:r>
            <a:r>
              <a:rPr lang="en-GB" sz="2000" spc="-35" dirty="0">
                <a:cs typeface="Calibri"/>
              </a:rPr>
              <a:t>nt</a:t>
            </a:r>
            <a:r>
              <a:rPr lang="en-GB" sz="2000" spc="-15" dirty="0">
                <a:cs typeface="Calibri"/>
              </a:rPr>
              <a:t>e</a:t>
            </a:r>
            <a:r>
              <a:rPr lang="en-GB" sz="2000" spc="-30" dirty="0">
                <a:cs typeface="Calibri"/>
              </a:rPr>
              <a:t>r</a:t>
            </a:r>
            <a:r>
              <a:rPr lang="en-GB" sz="2000" spc="-5" dirty="0">
                <a:cs typeface="Calibri"/>
              </a:rPr>
              <a:t>n</a:t>
            </a:r>
            <a:r>
              <a:rPr lang="en-GB" sz="2000" spc="-30" dirty="0">
                <a:cs typeface="Calibri"/>
              </a:rPr>
              <a:t>a</a:t>
            </a:r>
            <a:r>
              <a:rPr lang="en-GB" sz="2000" dirty="0">
                <a:cs typeface="Calibri"/>
              </a:rPr>
              <a:t>tiona</a:t>
            </a:r>
            <a:r>
              <a:rPr lang="en-GB" sz="2000" spc="-15" dirty="0">
                <a:cs typeface="Calibri"/>
              </a:rPr>
              <a:t>l</a:t>
            </a:r>
            <a:r>
              <a:rPr lang="en-GB" sz="2000" spc="-10" dirty="0">
                <a:cs typeface="Calibri"/>
              </a:rPr>
              <a:t>, </a:t>
            </a:r>
            <a:r>
              <a:rPr lang="en-GB" sz="2000" dirty="0">
                <a:cs typeface="Calibri"/>
              </a:rPr>
              <a:t>mu</a:t>
            </a:r>
            <a:r>
              <a:rPr lang="en-GB" sz="2000" spc="-10" dirty="0">
                <a:cs typeface="Calibri"/>
              </a:rPr>
              <a:t>l</a:t>
            </a:r>
            <a:r>
              <a:rPr lang="en-GB" sz="2000" dirty="0">
                <a:cs typeface="Calibri"/>
              </a:rPr>
              <a:t>ticu</a:t>
            </a:r>
            <a:r>
              <a:rPr lang="en-GB" sz="2000" spc="-10" dirty="0">
                <a:cs typeface="Calibri"/>
              </a:rPr>
              <a:t>l</a:t>
            </a:r>
            <a:r>
              <a:rPr lang="en-GB" sz="2000" dirty="0">
                <a:cs typeface="Calibri"/>
              </a:rPr>
              <a:t>tu</a:t>
            </a:r>
            <a:r>
              <a:rPr lang="en-GB" sz="2000" spc="-70" dirty="0">
                <a:cs typeface="Calibri"/>
              </a:rPr>
              <a:t>r</a:t>
            </a:r>
            <a:r>
              <a:rPr lang="en-GB" sz="2000" dirty="0">
                <a:cs typeface="Calibri"/>
              </a:rPr>
              <a:t>al</a:t>
            </a:r>
            <a:r>
              <a:rPr lang="en-GB" sz="2000" spc="-10" dirty="0">
                <a:cs typeface="Calibri"/>
              </a:rPr>
              <a:t> </a:t>
            </a:r>
            <a:r>
              <a:rPr lang="en-GB" sz="2000" dirty="0">
                <a:cs typeface="Calibri"/>
              </a:rPr>
              <a:t>and</a:t>
            </a:r>
            <a:r>
              <a:rPr lang="en-GB" sz="2000" spc="-5" dirty="0">
                <a:cs typeface="Calibri"/>
              </a:rPr>
              <a:t> </a:t>
            </a:r>
            <a:r>
              <a:rPr lang="en-GB" sz="2000" dirty="0" smtClean="0">
                <a:cs typeface="Calibri"/>
              </a:rPr>
              <a:t>i</a:t>
            </a:r>
            <a:r>
              <a:rPr lang="en-GB" sz="2000" spc="-40" dirty="0" smtClean="0">
                <a:cs typeface="Calibri"/>
              </a:rPr>
              <a:t>n</a:t>
            </a:r>
            <a:r>
              <a:rPr lang="en-GB" sz="2000" spc="-35" dirty="0" smtClean="0">
                <a:cs typeface="Calibri"/>
              </a:rPr>
              <a:t>t</a:t>
            </a:r>
            <a:r>
              <a:rPr lang="en-GB" sz="2000" spc="-15" dirty="0" smtClean="0">
                <a:cs typeface="Calibri"/>
              </a:rPr>
              <a:t>e</a:t>
            </a:r>
            <a:r>
              <a:rPr lang="en-GB" sz="2000" spc="-65" dirty="0" smtClean="0">
                <a:cs typeface="Calibri"/>
              </a:rPr>
              <a:t>r</a:t>
            </a:r>
            <a:r>
              <a:rPr lang="en-GB" sz="2000" spc="-5" dirty="0" smtClean="0">
                <a:cs typeface="Calibri"/>
              </a:rPr>
              <a:t>d</a:t>
            </a:r>
            <a:r>
              <a:rPr lang="en-GB" sz="2000" spc="-15" dirty="0" smtClean="0">
                <a:cs typeface="Calibri"/>
              </a:rPr>
              <a:t>i</a:t>
            </a:r>
            <a:r>
              <a:rPr lang="en-GB" sz="2000" spc="-5" dirty="0" smtClean="0">
                <a:cs typeface="Calibri"/>
              </a:rPr>
              <a:t>scip</a:t>
            </a:r>
            <a:r>
              <a:rPr lang="en-GB" sz="2000" spc="-10" dirty="0" smtClean="0">
                <a:cs typeface="Calibri"/>
              </a:rPr>
              <a:t>l</a:t>
            </a:r>
            <a:r>
              <a:rPr lang="en-GB" sz="2000" dirty="0" smtClean="0">
                <a:cs typeface="Calibri"/>
              </a:rPr>
              <a:t>i</a:t>
            </a:r>
            <a:r>
              <a:rPr lang="en-GB" sz="2000" spc="-15" dirty="0" smtClean="0">
                <a:cs typeface="Calibri"/>
              </a:rPr>
              <a:t>n</a:t>
            </a:r>
            <a:r>
              <a:rPr lang="en-GB" sz="2000" dirty="0" smtClean="0">
                <a:cs typeface="Calibri"/>
              </a:rPr>
              <a:t>a</a:t>
            </a:r>
            <a:r>
              <a:rPr lang="en-GB" sz="2000" spc="5" dirty="0" smtClean="0">
                <a:cs typeface="Calibri"/>
              </a:rPr>
              <a:t>r</a:t>
            </a:r>
            <a:r>
              <a:rPr lang="en-GB" sz="2000" spc="-15" dirty="0" smtClean="0">
                <a:cs typeface="Calibri"/>
              </a:rPr>
              <a:t>y </a:t>
            </a:r>
            <a:r>
              <a:rPr lang="en-GB" sz="2000" spc="-70" dirty="0" smtClean="0">
                <a:cs typeface="Calibri"/>
              </a:rPr>
              <a:t>e</a:t>
            </a:r>
            <a:r>
              <a:rPr lang="en-GB" sz="2000" spc="-5" dirty="0" smtClean="0">
                <a:cs typeface="Calibri"/>
              </a:rPr>
              <a:t>xp</a:t>
            </a:r>
            <a:r>
              <a:rPr lang="en-GB" sz="2000" spc="-15" dirty="0" smtClean="0">
                <a:cs typeface="Calibri"/>
              </a:rPr>
              <a:t>e</a:t>
            </a:r>
            <a:r>
              <a:rPr lang="en-GB" sz="2000" dirty="0" smtClean="0">
                <a:cs typeface="Calibri"/>
              </a:rPr>
              <a:t>r</a:t>
            </a:r>
            <a:r>
              <a:rPr lang="en-GB" sz="2000" spc="-10" dirty="0" smtClean="0">
                <a:cs typeface="Calibri"/>
              </a:rPr>
              <a:t>i</a:t>
            </a:r>
            <a:r>
              <a:rPr lang="en-GB" sz="2000" spc="-15" dirty="0" smtClean="0">
                <a:cs typeface="Calibri"/>
              </a:rPr>
              <a:t>e</a:t>
            </a:r>
            <a:r>
              <a:rPr lang="en-GB" sz="2000" spc="-35" dirty="0" smtClean="0">
                <a:cs typeface="Calibri"/>
              </a:rPr>
              <a:t>n</a:t>
            </a:r>
            <a:r>
              <a:rPr lang="en-GB" sz="2000" spc="-15" dirty="0" smtClean="0">
                <a:cs typeface="Calibri"/>
              </a:rPr>
              <a:t>ces</a:t>
            </a:r>
            <a:endParaRPr lang="en-GB" sz="2000" dirty="0"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lang="en-GB" sz="2000" dirty="0">
                <a:cs typeface="Calibri"/>
              </a:rPr>
              <a:t>I</a:t>
            </a:r>
            <a:r>
              <a:rPr lang="en-GB" sz="2000" spc="-30" dirty="0">
                <a:cs typeface="Calibri"/>
              </a:rPr>
              <a:t>n</a:t>
            </a:r>
            <a:r>
              <a:rPr lang="en-GB" sz="2000" spc="-45" dirty="0">
                <a:cs typeface="Calibri"/>
              </a:rPr>
              <a:t>t</a:t>
            </a:r>
            <a:r>
              <a:rPr lang="en-GB" sz="2000" spc="-15" dirty="0">
                <a:cs typeface="Calibri"/>
              </a:rPr>
              <a:t>e</a:t>
            </a:r>
            <a:r>
              <a:rPr lang="en-GB" sz="2000" spc="-85" dirty="0">
                <a:cs typeface="Calibri"/>
              </a:rPr>
              <a:t>r</a:t>
            </a:r>
            <a:r>
              <a:rPr lang="en-GB" sz="2000" spc="-15" dirty="0">
                <a:cs typeface="Calibri"/>
              </a:rPr>
              <a:t>ac</a:t>
            </a:r>
            <a:r>
              <a:rPr lang="en-GB" sz="2000" spc="-5" dirty="0">
                <a:cs typeface="Calibri"/>
              </a:rPr>
              <a:t>t</a:t>
            </a:r>
            <a:r>
              <a:rPr lang="en-GB" sz="2000" dirty="0">
                <a:cs typeface="Calibri"/>
              </a:rPr>
              <a:t>i</a:t>
            </a:r>
            <a:r>
              <a:rPr lang="en-GB" sz="2000" spc="-30" dirty="0">
                <a:cs typeface="Calibri"/>
              </a:rPr>
              <a:t>v</a:t>
            </a:r>
            <a:r>
              <a:rPr lang="en-GB" sz="2000" spc="-15" dirty="0">
                <a:cs typeface="Calibri"/>
              </a:rPr>
              <a:t>e</a:t>
            </a:r>
            <a:r>
              <a:rPr lang="en-GB" sz="2000" spc="-50" dirty="0">
                <a:cs typeface="Calibri"/>
              </a:rPr>
              <a:t> </a:t>
            </a:r>
            <a:r>
              <a:rPr lang="en-GB" sz="2000" spc="-45" dirty="0" smtClean="0">
                <a:cs typeface="Calibri"/>
              </a:rPr>
              <a:t>t</a:t>
            </a:r>
            <a:r>
              <a:rPr lang="en-GB" sz="2000" dirty="0" smtClean="0">
                <a:cs typeface="Calibri"/>
              </a:rPr>
              <a:t>each</a:t>
            </a:r>
            <a:r>
              <a:rPr lang="en-GB" sz="2000" spc="-15" dirty="0" smtClean="0">
                <a:cs typeface="Calibri"/>
              </a:rPr>
              <a:t>i</a:t>
            </a:r>
            <a:r>
              <a:rPr lang="en-GB" sz="2000" spc="-5" dirty="0" smtClean="0">
                <a:cs typeface="Calibri"/>
              </a:rPr>
              <a:t>n</a:t>
            </a:r>
            <a:r>
              <a:rPr lang="en-GB" sz="2000" dirty="0" smtClean="0">
                <a:cs typeface="Calibri"/>
              </a:rPr>
              <a:t>g, l</a:t>
            </a:r>
            <a:r>
              <a:rPr lang="en-GB" sz="2000" spc="-15" dirty="0" smtClean="0">
                <a:cs typeface="Calibri"/>
              </a:rPr>
              <a:t>ear</a:t>
            </a:r>
            <a:r>
              <a:rPr lang="en-GB" sz="2000" spc="-35" dirty="0" smtClean="0">
                <a:cs typeface="Calibri"/>
              </a:rPr>
              <a:t>n</a:t>
            </a:r>
            <a:r>
              <a:rPr lang="en-GB" sz="2000" dirty="0" smtClean="0">
                <a:cs typeface="Calibri"/>
              </a:rPr>
              <a:t>ing and f</a:t>
            </a:r>
            <a:r>
              <a:rPr lang="en-GB" sz="2000" spc="-15" dirty="0" smtClean="0">
                <a:cs typeface="Calibri"/>
              </a:rPr>
              <a:t>e</a:t>
            </a:r>
            <a:r>
              <a:rPr lang="en-GB" sz="2000" spc="-30" dirty="0" smtClean="0">
                <a:cs typeface="Calibri"/>
              </a:rPr>
              <a:t>e</a:t>
            </a:r>
            <a:r>
              <a:rPr lang="en-GB" sz="2000" spc="-5" dirty="0" smtClean="0">
                <a:cs typeface="Calibri"/>
              </a:rPr>
              <a:t>dbac</a:t>
            </a:r>
            <a:r>
              <a:rPr lang="en-GB" sz="2000" dirty="0" smtClean="0">
                <a:cs typeface="Calibri"/>
              </a:rPr>
              <a:t>k</a:t>
            </a:r>
            <a:r>
              <a:rPr lang="en-GB" sz="2000" spc="-10" dirty="0" smtClean="0">
                <a:cs typeface="Calibri"/>
              </a:rPr>
              <a:t> </a:t>
            </a:r>
            <a:r>
              <a:rPr lang="en-GB" sz="2000" spc="-15" dirty="0">
                <a:cs typeface="Calibri"/>
              </a:rPr>
              <a:t>th</a:t>
            </a:r>
            <a:r>
              <a:rPr lang="en-GB" sz="2000" spc="-70" dirty="0">
                <a:cs typeface="Calibri"/>
              </a:rPr>
              <a:t>r</a:t>
            </a:r>
            <a:r>
              <a:rPr lang="en-GB" sz="2000" spc="-5" dirty="0">
                <a:cs typeface="Calibri"/>
              </a:rPr>
              <a:t>oughou</a:t>
            </a:r>
            <a:r>
              <a:rPr lang="en-GB" sz="2000" dirty="0">
                <a:cs typeface="Calibri"/>
              </a:rPr>
              <a:t>t</a:t>
            </a:r>
            <a:r>
              <a:rPr lang="en-GB" sz="2000" spc="10" dirty="0">
                <a:cs typeface="Calibri"/>
              </a:rPr>
              <a:t> </a:t>
            </a:r>
            <a:r>
              <a:rPr lang="en-GB" sz="2000" spc="-15" dirty="0">
                <a:cs typeface="Calibri"/>
              </a:rPr>
              <a:t>the </a:t>
            </a:r>
            <a:r>
              <a:rPr lang="en-GB" sz="2000" spc="-40" dirty="0">
                <a:cs typeface="Calibri"/>
              </a:rPr>
              <a:t>c</a:t>
            </a:r>
            <a:r>
              <a:rPr lang="en-GB" sz="2000" spc="-5" dirty="0">
                <a:cs typeface="Calibri"/>
              </a:rPr>
              <a:t>ou</a:t>
            </a:r>
            <a:r>
              <a:rPr lang="en-GB" sz="2000" spc="-50" dirty="0">
                <a:cs typeface="Calibri"/>
              </a:rPr>
              <a:t>r</a:t>
            </a:r>
            <a:r>
              <a:rPr lang="en-GB" sz="2000" spc="-20" dirty="0">
                <a:cs typeface="Calibri"/>
              </a:rPr>
              <a:t>se</a:t>
            </a:r>
            <a:endParaRPr lang="en-GB" sz="2000" dirty="0"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lang="en-GB" sz="2000" spc="-25" dirty="0" smtClean="0">
                <a:cs typeface="Calibri"/>
              </a:rPr>
              <a:t>D</a:t>
            </a:r>
            <a:r>
              <a:rPr lang="en-GB" sz="2000" spc="-30" dirty="0" smtClean="0">
                <a:cs typeface="Calibri"/>
              </a:rPr>
              <a:t>e</a:t>
            </a:r>
            <a:r>
              <a:rPr lang="en-GB" sz="2000" spc="-40" dirty="0" smtClean="0">
                <a:cs typeface="Calibri"/>
              </a:rPr>
              <a:t>v</a:t>
            </a:r>
            <a:r>
              <a:rPr lang="en-GB" sz="2000" dirty="0" smtClean="0">
                <a:cs typeface="Calibri"/>
              </a:rPr>
              <a:t>e</a:t>
            </a:r>
            <a:r>
              <a:rPr lang="en-GB" sz="2000" spc="-15" dirty="0" smtClean="0">
                <a:cs typeface="Calibri"/>
              </a:rPr>
              <a:t>l</a:t>
            </a:r>
            <a:r>
              <a:rPr lang="en-GB" sz="2000" spc="-5" dirty="0" smtClean="0">
                <a:cs typeface="Calibri"/>
              </a:rPr>
              <a:t>opme</a:t>
            </a:r>
            <a:r>
              <a:rPr lang="en-GB" sz="2000" spc="-30" dirty="0" smtClean="0">
                <a:cs typeface="Calibri"/>
              </a:rPr>
              <a:t>n</a:t>
            </a:r>
            <a:r>
              <a:rPr lang="en-GB" sz="2000" spc="-10" dirty="0" smtClean="0">
                <a:cs typeface="Calibri"/>
              </a:rPr>
              <a:t>t</a:t>
            </a:r>
            <a:r>
              <a:rPr lang="en-GB" sz="2000" spc="-15" dirty="0" smtClean="0">
                <a:cs typeface="Calibri"/>
              </a:rPr>
              <a:t> </a:t>
            </a:r>
            <a:r>
              <a:rPr lang="en-GB" sz="2000" spc="-5" dirty="0">
                <a:cs typeface="Calibri"/>
              </a:rPr>
              <a:t>o</a:t>
            </a:r>
            <a:r>
              <a:rPr lang="en-GB" sz="2000" dirty="0">
                <a:cs typeface="Calibri"/>
              </a:rPr>
              <a:t>f </a:t>
            </a:r>
            <a:r>
              <a:rPr lang="en-GB" sz="2000" spc="-10" dirty="0" smtClean="0">
                <a:cs typeface="Calibri"/>
              </a:rPr>
              <a:t>g</a:t>
            </a:r>
            <a:r>
              <a:rPr lang="en-GB" sz="2000" spc="-80" dirty="0" smtClean="0">
                <a:cs typeface="Calibri"/>
              </a:rPr>
              <a:t>r</a:t>
            </a:r>
            <a:r>
              <a:rPr lang="en-GB" sz="2000" dirty="0" smtClean="0">
                <a:cs typeface="Calibri"/>
              </a:rPr>
              <a:t>adu</a:t>
            </a:r>
            <a:r>
              <a:rPr lang="en-GB" sz="2000" spc="-30" dirty="0" smtClean="0">
                <a:cs typeface="Calibri"/>
              </a:rPr>
              <a:t>a</a:t>
            </a:r>
            <a:r>
              <a:rPr lang="en-GB" sz="2000" spc="-45" dirty="0" smtClean="0">
                <a:cs typeface="Calibri"/>
              </a:rPr>
              <a:t>t</a:t>
            </a:r>
            <a:r>
              <a:rPr lang="en-GB" sz="2000" spc="-15" dirty="0" smtClean="0">
                <a:cs typeface="Calibri"/>
              </a:rPr>
              <a:t>e and employability </a:t>
            </a:r>
            <a:r>
              <a:rPr lang="en-GB" sz="2000" spc="-25" dirty="0">
                <a:cs typeface="Calibri"/>
              </a:rPr>
              <a:t>a</a:t>
            </a:r>
            <a:r>
              <a:rPr lang="en-GB" sz="2000" spc="-55" dirty="0">
                <a:cs typeface="Calibri"/>
              </a:rPr>
              <a:t>t</a:t>
            </a:r>
            <a:r>
              <a:rPr lang="en-GB" sz="2000" dirty="0">
                <a:cs typeface="Calibri"/>
              </a:rPr>
              <a:t>tri</a:t>
            </a:r>
            <a:r>
              <a:rPr lang="en-GB" sz="2000" spc="-10" dirty="0">
                <a:cs typeface="Calibri"/>
              </a:rPr>
              <a:t>b</a:t>
            </a:r>
            <a:r>
              <a:rPr lang="en-GB" sz="2000" spc="-5" dirty="0">
                <a:cs typeface="Calibri"/>
              </a:rPr>
              <a:t>u</a:t>
            </a:r>
            <a:r>
              <a:rPr lang="en-GB" sz="2000" spc="-40" dirty="0">
                <a:cs typeface="Calibri"/>
              </a:rPr>
              <a:t>t</a:t>
            </a:r>
            <a:r>
              <a:rPr lang="en-GB" sz="2000" spc="-15" dirty="0">
                <a:cs typeface="Calibri"/>
              </a:rPr>
              <a:t>es </a:t>
            </a:r>
            <a:r>
              <a:rPr lang="en-GB" sz="2000" dirty="0">
                <a:cs typeface="Calibri"/>
              </a:rPr>
              <a:t>– </a:t>
            </a:r>
            <a:r>
              <a:rPr lang="en-GB" sz="2000" spc="-20" dirty="0" err="1">
                <a:cs typeface="Calibri"/>
              </a:rPr>
              <a:t>e</a:t>
            </a:r>
            <a:r>
              <a:rPr lang="en-GB" sz="2000" spc="-15" dirty="0" err="1">
                <a:cs typeface="Calibri"/>
              </a:rPr>
              <a:t>g</a:t>
            </a:r>
            <a:r>
              <a:rPr lang="en-GB" sz="2000" dirty="0">
                <a:cs typeface="Calibri"/>
              </a:rPr>
              <a:t> </a:t>
            </a:r>
            <a:r>
              <a:rPr lang="en-GB" sz="2000" spc="-40" dirty="0" smtClean="0">
                <a:cs typeface="Calibri"/>
              </a:rPr>
              <a:t>c</a:t>
            </a:r>
            <a:r>
              <a:rPr lang="en-GB" sz="2000" spc="-5" dirty="0" smtClean="0">
                <a:cs typeface="Calibri"/>
              </a:rPr>
              <a:t>o</a:t>
            </a:r>
            <a:r>
              <a:rPr lang="en-GB" sz="2000" spc="-15" dirty="0" smtClean="0">
                <a:cs typeface="Calibri"/>
              </a:rPr>
              <a:t>n</a:t>
            </a:r>
            <a:r>
              <a:rPr lang="en-GB" sz="2000" spc="-5" dirty="0" smtClean="0">
                <a:cs typeface="Calibri"/>
              </a:rPr>
              <a:t>f</a:t>
            </a:r>
            <a:r>
              <a:rPr lang="en-GB" sz="2000" spc="-10" dirty="0" smtClean="0">
                <a:cs typeface="Calibri"/>
              </a:rPr>
              <a:t>i</a:t>
            </a:r>
            <a:r>
              <a:rPr lang="en-GB" sz="2000" spc="-25" dirty="0" smtClean="0">
                <a:cs typeface="Calibri"/>
              </a:rPr>
              <a:t>de</a:t>
            </a:r>
            <a:r>
              <a:rPr lang="en-GB" sz="2000" spc="-20" dirty="0" smtClean="0">
                <a:cs typeface="Calibri"/>
              </a:rPr>
              <a:t>nce, team responsibility</a:t>
            </a:r>
            <a:r>
              <a:rPr lang="en-GB" sz="2000" dirty="0" smtClean="0">
                <a:cs typeface="Calibri"/>
              </a:rPr>
              <a:t>, adaptability and respect</a:t>
            </a:r>
            <a:endParaRPr lang="en-GB" sz="2000" dirty="0"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lang="en-GB" sz="2000" spc="-5" dirty="0">
                <a:cs typeface="Calibri"/>
              </a:rPr>
              <a:t>Fu</a:t>
            </a:r>
            <a:r>
              <a:rPr lang="en-GB" sz="2000" dirty="0">
                <a:cs typeface="Calibri"/>
              </a:rPr>
              <a:t>n</a:t>
            </a:r>
            <a:r>
              <a:rPr lang="en-GB" sz="2000" spc="-10" dirty="0">
                <a:cs typeface="Calibri"/>
              </a:rPr>
              <a:t> </a:t>
            </a:r>
            <a:r>
              <a:rPr lang="en-GB" sz="2000" dirty="0">
                <a:cs typeface="Calibri"/>
              </a:rPr>
              <a:t>l</a:t>
            </a:r>
            <a:r>
              <a:rPr lang="en-GB" sz="2000" spc="-15" dirty="0">
                <a:cs typeface="Calibri"/>
              </a:rPr>
              <a:t>e</a:t>
            </a:r>
            <a:r>
              <a:rPr lang="en-GB" sz="2000" dirty="0">
                <a:cs typeface="Calibri"/>
              </a:rPr>
              <a:t>arn</a:t>
            </a:r>
            <a:r>
              <a:rPr lang="en-GB" sz="2000" spc="-15" dirty="0">
                <a:cs typeface="Calibri"/>
              </a:rPr>
              <a:t>i</a:t>
            </a:r>
            <a:r>
              <a:rPr lang="en-GB" sz="2000" spc="-5" dirty="0">
                <a:cs typeface="Calibri"/>
              </a:rPr>
              <a:t>n</a:t>
            </a:r>
            <a:r>
              <a:rPr lang="en-GB" sz="2000" dirty="0">
                <a:cs typeface="Calibri"/>
              </a:rPr>
              <a:t>g</a:t>
            </a:r>
            <a:r>
              <a:rPr lang="en-GB" sz="2000" spc="10" dirty="0">
                <a:cs typeface="Calibri"/>
              </a:rPr>
              <a:t> </a:t>
            </a:r>
            <a:r>
              <a:rPr lang="en-GB" sz="2000" dirty="0">
                <a:cs typeface="Calibri"/>
              </a:rPr>
              <a:t>e</a:t>
            </a:r>
            <a:r>
              <a:rPr lang="en-GB" sz="2000" spc="-65" dirty="0">
                <a:cs typeface="Calibri"/>
              </a:rPr>
              <a:t>n</a:t>
            </a:r>
            <a:r>
              <a:rPr lang="en-GB" sz="2000" dirty="0">
                <a:cs typeface="Calibri"/>
              </a:rPr>
              <a:t>vi</a:t>
            </a:r>
            <a:r>
              <a:rPr lang="en-GB" sz="2000" spc="-60" dirty="0">
                <a:cs typeface="Calibri"/>
              </a:rPr>
              <a:t>r</a:t>
            </a:r>
            <a:r>
              <a:rPr lang="en-GB" sz="2000" spc="-5" dirty="0">
                <a:cs typeface="Calibri"/>
              </a:rPr>
              <a:t>onme</a:t>
            </a:r>
            <a:r>
              <a:rPr lang="en-GB" sz="2000" spc="-35" dirty="0">
                <a:cs typeface="Calibri"/>
              </a:rPr>
              <a:t>n</a:t>
            </a:r>
            <a:r>
              <a:rPr lang="en-GB" sz="2000" dirty="0">
                <a:cs typeface="Calibri"/>
              </a:rPr>
              <a:t>ts</a:t>
            </a: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lang="en-GB" sz="2000" spc="-5" dirty="0" smtClean="0">
                <a:cs typeface="Calibri"/>
              </a:rPr>
              <a:t>S</a:t>
            </a:r>
            <a:r>
              <a:rPr lang="en-GB" sz="2000" spc="-30" dirty="0" smtClean="0">
                <a:cs typeface="Calibri"/>
              </a:rPr>
              <a:t>t</a:t>
            </a:r>
            <a:r>
              <a:rPr lang="en-GB" sz="2000" spc="-10" dirty="0" smtClean="0">
                <a:cs typeface="Calibri"/>
              </a:rPr>
              <a:t>a</a:t>
            </a:r>
            <a:r>
              <a:rPr lang="en-GB" sz="2000" spc="-30" dirty="0" smtClean="0">
                <a:cs typeface="Calibri"/>
              </a:rPr>
              <a:t>f</a:t>
            </a:r>
            <a:r>
              <a:rPr lang="en-GB" sz="2000" dirty="0" smtClean="0">
                <a:cs typeface="Calibri"/>
              </a:rPr>
              <a:t>f</a:t>
            </a:r>
            <a:r>
              <a:rPr lang="en-GB" sz="2000" spc="-35" dirty="0" smtClean="0">
                <a:cs typeface="Calibri"/>
              </a:rPr>
              <a:t> </a:t>
            </a:r>
            <a:r>
              <a:rPr lang="en-GB" sz="2000" spc="-25" dirty="0">
                <a:cs typeface="Calibri"/>
              </a:rPr>
              <a:t>d</a:t>
            </a:r>
            <a:r>
              <a:rPr lang="en-GB" sz="2000" spc="-35" dirty="0">
                <a:cs typeface="Calibri"/>
              </a:rPr>
              <a:t>e</a:t>
            </a:r>
            <a:r>
              <a:rPr lang="en-GB" sz="2000" spc="-40" dirty="0">
                <a:cs typeface="Calibri"/>
              </a:rPr>
              <a:t>v</a:t>
            </a:r>
            <a:r>
              <a:rPr lang="en-GB" sz="2000" dirty="0">
                <a:cs typeface="Calibri"/>
              </a:rPr>
              <a:t>e</a:t>
            </a:r>
            <a:r>
              <a:rPr lang="en-GB" sz="2000" spc="-15" dirty="0">
                <a:cs typeface="Calibri"/>
              </a:rPr>
              <a:t>l</a:t>
            </a:r>
            <a:r>
              <a:rPr lang="en-GB" sz="2000" spc="-5" dirty="0">
                <a:cs typeface="Calibri"/>
              </a:rPr>
              <a:t>opme</a:t>
            </a:r>
            <a:r>
              <a:rPr lang="en-GB" sz="2000" spc="-30" dirty="0">
                <a:cs typeface="Calibri"/>
              </a:rPr>
              <a:t>n</a:t>
            </a:r>
            <a:r>
              <a:rPr lang="en-GB" sz="2000" dirty="0">
                <a:cs typeface="Calibri"/>
              </a:rPr>
              <a:t>t?</a:t>
            </a:r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4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517" y="6101395"/>
            <a:ext cx="1447225" cy="6242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4"/>
          <p:cNvGrpSpPr/>
          <p:nvPr/>
        </p:nvGrpSpPr>
        <p:grpSpPr>
          <a:xfrm>
            <a:off x="3770889" y="6004290"/>
            <a:ext cx="1567878" cy="721348"/>
            <a:chOff x="651328" y="2857592"/>
            <a:chExt cx="1353185" cy="620394"/>
          </a:xfrm>
        </p:grpSpPr>
        <p:pic>
          <p:nvPicPr>
            <p:cNvPr id="6" name="A1808E0D-8B20-48F8-905E-D67E8665424A" descr="image1.JPG"/>
            <p:cNvPicPr/>
            <p:nvPr/>
          </p:nvPicPr>
          <p:blipFill>
            <a:blip r:embed="rId3" r:link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328" y="2857592"/>
              <a:ext cx="1353185" cy="4375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TextBox 6"/>
            <p:cNvSpPr txBox="1"/>
            <p:nvPr/>
          </p:nvSpPr>
          <p:spPr>
            <a:xfrm>
              <a:off x="1349828" y="3231765"/>
              <a:ext cx="63350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/>
                <a:t>Scotland</a:t>
              </a:r>
              <a:endParaRPr lang="en-GB" sz="1000" dirty="0"/>
            </a:p>
          </p:txBody>
        </p:sp>
      </p:grpSp>
      <p:pic>
        <p:nvPicPr>
          <p:cNvPr id="8" name="Picture 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978" y="6244432"/>
            <a:ext cx="1949974" cy="3066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C:\Users\plo2\Desktop\KA2 Cap Build 2015\eu_flag_co_funded_pos_[rgb]_right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35" y="230188"/>
            <a:ext cx="1397000" cy="402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3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704" y="5907186"/>
            <a:ext cx="1618407" cy="818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Afbeelding 3"/>
          <p:cNvPicPr>
            <a:picLocks noChangeAspect="1"/>
          </p:cNvPicPr>
          <p:nvPr/>
        </p:nvPicPr>
        <p:blipFill rotWithShape="1">
          <a:blip r:embed="rId8"/>
          <a:srcRect l="21749" t="21175" r="42306" b="8693"/>
          <a:stretch/>
        </p:blipFill>
        <p:spPr>
          <a:xfrm>
            <a:off x="10966741" y="77015"/>
            <a:ext cx="1292465" cy="168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79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Conclusions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 unique project with a wide variety of learning environments</a:t>
            </a:r>
          </a:p>
          <a:p>
            <a:r>
              <a:rPr lang="en-GB" dirty="0"/>
              <a:t>Students challenged to step outside their comfort </a:t>
            </a:r>
            <a:r>
              <a:rPr lang="en-GB" dirty="0" smtClean="0"/>
              <a:t>zone</a:t>
            </a:r>
          </a:p>
          <a:p>
            <a:r>
              <a:rPr lang="en-GB" dirty="0"/>
              <a:t>Students encouraged to reflect on own performance and how they engage with </a:t>
            </a:r>
            <a:r>
              <a:rPr lang="en-GB" dirty="0" smtClean="0"/>
              <a:t>others</a:t>
            </a:r>
          </a:p>
          <a:p>
            <a:r>
              <a:rPr lang="en-GB" dirty="0"/>
              <a:t>Close working with other disciplines, nationalities and cultures enhances the learning experience of students and </a:t>
            </a:r>
            <a:r>
              <a:rPr lang="en-GB" dirty="0" smtClean="0"/>
              <a:t>staff</a:t>
            </a:r>
          </a:p>
          <a:p>
            <a:r>
              <a:rPr lang="en-GB" dirty="0" smtClean="0"/>
              <a:t>Reviewed and enhanced for next year</a:t>
            </a:r>
          </a:p>
          <a:p>
            <a:r>
              <a:rPr lang="en-GB" dirty="0" smtClean="0"/>
              <a:t>Significant opportunities for re-engaging or engaging disenfranchised students through “inclusive learning environments”</a:t>
            </a:r>
          </a:p>
          <a:p>
            <a:r>
              <a:rPr lang="en-GB" dirty="0" smtClean="0"/>
              <a:t>Our </a:t>
            </a:r>
            <a:r>
              <a:rPr lang="en-GB" dirty="0" smtClean="0">
                <a:hlinkClick r:id="rId2"/>
              </a:rPr>
              <a:t>“concrete </a:t>
            </a:r>
            <a:r>
              <a:rPr lang="en-GB" dirty="0">
                <a:hlinkClick r:id="rId2"/>
              </a:rPr>
              <a:t>girls”  </a:t>
            </a: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  <p:pic>
        <p:nvPicPr>
          <p:cNvPr id="4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517" y="6101395"/>
            <a:ext cx="1447225" cy="6242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4"/>
          <p:cNvGrpSpPr/>
          <p:nvPr/>
        </p:nvGrpSpPr>
        <p:grpSpPr>
          <a:xfrm>
            <a:off x="3770889" y="6004290"/>
            <a:ext cx="1567878" cy="721348"/>
            <a:chOff x="651328" y="2857592"/>
            <a:chExt cx="1353185" cy="620394"/>
          </a:xfrm>
        </p:grpSpPr>
        <p:pic>
          <p:nvPicPr>
            <p:cNvPr id="6" name="A1808E0D-8B20-48F8-905E-D67E8665424A" descr="image1.JPG"/>
            <p:cNvPicPr/>
            <p:nvPr/>
          </p:nvPicPr>
          <p:blipFill>
            <a:blip r:embed="rId4" r:link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328" y="2857592"/>
              <a:ext cx="1353185" cy="4375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TextBox 6"/>
            <p:cNvSpPr txBox="1"/>
            <p:nvPr/>
          </p:nvSpPr>
          <p:spPr>
            <a:xfrm>
              <a:off x="1349828" y="3231765"/>
              <a:ext cx="63350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/>
                <a:t>Scotland</a:t>
              </a:r>
              <a:endParaRPr lang="en-GB" sz="1000" dirty="0"/>
            </a:p>
          </p:txBody>
        </p:sp>
      </p:grpSp>
      <p:pic>
        <p:nvPicPr>
          <p:cNvPr id="8" name="Picture 4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978" y="6244432"/>
            <a:ext cx="1949974" cy="3066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C:\Users\plo2\Desktop\KA2 Cap Build 2015\eu_flag_co_funded_pos_[rgb]_right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35" y="230188"/>
            <a:ext cx="1397000" cy="402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3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704" y="5907186"/>
            <a:ext cx="1618407" cy="818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Afbeelding 3"/>
          <p:cNvPicPr>
            <a:picLocks noChangeAspect="1"/>
          </p:cNvPicPr>
          <p:nvPr/>
        </p:nvPicPr>
        <p:blipFill rotWithShape="1">
          <a:blip r:embed="rId9"/>
          <a:srcRect l="21749" t="21175" r="42306" b="8693"/>
          <a:stretch/>
        </p:blipFill>
        <p:spPr>
          <a:xfrm>
            <a:off x="10966741" y="77015"/>
            <a:ext cx="1292465" cy="168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897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mail.gcu.ac.uk/owa/service.svc/s/GetFileAttachment?id=AAMkAGQxNWViNDBmLWUxMWItNDE1ZS1iODZiLThiNTdkMjU2ODk4MQBGAAAAAACdx347U4HTEaRDAAYrAAV%2BBwChug0bDm3SEb%2F3AAYrAAV%2BAAAAYs6pAACSZ42H17NgQadgBi2%2FCEGYAAFQugILAAABEgAQAHSQWpgCcTZMtgdHVUeTa1w%3D&amp;X-OWA-CANARY=qC93wlE57UeS95LKzIJCMstqhn5qJ9UIIakdHrssq8XyeDuFKLqNbYdSBtYZ_mX_DM3OfUrFeBc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24" y="1435510"/>
            <a:ext cx="9590173" cy="316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17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47717" y="525421"/>
            <a:ext cx="8596668" cy="1320800"/>
          </a:xfrm>
        </p:spPr>
        <p:txBody>
          <a:bodyPr/>
          <a:lstStyle/>
          <a:p>
            <a:r>
              <a:rPr lang="nl-NL" b="1" dirty="0" err="1" smtClean="0">
                <a:solidFill>
                  <a:schemeClr val="accent2">
                    <a:lumMod val="50000"/>
                  </a:schemeClr>
                </a:solidFill>
              </a:rPr>
              <a:t>Who</a:t>
            </a:r>
            <a:r>
              <a:rPr lang="nl-NL" b="1" dirty="0" smtClean="0">
                <a:solidFill>
                  <a:schemeClr val="accent2">
                    <a:lumMod val="50000"/>
                  </a:schemeClr>
                </a:solidFill>
              </a:rPr>
              <a:t> are we?</a:t>
            </a:r>
            <a:endParaRPr lang="nl-NL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7334" y="1868839"/>
            <a:ext cx="8596668" cy="388077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nl-NL" sz="2000" dirty="0">
              <a:sym typeface="Wingdings"/>
            </a:endParaRPr>
          </a:p>
          <a:p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2"/>
          <a:srcRect l="21749" t="21175" r="42306" b="8693"/>
          <a:stretch/>
        </p:blipFill>
        <p:spPr>
          <a:xfrm>
            <a:off x="172536" y="192133"/>
            <a:ext cx="1009596" cy="131320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07400"/>
            <a:ext cx="2725312" cy="1533961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2646" y="4304312"/>
            <a:ext cx="2316065" cy="1737049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9461" y="4463989"/>
            <a:ext cx="2158986" cy="1619239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4002" y="4424890"/>
            <a:ext cx="2493741" cy="1658338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3323303" y="2684205"/>
            <a:ext cx="2395408" cy="1459693"/>
            <a:chOff x="651328" y="2857592"/>
            <a:chExt cx="1353185" cy="620394"/>
          </a:xfrm>
        </p:grpSpPr>
        <p:pic>
          <p:nvPicPr>
            <p:cNvPr id="12" name="A1808E0D-8B20-48F8-905E-D67E8665424A" descr="image1.JPG"/>
            <p:cNvPicPr/>
            <p:nvPr/>
          </p:nvPicPr>
          <p:blipFill>
            <a:blip r:embed="rId7" r:link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328" y="2857592"/>
              <a:ext cx="1353185" cy="4375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TextBox 12"/>
            <p:cNvSpPr txBox="1"/>
            <p:nvPr/>
          </p:nvSpPr>
          <p:spPr>
            <a:xfrm>
              <a:off x="1349828" y="3231765"/>
              <a:ext cx="63350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/>
                <a:t>Scotland</a:t>
              </a:r>
              <a:endParaRPr lang="en-GB" sz="1000" dirty="0"/>
            </a:p>
          </p:txBody>
        </p:sp>
      </p:grpSp>
      <p:pic>
        <p:nvPicPr>
          <p:cNvPr id="14" name="Picture 3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36" y="2517057"/>
            <a:ext cx="2147877" cy="145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4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390" y="2968907"/>
            <a:ext cx="2307128" cy="695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5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9658" y="2831690"/>
            <a:ext cx="2173077" cy="832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26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PEETS TEAM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Dr Bob Gilmour – </a:t>
            </a:r>
            <a:r>
              <a:rPr lang="en-GB" dirty="0" smtClean="0">
                <a:hlinkClick r:id="rId2"/>
              </a:rPr>
              <a:t>r.a.gilmour@gcu.ac.uk</a:t>
            </a:r>
            <a:r>
              <a:rPr lang="en-GB" dirty="0" smtClean="0"/>
              <a:t> </a:t>
            </a:r>
          </a:p>
          <a:p>
            <a:r>
              <a:rPr lang="en-GB" dirty="0"/>
              <a:t>Mr Dale Lyon  - </a:t>
            </a:r>
            <a:r>
              <a:rPr lang="en-GB" dirty="0">
                <a:hlinkClick r:id="rId3"/>
              </a:rPr>
              <a:t>dale@concreteinscotland.com</a:t>
            </a:r>
            <a:r>
              <a:rPr lang="en-GB" dirty="0"/>
              <a:t> </a:t>
            </a:r>
          </a:p>
          <a:p>
            <a:r>
              <a:rPr lang="en-GB" dirty="0" smtClean="0"/>
              <a:t>Ms </a:t>
            </a:r>
            <a:r>
              <a:rPr lang="en-GB" dirty="0" err="1" smtClean="0"/>
              <a:t>Jantien</a:t>
            </a:r>
            <a:r>
              <a:rPr lang="en-GB" dirty="0" smtClean="0"/>
              <a:t> Belt – </a:t>
            </a:r>
            <a:r>
              <a:rPr lang="en-GB" dirty="0" smtClean="0">
                <a:hlinkClick r:id="rId4"/>
              </a:rPr>
              <a:t>j.belt@hhs.nl</a:t>
            </a:r>
            <a:r>
              <a:rPr lang="en-GB" dirty="0" smtClean="0"/>
              <a:t> </a:t>
            </a:r>
          </a:p>
          <a:p>
            <a:r>
              <a:rPr lang="en-GB" dirty="0" smtClean="0"/>
              <a:t>Dr Caroline Gallagher – </a:t>
            </a:r>
            <a:r>
              <a:rPr lang="en-GB" dirty="0" smtClean="0">
                <a:hlinkClick r:id="rId5"/>
              </a:rPr>
              <a:t>c.e.Gallagher@gcu.ac.uk</a:t>
            </a:r>
            <a:r>
              <a:rPr lang="en-GB" dirty="0" smtClean="0"/>
              <a:t> </a:t>
            </a:r>
          </a:p>
          <a:p>
            <a:r>
              <a:rPr lang="en-GB" dirty="0" smtClean="0"/>
              <a:t>Ms Sari Horn – </a:t>
            </a:r>
            <a:r>
              <a:rPr lang="en-GB" dirty="0" smtClean="0">
                <a:hlinkClick r:id="rId6"/>
              </a:rPr>
              <a:t>sari.horn@lamk.fi</a:t>
            </a:r>
            <a:r>
              <a:rPr lang="en-GB" dirty="0" smtClean="0"/>
              <a:t> </a:t>
            </a:r>
          </a:p>
          <a:p>
            <a:r>
              <a:rPr lang="en-GB" dirty="0" smtClean="0"/>
              <a:t>Mr Tim </a:t>
            </a:r>
            <a:r>
              <a:rPr lang="en-GB" dirty="0" err="1" smtClean="0"/>
              <a:t>Hoppen</a:t>
            </a:r>
            <a:r>
              <a:rPr lang="en-GB" dirty="0" smtClean="0"/>
              <a:t> – </a:t>
            </a:r>
            <a:r>
              <a:rPr lang="en-GB" dirty="0" smtClean="0">
                <a:hlinkClick r:id="rId7"/>
              </a:rPr>
              <a:t>t.hoppen@hhs.nl</a:t>
            </a:r>
            <a:r>
              <a:rPr lang="en-GB" dirty="0" smtClean="0"/>
              <a:t> </a:t>
            </a:r>
          </a:p>
          <a:p>
            <a:r>
              <a:rPr lang="en-GB" dirty="0" smtClean="0"/>
              <a:t>Mr </a:t>
            </a:r>
            <a:r>
              <a:rPr lang="en-GB" dirty="0" err="1" smtClean="0"/>
              <a:t>Juha</a:t>
            </a:r>
            <a:r>
              <a:rPr lang="en-GB" dirty="0" smtClean="0"/>
              <a:t> </a:t>
            </a:r>
            <a:r>
              <a:rPr lang="en-GB" dirty="0" err="1" smtClean="0"/>
              <a:t>Hyytiainen</a:t>
            </a:r>
            <a:r>
              <a:rPr lang="en-GB" dirty="0" smtClean="0"/>
              <a:t>  </a:t>
            </a:r>
            <a:r>
              <a:rPr lang="en-GB" dirty="0" smtClean="0">
                <a:hlinkClick r:id="rId8"/>
              </a:rPr>
              <a:t>juha.hyytiainen@lamk.fi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905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6142"/>
            <a:ext cx="10515600" cy="1325563"/>
          </a:xfrm>
        </p:spPr>
        <p:txBody>
          <a:bodyPr/>
          <a:lstStyle/>
          <a:p>
            <a:pPr algn="ctr"/>
            <a:r>
              <a:rPr lang="en-GB" dirty="0" smtClean="0"/>
              <a:t>Promoting excellence in employability and transversal skills (PEETS)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38780"/>
            <a:ext cx="10515600" cy="4351338"/>
          </a:xfrm>
        </p:spPr>
        <p:txBody>
          <a:bodyPr>
            <a:normAutofit fontScale="92500"/>
          </a:bodyPr>
          <a:lstStyle/>
          <a:p>
            <a:endParaRPr lang="en-GB" dirty="0" smtClean="0"/>
          </a:p>
          <a:p>
            <a:pPr marL="355600" indent="-342900">
              <a:lnSpc>
                <a:spcPts val="3650"/>
              </a:lnSpc>
              <a:buFont typeface="Arial"/>
              <a:buChar char="•"/>
              <a:tabLst>
                <a:tab pos="355600" algn="l"/>
              </a:tabLst>
            </a:pPr>
            <a:r>
              <a:rPr lang="en-GB" sz="3200" dirty="0" smtClean="0">
                <a:cs typeface="Calibri"/>
              </a:rPr>
              <a:t>Erasmus </a:t>
            </a:r>
            <a:r>
              <a:rPr lang="en-GB" sz="3200" dirty="0">
                <a:cs typeface="Calibri"/>
              </a:rPr>
              <a:t>+ Strategic Partnership </a:t>
            </a:r>
            <a:r>
              <a:rPr lang="en-GB" sz="3200" dirty="0" smtClean="0">
                <a:cs typeface="Calibri"/>
              </a:rPr>
              <a:t>(</a:t>
            </a:r>
            <a:r>
              <a:rPr lang="en-GB" sz="3200" dirty="0">
                <a:cs typeface="Calibri"/>
              </a:rPr>
              <a:t>€</a:t>
            </a:r>
            <a:r>
              <a:rPr lang="en-GB" sz="3200" dirty="0" smtClean="0">
                <a:cs typeface="Calibri"/>
              </a:rPr>
              <a:t>300,000 3 </a:t>
            </a:r>
            <a:r>
              <a:rPr lang="en-GB" sz="3200" dirty="0">
                <a:cs typeface="Calibri"/>
              </a:rPr>
              <a:t>years)</a:t>
            </a:r>
          </a:p>
          <a:p>
            <a:pPr marL="355600" indent="-342900">
              <a:lnSpc>
                <a:spcPts val="3650"/>
              </a:lnSpc>
              <a:buFont typeface="Arial"/>
              <a:buChar char="•"/>
              <a:tabLst>
                <a:tab pos="355600" algn="l"/>
              </a:tabLst>
            </a:pPr>
            <a:r>
              <a:rPr lang="en-GB" sz="3200" dirty="0">
                <a:cs typeface="Calibri"/>
              </a:rPr>
              <a:t>Ind</a:t>
            </a:r>
            <a:r>
              <a:rPr lang="en-GB" sz="3200" spc="-15" dirty="0">
                <a:cs typeface="Calibri"/>
              </a:rPr>
              <a:t>u</a:t>
            </a:r>
            <a:r>
              <a:rPr lang="en-GB" sz="3200" spc="-45" dirty="0">
                <a:cs typeface="Calibri"/>
              </a:rPr>
              <a:t>s</a:t>
            </a:r>
            <a:r>
              <a:rPr lang="en-GB" sz="3200" dirty="0">
                <a:cs typeface="Calibri"/>
              </a:rPr>
              <a:t>try</a:t>
            </a:r>
            <a:r>
              <a:rPr lang="en-GB" sz="3200" spc="45" dirty="0">
                <a:cs typeface="Calibri"/>
              </a:rPr>
              <a:t> </a:t>
            </a:r>
            <a:r>
              <a:rPr lang="en-GB" sz="3200" dirty="0">
                <a:cs typeface="Calibri"/>
              </a:rPr>
              <a:t>i</a:t>
            </a:r>
            <a:r>
              <a:rPr lang="en-GB" sz="3200" spc="-35" dirty="0">
                <a:cs typeface="Calibri"/>
              </a:rPr>
              <a:t>n</a:t>
            </a:r>
            <a:r>
              <a:rPr lang="en-GB" sz="3200" spc="-80" dirty="0">
                <a:cs typeface="Calibri"/>
              </a:rPr>
              <a:t>f</a:t>
            </a:r>
            <a:r>
              <a:rPr lang="en-GB" sz="3200" spc="-5" dirty="0">
                <a:cs typeface="Calibri"/>
              </a:rPr>
              <a:t>orme</a:t>
            </a:r>
            <a:r>
              <a:rPr lang="en-GB" sz="3200" dirty="0">
                <a:cs typeface="Calibri"/>
              </a:rPr>
              <a:t>d</a:t>
            </a:r>
            <a:r>
              <a:rPr lang="en-GB" sz="3200" spc="20" dirty="0">
                <a:cs typeface="Calibri"/>
              </a:rPr>
              <a:t> </a:t>
            </a:r>
            <a:r>
              <a:rPr lang="en-GB" sz="3200" spc="-5" dirty="0">
                <a:cs typeface="Calibri"/>
              </a:rPr>
              <a:t>p</a:t>
            </a:r>
            <a:r>
              <a:rPr lang="en-GB" sz="3200" spc="-50" dirty="0">
                <a:cs typeface="Calibri"/>
              </a:rPr>
              <a:t>r</a:t>
            </a:r>
            <a:r>
              <a:rPr lang="en-GB" sz="3200" spc="-5" dirty="0">
                <a:cs typeface="Calibri"/>
              </a:rPr>
              <a:t>ojec</a:t>
            </a:r>
            <a:r>
              <a:rPr lang="en-GB" sz="3200" dirty="0">
                <a:cs typeface="Calibri"/>
              </a:rPr>
              <a:t>t</a:t>
            </a:r>
            <a:r>
              <a:rPr lang="en-GB" sz="3200" spc="-10" dirty="0">
                <a:cs typeface="Calibri"/>
              </a:rPr>
              <a:t> </a:t>
            </a:r>
            <a:r>
              <a:rPr lang="en-GB" sz="3200" dirty="0">
                <a:cs typeface="Calibri"/>
              </a:rPr>
              <a:t>aimed </a:t>
            </a:r>
            <a:r>
              <a:rPr lang="en-GB" sz="3200" spc="-30" dirty="0">
                <a:cs typeface="Calibri"/>
              </a:rPr>
              <a:t>a</a:t>
            </a:r>
            <a:r>
              <a:rPr lang="en-GB" sz="3200" dirty="0">
                <a:cs typeface="Calibri"/>
              </a:rPr>
              <a:t>t </a:t>
            </a:r>
            <a:r>
              <a:rPr lang="en-GB" sz="3200" spc="-5" dirty="0" smtClean="0">
                <a:cs typeface="Calibri"/>
              </a:rPr>
              <a:t>d</a:t>
            </a:r>
            <a:r>
              <a:rPr lang="en-GB" sz="3200" spc="-10" dirty="0" smtClean="0">
                <a:cs typeface="Calibri"/>
              </a:rPr>
              <a:t>e</a:t>
            </a:r>
            <a:r>
              <a:rPr lang="en-GB" sz="3200" spc="-35" dirty="0" smtClean="0">
                <a:cs typeface="Calibri"/>
              </a:rPr>
              <a:t>v</a:t>
            </a:r>
            <a:r>
              <a:rPr lang="en-GB" sz="3200" dirty="0" smtClean="0">
                <a:cs typeface="Calibri"/>
              </a:rPr>
              <a:t>elopi</a:t>
            </a:r>
            <a:r>
              <a:rPr lang="en-GB" sz="3200" spc="-20" dirty="0" smtClean="0">
                <a:cs typeface="Calibri"/>
              </a:rPr>
              <a:t>n</a:t>
            </a:r>
            <a:r>
              <a:rPr lang="en-GB" sz="3200" dirty="0" smtClean="0">
                <a:cs typeface="Calibri"/>
              </a:rPr>
              <a:t>g em</a:t>
            </a:r>
            <a:r>
              <a:rPr lang="en-GB" sz="3200" spc="-15" dirty="0" smtClean="0">
                <a:cs typeface="Calibri"/>
              </a:rPr>
              <a:t>p</a:t>
            </a:r>
            <a:r>
              <a:rPr lang="en-GB" sz="3200" dirty="0" smtClean="0">
                <a:cs typeface="Calibri"/>
              </a:rPr>
              <a:t>l</a:t>
            </a:r>
            <a:r>
              <a:rPr lang="en-GB" sz="3200" spc="-20" dirty="0" smtClean="0">
                <a:cs typeface="Calibri"/>
              </a:rPr>
              <a:t>o</a:t>
            </a:r>
            <a:r>
              <a:rPr lang="en-GB" sz="3200" spc="-50" dirty="0" smtClean="0">
                <a:cs typeface="Calibri"/>
              </a:rPr>
              <a:t>y</a:t>
            </a:r>
            <a:r>
              <a:rPr lang="en-GB" sz="3200" dirty="0" smtClean="0">
                <a:cs typeface="Calibri"/>
              </a:rPr>
              <a:t>abi</a:t>
            </a:r>
            <a:r>
              <a:rPr lang="en-GB" sz="3200" spc="-15" dirty="0" smtClean="0">
                <a:cs typeface="Calibri"/>
              </a:rPr>
              <a:t>l</a:t>
            </a:r>
            <a:r>
              <a:rPr lang="en-GB" sz="3200" dirty="0" smtClean="0">
                <a:cs typeface="Calibri"/>
              </a:rPr>
              <a:t>i</a:t>
            </a:r>
            <a:r>
              <a:rPr lang="en-GB" sz="3200" spc="-15" dirty="0" smtClean="0">
                <a:cs typeface="Calibri"/>
              </a:rPr>
              <a:t>t</a:t>
            </a:r>
            <a:r>
              <a:rPr lang="en-GB" sz="3200" dirty="0" smtClean="0">
                <a:cs typeface="Calibri"/>
              </a:rPr>
              <a:t>y</a:t>
            </a:r>
            <a:r>
              <a:rPr lang="en-GB" sz="3200" spc="30" dirty="0" smtClean="0">
                <a:cs typeface="Calibri"/>
              </a:rPr>
              <a:t> </a:t>
            </a:r>
            <a:r>
              <a:rPr lang="en-GB" sz="3200" spc="-5" dirty="0" smtClean="0">
                <a:cs typeface="Calibri"/>
              </a:rPr>
              <a:t>s</a:t>
            </a:r>
            <a:r>
              <a:rPr lang="en-GB" sz="3200" spc="-15" dirty="0" smtClean="0">
                <a:cs typeface="Calibri"/>
              </a:rPr>
              <a:t>k</a:t>
            </a:r>
            <a:r>
              <a:rPr lang="en-GB" sz="3200" dirty="0" smtClean="0">
                <a:cs typeface="Calibri"/>
              </a:rPr>
              <a:t>i</a:t>
            </a:r>
            <a:r>
              <a:rPr lang="en-GB" sz="3200" spc="-10" dirty="0" smtClean="0">
                <a:cs typeface="Calibri"/>
              </a:rPr>
              <a:t>l</a:t>
            </a:r>
            <a:r>
              <a:rPr lang="en-GB" sz="3200" dirty="0" smtClean="0">
                <a:cs typeface="Calibri"/>
              </a:rPr>
              <a:t>ls (Industry associated with renewables)</a:t>
            </a:r>
            <a:endParaRPr lang="en-GB" sz="3200" dirty="0">
              <a:cs typeface="Calibri"/>
            </a:endParaRPr>
          </a:p>
          <a:p>
            <a:pPr marL="355600" indent="-342900">
              <a:spcBef>
                <a:spcPts val="380"/>
              </a:spcBef>
              <a:buFont typeface="Arial"/>
              <a:buChar char="•"/>
              <a:tabLst>
                <a:tab pos="355600" algn="l"/>
              </a:tabLst>
            </a:pPr>
            <a:r>
              <a:rPr lang="en-GB" sz="3200" dirty="0">
                <a:cs typeface="Calibri"/>
              </a:rPr>
              <a:t>I</a:t>
            </a:r>
            <a:r>
              <a:rPr lang="en-GB" sz="3200" spc="-30" dirty="0">
                <a:cs typeface="Calibri"/>
              </a:rPr>
              <a:t>n</a:t>
            </a:r>
            <a:r>
              <a:rPr lang="en-GB" sz="3200" spc="-45" dirty="0">
                <a:cs typeface="Calibri"/>
              </a:rPr>
              <a:t>t</a:t>
            </a:r>
            <a:r>
              <a:rPr lang="en-GB" sz="3200" dirty="0">
                <a:cs typeface="Calibri"/>
              </a:rPr>
              <a:t>e</a:t>
            </a:r>
            <a:r>
              <a:rPr lang="en-GB" sz="3200" spc="-50" dirty="0">
                <a:cs typeface="Calibri"/>
              </a:rPr>
              <a:t>r</a:t>
            </a:r>
            <a:r>
              <a:rPr lang="en-GB" sz="3200" spc="-5" dirty="0">
                <a:cs typeface="Calibri"/>
              </a:rPr>
              <a:t>di</a:t>
            </a:r>
            <a:r>
              <a:rPr lang="en-GB" sz="3200" spc="-15" dirty="0">
                <a:cs typeface="Calibri"/>
              </a:rPr>
              <a:t>s</a:t>
            </a:r>
            <a:r>
              <a:rPr lang="en-GB" sz="3200" dirty="0">
                <a:cs typeface="Calibri"/>
              </a:rPr>
              <a:t>cip</a:t>
            </a:r>
            <a:r>
              <a:rPr lang="en-GB" sz="3200" spc="-15" dirty="0">
                <a:cs typeface="Calibri"/>
              </a:rPr>
              <a:t>l</a:t>
            </a:r>
            <a:r>
              <a:rPr lang="en-GB" sz="3200" dirty="0">
                <a:cs typeface="Calibri"/>
              </a:rPr>
              <a:t>inary</a:t>
            </a:r>
            <a:r>
              <a:rPr lang="en-GB" sz="3200" spc="45" dirty="0">
                <a:cs typeface="Calibri"/>
              </a:rPr>
              <a:t> </a:t>
            </a:r>
            <a:r>
              <a:rPr lang="en-GB" sz="3200" dirty="0">
                <a:cs typeface="Calibri"/>
              </a:rPr>
              <a:t>and</a:t>
            </a:r>
            <a:r>
              <a:rPr lang="en-GB" sz="3200" spc="-5" dirty="0">
                <a:cs typeface="Calibri"/>
              </a:rPr>
              <a:t> </a:t>
            </a:r>
            <a:r>
              <a:rPr lang="en-GB" sz="3200" dirty="0">
                <a:cs typeface="Calibri"/>
              </a:rPr>
              <a:t>mul</a:t>
            </a:r>
            <a:r>
              <a:rPr lang="en-GB" sz="3200" spc="-15" dirty="0">
                <a:cs typeface="Calibri"/>
              </a:rPr>
              <a:t>t</a:t>
            </a:r>
            <a:r>
              <a:rPr lang="en-GB" sz="3200" dirty="0">
                <a:cs typeface="Calibri"/>
              </a:rPr>
              <a:t>icu</a:t>
            </a:r>
            <a:r>
              <a:rPr lang="en-GB" sz="3200" spc="-20" dirty="0">
                <a:cs typeface="Calibri"/>
              </a:rPr>
              <a:t>l</a:t>
            </a:r>
            <a:r>
              <a:rPr lang="en-GB" sz="3200" dirty="0">
                <a:cs typeface="Calibri"/>
              </a:rPr>
              <a:t>tu</a:t>
            </a:r>
            <a:r>
              <a:rPr lang="en-GB" sz="3200" spc="-75" dirty="0">
                <a:cs typeface="Calibri"/>
              </a:rPr>
              <a:t>r</a:t>
            </a:r>
            <a:r>
              <a:rPr lang="en-GB" sz="3200" dirty="0">
                <a:cs typeface="Calibri"/>
              </a:rPr>
              <a:t>al</a:t>
            </a:r>
            <a:r>
              <a:rPr lang="en-GB" sz="3200" spc="50" dirty="0">
                <a:cs typeface="Calibri"/>
              </a:rPr>
              <a:t> </a:t>
            </a:r>
            <a:r>
              <a:rPr lang="en-GB" sz="3200" spc="-45" dirty="0">
                <a:cs typeface="Calibri"/>
              </a:rPr>
              <a:t>t</a:t>
            </a:r>
            <a:r>
              <a:rPr lang="en-GB" sz="3200" dirty="0">
                <a:cs typeface="Calibri"/>
              </a:rPr>
              <a:t>eams</a:t>
            </a:r>
          </a:p>
          <a:p>
            <a:pPr marL="812800" lvl="1" indent="-342900">
              <a:spcBef>
                <a:spcPts val="380"/>
              </a:spcBef>
              <a:buFont typeface="Arial"/>
              <a:buChar char="•"/>
              <a:tabLst>
                <a:tab pos="355600" algn="l"/>
              </a:tabLst>
            </a:pPr>
            <a:r>
              <a:rPr lang="en-GB" dirty="0" smtClean="0">
                <a:cs typeface="Calibri"/>
              </a:rPr>
              <a:t>39 </a:t>
            </a:r>
            <a:r>
              <a:rPr lang="en-GB" dirty="0">
                <a:cs typeface="Calibri"/>
              </a:rPr>
              <a:t>students – Finland, Netherlands and Scotland</a:t>
            </a:r>
          </a:p>
          <a:p>
            <a:pPr marL="812800" lvl="1" indent="-342900">
              <a:spcBef>
                <a:spcPts val="380"/>
              </a:spcBef>
              <a:buFont typeface="Arial"/>
              <a:buChar char="•"/>
              <a:tabLst>
                <a:tab pos="355600" algn="l"/>
              </a:tabLst>
            </a:pPr>
            <a:r>
              <a:rPr lang="en-GB" dirty="0">
                <a:cs typeface="Calibri"/>
              </a:rPr>
              <a:t>Environmental civil engineering, Environmental management, Marketing, Business</a:t>
            </a:r>
            <a:endParaRPr lang="en-GB" sz="3200" dirty="0">
              <a:cs typeface="Calibri"/>
            </a:endParaRPr>
          </a:p>
          <a:p>
            <a:pPr marL="355600" indent="-342900">
              <a:spcBef>
                <a:spcPts val="384"/>
              </a:spcBef>
              <a:buFont typeface="Arial"/>
              <a:buChar char="•"/>
              <a:tabLst>
                <a:tab pos="355600" algn="l"/>
              </a:tabLst>
            </a:pPr>
            <a:r>
              <a:rPr lang="en-GB" sz="3200" dirty="0">
                <a:cs typeface="Calibri"/>
              </a:rPr>
              <a:t>P</a:t>
            </a:r>
            <a:r>
              <a:rPr lang="en-GB" sz="3200" spc="-50" dirty="0">
                <a:cs typeface="Calibri"/>
              </a:rPr>
              <a:t>r</a:t>
            </a:r>
            <a:r>
              <a:rPr lang="en-GB" sz="3200" spc="-5" dirty="0">
                <a:cs typeface="Calibri"/>
              </a:rPr>
              <a:t>o</a:t>
            </a:r>
            <a:r>
              <a:rPr lang="en-GB" sz="3200" spc="-90" dirty="0">
                <a:cs typeface="Calibri"/>
              </a:rPr>
              <a:t>f</a:t>
            </a:r>
            <a:r>
              <a:rPr lang="en-GB" sz="3200" dirty="0">
                <a:cs typeface="Calibri"/>
              </a:rPr>
              <a:t>ess</a:t>
            </a:r>
            <a:r>
              <a:rPr lang="en-GB" sz="3200" spc="-15" dirty="0">
                <a:cs typeface="Calibri"/>
              </a:rPr>
              <a:t>i</a:t>
            </a:r>
            <a:r>
              <a:rPr lang="en-GB" sz="3200" spc="-5" dirty="0">
                <a:cs typeface="Calibri"/>
              </a:rPr>
              <a:t>ona</a:t>
            </a:r>
            <a:r>
              <a:rPr lang="en-GB" sz="3200" dirty="0">
                <a:cs typeface="Calibri"/>
              </a:rPr>
              <a:t>l</a:t>
            </a:r>
            <a:r>
              <a:rPr lang="en-GB" sz="3200" spc="5" dirty="0">
                <a:cs typeface="Calibri"/>
              </a:rPr>
              <a:t> </a:t>
            </a:r>
            <a:r>
              <a:rPr lang="en-GB" sz="3200" spc="-5" dirty="0">
                <a:cs typeface="Calibri"/>
              </a:rPr>
              <a:t>se</a:t>
            </a:r>
            <a:r>
              <a:rPr lang="en-GB" sz="3200" spc="20" dirty="0">
                <a:cs typeface="Calibri"/>
              </a:rPr>
              <a:t>r</a:t>
            </a:r>
            <a:r>
              <a:rPr lang="en-GB" sz="3200" dirty="0">
                <a:cs typeface="Calibri"/>
              </a:rPr>
              <a:t>vice</a:t>
            </a:r>
            <a:r>
              <a:rPr lang="en-GB" sz="3200" spc="-20" dirty="0">
                <a:cs typeface="Calibri"/>
              </a:rPr>
              <a:t> </a:t>
            </a:r>
            <a:r>
              <a:rPr lang="en-GB" sz="3200" dirty="0" smtClean="0">
                <a:cs typeface="Calibri"/>
              </a:rPr>
              <a:t>en</a:t>
            </a:r>
            <a:r>
              <a:rPr lang="en-GB" sz="3200" spc="-60" dirty="0" smtClean="0">
                <a:cs typeface="Calibri"/>
              </a:rPr>
              <a:t>g</a:t>
            </a:r>
            <a:r>
              <a:rPr lang="en-GB" sz="3200" dirty="0" smtClean="0">
                <a:cs typeface="Calibri"/>
              </a:rPr>
              <a:t>a</a:t>
            </a:r>
            <a:r>
              <a:rPr lang="en-GB" sz="3200" spc="-20" dirty="0" smtClean="0">
                <a:cs typeface="Calibri"/>
              </a:rPr>
              <a:t>g</a:t>
            </a:r>
            <a:r>
              <a:rPr lang="en-GB" sz="3200" dirty="0" smtClean="0">
                <a:cs typeface="Calibri"/>
              </a:rPr>
              <a:t>eme</a:t>
            </a:r>
            <a:r>
              <a:rPr lang="en-GB" sz="3200" spc="-35" dirty="0" smtClean="0">
                <a:cs typeface="Calibri"/>
              </a:rPr>
              <a:t>n</a:t>
            </a:r>
            <a:r>
              <a:rPr lang="en-GB" sz="3200" dirty="0" smtClean="0">
                <a:cs typeface="Calibri"/>
              </a:rPr>
              <a:t>t</a:t>
            </a:r>
            <a:endParaRPr lang="en-GB" dirty="0">
              <a:cs typeface="Calibri"/>
            </a:endParaRPr>
          </a:p>
          <a:p>
            <a:pPr marL="355600" indent="-342900">
              <a:spcBef>
                <a:spcPts val="365"/>
              </a:spcBef>
              <a:buFont typeface="Arial"/>
              <a:buChar char="•"/>
              <a:tabLst>
                <a:tab pos="355600" algn="l"/>
              </a:tabLst>
            </a:pPr>
            <a:r>
              <a:rPr lang="en-GB" sz="3200" dirty="0">
                <a:cs typeface="Calibri"/>
              </a:rPr>
              <a:t>I</a:t>
            </a:r>
            <a:r>
              <a:rPr lang="en-GB" sz="3200" spc="-30" dirty="0">
                <a:cs typeface="Calibri"/>
              </a:rPr>
              <a:t>n</a:t>
            </a:r>
            <a:r>
              <a:rPr lang="en-GB" sz="3200" spc="-45" dirty="0">
                <a:cs typeface="Calibri"/>
              </a:rPr>
              <a:t>t</a:t>
            </a:r>
            <a:r>
              <a:rPr lang="en-GB" sz="3200" dirty="0">
                <a:cs typeface="Calibri"/>
              </a:rPr>
              <a:t>ern</a:t>
            </a:r>
            <a:r>
              <a:rPr lang="en-GB" sz="3200" spc="-30" dirty="0">
                <a:cs typeface="Calibri"/>
              </a:rPr>
              <a:t>a</a:t>
            </a:r>
            <a:r>
              <a:rPr lang="en-GB" sz="3200" dirty="0">
                <a:cs typeface="Calibri"/>
              </a:rPr>
              <a:t>t</a:t>
            </a:r>
            <a:r>
              <a:rPr lang="en-GB" sz="3200" spc="-10" dirty="0">
                <a:cs typeface="Calibri"/>
              </a:rPr>
              <a:t>i</a:t>
            </a:r>
            <a:r>
              <a:rPr lang="en-GB" sz="3200" spc="-5" dirty="0">
                <a:cs typeface="Calibri"/>
              </a:rPr>
              <a:t>ona</a:t>
            </a:r>
            <a:r>
              <a:rPr lang="en-GB" sz="3200" dirty="0">
                <a:cs typeface="Calibri"/>
              </a:rPr>
              <a:t>l</a:t>
            </a:r>
            <a:r>
              <a:rPr lang="en-GB" sz="3200" spc="30" dirty="0">
                <a:cs typeface="Calibri"/>
              </a:rPr>
              <a:t> </a:t>
            </a:r>
            <a:r>
              <a:rPr lang="en-GB" sz="3200" dirty="0">
                <a:cs typeface="Calibri"/>
              </a:rPr>
              <a:t>I</a:t>
            </a:r>
            <a:r>
              <a:rPr lang="en-GB" sz="3200" spc="-30" dirty="0">
                <a:cs typeface="Calibri"/>
              </a:rPr>
              <a:t>n</a:t>
            </a:r>
            <a:r>
              <a:rPr lang="en-GB" sz="3200" spc="-45" dirty="0">
                <a:cs typeface="Calibri"/>
              </a:rPr>
              <a:t>t</a:t>
            </a:r>
            <a:r>
              <a:rPr lang="en-GB" sz="3200" dirty="0">
                <a:cs typeface="Calibri"/>
              </a:rPr>
              <a:t>ens</a:t>
            </a:r>
            <a:r>
              <a:rPr lang="en-GB" sz="3200" spc="-20" dirty="0">
                <a:cs typeface="Calibri"/>
              </a:rPr>
              <a:t>i</a:t>
            </a:r>
            <a:r>
              <a:rPr lang="en-GB" sz="3200" spc="-35" dirty="0">
                <a:cs typeface="Calibri"/>
              </a:rPr>
              <a:t>v</a:t>
            </a:r>
            <a:r>
              <a:rPr lang="en-GB" sz="3200" dirty="0">
                <a:cs typeface="Calibri"/>
              </a:rPr>
              <a:t>e</a:t>
            </a:r>
            <a:r>
              <a:rPr lang="en-GB" sz="3200" spc="15" dirty="0">
                <a:cs typeface="Calibri"/>
              </a:rPr>
              <a:t> </a:t>
            </a:r>
            <a:r>
              <a:rPr lang="en-GB" sz="3200" spc="-5" dirty="0">
                <a:cs typeface="Calibri"/>
              </a:rPr>
              <a:t>Stud</a:t>
            </a:r>
            <a:r>
              <a:rPr lang="en-GB" sz="3200" dirty="0">
                <a:cs typeface="Calibri"/>
              </a:rPr>
              <a:t>y</a:t>
            </a:r>
            <a:r>
              <a:rPr lang="en-GB" sz="3200" spc="20" dirty="0">
                <a:cs typeface="Calibri"/>
              </a:rPr>
              <a:t> </a:t>
            </a:r>
            <a:r>
              <a:rPr lang="en-GB" sz="3200" spc="-60" dirty="0">
                <a:cs typeface="Calibri"/>
              </a:rPr>
              <a:t>P</a:t>
            </a:r>
            <a:r>
              <a:rPr lang="en-GB" sz="3200" dirty="0">
                <a:cs typeface="Calibri"/>
              </a:rPr>
              <a:t>eriod</a:t>
            </a:r>
            <a:r>
              <a:rPr lang="en-GB" sz="3200" spc="-10" dirty="0">
                <a:cs typeface="Calibri"/>
              </a:rPr>
              <a:t> </a:t>
            </a:r>
            <a:r>
              <a:rPr lang="en-GB" sz="3200" spc="-5" dirty="0">
                <a:cs typeface="Calibri"/>
              </a:rPr>
              <a:t>(</a:t>
            </a:r>
            <a:r>
              <a:rPr lang="en-GB" sz="3200" spc="-15" dirty="0">
                <a:cs typeface="Calibri"/>
              </a:rPr>
              <a:t>1</a:t>
            </a:r>
            <a:r>
              <a:rPr lang="en-GB" sz="3200" dirty="0">
                <a:cs typeface="Calibri"/>
              </a:rPr>
              <a:t>0 </a:t>
            </a:r>
            <a:r>
              <a:rPr lang="en-GB" sz="3200" spc="-5" dirty="0">
                <a:cs typeface="Calibri"/>
              </a:rPr>
              <a:t>d</a:t>
            </a:r>
            <a:r>
              <a:rPr lang="en-GB" sz="3200" spc="-60" dirty="0">
                <a:cs typeface="Calibri"/>
              </a:rPr>
              <a:t>a</a:t>
            </a:r>
            <a:r>
              <a:rPr lang="en-GB" sz="3200" spc="-25" dirty="0">
                <a:cs typeface="Calibri"/>
              </a:rPr>
              <a:t>y</a:t>
            </a:r>
            <a:r>
              <a:rPr lang="en-GB" sz="3200" spc="-5" dirty="0">
                <a:cs typeface="Calibri"/>
              </a:rPr>
              <a:t>s</a:t>
            </a:r>
            <a:r>
              <a:rPr lang="en-GB" sz="3200" spc="-5" dirty="0" smtClean="0">
                <a:cs typeface="Calibri"/>
              </a:rPr>
              <a:t>)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517" y="6101395"/>
            <a:ext cx="1447225" cy="6242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4"/>
          <p:cNvGrpSpPr/>
          <p:nvPr/>
        </p:nvGrpSpPr>
        <p:grpSpPr>
          <a:xfrm>
            <a:off x="3770889" y="6004290"/>
            <a:ext cx="1567878" cy="721348"/>
            <a:chOff x="651328" y="2857592"/>
            <a:chExt cx="1353185" cy="620394"/>
          </a:xfrm>
        </p:grpSpPr>
        <p:pic>
          <p:nvPicPr>
            <p:cNvPr id="6" name="A1808E0D-8B20-48F8-905E-D67E8665424A" descr="image1.JPG"/>
            <p:cNvPicPr/>
            <p:nvPr/>
          </p:nvPicPr>
          <p:blipFill>
            <a:blip r:embed="rId3" r:link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328" y="2857592"/>
              <a:ext cx="1353185" cy="4375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TextBox 6"/>
            <p:cNvSpPr txBox="1"/>
            <p:nvPr/>
          </p:nvSpPr>
          <p:spPr>
            <a:xfrm>
              <a:off x="1349828" y="3231765"/>
              <a:ext cx="63350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Scotland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8" name="Picture 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978" y="6244432"/>
            <a:ext cx="1949974" cy="3066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C:\Users\plo2\Desktop\KA2 Cap Build 2015\eu_flag_co_funded_pos_[rgb]_right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35" y="230188"/>
            <a:ext cx="1397000" cy="402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3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704" y="5907186"/>
            <a:ext cx="1618407" cy="818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Afbeelding 3"/>
          <p:cNvPicPr>
            <a:picLocks noChangeAspect="1"/>
          </p:cNvPicPr>
          <p:nvPr/>
        </p:nvPicPr>
        <p:blipFill rotWithShape="1">
          <a:blip r:embed="rId8"/>
          <a:srcRect l="21749" t="21175" r="42306" b="8693"/>
          <a:stretch/>
        </p:blipFill>
        <p:spPr>
          <a:xfrm>
            <a:off x="10966741" y="77015"/>
            <a:ext cx="1292465" cy="168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2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PEETS: </a:t>
            </a:r>
            <a:r>
              <a:rPr lang="nl-NL" dirty="0" err="1">
                <a:solidFill>
                  <a:schemeClr val="accent2">
                    <a:lumMod val="50000"/>
                  </a:schemeClr>
                </a:solidFill>
              </a:rPr>
              <a:t>W</a:t>
            </a:r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hen</a:t>
            </a: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 &amp; </a:t>
            </a:r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for</a:t>
            </a: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whom</a:t>
            </a: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nl-NL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800" dirty="0" smtClean="0"/>
              <a:t>Time: 3 </a:t>
            </a:r>
            <a:r>
              <a:rPr lang="nl-NL" sz="2800" dirty="0" err="1" smtClean="0"/>
              <a:t>years</a:t>
            </a:r>
            <a:r>
              <a:rPr lang="nl-NL" sz="2800" dirty="0" smtClean="0"/>
              <a:t> </a:t>
            </a:r>
            <a:r>
              <a:rPr lang="nl-NL" sz="2800" dirty="0" smtClean="0">
                <a:sym typeface="Wingdings"/>
              </a:rPr>
              <a:t> 3 </a:t>
            </a:r>
            <a:r>
              <a:rPr lang="nl-NL" sz="2800" dirty="0" err="1" smtClean="0">
                <a:sym typeface="Wingdings"/>
              </a:rPr>
              <a:t>projects</a:t>
            </a:r>
            <a:endParaRPr lang="nl-NL" sz="2800" dirty="0" smtClean="0">
              <a:sym typeface="Wingdings"/>
            </a:endParaRPr>
          </a:p>
          <a:p>
            <a:pPr lvl="1"/>
            <a:r>
              <a:rPr lang="nl-NL" sz="2400" dirty="0" smtClean="0">
                <a:sym typeface="Wingdings"/>
              </a:rPr>
              <a:t>2016-2017: Glasgow, Scotland</a:t>
            </a:r>
          </a:p>
          <a:p>
            <a:pPr lvl="1"/>
            <a:r>
              <a:rPr lang="nl-NL" sz="2400" dirty="0" smtClean="0">
                <a:sym typeface="Wingdings"/>
              </a:rPr>
              <a:t>2017-2018: Lahti, Finland</a:t>
            </a:r>
          </a:p>
          <a:p>
            <a:pPr lvl="1"/>
            <a:r>
              <a:rPr lang="nl-NL" sz="2400" dirty="0" smtClean="0">
                <a:sym typeface="Wingdings"/>
              </a:rPr>
              <a:t>2018-2019: The Hague, The Netherlands</a:t>
            </a:r>
          </a:p>
          <a:p>
            <a:pPr lvl="1"/>
            <a:endParaRPr lang="nl-NL" sz="2400" dirty="0" smtClean="0"/>
          </a:p>
          <a:p>
            <a:r>
              <a:rPr lang="nl-NL" sz="2800" dirty="0" err="1" smtClean="0"/>
              <a:t>Each</a:t>
            </a:r>
            <a:r>
              <a:rPr lang="nl-NL" sz="2800" dirty="0" smtClean="0"/>
              <a:t> </a:t>
            </a:r>
            <a:r>
              <a:rPr lang="nl-NL" sz="2800" dirty="0" err="1" smtClean="0"/>
              <a:t>year</a:t>
            </a:r>
            <a:r>
              <a:rPr lang="nl-NL" sz="2800" dirty="0" smtClean="0"/>
              <a:t> 39 </a:t>
            </a:r>
            <a:r>
              <a:rPr lang="nl-NL" sz="2800" dirty="0" err="1" smtClean="0"/>
              <a:t>students</a:t>
            </a:r>
            <a:r>
              <a:rPr lang="nl-NL" sz="2800" dirty="0" smtClean="0"/>
              <a:t> (13 </a:t>
            </a:r>
            <a:r>
              <a:rPr lang="nl-NL" sz="2800" dirty="0" err="1" smtClean="0"/>
              <a:t>from</a:t>
            </a:r>
            <a:r>
              <a:rPr lang="nl-NL" sz="2800" dirty="0" smtClean="0"/>
              <a:t> Scotland, 13 </a:t>
            </a:r>
            <a:r>
              <a:rPr lang="nl-NL" sz="2800" dirty="0" err="1" smtClean="0"/>
              <a:t>from</a:t>
            </a:r>
            <a:r>
              <a:rPr lang="nl-NL" sz="2800" dirty="0" smtClean="0"/>
              <a:t> Finland </a:t>
            </a:r>
            <a:r>
              <a:rPr lang="nl-NL" sz="2800" dirty="0" err="1" smtClean="0"/>
              <a:t>and</a:t>
            </a:r>
            <a:r>
              <a:rPr lang="nl-NL" sz="2800" dirty="0" smtClean="0"/>
              <a:t> 13 </a:t>
            </a:r>
            <a:r>
              <a:rPr lang="nl-NL" sz="2800" dirty="0" err="1" smtClean="0"/>
              <a:t>from</a:t>
            </a:r>
            <a:r>
              <a:rPr lang="nl-NL" sz="2800" dirty="0" smtClean="0"/>
              <a:t> The Netherlands)</a:t>
            </a:r>
          </a:p>
          <a:p>
            <a:endParaRPr lang="nl-NL" sz="2400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0894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What</a:t>
            </a: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 is special </a:t>
            </a:r>
            <a:r>
              <a:rPr lang="nl-NL" dirty="0" err="1" smtClean="0">
                <a:solidFill>
                  <a:schemeClr val="accent2">
                    <a:lumMod val="50000"/>
                  </a:schemeClr>
                </a:solidFill>
              </a:rPr>
              <a:t>about</a:t>
            </a: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 PEETS?</a:t>
            </a:r>
            <a:endParaRPr lang="nl-NL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72403" y="1930400"/>
            <a:ext cx="9160878" cy="3880773"/>
          </a:xfrm>
        </p:spPr>
        <p:txBody>
          <a:bodyPr>
            <a:noAutofit/>
          </a:bodyPr>
          <a:lstStyle/>
          <a:p>
            <a:r>
              <a:rPr lang="en-US" sz="2800" dirty="0" smtClean="0"/>
              <a:t>Interdisciplinary &amp; international</a:t>
            </a:r>
          </a:p>
          <a:p>
            <a:endParaRPr lang="en-US" sz="2800" dirty="0"/>
          </a:p>
          <a:p>
            <a:r>
              <a:rPr lang="en-US" sz="2800" dirty="0" smtClean="0"/>
              <a:t>Inclusive for students</a:t>
            </a:r>
          </a:p>
          <a:p>
            <a:endParaRPr lang="en-US" sz="2800" dirty="0"/>
          </a:p>
          <a:p>
            <a:r>
              <a:rPr lang="en-US" sz="2800" dirty="0" smtClean="0"/>
              <a:t>(Further) development of employability skills, transversal skills, international competencies</a:t>
            </a:r>
            <a:endParaRPr lang="nl-NL" sz="2400" dirty="0" smtClean="0"/>
          </a:p>
        </p:txBody>
      </p:sp>
    </p:spTree>
    <p:extLst>
      <p:ext uri="{BB962C8B-B14F-4D97-AF65-F5344CB8AC3E}">
        <p14:creationId xmlns:p14="http://schemas.microsoft.com/office/powerpoint/2010/main" val="123107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DengXian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DengXian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DengXian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DengXian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1282</TotalTime>
  <Words>1378</Words>
  <Application>Microsoft Office PowerPoint</Application>
  <PresentationFormat>Widescreen</PresentationFormat>
  <Paragraphs>387</Paragraphs>
  <Slides>48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48</vt:i4>
      </vt:variant>
    </vt:vector>
  </HeadingPairs>
  <TitlesOfParts>
    <vt:vector size="57" baseType="lpstr">
      <vt:lpstr>Arial</vt:lpstr>
      <vt:lpstr>Calibri</vt:lpstr>
      <vt:lpstr>Calibri Light</vt:lpstr>
      <vt:lpstr>Times New Roman</vt:lpstr>
      <vt:lpstr>Trebuchet MS</vt:lpstr>
      <vt:lpstr>Wingdings</vt:lpstr>
      <vt:lpstr>Wingdings 3</vt:lpstr>
      <vt:lpstr>Facet</vt:lpstr>
      <vt:lpstr>Office Theme</vt:lpstr>
      <vt:lpstr>Promoting Excellence in Employability and Transversal Skills  (PEETS)   How multidisciplinary and intercultural activities can develop employability skills</vt:lpstr>
      <vt:lpstr>Outline</vt:lpstr>
      <vt:lpstr>Section 1: About PEETS</vt:lpstr>
      <vt:lpstr>What is PEETS?</vt:lpstr>
      <vt:lpstr>Who are we?</vt:lpstr>
      <vt:lpstr>The PEETS TEAM</vt:lpstr>
      <vt:lpstr>Promoting excellence in employability and transversal skills (PEETS)</vt:lpstr>
      <vt:lpstr>PEETS: When &amp; for whom?</vt:lpstr>
      <vt:lpstr>What is special about PEETS?</vt:lpstr>
      <vt:lpstr>What can you learn from this presentation?</vt:lpstr>
      <vt:lpstr>Technical and soft skills  sought by Industry</vt:lpstr>
      <vt:lpstr>Research and development</vt:lpstr>
      <vt:lpstr>PEETS Project Management and Annual Implementation (Key Activities)</vt:lpstr>
      <vt:lpstr>PEETS Intensive Study Period  June 2017</vt:lpstr>
      <vt:lpstr>International Dinner</vt:lpstr>
      <vt:lpstr>Site visits</vt:lpstr>
      <vt:lpstr>Role Play – Public Inquiry</vt:lpstr>
      <vt:lpstr>Section 2: Experiential learning, A Hands on Approach to Education </vt:lpstr>
      <vt:lpstr>PowerPoint Presentation</vt:lpstr>
      <vt:lpstr>PowerPoint Presentation</vt:lpstr>
      <vt:lpstr>Functional Roles:</vt:lpstr>
      <vt:lpstr>PowerPoint Presentation</vt:lpstr>
      <vt:lpstr>P.E.E.T.S ISP Westrigg Wind Farm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Public Enquiry</vt:lpstr>
      <vt:lpstr>Section 3: The effect of PEETS, some research results</vt:lpstr>
      <vt:lpstr>Results pre- and posttest</vt:lpstr>
      <vt:lpstr>Personal and academic/professional motives most important for participation in PEETS</vt:lpstr>
      <vt:lpstr>Beforehand, expectations were high</vt:lpstr>
      <vt:lpstr>Transversal skills:  8 (sub)levels, 79 statements</vt:lpstr>
      <vt:lpstr>The effect of PEETS on transversal skills</vt:lpstr>
      <vt:lpstr>Testgroup: 3 significant improvements</vt:lpstr>
      <vt:lpstr>Results evaluation PEETS</vt:lpstr>
      <vt:lpstr>Overall opinion, recommendation</vt:lpstr>
      <vt:lpstr>Satisfaction about cooperation between students</vt:lpstr>
      <vt:lpstr>Quote</vt:lpstr>
      <vt:lpstr>Opportunities of interdisciplinary and multicultural activities related to Employability Skills?</vt:lpstr>
      <vt:lpstr>Conclusions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PEETS</dc:title>
  <dc:creator>j belt</dc:creator>
  <cp:lastModifiedBy>Gilmour, Bob</cp:lastModifiedBy>
  <cp:revision>58</cp:revision>
  <dcterms:created xsi:type="dcterms:W3CDTF">2016-11-06T10:07:37Z</dcterms:created>
  <dcterms:modified xsi:type="dcterms:W3CDTF">2017-11-30T09:30:11Z</dcterms:modified>
</cp:coreProperties>
</file>