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1" r:id="rId4"/>
    <p:sldMasterId id="2147483711" r:id="rId5"/>
    <p:sldMasterId id="2147483682" r:id="rId6"/>
  </p:sldMasterIdLst>
  <p:notesMasterIdLst>
    <p:notesMasterId r:id="rId30"/>
  </p:notesMasterIdLst>
  <p:handoutMasterIdLst>
    <p:handoutMasterId r:id="rId31"/>
  </p:handoutMasterIdLst>
  <p:sldIdLst>
    <p:sldId id="312" r:id="rId7"/>
    <p:sldId id="310" r:id="rId8"/>
    <p:sldId id="311" r:id="rId9"/>
    <p:sldId id="301" r:id="rId10"/>
    <p:sldId id="313" r:id="rId11"/>
    <p:sldId id="314" r:id="rId12"/>
    <p:sldId id="297" r:id="rId13"/>
    <p:sldId id="300" r:id="rId14"/>
    <p:sldId id="316" r:id="rId15"/>
    <p:sldId id="304" r:id="rId16"/>
    <p:sldId id="305" r:id="rId17"/>
    <p:sldId id="317" r:id="rId18"/>
    <p:sldId id="306" r:id="rId19"/>
    <p:sldId id="315" r:id="rId20"/>
    <p:sldId id="309" r:id="rId21"/>
    <p:sldId id="319" r:id="rId22"/>
    <p:sldId id="320" r:id="rId23"/>
    <p:sldId id="321" r:id="rId24"/>
    <p:sldId id="322" r:id="rId25"/>
    <p:sldId id="323" r:id="rId26"/>
    <p:sldId id="324" r:id="rId27"/>
    <p:sldId id="285" r:id="rId28"/>
    <p:sldId id="318" r:id="rId29"/>
  </p:sldIdLst>
  <p:sldSz cx="9144000" cy="6858000" type="screen4x3"/>
  <p:notesSz cx="9144000" cy="6858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885F766A-7AEC-455B-BCF9-E8B6C269F7BA}">
          <p14:sldIdLst/>
        </p14:section>
        <p14:section name="Section Dividers" id="{82575F4C-A2F0-4EE9-9AE0-39F65A27CD48}">
          <p14:sldIdLst>
            <p14:sldId id="312"/>
          </p14:sldIdLst>
        </p14:section>
        <p14:section name="Generic Slides" id="{CEC8951E-5280-470D-9367-390EE319EB8C}">
          <p14:sldIdLst>
            <p14:sldId id="310"/>
            <p14:sldId id="311"/>
            <p14:sldId id="301"/>
            <p14:sldId id="313"/>
            <p14:sldId id="314"/>
            <p14:sldId id="297"/>
            <p14:sldId id="300"/>
            <p14:sldId id="316"/>
            <p14:sldId id="304"/>
            <p14:sldId id="305"/>
            <p14:sldId id="317"/>
            <p14:sldId id="306"/>
            <p14:sldId id="315"/>
            <p14:sldId id="309"/>
            <p14:sldId id="319"/>
            <p14:sldId id="320"/>
            <p14:sldId id="321"/>
            <p14:sldId id="322"/>
            <p14:sldId id="323"/>
            <p14:sldId id="324"/>
            <p14:sldId id="285"/>
            <p14:sldId id="318"/>
          </p14:sldIdLst>
        </p14:section>
        <p14:section name="Closing Slide" id="{18BF6BD7-647C-4898-8490-009901F6A820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orient="horz" pos="4201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orient="horz" pos="232">
          <p15:clr>
            <a:srgbClr val="A4A3A4"/>
          </p15:clr>
        </p15:guide>
        <p15:guide id="5" orient="horz" pos="4088">
          <p15:clr>
            <a:srgbClr val="A4A3A4"/>
          </p15:clr>
        </p15:guide>
        <p15:guide id="6" orient="horz" pos="5">
          <p15:clr>
            <a:srgbClr val="A4A3A4"/>
          </p15:clr>
        </p15:guide>
        <p15:guide id="7" pos="2880">
          <p15:clr>
            <a:srgbClr val="A4A3A4"/>
          </p15:clr>
        </p15:guide>
        <p15:guide id="8" pos="159">
          <p15:clr>
            <a:srgbClr val="A4A3A4"/>
          </p15:clr>
        </p15:guide>
        <p15:guide id="9" pos="5603">
          <p15:clr>
            <a:srgbClr val="A4A3A4"/>
          </p15:clr>
        </p15:guide>
        <p15:guide id="10" pos="2993">
          <p15:clr>
            <a:srgbClr val="A4A3A4"/>
          </p15:clr>
        </p15:guide>
        <p15:guide id="11" pos="2767">
          <p15:clr>
            <a:srgbClr val="A4A3A4"/>
          </p15:clr>
        </p15:guide>
        <p15:guide id="12" pos="272">
          <p15:clr>
            <a:srgbClr val="A4A3A4"/>
          </p15:clr>
        </p15:guide>
        <p15:guide id="13" pos="54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4201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pos="2880">
          <p15:clr>
            <a:srgbClr val="A4A3A4"/>
          </p15:clr>
        </p15:guide>
        <p15:guide id="5" pos="5601">
          <p15:clr>
            <a:srgbClr val="A4A3A4"/>
          </p15:clr>
        </p15:guide>
        <p15:guide id="6" pos="158">
          <p15:clr>
            <a:srgbClr val="A4A3A4"/>
          </p15:clr>
        </p15:guide>
        <p15:guide id="7" pos="2993">
          <p15:clr>
            <a:srgbClr val="A4A3A4"/>
          </p15:clr>
        </p15:guide>
        <p15:guide id="8" pos="27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81"/>
    <a:srgbClr val="01498E"/>
    <a:srgbClr val="00B398"/>
    <a:srgbClr val="AF1685"/>
    <a:srgbClr val="97D700"/>
    <a:srgbClr val="753BBD"/>
    <a:srgbClr val="006CB4"/>
    <a:srgbClr val="EFEEED"/>
    <a:srgbClr val="C6003D"/>
    <a:srgbClr val="684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5" autoAdjust="0"/>
    <p:restoredTop sz="94648" autoAdjust="0"/>
  </p:normalViewPr>
  <p:slideViewPr>
    <p:cSldViewPr snapToObjects="1">
      <p:cViewPr varScale="1">
        <p:scale>
          <a:sx n="103" d="100"/>
          <a:sy n="103" d="100"/>
        </p:scale>
        <p:origin x="-168" y="-96"/>
      </p:cViewPr>
      <p:guideLst>
        <p:guide orient="horz" pos="2161"/>
        <p:guide orient="horz" pos="4201"/>
        <p:guide orient="horz" pos="119"/>
        <p:guide orient="horz" pos="232"/>
        <p:guide orient="horz" pos="4088"/>
        <p:guide orient="horz" pos="5"/>
        <p:guide pos="2880"/>
        <p:guide pos="159"/>
        <p:guide pos="5603"/>
        <p:guide pos="2993"/>
        <p:guide pos="2767"/>
        <p:guide pos="272"/>
        <p:guide pos="5488"/>
      </p:guideLst>
    </p:cSldViewPr>
  </p:slideViewPr>
  <p:outlineViewPr>
    <p:cViewPr>
      <p:scale>
        <a:sx n="33" d="100"/>
        <a:sy n="33" d="100"/>
      </p:scale>
      <p:origin x="0" y="6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25" d="100"/>
          <a:sy n="125" d="100"/>
        </p:scale>
        <p:origin x="-966" y="-90"/>
      </p:cViewPr>
      <p:guideLst>
        <p:guide orient="horz" pos="2160"/>
        <p:guide orient="horz" pos="4201"/>
        <p:guide orient="horz" pos="119"/>
        <p:guide pos="2880"/>
        <p:guide pos="5601"/>
        <p:guide pos="158"/>
        <p:guide pos="2993"/>
        <p:guide pos="2767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752024" y="188913"/>
            <a:ext cx="4141151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200"/>
            </a:lvl1pPr>
          </a:lstStyle>
          <a:p>
            <a:fld id="{F6D8AFBE-B7CA-4D46-A31C-75EC41E50D85}" type="datetimeFigureOut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18/09/2018</a:t>
            </a:fld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752024" y="6411676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200"/>
            </a:lvl1pPr>
          </a:lstStyle>
          <a:p>
            <a:fld id="{7BFE86A2-DB0B-48E3-B43C-FE4600C96B70}" type="slidenum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>
          <a:xfrm>
            <a:off x="259080" y="190500"/>
            <a:ext cx="4132896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defRPr sz="1200"/>
            </a:lvl1pPr>
          </a:lstStyle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259080" y="6411675"/>
            <a:ext cx="4132896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200"/>
            </a:lvl1pPr>
          </a:lstStyle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14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50825" y="183675"/>
            <a:ext cx="4141150" cy="246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752024" y="183674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A9ED64-0ADF-46CE-9E4F-53EDBA1EDEC4}" type="datetimeFigureOut">
              <a:rPr lang="en-GB" smtClean="0"/>
              <a:pPr/>
              <a:t>18/09/2018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50825" y="6420090"/>
            <a:ext cx="414115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52024" y="6422867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478A9A-ADE8-49A2-AF0A-1FE9A88297B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4752024" y="548616"/>
            <a:ext cx="4139564" cy="57607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9852" y="548616"/>
            <a:ext cx="4142123" cy="310659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3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549275"/>
            <a:ext cx="4140200" cy="3105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56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4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45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4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9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92" y="6229042"/>
            <a:ext cx="3704960" cy="254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7" y="5409253"/>
            <a:ext cx="1914660" cy="1080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1471" y="1178700"/>
            <a:ext cx="576074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Presenter’s Name (click to edit)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1412" y="1988808"/>
            <a:ext cx="576080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Presentation Title (click to edit)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52200" y="374614"/>
            <a:ext cx="2160000" cy="216029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89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68300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13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31800" y="2168525"/>
            <a:ext cx="8280400" cy="3690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58900"/>
            <a:ext cx="8280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>
                <a:latin typeface="Arial" pitchFamily="34" charset="0"/>
                <a:cs typeface="Arial" pitchFamily="34" charset="0"/>
              </a:rPr>
              <a:t>Section Subtitle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61673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1800" y="1358899"/>
            <a:ext cx="8280400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398899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31802" y="368301"/>
            <a:ext cx="8101012" cy="5040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31802" y="368299"/>
            <a:ext cx="8280399" cy="54911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178202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top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31801" y="368301"/>
            <a:ext cx="8280729" cy="54911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36" y="375319"/>
            <a:ext cx="3780165" cy="49680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000" b="1" dirty="0" smtClean="0">
                <a:latin typeface="Arial" pitchFamily="34" charset="0"/>
                <a:cs typeface="Arial" pitchFamily="34" charset="0"/>
              </a:rPr>
              <a:t>Subtitle (click to edit)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872124"/>
            <a:ext cx="3780167" cy="255846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11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bottom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31801" y="368300"/>
            <a:ext cx="8280400" cy="54911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35552"/>
            <a:ext cx="3780152" cy="496805"/>
          </a:xfrm>
          <a:prstGeom prst="rect">
            <a:avLst/>
          </a:prstGeom>
          <a:solidFill>
            <a:srgbClr val="01498E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Subtitle (click to edit)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2" y="3429001"/>
            <a:ext cx="3780150" cy="2430462"/>
          </a:xfrm>
          <a:prstGeom prst="rect">
            <a:avLst/>
          </a:prstGeom>
          <a:solidFill>
            <a:srgbClr val="01498E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25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1389" y="368609"/>
            <a:ext cx="3960812" cy="5490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68609"/>
            <a:ext cx="3960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914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1802" y="368300"/>
            <a:ext cx="3960811" cy="54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4751388" y="368300"/>
            <a:ext cx="3960812" cy="5491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47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ejct 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1801" y="368300"/>
            <a:ext cx="3960812" cy="54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751389" y="368609"/>
            <a:ext cx="3960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309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68609"/>
            <a:ext cx="3960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751389" y="368609"/>
            <a:ext cx="39608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39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1988817"/>
            <a:ext cx="82804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Thank you note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40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34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5" y="190500"/>
            <a:ext cx="8642349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98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753B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00B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587"/>
            <a:ext cx="8642351" cy="6480501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93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132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2" y="2170427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58900"/>
            <a:ext cx="8279732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>
                <a:latin typeface="Arial" pitchFamily="34" charset="0"/>
                <a:cs typeface="Arial" pitchFamily="34" charset="0"/>
              </a:rPr>
              <a:t>Section Subtitle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195215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132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29680" y="1358900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09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3" y="5409700"/>
            <a:ext cx="1909853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46" y="6229061"/>
            <a:ext cx="3704684" cy="2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8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5949700"/>
            <a:ext cx="9576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14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6" y="5945640"/>
            <a:ext cx="957330" cy="540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932046" y="6453644"/>
            <a:ext cx="3962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8E1414-5F24-4E3F-ACA1-76792B015177}" type="slidenum">
              <a:rPr lang="en-GB" sz="800" smtClean="0">
                <a:latin typeface="+mn-lt"/>
              </a:rPr>
              <a:pPr algn="r"/>
              <a:t>‹#›</a:t>
            </a:fld>
            <a:endParaRPr lang="en-GB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09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3" r:id="rId3"/>
    <p:sldLayoutId id="2147483690" r:id="rId4"/>
    <p:sldLayoutId id="2147483692" r:id="rId5"/>
    <p:sldLayoutId id="2147483694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  <p:sldLayoutId id="214748371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dshare.gcu.ac.uk/3608/2/index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share.gcu.ac.uk/3608/2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.kelt@gcu.ac.u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share.gcu.ac.uk/3608/2/index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mailto:copyright@gcu.ac.uk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dshare.gcu.ac.uk/2706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44" y="682054"/>
            <a:ext cx="7034396" cy="468227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41556" y="1988817"/>
            <a:ext cx="6840912" cy="830997"/>
          </a:xfrm>
        </p:spPr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Heffalumps</a:t>
            </a:r>
            <a:r>
              <a:rPr lang="en-GB" dirty="0" smtClean="0">
                <a:solidFill>
                  <a:schemeClr val="bg1"/>
                </a:solidFill>
              </a:rPr>
              <a:t> and </a:t>
            </a:r>
            <a:r>
              <a:rPr lang="en-GB" dirty="0" err="1" smtClean="0">
                <a:solidFill>
                  <a:schemeClr val="bg1"/>
                </a:solidFill>
              </a:rPr>
              <a:t>woozles</a:t>
            </a:r>
            <a:r>
              <a:rPr lang="en-GB" dirty="0" smtClean="0">
                <a:solidFill>
                  <a:schemeClr val="bg1"/>
                </a:solidFill>
              </a:rPr>
              <a:t>: copyright and the elephant in the room.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1628" y="4559952"/>
            <a:ext cx="3240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Marion Kelt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6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Why work in a team?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9680" y="2258844"/>
            <a:ext cx="8280400" cy="219752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dirty="0" smtClean="0"/>
              <a:t>Teamwork helped with the logical flow of the workflow 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>charts and the wording of the text documents.</a:t>
            </a:r>
            <a:br>
              <a:rPr lang="en-GB" sz="1800" dirty="0" smtClean="0"/>
            </a:br>
            <a:endParaRPr lang="en-GB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dirty="0" smtClean="0"/>
              <a:t>It also helped ensure consistent use of language</a:t>
            </a:r>
            <a:br>
              <a:rPr lang="en-GB" sz="1800" dirty="0" smtClean="0"/>
            </a:br>
            <a:endParaRPr lang="en-GB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dirty="0" smtClean="0"/>
              <a:t>BUT eventually you have to stop revising and start building!</a:t>
            </a:r>
          </a:p>
          <a:p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01" y="0"/>
            <a:ext cx="194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Putting it all together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6824" y="2528880"/>
            <a:ext cx="3512236" cy="31947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We already had the </a:t>
            </a:r>
            <a:r>
              <a:rPr lang="en-GB" sz="1800" dirty="0" err="1" smtClean="0"/>
              <a:t>iSpring</a:t>
            </a:r>
            <a:r>
              <a:rPr lang="en-GB" sz="1800" dirty="0" smtClean="0"/>
              <a:t> quiz software and found that it was compatible with edShare, so decided to use that</a:t>
            </a:r>
            <a:br>
              <a:rPr lang="en-GB" sz="1800" dirty="0" smtClean="0"/>
            </a:b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It was easy enough to input the questions and answers and set up the branches to the answers</a:t>
            </a:r>
            <a:br>
              <a:rPr lang="en-GB" sz="1800" dirty="0" smtClean="0"/>
            </a:br>
            <a:endParaRPr lang="en-GB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60" y="0"/>
            <a:ext cx="523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1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Some stray </a:t>
            </a:r>
            <a:r>
              <a:rPr lang="en-GB" dirty="0" err="1" smtClean="0"/>
              <a:t>woozles</a:t>
            </a:r>
            <a:r>
              <a:rPr lang="en-GB" dirty="0" smtClean="0"/>
              <a:t> …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8570" y="4779180"/>
            <a:ext cx="8604005" cy="107721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However, the navigation only moves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f the user has more than one question, or clicks the wrong choice by accident, they have to restart the session. This is not very clear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8601" r="45135" b="7068"/>
          <a:stretch/>
        </p:blipFill>
        <p:spPr>
          <a:xfrm>
            <a:off x="3170798" y="867550"/>
            <a:ext cx="2418293" cy="37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2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21580" y="4885521"/>
            <a:ext cx="7920036" cy="15881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The first version has proved popular and effective, but not ideal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We applied for, and were granted, a SLIC innovation grant to develop it further as a more open HTML5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This means the new version will be more mobile friendly and attractive</a:t>
            </a:r>
            <a:br>
              <a:rPr lang="en-GB" sz="1800" dirty="0" smtClean="0"/>
            </a:br>
            <a:endParaRPr lang="en-GB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t="8601" b="5289"/>
          <a:stretch/>
        </p:blipFill>
        <p:spPr>
          <a:xfrm>
            <a:off x="1413665" y="204897"/>
            <a:ext cx="6494324" cy="46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5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27938" y="188568"/>
            <a:ext cx="8280400" cy="523220"/>
          </a:xfrm>
        </p:spPr>
        <p:txBody>
          <a:bodyPr/>
          <a:lstStyle/>
          <a:p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way forward</a:t>
            </a:r>
            <a:endParaRPr lang="en-GB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86" y="925044"/>
            <a:ext cx="4211952" cy="2105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303" y="3248976"/>
            <a:ext cx="77174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We are now working with Worth Knowing, a UK web design company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We hope to produce a new version at the end of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This will be shared on Git Hub and edShare as a CC-BY OER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It will be easy to adapt and reuse as it is edited in Markdown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You can add your own branding, change the appearance and even </a:t>
            </a:r>
            <a:br>
              <a:rPr lang="en-GB" sz="2000" dirty="0" smtClean="0"/>
            </a:br>
            <a:r>
              <a:rPr lang="en-GB" sz="2000" dirty="0" smtClean="0"/>
              <a:t>the language! 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627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mtClean="0"/>
              <a:t>Demo and questions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01" y="1268714"/>
            <a:ext cx="3240431" cy="441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664" y="5859324"/>
            <a:ext cx="486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hlinkClick r:id="rId3"/>
              </a:rPr>
              <a:t>https://</a:t>
            </a:r>
            <a:r>
              <a:rPr lang="en-GB" smtClean="0">
                <a:hlinkClick r:id="rId3"/>
              </a:rPr>
              <a:t>edshare.gcu.ac.uk/3608/2/index.html</a:t>
            </a:r>
            <a:r>
              <a:rPr lang="en-GB" smtClean="0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08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What! No internet! Well …..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21580" y="5949336"/>
            <a:ext cx="8280400" cy="40011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18599" r="59654" b="14265"/>
          <a:stretch/>
        </p:blipFill>
        <p:spPr bwMode="auto">
          <a:xfrm>
            <a:off x="1239517" y="829966"/>
            <a:ext cx="7472015" cy="561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Selection menu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t="23353" r="58733" b="13346"/>
          <a:stretch/>
        </p:blipFill>
        <p:spPr bwMode="auto">
          <a:xfrm>
            <a:off x="1151544" y="1088688"/>
            <a:ext cx="7309114" cy="5125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Selection menu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23582" r="58739" b="13208"/>
          <a:stretch/>
        </p:blipFill>
        <p:spPr bwMode="auto">
          <a:xfrm>
            <a:off x="701484" y="998676"/>
            <a:ext cx="7890358" cy="54896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6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More questions …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24549" r="58666" b="13208"/>
          <a:stretch/>
        </p:blipFill>
        <p:spPr bwMode="auto">
          <a:xfrm>
            <a:off x="699271" y="1039261"/>
            <a:ext cx="8012261" cy="5448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13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Feel the fear, but do it anyway!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44" y="2888928"/>
            <a:ext cx="4224964" cy="36616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436" y="1628760"/>
            <a:ext cx="8280400" cy="48320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Copyright </a:t>
            </a:r>
            <a:r>
              <a:rPr lang="en-GB" dirty="0"/>
              <a:t>literacy can be regarded as an integral part of information literacy, especially when considering the ethical use of information. 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It is the “elephant in the room” of the IL world. Why? People </a:t>
            </a:r>
            <a:r>
              <a:rPr lang="en-GB" dirty="0"/>
              <a:t>try to avoid thinking about </a:t>
            </a:r>
            <a:r>
              <a:rPr lang="en-GB" dirty="0" smtClean="0"/>
              <a:t>it for various reasons.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This </a:t>
            </a:r>
            <a:r>
              <a:rPr lang="en-GB" dirty="0"/>
              <a:t>means that they can often delay considering copyright at the start of a project, and then panic when faced with it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towards </a:t>
            </a:r>
            <a:r>
              <a:rPr lang="en-GB" dirty="0"/>
              <a:t>the end!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Often copyright advice can be part of a wider job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which can </a:t>
            </a:r>
            <a:r>
              <a:rPr lang="en-GB" dirty="0"/>
              <a:t>be a problem at </a:t>
            </a:r>
            <a:r>
              <a:rPr lang="en-GB" dirty="0" smtClean="0"/>
              <a:t>busy times.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How do I know this? Part </a:t>
            </a:r>
            <a:r>
              <a:rPr lang="en-GB" dirty="0"/>
              <a:t>of my job is to act as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University </a:t>
            </a:r>
            <a:r>
              <a:rPr lang="en-GB" dirty="0"/>
              <a:t>Copyright Advisor</a:t>
            </a:r>
            <a:r>
              <a:rPr lang="en-GB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But nobody wants to talk to me!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46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More questions …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22796" r="58885" b="13333"/>
          <a:stretch/>
        </p:blipFill>
        <p:spPr bwMode="auto">
          <a:xfrm>
            <a:off x="791496" y="998676"/>
            <a:ext cx="7776555" cy="5537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9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Design features ….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8" t="18076" r="15891" b="32922"/>
          <a:stretch/>
        </p:blipFill>
        <p:spPr bwMode="auto">
          <a:xfrm>
            <a:off x="4352800" y="1358724"/>
            <a:ext cx="4326903" cy="477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460" y="1538748"/>
            <a:ext cx="315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Traffic lights, but no kittens (yet!)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11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1800" y="548616"/>
            <a:ext cx="8280400" cy="523220"/>
          </a:xfrm>
        </p:spPr>
        <p:txBody>
          <a:bodyPr/>
          <a:lstStyle/>
          <a:p>
            <a:r>
              <a:rPr lang="en-GB" sz="2800" dirty="0" smtClean="0">
                <a:solidFill>
                  <a:srgbClr val="0070C0"/>
                </a:solidFill>
              </a:rPr>
              <a:t>Links and credits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431800" y="1808784"/>
            <a:ext cx="8280400" cy="39210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hlinkClick r:id="rId3"/>
              </a:rPr>
              <a:t>https</a:t>
            </a:r>
            <a:r>
              <a:rPr lang="en-GB" sz="2000" dirty="0">
                <a:hlinkClick r:id="rId3"/>
              </a:rPr>
              <a:t>://</a:t>
            </a:r>
            <a:r>
              <a:rPr lang="en-GB" sz="2000" dirty="0" smtClean="0">
                <a:hlinkClick r:id="rId3"/>
              </a:rPr>
              <a:t>edshare.gcu.ac.uk/3608/2/index.html</a:t>
            </a:r>
            <a:r>
              <a:rPr lang="en-GB" sz="2000" dirty="0" smtClean="0"/>
              <a:t>  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hlinkClick r:id="rId4"/>
              </a:rPr>
              <a:t>m.kelt@gcu.ac.uk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Photo: Magic Kingdom </a:t>
            </a:r>
            <a:r>
              <a:rPr lang="en-GB" sz="2000" dirty="0" err="1" smtClean="0"/>
              <a:t>Heffalump</a:t>
            </a:r>
            <a:r>
              <a:rPr lang="en-GB" sz="2000" dirty="0" smtClean="0"/>
              <a:t> and </a:t>
            </a:r>
            <a:r>
              <a:rPr lang="en-GB" sz="2000" dirty="0" err="1" smtClean="0"/>
              <a:t>woozles</a:t>
            </a:r>
            <a:r>
              <a:rPr lang="en-GB" sz="2000" dirty="0" smtClean="0"/>
              <a:t> by Ralph Krause. CC-NC-SA </a:t>
            </a:r>
            <a:r>
              <a:rPr lang="en-GB" sz="2000" dirty="0"/>
              <a:t>Available from: https://www.flickr.com/photos/jeffkrause/5682052197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Photo: </a:t>
            </a:r>
            <a:r>
              <a:rPr lang="en-GB" sz="2000" dirty="0" err="1" smtClean="0"/>
              <a:t>Heffalumps</a:t>
            </a:r>
            <a:r>
              <a:rPr lang="en-GB" sz="2000" dirty="0" smtClean="0"/>
              <a:t> and </a:t>
            </a:r>
            <a:r>
              <a:rPr lang="en-GB" sz="2000" dirty="0" err="1" smtClean="0"/>
              <a:t>woozles</a:t>
            </a:r>
            <a:r>
              <a:rPr lang="en-GB" sz="2000" dirty="0" smtClean="0"/>
              <a:t> by Megan. </a:t>
            </a:r>
            <a:r>
              <a:rPr lang="en-GB" sz="2000" dirty="0"/>
              <a:t>CC-SA Available from</a:t>
            </a:r>
            <a:r>
              <a:rPr lang="en-GB" sz="2000" dirty="0" smtClean="0"/>
              <a:t>: https</a:t>
            </a:r>
            <a:r>
              <a:rPr lang="en-GB" sz="2000" dirty="0"/>
              <a:t>://www.flickr.com/photos/megans22/8504836638 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Image: </a:t>
            </a:r>
            <a:r>
              <a:rPr lang="en-GB" sz="2000" dirty="0" err="1" smtClean="0"/>
              <a:t>Heffalump</a:t>
            </a:r>
            <a:r>
              <a:rPr lang="en-GB" sz="2000" dirty="0" smtClean="0"/>
              <a:t> by </a:t>
            </a:r>
            <a:r>
              <a:rPr lang="en-GB" sz="2000" dirty="0" err="1" smtClean="0"/>
              <a:t>Illinformedandfabulous</a:t>
            </a:r>
            <a:r>
              <a:rPr lang="en-GB" sz="2000" dirty="0"/>
              <a:t> Available from https://gfycat.com/gifs/detail/IllinformedFabulousBird 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Additional images from Open ClipArt (CC 0)</a:t>
            </a:r>
            <a:endParaRPr lang="en-GB" sz="16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4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27938" y="188568"/>
            <a:ext cx="8280400" cy="769441"/>
          </a:xfrm>
        </p:spPr>
        <p:txBody>
          <a:bodyPr/>
          <a:lstStyle/>
          <a:p>
            <a:r>
              <a:rPr lang="en-GB" sz="4400" dirty="0" smtClean="0"/>
              <a:t>Thank you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74" y="1268712"/>
            <a:ext cx="6330728" cy="396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1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heffalumps</a:t>
            </a:r>
            <a:r>
              <a:rPr lang="en-GB" dirty="0" smtClean="0"/>
              <a:t> and </a:t>
            </a:r>
            <a:r>
              <a:rPr lang="en-GB" dirty="0" err="1" smtClean="0"/>
              <a:t>woozles</a:t>
            </a:r>
            <a:r>
              <a:rPr lang="en-GB" dirty="0" smtClean="0"/>
              <a:t> …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9680" y="1358900"/>
            <a:ext cx="8280400" cy="4278094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 smtClean="0"/>
              <a:t>uncertainty </a:t>
            </a:r>
            <a:r>
              <a:rPr lang="en-GB" dirty="0"/>
              <a:t>about copyright ownership of </a:t>
            </a:r>
            <a:r>
              <a:rPr lang="en-GB" dirty="0" smtClean="0"/>
              <a:t>teaching materials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lack of knowledge of copyright and licensing issues, leading to a reluctance to engage with the </a:t>
            </a:r>
            <a:r>
              <a:rPr lang="en-GB" dirty="0" smtClean="0"/>
              <a:t>topic</a:t>
            </a: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uncertainty on </a:t>
            </a:r>
            <a:r>
              <a:rPr lang="en-GB" dirty="0" smtClean="0"/>
              <a:t>the use </a:t>
            </a:r>
            <a:r>
              <a:rPr lang="en-GB" dirty="0"/>
              <a:t>of third party materials in OERs  </a:t>
            </a:r>
            <a:endParaRPr lang="en-GB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lvl="0"/>
            <a:r>
              <a:rPr lang="en-GB" dirty="0" smtClean="0">
                <a:solidFill>
                  <a:srgbClr val="01498E"/>
                </a:solidFill>
              </a:rPr>
              <a:t>And another thing….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 smtClean="0"/>
              <a:t>The rise of distance and transnational education puts more pressure on lecturers and learning technologists to produce quality online resources fast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lvl="0"/>
            <a:r>
              <a:rPr lang="en-GB" dirty="0" smtClean="0">
                <a:solidFill>
                  <a:srgbClr val="01498E"/>
                </a:solidFill>
              </a:rPr>
              <a:t>Sound familiar? …..</a:t>
            </a:r>
            <a:endParaRPr lang="en-GB" dirty="0">
              <a:solidFill>
                <a:srgbClr val="01498E"/>
              </a:solidFill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9" t="17318" r="1727" b="7935"/>
          <a:stretch/>
        </p:blipFill>
        <p:spPr>
          <a:xfrm>
            <a:off x="3292955" y="4149096"/>
            <a:ext cx="2148735" cy="2632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 t="10381" r="45021" b="7415"/>
          <a:stretch/>
        </p:blipFill>
        <p:spPr>
          <a:xfrm>
            <a:off x="6102204" y="4149096"/>
            <a:ext cx="1598136" cy="26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4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Chasing away the </a:t>
            </a:r>
            <a:r>
              <a:rPr lang="en-GB" dirty="0" err="1" smtClean="0"/>
              <a:t>heffalumps</a:t>
            </a:r>
            <a:r>
              <a:rPr lang="en-GB" dirty="0" smtClean="0"/>
              <a:t> and </a:t>
            </a:r>
            <a:r>
              <a:rPr lang="en-GB" dirty="0" err="1" smtClean="0"/>
              <a:t>woozles</a:t>
            </a:r>
            <a:r>
              <a:rPr lang="en-GB" dirty="0" smtClean="0"/>
              <a:t>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29680" y="998677"/>
            <a:ext cx="4724371" cy="23904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z="2000" dirty="0" smtClean="0">
                <a:solidFill>
                  <a:srgbClr val="01498E"/>
                </a:solidFill>
              </a:rPr>
              <a:t>The </a:t>
            </a:r>
            <a:r>
              <a:rPr lang="en-GB" sz="2000" dirty="0" err="1" smtClean="0">
                <a:solidFill>
                  <a:srgbClr val="01498E"/>
                </a:solidFill>
              </a:rPr>
              <a:t>heffalump</a:t>
            </a:r>
            <a:r>
              <a:rPr lang="en-GB" sz="2000" dirty="0" smtClean="0">
                <a:solidFill>
                  <a:srgbClr val="01498E"/>
                </a:solidFill>
              </a:rPr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U</a:t>
            </a:r>
            <a:r>
              <a:rPr lang="en-GB" sz="2000" dirty="0" smtClean="0"/>
              <a:t>ncertainty </a:t>
            </a:r>
            <a:r>
              <a:rPr lang="en-GB" sz="2000" dirty="0"/>
              <a:t>about copyright </a:t>
            </a:r>
            <a:r>
              <a:rPr lang="en-GB" sz="2000" dirty="0" smtClean="0"/>
              <a:t>ownership of </a:t>
            </a:r>
            <a:r>
              <a:rPr lang="en-GB" sz="2000" dirty="0"/>
              <a:t>OERs produced at </a:t>
            </a:r>
            <a:r>
              <a:rPr lang="en-GB" sz="2000" dirty="0" smtClean="0"/>
              <a:t>work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baseline="0" dirty="0" smtClean="0">
                <a:solidFill>
                  <a:srgbClr val="009681"/>
                </a:solidFill>
              </a:rPr>
              <a:t>We tackled this one with our OER policy and are now pushing for a copyright policy</a:t>
            </a:r>
          </a:p>
          <a:p>
            <a:endParaRPr lang="en-GB" sz="2000" dirty="0" smtClean="0"/>
          </a:p>
          <a:p>
            <a:pPr lvl="0"/>
            <a:endParaRPr lang="en-GB" sz="2000" baseline="0" dirty="0" smtClean="0"/>
          </a:p>
          <a:p>
            <a:pPr lvl="0"/>
            <a:endParaRPr lang="en-GB" sz="2000" baseline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643074" y="3969072"/>
            <a:ext cx="57793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1498E"/>
                </a:solidFill>
              </a:rPr>
              <a:t>This </a:t>
            </a:r>
            <a:r>
              <a:rPr lang="en-GB" sz="2000" dirty="0" smtClean="0">
                <a:solidFill>
                  <a:srgbClr val="01498E"/>
                </a:solidFill>
              </a:rPr>
              <a:t>left some </a:t>
            </a:r>
            <a:r>
              <a:rPr lang="en-GB" sz="2000" dirty="0" err="1" smtClean="0">
                <a:solidFill>
                  <a:srgbClr val="01498E"/>
                </a:solidFill>
              </a:rPr>
              <a:t>woozles</a:t>
            </a:r>
            <a:r>
              <a:rPr lang="en-GB" sz="2000" dirty="0" smtClean="0">
                <a:solidFill>
                  <a:srgbClr val="01498E"/>
                </a:solidFill>
              </a:rPr>
              <a:t>: </a:t>
            </a:r>
            <a:endParaRPr lang="en-GB" sz="2000" dirty="0">
              <a:solidFill>
                <a:srgbClr val="0149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lack of knowledge of copyright and licensing issues, leading to a reluctance to engage with the topic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uncertainty on the use of third party materials in OERs  </a:t>
            </a:r>
            <a:endParaRPr lang="en-GB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9681"/>
                </a:solidFill>
              </a:rPr>
              <a:t>So how do we tackle the general fear and loathing produced by copyright and licensing issues?</a:t>
            </a:r>
            <a:endParaRPr lang="en-GB" sz="2000" dirty="0">
              <a:solidFill>
                <a:srgbClr val="009681"/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08" y="998677"/>
            <a:ext cx="2520336" cy="2667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6"/>
          <a:stretch/>
        </p:blipFill>
        <p:spPr>
          <a:xfrm>
            <a:off x="361882" y="3389147"/>
            <a:ext cx="1972072" cy="31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10"/>
            <a:ext cx="9144000" cy="64693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Sanity check … 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496" y="4599156"/>
            <a:ext cx="738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Repeatedly answering the same questions or running the same courses is bad for your mental health and emotional equilibrium!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So, how do we fight the fear and keep sane?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96" y="3338988"/>
            <a:ext cx="3809524" cy="33015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9680" y="1358724"/>
            <a:ext cx="8280400" cy="36625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We offer an enquiry service and training sessions, but what people really want is quick answers available at the point of need. Ideally this should be available without communicating with a scary librarian!</a:t>
            </a:r>
            <a:br>
              <a:rPr lang="en-GB" dirty="0" smtClean="0"/>
            </a:b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We decided to put basic copyright advice online and developed the GCU online UK copyright advisor</a:t>
            </a:r>
            <a:br>
              <a:rPr lang="en-GB" dirty="0" smtClean="0"/>
            </a:b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It is available as an OER and you can </a:t>
            </a:r>
            <a:r>
              <a:rPr lang="en-GB" dirty="0"/>
              <a:t>use it at </a:t>
            </a: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edshare.gcu.ac.uk/3608/2/index.html</a:t>
            </a:r>
            <a:r>
              <a:rPr lang="en-GB" dirty="0" smtClean="0"/>
              <a:t> </a:t>
            </a:r>
            <a:br>
              <a:rPr lang="en-GB" dirty="0" smtClean="0"/>
            </a:b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So, how did we do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7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132" y="368301"/>
            <a:ext cx="8280400" cy="461665"/>
          </a:xfrm>
        </p:spPr>
        <p:txBody>
          <a:bodyPr/>
          <a:lstStyle/>
          <a:p>
            <a:r>
              <a:rPr lang="en-GB" dirty="0" smtClean="0"/>
              <a:t>The FAQs list - the start of it all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01484" y="1358724"/>
            <a:ext cx="78310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When we set up our team mailbox at </a:t>
            </a:r>
            <a:r>
              <a:rPr lang="en-GB" dirty="0" smtClean="0">
                <a:hlinkClick r:id="rId2"/>
              </a:rPr>
              <a:t>copyright@gcu.ac.uk</a:t>
            </a:r>
            <a:r>
              <a:rPr lang="en-GB" dirty="0" smtClean="0"/>
              <a:t>, we used this to keep track of copyright enquiries</a:t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As we got more, we started to keep a document of tricky questions</a:t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found that some questions came up often so developed a list of FAQs</a:t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then wondered how we could make these more easy to use</a:t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Our goal was to save ourselves time and effort …</a:t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First we asked around to see if any other universities had developed online guidance</a:t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None did quite what we wanted to do so we came up with a </a:t>
            </a:r>
            <a:br>
              <a:rPr lang="en-GB" dirty="0" smtClean="0"/>
            </a:br>
            <a:r>
              <a:rPr lang="en-GB" dirty="0" smtClean="0"/>
              <a:t>plan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8601" r="54582" b="58212"/>
          <a:stretch/>
        </p:blipFill>
        <p:spPr>
          <a:xfrm>
            <a:off x="7542396" y="5049216"/>
            <a:ext cx="1496291" cy="14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132" y="368301"/>
            <a:ext cx="8280400" cy="461665"/>
          </a:xfrm>
        </p:spPr>
        <p:txBody>
          <a:bodyPr/>
          <a:lstStyle/>
          <a:p>
            <a:r>
              <a:rPr lang="en-GB" dirty="0" smtClean="0"/>
              <a:t>The plan 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67" y="1026368"/>
            <a:ext cx="4702615" cy="2686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436" y="1178700"/>
            <a:ext cx="8461128" cy="4770636"/>
          </a:xfrm>
          <a:prstGeom prst="rect">
            <a:avLst/>
          </a:prstGeom>
        </p:spPr>
        <p:txBody>
          <a:bodyPr/>
          <a:lstStyle/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en-GB" dirty="0" smtClean="0"/>
              <a:t>We decided start with the main types of material: </a:t>
            </a:r>
          </a:p>
          <a:p>
            <a:pPr lvl="0" rtl="0"/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Journal 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Book chapters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Audio 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Video 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Computer code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Images (photos, mind maps, diagrams)</a:t>
            </a:r>
            <a:br>
              <a:rPr lang="en-GB" dirty="0" smtClean="0"/>
            </a:br>
            <a:endParaRPr lang="en-GB" dirty="0"/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en-GB" dirty="0" smtClean="0"/>
              <a:t>Then we developed question and answer flowcharts.</a:t>
            </a:r>
            <a:br>
              <a:rPr lang="en-GB" dirty="0" smtClean="0"/>
            </a:br>
            <a:endParaRPr lang="en-GB" dirty="0"/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en-GB" dirty="0" smtClean="0"/>
              <a:t>Then we created text answers to the questions in the flowcharts with links to web resources and a glossary.</a:t>
            </a:r>
            <a:br>
              <a:rPr lang="en-GB" dirty="0" smtClean="0"/>
            </a:b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These are available under </a:t>
            </a:r>
            <a:r>
              <a:rPr lang="en-GB" dirty="0"/>
              <a:t>CC licence at </a:t>
            </a:r>
            <a:r>
              <a:rPr lang="en-GB" dirty="0">
                <a:hlinkClick r:id="rId3"/>
              </a:rPr>
              <a:t>https://edshare.gcu.ac.uk/2706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00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78" y="0"/>
            <a:ext cx="5666422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All the right words in </a:t>
            </a:r>
            <a:r>
              <a:rPr lang="en-GB" dirty="0" smtClean="0">
                <a:solidFill>
                  <a:schemeClr val="tx1"/>
                </a:solidFill>
              </a:rPr>
              <a:t>the right order?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9680" y="998676"/>
            <a:ext cx="3047898" cy="56877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We found that one or two people working together was not enough!</a:t>
            </a:r>
            <a:br>
              <a:rPr lang="en-GB" sz="1800" dirty="0" smtClean="0"/>
            </a:br>
            <a:endParaRPr lang="en-GB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So we formed a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Me (Copyright Advisor)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Toby Hanning (Systems with knowledge of copyright and repositories)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Nicky Stewart (Systems with experience of web design)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Elinor Toland (PURE Repository)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Susan Cunningham (Administrator who contributes to the web group)</a:t>
            </a:r>
          </a:p>
        </p:txBody>
      </p:sp>
    </p:spTree>
    <p:extLst>
      <p:ext uri="{BB962C8B-B14F-4D97-AF65-F5344CB8AC3E}">
        <p14:creationId xmlns:p14="http://schemas.microsoft.com/office/powerpoint/2010/main" val="38512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a37b1ac15d7c05e649517d9f758a313bb127"/>
</p:tagLst>
</file>

<file path=ppt/theme/theme1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">
  <a:themeElements>
    <a:clrScheme name="GCU">
      <a:dk1>
        <a:sysClr val="windowText" lastClr="000000"/>
      </a:dk1>
      <a:lt1>
        <a:srgbClr val="FFFFFF"/>
      </a:lt1>
      <a:dk2>
        <a:srgbClr val="006CB4"/>
      </a:dk2>
      <a:lt2>
        <a:srgbClr val="EFEEED"/>
      </a:lt2>
      <a:accent1>
        <a:srgbClr val="0092BC"/>
      </a:accent1>
      <a:accent2>
        <a:srgbClr val="64A70B"/>
      </a:accent2>
      <a:accent3>
        <a:srgbClr val="AA0061"/>
      </a:accent3>
      <a:accent4>
        <a:srgbClr val="642667"/>
      </a:accent4>
      <a:accent5>
        <a:srgbClr val="B5BD00"/>
      </a:accent5>
      <a:accent6>
        <a:srgbClr val="00A9E0"/>
      </a:accent6>
      <a:hlink>
        <a:srgbClr val="64A70B"/>
      </a:hlink>
      <a:folHlink>
        <a:srgbClr val="DAAA00"/>
      </a:folHlink>
    </a:clrScheme>
    <a:fontScheme name="GC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 xmlns="3b6bb244-7544-43c9-a2da-41b284128cc9">copyright</group>
    <kw7x xmlns="3b6bb244-7544-43c9-a2da-41b284128cc9">
      <UserInfo>
        <DisplayName/>
        <AccountId xsi:nil="true"/>
        <AccountType/>
      </UserInfo>
    </kw7x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5833F9F7BE9F44ADCFC626DD372DC4" ma:contentTypeVersion="2" ma:contentTypeDescription="Create a new document." ma:contentTypeScope="" ma:versionID="e05c429506d0f79c1bc404ae25761170">
  <xsd:schema xmlns:xsd="http://www.w3.org/2001/XMLSchema" xmlns:xs="http://www.w3.org/2001/XMLSchema" xmlns:p="http://schemas.microsoft.com/office/2006/metadata/properties" xmlns:ns2="3b6bb244-7544-43c9-a2da-41b284128cc9" targetNamespace="http://schemas.microsoft.com/office/2006/metadata/properties" ma:root="true" ma:fieldsID="8e596c7ec728e3c8eaf157ff8a2686e2" ns2:_="">
    <xsd:import namespace="3b6bb244-7544-43c9-a2da-41b284128cc9"/>
    <xsd:element name="properties">
      <xsd:complexType>
        <xsd:sequence>
          <xsd:element name="documentManagement">
            <xsd:complexType>
              <xsd:all>
                <xsd:element ref="ns2:group" minOccurs="0"/>
                <xsd:element ref="ns2:kw7x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bb244-7544-43c9-a2da-41b284128cc9" elementFormDefault="qualified">
    <xsd:import namespace="http://schemas.microsoft.com/office/2006/documentManagement/types"/>
    <xsd:import namespace="http://schemas.microsoft.com/office/infopath/2007/PartnerControls"/>
    <xsd:element name="group" ma:index="8" nillable="true" ma:displayName="group" ma:internalName="group">
      <xsd:simpleType>
        <xsd:restriction base="dms:Text">
          <xsd:maxLength value="255"/>
        </xsd:restriction>
      </xsd:simpleType>
    </xsd:element>
    <xsd:element name="kw7x" ma:index="9" nillable="true" ma:displayName="Person or Group" ma:list="UserInfo" ma:internalName="kw7x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E7C844-656F-4D80-9525-4B10A8759C0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b6bb244-7544-43c9-a2da-41b284128cc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8FC30AC-2C25-4CF2-B1A3-9A2DB803F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A5973E-7F0A-48DF-A387-D5D2072041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6bb244-7544-43c9-a2da-41b284128c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GCU Template v8</Template>
  <TotalTime>0</TotalTime>
  <Words>699</Words>
  <Application>Microsoft Office PowerPoint</Application>
  <PresentationFormat>On-screen Show (4:3)</PresentationFormat>
  <Paragraphs>103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Frame</vt:lpstr>
      <vt:lpstr>Section Dividers</vt:lpstr>
      <vt:lpstr>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2013-06-18T15:06:41Z</dcterms:created>
  <dcterms:modified xsi:type="dcterms:W3CDTF">2018-09-18T13:36:53Z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\\enterprise.gcal.ac.uk\gcu\MPR\Common\Marketing\Brand\Powerpoint templates\GCU4x3March2015r6.pptx</vt:lpwstr>
  </property>
  <property fmtid="{D5CDD505-2E9C-101B-9397-08002B2CF9AE}" pid="4" name="ContentTypeId">
    <vt:lpwstr>0x010100CB5833F9F7BE9F44ADCFC626DD372DC4</vt:lpwstr>
  </property>
</Properties>
</file>