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81" r:id="rId1"/>
    <p:sldMasterId id="2147483711" r:id="rId2"/>
    <p:sldMasterId id="2147483682" r:id="rId3"/>
  </p:sldMasterIdLst>
  <p:notesMasterIdLst>
    <p:notesMasterId r:id="rId38"/>
  </p:notesMasterIdLst>
  <p:handoutMasterIdLst>
    <p:handoutMasterId r:id="rId39"/>
  </p:handoutMasterIdLst>
  <p:sldIdLst>
    <p:sldId id="278" r:id="rId4"/>
    <p:sldId id="281" r:id="rId5"/>
    <p:sldId id="301" r:id="rId6"/>
    <p:sldId id="322" r:id="rId7"/>
    <p:sldId id="323" r:id="rId8"/>
    <p:sldId id="319" r:id="rId9"/>
    <p:sldId id="320" r:id="rId10"/>
    <p:sldId id="302" r:id="rId11"/>
    <p:sldId id="303" r:id="rId12"/>
    <p:sldId id="304" r:id="rId13"/>
    <p:sldId id="305" r:id="rId14"/>
    <p:sldId id="306" r:id="rId15"/>
    <p:sldId id="308" r:id="rId16"/>
    <p:sldId id="309" r:id="rId17"/>
    <p:sldId id="310" r:id="rId18"/>
    <p:sldId id="280" r:id="rId19"/>
    <p:sldId id="287" r:id="rId20"/>
    <p:sldId id="288" r:id="rId21"/>
    <p:sldId id="312" r:id="rId22"/>
    <p:sldId id="318" r:id="rId23"/>
    <p:sldId id="290" r:id="rId24"/>
    <p:sldId id="313" r:id="rId25"/>
    <p:sldId id="314" r:id="rId26"/>
    <p:sldId id="293" r:id="rId27"/>
    <p:sldId id="315" r:id="rId28"/>
    <p:sldId id="321" r:id="rId29"/>
    <p:sldId id="292" r:id="rId30"/>
    <p:sldId id="296" r:id="rId31"/>
    <p:sldId id="316" r:id="rId32"/>
    <p:sldId id="291" r:id="rId33"/>
    <p:sldId id="295" r:id="rId34"/>
    <p:sldId id="298" r:id="rId35"/>
    <p:sldId id="297" r:id="rId36"/>
    <p:sldId id="300" r:id="rId37"/>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Slide" id="{885F766A-7AEC-455B-BCF9-E8B6C269F7BA}">
          <p14:sldIdLst>
            <p14:sldId id="278"/>
            <p14:sldId id="281"/>
            <p14:sldId id="301"/>
            <p14:sldId id="322"/>
            <p14:sldId id="323"/>
            <p14:sldId id="319"/>
            <p14:sldId id="320"/>
            <p14:sldId id="302"/>
            <p14:sldId id="303"/>
            <p14:sldId id="304"/>
            <p14:sldId id="305"/>
            <p14:sldId id="306"/>
            <p14:sldId id="308"/>
            <p14:sldId id="309"/>
            <p14:sldId id="310"/>
            <p14:sldId id="280"/>
            <p14:sldId id="287"/>
            <p14:sldId id="288"/>
            <p14:sldId id="312"/>
            <p14:sldId id="318"/>
            <p14:sldId id="290"/>
            <p14:sldId id="313"/>
            <p14:sldId id="314"/>
            <p14:sldId id="293"/>
            <p14:sldId id="315"/>
            <p14:sldId id="321"/>
            <p14:sldId id="292"/>
            <p14:sldId id="296"/>
            <p14:sldId id="316"/>
            <p14:sldId id="291"/>
            <p14:sldId id="295"/>
            <p14:sldId id="298"/>
            <p14:sldId id="297"/>
            <p14:sldId id="300"/>
          </p14:sldIdLst>
        </p14:section>
        <p14:section name="Section Dividers" id="{82575F4C-A2F0-4EE9-9AE0-39F65A27CD48}">
          <p14:sldIdLst/>
        </p14:section>
        <p14:section name="Generic Slides" id="{CEC8951E-5280-470D-9367-390EE319EB8C}">
          <p14:sldIdLst/>
        </p14:section>
        <p14:section name="Closing Slide" id="{18BF6BD7-647C-4898-8490-009901F6A820}">
          <p14:sldIdLst/>
        </p14:section>
      </p14:sectionLst>
    </p:ext>
    <p:ext uri="{EFAFB233-063F-42B5-8137-9DF3F51BA10A}">
      <p15:sldGuideLst xmlns:p15="http://schemas.microsoft.com/office/powerpoint/2012/main">
        <p15:guide id="1" orient="horz" pos="2161">
          <p15:clr>
            <a:srgbClr val="A4A3A4"/>
          </p15:clr>
        </p15:guide>
        <p15:guide id="2" orient="horz" pos="4201">
          <p15:clr>
            <a:srgbClr val="A4A3A4"/>
          </p15:clr>
        </p15:guide>
        <p15:guide id="3" orient="horz" pos="119">
          <p15:clr>
            <a:srgbClr val="A4A3A4"/>
          </p15:clr>
        </p15:guide>
        <p15:guide id="4" orient="horz" pos="232">
          <p15:clr>
            <a:srgbClr val="A4A3A4"/>
          </p15:clr>
        </p15:guide>
        <p15:guide id="5" orient="horz" pos="4088">
          <p15:clr>
            <a:srgbClr val="A4A3A4"/>
          </p15:clr>
        </p15:guide>
        <p15:guide id="6" orient="horz" pos="5">
          <p15:clr>
            <a:srgbClr val="A4A3A4"/>
          </p15:clr>
        </p15:guide>
        <p15:guide id="7" pos="2880">
          <p15:clr>
            <a:srgbClr val="A4A3A4"/>
          </p15:clr>
        </p15:guide>
        <p15:guide id="8" pos="159">
          <p15:clr>
            <a:srgbClr val="A4A3A4"/>
          </p15:clr>
        </p15:guide>
        <p15:guide id="9" pos="5603">
          <p15:clr>
            <a:srgbClr val="A4A3A4"/>
          </p15:clr>
        </p15:guide>
        <p15:guide id="10" pos="2993">
          <p15:clr>
            <a:srgbClr val="A4A3A4"/>
          </p15:clr>
        </p15:guide>
        <p15:guide id="11" pos="2767">
          <p15:clr>
            <a:srgbClr val="A4A3A4"/>
          </p15:clr>
        </p15:guide>
        <p15:guide id="12" pos="272">
          <p15:clr>
            <a:srgbClr val="A4A3A4"/>
          </p15:clr>
        </p15:guide>
        <p15:guide id="13" pos="5488">
          <p15:clr>
            <a:srgbClr val="A4A3A4"/>
          </p15:clr>
        </p15:guide>
      </p15:sldGuideLst>
    </p:ext>
    <p:ext uri="{2D200454-40CA-4A62-9FC3-DE9A4176ACB9}">
      <p15:notesGuideLst xmlns:p15="http://schemas.microsoft.com/office/powerpoint/2012/main">
        <p15:guide id="1" orient="horz" pos="2160">
          <p15:clr>
            <a:srgbClr val="A4A3A4"/>
          </p15:clr>
        </p15:guide>
        <p15:guide id="2" orient="horz" pos="4201">
          <p15:clr>
            <a:srgbClr val="A4A3A4"/>
          </p15:clr>
        </p15:guide>
        <p15:guide id="3" orient="horz" pos="119">
          <p15:clr>
            <a:srgbClr val="A4A3A4"/>
          </p15:clr>
        </p15:guide>
        <p15:guide id="4" pos="2880">
          <p15:clr>
            <a:srgbClr val="A4A3A4"/>
          </p15:clr>
        </p15:guide>
        <p15:guide id="5" pos="5601">
          <p15:clr>
            <a:srgbClr val="A4A3A4"/>
          </p15:clr>
        </p15:guide>
        <p15:guide id="6" pos="158">
          <p15:clr>
            <a:srgbClr val="A4A3A4"/>
          </p15:clr>
        </p15:guide>
        <p15:guide id="7" pos="2993">
          <p15:clr>
            <a:srgbClr val="A4A3A4"/>
          </p15:clr>
        </p15:guide>
        <p15:guide id="8" pos="276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398"/>
    <a:srgbClr val="01498E"/>
    <a:srgbClr val="AF1685"/>
    <a:srgbClr val="97D700"/>
    <a:srgbClr val="753BBD"/>
    <a:srgbClr val="006CB4"/>
    <a:srgbClr val="009681"/>
    <a:srgbClr val="EFEEED"/>
    <a:srgbClr val="C6003D"/>
    <a:srgbClr val="68478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98" autoAdjust="0"/>
    <p:restoredTop sz="94648" autoAdjust="0"/>
  </p:normalViewPr>
  <p:slideViewPr>
    <p:cSldViewPr snapToObjects="1">
      <p:cViewPr varScale="1">
        <p:scale>
          <a:sx n="109" d="100"/>
          <a:sy n="109" d="100"/>
        </p:scale>
        <p:origin x="1668" y="108"/>
      </p:cViewPr>
      <p:guideLst>
        <p:guide orient="horz" pos="2161"/>
        <p:guide orient="horz" pos="4201"/>
        <p:guide orient="horz" pos="119"/>
        <p:guide orient="horz" pos="232"/>
        <p:guide orient="horz" pos="4088"/>
        <p:guide orient="horz" pos="5"/>
        <p:guide pos="2880"/>
        <p:guide pos="159"/>
        <p:guide pos="5603"/>
        <p:guide pos="2993"/>
        <p:guide pos="2767"/>
        <p:guide pos="272"/>
        <p:guide pos="5488"/>
      </p:guideLst>
    </p:cSldViewPr>
  </p:slideViewPr>
  <p:outlineViewPr>
    <p:cViewPr>
      <p:scale>
        <a:sx n="33" d="100"/>
        <a:sy n="33" d="100"/>
      </p:scale>
      <p:origin x="0" y="6144"/>
    </p:cViewPr>
  </p:outlineViewPr>
  <p:notesTextViewPr>
    <p:cViewPr>
      <p:scale>
        <a:sx n="100" d="100"/>
        <a:sy n="100" d="100"/>
      </p:scale>
      <p:origin x="0" y="0"/>
    </p:cViewPr>
  </p:notesTextViewPr>
  <p:sorterViewPr>
    <p:cViewPr>
      <p:scale>
        <a:sx n="100" d="100"/>
        <a:sy n="100" d="100"/>
      </p:scale>
      <p:origin x="0" y="0"/>
    </p:cViewPr>
  </p:sorterViewPr>
  <p:notesViewPr>
    <p:cSldViewPr snapToObjects="1" showGuides="1">
      <p:cViewPr varScale="1">
        <p:scale>
          <a:sx n="125" d="100"/>
          <a:sy n="125" d="100"/>
        </p:scale>
        <p:origin x="-966" y="-90"/>
      </p:cViewPr>
      <p:guideLst>
        <p:guide orient="horz" pos="2160"/>
        <p:guide orient="horz" pos="4201"/>
        <p:guide orient="horz" pos="119"/>
        <p:guide pos="2880"/>
        <p:guide pos="5601"/>
        <p:guide pos="158"/>
        <p:guide pos="2993"/>
        <p:guide pos="2767"/>
      </p:guideLst>
    </p:cSldViewPr>
  </p:notesViewPr>
  <p:gridSpacing cx="90012" cy="90012"/>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4752024" y="188913"/>
            <a:ext cx="4141151" cy="246221"/>
          </a:xfrm>
          <a:prstGeom prst="rect">
            <a:avLst/>
          </a:prstGeom>
        </p:spPr>
        <p:txBody>
          <a:bodyPr vert="horz" wrap="square" lIns="91440" tIns="45720" rIns="91440" bIns="45720" rtlCol="0">
            <a:spAutoFit/>
          </a:bodyPr>
          <a:lstStyle>
            <a:lvl1pPr algn="r">
              <a:defRPr sz="1200"/>
            </a:lvl1pPr>
          </a:lstStyle>
          <a:p>
            <a:fld id="{F6D8AFBE-B7CA-4D46-A31C-75EC41E50D85}" type="datetimeFigureOut">
              <a:rPr lang="en-GB" sz="1000" smtClean="0">
                <a:latin typeface="Arial" panose="020B0604020202020204" pitchFamily="34" charset="0"/>
                <a:cs typeface="Arial" panose="020B0604020202020204" pitchFamily="34" charset="0"/>
              </a:rPr>
              <a:pPr/>
              <a:t>11/01/2019</a:t>
            </a:fld>
            <a:endParaRPr lang="en-GB" sz="10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3"/>
          </p:nvPr>
        </p:nvSpPr>
        <p:spPr>
          <a:xfrm>
            <a:off x="4752024" y="6411676"/>
            <a:ext cx="4139564" cy="246221"/>
          </a:xfrm>
          <a:prstGeom prst="rect">
            <a:avLst/>
          </a:prstGeom>
        </p:spPr>
        <p:txBody>
          <a:bodyPr vert="horz" wrap="square" lIns="91440" tIns="45720" rIns="91440" bIns="45720" rtlCol="0" anchor="b">
            <a:spAutoFit/>
          </a:bodyPr>
          <a:lstStyle>
            <a:lvl1pPr algn="r">
              <a:defRPr sz="1200"/>
            </a:lvl1pPr>
          </a:lstStyle>
          <a:p>
            <a:fld id="{7BFE86A2-DB0B-48E3-B43C-FE4600C96B70}" type="slidenum">
              <a:rPr lang="en-GB" sz="1000" smtClean="0">
                <a:latin typeface="Arial" panose="020B0604020202020204" pitchFamily="34" charset="0"/>
                <a:cs typeface="Arial" panose="020B0604020202020204" pitchFamily="34" charset="0"/>
              </a:rPr>
              <a:pPr/>
              <a:t>‹#›</a:t>
            </a:fld>
            <a:endParaRPr lang="en-GB" sz="1000" dirty="0">
              <a:latin typeface="Arial" panose="020B0604020202020204" pitchFamily="34" charset="0"/>
              <a:cs typeface="Arial" panose="020B0604020202020204" pitchFamily="34" charset="0"/>
            </a:endParaRPr>
          </a:p>
        </p:txBody>
      </p:sp>
      <p:sp>
        <p:nvSpPr>
          <p:cNvPr id="7" name="Header Placeholder 6"/>
          <p:cNvSpPr>
            <a:spLocks noGrp="1"/>
          </p:cNvSpPr>
          <p:nvPr>
            <p:ph type="hdr" sz="quarter"/>
          </p:nvPr>
        </p:nvSpPr>
        <p:spPr>
          <a:xfrm>
            <a:off x="259080" y="190500"/>
            <a:ext cx="4132896" cy="246221"/>
          </a:xfrm>
          <a:prstGeom prst="rect">
            <a:avLst/>
          </a:prstGeom>
        </p:spPr>
        <p:txBody>
          <a:bodyPr vert="horz" wrap="square" lIns="91440" tIns="45720" rIns="91440" bIns="45720" rtlCol="0">
            <a:spAutoFit/>
          </a:bodyPr>
          <a:lstStyle>
            <a:lvl1pPr algn="l">
              <a:defRPr sz="1200"/>
            </a:lvl1pPr>
          </a:lstStyle>
          <a:p>
            <a:endParaRPr lang="en-GB" sz="1000" dirty="0">
              <a:latin typeface="Arial" panose="020B0604020202020204" pitchFamily="34" charset="0"/>
              <a:cs typeface="Arial" panose="020B0604020202020204" pitchFamily="34" charset="0"/>
            </a:endParaRPr>
          </a:p>
        </p:txBody>
      </p:sp>
      <p:sp>
        <p:nvSpPr>
          <p:cNvPr id="8" name="Footer Placeholder 7"/>
          <p:cNvSpPr>
            <a:spLocks noGrp="1"/>
          </p:cNvSpPr>
          <p:nvPr>
            <p:ph type="ftr" sz="quarter" idx="2"/>
          </p:nvPr>
        </p:nvSpPr>
        <p:spPr>
          <a:xfrm>
            <a:off x="259080" y="6411675"/>
            <a:ext cx="4132896" cy="246221"/>
          </a:xfrm>
          <a:prstGeom prst="rect">
            <a:avLst/>
          </a:prstGeom>
        </p:spPr>
        <p:txBody>
          <a:bodyPr vert="horz" wrap="square" lIns="91440" tIns="45720" rIns="91440" bIns="45720" rtlCol="0" anchor="b">
            <a:spAutoFit/>
          </a:bodyPr>
          <a:lstStyle>
            <a:lvl1pPr algn="l">
              <a:defRPr sz="1200"/>
            </a:lvl1pPr>
          </a:lstStyle>
          <a:p>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67145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50825" y="183675"/>
            <a:ext cx="4141150" cy="246220"/>
          </a:xfrm>
          <a:prstGeom prst="rect">
            <a:avLst/>
          </a:prstGeom>
        </p:spPr>
        <p:txBody>
          <a:bodyPr vert="horz" wrap="square" lIns="91440" tIns="45720" rIns="91440" bIns="45720" rtlCol="0">
            <a:spAutoFit/>
          </a:bodyPr>
          <a:lstStyle>
            <a:lvl1pPr algn="l">
              <a:defRPr sz="1000">
                <a:latin typeface="Arial" panose="020B0604020202020204" pitchFamily="34" charset="0"/>
                <a:cs typeface="Arial" panose="020B0604020202020204" pitchFamily="34" charset="0"/>
              </a:defRPr>
            </a:lvl1pPr>
          </a:lstStyle>
          <a:p>
            <a:endParaRPr lang="en-GB" dirty="0"/>
          </a:p>
        </p:txBody>
      </p:sp>
      <p:sp>
        <p:nvSpPr>
          <p:cNvPr id="3" name="Date Placeholder 2"/>
          <p:cNvSpPr>
            <a:spLocks noGrp="1"/>
          </p:cNvSpPr>
          <p:nvPr>
            <p:ph type="dt" idx="1"/>
          </p:nvPr>
        </p:nvSpPr>
        <p:spPr>
          <a:xfrm>
            <a:off x="4752024" y="183674"/>
            <a:ext cx="4139564" cy="246221"/>
          </a:xfrm>
          <a:prstGeom prst="rect">
            <a:avLst/>
          </a:prstGeom>
        </p:spPr>
        <p:txBody>
          <a:bodyPr vert="horz" wrap="square" lIns="91440" tIns="45720" rIns="91440" bIns="45720" rtlCol="0">
            <a:spAutoFit/>
          </a:bodyPr>
          <a:lstStyle>
            <a:lvl1pPr algn="r">
              <a:defRPr sz="1000">
                <a:latin typeface="Arial" panose="020B0604020202020204" pitchFamily="34" charset="0"/>
                <a:cs typeface="Arial" panose="020B0604020202020204" pitchFamily="34" charset="0"/>
              </a:defRPr>
            </a:lvl1pPr>
          </a:lstStyle>
          <a:p>
            <a:fld id="{9BA9ED64-0ADF-46CE-9E4F-53EDBA1EDEC4}" type="datetimeFigureOut">
              <a:rPr lang="en-GB" smtClean="0"/>
              <a:pPr/>
              <a:t>11/01/2019</a:t>
            </a:fld>
            <a:endParaRPr lang="en-GB"/>
          </a:p>
        </p:txBody>
      </p:sp>
      <p:sp>
        <p:nvSpPr>
          <p:cNvPr id="6" name="Footer Placeholder 5"/>
          <p:cNvSpPr>
            <a:spLocks noGrp="1"/>
          </p:cNvSpPr>
          <p:nvPr>
            <p:ph type="ftr" sz="quarter" idx="4"/>
          </p:nvPr>
        </p:nvSpPr>
        <p:spPr>
          <a:xfrm>
            <a:off x="250825" y="6420090"/>
            <a:ext cx="4141150" cy="246221"/>
          </a:xfrm>
          <a:prstGeom prst="rect">
            <a:avLst/>
          </a:prstGeom>
        </p:spPr>
        <p:txBody>
          <a:bodyPr vert="horz" wrap="square" lIns="91440" tIns="45720" rIns="91440" bIns="45720" rtlCol="0" anchor="b">
            <a:spAutoFit/>
          </a:bodyPr>
          <a:lstStyle>
            <a:lvl1pPr algn="l">
              <a:defRPr sz="1000">
                <a:latin typeface="Arial" panose="020B0604020202020204" pitchFamily="34" charset="0"/>
                <a:cs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4752024" y="6422867"/>
            <a:ext cx="4139564" cy="246221"/>
          </a:xfrm>
          <a:prstGeom prst="rect">
            <a:avLst/>
          </a:prstGeom>
        </p:spPr>
        <p:txBody>
          <a:bodyPr vert="horz" wrap="square" lIns="91440" tIns="45720" rIns="91440" bIns="45720" rtlCol="0" anchor="b">
            <a:spAutoFit/>
          </a:bodyPr>
          <a:lstStyle>
            <a:lvl1pPr algn="r">
              <a:defRPr sz="1000">
                <a:latin typeface="Arial" panose="020B0604020202020204" pitchFamily="34" charset="0"/>
                <a:cs typeface="Arial" panose="020B0604020202020204" pitchFamily="34" charset="0"/>
              </a:defRPr>
            </a:lvl1pPr>
          </a:lstStyle>
          <a:p>
            <a:fld id="{8A478A9A-ADE8-49A2-AF0A-1FE9A88297B5}" type="slidenum">
              <a:rPr lang="en-GB" smtClean="0"/>
              <a:pPr/>
              <a:t>‹#›</a:t>
            </a:fld>
            <a:endParaRPr lang="en-GB"/>
          </a:p>
        </p:txBody>
      </p:sp>
      <p:sp>
        <p:nvSpPr>
          <p:cNvPr id="9" name="Notes Placeholder 8"/>
          <p:cNvSpPr>
            <a:spLocks noGrp="1"/>
          </p:cNvSpPr>
          <p:nvPr>
            <p:ph type="body" sz="quarter" idx="3"/>
          </p:nvPr>
        </p:nvSpPr>
        <p:spPr>
          <a:xfrm>
            <a:off x="4752024" y="548616"/>
            <a:ext cx="4139564" cy="576076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Image Placeholder 3"/>
          <p:cNvSpPr>
            <a:spLocks noGrp="1" noRot="1" noChangeAspect="1"/>
          </p:cNvSpPr>
          <p:nvPr>
            <p:ph type="sldImg" idx="2"/>
          </p:nvPr>
        </p:nvSpPr>
        <p:spPr>
          <a:xfrm>
            <a:off x="249852" y="548616"/>
            <a:ext cx="4142123" cy="3106592"/>
          </a:xfrm>
          <a:prstGeom prst="rect">
            <a:avLst/>
          </a:prstGeom>
          <a:noFill/>
          <a:ln w="12700">
            <a:solidFill>
              <a:prstClr val="black"/>
            </a:solidFill>
          </a:ln>
        </p:spPr>
        <p:txBody>
          <a:bodyPr vert="horz" lIns="91440" tIns="45720" rIns="91440" bIns="45720" rtlCol="0" anchor="ctr"/>
          <a:lstStyle/>
          <a:p>
            <a:endParaRPr lang="en-GB"/>
          </a:p>
        </p:txBody>
      </p:sp>
    </p:spTree>
    <p:extLst>
      <p:ext uri="{BB962C8B-B14F-4D97-AF65-F5344CB8AC3E}">
        <p14:creationId xmlns:p14="http://schemas.microsoft.com/office/powerpoint/2010/main" val="4122332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charset="0"/>
                <a:cs typeface="Arial" charset="0"/>
              </a:defRPr>
            </a:lvl1pPr>
            <a:lvl2pPr marL="742950" indent="-285750" eaLnBrk="0" hangingPunct="0">
              <a:defRPr>
                <a:solidFill>
                  <a:schemeClr val="tx1"/>
                </a:solidFill>
                <a:latin typeface="Tahoma" charset="0"/>
                <a:cs typeface="Arial" charset="0"/>
              </a:defRPr>
            </a:lvl2pPr>
            <a:lvl3pPr marL="1143000" indent="-228600" eaLnBrk="0" hangingPunct="0">
              <a:defRPr>
                <a:solidFill>
                  <a:schemeClr val="tx1"/>
                </a:solidFill>
                <a:latin typeface="Tahoma" charset="0"/>
                <a:cs typeface="Arial" charset="0"/>
              </a:defRPr>
            </a:lvl3pPr>
            <a:lvl4pPr marL="1600200" indent="-228600" eaLnBrk="0" hangingPunct="0">
              <a:defRPr>
                <a:solidFill>
                  <a:schemeClr val="tx1"/>
                </a:solidFill>
                <a:latin typeface="Tahoma" charset="0"/>
                <a:cs typeface="Arial" charset="0"/>
              </a:defRPr>
            </a:lvl4pPr>
            <a:lvl5pPr marL="2057400" indent="-228600" eaLnBrk="0" hangingPunct="0">
              <a:defRPr>
                <a:solidFill>
                  <a:schemeClr val="tx1"/>
                </a:solidFill>
                <a:latin typeface="Tahoma" charset="0"/>
                <a:cs typeface="Arial" charset="0"/>
              </a:defRPr>
            </a:lvl5pPr>
            <a:lvl6pPr marL="2514600" indent="-228600" algn="ctr" eaLnBrk="0" fontAlgn="base" hangingPunct="0">
              <a:spcBef>
                <a:spcPct val="0"/>
              </a:spcBef>
              <a:spcAft>
                <a:spcPct val="0"/>
              </a:spcAft>
              <a:defRPr>
                <a:solidFill>
                  <a:schemeClr val="tx1"/>
                </a:solidFill>
                <a:latin typeface="Tahoma" charset="0"/>
                <a:cs typeface="Arial" charset="0"/>
              </a:defRPr>
            </a:lvl6pPr>
            <a:lvl7pPr marL="2971800" indent="-228600" algn="ctr" eaLnBrk="0" fontAlgn="base" hangingPunct="0">
              <a:spcBef>
                <a:spcPct val="0"/>
              </a:spcBef>
              <a:spcAft>
                <a:spcPct val="0"/>
              </a:spcAft>
              <a:defRPr>
                <a:solidFill>
                  <a:schemeClr val="tx1"/>
                </a:solidFill>
                <a:latin typeface="Tahoma" charset="0"/>
                <a:cs typeface="Arial" charset="0"/>
              </a:defRPr>
            </a:lvl7pPr>
            <a:lvl8pPr marL="3429000" indent="-228600" algn="ctr" eaLnBrk="0" fontAlgn="base" hangingPunct="0">
              <a:spcBef>
                <a:spcPct val="0"/>
              </a:spcBef>
              <a:spcAft>
                <a:spcPct val="0"/>
              </a:spcAft>
              <a:defRPr>
                <a:solidFill>
                  <a:schemeClr val="tx1"/>
                </a:solidFill>
                <a:latin typeface="Tahoma" charset="0"/>
                <a:cs typeface="Arial" charset="0"/>
              </a:defRPr>
            </a:lvl8pPr>
            <a:lvl9pPr marL="3886200" indent="-228600" algn="ctr" eaLnBrk="0" fontAlgn="base" hangingPunct="0">
              <a:spcBef>
                <a:spcPct val="0"/>
              </a:spcBef>
              <a:spcAft>
                <a:spcPct val="0"/>
              </a:spcAft>
              <a:defRPr>
                <a:solidFill>
                  <a:schemeClr val="tx1"/>
                </a:solidFill>
                <a:latin typeface="Tahoma" charset="0"/>
                <a:cs typeface="Arial" charset="0"/>
              </a:defRPr>
            </a:lvl9pPr>
          </a:lstStyle>
          <a:p>
            <a:pPr eaLnBrk="1" hangingPunct="1"/>
            <a:fld id="{68359AAE-4413-44C8-A10B-702C4B5F5E72}" type="slidenum">
              <a:rPr lang="en-US" altLang="en-US">
                <a:latin typeface="Arial" charset="0"/>
              </a:rPr>
              <a:pPr eaLnBrk="1" hangingPunct="1"/>
              <a:t>33</a:t>
            </a:fld>
            <a:endParaRPr lang="en-US" altLang="en-US">
              <a:latin typeface="Arial"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Start">
    <p:spTree>
      <p:nvGrpSpPr>
        <p:cNvPr id="1" name=""/>
        <p:cNvGrpSpPr/>
        <p:nvPr/>
      </p:nvGrpSpPr>
      <p:grpSpPr>
        <a:xfrm>
          <a:off x="0" y="0"/>
          <a:ext cx="0" cy="0"/>
          <a:chOff x="0" y="0"/>
          <a:chExt cx="0" cy="0"/>
        </a:xfrm>
      </p:grpSpPr>
      <p:sp>
        <p:nvSpPr>
          <p:cNvPr id="3" name="Rectangle 2"/>
          <p:cNvSpPr/>
          <p:nvPr userDrawn="1"/>
        </p:nvSpPr>
        <p:spPr>
          <a:xfrm>
            <a:off x="250826" y="188914"/>
            <a:ext cx="8642351" cy="6480175"/>
          </a:xfrm>
          <a:prstGeom prst="rect">
            <a:avLst/>
          </a:prstGeom>
          <a:solidFill>
            <a:srgbClr val="0149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01498E"/>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007592" y="6229042"/>
            <a:ext cx="3704960" cy="254716"/>
          </a:xfrm>
          <a:prstGeom prst="rect">
            <a:avLst/>
          </a:prstGeom>
        </p:spPr>
      </p:pic>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32127" y="5409253"/>
            <a:ext cx="1914660" cy="1080000"/>
          </a:xfrm>
          <a:prstGeom prst="rect">
            <a:avLst/>
          </a:prstGeom>
        </p:spPr>
      </p:pic>
      <p:sp>
        <p:nvSpPr>
          <p:cNvPr id="12" name="Text Placeholder 2"/>
          <p:cNvSpPr>
            <a:spLocks noGrp="1"/>
          </p:cNvSpPr>
          <p:nvPr>
            <p:ph type="body" sz="quarter" idx="10" hasCustomPrompt="1"/>
          </p:nvPr>
        </p:nvSpPr>
        <p:spPr>
          <a:xfrm>
            <a:off x="431471" y="1178700"/>
            <a:ext cx="5760746" cy="400110"/>
          </a:xfrm>
          <a:prstGeom prst="rect">
            <a:avLst/>
          </a:prstGeom>
        </p:spPr>
        <p:txBody>
          <a:bodyPr wrap="square">
            <a:sp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GB" dirty="0" smtClean="0"/>
              <a:t>Presenter’s Name (click to edit)</a:t>
            </a:r>
          </a:p>
        </p:txBody>
      </p:sp>
      <p:sp>
        <p:nvSpPr>
          <p:cNvPr id="13" name="Text Placeholder 4"/>
          <p:cNvSpPr>
            <a:spLocks noGrp="1"/>
          </p:cNvSpPr>
          <p:nvPr>
            <p:ph type="body" sz="quarter" idx="11" hasCustomPrompt="1"/>
          </p:nvPr>
        </p:nvSpPr>
        <p:spPr>
          <a:xfrm>
            <a:off x="431412" y="1988808"/>
            <a:ext cx="5760806" cy="400110"/>
          </a:xfrm>
          <a:prstGeom prst="rect">
            <a:avLst/>
          </a:prstGeom>
        </p:spPr>
        <p:txBody>
          <a:bodyPr wrap="square">
            <a:spAutoFit/>
          </a:bodyPr>
          <a:lstStyle>
            <a:lvl1pPr marL="0" indent="0">
              <a:buNone/>
              <a:defRPr sz="2000" baseline="0">
                <a:solidFill>
                  <a:schemeClr val="bg1"/>
                </a:solidFill>
                <a:latin typeface="Arial" panose="020B0604020202020204" pitchFamily="34" charset="0"/>
                <a:cs typeface="Arial" panose="020B0604020202020204" pitchFamily="34" charset="0"/>
              </a:defRPr>
            </a:lvl1pPr>
          </a:lstStyle>
          <a:p>
            <a:pPr lvl="0"/>
            <a:r>
              <a:rPr lang="en-GB" dirty="0" smtClean="0"/>
              <a:t>Presentation Title (click to edit)</a:t>
            </a:r>
            <a:endParaRPr lang="en-GB" dirty="0"/>
          </a:p>
        </p:txBody>
      </p:sp>
      <p:sp>
        <p:nvSpPr>
          <p:cNvPr id="2" name="Rectangle 1"/>
          <p:cNvSpPr/>
          <p:nvPr userDrawn="1"/>
        </p:nvSpPr>
        <p:spPr>
          <a:xfrm>
            <a:off x="6552200" y="374614"/>
            <a:ext cx="2160000" cy="2160292"/>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3589834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Text">
    <p:spTree>
      <p:nvGrpSpPr>
        <p:cNvPr id="1" name=""/>
        <p:cNvGrpSpPr/>
        <p:nvPr/>
      </p:nvGrpSpPr>
      <p:grpSpPr>
        <a:xfrm>
          <a:off x="0" y="0"/>
          <a:ext cx="0" cy="0"/>
          <a:chOff x="0" y="0"/>
          <a:chExt cx="0" cy="0"/>
        </a:xfrm>
      </p:grpSpPr>
      <p:sp>
        <p:nvSpPr>
          <p:cNvPr id="4" name="Text Placeholder 9"/>
          <p:cNvSpPr>
            <a:spLocks noGrp="1"/>
          </p:cNvSpPr>
          <p:nvPr>
            <p:ph type="body" sz="quarter" idx="10" hasCustomPrompt="1"/>
          </p:nvPr>
        </p:nvSpPr>
        <p:spPr>
          <a:xfrm>
            <a:off x="431132" y="368301"/>
            <a:ext cx="8280400" cy="461665"/>
          </a:xfrm>
          <a:prstGeom prst="rect">
            <a:avLst/>
          </a:prstGeom>
        </p:spPr>
        <p:txBody>
          <a:bodyPr wrap="square">
            <a:spAutoFit/>
          </a:bodyPr>
          <a:lstStyle>
            <a:lvl1pPr marL="0" indent="0">
              <a:buNone/>
              <a:defRPr sz="2400" b="1" baseline="0">
                <a:solidFill>
                  <a:srgbClr val="01498E"/>
                </a:solidFill>
                <a:latin typeface="Arial" pitchFamily="34" charset="0"/>
                <a:cs typeface="Arial" pitchFamily="34" charset="0"/>
              </a:defRPr>
            </a:lvl1pPr>
          </a:lstStyle>
          <a:p>
            <a:pPr lvl="0"/>
            <a:r>
              <a:rPr lang="en-GB" dirty="0" smtClean="0"/>
              <a:t>Section Title (click to edit)</a:t>
            </a:r>
          </a:p>
        </p:txBody>
      </p:sp>
      <p:sp>
        <p:nvSpPr>
          <p:cNvPr id="5" name="Text Placeholder 6"/>
          <p:cNvSpPr>
            <a:spLocks noGrp="1"/>
          </p:cNvSpPr>
          <p:nvPr>
            <p:ph type="body" sz="quarter" idx="11" hasCustomPrompt="1"/>
          </p:nvPr>
        </p:nvSpPr>
        <p:spPr>
          <a:xfrm>
            <a:off x="429680" y="1358900"/>
            <a:ext cx="8280400" cy="400110"/>
          </a:xfrm>
          <a:prstGeom prst="rect">
            <a:avLst/>
          </a:prstGeom>
          <a:noFill/>
        </p:spPr>
        <p:txBody>
          <a:bodyPr wrap="square">
            <a:spAutoFit/>
          </a:bodyPr>
          <a:lstStyle>
            <a:lvl1pPr marL="0" indent="0">
              <a:buNone/>
              <a:defRPr sz="2000" baseline="0">
                <a:solidFill>
                  <a:schemeClr val="tx1"/>
                </a:solidFill>
                <a:latin typeface="Arial" pitchFamily="34" charset="0"/>
                <a:cs typeface="Arial" pitchFamily="34" charset="0"/>
              </a:defRPr>
            </a:lvl1pPr>
          </a:lstStyle>
          <a:p>
            <a:pPr lvl="0"/>
            <a:r>
              <a:rPr lang="en-GB" dirty="0" smtClean="0"/>
              <a:t>Section Paragraph (click to edit)</a:t>
            </a:r>
            <a:endParaRPr lang="en-GB" dirty="0"/>
          </a:p>
        </p:txBody>
      </p:sp>
    </p:spTree>
    <p:extLst>
      <p:ext uri="{BB962C8B-B14F-4D97-AF65-F5344CB8AC3E}">
        <p14:creationId xmlns:p14="http://schemas.microsoft.com/office/powerpoint/2010/main" val="123009963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5" name="Text Placeholder 6"/>
          <p:cNvSpPr>
            <a:spLocks noGrp="1"/>
          </p:cNvSpPr>
          <p:nvPr>
            <p:ph type="body" sz="quarter" idx="12" hasCustomPrompt="1"/>
          </p:nvPr>
        </p:nvSpPr>
        <p:spPr>
          <a:xfrm>
            <a:off x="431800" y="368300"/>
            <a:ext cx="8280400" cy="400110"/>
          </a:xfrm>
          <a:prstGeom prst="rect">
            <a:avLst/>
          </a:prstGeom>
          <a:noFill/>
        </p:spPr>
        <p:txBody>
          <a:bodyPr wrap="square">
            <a:spAutoFit/>
          </a:bodyPr>
          <a:lstStyle>
            <a:lvl1pPr marL="0" indent="0">
              <a:buNone/>
              <a:defRPr sz="2000" baseline="0">
                <a:solidFill>
                  <a:schemeClr val="tx1"/>
                </a:solidFill>
                <a:latin typeface="Arial" pitchFamily="34" charset="0"/>
                <a:cs typeface="Arial" pitchFamily="34" charset="0"/>
              </a:defRPr>
            </a:lvl1pPr>
          </a:lstStyle>
          <a:p>
            <a:pPr lvl="0"/>
            <a:r>
              <a:rPr lang="en-GB" dirty="0" smtClean="0"/>
              <a:t>Section Paragraph (click to edit)</a:t>
            </a:r>
            <a:endParaRPr lang="en-GB" dirty="0"/>
          </a:p>
        </p:txBody>
      </p:sp>
    </p:spTree>
    <p:extLst>
      <p:ext uri="{BB962C8B-B14F-4D97-AF65-F5344CB8AC3E}">
        <p14:creationId xmlns:p14="http://schemas.microsoft.com/office/powerpoint/2010/main" val="115651373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Object">
    <p:spTree>
      <p:nvGrpSpPr>
        <p:cNvPr id="1" name=""/>
        <p:cNvGrpSpPr/>
        <p:nvPr/>
      </p:nvGrpSpPr>
      <p:grpSpPr>
        <a:xfrm>
          <a:off x="0" y="0"/>
          <a:ext cx="0" cy="0"/>
          <a:chOff x="0" y="0"/>
          <a:chExt cx="0" cy="0"/>
        </a:xfrm>
      </p:grpSpPr>
      <p:sp>
        <p:nvSpPr>
          <p:cNvPr id="12" name="Content Placeholder 11"/>
          <p:cNvSpPr>
            <a:spLocks noGrp="1"/>
          </p:cNvSpPr>
          <p:nvPr>
            <p:ph sz="quarter" idx="13" hasCustomPrompt="1"/>
          </p:nvPr>
        </p:nvSpPr>
        <p:spPr>
          <a:xfrm>
            <a:off x="431800" y="2168525"/>
            <a:ext cx="8280400" cy="3690938"/>
          </a:xfrm>
          <a:prstGeom prst="rect">
            <a:avLst/>
          </a:prstGeom>
        </p:spPr>
        <p:txBody>
          <a:bodyPr/>
          <a:lstStyle>
            <a:lvl1pPr marL="0" indent="0">
              <a:buNone/>
              <a:defRPr sz="2400">
                <a:latin typeface="Arial" pitchFamily="34" charset="0"/>
                <a:cs typeface="Arial" pitchFamily="34" charset="0"/>
              </a:defRPr>
            </a:lvl1pPr>
          </a:lstStyle>
          <a:p>
            <a:pPr lvl="0"/>
            <a:r>
              <a:rPr lang="en-GB" dirty="0" smtClean="0"/>
              <a:t>Object (Click an icon below)</a:t>
            </a:r>
            <a:endParaRPr lang="en-GB" dirty="0"/>
          </a:p>
        </p:txBody>
      </p:sp>
      <p:sp>
        <p:nvSpPr>
          <p:cNvPr id="5" name="Text Placeholder 9"/>
          <p:cNvSpPr>
            <a:spLocks noGrp="1"/>
          </p:cNvSpPr>
          <p:nvPr>
            <p:ph type="body" sz="quarter" idx="10" hasCustomPrompt="1"/>
          </p:nvPr>
        </p:nvSpPr>
        <p:spPr>
          <a:xfrm>
            <a:off x="431800" y="368301"/>
            <a:ext cx="8280400" cy="461665"/>
          </a:xfrm>
          <a:prstGeom prst="rect">
            <a:avLst/>
          </a:prstGeom>
        </p:spPr>
        <p:txBody>
          <a:bodyPr wrap="square">
            <a:spAutoFit/>
          </a:bodyPr>
          <a:lstStyle>
            <a:lvl1pPr marL="0" indent="0">
              <a:buNone/>
              <a:defRPr sz="2400" b="1" baseline="0">
                <a:solidFill>
                  <a:srgbClr val="01498E"/>
                </a:solidFill>
                <a:latin typeface="Arial" pitchFamily="34" charset="0"/>
                <a:cs typeface="Arial" pitchFamily="34" charset="0"/>
              </a:defRPr>
            </a:lvl1pPr>
          </a:lstStyle>
          <a:p>
            <a:pPr lvl="0"/>
            <a:r>
              <a:rPr lang="en-GB" dirty="0" smtClean="0"/>
              <a:t>Section Title (click to edit)</a:t>
            </a:r>
          </a:p>
        </p:txBody>
      </p:sp>
      <p:sp>
        <p:nvSpPr>
          <p:cNvPr id="6" name="Text Placeholder 7"/>
          <p:cNvSpPr>
            <a:spLocks noGrp="1"/>
          </p:cNvSpPr>
          <p:nvPr>
            <p:ph type="body" sz="quarter" idx="12" hasCustomPrompt="1"/>
          </p:nvPr>
        </p:nvSpPr>
        <p:spPr>
          <a:xfrm>
            <a:off x="431800" y="1358900"/>
            <a:ext cx="8280400" cy="400110"/>
          </a:xfrm>
          <a:prstGeom prst="rect">
            <a:avLst/>
          </a:prstGeom>
        </p:spPr>
        <p:txBody>
          <a:bodyPr wrap="square">
            <a:spAutoFit/>
          </a:bodyPr>
          <a:lstStyle>
            <a:lvl1pPr marL="0" indent="0">
              <a:buNone/>
              <a:defRPr sz="2000" b="1" baseline="0">
                <a:latin typeface="Arial" pitchFamily="34" charset="0"/>
                <a:cs typeface="Arial" pitchFamily="34" charset="0"/>
              </a:defRPr>
            </a:lvl1pPr>
          </a:lstStyle>
          <a:p>
            <a:pPr lvl="0"/>
            <a:r>
              <a:rPr lang="en-GB" dirty="0" smtClean="0">
                <a:latin typeface="Arial" pitchFamily="34" charset="0"/>
                <a:cs typeface="Arial" pitchFamily="34" charset="0"/>
              </a:rPr>
              <a:t>Section Subtitle (click to edit)</a:t>
            </a:r>
          </a:p>
        </p:txBody>
      </p:sp>
    </p:spTree>
    <p:extLst>
      <p:ext uri="{BB962C8B-B14F-4D97-AF65-F5344CB8AC3E}">
        <p14:creationId xmlns:p14="http://schemas.microsoft.com/office/powerpoint/2010/main" val="61673361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bject">
    <p:spTree>
      <p:nvGrpSpPr>
        <p:cNvPr id="1" name=""/>
        <p:cNvGrpSpPr/>
        <p:nvPr/>
      </p:nvGrpSpPr>
      <p:grpSpPr>
        <a:xfrm>
          <a:off x="0" y="0"/>
          <a:ext cx="0" cy="0"/>
          <a:chOff x="0" y="0"/>
          <a:chExt cx="0" cy="0"/>
        </a:xfrm>
      </p:grpSpPr>
      <p:sp>
        <p:nvSpPr>
          <p:cNvPr id="8" name="Content Placeholder 7"/>
          <p:cNvSpPr>
            <a:spLocks noGrp="1"/>
          </p:cNvSpPr>
          <p:nvPr>
            <p:ph sz="quarter" idx="11" hasCustomPrompt="1"/>
          </p:nvPr>
        </p:nvSpPr>
        <p:spPr>
          <a:xfrm>
            <a:off x="431800" y="1358899"/>
            <a:ext cx="8280400" cy="4500563"/>
          </a:xfrm>
          <a:prstGeom prst="rect">
            <a:avLst/>
          </a:prstGeom>
        </p:spPr>
        <p:txBody>
          <a:bodyPr/>
          <a:lstStyle>
            <a:lvl1pPr marL="0" indent="0">
              <a:buNone/>
              <a:defRPr sz="2400">
                <a:latin typeface="Arial" pitchFamily="34" charset="0"/>
                <a:cs typeface="Arial" pitchFamily="34" charset="0"/>
              </a:defRPr>
            </a:lvl1pPr>
          </a:lstStyle>
          <a:p>
            <a:pPr lvl="0"/>
            <a:r>
              <a:rPr lang="en-GB" dirty="0" smtClean="0"/>
              <a:t>Object (Click an icon below)</a:t>
            </a:r>
            <a:endParaRPr lang="en-GB" dirty="0"/>
          </a:p>
        </p:txBody>
      </p:sp>
      <p:sp>
        <p:nvSpPr>
          <p:cNvPr id="4" name="Text Placeholder 9"/>
          <p:cNvSpPr>
            <a:spLocks noGrp="1"/>
          </p:cNvSpPr>
          <p:nvPr>
            <p:ph type="body" sz="quarter" idx="12" hasCustomPrompt="1"/>
          </p:nvPr>
        </p:nvSpPr>
        <p:spPr>
          <a:xfrm>
            <a:off x="431800" y="368301"/>
            <a:ext cx="8280400" cy="461665"/>
          </a:xfrm>
          <a:prstGeom prst="rect">
            <a:avLst/>
          </a:prstGeom>
        </p:spPr>
        <p:txBody>
          <a:bodyPr wrap="square">
            <a:spAutoFit/>
          </a:bodyPr>
          <a:lstStyle>
            <a:lvl1pPr marL="0" indent="0">
              <a:buNone/>
              <a:defRPr sz="2400" b="1" baseline="0">
                <a:solidFill>
                  <a:srgbClr val="01498E"/>
                </a:solidFill>
                <a:latin typeface="Arial" pitchFamily="34" charset="0"/>
                <a:cs typeface="Arial" pitchFamily="34" charset="0"/>
              </a:defRPr>
            </a:lvl1pPr>
          </a:lstStyle>
          <a:p>
            <a:pPr lvl="0"/>
            <a:r>
              <a:rPr lang="en-GB" dirty="0" smtClean="0"/>
              <a:t>Section Title (click to edit)</a:t>
            </a:r>
          </a:p>
        </p:txBody>
      </p:sp>
    </p:spTree>
    <p:extLst>
      <p:ext uri="{BB962C8B-B14F-4D97-AF65-F5344CB8AC3E}">
        <p14:creationId xmlns:p14="http://schemas.microsoft.com/office/powerpoint/2010/main" val="398899208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bject">
    <p:spTree>
      <p:nvGrpSpPr>
        <p:cNvPr id="1" name=""/>
        <p:cNvGrpSpPr/>
        <p:nvPr/>
      </p:nvGrpSpPr>
      <p:grpSpPr>
        <a:xfrm>
          <a:off x="0" y="0"/>
          <a:ext cx="0" cy="0"/>
          <a:chOff x="0" y="0"/>
          <a:chExt cx="0" cy="0"/>
        </a:xfrm>
      </p:grpSpPr>
      <p:sp>
        <p:nvSpPr>
          <p:cNvPr id="3" name="Rectangle 2"/>
          <p:cNvSpPr/>
          <p:nvPr userDrawn="1"/>
        </p:nvSpPr>
        <p:spPr>
          <a:xfrm>
            <a:off x="431802" y="368301"/>
            <a:ext cx="8101012" cy="50409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Content Placeholder 7"/>
          <p:cNvSpPr>
            <a:spLocks noGrp="1"/>
          </p:cNvSpPr>
          <p:nvPr>
            <p:ph sz="quarter" idx="10" hasCustomPrompt="1"/>
          </p:nvPr>
        </p:nvSpPr>
        <p:spPr>
          <a:xfrm>
            <a:off x="431802" y="368299"/>
            <a:ext cx="8280399" cy="5491163"/>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Object (Click an icon below)</a:t>
            </a:r>
          </a:p>
        </p:txBody>
      </p:sp>
    </p:spTree>
    <p:extLst>
      <p:ext uri="{BB962C8B-B14F-4D97-AF65-F5344CB8AC3E}">
        <p14:creationId xmlns:p14="http://schemas.microsoft.com/office/powerpoint/2010/main" val="17820269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bject, Overlay (top right)">
    <p:spTree>
      <p:nvGrpSpPr>
        <p:cNvPr id="1" name=""/>
        <p:cNvGrpSpPr/>
        <p:nvPr/>
      </p:nvGrpSpPr>
      <p:grpSpPr>
        <a:xfrm>
          <a:off x="0" y="0"/>
          <a:ext cx="0" cy="0"/>
          <a:chOff x="0" y="0"/>
          <a:chExt cx="0" cy="0"/>
        </a:xfrm>
      </p:grpSpPr>
      <p:sp>
        <p:nvSpPr>
          <p:cNvPr id="11" name="Content Placeholder 7"/>
          <p:cNvSpPr>
            <a:spLocks noGrp="1"/>
          </p:cNvSpPr>
          <p:nvPr>
            <p:ph sz="quarter" idx="13" hasCustomPrompt="1"/>
          </p:nvPr>
        </p:nvSpPr>
        <p:spPr>
          <a:xfrm>
            <a:off x="431801" y="368301"/>
            <a:ext cx="8280729" cy="5491162"/>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Object (Click an icon below)</a:t>
            </a:r>
          </a:p>
        </p:txBody>
      </p:sp>
      <p:sp>
        <p:nvSpPr>
          <p:cNvPr id="13" name="Text Placeholder 12"/>
          <p:cNvSpPr>
            <a:spLocks noGrp="1"/>
          </p:cNvSpPr>
          <p:nvPr>
            <p:ph type="body" sz="quarter" idx="11" hasCustomPrompt="1"/>
          </p:nvPr>
        </p:nvSpPr>
        <p:spPr>
          <a:xfrm>
            <a:off x="4932036" y="375319"/>
            <a:ext cx="3780165" cy="496805"/>
          </a:xfrm>
          <a:prstGeom prst="rect">
            <a:avLst/>
          </a:prstGeom>
          <a:solidFill>
            <a:schemeClr val="bg1">
              <a:alpha val="88000"/>
            </a:schemeClr>
          </a:solidFill>
        </p:spPr>
        <p:txBody>
          <a:bodyPr lIns="180000" tIns="93600" rIns="180000" bIns="93600">
            <a:normAutofit/>
          </a:bodyPr>
          <a:lstStyle>
            <a:lvl1pPr marL="0" indent="0">
              <a:buNone/>
              <a:defRPr sz="2000" b="1" baseline="0">
                <a:latin typeface="Arial" pitchFamily="34" charset="0"/>
                <a:cs typeface="Arial" pitchFamily="34" charset="0"/>
              </a:defRPr>
            </a:lvl1pPr>
          </a:lstStyle>
          <a:p>
            <a:pPr lvl="0"/>
            <a:r>
              <a:rPr lang="en-GB" sz="2000" b="1" dirty="0" smtClean="0">
                <a:latin typeface="Arial" pitchFamily="34" charset="0"/>
                <a:cs typeface="Arial" pitchFamily="34" charset="0"/>
              </a:rPr>
              <a:t>Subtitle (click to edit)</a:t>
            </a:r>
            <a:endParaRPr lang="en-GB" sz="2400" b="1" dirty="0" smtClean="0">
              <a:latin typeface="Arial" pitchFamily="34" charset="0"/>
              <a:cs typeface="Arial" pitchFamily="34" charset="0"/>
            </a:endParaRPr>
          </a:p>
        </p:txBody>
      </p:sp>
      <p:sp>
        <p:nvSpPr>
          <p:cNvPr id="15" name="Text Placeholder 14"/>
          <p:cNvSpPr>
            <a:spLocks noGrp="1"/>
          </p:cNvSpPr>
          <p:nvPr>
            <p:ph type="body" sz="quarter" idx="12" hasCustomPrompt="1"/>
          </p:nvPr>
        </p:nvSpPr>
        <p:spPr>
          <a:xfrm>
            <a:off x="4932363" y="872124"/>
            <a:ext cx="3780167" cy="2558463"/>
          </a:xfrm>
          <a:prstGeom prst="rect">
            <a:avLst/>
          </a:prstGeom>
          <a:solidFill>
            <a:schemeClr val="bg1">
              <a:alpha val="88000"/>
            </a:schemeClr>
          </a:solidFill>
        </p:spPr>
        <p:txBody>
          <a:bodyPr lIns="180000" tIns="93600" rIns="180000" bIns="93600">
            <a:normAutofit/>
          </a:bodyPr>
          <a:lstStyle>
            <a:lvl1pPr marL="0" indent="0">
              <a:buNone/>
              <a:defRPr sz="2000" baseline="0">
                <a:latin typeface="Arial" pitchFamily="34" charset="0"/>
                <a:cs typeface="Arial" pitchFamily="34" charset="0"/>
              </a:defRPr>
            </a:lvl1pPr>
          </a:lstStyle>
          <a:p>
            <a:pPr lvl="0"/>
            <a:r>
              <a:rPr lang="en-GB" dirty="0" smtClean="0"/>
              <a:t>Paragraph (click to edit)</a:t>
            </a:r>
            <a:endParaRPr lang="en-GB" dirty="0"/>
          </a:p>
        </p:txBody>
      </p:sp>
    </p:spTree>
    <p:extLst>
      <p:ext uri="{BB962C8B-B14F-4D97-AF65-F5344CB8AC3E}">
        <p14:creationId xmlns:p14="http://schemas.microsoft.com/office/powerpoint/2010/main" val="80011021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bject, Overlay (bottom left)">
    <p:spTree>
      <p:nvGrpSpPr>
        <p:cNvPr id="1" name=""/>
        <p:cNvGrpSpPr/>
        <p:nvPr/>
      </p:nvGrpSpPr>
      <p:grpSpPr>
        <a:xfrm>
          <a:off x="0" y="0"/>
          <a:ext cx="0" cy="0"/>
          <a:chOff x="0" y="0"/>
          <a:chExt cx="0" cy="0"/>
        </a:xfrm>
      </p:grpSpPr>
      <p:sp>
        <p:nvSpPr>
          <p:cNvPr id="10" name="Content Placeholder 7"/>
          <p:cNvSpPr>
            <a:spLocks noGrp="1" noChangeAspect="1"/>
          </p:cNvSpPr>
          <p:nvPr>
            <p:ph sz="quarter" idx="13" hasCustomPrompt="1"/>
          </p:nvPr>
        </p:nvSpPr>
        <p:spPr>
          <a:xfrm>
            <a:off x="431801" y="368300"/>
            <a:ext cx="8280400" cy="5491163"/>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Object (Click an icon below)</a:t>
            </a:r>
          </a:p>
        </p:txBody>
      </p:sp>
      <p:sp>
        <p:nvSpPr>
          <p:cNvPr id="13" name="Text Placeholder 12"/>
          <p:cNvSpPr>
            <a:spLocks noGrp="1"/>
          </p:cNvSpPr>
          <p:nvPr>
            <p:ph type="body" sz="quarter" idx="11" hasCustomPrompt="1"/>
          </p:nvPr>
        </p:nvSpPr>
        <p:spPr>
          <a:xfrm>
            <a:off x="431801" y="2935552"/>
            <a:ext cx="3780152" cy="496805"/>
          </a:xfrm>
          <a:prstGeom prst="rect">
            <a:avLst/>
          </a:prstGeom>
          <a:solidFill>
            <a:srgbClr val="01498E">
              <a:alpha val="88000"/>
            </a:srgbClr>
          </a:solidFill>
        </p:spPr>
        <p:txBody>
          <a:bodyPr lIns="180000" tIns="93600" rIns="180000" bIns="93600">
            <a:normAutofit/>
          </a:bodyPr>
          <a:lstStyle>
            <a:lvl1pPr marL="0" indent="0">
              <a:buNone/>
              <a:defRPr sz="2000" b="1" baseline="0">
                <a:solidFill>
                  <a:schemeClr val="bg1"/>
                </a:solidFill>
                <a:latin typeface="Arial" pitchFamily="34" charset="0"/>
                <a:cs typeface="Arial" pitchFamily="34" charset="0"/>
              </a:defRPr>
            </a:lvl1pPr>
          </a:lstStyle>
          <a:p>
            <a:pPr lvl="0"/>
            <a:r>
              <a:rPr lang="en-GB" dirty="0" smtClean="0"/>
              <a:t>Subtitle (click to edit)</a:t>
            </a:r>
            <a:endParaRPr lang="en-GB" dirty="0"/>
          </a:p>
        </p:txBody>
      </p:sp>
      <p:sp>
        <p:nvSpPr>
          <p:cNvPr id="15" name="Text Placeholder 14"/>
          <p:cNvSpPr>
            <a:spLocks noGrp="1"/>
          </p:cNvSpPr>
          <p:nvPr>
            <p:ph type="body" sz="quarter" idx="12" hasCustomPrompt="1"/>
          </p:nvPr>
        </p:nvSpPr>
        <p:spPr>
          <a:xfrm>
            <a:off x="431802" y="3429001"/>
            <a:ext cx="3780150" cy="2430462"/>
          </a:xfrm>
          <a:prstGeom prst="rect">
            <a:avLst/>
          </a:prstGeom>
          <a:solidFill>
            <a:srgbClr val="01498E">
              <a:alpha val="88000"/>
            </a:srgbClr>
          </a:solidFill>
        </p:spPr>
        <p:txBody>
          <a:bodyPr lIns="180000" tIns="93600" rIns="180000" bIns="93600">
            <a:normAutofit/>
          </a:bodyPr>
          <a:lstStyle>
            <a:lvl1pPr marL="0" indent="0">
              <a:buNone/>
              <a:defRPr sz="2000" baseline="0">
                <a:solidFill>
                  <a:schemeClr val="bg1"/>
                </a:solidFill>
                <a:latin typeface="Arial" pitchFamily="34" charset="0"/>
                <a:cs typeface="Arial" pitchFamily="34" charset="0"/>
              </a:defRPr>
            </a:lvl1pPr>
          </a:lstStyle>
          <a:p>
            <a:pPr lvl="0"/>
            <a:r>
              <a:rPr lang="en-GB" dirty="0" smtClean="0"/>
              <a:t>Paragraph (click to edit)</a:t>
            </a:r>
            <a:endParaRPr lang="en-GB" dirty="0"/>
          </a:p>
        </p:txBody>
      </p:sp>
    </p:spTree>
    <p:extLst>
      <p:ext uri="{BB962C8B-B14F-4D97-AF65-F5344CB8AC3E}">
        <p14:creationId xmlns:p14="http://schemas.microsoft.com/office/powerpoint/2010/main" val="141525626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left), Object (right)">
    <p:spTree>
      <p:nvGrpSpPr>
        <p:cNvPr id="1" name=""/>
        <p:cNvGrpSpPr/>
        <p:nvPr/>
      </p:nvGrpSpPr>
      <p:grpSpPr>
        <a:xfrm>
          <a:off x="0" y="0"/>
          <a:ext cx="0" cy="0"/>
          <a:chOff x="0" y="0"/>
          <a:chExt cx="0" cy="0"/>
        </a:xfrm>
      </p:grpSpPr>
      <p:sp>
        <p:nvSpPr>
          <p:cNvPr id="7" name="Content Placeholder 6"/>
          <p:cNvSpPr>
            <a:spLocks noGrp="1"/>
          </p:cNvSpPr>
          <p:nvPr>
            <p:ph sz="quarter" idx="12" hasCustomPrompt="1"/>
          </p:nvPr>
        </p:nvSpPr>
        <p:spPr>
          <a:xfrm>
            <a:off x="4751389" y="368609"/>
            <a:ext cx="3960812" cy="5490853"/>
          </a:xfrm>
          <a:prstGeom prst="rect">
            <a:avLst/>
          </a:prstGeom>
        </p:spPr>
        <p:txBody>
          <a:bodyPr/>
          <a:lstStyle>
            <a:lvl1pPr marL="0" indent="0">
              <a:buNone/>
              <a:defRPr/>
            </a:lvl1pPr>
          </a:lstStyle>
          <a:p>
            <a:pPr lvl="0"/>
            <a:r>
              <a:rPr lang="en-GB" dirty="0" smtClean="0"/>
              <a:t>Object (Click an icon below)</a:t>
            </a:r>
            <a:endParaRPr lang="en-GB" dirty="0"/>
          </a:p>
        </p:txBody>
      </p:sp>
      <p:sp>
        <p:nvSpPr>
          <p:cNvPr id="4" name="Text Placeholder 6"/>
          <p:cNvSpPr>
            <a:spLocks noGrp="1"/>
          </p:cNvSpPr>
          <p:nvPr>
            <p:ph type="body" sz="quarter" idx="13" hasCustomPrompt="1"/>
          </p:nvPr>
        </p:nvSpPr>
        <p:spPr>
          <a:xfrm>
            <a:off x="431800" y="368609"/>
            <a:ext cx="3960813" cy="400110"/>
          </a:xfrm>
          <a:prstGeom prst="rect">
            <a:avLst/>
          </a:prstGeom>
          <a:noFill/>
        </p:spPr>
        <p:txBody>
          <a:bodyPr wrap="square">
            <a:spAutoFit/>
          </a:bodyPr>
          <a:lstStyle>
            <a:lvl1pPr marL="0" indent="0">
              <a:buNone/>
              <a:defRPr sz="2000" baseline="0">
                <a:solidFill>
                  <a:schemeClr val="tx1"/>
                </a:solidFill>
                <a:latin typeface="Arial" pitchFamily="34" charset="0"/>
                <a:cs typeface="Arial" pitchFamily="34" charset="0"/>
              </a:defRPr>
            </a:lvl1pPr>
          </a:lstStyle>
          <a:p>
            <a:pPr lvl="0"/>
            <a:r>
              <a:rPr lang="en-GB" dirty="0" smtClean="0"/>
              <a:t>Paragraph Text (click to edit)</a:t>
            </a:r>
            <a:endParaRPr lang="en-GB" dirty="0"/>
          </a:p>
        </p:txBody>
      </p:sp>
    </p:spTree>
    <p:extLst>
      <p:ext uri="{BB962C8B-B14F-4D97-AF65-F5344CB8AC3E}">
        <p14:creationId xmlns:p14="http://schemas.microsoft.com/office/powerpoint/2010/main" val="177991465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bject (left), Object (right)">
    <p:spTree>
      <p:nvGrpSpPr>
        <p:cNvPr id="1" name=""/>
        <p:cNvGrpSpPr/>
        <p:nvPr/>
      </p:nvGrpSpPr>
      <p:grpSpPr>
        <a:xfrm>
          <a:off x="0" y="0"/>
          <a:ext cx="0" cy="0"/>
          <a:chOff x="0" y="0"/>
          <a:chExt cx="0" cy="0"/>
        </a:xfrm>
      </p:grpSpPr>
      <p:sp>
        <p:nvSpPr>
          <p:cNvPr id="3" name="Content Placeholder 2"/>
          <p:cNvSpPr>
            <a:spLocks noGrp="1"/>
          </p:cNvSpPr>
          <p:nvPr>
            <p:ph sz="quarter" idx="12" hasCustomPrompt="1"/>
          </p:nvPr>
        </p:nvSpPr>
        <p:spPr>
          <a:xfrm>
            <a:off x="431802" y="368300"/>
            <a:ext cx="3960811" cy="5491163"/>
          </a:xfrm>
          <a:prstGeom prst="rect">
            <a:avLst/>
          </a:prstGeom>
        </p:spPr>
        <p:txBody>
          <a:bodyPr/>
          <a:lstStyle>
            <a:lvl1pPr marL="0" indent="0">
              <a:buNone/>
              <a:defRPr/>
            </a:lvl1pPr>
          </a:lstStyle>
          <a:p>
            <a:pPr lvl="0"/>
            <a:r>
              <a:rPr lang="en-GB" dirty="0" smtClean="0"/>
              <a:t>Object (Click an icon below)</a:t>
            </a:r>
            <a:endParaRPr lang="en-GB" dirty="0"/>
          </a:p>
        </p:txBody>
      </p:sp>
      <p:sp>
        <p:nvSpPr>
          <p:cNvPr id="11" name="Content Placeholder 2"/>
          <p:cNvSpPr>
            <a:spLocks noGrp="1"/>
          </p:cNvSpPr>
          <p:nvPr>
            <p:ph sz="quarter" idx="13" hasCustomPrompt="1"/>
          </p:nvPr>
        </p:nvSpPr>
        <p:spPr>
          <a:xfrm>
            <a:off x="4751388" y="368300"/>
            <a:ext cx="3960812" cy="5491162"/>
          </a:xfrm>
          <a:prstGeom prst="rect">
            <a:avLst/>
          </a:prstGeom>
        </p:spPr>
        <p:txBody>
          <a:bodyPr/>
          <a:lstStyle>
            <a:lvl1pPr marL="0" indent="0">
              <a:buNone/>
              <a:defRPr/>
            </a:lvl1pPr>
          </a:lstStyle>
          <a:p>
            <a:pPr lvl="0"/>
            <a:r>
              <a:rPr lang="en-GB" dirty="0" smtClean="0"/>
              <a:t>Object (Click an icon below)</a:t>
            </a:r>
            <a:endParaRPr lang="en-GB" dirty="0"/>
          </a:p>
        </p:txBody>
      </p:sp>
    </p:spTree>
    <p:extLst>
      <p:ext uri="{BB962C8B-B14F-4D97-AF65-F5344CB8AC3E}">
        <p14:creationId xmlns:p14="http://schemas.microsoft.com/office/powerpoint/2010/main" val="51847351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bejct  (left), Text (right)">
    <p:spTree>
      <p:nvGrpSpPr>
        <p:cNvPr id="1" name=""/>
        <p:cNvGrpSpPr/>
        <p:nvPr/>
      </p:nvGrpSpPr>
      <p:grpSpPr>
        <a:xfrm>
          <a:off x="0" y="0"/>
          <a:ext cx="0" cy="0"/>
          <a:chOff x="0" y="0"/>
          <a:chExt cx="0" cy="0"/>
        </a:xfrm>
      </p:grpSpPr>
      <p:sp>
        <p:nvSpPr>
          <p:cNvPr id="11" name="Content Placeholder 2"/>
          <p:cNvSpPr>
            <a:spLocks noGrp="1"/>
          </p:cNvSpPr>
          <p:nvPr>
            <p:ph sz="quarter" idx="12" hasCustomPrompt="1"/>
          </p:nvPr>
        </p:nvSpPr>
        <p:spPr>
          <a:xfrm>
            <a:off x="431801" y="368300"/>
            <a:ext cx="3960812" cy="5491163"/>
          </a:xfrm>
          <a:prstGeom prst="rect">
            <a:avLst/>
          </a:prstGeom>
        </p:spPr>
        <p:txBody>
          <a:bodyPr/>
          <a:lstStyle>
            <a:lvl1pPr marL="0" indent="0">
              <a:buNone/>
              <a:defRPr/>
            </a:lvl1pPr>
          </a:lstStyle>
          <a:p>
            <a:pPr lvl="0"/>
            <a:r>
              <a:rPr lang="en-GB" dirty="0" smtClean="0"/>
              <a:t>Object (Click an icon below)</a:t>
            </a:r>
            <a:endParaRPr lang="en-GB" dirty="0"/>
          </a:p>
        </p:txBody>
      </p:sp>
      <p:sp>
        <p:nvSpPr>
          <p:cNvPr id="4" name="Text Placeholder 6"/>
          <p:cNvSpPr>
            <a:spLocks noGrp="1"/>
          </p:cNvSpPr>
          <p:nvPr>
            <p:ph type="body" sz="quarter" idx="13" hasCustomPrompt="1"/>
          </p:nvPr>
        </p:nvSpPr>
        <p:spPr>
          <a:xfrm>
            <a:off x="4751389" y="368609"/>
            <a:ext cx="3960812" cy="400110"/>
          </a:xfrm>
          <a:prstGeom prst="rect">
            <a:avLst/>
          </a:prstGeom>
          <a:noFill/>
        </p:spPr>
        <p:txBody>
          <a:bodyPr wrap="square">
            <a:spAutoFit/>
          </a:bodyPr>
          <a:lstStyle>
            <a:lvl1pPr marL="0" indent="0">
              <a:buNone/>
              <a:defRPr sz="2000" baseline="0">
                <a:solidFill>
                  <a:schemeClr val="tx1"/>
                </a:solidFill>
                <a:latin typeface="Arial" pitchFamily="34" charset="0"/>
                <a:cs typeface="Arial" pitchFamily="34" charset="0"/>
              </a:defRPr>
            </a:lvl1pPr>
          </a:lstStyle>
          <a:p>
            <a:pPr lvl="0"/>
            <a:r>
              <a:rPr lang="en-GB" dirty="0" smtClean="0"/>
              <a:t>Paragraph Text (click to edit)</a:t>
            </a:r>
            <a:endParaRPr lang="en-GB" dirty="0"/>
          </a:p>
        </p:txBody>
      </p:sp>
    </p:spTree>
    <p:extLst>
      <p:ext uri="{BB962C8B-B14F-4D97-AF65-F5344CB8AC3E}">
        <p14:creationId xmlns:p14="http://schemas.microsoft.com/office/powerpoint/2010/main" val="375530964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End">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431800" y="1988817"/>
            <a:ext cx="8280400" cy="461665"/>
          </a:xfrm>
          <a:prstGeom prst="rect">
            <a:avLst/>
          </a:prstGeom>
        </p:spPr>
        <p:txBody>
          <a:bodyPr>
            <a:spAutoFit/>
          </a:bodyPr>
          <a:lstStyle>
            <a:lvl1pPr marL="0" indent="0">
              <a:buNone/>
              <a:defRPr sz="2400" baseline="0">
                <a:latin typeface="Arial" panose="020B0604020202020204" pitchFamily="34" charset="0"/>
                <a:cs typeface="Arial" panose="020B0604020202020204" pitchFamily="34" charset="0"/>
              </a:defRPr>
            </a:lvl1pPr>
          </a:lstStyle>
          <a:p>
            <a:pPr lvl="0"/>
            <a:r>
              <a:rPr lang="en-GB" dirty="0" smtClean="0"/>
              <a:t>Thank you note (click to edit)</a:t>
            </a:r>
            <a:endParaRPr lang="en-GB" dirty="0"/>
          </a:p>
        </p:txBody>
      </p:sp>
    </p:spTree>
    <p:extLst>
      <p:ext uri="{BB962C8B-B14F-4D97-AF65-F5344CB8AC3E}">
        <p14:creationId xmlns:p14="http://schemas.microsoft.com/office/powerpoint/2010/main" val="67740973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left), Text (right)">
    <p:spTree>
      <p:nvGrpSpPr>
        <p:cNvPr id="1" name=""/>
        <p:cNvGrpSpPr/>
        <p:nvPr/>
      </p:nvGrpSpPr>
      <p:grpSpPr>
        <a:xfrm>
          <a:off x="0" y="0"/>
          <a:ext cx="0" cy="0"/>
          <a:chOff x="0" y="0"/>
          <a:chExt cx="0" cy="0"/>
        </a:xfrm>
      </p:grpSpPr>
      <p:sp>
        <p:nvSpPr>
          <p:cNvPr id="4" name="Text Placeholder 6"/>
          <p:cNvSpPr>
            <a:spLocks noGrp="1"/>
          </p:cNvSpPr>
          <p:nvPr>
            <p:ph type="body" sz="quarter" idx="13" hasCustomPrompt="1"/>
          </p:nvPr>
        </p:nvSpPr>
        <p:spPr>
          <a:xfrm>
            <a:off x="431800" y="368609"/>
            <a:ext cx="3960813" cy="400110"/>
          </a:xfrm>
          <a:prstGeom prst="rect">
            <a:avLst/>
          </a:prstGeom>
          <a:noFill/>
        </p:spPr>
        <p:txBody>
          <a:bodyPr wrap="square">
            <a:spAutoFit/>
          </a:bodyPr>
          <a:lstStyle>
            <a:lvl1pPr marL="0" indent="0">
              <a:buNone/>
              <a:defRPr sz="2000" baseline="0">
                <a:solidFill>
                  <a:schemeClr val="tx1"/>
                </a:solidFill>
                <a:latin typeface="Arial" pitchFamily="34" charset="0"/>
                <a:cs typeface="Arial" pitchFamily="34" charset="0"/>
              </a:defRPr>
            </a:lvl1pPr>
          </a:lstStyle>
          <a:p>
            <a:pPr lvl="0"/>
            <a:r>
              <a:rPr lang="en-GB" dirty="0" smtClean="0"/>
              <a:t>Paragraph Text (click to edit)</a:t>
            </a:r>
            <a:endParaRPr lang="en-GB" dirty="0"/>
          </a:p>
        </p:txBody>
      </p:sp>
      <p:sp>
        <p:nvSpPr>
          <p:cNvPr id="5" name="Text Placeholder 6"/>
          <p:cNvSpPr>
            <a:spLocks noGrp="1"/>
          </p:cNvSpPr>
          <p:nvPr>
            <p:ph type="body" sz="quarter" idx="14" hasCustomPrompt="1"/>
          </p:nvPr>
        </p:nvSpPr>
        <p:spPr>
          <a:xfrm>
            <a:off x="4751389" y="368609"/>
            <a:ext cx="3960814" cy="400110"/>
          </a:xfrm>
          <a:prstGeom prst="rect">
            <a:avLst/>
          </a:prstGeom>
          <a:noFill/>
        </p:spPr>
        <p:txBody>
          <a:bodyPr wrap="square">
            <a:spAutoFit/>
          </a:bodyPr>
          <a:lstStyle>
            <a:lvl1pPr marL="0" indent="0">
              <a:buNone/>
              <a:defRPr sz="2000" baseline="0">
                <a:solidFill>
                  <a:schemeClr val="tx1"/>
                </a:solidFill>
                <a:latin typeface="Arial" pitchFamily="34" charset="0"/>
                <a:cs typeface="Arial" pitchFamily="34" charset="0"/>
              </a:defRPr>
            </a:lvl1pPr>
          </a:lstStyle>
          <a:p>
            <a:pPr lvl="0"/>
            <a:r>
              <a:rPr lang="en-GB" dirty="0" smtClean="0"/>
              <a:t>Paragraph Text (click to edit)</a:t>
            </a:r>
            <a:endParaRPr lang="en-GB" dirty="0"/>
          </a:p>
        </p:txBody>
      </p:sp>
    </p:spTree>
    <p:extLst>
      <p:ext uri="{BB962C8B-B14F-4D97-AF65-F5344CB8AC3E}">
        <p14:creationId xmlns:p14="http://schemas.microsoft.com/office/powerpoint/2010/main" val="193739381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93433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412750"/>
            <a:ext cx="8153400" cy="80645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304800" y="1536700"/>
            <a:ext cx="8153400" cy="4572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a:xfrm>
            <a:off x="304800" y="6362700"/>
            <a:ext cx="1066800" cy="381000"/>
          </a:xfrm>
          <a:prstGeom prst="rect">
            <a:avLst/>
          </a:prstGeom>
        </p:spPr>
        <p:txBody>
          <a:bodyPr/>
          <a:lstStyle>
            <a:lvl1pPr>
              <a:defRPr/>
            </a:lvl1pPr>
          </a:lstStyle>
          <a:p>
            <a:r>
              <a:rPr lang="en-US"/>
              <a:t>page </a:t>
            </a:r>
            <a:fld id="{5956256E-6E52-4D05-AF31-F54124794DD7}" type="slidenum">
              <a:rPr lang="en-US"/>
              <a:pPr/>
              <a:t>‹#›</a:t>
            </a:fld>
            <a:endParaRPr lang="en-US"/>
          </a:p>
        </p:txBody>
      </p:sp>
    </p:spTree>
    <p:extLst>
      <p:ext uri="{BB962C8B-B14F-4D97-AF65-F5344CB8AC3E}">
        <p14:creationId xmlns:p14="http://schemas.microsoft.com/office/powerpoint/2010/main" val="2561857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Blue">
    <p:spTree>
      <p:nvGrpSpPr>
        <p:cNvPr id="1" name=""/>
        <p:cNvGrpSpPr/>
        <p:nvPr/>
      </p:nvGrpSpPr>
      <p:grpSpPr>
        <a:xfrm>
          <a:off x="0" y="0"/>
          <a:ext cx="0" cy="0"/>
          <a:chOff x="0" y="0"/>
          <a:chExt cx="0" cy="0"/>
        </a:xfrm>
      </p:grpSpPr>
      <p:sp>
        <p:nvSpPr>
          <p:cNvPr id="3" name="Rectangle 2"/>
          <p:cNvSpPr/>
          <p:nvPr userDrawn="1"/>
        </p:nvSpPr>
        <p:spPr>
          <a:xfrm>
            <a:off x="250825" y="190500"/>
            <a:ext cx="8642349" cy="6480175"/>
          </a:xfrm>
          <a:prstGeom prst="rect">
            <a:avLst/>
          </a:prstGeom>
          <a:solidFill>
            <a:srgbClr val="0149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01498E"/>
              </a:solidFill>
            </a:endParaRPr>
          </a:p>
        </p:txBody>
      </p:sp>
      <p:sp>
        <p:nvSpPr>
          <p:cNvPr id="8" name="Text Placeholder 9"/>
          <p:cNvSpPr>
            <a:spLocks noGrp="1"/>
          </p:cNvSpPr>
          <p:nvPr>
            <p:ph type="body" sz="quarter" idx="10" hasCustomPrompt="1"/>
          </p:nvPr>
        </p:nvSpPr>
        <p:spPr>
          <a:xfrm>
            <a:off x="588331" y="548633"/>
            <a:ext cx="7920868" cy="461665"/>
          </a:xfrm>
          <a:prstGeom prst="rect">
            <a:avLst/>
          </a:prstGeom>
        </p:spPr>
        <p:txBody>
          <a:bodyPr wrap="square">
            <a:spAutoFit/>
          </a:bodyPr>
          <a:lstStyle>
            <a:lvl1pPr marL="0" indent="0">
              <a:buNone/>
              <a:defRPr sz="2400" b="1" baseline="0">
                <a:solidFill>
                  <a:schemeClr val="bg1"/>
                </a:solidFill>
                <a:latin typeface="Arial" pitchFamily="34" charset="0"/>
                <a:cs typeface="Arial" pitchFamily="34" charset="0"/>
              </a:defRPr>
            </a:lvl1pPr>
          </a:lstStyle>
          <a:p>
            <a:pPr lvl="0"/>
            <a:r>
              <a:rPr lang="en-GB" dirty="0" smtClean="0"/>
              <a:t>Section Divider Title (click to edit)</a:t>
            </a:r>
          </a:p>
        </p:txBody>
      </p:sp>
      <p:sp>
        <p:nvSpPr>
          <p:cNvPr id="9" name="Text Placeholder 6"/>
          <p:cNvSpPr>
            <a:spLocks noGrp="1"/>
          </p:cNvSpPr>
          <p:nvPr>
            <p:ph type="body" sz="quarter" idx="11" hasCustomPrompt="1"/>
          </p:nvPr>
        </p:nvSpPr>
        <p:spPr>
          <a:xfrm>
            <a:off x="588332" y="1628770"/>
            <a:ext cx="7920869" cy="400110"/>
          </a:xfrm>
          <a:prstGeom prst="rect">
            <a:avLst/>
          </a:prstGeom>
          <a:noFill/>
        </p:spPr>
        <p:txBody>
          <a:bodyPr wrap="square">
            <a:spAutoFit/>
          </a:bodyPr>
          <a:lstStyle>
            <a:lvl1pPr marL="0" indent="0">
              <a:buNone/>
              <a:defRPr sz="2000" baseline="0">
                <a:solidFill>
                  <a:schemeClr val="bg1"/>
                </a:solidFill>
                <a:latin typeface="Arial" pitchFamily="34" charset="0"/>
                <a:cs typeface="Arial" pitchFamily="34" charset="0"/>
              </a:defRPr>
            </a:lvl1pPr>
          </a:lstStyle>
          <a:p>
            <a:pPr lvl="0"/>
            <a:r>
              <a:rPr lang="en-GB" dirty="0" smtClean="0"/>
              <a:t>Section Intro Paragraph (click to edit)</a:t>
            </a:r>
            <a:endParaRPr lang="en-GB"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1965" y="5949700"/>
            <a:ext cx="957330" cy="540000"/>
          </a:xfrm>
          <a:prstGeom prst="rect">
            <a:avLst/>
          </a:prstGeom>
        </p:spPr>
      </p:pic>
    </p:spTree>
    <p:extLst>
      <p:ext uri="{BB962C8B-B14F-4D97-AF65-F5344CB8AC3E}">
        <p14:creationId xmlns:p14="http://schemas.microsoft.com/office/powerpoint/2010/main" val="5694315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Purple">
    <p:spTree>
      <p:nvGrpSpPr>
        <p:cNvPr id="1" name=""/>
        <p:cNvGrpSpPr/>
        <p:nvPr/>
      </p:nvGrpSpPr>
      <p:grpSpPr>
        <a:xfrm>
          <a:off x="0" y="0"/>
          <a:ext cx="0" cy="0"/>
          <a:chOff x="0" y="0"/>
          <a:chExt cx="0" cy="0"/>
        </a:xfrm>
      </p:grpSpPr>
      <p:sp>
        <p:nvSpPr>
          <p:cNvPr id="3" name="Rectangle 2"/>
          <p:cNvSpPr/>
          <p:nvPr userDrawn="1"/>
        </p:nvSpPr>
        <p:spPr>
          <a:xfrm>
            <a:off x="250826" y="188914"/>
            <a:ext cx="8642351" cy="6480175"/>
          </a:xfrm>
          <a:prstGeom prst="rect">
            <a:avLst/>
          </a:prstGeom>
          <a:solidFill>
            <a:srgbClr val="753B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Text Placeholder 9"/>
          <p:cNvSpPr>
            <a:spLocks noGrp="1"/>
          </p:cNvSpPr>
          <p:nvPr>
            <p:ph type="body" sz="quarter" idx="10" hasCustomPrompt="1"/>
          </p:nvPr>
        </p:nvSpPr>
        <p:spPr>
          <a:xfrm>
            <a:off x="588331" y="548633"/>
            <a:ext cx="7920868" cy="461665"/>
          </a:xfrm>
          <a:prstGeom prst="rect">
            <a:avLst/>
          </a:prstGeom>
        </p:spPr>
        <p:txBody>
          <a:bodyPr wrap="square">
            <a:spAutoFit/>
          </a:bodyPr>
          <a:lstStyle>
            <a:lvl1pPr marL="0" indent="0">
              <a:buNone/>
              <a:defRPr sz="2400" b="1" baseline="0">
                <a:solidFill>
                  <a:schemeClr val="bg1"/>
                </a:solidFill>
                <a:latin typeface="Arial" pitchFamily="34" charset="0"/>
                <a:cs typeface="Arial" pitchFamily="34" charset="0"/>
              </a:defRPr>
            </a:lvl1pPr>
          </a:lstStyle>
          <a:p>
            <a:pPr lvl="0"/>
            <a:r>
              <a:rPr lang="en-GB" dirty="0" smtClean="0"/>
              <a:t>Section Divider Title (click to edit)</a:t>
            </a:r>
          </a:p>
        </p:txBody>
      </p:sp>
      <p:sp>
        <p:nvSpPr>
          <p:cNvPr id="7" name="Text Placeholder 6"/>
          <p:cNvSpPr>
            <a:spLocks noGrp="1"/>
          </p:cNvSpPr>
          <p:nvPr>
            <p:ph type="body" sz="quarter" idx="11" hasCustomPrompt="1"/>
          </p:nvPr>
        </p:nvSpPr>
        <p:spPr>
          <a:xfrm>
            <a:off x="588332" y="1628770"/>
            <a:ext cx="7920869" cy="400110"/>
          </a:xfrm>
          <a:prstGeom prst="rect">
            <a:avLst/>
          </a:prstGeom>
          <a:noFill/>
        </p:spPr>
        <p:txBody>
          <a:bodyPr wrap="square">
            <a:spAutoFit/>
          </a:bodyPr>
          <a:lstStyle>
            <a:lvl1pPr marL="0" indent="0">
              <a:buNone/>
              <a:defRPr sz="2000" baseline="0">
                <a:solidFill>
                  <a:schemeClr val="bg1"/>
                </a:solidFill>
                <a:latin typeface="Arial" pitchFamily="34" charset="0"/>
                <a:cs typeface="Arial" pitchFamily="34" charset="0"/>
              </a:defRPr>
            </a:lvl1pPr>
          </a:lstStyle>
          <a:p>
            <a:pPr lvl="0"/>
            <a:r>
              <a:rPr lang="en-GB" dirty="0" smtClean="0"/>
              <a:t>Section Intro Paragraph (click to edit)</a:t>
            </a:r>
            <a:endParaRPr lang="en-GB"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1965" y="5949700"/>
            <a:ext cx="957330" cy="540000"/>
          </a:xfrm>
          <a:prstGeom prst="rect">
            <a:avLst/>
          </a:prstGeom>
        </p:spPr>
      </p:pic>
    </p:spTree>
    <p:extLst>
      <p:ext uri="{BB962C8B-B14F-4D97-AF65-F5344CB8AC3E}">
        <p14:creationId xmlns:p14="http://schemas.microsoft.com/office/powerpoint/2010/main" val="180579327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Green">
    <p:spTree>
      <p:nvGrpSpPr>
        <p:cNvPr id="1" name=""/>
        <p:cNvGrpSpPr/>
        <p:nvPr/>
      </p:nvGrpSpPr>
      <p:grpSpPr>
        <a:xfrm>
          <a:off x="0" y="0"/>
          <a:ext cx="0" cy="0"/>
          <a:chOff x="0" y="0"/>
          <a:chExt cx="0" cy="0"/>
        </a:xfrm>
      </p:grpSpPr>
      <p:sp>
        <p:nvSpPr>
          <p:cNvPr id="3" name="Rectangle 2"/>
          <p:cNvSpPr/>
          <p:nvPr userDrawn="1"/>
        </p:nvSpPr>
        <p:spPr>
          <a:xfrm>
            <a:off x="250826" y="188914"/>
            <a:ext cx="8642351" cy="6480175"/>
          </a:xfrm>
          <a:prstGeom prst="rect">
            <a:avLst/>
          </a:prstGeom>
          <a:solidFill>
            <a:srgbClr val="00B3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Text Placeholder 9"/>
          <p:cNvSpPr>
            <a:spLocks noGrp="1"/>
          </p:cNvSpPr>
          <p:nvPr>
            <p:ph type="body" sz="quarter" idx="10" hasCustomPrompt="1"/>
          </p:nvPr>
        </p:nvSpPr>
        <p:spPr>
          <a:xfrm>
            <a:off x="588331" y="548633"/>
            <a:ext cx="7920868" cy="461665"/>
          </a:xfrm>
          <a:prstGeom prst="rect">
            <a:avLst/>
          </a:prstGeom>
        </p:spPr>
        <p:txBody>
          <a:bodyPr wrap="square">
            <a:spAutoFit/>
          </a:bodyPr>
          <a:lstStyle>
            <a:lvl1pPr marL="0" indent="0">
              <a:buNone/>
              <a:defRPr sz="2400" b="1" baseline="0">
                <a:solidFill>
                  <a:schemeClr val="bg1"/>
                </a:solidFill>
                <a:latin typeface="Arial" pitchFamily="34" charset="0"/>
                <a:cs typeface="Arial" pitchFamily="34" charset="0"/>
              </a:defRPr>
            </a:lvl1pPr>
          </a:lstStyle>
          <a:p>
            <a:pPr lvl="0"/>
            <a:r>
              <a:rPr lang="en-GB" dirty="0" smtClean="0"/>
              <a:t>Section Divider Title (click to edit)</a:t>
            </a:r>
          </a:p>
        </p:txBody>
      </p:sp>
      <p:sp>
        <p:nvSpPr>
          <p:cNvPr id="7" name="Text Placeholder 6"/>
          <p:cNvSpPr>
            <a:spLocks noGrp="1"/>
          </p:cNvSpPr>
          <p:nvPr>
            <p:ph type="body" sz="quarter" idx="11" hasCustomPrompt="1"/>
          </p:nvPr>
        </p:nvSpPr>
        <p:spPr>
          <a:xfrm>
            <a:off x="588332" y="1628770"/>
            <a:ext cx="7920869" cy="400110"/>
          </a:xfrm>
          <a:prstGeom prst="rect">
            <a:avLst/>
          </a:prstGeom>
          <a:noFill/>
        </p:spPr>
        <p:txBody>
          <a:bodyPr wrap="square">
            <a:spAutoFit/>
          </a:bodyPr>
          <a:lstStyle>
            <a:lvl1pPr marL="0" indent="0">
              <a:buNone/>
              <a:defRPr sz="2000" baseline="0">
                <a:solidFill>
                  <a:schemeClr val="bg1"/>
                </a:solidFill>
                <a:latin typeface="Arial" pitchFamily="34" charset="0"/>
                <a:cs typeface="Arial" pitchFamily="34" charset="0"/>
              </a:defRPr>
            </a:lvl1pPr>
          </a:lstStyle>
          <a:p>
            <a:pPr lvl="0"/>
            <a:r>
              <a:rPr lang="en-GB" dirty="0" smtClean="0"/>
              <a:t>Section Intro Paragraph (click to edit)</a:t>
            </a:r>
            <a:endParaRPr lang="en-GB"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1965" y="5949700"/>
            <a:ext cx="957330" cy="540000"/>
          </a:xfrm>
          <a:prstGeom prst="rect">
            <a:avLst/>
          </a:prstGeom>
        </p:spPr>
      </p:pic>
    </p:spTree>
    <p:extLst>
      <p:ext uri="{BB962C8B-B14F-4D97-AF65-F5344CB8AC3E}">
        <p14:creationId xmlns:p14="http://schemas.microsoft.com/office/powerpoint/2010/main" val="287077292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Red">
    <p:spTree>
      <p:nvGrpSpPr>
        <p:cNvPr id="1" name=""/>
        <p:cNvGrpSpPr/>
        <p:nvPr/>
      </p:nvGrpSpPr>
      <p:grpSpPr>
        <a:xfrm>
          <a:off x="0" y="0"/>
          <a:ext cx="0" cy="0"/>
          <a:chOff x="0" y="0"/>
          <a:chExt cx="0" cy="0"/>
        </a:xfrm>
      </p:grpSpPr>
      <p:sp>
        <p:nvSpPr>
          <p:cNvPr id="3" name="Rectangle 2"/>
          <p:cNvSpPr/>
          <p:nvPr userDrawn="1"/>
        </p:nvSpPr>
        <p:spPr>
          <a:xfrm>
            <a:off x="250826" y="188587"/>
            <a:ext cx="8642351" cy="6480501"/>
          </a:xfrm>
          <a:prstGeom prst="rect">
            <a:avLst/>
          </a:prstGeom>
          <a:solidFill>
            <a:srgbClr val="AF16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Text Placeholder 9"/>
          <p:cNvSpPr>
            <a:spLocks noGrp="1"/>
          </p:cNvSpPr>
          <p:nvPr>
            <p:ph type="body" sz="quarter" idx="10" hasCustomPrompt="1"/>
          </p:nvPr>
        </p:nvSpPr>
        <p:spPr>
          <a:xfrm>
            <a:off x="588331" y="548633"/>
            <a:ext cx="7920868" cy="461665"/>
          </a:xfrm>
          <a:prstGeom prst="rect">
            <a:avLst/>
          </a:prstGeom>
        </p:spPr>
        <p:txBody>
          <a:bodyPr wrap="square">
            <a:spAutoFit/>
          </a:bodyPr>
          <a:lstStyle>
            <a:lvl1pPr marL="0" indent="0">
              <a:buNone/>
              <a:defRPr sz="2400" b="1" baseline="0">
                <a:solidFill>
                  <a:schemeClr val="bg1"/>
                </a:solidFill>
                <a:latin typeface="Arial" pitchFamily="34" charset="0"/>
                <a:cs typeface="Arial" pitchFamily="34" charset="0"/>
              </a:defRPr>
            </a:lvl1pPr>
          </a:lstStyle>
          <a:p>
            <a:pPr lvl="0"/>
            <a:r>
              <a:rPr lang="en-GB" dirty="0" smtClean="0"/>
              <a:t>Section Divider Title (click to edit)</a:t>
            </a:r>
          </a:p>
        </p:txBody>
      </p:sp>
      <p:sp>
        <p:nvSpPr>
          <p:cNvPr id="9" name="Text Placeholder 6"/>
          <p:cNvSpPr>
            <a:spLocks noGrp="1"/>
          </p:cNvSpPr>
          <p:nvPr>
            <p:ph type="body" sz="quarter" idx="11" hasCustomPrompt="1"/>
          </p:nvPr>
        </p:nvSpPr>
        <p:spPr>
          <a:xfrm>
            <a:off x="588332" y="1628770"/>
            <a:ext cx="7920869" cy="400110"/>
          </a:xfrm>
          <a:prstGeom prst="rect">
            <a:avLst/>
          </a:prstGeom>
          <a:noFill/>
        </p:spPr>
        <p:txBody>
          <a:bodyPr wrap="square">
            <a:spAutoFit/>
          </a:bodyPr>
          <a:lstStyle>
            <a:lvl1pPr marL="0" indent="0">
              <a:buNone/>
              <a:defRPr sz="2000" baseline="0">
                <a:solidFill>
                  <a:schemeClr val="bg1"/>
                </a:solidFill>
                <a:latin typeface="Arial" pitchFamily="34" charset="0"/>
                <a:cs typeface="Arial" pitchFamily="34" charset="0"/>
              </a:defRPr>
            </a:lvl1pPr>
          </a:lstStyle>
          <a:p>
            <a:pPr lvl="0"/>
            <a:r>
              <a:rPr lang="en-GB" dirty="0" smtClean="0"/>
              <a:t>Section Intro Paragraph (click to edit)</a:t>
            </a:r>
            <a:endParaRPr lang="en-GB"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1965" y="5949700"/>
            <a:ext cx="957330" cy="540000"/>
          </a:xfrm>
          <a:prstGeom prst="rect">
            <a:avLst/>
          </a:prstGeom>
        </p:spPr>
      </p:pic>
    </p:spTree>
    <p:extLst>
      <p:ext uri="{BB962C8B-B14F-4D97-AF65-F5344CB8AC3E}">
        <p14:creationId xmlns:p14="http://schemas.microsoft.com/office/powerpoint/2010/main" val="58149322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Divider Transparent">
    <p:spTree>
      <p:nvGrpSpPr>
        <p:cNvPr id="1" name=""/>
        <p:cNvGrpSpPr/>
        <p:nvPr/>
      </p:nvGrpSpPr>
      <p:grpSpPr>
        <a:xfrm>
          <a:off x="0" y="0"/>
          <a:ext cx="0" cy="0"/>
          <a:chOff x="0" y="0"/>
          <a:chExt cx="0" cy="0"/>
        </a:xfrm>
      </p:grpSpPr>
      <p:sp>
        <p:nvSpPr>
          <p:cNvPr id="5" name="Text Placeholder 9"/>
          <p:cNvSpPr>
            <a:spLocks noGrp="1"/>
          </p:cNvSpPr>
          <p:nvPr>
            <p:ph type="body" sz="quarter" idx="10" hasCustomPrompt="1"/>
          </p:nvPr>
        </p:nvSpPr>
        <p:spPr>
          <a:xfrm>
            <a:off x="588331" y="548633"/>
            <a:ext cx="7920868" cy="461665"/>
          </a:xfrm>
          <a:prstGeom prst="rect">
            <a:avLst/>
          </a:prstGeom>
        </p:spPr>
        <p:txBody>
          <a:bodyPr wrap="square">
            <a:spAutoFit/>
          </a:bodyPr>
          <a:lstStyle>
            <a:lvl1pPr marL="0" indent="0">
              <a:buNone/>
              <a:defRPr sz="2400" b="1" baseline="0">
                <a:solidFill>
                  <a:schemeClr val="tx1"/>
                </a:solidFill>
                <a:latin typeface="Arial" pitchFamily="34" charset="0"/>
                <a:cs typeface="Arial" pitchFamily="34" charset="0"/>
              </a:defRPr>
            </a:lvl1pPr>
          </a:lstStyle>
          <a:p>
            <a:pPr lvl="0"/>
            <a:r>
              <a:rPr lang="en-GB" dirty="0" smtClean="0"/>
              <a:t>Section Divider Title (click to edit)</a:t>
            </a:r>
          </a:p>
        </p:txBody>
      </p:sp>
      <p:sp>
        <p:nvSpPr>
          <p:cNvPr id="6" name="Text Placeholder 6"/>
          <p:cNvSpPr>
            <a:spLocks noGrp="1"/>
          </p:cNvSpPr>
          <p:nvPr>
            <p:ph type="body" sz="quarter" idx="11" hasCustomPrompt="1"/>
          </p:nvPr>
        </p:nvSpPr>
        <p:spPr>
          <a:xfrm>
            <a:off x="588332" y="1628770"/>
            <a:ext cx="7920869" cy="400110"/>
          </a:xfrm>
          <a:prstGeom prst="rect">
            <a:avLst/>
          </a:prstGeom>
          <a:noFill/>
        </p:spPr>
        <p:txBody>
          <a:bodyPr wrap="square">
            <a:spAutoFit/>
          </a:bodyPr>
          <a:lstStyle>
            <a:lvl1pPr marL="0" indent="0">
              <a:buNone/>
              <a:defRPr sz="2000" baseline="0">
                <a:solidFill>
                  <a:schemeClr val="tx1"/>
                </a:solidFill>
                <a:latin typeface="Arial" pitchFamily="34" charset="0"/>
                <a:cs typeface="Arial" pitchFamily="34" charset="0"/>
              </a:defRPr>
            </a:lvl1pPr>
          </a:lstStyle>
          <a:p>
            <a:pPr lvl="0"/>
            <a:r>
              <a:rPr lang="en-GB" dirty="0" smtClean="0"/>
              <a:t>Section Intro Paragraph (click to edit)</a:t>
            </a:r>
            <a:endParaRPr lang="en-GB"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1965" y="5949700"/>
            <a:ext cx="957330" cy="539999"/>
          </a:xfrm>
          <a:prstGeom prst="rect">
            <a:avLst/>
          </a:prstGeom>
        </p:spPr>
      </p:pic>
    </p:spTree>
    <p:extLst>
      <p:ext uri="{BB962C8B-B14F-4D97-AF65-F5344CB8AC3E}">
        <p14:creationId xmlns:p14="http://schemas.microsoft.com/office/powerpoint/2010/main" val="124207470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Tex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31132" y="368301"/>
            <a:ext cx="8280400" cy="461665"/>
          </a:xfrm>
          <a:prstGeom prst="rect">
            <a:avLst/>
          </a:prstGeom>
        </p:spPr>
        <p:txBody>
          <a:bodyPr wrap="square">
            <a:spAutoFit/>
          </a:bodyPr>
          <a:lstStyle>
            <a:lvl1pPr marL="0" indent="0">
              <a:buNone/>
              <a:defRPr sz="2400" b="1" baseline="0">
                <a:solidFill>
                  <a:srgbClr val="01498E"/>
                </a:solidFill>
                <a:latin typeface="Arial" pitchFamily="34" charset="0"/>
                <a:cs typeface="Arial" pitchFamily="34" charset="0"/>
              </a:defRPr>
            </a:lvl1pPr>
          </a:lstStyle>
          <a:p>
            <a:pPr lvl="0"/>
            <a:r>
              <a:rPr lang="en-GB" dirty="0" smtClean="0"/>
              <a:t>Section Title (click to edit)</a:t>
            </a:r>
          </a:p>
        </p:txBody>
      </p:sp>
      <p:sp>
        <p:nvSpPr>
          <p:cNvPr id="7" name="Text Placeholder 6"/>
          <p:cNvSpPr>
            <a:spLocks noGrp="1"/>
          </p:cNvSpPr>
          <p:nvPr>
            <p:ph type="body" sz="quarter" idx="11" hasCustomPrompt="1"/>
          </p:nvPr>
        </p:nvSpPr>
        <p:spPr>
          <a:xfrm>
            <a:off x="431132" y="2170427"/>
            <a:ext cx="8280400" cy="400110"/>
          </a:xfrm>
          <a:prstGeom prst="rect">
            <a:avLst/>
          </a:prstGeom>
          <a:noFill/>
        </p:spPr>
        <p:txBody>
          <a:bodyPr wrap="square">
            <a:spAutoFit/>
          </a:bodyPr>
          <a:lstStyle>
            <a:lvl1pPr marL="0" indent="0">
              <a:buNone/>
              <a:defRPr sz="2000" baseline="0">
                <a:solidFill>
                  <a:schemeClr val="tx1"/>
                </a:solidFill>
                <a:latin typeface="Arial" pitchFamily="34" charset="0"/>
                <a:cs typeface="Arial" pitchFamily="34" charset="0"/>
              </a:defRPr>
            </a:lvl1pPr>
          </a:lstStyle>
          <a:p>
            <a:pPr lvl="0"/>
            <a:r>
              <a:rPr lang="en-GB" dirty="0" smtClean="0"/>
              <a:t>Section Paragraph (click to edit)</a:t>
            </a:r>
            <a:endParaRPr lang="en-GB" dirty="0"/>
          </a:p>
        </p:txBody>
      </p:sp>
      <p:sp>
        <p:nvSpPr>
          <p:cNvPr id="8" name="Text Placeholder 7"/>
          <p:cNvSpPr>
            <a:spLocks noGrp="1"/>
          </p:cNvSpPr>
          <p:nvPr>
            <p:ph type="body" sz="quarter" idx="12" hasCustomPrompt="1"/>
          </p:nvPr>
        </p:nvSpPr>
        <p:spPr>
          <a:xfrm>
            <a:off x="431800" y="1358900"/>
            <a:ext cx="8279732" cy="400110"/>
          </a:xfrm>
          <a:prstGeom prst="rect">
            <a:avLst/>
          </a:prstGeom>
        </p:spPr>
        <p:txBody>
          <a:bodyPr wrap="square">
            <a:spAutoFit/>
          </a:bodyPr>
          <a:lstStyle>
            <a:lvl1pPr marL="0" indent="0">
              <a:buNone/>
              <a:defRPr sz="2000" b="1" baseline="0">
                <a:latin typeface="Arial" pitchFamily="34" charset="0"/>
                <a:cs typeface="Arial" pitchFamily="34" charset="0"/>
              </a:defRPr>
            </a:lvl1pPr>
          </a:lstStyle>
          <a:p>
            <a:pPr lvl="0"/>
            <a:r>
              <a:rPr lang="en-GB" dirty="0" smtClean="0">
                <a:latin typeface="Arial" pitchFamily="34" charset="0"/>
                <a:cs typeface="Arial" pitchFamily="34" charset="0"/>
              </a:rPr>
              <a:t>Section Subtitle (click to edit)</a:t>
            </a:r>
          </a:p>
        </p:txBody>
      </p:sp>
    </p:spTree>
    <p:extLst>
      <p:ext uri="{BB962C8B-B14F-4D97-AF65-F5344CB8AC3E}">
        <p14:creationId xmlns:p14="http://schemas.microsoft.com/office/powerpoint/2010/main" val="195215940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6.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image" Target="../media/image7.emf"/><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34203" y="5409700"/>
            <a:ext cx="1909853" cy="1080000"/>
          </a:xfrm>
          <a:prstGeom prst="rect">
            <a:avLst/>
          </a:prstGeom>
        </p:spPr>
      </p:pic>
      <p:pic>
        <p:nvPicPr>
          <p:cNvPr id="5" name="Picture 4"/>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4879946" y="6229061"/>
            <a:ext cx="3704684" cy="254697"/>
          </a:xfrm>
          <a:prstGeom prst="rect">
            <a:avLst/>
          </a:prstGeom>
        </p:spPr>
      </p:pic>
    </p:spTree>
    <p:extLst>
      <p:ext uri="{BB962C8B-B14F-4D97-AF65-F5344CB8AC3E}">
        <p14:creationId xmlns:p14="http://schemas.microsoft.com/office/powerpoint/2010/main" val="2453088881"/>
      </p:ext>
    </p:extLst>
  </p:cSld>
  <p:clrMap bg1="lt1" tx1="dk1" bg2="lt2" tx2="dk2" accent1="accent1" accent2="accent2" accent3="accent3" accent4="accent4" accent5="accent5" accent6="accent6" hlink="hlink" folHlink="folHlink"/>
  <p:sldLayoutIdLst>
    <p:sldLayoutId id="2147483720" r:id="rId1"/>
    <p:sldLayoutId id="2147483680" r:id="rId2"/>
    <p:sldLayoutId id="2147483722" r:id="rId3"/>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31801" y="5949700"/>
            <a:ext cx="957659" cy="540000"/>
          </a:xfrm>
          <a:prstGeom prst="rect">
            <a:avLst/>
          </a:prstGeom>
        </p:spPr>
      </p:pic>
    </p:spTree>
    <p:extLst>
      <p:ext uri="{BB962C8B-B14F-4D97-AF65-F5344CB8AC3E}">
        <p14:creationId xmlns:p14="http://schemas.microsoft.com/office/powerpoint/2010/main" val="377056180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714" r:id="rId5"/>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433556" y="5945640"/>
            <a:ext cx="957330" cy="540000"/>
          </a:xfrm>
          <a:prstGeom prst="rect">
            <a:avLst/>
          </a:prstGeom>
        </p:spPr>
      </p:pic>
      <p:sp>
        <p:nvSpPr>
          <p:cNvPr id="5" name="TextBox 4"/>
          <p:cNvSpPr txBox="1"/>
          <p:nvPr userDrawn="1"/>
        </p:nvSpPr>
        <p:spPr>
          <a:xfrm>
            <a:off x="4932046" y="6453644"/>
            <a:ext cx="3962717" cy="215444"/>
          </a:xfrm>
          <a:prstGeom prst="rect">
            <a:avLst/>
          </a:prstGeom>
          <a:noFill/>
        </p:spPr>
        <p:txBody>
          <a:bodyPr wrap="square" rtlCol="0">
            <a:spAutoFit/>
          </a:bodyPr>
          <a:lstStyle/>
          <a:p>
            <a:pPr algn="r"/>
            <a:fld id="{268E1414-5F24-4E3F-ACA1-76792B015177}" type="slidenum">
              <a:rPr lang="en-GB" sz="800" smtClean="0">
                <a:latin typeface="+mn-lt"/>
              </a:rPr>
              <a:pPr algn="r"/>
              <a:t>‹#›</a:t>
            </a:fld>
            <a:endParaRPr lang="en-GB" sz="800" dirty="0">
              <a:latin typeface="+mn-lt"/>
            </a:endParaRPr>
          </a:p>
        </p:txBody>
      </p:sp>
    </p:spTree>
    <p:extLst>
      <p:ext uri="{BB962C8B-B14F-4D97-AF65-F5344CB8AC3E}">
        <p14:creationId xmlns:p14="http://schemas.microsoft.com/office/powerpoint/2010/main" val="2490096690"/>
      </p:ext>
    </p:extLst>
  </p:cSld>
  <p:clrMap bg1="lt1" tx1="dk1" bg2="lt2" tx2="dk2" accent1="accent1" accent2="accent2" accent3="accent3" accent4="accent4" accent5="accent5" accent6="accent6" hlink="hlink" folHlink="folHlink"/>
  <p:sldLayoutIdLst>
    <p:sldLayoutId id="2147483689" r:id="rId1"/>
    <p:sldLayoutId id="2147483691" r:id="rId2"/>
    <p:sldLayoutId id="2147483693" r:id="rId3"/>
    <p:sldLayoutId id="2147483690" r:id="rId4"/>
    <p:sldLayoutId id="2147483692" r:id="rId5"/>
    <p:sldLayoutId id="2147483694" r:id="rId6"/>
    <p:sldLayoutId id="2147483697" r:id="rId7"/>
    <p:sldLayoutId id="2147483698" r:id="rId8"/>
    <p:sldLayoutId id="2147483699" r:id="rId9"/>
    <p:sldLayoutId id="2147483700" r:id="rId10"/>
    <p:sldLayoutId id="2147483701" r:id="rId11"/>
    <p:sldLayoutId id="2147483703" r:id="rId12"/>
    <p:sldLayoutId id="2147483710" r:id="rId13"/>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unsplash.com/photos/f6Xv0xs9JWg?utm_source=unsplash&amp;utm_medium=referral&amp;utm_content=creditCopyText" TargetMode="External"/><Relationship Id="rId2" Type="http://schemas.openxmlformats.org/officeDocument/2006/relationships/image" Target="../media/image11.jpeg"/><Relationship Id="rId1" Type="http://schemas.openxmlformats.org/officeDocument/2006/relationships/slideLayout" Target="../slideLayouts/slideLayout17.xml"/><Relationship Id="rId4" Type="http://schemas.openxmlformats.org/officeDocument/2006/relationships/hyperlink" Target="https://unsplash.com/?utm_source=unsplash&amp;utm_medium=referral&amp;utm_content=creditCopyText"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s://unsplash.com/photos/pMW4jzELQCw?utm_source=unsplash&amp;utm_medium=referral&amp;utm_content=creditCopyText" TargetMode="External"/><Relationship Id="rId2" Type="http://schemas.openxmlformats.org/officeDocument/2006/relationships/image" Target="../media/image14.jpeg"/><Relationship Id="rId1" Type="http://schemas.openxmlformats.org/officeDocument/2006/relationships/slideLayout" Target="../slideLayouts/slideLayout13.xml"/><Relationship Id="rId4" Type="http://schemas.openxmlformats.org/officeDocument/2006/relationships/hyperlink" Target="https://unsplash.com/?utm_source=unsplash&amp;utm_medium=referral&amp;utm_content=creditCopyText"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 Id="rId5" Type="http://schemas.openxmlformats.org/officeDocument/2006/relationships/image" Target="../media/image18.jpe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unsplash.com/photos/3BK_DyRVf90?utm_source=unsplash&amp;utm_medium=referral&amp;utm_content=creditCopyText" TargetMode="External"/><Relationship Id="rId2" Type="http://schemas.openxmlformats.org/officeDocument/2006/relationships/image" Target="../media/image19.jpeg"/><Relationship Id="rId1" Type="http://schemas.openxmlformats.org/officeDocument/2006/relationships/slideLayout" Target="../slideLayouts/slideLayout11.xml"/><Relationship Id="rId4" Type="http://schemas.openxmlformats.org/officeDocument/2006/relationships/hyperlink" Target="https://unsplash.com/?utm_source=unsplash&amp;utm_medium=referral&amp;utm_content=creditCopyText"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hyperlink" Target="https://www.youtube.com/watch?v=qA-gbpt7Ts8"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phil-race.co.uk/making-small-group-teaching-work/" TargetMode="External"/><Relationship Id="rId2" Type="http://schemas.openxmlformats.org/officeDocument/2006/relationships/hyperlink" Target="https://www.heacademy.ac.uk/resource/small-group-teaching-toolkit-learning" TargetMode="External"/><Relationship Id="rId1" Type="http://schemas.openxmlformats.org/officeDocument/2006/relationships/slideLayout" Target="../slideLayouts/slideLayout3.xml"/><Relationship Id="rId4" Type="http://schemas.openxmlformats.org/officeDocument/2006/relationships/hyperlink" Target="https://www.sheffield.ac.uk/lets/toolkit/teaching/smallgroup"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padlet.com/GCUAcademicDevelopment/startingout"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unsplash.com/photos/GkraTrCYA_0?utm_source=unsplash&amp;utm_medium=referral&amp;utm_content=creditCopyText" TargetMode="External"/><Relationship Id="rId2" Type="http://schemas.openxmlformats.org/officeDocument/2006/relationships/image" Target="../media/image9.jpeg"/><Relationship Id="rId1" Type="http://schemas.openxmlformats.org/officeDocument/2006/relationships/slideLayout" Target="../slideLayouts/slideLayout11.xml"/><Relationship Id="rId4" Type="http://schemas.openxmlformats.org/officeDocument/2006/relationships/hyperlink" Target="https://unsplash.com/?utm_source=unsplash&amp;utm_medium=referral&amp;utm_content=creditCopyText"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31471" y="1178700"/>
            <a:ext cx="5760746" cy="707886"/>
          </a:xfrm>
        </p:spPr>
        <p:txBody>
          <a:bodyPr/>
          <a:lstStyle/>
          <a:p>
            <a:r>
              <a:rPr lang="en-GB" dirty="0" smtClean="0"/>
              <a:t>Getting set for Teaching &amp; Teaching with Small Groups </a:t>
            </a:r>
            <a:endParaRPr lang="en-GB" dirty="0"/>
          </a:p>
        </p:txBody>
      </p:sp>
      <p:sp>
        <p:nvSpPr>
          <p:cNvPr id="3" name="Text Placeholder 2"/>
          <p:cNvSpPr>
            <a:spLocks noGrp="1"/>
          </p:cNvSpPr>
          <p:nvPr>
            <p:ph type="body" sz="quarter" idx="11"/>
          </p:nvPr>
        </p:nvSpPr>
        <p:spPr>
          <a:xfrm>
            <a:off x="431412" y="1988808"/>
            <a:ext cx="6120852" cy="2431435"/>
          </a:xfrm>
        </p:spPr>
        <p:txBody>
          <a:bodyPr/>
          <a:lstStyle/>
          <a:p>
            <a:r>
              <a:rPr lang="en-GB" dirty="0" smtClean="0"/>
              <a:t>Graduate Teaching Assistants Workshop, January 2019</a:t>
            </a:r>
          </a:p>
          <a:p>
            <a:endParaRPr lang="en-GB" dirty="0" smtClean="0"/>
          </a:p>
          <a:p>
            <a:r>
              <a:rPr lang="en-GB" dirty="0" smtClean="0"/>
              <a:t>Sheila MacNeill</a:t>
            </a:r>
          </a:p>
          <a:p>
            <a:r>
              <a:rPr lang="en-GB" dirty="0" smtClean="0"/>
              <a:t>Senior Lecturer, Academic Development: Digital Learning, Dept. of Academic Quality and Development</a:t>
            </a:r>
            <a:endParaRPr lang="en-GB" dirty="0"/>
          </a:p>
        </p:txBody>
      </p:sp>
    </p:spTree>
    <p:extLst>
      <p:ext uri="{BB962C8B-B14F-4D97-AF65-F5344CB8AC3E}">
        <p14:creationId xmlns:p14="http://schemas.microsoft.com/office/powerpoint/2010/main" val="33415354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endParaRPr lang="en-US" dirty="0"/>
          </a:p>
        </p:txBody>
      </p:sp>
      <p:sp>
        <p:nvSpPr>
          <p:cNvPr id="4" name="Text Placeholder 3"/>
          <p:cNvSpPr>
            <a:spLocks noGrp="1"/>
          </p:cNvSpPr>
          <p:nvPr>
            <p:ph type="body" sz="quarter" idx="12"/>
          </p:nvPr>
        </p:nvSpPr>
        <p:spPr/>
        <p:txBody>
          <a:bodyPr/>
          <a:lstStyle/>
          <a:p>
            <a:r>
              <a:rPr lang="en-US" dirty="0" smtClean="0"/>
              <a:t>Digital Learning at GCU</a:t>
            </a:r>
            <a:endParaRPr lang="en-US" dirty="0"/>
          </a:p>
        </p:txBody>
      </p:sp>
      <p:sp>
        <p:nvSpPr>
          <p:cNvPr id="5" name="Rectangle 4"/>
          <p:cNvSpPr/>
          <p:nvPr/>
        </p:nvSpPr>
        <p:spPr>
          <a:xfrm>
            <a:off x="431800" y="1321052"/>
            <a:ext cx="8280400" cy="432057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d</a:t>
            </a:r>
            <a:r>
              <a:rPr lang="en-US" sz="2800" dirty="0" smtClean="0"/>
              <a:t>eveloping creative approaches to learning, teaching and assessment through the effective use of technology on campus and online to enhance student engagement and enhance flexible access through a range of digital devices </a:t>
            </a:r>
            <a:endParaRPr lang="en-US" sz="2800" dirty="0"/>
          </a:p>
        </p:txBody>
      </p:sp>
    </p:spTree>
    <p:extLst>
      <p:ext uri="{BB962C8B-B14F-4D97-AF65-F5344CB8AC3E}">
        <p14:creationId xmlns:p14="http://schemas.microsoft.com/office/powerpoint/2010/main" val="3909054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US" dirty="0" smtClean="0"/>
              <a:t>An approach which combines excellence in established modes of learning and teaching with the innovative use of learning technology</a:t>
            </a:r>
          </a:p>
          <a:p>
            <a:endParaRPr lang="en-US" dirty="0"/>
          </a:p>
          <a:p>
            <a:endParaRPr lang="en-US" dirty="0"/>
          </a:p>
        </p:txBody>
      </p:sp>
      <p:sp>
        <p:nvSpPr>
          <p:cNvPr id="3" name="Text Placeholder 2"/>
          <p:cNvSpPr>
            <a:spLocks noGrp="1"/>
          </p:cNvSpPr>
          <p:nvPr>
            <p:ph type="body" sz="quarter" idx="12"/>
          </p:nvPr>
        </p:nvSpPr>
        <p:spPr/>
        <p:txBody>
          <a:bodyPr/>
          <a:lstStyle/>
          <a:p>
            <a:r>
              <a:rPr lang="en-US" dirty="0" smtClean="0"/>
              <a:t>Digital, blended learning at GCU</a:t>
            </a:r>
            <a:endParaRPr lang="en-US" dirty="0"/>
          </a:p>
        </p:txBody>
      </p:sp>
      <p:sp>
        <p:nvSpPr>
          <p:cNvPr id="5" name="Oval 4"/>
          <p:cNvSpPr/>
          <p:nvPr/>
        </p:nvSpPr>
        <p:spPr>
          <a:xfrm>
            <a:off x="611472" y="3406956"/>
            <a:ext cx="1890252" cy="16251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Face to Face (f2f)</a:t>
            </a:r>
            <a:endParaRPr lang="en-US" dirty="0"/>
          </a:p>
        </p:txBody>
      </p:sp>
      <p:sp>
        <p:nvSpPr>
          <p:cNvPr id="6" name="Plus 5"/>
          <p:cNvSpPr/>
          <p:nvPr/>
        </p:nvSpPr>
        <p:spPr>
          <a:xfrm>
            <a:off x="2681748" y="3775003"/>
            <a:ext cx="810108" cy="990132"/>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3671880" y="3417763"/>
            <a:ext cx="1890252" cy="16251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Online</a:t>
            </a:r>
            <a:endParaRPr lang="en-US" dirty="0"/>
          </a:p>
        </p:txBody>
      </p:sp>
      <p:sp>
        <p:nvSpPr>
          <p:cNvPr id="9" name="Oval 8"/>
          <p:cNvSpPr/>
          <p:nvPr/>
        </p:nvSpPr>
        <p:spPr>
          <a:xfrm>
            <a:off x="6462252" y="3434228"/>
            <a:ext cx="1890252" cy="16251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Digital blended</a:t>
            </a:r>
            <a:endParaRPr lang="en-US" dirty="0"/>
          </a:p>
        </p:txBody>
      </p:sp>
      <p:sp>
        <p:nvSpPr>
          <p:cNvPr id="10" name="Equal 9"/>
          <p:cNvSpPr/>
          <p:nvPr/>
        </p:nvSpPr>
        <p:spPr>
          <a:xfrm>
            <a:off x="5652144" y="3879060"/>
            <a:ext cx="540072" cy="673665"/>
          </a:xfrm>
          <a:prstGeom prst="mathEqua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67463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mike-petrucci-57647.jpg"/>
          <p:cNvPicPr>
            <a:picLocks noGrp="1" noChangeAspect="1"/>
          </p:cNvPicPr>
          <p:nvPr>
            <p:ph sz="quarter" idx="12"/>
          </p:nvPr>
        </p:nvPicPr>
        <p:blipFill>
          <a:blip r:embed="rId2" cstate="screen">
            <a:extLst>
              <a:ext uri="{28A0092B-C50C-407E-A947-70E740481C1C}">
                <a14:useLocalDpi xmlns:a14="http://schemas.microsoft.com/office/drawing/2010/main"/>
              </a:ext>
            </a:extLst>
          </a:blip>
          <a:srcRect/>
          <a:stretch>
            <a:fillRect/>
          </a:stretch>
        </p:blipFill>
        <p:spPr>
          <a:xfrm>
            <a:off x="5832168" y="1862235"/>
            <a:ext cx="2874734" cy="3330427"/>
          </a:xfrm>
        </p:spPr>
      </p:pic>
      <p:sp>
        <p:nvSpPr>
          <p:cNvPr id="3" name="Text Placeholder 2"/>
          <p:cNvSpPr>
            <a:spLocks noGrp="1"/>
          </p:cNvSpPr>
          <p:nvPr>
            <p:ph type="body" sz="quarter" idx="13"/>
          </p:nvPr>
        </p:nvSpPr>
        <p:spPr/>
        <p:txBody>
          <a:bodyPr/>
          <a:lstStyle/>
          <a:p>
            <a:r>
              <a:rPr lang="en-US" b="1" dirty="0">
                <a:solidFill>
                  <a:schemeClr val="tx2"/>
                </a:solidFill>
              </a:rPr>
              <a:t>Digital Learning at GCU</a:t>
            </a:r>
          </a:p>
        </p:txBody>
      </p:sp>
      <p:sp>
        <p:nvSpPr>
          <p:cNvPr id="6" name="TextBox 5"/>
          <p:cNvSpPr txBox="1"/>
          <p:nvPr/>
        </p:nvSpPr>
        <p:spPr>
          <a:xfrm>
            <a:off x="6642276" y="5280441"/>
            <a:ext cx="2244650" cy="523220"/>
          </a:xfrm>
          <a:prstGeom prst="rect">
            <a:avLst/>
          </a:prstGeom>
          <a:noFill/>
        </p:spPr>
        <p:txBody>
          <a:bodyPr wrap="none" rtlCol="0">
            <a:spAutoFit/>
          </a:bodyPr>
          <a:lstStyle/>
          <a:p>
            <a:r>
              <a:rPr lang="en-US" sz="1000" dirty="0"/>
              <a:t>Photo by </a:t>
            </a:r>
            <a:r>
              <a:rPr lang="en-US" sz="1000" dirty="0">
                <a:hlinkClick r:id="rId3"/>
              </a:rPr>
              <a:t>Mike Petrucci</a:t>
            </a:r>
            <a:r>
              <a:rPr lang="en-US" sz="1000" dirty="0"/>
              <a:t> on </a:t>
            </a:r>
            <a:r>
              <a:rPr lang="en-US" sz="1000" dirty="0">
                <a:hlinkClick r:id="rId4"/>
              </a:rPr>
              <a:t>Unsplash</a:t>
            </a:r>
            <a:endParaRPr lang="en-US" sz="1000" dirty="0"/>
          </a:p>
          <a:p>
            <a:endParaRPr lang="en-US" dirty="0"/>
          </a:p>
        </p:txBody>
      </p:sp>
      <p:sp>
        <p:nvSpPr>
          <p:cNvPr id="7" name="TextBox 6"/>
          <p:cNvSpPr txBox="1"/>
          <p:nvPr/>
        </p:nvSpPr>
        <p:spPr>
          <a:xfrm>
            <a:off x="341436" y="1519903"/>
            <a:ext cx="5400720" cy="4247317"/>
          </a:xfrm>
          <a:prstGeom prst="rect">
            <a:avLst/>
          </a:prstGeom>
          <a:noFill/>
        </p:spPr>
        <p:txBody>
          <a:bodyPr wrap="square" rtlCol="0">
            <a:spAutoFit/>
          </a:bodyPr>
          <a:lstStyle/>
          <a:p>
            <a:r>
              <a:rPr lang="en-US" b="1" dirty="0" smtClean="0"/>
              <a:t>Technology Enhanced </a:t>
            </a:r>
            <a:r>
              <a:rPr lang="en-US" dirty="0" smtClean="0"/>
              <a:t>– content + support (20%)</a:t>
            </a:r>
          </a:p>
          <a:p>
            <a:pPr marL="285750" indent="-285750">
              <a:buFont typeface="Arial"/>
              <a:buChar char="•"/>
            </a:pPr>
            <a:r>
              <a:rPr lang="en-US" dirty="0" smtClean="0"/>
              <a:t>Some online resources &amp; discussion groups or blogs to supplement classroom based teaching.</a:t>
            </a:r>
          </a:p>
          <a:p>
            <a:endParaRPr lang="en-US" dirty="0"/>
          </a:p>
          <a:p>
            <a:r>
              <a:rPr lang="en-US" b="1" dirty="0" smtClean="0"/>
              <a:t>Technology Enabled </a:t>
            </a:r>
            <a:r>
              <a:rPr lang="en-US" dirty="0" smtClean="0"/>
              <a:t>– ‘wrap-around’ model (50%)</a:t>
            </a:r>
          </a:p>
          <a:p>
            <a:pPr marL="285750" indent="-285750">
              <a:buFont typeface="Arial"/>
              <a:buChar char="•"/>
            </a:pPr>
            <a:r>
              <a:rPr lang="en-US" dirty="0" smtClean="0"/>
              <a:t>Technology  combined with classroom activities to create a ‘blended’ model.</a:t>
            </a:r>
          </a:p>
          <a:p>
            <a:pPr marL="285750" indent="-285750">
              <a:buFont typeface="Arial"/>
              <a:buChar char="•"/>
            </a:pPr>
            <a:r>
              <a:rPr lang="en-US" dirty="0" smtClean="0"/>
              <a:t>Includes online discussions, online activities, group work.</a:t>
            </a:r>
          </a:p>
          <a:p>
            <a:endParaRPr lang="en-US" dirty="0"/>
          </a:p>
          <a:p>
            <a:r>
              <a:rPr lang="en-US" b="1" dirty="0" smtClean="0"/>
              <a:t>Technology dependent </a:t>
            </a:r>
            <a:r>
              <a:rPr lang="en-US" dirty="0" smtClean="0"/>
              <a:t>– integrated model (100%)</a:t>
            </a:r>
          </a:p>
          <a:p>
            <a:pPr marL="285750" indent="-285750">
              <a:buFont typeface="Arial"/>
              <a:buChar char="•"/>
            </a:pPr>
            <a:r>
              <a:rPr lang="en-US" dirty="0" smtClean="0"/>
              <a:t>Entirely online community.</a:t>
            </a:r>
          </a:p>
          <a:p>
            <a:pPr marL="285750" indent="-285750">
              <a:buFont typeface="Arial"/>
              <a:buChar char="•"/>
            </a:pPr>
            <a:r>
              <a:rPr lang="en-US" dirty="0" smtClean="0"/>
              <a:t>Collaborative working, peer support, tutor as facilitator. </a:t>
            </a:r>
            <a:endParaRPr lang="en-US" dirty="0"/>
          </a:p>
        </p:txBody>
      </p:sp>
    </p:spTree>
    <p:extLst>
      <p:ext uri="{BB962C8B-B14F-4D97-AF65-F5344CB8AC3E}">
        <p14:creationId xmlns:p14="http://schemas.microsoft.com/office/powerpoint/2010/main" val="3826282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0" y="368300"/>
            <a:ext cx="8280400" cy="461963"/>
          </a:xfrm>
          <a:prstGeom prst="rect">
            <a:avLst/>
          </a:prstGeom>
        </p:spPr>
        <p:txBody>
          <a:bodyPr/>
          <a:lstStyle/>
          <a:p>
            <a:pPr marL="0" indent="0">
              <a:buNone/>
            </a:pPr>
            <a:endParaRPr lang="en-US" dirty="0"/>
          </a:p>
        </p:txBody>
      </p:sp>
      <p:pic>
        <p:nvPicPr>
          <p:cNvPr id="4" name="Content Placeholder 3" descr="Screen Shot 2018-01-04 at 12.33.35.png"/>
          <p:cNvPicPr>
            <a:picLocks noGrp="1" noChangeAspect="1"/>
          </p:cNvPicPr>
          <p:nvPr>
            <p:ph sz="quarter" idx="4294967295"/>
          </p:nvPr>
        </p:nvPicPr>
        <p:blipFill>
          <a:blip r:embed="rId2" cstate="screen">
            <a:extLst>
              <a:ext uri="{28A0092B-C50C-407E-A947-70E740481C1C}">
                <a14:useLocalDpi xmlns:a14="http://schemas.microsoft.com/office/drawing/2010/main"/>
              </a:ext>
            </a:extLst>
          </a:blip>
          <a:srcRect l="-19548" r="-19548"/>
          <a:stretch>
            <a:fillRect/>
          </a:stretch>
        </p:blipFill>
        <p:spPr>
          <a:xfrm>
            <a:off x="-648696" y="368300"/>
            <a:ext cx="10017284" cy="5758070"/>
          </a:xfrm>
          <a:prstGeom prst="rect">
            <a:avLst/>
          </a:prstGeom>
        </p:spPr>
      </p:pic>
    </p:spTree>
    <p:extLst>
      <p:ext uri="{BB962C8B-B14F-4D97-AF65-F5344CB8AC3E}">
        <p14:creationId xmlns:p14="http://schemas.microsoft.com/office/powerpoint/2010/main" val="475524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8-01-04 at 14.44.13.png"/>
          <p:cNvPicPr>
            <a:picLocks noGrp="1" noChangeAspect="1"/>
          </p:cNvPicPr>
          <p:nvPr>
            <p:ph sz="quarter" idx="11"/>
          </p:nvPr>
        </p:nvPicPr>
        <p:blipFill>
          <a:blip r:embed="rId2" cstate="screen">
            <a:extLst>
              <a:ext uri="{28A0092B-C50C-407E-A947-70E740481C1C}">
                <a14:useLocalDpi xmlns:a14="http://schemas.microsoft.com/office/drawing/2010/main"/>
              </a:ext>
            </a:extLst>
          </a:blip>
          <a:srcRect t="1377" b="1377"/>
          <a:stretch>
            <a:fillRect/>
          </a:stretch>
        </p:blipFill>
        <p:spPr>
          <a:xfrm>
            <a:off x="441856" y="998676"/>
            <a:ext cx="8280400" cy="4500563"/>
          </a:xfrm>
        </p:spPr>
      </p:pic>
      <p:sp>
        <p:nvSpPr>
          <p:cNvPr id="3" name="Text Placeholder 2"/>
          <p:cNvSpPr>
            <a:spLocks noGrp="1"/>
          </p:cNvSpPr>
          <p:nvPr>
            <p:ph type="body" sz="quarter" idx="12"/>
          </p:nvPr>
        </p:nvSpPr>
        <p:spPr/>
        <p:txBody>
          <a:bodyPr/>
          <a:lstStyle/>
          <a:p>
            <a:r>
              <a:rPr lang="en-US" dirty="0" smtClean="0"/>
              <a:t>GCU Learn</a:t>
            </a:r>
            <a:endParaRPr lang="en-US" dirty="0"/>
          </a:p>
        </p:txBody>
      </p:sp>
      <p:sp>
        <p:nvSpPr>
          <p:cNvPr id="5" name="TextBox 4"/>
          <p:cNvSpPr txBox="1"/>
          <p:nvPr/>
        </p:nvSpPr>
        <p:spPr>
          <a:xfrm>
            <a:off x="1601604" y="5701327"/>
            <a:ext cx="6300840" cy="307777"/>
          </a:xfrm>
          <a:prstGeom prst="rect">
            <a:avLst/>
          </a:prstGeom>
          <a:noFill/>
        </p:spPr>
        <p:txBody>
          <a:bodyPr wrap="square" rtlCol="0">
            <a:spAutoFit/>
          </a:bodyPr>
          <a:lstStyle/>
          <a:p>
            <a:r>
              <a:rPr lang="en-US" sz="1400" dirty="0"/>
              <a:t>https://</a:t>
            </a:r>
            <a:r>
              <a:rPr lang="en-US" sz="1400" dirty="0" err="1"/>
              <a:t>padlet.com</a:t>
            </a:r>
            <a:r>
              <a:rPr lang="en-US" sz="1400" dirty="0"/>
              <a:t>/</a:t>
            </a:r>
            <a:r>
              <a:rPr lang="en-US" sz="1400" dirty="0" err="1"/>
              <a:t>GCUAcademicDevelopment</a:t>
            </a:r>
            <a:r>
              <a:rPr lang="en-US" sz="1400" dirty="0"/>
              <a:t>/</a:t>
            </a:r>
            <a:r>
              <a:rPr lang="en-US" sz="1400" dirty="0" err="1"/>
              <a:t>GCULearn</a:t>
            </a:r>
            <a:endParaRPr lang="en-US" sz="1400" dirty="0"/>
          </a:p>
        </p:txBody>
      </p:sp>
    </p:spTree>
    <p:extLst>
      <p:ext uri="{BB962C8B-B14F-4D97-AF65-F5344CB8AC3E}">
        <p14:creationId xmlns:p14="http://schemas.microsoft.com/office/powerpoint/2010/main" val="22587347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athan-dumlao-298337.jpg"/>
          <p:cNvPicPr>
            <a:picLocks noGrp="1" noChangeAspect="1"/>
          </p:cNvPicPr>
          <p:nvPr>
            <p:ph sz="quarter" idx="11"/>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p:cNvSpPr>
            <a:spLocks noGrp="1"/>
          </p:cNvSpPr>
          <p:nvPr>
            <p:ph type="body" sz="quarter" idx="12"/>
          </p:nvPr>
        </p:nvSpPr>
        <p:spPr>
          <a:xfrm>
            <a:off x="431800" y="368301"/>
            <a:ext cx="8280400" cy="461665"/>
          </a:xfrm>
        </p:spPr>
        <p:txBody>
          <a:bodyPr/>
          <a:lstStyle/>
          <a:p>
            <a:r>
              <a:rPr lang="en-US" dirty="0" smtClean="0"/>
              <a:t>Part 2 Teaching </a:t>
            </a:r>
            <a:r>
              <a:rPr lang="en-US" dirty="0"/>
              <a:t>W</a:t>
            </a:r>
            <a:r>
              <a:rPr lang="en-US" dirty="0" smtClean="0"/>
              <a:t>ith Small </a:t>
            </a:r>
            <a:r>
              <a:rPr lang="en-US" dirty="0"/>
              <a:t>G</a:t>
            </a:r>
            <a:r>
              <a:rPr lang="en-US" dirty="0" smtClean="0"/>
              <a:t>roups</a:t>
            </a:r>
            <a:endParaRPr lang="en-US" dirty="0"/>
          </a:p>
        </p:txBody>
      </p:sp>
      <p:sp>
        <p:nvSpPr>
          <p:cNvPr id="5" name="TextBox 4"/>
          <p:cNvSpPr txBox="1"/>
          <p:nvPr/>
        </p:nvSpPr>
        <p:spPr>
          <a:xfrm>
            <a:off x="5652144" y="6039348"/>
            <a:ext cx="3870516" cy="553998"/>
          </a:xfrm>
          <a:prstGeom prst="rect">
            <a:avLst/>
          </a:prstGeom>
          <a:noFill/>
        </p:spPr>
        <p:txBody>
          <a:bodyPr wrap="square" rtlCol="0">
            <a:spAutoFit/>
          </a:bodyPr>
          <a:lstStyle/>
          <a:p>
            <a:r>
              <a:rPr lang="en-US" sz="1200" dirty="0"/>
              <a:t>Photo by </a:t>
            </a:r>
            <a:r>
              <a:rPr lang="en-US" sz="1200" dirty="0">
                <a:hlinkClick r:id="rId3"/>
              </a:rPr>
              <a:t>Nathan Dumlao</a:t>
            </a:r>
            <a:r>
              <a:rPr lang="en-US" sz="1200" dirty="0"/>
              <a:t> on </a:t>
            </a:r>
            <a:r>
              <a:rPr lang="en-US" sz="1200" dirty="0">
                <a:hlinkClick r:id="rId4"/>
              </a:rPr>
              <a:t>Unsplash</a:t>
            </a:r>
            <a:endParaRPr lang="en-US" sz="1200" dirty="0"/>
          </a:p>
          <a:p>
            <a:endParaRPr lang="en-US" dirty="0"/>
          </a:p>
        </p:txBody>
      </p:sp>
    </p:spTree>
    <p:extLst>
      <p:ext uri="{BB962C8B-B14F-4D97-AF65-F5344CB8AC3E}">
        <p14:creationId xmlns:p14="http://schemas.microsoft.com/office/powerpoint/2010/main" val="31217537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solidFill>
                  <a:srgbClr val="1F497D"/>
                </a:solidFill>
                <a:latin typeface="Calibri" panose="020F0502020204030204" pitchFamily="34" charset="0"/>
              </a:rPr>
              <a:t>Aims</a:t>
            </a:r>
            <a:endParaRPr lang="en-GB" dirty="0">
              <a:solidFill>
                <a:srgbClr val="1F497D"/>
              </a:solidFill>
              <a:latin typeface="Calibri" panose="020F0502020204030204" pitchFamily="34" charset="0"/>
            </a:endParaRPr>
          </a:p>
        </p:txBody>
      </p:sp>
      <p:sp>
        <p:nvSpPr>
          <p:cNvPr id="3" name="Content Placeholder 2"/>
          <p:cNvSpPr>
            <a:spLocks noGrp="1"/>
          </p:cNvSpPr>
          <p:nvPr>
            <p:ph idx="1"/>
          </p:nvPr>
        </p:nvSpPr>
        <p:spPr>
          <a:xfrm>
            <a:off x="304800" y="1362076"/>
            <a:ext cx="8153400" cy="4746624"/>
          </a:xfrm>
        </p:spPr>
        <p:txBody>
          <a:bodyPr/>
          <a:lstStyle/>
          <a:p>
            <a:r>
              <a:rPr lang="en-GB" sz="2400" b="0" dirty="0" smtClean="0">
                <a:latin typeface="Calibri" panose="020F0502020204030204" pitchFamily="34" charset="0"/>
              </a:rPr>
              <a:t>By the end of this session you should be able to:</a:t>
            </a:r>
          </a:p>
          <a:p>
            <a:pPr lvl="1"/>
            <a:r>
              <a:rPr lang="en-GB" sz="2400" b="0" dirty="0" smtClean="0">
                <a:latin typeface="Calibri" panose="020F0502020204030204" pitchFamily="34" charset="0"/>
              </a:rPr>
              <a:t>Demonstrate knowledge of what constitutes small group working and how it can be used in higher education</a:t>
            </a:r>
            <a:endParaRPr lang="en-GB" sz="2400" b="0" dirty="0">
              <a:latin typeface="Calibri" panose="020F0502020204030204" pitchFamily="34" charset="0"/>
            </a:endParaRPr>
          </a:p>
          <a:p>
            <a:pPr lvl="1"/>
            <a:r>
              <a:rPr lang="en-GB" sz="2400" b="0" dirty="0" smtClean="0">
                <a:latin typeface="Calibri" panose="020F0502020204030204" pitchFamily="34" charset="0"/>
              </a:rPr>
              <a:t>Outline the potential benefits and challenges of small group working</a:t>
            </a:r>
            <a:endParaRPr lang="en-GB" sz="2400" b="0" dirty="0">
              <a:latin typeface="Calibri" panose="020F0502020204030204" pitchFamily="34" charset="0"/>
            </a:endParaRPr>
          </a:p>
          <a:p>
            <a:pPr lvl="1"/>
            <a:r>
              <a:rPr lang="en-GB" sz="2400" b="0" dirty="0" smtClean="0">
                <a:latin typeface="Calibri" panose="020F0502020204030204" pitchFamily="34" charset="0"/>
              </a:rPr>
              <a:t>Consider some of the skills for managing small group teaching</a:t>
            </a:r>
          </a:p>
          <a:p>
            <a:pPr lvl="1"/>
            <a:r>
              <a:rPr lang="en-GB" sz="2400" b="0" dirty="0" smtClean="0">
                <a:latin typeface="Calibri" panose="020F0502020204030204" pitchFamily="34" charset="0"/>
              </a:rPr>
              <a:t>Participate and learn from involvement in a small group</a:t>
            </a:r>
          </a:p>
          <a:p>
            <a:endParaRPr lang="en-GB" b="0" dirty="0" smtClean="0">
              <a:latin typeface="Calibri" panose="020F0502020204030204" pitchFamily="34" charset="0"/>
            </a:endParaRPr>
          </a:p>
          <a:p>
            <a:endParaRPr lang="en-GB" b="0" dirty="0" smtClean="0">
              <a:latin typeface="Calibri" panose="020F0502020204030204" pitchFamily="34" charset="0"/>
            </a:endParaRPr>
          </a:p>
          <a:p>
            <a:endParaRPr lang="en-GB" dirty="0">
              <a:latin typeface="Calibri" panose="020F0502020204030204" pitchFamily="34" charset="0"/>
            </a:endParaRPr>
          </a:p>
          <a:p>
            <a:endParaRPr lang="en-GB" dirty="0" smtClean="0">
              <a:latin typeface="Calibri" panose="020F0502020204030204" pitchFamily="34" charset="0"/>
            </a:endParaRPr>
          </a:p>
          <a:p>
            <a:endParaRPr lang="en-GB" dirty="0">
              <a:latin typeface="Calibri" panose="020F0502020204030204" pitchFamily="34" charset="0"/>
            </a:endParaRPr>
          </a:p>
          <a:p>
            <a:endParaRPr lang="en-GB" dirty="0" smtClean="0">
              <a:latin typeface="Calibri" panose="020F0502020204030204" pitchFamily="34" charset="0"/>
            </a:endParaRPr>
          </a:p>
          <a:p>
            <a:endParaRPr lang="en-GB" dirty="0">
              <a:latin typeface="Calibri" panose="020F0502020204030204" pitchFamily="34" charset="0"/>
            </a:endParaRPr>
          </a:p>
          <a:p>
            <a:endParaRPr lang="en-GB" dirty="0" smtClean="0">
              <a:latin typeface="Calibri" panose="020F0502020204030204" pitchFamily="34" charset="0"/>
            </a:endParaRPr>
          </a:p>
          <a:p>
            <a:endParaRPr lang="en-GB" dirty="0">
              <a:latin typeface="Calibri" panose="020F0502020204030204" pitchFamily="34" charset="0"/>
            </a:endParaRPr>
          </a:p>
          <a:p>
            <a:endParaRPr lang="en-GB" dirty="0" smtClean="0">
              <a:latin typeface="Calibri" panose="020F0502020204030204" pitchFamily="34" charset="0"/>
            </a:endParaRPr>
          </a:p>
          <a:p>
            <a:endParaRPr lang="en-GB" dirty="0">
              <a:latin typeface="Calibri" panose="020F0502020204030204" pitchFamily="34" charset="0"/>
            </a:endParaRPr>
          </a:p>
          <a:p>
            <a:endParaRPr lang="en-GB" dirty="0" smtClean="0">
              <a:latin typeface="Calibri" panose="020F0502020204030204" pitchFamily="34" charset="0"/>
            </a:endParaRPr>
          </a:p>
          <a:p>
            <a:endParaRPr lang="en-GB" dirty="0">
              <a:latin typeface="Calibri" panose="020F0502020204030204" pitchFamily="34" charset="0"/>
            </a:endParaRPr>
          </a:p>
          <a:p>
            <a:endParaRPr lang="en-GB" dirty="0" smtClean="0">
              <a:latin typeface="Calibri" panose="020F0502020204030204" pitchFamily="34" charset="0"/>
            </a:endParaRPr>
          </a:p>
          <a:p>
            <a:endParaRPr lang="en-GB" dirty="0">
              <a:latin typeface="Calibri" panose="020F0502020204030204" pitchFamily="34" charset="0"/>
            </a:endParaRPr>
          </a:p>
          <a:p>
            <a:endParaRPr lang="en-GB" dirty="0" smtClean="0">
              <a:latin typeface="Calibri" panose="020F0502020204030204" pitchFamily="34" charset="0"/>
            </a:endParaRPr>
          </a:p>
          <a:p>
            <a:endParaRPr lang="en-GB" dirty="0">
              <a:latin typeface="Calibri" panose="020F0502020204030204" pitchFamily="34" charset="0"/>
            </a:endParaRPr>
          </a:p>
          <a:p>
            <a:endParaRPr lang="en-GB" dirty="0" smtClean="0">
              <a:latin typeface="Calibri" panose="020F0502020204030204" pitchFamily="34" charset="0"/>
            </a:endParaRPr>
          </a:p>
          <a:p>
            <a:endParaRPr lang="en-GB" dirty="0">
              <a:latin typeface="Calibri" panose="020F0502020204030204" pitchFamily="34" charset="0"/>
            </a:endParaRPr>
          </a:p>
          <a:p>
            <a:endParaRPr lang="en-GB" dirty="0" smtClean="0">
              <a:latin typeface="Calibri" panose="020F0502020204030204" pitchFamily="34" charset="0"/>
            </a:endParaRPr>
          </a:p>
          <a:p>
            <a:endParaRPr lang="en-GB" dirty="0">
              <a:latin typeface="Calibri" panose="020F0502020204030204" pitchFamily="34" charset="0"/>
            </a:endParaRPr>
          </a:p>
          <a:p>
            <a:endParaRPr lang="en-GB" dirty="0" smtClean="0">
              <a:latin typeface="Calibri" panose="020F0502020204030204" pitchFamily="34" charset="0"/>
            </a:endParaRPr>
          </a:p>
          <a:p>
            <a:endParaRPr lang="en-GB" dirty="0">
              <a:latin typeface="Calibri" panose="020F0502020204030204" pitchFamily="34" charset="0"/>
            </a:endParaRPr>
          </a:p>
          <a:p>
            <a:endParaRPr lang="en-GB" dirty="0" smtClean="0">
              <a:latin typeface="Calibri" panose="020F0502020204030204" pitchFamily="34" charset="0"/>
            </a:endParaRPr>
          </a:p>
          <a:p>
            <a:endParaRPr lang="en-GB" dirty="0">
              <a:latin typeface="Calibri" panose="020F0502020204030204" pitchFamily="34" charset="0"/>
            </a:endParaRPr>
          </a:p>
          <a:p>
            <a:endParaRPr lang="en-GB" dirty="0" smtClean="0">
              <a:latin typeface="Calibri" panose="020F0502020204030204" pitchFamily="34" charset="0"/>
            </a:endParaRPr>
          </a:p>
          <a:p>
            <a:endParaRPr lang="en-GB" dirty="0">
              <a:latin typeface="Calibri" panose="020F0502020204030204" pitchFamily="34" charset="0"/>
            </a:endParaRPr>
          </a:p>
          <a:p>
            <a:endParaRPr lang="en-GB" dirty="0" smtClean="0">
              <a:latin typeface="Calibri" panose="020F0502020204030204" pitchFamily="34" charset="0"/>
            </a:endParaRPr>
          </a:p>
          <a:p>
            <a:endParaRPr lang="en-GB" dirty="0">
              <a:latin typeface="Calibri" panose="020F0502020204030204" pitchFamily="34" charset="0"/>
            </a:endParaRPr>
          </a:p>
          <a:p>
            <a:endParaRPr lang="en-GB" dirty="0" smtClean="0">
              <a:latin typeface="Calibri" panose="020F0502020204030204" pitchFamily="34" charset="0"/>
            </a:endParaRPr>
          </a:p>
          <a:p>
            <a:endParaRPr lang="en-GB" dirty="0">
              <a:latin typeface="Calibri" panose="020F0502020204030204" pitchFamily="34" charset="0"/>
            </a:endParaRPr>
          </a:p>
          <a:p>
            <a:endParaRPr lang="en-GB" dirty="0" smtClean="0">
              <a:latin typeface="Calibri" panose="020F0502020204030204" pitchFamily="34" charset="0"/>
            </a:endParaRPr>
          </a:p>
          <a:p>
            <a:endParaRPr lang="en-GB" dirty="0">
              <a:latin typeface="Calibri" panose="020F0502020204030204" pitchFamily="34" charset="0"/>
            </a:endParaRPr>
          </a:p>
          <a:p>
            <a:endParaRPr lang="en-GB" dirty="0" smtClean="0">
              <a:latin typeface="Calibri" panose="020F0502020204030204" pitchFamily="34" charset="0"/>
            </a:endParaRPr>
          </a:p>
          <a:p>
            <a:endParaRPr lang="en-GB" dirty="0">
              <a:latin typeface="Calibri" panose="020F0502020204030204" pitchFamily="34" charset="0"/>
            </a:endParaRPr>
          </a:p>
          <a:p>
            <a:endParaRPr lang="en-GB" dirty="0" smtClean="0">
              <a:latin typeface="Calibri" panose="020F0502020204030204" pitchFamily="34" charset="0"/>
            </a:endParaRPr>
          </a:p>
          <a:p>
            <a:endParaRPr lang="en-GB" dirty="0">
              <a:latin typeface="Calibri" panose="020F0502020204030204" pitchFamily="34" charset="0"/>
            </a:endParaRPr>
          </a:p>
          <a:p>
            <a:endParaRPr lang="en-GB" dirty="0" smtClean="0">
              <a:latin typeface="Calibri" panose="020F0502020204030204" pitchFamily="34" charset="0"/>
            </a:endParaRPr>
          </a:p>
          <a:p>
            <a:endParaRPr lang="en-GB" dirty="0">
              <a:latin typeface="Calibri" panose="020F0502020204030204" pitchFamily="34" charset="0"/>
            </a:endParaRPr>
          </a:p>
          <a:p>
            <a:endParaRPr lang="en-GB" dirty="0" smtClean="0">
              <a:latin typeface="Calibri" panose="020F0502020204030204" pitchFamily="34" charset="0"/>
            </a:endParaRPr>
          </a:p>
          <a:p>
            <a:endParaRPr lang="en-GB" dirty="0">
              <a:latin typeface="Calibri" panose="020F0502020204030204" pitchFamily="34" charset="0"/>
            </a:endParaRPr>
          </a:p>
          <a:p>
            <a:endParaRPr lang="en-GB" dirty="0">
              <a:latin typeface="Calibri" panose="020F0502020204030204" pitchFamily="34" charset="0"/>
            </a:endParaRPr>
          </a:p>
        </p:txBody>
      </p:sp>
    </p:spTree>
    <p:extLst>
      <p:ext uri="{BB962C8B-B14F-4D97-AF65-F5344CB8AC3E}">
        <p14:creationId xmlns:p14="http://schemas.microsoft.com/office/powerpoint/2010/main" val="3975061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solidFill>
                  <a:srgbClr val="0070C0"/>
                </a:solidFill>
                <a:latin typeface="Calibri" panose="020F0502020204030204" pitchFamily="34" charset="0"/>
              </a:rPr>
              <a:t>What is a small group?</a:t>
            </a:r>
            <a:endParaRPr lang="en-GB" b="1" dirty="0">
              <a:solidFill>
                <a:srgbClr val="0070C0"/>
              </a:solidFill>
              <a:latin typeface="Calibri" panose="020F0502020204030204" pitchFamily="34" charset="0"/>
            </a:endParaRPr>
          </a:p>
        </p:txBody>
      </p:sp>
      <p:sp>
        <p:nvSpPr>
          <p:cNvPr id="3" name="Content Placeholder 2"/>
          <p:cNvSpPr>
            <a:spLocks noGrp="1"/>
          </p:cNvSpPr>
          <p:nvPr>
            <p:ph idx="1"/>
          </p:nvPr>
        </p:nvSpPr>
        <p:spPr>
          <a:xfrm>
            <a:off x="304800" y="1352550"/>
            <a:ext cx="8153400" cy="4756150"/>
          </a:xfrm>
        </p:spPr>
        <p:txBody>
          <a:bodyPr/>
          <a:lstStyle/>
          <a:p>
            <a:pPr algn="ctr"/>
            <a:r>
              <a:rPr lang="en-GB" sz="2400" b="0" dirty="0" smtClean="0">
                <a:solidFill>
                  <a:srgbClr val="0070C0"/>
                </a:solidFill>
                <a:latin typeface="Calibri" panose="020F0502020204030204" pitchFamily="34" charset="0"/>
              </a:rPr>
              <a:t>Informal groups </a:t>
            </a:r>
            <a:endParaRPr lang="en-GB" sz="2400" b="0" dirty="0">
              <a:solidFill>
                <a:srgbClr val="0070C0"/>
              </a:solidFill>
              <a:latin typeface="Calibri" panose="020F0502020204030204" pitchFamily="34" charset="0"/>
            </a:endParaRPr>
          </a:p>
        </p:txBody>
      </p:sp>
      <p:sp>
        <p:nvSpPr>
          <p:cNvPr id="4" name="Slide Number Placeholder 3"/>
          <p:cNvSpPr>
            <a:spLocks noGrp="1"/>
          </p:cNvSpPr>
          <p:nvPr>
            <p:ph type="sldNum" sz="quarter" idx="10"/>
          </p:nvPr>
        </p:nvSpPr>
        <p:spPr/>
        <p:txBody>
          <a:bodyPr/>
          <a:lstStyle/>
          <a:p>
            <a:r>
              <a:rPr lang="en-US" smtClean="0"/>
              <a:t>page </a:t>
            </a:r>
            <a:fld id="{5956256E-6E52-4D05-AF31-F54124794DD7}" type="slidenum">
              <a:rPr lang="en-US" smtClean="0"/>
              <a:pPr/>
              <a:t>17</a:t>
            </a:fld>
            <a:endParaRPr lang="en-US"/>
          </a:p>
        </p:txBody>
      </p:sp>
      <p:pic>
        <p:nvPicPr>
          <p:cNvPr id="2050" name="Picture 2" descr="C:\Users\smk6\Pictures\group-students-chatting-classroom-having-informal-conversation-break-57568185.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6725" y="1808250"/>
            <a:ext cx="3218327" cy="2116050"/>
          </a:xfrm>
          <a:prstGeom prst="rect">
            <a:avLst/>
          </a:prstGeom>
          <a:noFill/>
          <a:extLst>
            <a:ext uri="{909E8E84-426E-40dd-AFC4-6F175D3DCCD1}">
              <a14:hiddenFill xmlns="" xmlns:a14="http://schemas.microsoft.com/office/drawing/2010/main">
                <a:solidFill>
                  <a:srgbClr val="FFFFFF"/>
                </a:solidFill>
              </a14:hiddenFill>
            </a:ext>
          </a:extLst>
        </p:spPr>
      </p:pic>
      <p:pic>
        <p:nvPicPr>
          <p:cNvPr id="2051" name="Picture 3" descr="C:\Users\smk6\Pictures\pub quizz group.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40456" y="1808250"/>
            <a:ext cx="3346320" cy="2001749"/>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C:\Users\smk6\Pictures\watercooler group.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433512" y="4014787"/>
            <a:ext cx="2414588" cy="2414588"/>
          </a:xfrm>
          <a:prstGeom prst="rect">
            <a:avLst/>
          </a:prstGeom>
          <a:noFill/>
          <a:extLst>
            <a:ext uri="{909E8E84-426E-40dd-AFC4-6F175D3DCCD1}">
              <a14:hiddenFill xmlns="" xmlns:a14="http://schemas.microsoft.com/office/drawing/2010/main">
                <a:solidFill>
                  <a:srgbClr val="FFFFFF"/>
                </a:solidFill>
              </a14:hiddenFill>
            </a:ext>
          </a:extLst>
        </p:spPr>
      </p:pic>
      <p:pic>
        <p:nvPicPr>
          <p:cNvPr id="2053" name="Picture 5" descr="C:\Users\smk6\Pictures\sports team.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367212" y="4090987"/>
            <a:ext cx="2619375" cy="17430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560408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9268" y="201041"/>
            <a:ext cx="8153400" cy="806450"/>
          </a:xfrm>
        </p:spPr>
        <p:txBody>
          <a:bodyPr/>
          <a:lstStyle/>
          <a:p>
            <a:pPr algn="l"/>
            <a:r>
              <a:rPr lang="en-GB" dirty="0" smtClean="0">
                <a:latin typeface="Calibri" panose="020F0502020204030204" pitchFamily="34" charset="0"/>
              </a:rPr>
              <a:t>                         </a:t>
            </a:r>
            <a:r>
              <a:rPr lang="en-GB" dirty="0" smtClean="0">
                <a:solidFill>
                  <a:srgbClr val="0070C0"/>
                </a:solidFill>
                <a:latin typeface="Calibri" panose="020F0502020204030204" pitchFamily="34" charset="0"/>
              </a:rPr>
              <a:t>Formal groups</a:t>
            </a:r>
            <a:endParaRPr lang="en-GB" dirty="0">
              <a:solidFill>
                <a:srgbClr val="0070C0"/>
              </a:solidFill>
              <a:latin typeface="Calibri" panose="020F0502020204030204" pitchFamily="34" charset="0"/>
            </a:endParaRPr>
          </a:p>
        </p:txBody>
      </p:sp>
      <p:sp>
        <p:nvSpPr>
          <p:cNvPr id="3" name="Content Placeholder 2"/>
          <p:cNvSpPr>
            <a:spLocks noGrp="1"/>
          </p:cNvSpPr>
          <p:nvPr>
            <p:ph idx="1"/>
          </p:nvPr>
        </p:nvSpPr>
        <p:spPr>
          <a:xfrm>
            <a:off x="263547" y="818652"/>
            <a:ext cx="8153400" cy="5003800"/>
          </a:xfrm>
        </p:spPr>
        <p:txBody>
          <a:bodyPr/>
          <a:lstStyle/>
          <a:p>
            <a:pPr marL="0" indent="0">
              <a:lnSpc>
                <a:spcPct val="100000"/>
              </a:lnSpc>
              <a:spcAft>
                <a:spcPts val="0"/>
              </a:spcAft>
              <a:buNone/>
            </a:pPr>
            <a:endParaRPr lang="en-GB" sz="2400" b="0" dirty="0" smtClean="0">
              <a:latin typeface="Calibri" panose="020F0502020204030204" pitchFamily="34" charset="0"/>
            </a:endParaRPr>
          </a:p>
          <a:p>
            <a:pPr marL="0" indent="0">
              <a:lnSpc>
                <a:spcPct val="100000"/>
              </a:lnSpc>
              <a:spcAft>
                <a:spcPts val="0"/>
              </a:spcAft>
              <a:buNone/>
            </a:pPr>
            <a:r>
              <a:rPr lang="en-GB" sz="2400" b="0" dirty="0" smtClean="0">
                <a:latin typeface="Calibri" panose="020F0502020204030204" pitchFamily="34" charset="0"/>
              </a:rPr>
              <a:t>Consciously created and organised, recruited for and put together by somebody for a specific aim </a:t>
            </a:r>
          </a:p>
          <a:p>
            <a:pPr marL="0" indent="0">
              <a:buNone/>
            </a:pPr>
            <a:endParaRPr lang="en-GB" sz="2400" dirty="0">
              <a:latin typeface="Calibri" panose="020F0502020204030204" pitchFamily="34" charset="0"/>
            </a:endParaRPr>
          </a:p>
          <a:p>
            <a:pPr marL="0" indent="0">
              <a:buNone/>
            </a:pPr>
            <a:r>
              <a:rPr lang="en-GB" sz="2400" b="0" dirty="0" smtClean="0">
                <a:latin typeface="Calibri" panose="020F0502020204030204" pitchFamily="34" charset="0"/>
              </a:rPr>
              <a:t>Members share:</a:t>
            </a:r>
          </a:p>
          <a:p>
            <a:r>
              <a:rPr lang="en-GB" sz="2000" b="0" dirty="0" smtClean="0">
                <a:latin typeface="Calibri" panose="020F0502020204030204" pitchFamily="34" charset="0"/>
              </a:rPr>
              <a:t>common objectives, goals and rewards </a:t>
            </a:r>
          </a:p>
          <a:p>
            <a:r>
              <a:rPr lang="en-US" altLang="en-US" sz="2000" b="0" dirty="0" smtClean="0">
                <a:latin typeface="Calibri" panose="020F0502020204030204" pitchFamily="34" charset="0"/>
              </a:rPr>
              <a:t>have </a:t>
            </a:r>
            <a:r>
              <a:rPr lang="en-US" altLang="en-US" sz="2000" b="0" dirty="0">
                <a:latin typeface="Calibri" panose="020F0502020204030204" pitchFamily="34" charset="0"/>
              </a:rPr>
              <a:t>complimentary skills </a:t>
            </a:r>
            <a:r>
              <a:rPr lang="en-US" altLang="en-US" sz="2000" b="0" dirty="0" smtClean="0">
                <a:latin typeface="Calibri" panose="020F0502020204030204" pitchFamily="34" charset="0"/>
              </a:rPr>
              <a:t> </a:t>
            </a:r>
          </a:p>
          <a:p>
            <a:r>
              <a:rPr lang="en-US" altLang="en-US" sz="2000" b="0" dirty="0" smtClean="0">
                <a:latin typeface="Calibri" panose="020F0502020204030204" pitchFamily="34" charset="0"/>
              </a:rPr>
              <a:t>are </a:t>
            </a:r>
            <a:r>
              <a:rPr lang="en-US" altLang="en-US" sz="2000" b="0" dirty="0">
                <a:latin typeface="Calibri" panose="020F0502020204030204" pitchFamily="34" charset="0"/>
              </a:rPr>
              <a:t>committed to a common purpose, performance goals, and approach </a:t>
            </a:r>
            <a:endParaRPr lang="en-US" altLang="en-US" sz="2000" b="0" dirty="0" smtClean="0">
              <a:latin typeface="Calibri" panose="020F0502020204030204" pitchFamily="34" charset="0"/>
            </a:endParaRPr>
          </a:p>
          <a:p>
            <a:pPr marL="342900" indent="-342900" eaLnBrk="1" hangingPunct="1">
              <a:lnSpc>
                <a:spcPct val="80000"/>
              </a:lnSpc>
              <a:buFont typeface="Arial" panose="020B0604020202020204" pitchFamily="34" charset="0"/>
              <a:buChar char="•"/>
            </a:pPr>
            <a:r>
              <a:rPr lang="en-US" altLang="en-US" sz="2000" b="0" dirty="0" smtClean="0">
                <a:latin typeface="Calibri" panose="020F0502020204030204" pitchFamily="34" charset="0"/>
              </a:rPr>
              <a:t>hold </a:t>
            </a:r>
            <a:r>
              <a:rPr lang="en-US" altLang="en-US" sz="2000" b="0" dirty="0">
                <a:latin typeface="Calibri" panose="020F0502020204030204" pitchFamily="34" charset="0"/>
              </a:rPr>
              <a:t>themselves mutually accountable for achieving these </a:t>
            </a:r>
            <a:r>
              <a:rPr lang="en-US" altLang="en-US" sz="2000" b="0" dirty="0" smtClean="0">
                <a:latin typeface="Calibri" panose="020F0502020204030204" pitchFamily="34" charset="0"/>
              </a:rPr>
              <a:t>goals</a:t>
            </a:r>
          </a:p>
          <a:p>
            <a:pPr marL="342900" indent="-342900" eaLnBrk="1" hangingPunct="1">
              <a:lnSpc>
                <a:spcPct val="80000"/>
              </a:lnSpc>
              <a:buFont typeface="Arial" panose="020B0604020202020204" pitchFamily="34" charset="0"/>
              <a:buChar char="•"/>
            </a:pPr>
            <a:r>
              <a:rPr lang="en-US" altLang="en-US" sz="2000" b="0" dirty="0" smtClean="0">
                <a:solidFill>
                  <a:srgbClr val="0070C0"/>
                </a:solidFill>
                <a:latin typeface="Calibri" panose="020F0502020204030204" pitchFamily="34" charset="0"/>
              </a:rPr>
              <a:t>the teacher becomes a facilitator</a:t>
            </a:r>
          </a:p>
          <a:p>
            <a:pPr marL="342900" indent="-342900" eaLnBrk="1" hangingPunct="1">
              <a:lnSpc>
                <a:spcPct val="80000"/>
              </a:lnSpc>
              <a:buFont typeface="Arial" panose="020B0604020202020204" pitchFamily="34" charset="0"/>
              <a:buChar char="•"/>
            </a:pPr>
            <a:r>
              <a:rPr lang="en-US" sz="2000" b="0" dirty="0" smtClean="0">
                <a:latin typeface="Calibri" panose="020F0502020204030204" pitchFamily="34" charset="0"/>
              </a:rPr>
              <a:t>Planning is vital</a:t>
            </a:r>
            <a:endParaRPr lang="en-GB" sz="2000" b="0"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r>
              <a:rPr lang="en-US" smtClean="0"/>
              <a:t>page </a:t>
            </a:r>
            <a:fld id="{5956256E-6E52-4D05-AF31-F54124794DD7}" type="slidenum">
              <a:rPr lang="en-US" smtClean="0"/>
              <a:pPr/>
              <a:t>18</a:t>
            </a:fld>
            <a:endParaRPr lang="en-US"/>
          </a:p>
        </p:txBody>
      </p:sp>
    </p:spTree>
    <p:extLst>
      <p:ext uri="{BB962C8B-B14F-4D97-AF65-F5344CB8AC3E}">
        <p14:creationId xmlns:p14="http://schemas.microsoft.com/office/powerpoint/2010/main" val="3427059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1"/>
          </p:nvPr>
        </p:nvSpPr>
        <p:spPr/>
        <p:txBody>
          <a:bodyPr/>
          <a:lstStyle/>
          <a:p>
            <a:r>
              <a:rPr lang="en-US" dirty="0" smtClean="0"/>
              <a:t>Depends on context and nature of learning outcomes.</a:t>
            </a:r>
          </a:p>
          <a:p>
            <a:r>
              <a:rPr lang="en-US" dirty="0" smtClean="0"/>
              <a:t>Consider size of whole class, available rooms and facilities</a:t>
            </a:r>
            <a:endParaRPr lang="en-US" dirty="0"/>
          </a:p>
        </p:txBody>
      </p:sp>
      <p:sp>
        <p:nvSpPr>
          <p:cNvPr id="5" name="Text Placeholder 4"/>
          <p:cNvSpPr>
            <a:spLocks noGrp="1"/>
          </p:cNvSpPr>
          <p:nvPr>
            <p:ph type="body" sz="quarter" idx="12"/>
          </p:nvPr>
        </p:nvSpPr>
        <p:spPr/>
        <p:txBody>
          <a:bodyPr/>
          <a:lstStyle/>
          <a:p>
            <a:r>
              <a:rPr lang="en-US" dirty="0" smtClean="0"/>
              <a:t>What is the best group size? </a:t>
            </a:r>
            <a:endParaRPr lang="en-US" dirty="0"/>
          </a:p>
        </p:txBody>
      </p:sp>
      <p:sp>
        <p:nvSpPr>
          <p:cNvPr id="6" name="Oval 5"/>
          <p:cNvSpPr/>
          <p:nvPr/>
        </p:nvSpPr>
        <p:spPr>
          <a:xfrm>
            <a:off x="701484" y="2348856"/>
            <a:ext cx="2520336" cy="162021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Passenger </a:t>
            </a:r>
            <a:r>
              <a:rPr lang="en-US" dirty="0" err="1" smtClean="0"/>
              <a:t>behaviour</a:t>
            </a:r>
            <a:r>
              <a:rPr lang="en-US" dirty="0" smtClean="0"/>
              <a:t>? </a:t>
            </a:r>
            <a:endParaRPr lang="en-US" dirty="0"/>
          </a:p>
        </p:txBody>
      </p:sp>
      <p:sp>
        <p:nvSpPr>
          <p:cNvPr id="7" name="Oval 6"/>
          <p:cNvSpPr/>
          <p:nvPr/>
        </p:nvSpPr>
        <p:spPr>
          <a:xfrm>
            <a:off x="3581868" y="2620517"/>
            <a:ext cx="2520336" cy="1620216"/>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Personalities? </a:t>
            </a:r>
            <a:endParaRPr lang="en-US" dirty="0"/>
          </a:p>
        </p:txBody>
      </p:sp>
      <p:sp>
        <p:nvSpPr>
          <p:cNvPr id="8" name="Oval 7"/>
          <p:cNvSpPr/>
          <p:nvPr/>
        </p:nvSpPr>
        <p:spPr>
          <a:xfrm>
            <a:off x="3264000" y="4665566"/>
            <a:ext cx="2520336" cy="1620216"/>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Avoidance </a:t>
            </a:r>
            <a:r>
              <a:rPr lang="en-US" dirty="0" err="1" smtClean="0"/>
              <a:t>behaviour</a:t>
            </a:r>
            <a:r>
              <a:rPr lang="en-US" dirty="0" smtClean="0"/>
              <a:t>? </a:t>
            </a:r>
            <a:endParaRPr lang="en-US" dirty="0"/>
          </a:p>
        </p:txBody>
      </p:sp>
      <p:sp>
        <p:nvSpPr>
          <p:cNvPr id="9" name="Oval 8"/>
          <p:cNvSpPr/>
          <p:nvPr/>
        </p:nvSpPr>
        <p:spPr>
          <a:xfrm>
            <a:off x="6191864" y="4869091"/>
            <a:ext cx="2520336" cy="1620216"/>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dirty="0" smtClean="0"/>
              <a:t>Mixed abilities? </a:t>
            </a:r>
            <a:endParaRPr lang="en-US" dirty="0"/>
          </a:p>
        </p:txBody>
      </p:sp>
      <p:sp>
        <p:nvSpPr>
          <p:cNvPr id="10" name="Oval 9"/>
          <p:cNvSpPr/>
          <p:nvPr/>
        </p:nvSpPr>
        <p:spPr>
          <a:xfrm>
            <a:off x="6282228" y="2978940"/>
            <a:ext cx="2520336" cy="1620216"/>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Subgroups?</a:t>
            </a:r>
            <a:endParaRPr lang="en-US" dirty="0"/>
          </a:p>
        </p:txBody>
      </p:sp>
      <p:sp>
        <p:nvSpPr>
          <p:cNvPr id="11" name="Oval 10"/>
          <p:cNvSpPr/>
          <p:nvPr/>
        </p:nvSpPr>
        <p:spPr>
          <a:xfrm>
            <a:off x="357849" y="4151330"/>
            <a:ext cx="2520336" cy="1620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Casting vote?</a:t>
            </a:r>
            <a:endParaRPr lang="en-US" dirty="0"/>
          </a:p>
        </p:txBody>
      </p:sp>
    </p:spTree>
    <p:extLst>
      <p:ext uri="{BB962C8B-B14F-4D97-AF65-F5344CB8AC3E}">
        <p14:creationId xmlns:p14="http://schemas.microsoft.com/office/powerpoint/2010/main" val="8509186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dirty="0" smtClean="0">
                <a:solidFill>
                  <a:srgbClr val="1F497D"/>
                </a:solidFill>
              </a:rPr>
              <a:t>Session Overview</a:t>
            </a:r>
            <a:endParaRPr lang="en-US" sz="3600" dirty="0">
              <a:solidFill>
                <a:srgbClr val="1F497D"/>
              </a:solidFill>
            </a:endParaRPr>
          </a:p>
        </p:txBody>
      </p:sp>
      <p:sp>
        <p:nvSpPr>
          <p:cNvPr id="3" name="Content Placeholder 2"/>
          <p:cNvSpPr>
            <a:spLocks noGrp="1"/>
          </p:cNvSpPr>
          <p:nvPr>
            <p:ph idx="1"/>
          </p:nvPr>
        </p:nvSpPr>
        <p:spPr/>
        <p:txBody>
          <a:bodyPr/>
          <a:lstStyle/>
          <a:p>
            <a:r>
              <a:rPr lang="en-US" dirty="0" smtClean="0"/>
              <a:t>Part 1  - Getting set </a:t>
            </a:r>
          </a:p>
          <a:p>
            <a:r>
              <a:rPr lang="en-US" dirty="0" smtClean="0"/>
              <a:t>Part 2 – Teaching with Small Groups</a:t>
            </a:r>
          </a:p>
          <a:p>
            <a:endParaRPr lang="en-US" dirty="0"/>
          </a:p>
        </p:txBody>
      </p:sp>
      <p:sp>
        <p:nvSpPr>
          <p:cNvPr id="4" name="Slide Number Placeholder 3"/>
          <p:cNvSpPr>
            <a:spLocks noGrp="1"/>
          </p:cNvSpPr>
          <p:nvPr>
            <p:ph type="sldNum" sz="quarter" idx="10"/>
          </p:nvPr>
        </p:nvSpPr>
        <p:spPr/>
        <p:txBody>
          <a:bodyPr/>
          <a:lstStyle/>
          <a:p>
            <a:r>
              <a:rPr lang="en-US" smtClean="0"/>
              <a:t>page </a:t>
            </a:r>
            <a:fld id="{5956256E-6E52-4D05-AF31-F54124794DD7}" type="slidenum">
              <a:rPr lang="en-US" smtClean="0"/>
              <a:pPr/>
              <a:t>2</a:t>
            </a:fld>
            <a:endParaRPr lang="en-US"/>
          </a:p>
        </p:txBody>
      </p:sp>
    </p:spTree>
    <p:extLst>
      <p:ext uri="{BB962C8B-B14F-4D97-AF65-F5344CB8AC3E}">
        <p14:creationId xmlns:p14="http://schemas.microsoft.com/office/powerpoint/2010/main" val="25115566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2"/>
          </p:nvPr>
        </p:nvSpPr>
        <p:spPr>
          <a:xfrm>
            <a:off x="530114" y="1095702"/>
            <a:ext cx="8280400" cy="4210383"/>
          </a:xfrm>
        </p:spPr>
        <p:txBody>
          <a:bodyPr/>
          <a:lstStyle/>
          <a:p>
            <a:pPr algn="ctr">
              <a:lnSpc>
                <a:spcPct val="100000"/>
              </a:lnSpc>
              <a:spcAft>
                <a:spcPts val="0"/>
              </a:spcAft>
            </a:pPr>
            <a:endParaRPr lang="en-GB" sz="1800" b="0" dirty="0" smtClean="0">
              <a:latin typeface="Calibri" panose="020F0502020204030204" pitchFamily="34" charset="0"/>
            </a:endParaRPr>
          </a:p>
          <a:p>
            <a:pPr>
              <a:lnSpc>
                <a:spcPct val="100000"/>
              </a:lnSpc>
              <a:spcAft>
                <a:spcPts val="0"/>
              </a:spcAft>
            </a:pPr>
            <a:r>
              <a:rPr lang="en-GB" sz="1600" b="1" dirty="0" smtClean="0">
                <a:latin typeface="Calibri" panose="020F0502020204030204" pitchFamily="34" charset="0"/>
              </a:rPr>
              <a:t>Group of 3:  (Very popular)</a:t>
            </a:r>
          </a:p>
          <a:p>
            <a:pPr>
              <a:lnSpc>
                <a:spcPct val="100000"/>
              </a:lnSpc>
              <a:spcAft>
                <a:spcPts val="0"/>
              </a:spcAft>
            </a:pPr>
            <a:r>
              <a:rPr lang="en-GB" sz="1600" b="0" dirty="0" smtClean="0">
                <a:latin typeface="Calibri" panose="020F0502020204030204" pitchFamily="34" charset="0"/>
              </a:rPr>
              <a:t>Likelihood of </a:t>
            </a:r>
            <a:r>
              <a:rPr lang="en-GB" sz="1600" b="0" i="1" dirty="0" smtClean="0">
                <a:latin typeface="Calibri" panose="020F0502020204030204" pitchFamily="34" charset="0"/>
              </a:rPr>
              <a:t>passenger behaviour </a:t>
            </a:r>
            <a:r>
              <a:rPr lang="en-GB" sz="1600" b="0" dirty="0" smtClean="0">
                <a:latin typeface="Calibri" panose="020F0502020204030204" pitchFamily="34" charset="0"/>
              </a:rPr>
              <a:t>low</a:t>
            </a:r>
          </a:p>
          <a:p>
            <a:pPr>
              <a:lnSpc>
                <a:spcPct val="100000"/>
              </a:lnSpc>
              <a:spcAft>
                <a:spcPts val="0"/>
              </a:spcAft>
            </a:pPr>
            <a:r>
              <a:rPr lang="en-GB" sz="1600" b="0" dirty="0" smtClean="0">
                <a:latin typeface="Calibri" panose="020F0502020204030204" pitchFamily="34" charset="0"/>
              </a:rPr>
              <a:t>One member might feel marginalised</a:t>
            </a:r>
          </a:p>
          <a:p>
            <a:pPr>
              <a:lnSpc>
                <a:spcPct val="100000"/>
              </a:lnSpc>
              <a:spcAft>
                <a:spcPts val="0"/>
              </a:spcAft>
            </a:pPr>
            <a:r>
              <a:rPr lang="en-GB" sz="1600" b="0" dirty="0" smtClean="0">
                <a:latin typeface="Calibri" panose="020F0502020204030204" pitchFamily="34" charset="0"/>
              </a:rPr>
              <a:t>Vulnerable if one is often absent </a:t>
            </a:r>
          </a:p>
          <a:p>
            <a:pPr>
              <a:lnSpc>
                <a:spcPct val="100000"/>
              </a:lnSpc>
              <a:spcAft>
                <a:spcPts val="0"/>
              </a:spcAft>
            </a:pPr>
            <a:endParaRPr lang="en-GB" sz="1600" b="0" dirty="0">
              <a:latin typeface="Calibri" panose="020F0502020204030204" pitchFamily="34" charset="0"/>
            </a:endParaRPr>
          </a:p>
          <a:p>
            <a:pPr>
              <a:lnSpc>
                <a:spcPct val="100000"/>
              </a:lnSpc>
              <a:spcAft>
                <a:spcPts val="0"/>
              </a:spcAft>
            </a:pPr>
            <a:r>
              <a:rPr lang="en-GB" sz="1600" b="1" dirty="0" smtClean="0">
                <a:latin typeface="Calibri" panose="020F0502020204030204" pitchFamily="34" charset="0"/>
              </a:rPr>
              <a:t>Group of 4:</a:t>
            </a:r>
          </a:p>
          <a:p>
            <a:pPr>
              <a:lnSpc>
                <a:spcPct val="100000"/>
              </a:lnSpc>
              <a:spcAft>
                <a:spcPts val="0"/>
              </a:spcAft>
            </a:pPr>
            <a:r>
              <a:rPr lang="en-GB" sz="1600" b="0" dirty="0" smtClean="0">
                <a:latin typeface="Calibri" panose="020F0502020204030204" pitchFamily="34" charset="0"/>
              </a:rPr>
              <a:t>Can be split for subdividing tasks</a:t>
            </a:r>
          </a:p>
          <a:p>
            <a:pPr>
              <a:lnSpc>
                <a:spcPct val="100000"/>
              </a:lnSpc>
              <a:spcAft>
                <a:spcPts val="0"/>
              </a:spcAft>
            </a:pPr>
            <a:r>
              <a:rPr lang="en-GB" sz="1600" b="0" dirty="0" smtClean="0">
                <a:latin typeface="Calibri" panose="020F0502020204030204" pitchFamily="34" charset="0"/>
              </a:rPr>
              <a:t>Passenger behaviour possible</a:t>
            </a:r>
          </a:p>
          <a:p>
            <a:pPr>
              <a:lnSpc>
                <a:spcPct val="100000"/>
              </a:lnSpc>
              <a:spcAft>
                <a:spcPts val="0"/>
              </a:spcAft>
            </a:pPr>
            <a:r>
              <a:rPr lang="en-GB" sz="1600" b="0" dirty="0" smtClean="0">
                <a:latin typeface="Calibri" panose="020F0502020204030204" pitchFamily="34" charset="0"/>
              </a:rPr>
              <a:t>No possibility of ‘casting vote’</a:t>
            </a:r>
          </a:p>
          <a:p>
            <a:pPr>
              <a:lnSpc>
                <a:spcPct val="100000"/>
              </a:lnSpc>
              <a:spcAft>
                <a:spcPts val="0"/>
              </a:spcAft>
            </a:pPr>
            <a:endParaRPr lang="en-GB" sz="1600" b="0" dirty="0" smtClean="0">
              <a:latin typeface="Calibri" panose="020F0502020204030204" pitchFamily="34" charset="0"/>
            </a:endParaRPr>
          </a:p>
          <a:p>
            <a:pPr>
              <a:lnSpc>
                <a:spcPct val="100000"/>
              </a:lnSpc>
              <a:spcAft>
                <a:spcPts val="0"/>
              </a:spcAft>
            </a:pPr>
            <a:r>
              <a:rPr lang="en-GB" sz="1600" b="1" dirty="0" smtClean="0">
                <a:latin typeface="Calibri" panose="020F0502020204030204" pitchFamily="34" charset="0"/>
              </a:rPr>
              <a:t>Group of 5:</a:t>
            </a:r>
          </a:p>
          <a:p>
            <a:pPr>
              <a:lnSpc>
                <a:spcPct val="100000"/>
              </a:lnSpc>
              <a:spcAft>
                <a:spcPts val="0"/>
              </a:spcAft>
            </a:pPr>
            <a:r>
              <a:rPr lang="en-GB" sz="1600" b="0" dirty="0" smtClean="0">
                <a:latin typeface="Calibri" panose="020F0502020204030204" pitchFamily="34" charset="0"/>
              </a:rPr>
              <a:t>Sufficient people for range of perspectives but still manageable</a:t>
            </a:r>
          </a:p>
          <a:p>
            <a:pPr>
              <a:lnSpc>
                <a:spcPct val="100000"/>
              </a:lnSpc>
              <a:spcAft>
                <a:spcPts val="0"/>
              </a:spcAft>
            </a:pPr>
            <a:r>
              <a:rPr lang="en-GB" sz="1600" b="0" dirty="0" smtClean="0">
                <a:latin typeface="Calibri" panose="020F0502020204030204" pitchFamily="34" charset="0"/>
              </a:rPr>
              <a:t>Increased risk of passenger behaviour </a:t>
            </a:r>
            <a:r>
              <a:rPr lang="en-GB" sz="1600" b="0" dirty="0" smtClean="0">
                <a:latin typeface="Calibri"/>
              </a:rPr>
              <a:t>→leader for each stage of work</a:t>
            </a:r>
            <a:endParaRPr lang="en-GB" sz="1600" b="0" dirty="0">
              <a:latin typeface="Calibri" panose="020F0502020204030204" pitchFamily="34" charset="0"/>
            </a:endParaRPr>
          </a:p>
        </p:txBody>
      </p:sp>
      <p:sp>
        <p:nvSpPr>
          <p:cNvPr id="2" name="Title 1"/>
          <p:cNvSpPr>
            <a:spLocks noGrp="1"/>
          </p:cNvSpPr>
          <p:nvPr>
            <p:ph type="title" idx="4294967295"/>
          </p:nvPr>
        </p:nvSpPr>
        <p:spPr>
          <a:xfrm>
            <a:off x="701484" y="278580"/>
            <a:ext cx="8153400" cy="806450"/>
          </a:xfrm>
          <a:prstGeom prst="rect">
            <a:avLst/>
          </a:prstGeom>
        </p:spPr>
        <p:txBody>
          <a:bodyPr/>
          <a:lstStyle/>
          <a:p>
            <a:pPr algn="l"/>
            <a:r>
              <a:rPr lang="en-GB" sz="3200" b="1" dirty="0" smtClean="0">
                <a:solidFill>
                  <a:schemeClr val="tx2"/>
                </a:solidFill>
                <a:latin typeface="Calibri" panose="020F0502020204030204" pitchFamily="34" charset="0"/>
              </a:rPr>
              <a:t>What is the best group size?</a:t>
            </a:r>
            <a:endParaRPr lang="en-GB" sz="3200" b="1" dirty="0">
              <a:solidFill>
                <a:schemeClr val="tx2"/>
              </a:solidFill>
              <a:latin typeface="Calibri" panose="020F0502020204030204" pitchFamily="34" charset="0"/>
            </a:endParaRPr>
          </a:p>
        </p:txBody>
      </p:sp>
      <p:sp>
        <p:nvSpPr>
          <p:cNvPr id="4" name="Slide Number Placeholder 3"/>
          <p:cNvSpPr>
            <a:spLocks noGrp="1"/>
          </p:cNvSpPr>
          <p:nvPr>
            <p:ph type="sldNum" sz="quarter" idx="4294967295"/>
          </p:nvPr>
        </p:nvSpPr>
        <p:spPr>
          <a:xfrm>
            <a:off x="0" y="6362700"/>
            <a:ext cx="1066800" cy="381000"/>
          </a:xfrm>
          <a:prstGeom prst="rect">
            <a:avLst/>
          </a:prstGeom>
        </p:spPr>
        <p:txBody>
          <a:bodyPr/>
          <a:lstStyle/>
          <a:p>
            <a:endParaRPr lang="en-US" dirty="0"/>
          </a:p>
        </p:txBody>
      </p:sp>
      <p:pic>
        <p:nvPicPr>
          <p:cNvPr id="5" name="Picture 4" descr="rawpixel-com-250087(2).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42036" y="1538748"/>
            <a:ext cx="3693639" cy="2520336"/>
          </a:xfrm>
          <a:prstGeom prst="rect">
            <a:avLst/>
          </a:prstGeom>
        </p:spPr>
      </p:pic>
      <p:sp>
        <p:nvSpPr>
          <p:cNvPr id="6" name="TextBox 5"/>
          <p:cNvSpPr txBox="1"/>
          <p:nvPr/>
        </p:nvSpPr>
        <p:spPr>
          <a:xfrm>
            <a:off x="6404767" y="5971720"/>
            <a:ext cx="2700360" cy="492443"/>
          </a:xfrm>
          <a:prstGeom prst="rect">
            <a:avLst/>
          </a:prstGeom>
          <a:noFill/>
        </p:spPr>
        <p:txBody>
          <a:bodyPr wrap="square" rtlCol="0">
            <a:spAutoFit/>
          </a:bodyPr>
          <a:lstStyle/>
          <a:p>
            <a:r>
              <a:rPr lang="en-US" sz="800" dirty="0"/>
              <a:t>Photo by </a:t>
            </a:r>
            <a:r>
              <a:rPr lang="en-US" sz="800" dirty="0">
                <a:hlinkClick r:id="rId3"/>
              </a:rPr>
              <a:t>rawpixel.com</a:t>
            </a:r>
            <a:r>
              <a:rPr lang="en-US" sz="800" dirty="0"/>
              <a:t> on </a:t>
            </a:r>
            <a:r>
              <a:rPr lang="en-US" sz="800" dirty="0">
                <a:hlinkClick r:id="rId4"/>
              </a:rPr>
              <a:t>Unsplash</a:t>
            </a:r>
            <a:endParaRPr lang="en-US" sz="800" dirty="0"/>
          </a:p>
          <a:p>
            <a:endParaRPr lang="en-US" dirty="0"/>
          </a:p>
        </p:txBody>
      </p:sp>
    </p:spTree>
    <p:extLst>
      <p:ext uri="{BB962C8B-B14F-4D97-AF65-F5344CB8AC3E}">
        <p14:creationId xmlns:p14="http://schemas.microsoft.com/office/powerpoint/2010/main" val="425077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88568"/>
            <a:ext cx="8153400" cy="806450"/>
          </a:xfrm>
        </p:spPr>
        <p:txBody>
          <a:bodyPr/>
          <a:lstStyle/>
          <a:p>
            <a:pPr algn="l"/>
            <a:r>
              <a:rPr lang="en-GB" sz="3600" dirty="0" smtClean="0">
                <a:solidFill>
                  <a:srgbClr val="1F497D"/>
                </a:solidFill>
                <a:latin typeface="Calibri" panose="020F0502020204030204" pitchFamily="34" charset="0"/>
              </a:rPr>
              <a:t>Larger groups (6-10)</a:t>
            </a:r>
            <a:br>
              <a:rPr lang="en-GB" sz="3600" dirty="0" smtClean="0">
                <a:solidFill>
                  <a:srgbClr val="1F497D"/>
                </a:solidFill>
                <a:latin typeface="Calibri" panose="020F0502020204030204" pitchFamily="34" charset="0"/>
              </a:rPr>
            </a:br>
            <a:endParaRPr lang="en-GB" sz="3600" dirty="0">
              <a:solidFill>
                <a:srgbClr val="1F497D"/>
              </a:solidFill>
              <a:latin typeface="Calibri" panose="020F0502020204030204" pitchFamily="34" charset="0"/>
            </a:endParaRPr>
          </a:p>
        </p:txBody>
      </p:sp>
      <p:sp>
        <p:nvSpPr>
          <p:cNvPr id="3" name="Content Placeholder 2"/>
          <p:cNvSpPr>
            <a:spLocks noGrp="1"/>
          </p:cNvSpPr>
          <p:nvPr>
            <p:ph idx="1"/>
          </p:nvPr>
        </p:nvSpPr>
        <p:spPr>
          <a:xfrm>
            <a:off x="304800" y="973973"/>
            <a:ext cx="8153400" cy="4832350"/>
          </a:xfrm>
        </p:spPr>
        <p:txBody>
          <a:bodyPr/>
          <a:lstStyle/>
          <a:p>
            <a:pPr marL="0" indent="0">
              <a:buNone/>
            </a:pPr>
            <a:r>
              <a:rPr lang="en-GB" sz="1800" b="0" dirty="0" smtClean="0">
                <a:latin typeface="Calibri" panose="020F0502020204030204" pitchFamily="34" charset="0"/>
              </a:rPr>
              <a:t>Still workable but needs careful management</a:t>
            </a:r>
          </a:p>
          <a:p>
            <a:r>
              <a:rPr lang="en-GB" sz="1800" b="0" dirty="0" smtClean="0">
                <a:latin typeface="Calibri" panose="020F0502020204030204" pitchFamily="34" charset="0"/>
              </a:rPr>
              <a:t>Can be split into subgroups</a:t>
            </a:r>
          </a:p>
          <a:p>
            <a:r>
              <a:rPr lang="en-GB" sz="1800" b="0" dirty="0" smtClean="0">
                <a:latin typeface="Calibri" panose="020F0502020204030204" pitchFamily="34" charset="0"/>
              </a:rPr>
              <a:t>Best for substantial tasks</a:t>
            </a:r>
          </a:p>
          <a:p>
            <a:r>
              <a:rPr lang="en-GB" sz="1800" b="0" dirty="0" smtClean="0">
                <a:latin typeface="Calibri" panose="020F0502020204030204" pitchFamily="34" charset="0"/>
              </a:rPr>
              <a:t>Passengers might avoid contribution </a:t>
            </a:r>
            <a:r>
              <a:rPr lang="en-GB" sz="1800" b="0" dirty="0" smtClean="0">
                <a:latin typeface="Calibri"/>
              </a:rPr>
              <a:t>→ outcasts</a:t>
            </a:r>
          </a:p>
          <a:p>
            <a:r>
              <a:rPr lang="en-GB" sz="1800" b="0" dirty="0" smtClean="0">
                <a:latin typeface="Calibri"/>
              </a:rPr>
              <a:t>Shy members can be overshadowed</a:t>
            </a:r>
          </a:p>
          <a:p>
            <a:r>
              <a:rPr lang="en-GB" sz="1800" b="0" dirty="0" smtClean="0">
                <a:latin typeface="Calibri"/>
              </a:rPr>
              <a:t>Skilled facilitator needed</a:t>
            </a:r>
          </a:p>
          <a:p>
            <a:pPr marL="0" indent="0">
              <a:lnSpc>
                <a:spcPct val="100000"/>
              </a:lnSpc>
              <a:spcAft>
                <a:spcPts val="0"/>
              </a:spcAft>
              <a:buNone/>
            </a:pPr>
            <a:endParaRPr lang="en-GB" sz="1800" dirty="0" smtClean="0">
              <a:latin typeface="Calibri"/>
            </a:endParaRPr>
          </a:p>
          <a:p>
            <a:pPr marL="0" indent="0">
              <a:lnSpc>
                <a:spcPct val="100000"/>
              </a:lnSpc>
              <a:spcAft>
                <a:spcPts val="0"/>
              </a:spcAft>
              <a:buNone/>
            </a:pPr>
            <a:r>
              <a:rPr lang="en-GB" sz="1800" b="1" dirty="0" smtClean="0">
                <a:latin typeface="Calibri"/>
              </a:rPr>
              <a:t>Learning Teams</a:t>
            </a:r>
          </a:p>
          <a:p>
            <a:r>
              <a:rPr lang="en-GB" sz="1800" dirty="0" smtClean="0">
                <a:latin typeface="Calibri"/>
              </a:rPr>
              <a:t>Select on prior experience, expertise and ability</a:t>
            </a:r>
          </a:p>
          <a:p>
            <a:r>
              <a:rPr lang="en-GB" sz="1800" b="0" dirty="0" smtClean="0">
                <a:latin typeface="Calibri"/>
              </a:rPr>
              <a:t>Opportunity to benefit from each other’s divergent talent and skills</a:t>
            </a:r>
          </a:p>
          <a:p>
            <a:r>
              <a:rPr lang="en-GB" sz="1800" dirty="0" smtClean="0">
                <a:latin typeface="Calibri"/>
              </a:rPr>
              <a:t>Often assessed</a:t>
            </a:r>
          </a:p>
          <a:p>
            <a:r>
              <a:rPr lang="en-GB" sz="1800" b="0" dirty="0" smtClean="0">
                <a:latin typeface="Calibri"/>
              </a:rPr>
              <a:t>Takes careful organisation </a:t>
            </a:r>
          </a:p>
          <a:p>
            <a:pPr marL="0" indent="0" algn="ctr">
              <a:lnSpc>
                <a:spcPct val="100000"/>
              </a:lnSpc>
              <a:spcAft>
                <a:spcPts val="0"/>
              </a:spcAft>
              <a:buNone/>
            </a:pPr>
            <a:r>
              <a:rPr lang="en-GB" sz="1800" b="1" dirty="0">
                <a:latin typeface="Calibri"/>
              </a:rPr>
              <a:t> </a:t>
            </a:r>
            <a:r>
              <a:rPr lang="en-GB" sz="1800" b="1" dirty="0" smtClean="0">
                <a:latin typeface="Calibri"/>
              </a:rPr>
              <a:t>PLANNING IS VITAL </a:t>
            </a:r>
          </a:p>
          <a:p>
            <a:pPr marL="0" indent="0">
              <a:lnSpc>
                <a:spcPct val="100000"/>
              </a:lnSpc>
              <a:spcAft>
                <a:spcPts val="0"/>
              </a:spcAft>
              <a:buNone/>
            </a:pPr>
            <a:endParaRPr lang="en-GB" sz="2400" b="0" dirty="0" smtClean="0">
              <a:latin typeface="Calibri"/>
            </a:endParaRPr>
          </a:p>
          <a:p>
            <a:pPr>
              <a:lnSpc>
                <a:spcPct val="100000"/>
              </a:lnSpc>
              <a:spcAft>
                <a:spcPts val="0"/>
              </a:spcAft>
            </a:pPr>
            <a:endParaRPr lang="en-GB" b="0" dirty="0">
              <a:latin typeface="Calibri"/>
            </a:endParaRPr>
          </a:p>
          <a:p>
            <a:pPr>
              <a:lnSpc>
                <a:spcPct val="100000"/>
              </a:lnSpc>
              <a:spcAft>
                <a:spcPts val="0"/>
              </a:spcAft>
            </a:pPr>
            <a:endParaRPr lang="en-GB" b="0" dirty="0" smtClean="0">
              <a:latin typeface="Calibri"/>
            </a:endParaRPr>
          </a:p>
          <a:p>
            <a:pPr>
              <a:lnSpc>
                <a:spcPct val="100000"/>
              </a:lnSpc>
              <a:spcAft>
                <a:spcPts val="0"/>
              </a:spcAft>
            </a:pPr>
            <a:endParaRPr lang="en-GB" b="0" dirty="0">
              <a:latin typeface="Calibri"/>
            </a:endParaRPr>
          </a:p>
        </p:txBody>
      </p:sp>
      <p:sp>
        <p:nvSpPr>
          <p:cNvPr id="4" name="Slide Number Placeholder 3"/>
          <p:cNvSpPr>
            <a:spLocks noGrp="1"/>
          </p:cNvSpPr>
          <p:nvPr>
            <p:ph type="sldNum" sz="quarter" idx="10"/>
          </p:nvPr>
        </p:nvSpPr>
        <p:spPr/>
        <p:txBody>
          <a:bodyPr/>
          <a:lstStyle/>
          <a:p>
            <a:r>
              <a:rPr lang="en-US" smtClean="0"/>
              <a:t>page </a:t>
            </a:r>
            <a:fld id="{5956256E-6E52-4D05-AF31-F54124794DD7}" type="slidenum">
              <a:rPr lang="en-US" smtClean="0"/>
              <a:pPr/>
              <a:t>21</a:t>
            </a:fld>
            <a:endParaRPr lang="en-US"/>
          </a:p>
        </p:txBody>
      </p:sp>
    </p:spTree>
    <p:extLst>
      <p:ext uri="{BB962C8B-B14F-4D97-AF65-F5344CB8AC3E}">
        <p14:creationId xmlns:p14="http://schemas.microsoft.com/office/powerpoint/2010/main" val="3406606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1"/>
          </p:nvPr>
        </p:nvSpPr>
        <p:spPr/>
        <p:txBody>
          <a:bodyPr/>
          <a:lstStyle/>
          <a:p>
            <a:r>
              <a:rPr lang="en-US" dirty="0" smtClean="0"/>
              <a:t>Each group discusses a given topic</a:t>
            </a:r>
          </a:p>
          <a:p>
            <a:endParaRPr lang="en-US" dirty="0" smtClean="0"/>
          </a:p>
          <a:p>
            <a:r>
              <a:rPr lang="en-US" dirty="0" smtClean="0"/>
              <a:t>You have </a:t>
            </a:r>
            <a:r>
              <a:rPr lang="en-US" b="1" dirty="0" smtClean="0"/>
              <a:t>5 minutes </a:t>
            </a:r>
            <a:r>
              <a:rPr lang="en-US" dirty="0" smtClean="0"/>
              <a:t>for the discussion</a:t>
            </a:r>
          </a:p>
          <a:p>
            <a:endParaRPr lang="en-US" dirty="0" smtClean="0"/>
          </a:p>
          <a:p>
            <a:r>
              <a:rPr lang="en-US" dirty="0" smtClean="0"/>
              <a:t>Agree on the </a:t>
            </a:r>
            <a:r>
              <a:rPr lang="en-US" b="1" dirty="0" smtClean="0"/>
              <a:t>3 best points </a:t>
            </a:r>
            <a:r>
              <a:rPr lang="en-US" dirty="0" smtClean="0"/>
              <a:t>from your discussion and present them on the flipchart on your table</a:t>
            </a:r>
          </a:p>
          <a:p>
            <a:endParaRPr lang="en-US" dirty="0" smtClean="0"/>
          </a:p>
          <a:p>
            <a:r>
              <a:rPr lang="en-US" dirty="0" smtClean="0"/>
              <a:t>Appoint a presenter who feeds back your results to the class </a:t>
            </a:r>
            <a:endParaRPr lang="en-US" dirty="0"/>
          </a:p>
        </p:txBody>
      </p:sp>
      <p:sp>
        <p:nvSpPr>
          <p:cNvPr id="5" name="Text Placeholder 4"/>
          <p:cNvSpPr>
            <a:spLocks noGrp="1"/>
          </p:cNvSpPr>
          <p:nvPr>
            <p:ph type="body" sz="quarter" idx="12"/>
          </p:nvPr>
        </p:nvSpPr>
        <p:spPr/>
        <p:txBody>
          <a:bodyPr/>
          <a:lstStyle/>
          <a:p>
            <a:r>
              <a:rPr lang="en-US" dirty="0" smtClean="0"/>
              <a:t>Small Group Activity 1 </a:t>
            </a:r>
            <a:endParaRPr lang="en-US" dirty="0"/>
          </a:p>
        </p:txBody>
      </p:sp>
    </p:spTree>
    <p:extLst>
      <p:ext uri="{BB962C8B-B14F-4D97-AF65-F5344CB8AC3E}">
        <p14:creationId xmlns:p14="http://schemas.microsoft.com/office/powerpoint/2010/main" val="26400641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US" sz="2000" dirty="0" smtClean="0"/>
              <a:t>Reflecting on your learning as a student . . .</a:t>
            </a:r>
          </a:p>
          <a:p>
            <a:endParaRPr lang="en-US" sz="2000" dirty="0" smtClean="0"/>
          </a:p>
          <a:p>
            <a:r>
              <a:rPr lang="en-US" sz="2000" b="1" dirty="0" smtClean="0"/>
              <a:t>Groups 1 &amp; 4:</a:t>
            </a:r>
          </a:p>
          <a:p>
            <a:r>
              <a:rPr lang="en-US" sz="2000" dirty="0" smtClean="0"/>
              <a:t>What have been the </a:t>
            </a:r>
            <a:r>
              <a:rPr lang="en-US" sz="2000" i="1" dirty="0" smtClean="0"/>
              <a:t>advantages</a:t>
            </a:r>
            <a:r>
              <a:rPr lang="en-US" sz="2000" dirty="0" smtClean="0"/>
              <a:t> of small group working for you?</a:t>
            </a:r>
          </a:p>
          <a:p>
            <a:endParaRPr lang="en-US" sz="2000" dirty="0" smtClean="0"/>
          </a:p>
          <a:p>
            <a:r>
              <a:rPr lang="en-US" sz="2000" b="1" dirty="0" smtClean="0"/>
              <a:t>Groups 2 &amp; 5: </a:t>
            </a:r>
          </a:p>
          <a:p>
            <a:r>
              <a:rPr lang="en-US" sz="2000" dirty="0" smtClean="0"/>
              <a:t>What have been the </a:t>
            </a:r>
            <a:r>
              <a:rPr lang="en-US" sz="2000" i="1" dirty="0" smtClean="0"/>
              <a:t>disadvantages</a:t>
            </a:r>
            <a:r>
              <a:rPr lang="en-US" sz="2000" dirty="0" smtClean="0"/>
              <a:t> of small group working for you</a:t>
            </a:r>
          </a:p>
          <a:p>
            <a:endParaRPr lang="en-US" sz="2000" dirty="0" smtClean="0"/>
          </a:p>
          <a:p>
            <a:r>
              <a:rPr lang="en-US" sz="2000" b="1" dirty="0" smtClean="0"/>
              <a:t>Group 3:</a:t>
            </a:r>
          </a:p>
          <a:p>
            <a:r>
              <a:rPr lang="en-US" sz="2000" dirty="0" smtClean="0"/>
              <a:t>What </a:t>
            </a:r>
            <a:r>
              <a:rPr lang="en-US" sz="2000" i="1" dirty="0" smtClean="0"/>
              <a:t>skills</a:t>
            </a:r>
            <a:r>
              <a:rPr lang="en-US" sz="2000" dirty="0" smtClean="0"/>
              <a:t> should the ‘ideal’ facilitator have?  </a:t>
            </a:r>
          </a:p>
        </p:txBody>
      </p:sp>
      <p:sp>
        <p:nvSpPr>
          <p:cNvPr id="3" name="Text Placeholder 2"/>
          <p:cNvSpPr>
            <a:spLocks noGrp="1"/>
          </p:cNvSpPr>
          <p:nvPr>
            <p:ph type="body" sz="quarter" idx="12"/>
          </p:nvPr>
        </p:nvSpPr>
        <p:spPr/>
        <p:txBody>
          <a:bodyPr/>
          <a:lstStyle/>
          <a:p>
            <a:r>
              <a:rPr lang="en-US" dirty="0" smtClean="0"/>
              <a:t>Topics for discussion </a:t>
            </a:r>
            <a:endParaRPr lang="en-US" dirty="0"/>
          </a:p>
        </p:txBody>
      </p:sp>
    </p:spTree>
    <p:extLst>
      <p:ext uri="{BB962C8B-B14F-4D97-AF65-F5344CB8AC3E}">
        <p14:creationId xmlns:p14="http://schemas.microsoft.com/office/powerpoint/2010/main" val="8626844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2400" dirty="0">
                <a:solidFill>
                  <a:srgbClr val="0070C0"/>
                </a:solidFill>
                <a:latin typeface="Calibri" panose="020F0502020204030204" pitchFamily="34" charset="0"/>
              </a:rPr>
              <a:t>Why is small group learning important? </a:t>
            </a:r>
            <a:r>
              <a:rPr lang="en-GB" sz="2400" dirty="0" smtClean="0">
                <a:solidFill>
                  <a:srgbClr val="0070C0"/>
                </a:solidFill>
                <a:latin typeface="Calibri" panose="020F0502020204030204" pitchFamily="34" charset="0"/>
              </a:rPr>
              <a:t/>
            </a:r>
            <a:br>
              <a:rPr lang="en-GB" sz="2400" dirty="0" smtClean="0">
                <a:solidFill>
                  <a:srgbClr val="0070C0"/>
                </a:solidFill>
                <a:latin typeface="Calibri" panose="020F0502020204030204" pitchFamily="34" charset="0"/>
              </a:rPr>
            </a:br>
            <a:r>
              <a:rPr lang="en-GB" sz="2400" dirty="0" smtClean="0">
                <a:solidFill>
                  <a:srgbClr val="0070C0"/>
                </a:solidFill>
                <a:latin typeface="Calibri" panose="020F0502020204030204" pitchFamily="34" charset="0"/>
              </a:rPr>
              <a:t>(Group activity 2)</a:t>
            </a:r>
            <a:endParaRPr lang="en-GB" sz="2400" dirty="0">
              <a:solidFill>
                <a:srgbClr val="0070C0"/>
              </a:solidFill>
            </a:endParaRPr>
          </a:p>
        </p:txBody>
      </p:sp>
      <p:sp>
        <p:nvSpPr>
          <p:cNvPr id="3" name="Content Placeholder 2"/>
          <p:cNvSpPr>
            <a:spLocks noGrp="1"/>
          </p:cNvSpPr>
          <p:nvPr>
            <p:ph idx="1"/>
          </p:nvPr>
        </p:nvSpPr>
        <p:spPr>
          <a:xfrm>
            <a:off x="304800" y="2057400"/>
            <a:ext cx="8153400" cy="4051300"/>
          </a:xfrm>
        </p:spPr>
        <p:txBody>
          <a:bodyPr/>
          <a:lstStyle/>
          <a:p>
            <a:r>
              <a:rPr lang="en-GB" sz="2400" b="0" dirty="0" smtClean="0">
                <a:latin typeface="Calibri" panose="020F0502020204030204" pitchFamily="34" charset="0"/>
              </a:rPr>
              <a:t>You </a:t>
            </a:r>
            <a:r>
              <a:rPr lang="en-GB" sz="2400" b="0" dirty="0">
                <a:latin typeface="Calibri" panose="020F0502020204030204" pitchFamily="34" charset="0"/>
              </a:rPr>
              <a:t>have </a:t>
            </a:r>
            <a:r>
              <a:rPr lang="en-GB" sz="2400" dirty="0">
                <a:latin typeface="Calibri" panose="020F0502020204030204" pitchFamily="34" charset="0"/>
              </a:rPr>
              <a:t>10 minutes for </a:t>
            </a:r>
            <a:r>
              <a:rPr lang="en-GB" sz="2400" dirty="0" smtClean="0">
                <a:latin typeface="Calibri" panose="020F0502020204030204" pitchFamily="34" charset="0"/>
              </a:rPr>
              <a:t>the whole activity.</a:t>
            </a:r>
          </a:p>
          <a:p>
            <a:r>
              <a:rPr lang="en-GB" sz="2400" b="0" dirty="0">
                <a:latin typeface="Calibri" panose="020F0502020204030204" pitchFamily="34" charset="0"/>
              </a:rPr>
              <a:t>Discuss the question in your group</a:t>
            </a:r>
            <a:r>
              <a:rPr lang="en-GB" sz="2400" b="0" dirty="0" smtClean="0">
                <a:latin typeface="Calibri" panose="020F0502020204030204" pitchFamily="34" charset="0"/>
              </a:rPr>
              <a:t>.</a:t>
            </a:r>
            <a:endParaRPr lang="en-GB" sz="2400" dirty="0">
              <a:latin typeface="Calibri" panose="020F0502020204030204" pitchFamily="34" charset="0"/>
            </a:endParaRPr>
          </a:p>
          <a:p>
            <a:r>
              <a:rPr lang="en-GB" sz="2400" b="0" dirty="0">
                <a:latin typeface="Calibri" panose="020F0502020204030204" pitchFamily="34" charset="0"/>
              </a:rPr>
              <a:t>Agree on the </a:t>
            </a:r>
            <a:r>
              <a:rPr lang="en-GB" sz="2400" dirty="0">
                <a:latin typeface="Calibri" panose="020F0502020204030204" pitchFamily="34" charset="0"/>
              </a:rPr>
              <a:t>3 best points </a:t>
            </a:r>
            <a:r>
              <a:rPr lang="en-GB" sz="2400" b="0" dirty="0">
                <a:latin typeface="Calibri" panose="020F0502020204030204" pitchFamily="34" charset="0"/>
              </a:rPr>
              <a:t>from your discussion and present them on the flipchart on the table.</a:t>
            </a:r>
          </a:p>
          <a:p>
            <a:r>
              <a:rPr lang="en-GB" sz="2400" b="0" dirty="0">
                <a:latin typeface="Calibri" panose="020F0502020204030204" pitchFamily="34" charset="0"/>
              </a:rPr>
              <a:t>Appoint a presenter who feeds back your results to the class.</a:t>
            </a:r>
          </a:p>
          <a:p>
            <a:endParaRPr lang="en-GB" dirty="0"/>
          </a:p>
        </p:txBody>
      </p:sp>
      <p:sp>
        <p:nvSpPr>
          <p:cNvPr id="4" name="Slide Number Placeholder 3"/>
          <p:cNvSpPr>
            <a:spLocks noGrp="1"/>
          </p:cNvSpPr>
          <p:nvPr>
            <p:ph type="sldNum" sz="quarter" idx="10"/>
          </p:nvPr>
        </p:nvSpPr>
        <p:spPr/>
        <p:txBody>
          <a:bodyPr/>
          <a:lstStyle/>
          <a:p>
            <a:r>
              <a:rPr lang="en-US" smtClean="0"/>
              <a:t>page </a:t>
            </a:r>
            <a:fld id="{5956256E-6E52-4D05-AF31-F54124794DD7}" type="slidenum">
              <a:rPr lang="en-US" smtClean="0"/>
              <a:pPr/>
              <a:t>24</a:t>
            </a:fld>
            <a:endParaRPr lang="en-US"/>
          </a:p>
        </p:txBody>
      </p:sp>
    </p:spTree>
    <p:extLst>
      <p:ext uri="{BB962C8B-B14F-4D97-AF65-F5344CB8AC3E}">
        <p14:creationId xmlns:p14="http://schemas.microsoft.com/office/powerpoint/2010/main" val="242706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US" sz="2000" dirty="0" smtClean="0"/>
              <a:t>Learning from other people is the oldest, most natural and instinctive learning context we experience.</a:t>
            </a:r>
          </a:p>
          <a:p>
            <a:endParaRPr lang="en-US" sz="2000" dirty="0" smtClean="0"/>
          </a:p>
          <a:p>
            <a:r>
              <a:rPr lang="en-US" sz="2000" dirty="0" smtClean="0"/>
              <a:t>Learning can only be done </a:t>
            </a:r>
            <a:r>
              <a:rPr lang="en-US" sz="2000" b="1" dirty="0" smtClean="0"/>
              <a:t>by</a:t>
            </a:r>
            <a:r>
              <a:rPr lang="en-US" sz="2000" dirty="0" smtClean="0"/>
              <a:t> the learner not </a:t>
            </a:r>
            <a:r>
              <a:rPr lang="en-US" sz="2000" b="1" dirty="0" smtClean="0"/>
              <a:t>to</a:t>
            </a:r>
            <a:r>
              <a:rPr lang="en-US" sz="2000" dirty="0" smtClean="0"/>
              <a:t> the learner</a:t>
            </a:r>
          </a:p>
          <a:p>
            <a:endParaRPr lang="en-US" sz="2000" dirty="0" smtClean="0"/>
          </a:p>
          <a:p>
            <a:r>
              <a:rPr lang="en-US" sz="2000" dirty="0" err="1" smtClean="0"/>
              <a:t>Practises</a:t>
            </a:r>
            <a:r>
              <a:rPr lang="en-US" sz="2000" dirty="0" smtClean="0"/>
              <a:t> essential skills for research and employment:</a:t>
            </a:r>
          </a:p>
          <a:p>
            <a:endParaRPr lang="en-US" sz="2000" dirty="0" smtClean="0"/>
          </a:p>
          <a:p>
            <a:pPr marL="342900" indent="-342900">
              <a:buFont typeface="Arial"/>
              <a:buChar char="•"/>
            </a:pPr>
            <a:r>
              <a:rPr lang="en-US" sz="2000" b="1" dirty="0" smtClean="0"/>
              <a:t>Listening</a:t>
            </a:r>
            <a:r>
              <a:rPr lang="en-US" sz="2000" dirty="0" smtClean="0"/>
              <a:t> to others’ ideas sympathetically and critically</a:t>
            </a:r>
          </a:p>
          <a:p>
            <a:pPr marL="342900" indent="-342900">
              <a:buFont typeface="Arial"/>
              <a:buChar char="•"/>
            </a:pPr>
            <a:r>
              <a:rPr lang="en-US" sz="2000" b="1" dirty="0" smtClean="0"/>
              <a:t>Thinking</a:t>
            </a:r>
            <a:r>
              <a:rPr lang="en-US" sz="2000" dirty="0" smtClean="0"/>
              <a:t> creatively and collaboratively </a:t>
            </a:r>
          </a:p>
          <a:p>
            <a:pPr marL="342900" indent="-342900">
              <a:buFont typeface="Arial"/>
              <a:buChar char="•"/>
            </a:pPr>
            <a:r>
              <a:rPr lang="en-US" sz="2000" b="1" dirty="0" smtClean="0"/>
              <a:t>Building</a:t>
            </a:r>
            <a:r>
              <a:rPr lang="en-US" sz="2000" dirty="0" smtClean="0"/>
              <a:t> on others’ work</a:t>
            </a:r>
          </a:p>
          <a:p>
            <a:pPr marL="342900" indent="-342900">
              <a:buFont typeface="Arial"/>
              <a:buChar char="•"/>
            </a:pPr>
            <a:r>
              <a:rPr lang="en-US" sz="2000" b="1" dirty="0" smtClean="0"/>
              <a:t>Managing </a:t>
            </a:r>
            <a:r>
              <a:rPr lang="en-US" sz="2000" dirty="0" smtClean="0"/>
              <a:t>time and processes effectively</a:t>
            </a:r>
          </a:p>
          <a:p>
            <a:pPr marL="342900" indent="-342900">
              <a:buFont typeface="Arial"/>
              <a:buChar char="•"/>
            </a:pPr>
            <a:r>
              <a:rPr lang="en-US" sz="2000" b="1" dirty="0" smtClean="0"/>
              <a:t>Persevering</a:t>
            </a:r>
            <a:r>
              <a:rPr lang="en-US" sz="2000" dirty="0" smtClean="0"/>
              <a:t> in the face of adversity</a:t>
            </a:r>
            <a:endParaRPr lang="en-US" sz="2000" dirty="0"/>
          </a:p>
        </p:txBody>
      </p:sp>
      <p:sp>
        <p:nvSpPr>
          <p:cNvPr id="3" name="Text Placeholder 2"/>
          <p:cNvSpPr>
            <a:spLocks noGrp="1"/>
          </p:cNvSpPr>
          <p:nvPr>
            <p:ph type="body" sz="quarter" idx="12"/>
          </p:nvPr>
        </p:nvSpPr>
        <p:spPr/>
        <p:txBody>
          <a:bodyPr/>
          <a:lstStyle/>
          <a:p>
            <a:r>
              <a:rPr lang="en-US" dirty="0" smtClean="0"/>
              <a:t>Why is small group learning important?</a:t>
            </a:r>
            <a:endParaRPr lang="en-US" dirty="0"/>
          </a:p>
        </p:txBody>
      </p:sp>
    </p:spTree>
    <p:extLst>
      <p:ext uri="{BB962C8B-B14F-4D97-AF65-F5344CB8AC3E}">
        <p14:creationId xmlns:p14="http://schemas.microsoft.com/office/powerpoint/2010/main" val="5636572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US" dirty="0"/>
              <a:t>https://</a:t>
            </a:r>
            <a:r>
              <a:rPr lang="en-US" dirty="0" err="1"/>
              <a:t>www.youtube.com</a:t>
            </a:r>
            <a:r>
              <a:rPr lang="en-US" dirty="0"/>
              <a:t>/</a:t>
            </a:r>
            <a:r>
              <a:rPr lang="en-US" dirty="0" err="1"/>
              <a:t>watch?v</a:t>
            </a:r>
            <a:r>
              <a:rPr lang="en-US" dirty="0"/>
              <a:t>=_woD1MH-dvA</a:t>
            </a:r>
          </a:p>
        </p:txBody>
      </p:sp>
      <p:sp>
        <p:nvSpPr>
          <p:cNvPr id="3" name="Text Placeholder 2"/>
          <p:cNvSpPr>
            <a:spLocks noGrp="1"/>
          </p:cNvSpPr>
          <p:nvPr>
            <p:ph type="body" sz="quarter" idx="12"/>
          </p:nvPr>
        </p:nvSpPr>
        <p:spPr/>
        <p:txBody>
          <a:bodyPr/>
          <a:lstStyle/>
          <a:p>
            <a:r>
              <a:rPr lang="en-US" dirty="0" smtClean="0"/>
              <a:t>The power of group work </a:t>
            </a:r>
            <a:endParaRPr lang="en-US" dirty="0"/>
          </a:p>
        </p:txBody>
      </p:sp>
    </p:spTree>
    <p:extLst>
      <p:ext uri="{BB962C8B-B14F-4D97-AF65-F5344CB8AC3E}">
        <p14:creationId xmlns:p14="http://schemas.microsoft.com/office/powerpoint/2010/main" val="37971198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3200" dirty="0" smtClean="0">
                <a:solidFill>
                  <a:srgbClr val="0070C0"/>
                </a:solidFill>
                <a:latin typeface="Calibri" panose="020F0502020204030204" pitchFamily="34" charset="0"/>
              </a:rPr>
              <a:t>What has been your experience with group work?</a:t>
            </a:r>
            <a:endParaRPr lang="en-GB" sz="3200" dirty="0">
              <a:solidFill>
                <a:srgbClr val="0070C0"/>
              </a:solidFill>
              <a:latin typeface="Calibri" panose="020F0502020204030204" pitchFamily="34" charset="0"/>
            </a:endParaRPr>
          </a:p>
        </p:txBody>
      </p:sp>
      <p:sp>
        <p:nvSpPr>
          <p:cNvPr id="3" name="Content Placeholder 2"/>
          <p:cNvSpPr>
            <a:spLocks noGrp="1"/>
          </p:cNvSpPr>
          <p:nvPr>
            <p:ph idx="1"/>
          </p:nvPr>
        </p:nvSpPr>
        <p:spPr/>
        <p:txBody>
          <a:bodyPr/>
          <a:lstStyle/>
          <a:p>
            <a:endParaRPr lang="en-GB" dirty="0"/>
          </a:p>
        </p:txBody>
      </p:sp>
      <p:sp>
        <p:nvSpPr>
          <p:cNvPr id="4" name="Slide Number Placeholder 3"/>
          <p:cNvSpPr>
            <a:spLocks noGrp="1"/>
          </p:cNvSpPr>
          <p:nvPr>
            <p:ph type="sldNum" sz="quarter" idx="10"/>
          </p:nvPr>
        </p:nvSpPr>
        <p:spPr/>
        <p:txBody>
          <a:bodyPr/>
          <a:lstStyle/>
          <a:p>
            <a:r>
              <a:rPr lang="en-US" smtClean="0"/>
              <a:t>page </a:t>
            </a:r>
            <a:fld id="{5956256E-6E52-4D05-AF31-F54124794DD7}" type="slidenum">
              <a:rPr lang="en-US" smtClean="0"/>
              <a:pPr/>
              <a:t>27</a:t>
            </a:fld>
            <a:endParaRPr lang="en-US"/>
          </a:p>
        </p:txBody>
      </p:sp>
      <p:sp>
        <p:nvSpPr>
          <p:cNvPr id="5" name="Oval Callout 4"/>
          <p:cNvSpPr/>
          <p:nvPr/>
        </p:nvSpPr>
        <p:spPr bwMode="auto">
          <a:xfrm>
            <a:off x="723900" y="1114425"/>
            <a:ext cx="7067550" cy="4638675"/>
          </a:xfrm>
          <a:prstGeom prst="wedgeEllipseCallout">
            <a:avLst>
              <a:gd name="adj1" fmla="val -21748"/>
              <a:gd name="adj2" fmla="val 63557"/>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u="none" strike="noStrike" cap="none" normalizeH="0" baseline="0" dirty="0" smtClean="0">
              <a:ln>
                <a:noFill/>
              </a:ln>
              <a:solidFill>
                <a:schemeClr val="tx1"/>
              </a:solidFill>
              <a:effectLst/>
              <a:latin typeface="Calibri" panose="020F0502020204030204"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GB" sz="2000" b="0" u="none" strike="noStrike" cap="none" normalizeH="0" baseline="0" dirty="0" smtClean="0">
                <a:ln>
                  <a:noFill/>
                </a:ln>
                <a:solidFill>
                  <a:schemeClr val="tx1"/>
                </a:solidFill>
                <a:effectLst/>
                <a:latin typeface="Calibri" panose="020F0502020204030204" pitchFamily="34" charset="0"/>
              </a:rPr>
              <a:t>I don’t think I have ever had a good</a:t>
            </a:r>
            <a:r>
              <a:rPr kumimoji="0" lang="en-GB" sz="2000" b="0" u="none" strike="noStrike" cap="none" normalizeH="0" dirty="0" smtClean="0">
                <a:ln>
                  <a:noFill/>
                </a:ln>
                <a:solidFill>
                  <a:schemeClr val="tx1"/>
                </a:solidFill>
                <a:effectLst/>
                <a:latin typeface="Calibri" panose="020F0502020204030204" pitchFamily="34" charset="0"/>
              </a:rPr>
              <a:t> experience</a:t>
            </a:r>
            <a:r>
              <a:rPr kumimoji="0" lang="en-GB" sz="2000" b="0" u="none" strike="noStrike" cap="none" normalizeH="0" baseline="0" dirty="0" smtClean="0">
                <a:ln>
                  <a:noFill/>
                </a:ln>
                <a:solidFill>
                  <a:schemeClr val="tx1"/>
                </a:solidFill>
                <a:effectLst/>
                <a:latin typeface="Calibri" panose="020F0502020204030204" pitchFamily="34" charset="0"/>
              </a:rPr>
              <a:t> when working in a group.</a:t>
            </a:r>
            <a:r>
              <a:rPr kumimoji="0" lang="en-GB" sz="2000" b="0" u="none" strike="noStrike" cap="none" normalizeH="0" dirty="0" smtClean="0">
                <a:ln>
                  <a:noFill/>
                </a:ln>
                <a:solidFill>
                  <a:schemeClr val="tx1"/>
                </a:solidFill>
                <a:effectLst/>
                <a:latin typeface="Calibri" panose="020F0502020204030204" pitchFamily="34" charset="0"/>
              </a:rPr>
              <a:t> I have lots of horro</a:t>
            </a:r>
            <a:r>
              <a:rPr lang="en-GB" sz="2000" dirty="0" smtClean="0">
                <a:latin typeface="Calibri" panose="020F0502020204030204" pitchFamily="34" charset="0"/>
              </a:rPr>
              <a:t>r stories, including people not turning up for presentations (where they had to be present), people waiting to the last minute, then putting pressure on me to help them get it done and finally, I fell out with a friend over our final year project and 4 years on we are till not talk</a:t>
            </a:r>
            <a:r>
              <a:rPr lang="en-GB" dirty="0" smtClean="0"/>
              <a:t>ing.</a:t>
            </a:r>
            <a:endParaRPr kumimoji="0" lang="en-GB" sz="2400" b="0" i="0" u="none" strike="noStrike" cap="none" normalizeH="0" baseline="0" dirty="0" smtClean="0">
              <a:ln>
                <a:noFill/>
              </a:ln>
              <a:solidFill>
                <a:schemeClr val="tx1"/>
              </a:solidFill>
              <a:effectLst/>
              <a:latin typeface="Times"/>
            </a:endParaRPr>
          </a:p>
        </p:txBody>
      </p:sp>
    </p:spTree>
    <p:extLst>
      <p:ext uri="{BB962C8B-B14F-4D97-AF65-F5344CB8AC3E}">
        <p14:creationId xmlns:p14="http://schemas.microsoft.com/office/powerpoint/2010/main" val="1416597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25" y="288925"/>
            <a:ext cx="8153400" cy="806450"/>
          </a:xfrm>
        </p:spPr>
        <p:txBody>
          <a:bodyPr/>
          <a:lstStyle/>
          <a:p>
            <a:pPr algn="l"/>
            <a:r>
              <a:rPr lang="en-GB" sz="3600" dirty="0" smtClean="0">
                <a:solidFill>
                  <a:srgbClr val="1F497D"/>
                </a:solidFill>
                <a:latin typeface="Calibri" panose="020F0502020204030204" pitchFamily="34" charset="0"/>
              </a:rPr>
              <a:t>What can go wrong?</a:t>
            </a:r>
            <a:br>
              <a:rPr lang="en-GB" sz="3600" dirty="0" smtClean="0">
                <a:solidFill>
                  <a:srgbClr val="1F497D"/>
                </a:solidFill>
                <a:latin typeface="Calibri" panose="020F0502020204030204" pitchFamily="34" charset="0"/>
              </a:rPr>
            </a:br>
            <a:r>
              <a:rPr lang="en-GB" sz="3600" dirty="0" smtClean="0">
                <a:solidFill>
                  <a:srgbClr val="1F497D"/>
                </a:solidFill>
                <a:latin typeface="Calibri" panose="020F0502020204030204" pitchFamily="34" charset="0"/>
              </a:rPr>
              <a:t/>
            </a:r>
            <a:br>
              <a:rPr lang="en-GB" sz="3600" dirty="0" smtClean="0">
                <a:solidFill>
                  <a:srgbClr val="1F497D"/>
                </a:solidFill>
                <a:latin typeface="Calibri" panose="020F0502020204030204" pitchFamily="34" charset="0"/>
              </a:rPr>
            </a:br>
            <a:r>
              <a:rPr lang="en-GB" sz="3600" dirty="0" smtClean="0">
                <a:latin typeface="Calibri" panose="020F0502020204030204" pitchFamily="34" charset="0"/>
              </a:rPr>
              <a:t>Conformity in groups : the Asch effect</a:t>
            </a:r>
            <a:endParaRPr lang="en-GB" sz="3600" dirty="0">
              <a:latin typeface="Calibri" panose="020F0502020204030204" pitchFamily="34" charset="0"/>
            </a:endParaRPr>
          </a:p>
        </p:txBody>
      </p:sp>
      <p:sp>
        <p:nvSpPr>
          <p:cNvPr id="3" name="Content Placeholder 2"/>
          <p:cNvSpPr>
            <a:spLocks noGrp="1"/>
          </p:cNvSpPr>
          <p:nvPr>
            <p:ph idx="1"/>
          </p:nvPr>
        </p:nvSpPr>
        <p:spPr/>
        <p:txBody>
          <a:bodyPr/>
          <a:lstStyle/>
          <a:p>
            <a:pPr algn="ctr"/>
            <a:endParaRPr lang="en-GB" dirty="0" smtClean="0">
              <a:hlinkClick r:id="rId2"/>
            </a:endParaRPr>
          </a:p>
          <a:p>
            <a:pPr algn="ctr"/>
            <a:endParaRPr lang="en-GB" dirty="0">
              <a:hlinkClick r:id="rId2"/>
            </a:endParaRPr>
          </a:p>
          <a:p>
            <a:pPr algn="ctr"/>
            <a:endParaRPr lang="en-GB" dirty="0" smtClean="0">
              <a:hlinkClick r:id="rId2"/>
            </a:endParaRPr>
          </a:p>
          <a:p>
            <a:pPr algn="ctr"/>
            <a:r>
              <a:rPr lang="en-GB" dirty="0" smtClean="0">
                <a:hlinkClick r:id="rId2"/>
              </a:rPr>
              <a:t> https</a:t>
            </a:r>
            <a:r>
              <a:rPr lang="en-GB" dirty="0">
                <a:hlinkClick r:id="rId2"/>
              </a:rPr>
              <a:t>://</a:t>
            </a:r>
            <a:r>
              <a:rPr lang="en-GB" dirty="0" smtClean="0">
                <a:hlinkClick r:id="rId2"/>
              </a:rPr>
              <a:t>www.youtube.com/watch?v=qA-gbpt7Ts8</a:t>
            </a:r>
            <a:endParaRPr lang="en-GB" dirty="0" smtClean="0"/>
          </a:p>
        </p:txBody>
      </p:sp>
      <p:sp>
        <p:nvSpPr>
          <p:cNvPr id="4" name="Slide Number Placeholder 3"/>
          <p:cNvSpPr>
            <a:spLocks noGrp="1"/>
          </p:cNvSpPr>
          <p:nvPr>
            <p:ph type="sldNum" sz="quarter" idx="10"/>
          </p:nvPr>
        </p:nvSpPr>
        <p:spPr/>
        <p:txBody>
          <a:bodyPr/>
          <a:lstStyle/>
          <a:p>
            <a:r>
              <a:rPr lang="en-US" smtClean="0"/>
              <a:t>page </a:t>
            </a:r>
            <a:fld id="{5956256E-6E52-4D05-AF31-F54124794DD7}" type="slidenum">
              <a:rPr lang="en-US" smtClean="0"/>
              <a:pPr/>
              <a:t>28</a:t>
            </a:fld>
            <a:endParaRPr lang="en-US"/>
          </a:p>
        </p:txBody>
      </p:sp>
    </p:spTree>
    <p:extLst>
      <p:ext uri="{BB962C8B-B14F-4D97-AF65-F5344CB8AC3E}">
        <p14:creationId xmlns:p14="http://schemas.microsoft.com/office/powerpoint/2010/main" val="23419273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1"/>
          </p:nvPr>
        </p:nvSpPr>
        <p:spPr/>
        <p:txBody>
          <a:bodyPr/>
          <a:lstStyle/>
          <a:p>
            <a:r>
              <a:rPr lang="en-US" dirty="0" smtClean="0"/>
              <a:t>How can individuals sabotage a group?</a:t>
            </a:r>
          </a:p>
          <a:p>
            <a:endParaRPr lang="en-US" dirty="0" smtClean="0"/>
          </a:p>
          <a:p>
            <a:r>
              <a:rPr lang="en-US" dirty="0" smtClean="0"/>
              <a:t>You </a:t>
            </a:r>
            <a:r>
              <a:rPr lang="en-US" dirty="0"/>
              <a:t>have </a:t>
            </a:r>
            <a:r>
              <a:rPr lang="en-US" b="1" dirty="0"/>
              <a:t>5 minutes </a:t>
            </a:r>
            <a:r>
              <a:rPr lang="en-US" dirty="0"/>
              <a:t>for the discussion</a:t>
            </a:r>
          </a:p>
          <a:p>
            <a:endParaRPr lang="en-US" dirty="0"/>
          </a:p>
          <a:p>
            <a:r>
              <a:rPr lang="en-US" dirty="0"/>
              <a:t>Agree on the </a:t>
            </a:r>
            <a:r>
              <a:rPr lang="en-US" b="1" dirty="0"/>
              <a:t>3 best points </a:t>
            </a:r>
            <a:r>
              <a:rPr lang="en-US" dirty="0" smtClean="0"/>
              <a:t>from </a:t>
            </a:r>
            <a:r>
              <a:rPr lang="en-US" smtClean="0"/>
              <a:t>your discussion </a:t>
            </a:r>
          </a:p>
          <a:p>
            <a:endParaRPr lang="en-US" dirty="0"/>
          </a:p>
          <a:p>
            <a:r>
              <a:rPr lang="en-US" dirty="0"/>
              <a:t>Appoint </a:t>
            </a:r>
            <a:r>
              <a:rPr lang="en-US" dirty="0" smtClean="0"/>
              <a:t>a (different) presenter to feed </a:t>
            </a:r>
            <a:r>
              <a:rPr lang="en-US" dirty="0"/>
              <a:t>back your results </a:t>
            </a:r>
            <a:r>
              <a:rPr lang="en-US" dirty="0" smtClean="0"/>
              <a:t> </a:t>
            </a:r>
            <a:endParaRPr lang="en-US" dirty="0"/>
          </a:p>
          <a:p>
            <a:endParaRPr lang="en-US" dirty="0"/>
          </a:p>
        </p:txBody>
      </p:sp>
      <p:sp>
        <p:nvSpPr>
          <p:cNvPr id="5" name="Text Placeholder 4"/>
          <p:cNvSpPr>
            <a:spLocks noGrp="1"/>
          </p:cNvSpPr>
          <p:nvPr>
            <p:ph type="body" sz="quarter" idx="12"/>
          </p:nvPr>
        </p:nvSpPr>
        <p:spPr/>
        <p:txBody>
          <a:bodyPr/>
          <a:lstStyle/>
          <a:p>
            <a:r>
              <a:rPr lang="en-US" dirty="0" smtClean="0"/>
              <a:t>Activity 3: Challenges of small group working</a:t>
            </a:r>
            <a:endParaRPr lang="en-US" dirty="0"/>
          </a:p>
        </p:txBody>
      </p:sp>
    </p:spTree>
    <p:extLst>
      <p:ext uri="{BB962C8B-B14F-4D97-AF65-F5344CB8AC3E}">
        <p14:creationId xmlns:p14="http://schemas.microsoft.com/office/powerpoint/2010/main" val="1408771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solidFill>
                  <a:srgbClr val="1F497D"/>
                </a:solidFill>
                <a:latin typeface="Calibri" panose="020F0502020204030204" pitchFamily="34" charset="0"/>
              </a:rPr>
              <a:t>Part 1 Aims</a:t>
            </a:r>
            <a:endParaRPr lang="en-GB" dirty="0">
              <a:solidFill>
                <a:srgbClr val="1F497D"/>
              </a:solidFill>
              <a:latin typeface="Calibri" panose="020F0502020204030204" pitchFamily="34" charset="0"/>
            </a:endParaRPr>
          </a:p>
        </p:txBody>
      </p:sp>
      <p:sp>
        <p:nvSpPr>
          <p:cNvPr id="3" name="Content Placeholder 2"/>
          <p:cNvSpPr>
            <a:spLocks noGrp="1"/>
          </p:cNvSpPr>
          <p:nvPr>
            <p:ph idx="1"/>
          </p:nvPr>
        </p:nvSpPr>
        <p:spPr>
          <a:xfrm>
            <a:off x="304800" y="1362076"/>
            <a:ext cx="8153400" cy="4746624"/>
          </a:xfrm>
        </p:spPr>
        <p:txBody>
          <a:bodyPr/>
          <a:lstStyle/>
          <a:p>
            <a:r>
              <a:rPr lang="en-GB" sz="2400" b="0" dirty="0" smtClean="0">
                <a:latin typeface="Calibri" panose="020F0502020204030204" pitchFamily="34" charset="0"/>
              </a:rPr>
              <a:t>By the end of this session you should:</a:t>
            </a:r>
          </a:p>
          <a:p>
            <a:endParaRPr lang="en-GB" sz="2400" b="0" dirty="0" smtClean="0">
              <a:latin typeface="Calibri" panose="020F0502020204030204" pitchFamily="34" charset="0"/>
            </a:endParaRPr>
          </a:p>
          <a:p>
            <a:r>
              <a:rPr lang="en-US" sz="2400" dirty="0" smtClean="0"/>
              <a:t>Be aware fully of your (potential)  teaching commitments and expectations. </a:t>
            </a:r>
          </a:p>
          <a:p>
            <a:r>
              <a:rPr lang="en-US" sz="2400" dirty="0" smtClean="0"/>
              <a:t>Feel more confident about starting teaching and have the basis for building your tool kit for teaching. </a:t>
            </a:r>
          </a:p>
          <a:p>
            <a:r>
              <a:rPr lang="en-US" sz="2400" dirty="0" smtClean="0"/>
              <a:t>Begin </a:t>
            </a:r>
            <a:r>
              <a:rPr lang="en-US" sz="2400" dirty="0"/>
              <a:t>an exploration of some potential approaches to </a:t>
            </a:r>
            <a:r>
              <a:rPr lang="en-US" sz="2400" dirty="0" smtClean="0"/>
              <a:t>enhance engagement </a:t>
            </a:r>
            <a:r>
              <a:rPr lang="en-US" sz="2400" dirty="0"/>
              <a:t>through the use of technology.</a:t>
            </a:r>
            <a:endParaRPr lang="en-US" sz="2400" dirty="0" smtClean="0"/>
          </a:p>
          <a:p>
            <a:endParaRPr lang="en-US" sz="2400" dirty="0"/>
          </a:p>
          <a:p>
            <a:pPr marL="0" indent="0">
              <a:buNone/>
            </a:pPr>
            <a:endParaRPr lang="en-GB" sz="2400" b="0" dirty="0" smtClean="0">
              <a:latin typeface="Calibri" panose="020F0502020204030204" pitchFamily="34" charset="0"/>
            </a:endParaRPr>
          </a:p>
          <a:p>
            <a:endParaRPr lang="en-GB" b="0" dirty="0" smtClean="0">
              <a:latin typeface="Calibri" panose="020F0502020204030204" pitchFamily="34" charset="0"/>
            </a:endParaRPr>
          </a:p>
          <a:p>
            <a:endParaRPr lang="en-GB" b="0" dirty="0" smtClean="0">
              <a:latin typeface="Calibri" panose="020F0502020204030204" pitchFamily="34" charset="0"/>
            </a:endParaRPr>
          </a:p>
          <a:p>
            <a:endParaRPr lang="en-GB" dirty="0">
              <a:latin typeface="Calibri" panose="020F0502020204030204" pitchFamily="34" charset="0"/>
            </a:endParaRPr>
          </a:p>
          <a:p>
            <a:endParaRPr lang="en-GB" dirty="0" smtClean="0">
              <a:latin typeface="Calibri" panose="020F0502020204030204" pitchFamily="34" charset="0"/>
            </a:endParaRPr>
          </a:p>
          <a:p>
            <a:endParaRPr lang="en-GB" dirty="0">
              <a:latin typeface="Calibri" panose="020F0502020204030204" pitchFamily="34" charset="0"/>
            </a:endParaRPr>
          </a:p>
          <a:p>
            <a:endParaRPr lang="en-GB" dirty="0" smtClean="0">
              <a:latin typeface="Calibri" panose="020F0502020204030204" pitchFamily="34" charset="0"/>
            </a:endParaRPr>
          </a:p>
          <a:p>
            <a:endParaRPr lang="en-GB" dirty="0">
              <a:latin typeface="Calibri" panose="020F0502020204030204" pitchFamily="34" charset="0"/>
            </a:endParaRPr>
          </a:p>
          <a:p>
            <a:endParaRPr lang="en-GB" dirty="0" smtClean="0">
              <a:latin typeface="Calibri" panose="020F0502020204030204" pitchFamily="34" charset="0"/>
            </a:endParaRPr>
          </a:p>
          <a:p>
            <a:endParaRPr lang="en-GB" dirty="0">
              <a:latin typeface="Calibri" panose="020F0502020204030204" pitchFamily="34" charset="0"/>
            </a:endParaRPr>
          </a:p>
          <a:p>
            <a:endParaRPr lang="en-GB" dirty="0" smtClean="0">
              <a:latin typeface="Calibri" panose="020F0502020204030204" pitchFamily="34" charset="0"/>
            </a:endParaRPr>
          </a:p>
          <a:p>
            <a:endParaRPr lang="en-GB" dirty="0">
              <a:latin typeface="Calibri" panose="020F0502020204030204" pitchFamily="34" charset="0"/>
            </a:endParaRPr>
          </a:p>
          <a:p>
            <a:endParaRPr lang="en-GB" dirty="0" smtClean="0">
              <a:latin typeface="Calibri" panose="020F0502020204030204" pitchFamily="34" charset="0"/>
            </a:endParaRPr>
          </a:p>
          <a:p>
            <a:endParaRPr lang="en-GB" dirty="0">
              <a:latin typeface="Calibri" panose="020F0502020204030204" pitchFamily="34" charset="0"/>
            </a:endParaRPr>
          </a:p>
          <a:p>
            <a:endParaRPr lang="en-GB" dirty="0" smtClean="0">
              <a:latin typeface="Calibri" panose="020F0502020204030204" pitchFamily="34" charset="0"/>
            </a:endParaRPr>
          </a:p>
          <a:p>
            <a:endParaRPr lang="en-GB" dirty="0">
              <a:latin typeface="Calibri" panose="020F0502020204030204" pitchFamily="34" charset="0"/>
            </a:endParaRPr>
          </a:p>
          <a:p>
            <a:endParaRPr lang="en-GB" dirty="0" smtClean="0">
              <a:latin typeface="Calibri" panose="020F0502020204030204" pitchFamily="34" charset="0"/>
            </a:endParaRPr>
          </a:p>
          <a:p>
            <a:endParaRPr lang="en-GB" dirty="0">
              <a:latin typeface="Calibri" panose="020F0502020204030204" pitchFamily="34" charset="0"/>
            </a:endParaRPr>
          </a:p>
          <a:p>
            <a:endParaRPr lang="en-GB" dirty="0" smtClean="0">
              <a:latin typeface="Calibri" panose="020F0502020204030204" pitchFamily="34" charset="0"/>
            </a:endParaRPr>
          </a:p>
          <a:p>
            <a:endParaRPr lang="en-GB" dirty="0">
              <a:latin typeface="Calibri" panose="020F0502020204030204" pitchFamily="34" charset="0"/>
            </a:endParaRPr>
          </a:p>
          <a:p>
            <a:endParaRPr lang="en-GB" dirty="0" smtClean="0">
              <a:latin typeface="Calibri" panose="020F0502020204030204" pitchFamily="34" charset="0"/>
            </a:endParaRPr>
          </a:p>
          <a:p>
            <a:endParaRPr lang="en-GB" dirty="0">
              <a:latin typeface="Calibri" panose="020F0502020204030204" pitchFamily="34" charset="0"/>
            </a:endParaRPr>
          </a:p>
          <a:p>
            <a:endParaRPr lang="en-GB" dirty="0" smtClean="0">
              <a:latin typeface="Calibri" panose="020F0502020204030204" pitchFamily="34" charset="0"/>
            </a:endParaRPr>
          </a:p>
          <a:p>
            <a:endParaRPr lang="en-GB" dirty="0">
              <a:latin typeface="Calibri" panose="020F0502020204030204" pitchFamily="34" charset="0"/>
            </a:endParaRPr>
          </a:p>
          <a:p>
            <a:endParaRPr lang="en-GB" dirty="0" smtClean="0">
              <a:latin typeface="Calibri" panose="020F0502020204030204" pitchFamily="34" charset="0"/>
            </a:endParaRPr>
          </a:p>
          <a:p>
            <a:endParaRPr lang="en-GB" dirty="0">
              <a:latin typeface="Calibri" panose="020F0502020204030204" pitchFamily="34" charset="0"/>
            </a:endParaRPr>
          </a:p>
          <a:p>
            <a:endParaRPr lang="en-GB" dirty="0" smtClean="0">
              <a:latin typeface="Calibri" panose="020F0502020204030204" pitchFamily="34" charset="0"/>
            </a:endParaRPr>
          </a:p>
          <a:p>
            <a:endParaRPr lang="en-GB" dirty="0">
              <a:latin typeface="Calibri" panose="020F0502020204030204" pitchFamily="34" charset="0"/>
            </a:endParaRPr>
          </a:p>
          <a:p>
            <a:endParaRPr lang="en-GB" dirty="0" smtClean="0">
              <a:latin typeface="Calibri" panose="020F0502020204030204" pitchFamily="34" charset="0"/>
            </a:endParaRPr>
          </a:p>
          <a:p>
            <a:endParaRPr lang="en-GB" dirty="0">
              <a:latin typeface="Calibri" panose="020F0502020204030204" pitchFamily="34" charset="0"/>
            </a:endParaRPr>
          </a:p>
          <a:p>
            <a:endParaRPr lang="en-GB" dirty="0" smtClean="0">
              <a:latin typeface="Calibri" panose="020F0502020204030204" pitchFamily="34" charset="0"/>
            </a:endParaRPr>
          </a:p>
          <a:p>
            <a:endParaRPr lang="en-GB" dirty="0">
              <a:latin typeface="Calibri" panose="020F0502020204030204" pitchFamily="34" charset="0"/>
            </a:endParaRPr>
          </a:p>
          <a:p>
            <a:endParaRPr lang="en-GB" dirty="0" smtClean="0">
              <a:latin typeface="Calibri" panose="020F0502020204030204" pitchFamily="34" charset="0"/>
            </a:endParaRPr>
          </a:p>
          <a:p>
            <a:endParaRPr lang="en-GB" dirty="0">
              <a:latin typeface="Calibri" panose="020F0502020204030204" pitchFamily="34" charset="0"/>
            </a:endParaRPr>
          </a:p>
          <a:p>
            <a:endParaRPr lang="en-GB" dirty="0" smtClean="0">
              <a:latin typeface="Calibri" panose="020F0502020204030204" pitchFamily="34" charset="0"/>
            </a:endParaRPr>
          </a:p>
          <a:p>
            <a:endParaRPr lang="en-GB" dirty="0">
              <a:latin typeface="Calibri" panose="020F0502020204030204" pitchFamily="34" charset="0"/>
            </a:endParaRPr>
          </a:p>
          <a:p>
            <a:endParaRPr lang="en-GB" dirty="0" smtClean="0">
              <a:latin typeface="Calibri" panose="020F0502020204030204" pitchFamily="34" charset="0"/>
            </a:endParaRPr>
          </a:p>
          <a:p>
            <a:endParaRPr lang="en-GB" dirty="0">
              <a:latin typeface="Calibri" panose="020F0502020204030204" pitchFamily="34" charset="0"/>
            </a:endParaRPr>
          </a:p>
          <a:p>
            <a:endParaRPr lang="en-GB" dirty="0" smtClean="0">
              <a:latin typeface="Calibri" panose="020F0502020204030204" pitchFamily="34" charset="0"/>
            </a:endParaRPr>
          </a:p>
          <a:p>
            <a:endParaRPr lang="en-GB" dirty="0">
              <a:latin typeface="Calibri" panose="020F0502020204030204" pitchFamily="34" charset="0"/>
            </a:endParaRPr>
          </a:p>
          <a:p>
            <a:endParaRPr lang="en-GB" dirty="0" smtClean="0">
              <a:latin typeface="Calibri" panose="020F0502020204030204" pitchFamily="34" charset="0"/>
            </a:endParaRPr>
          </a:p>
          <a:p>
            <a:endParaRPr lang="en-GB" dirty="0">
              <a:latin typeface="Calibri" panose="020F0502020204030204" pitchFamily="34" charset="0"/>
            </a:endParaRPr>
          </a:p>
          <a:p>
            <a:endParaRPr lang="en-GB" dirty="0">
              <a:latin typeface="Calibri" panose="020F0502020204030204" pitchFamily="34" charset="0"/>
            </a:endParaRPr>
          </a:p>
        </p:txBody>
      </p:sp>
    </p:spTree>
    <p:extLst>
      <p:ext uri="{BB962C8B-B14F-4D97-AF65-F5344CB8AC3E}">
        <p14:creationId xmlns:p14="http://schemas.microsoft.com/office/powerpoint/2010/main" val="330114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2800" dirty="0" smtClean="0">
                <a:solidFill>
                  <a:srgbClr val="0070C0"/>
                </a:solidFill>
                <a:latin typeface="Calibri" panose="020F0502020204030204" pitchFamily="34" charset="0"/>
              </a:rPr>
              <a:t>An example of group work operating guidelines</a:t>
            </a:r>
            <a:endParaRPr lang="en-GB" sz="2800" dirty="0">
              <a:solidFill>
                <a:srgbClr val="0070C0"/>
              </a:solidFill>
              <a:latin typeface="Calibri" panose="020F0502020204030204" pitchFamily="34" charset="0"/>
            </a:endParaRPr>
          </a:p>
        </p:txBody>
      </p:sp>
      <p:sp>
        <p:nvSpPr>
          <p:cNvPr id="3" name="Content Placeholder 2"/>
          <p:cNvSpPr>
            <a:spLocks noGrp="1"/>
          </p:cNvSpPr>
          <p:nvPr>
            <p:ph idx="1"/>
          </p:nvPr>
        </p:nvSpPr>
        <p:spPr>
          <a:xfrm>
            <a:off x="304800" y="1028700"/>
            <a:ext cx="8153400" cy="5080000"/>
          </a:xfrm>
        </p:spPr>
        <p:txBody>
          <a:bodyPr/>
          <a:lstStyle/>
          <a:p>
            <a:pPr algn="ctr"/>
            <a:endParaRPr lang="en-GB" sz="1600" dirty="0" smtClean="0">
              <a:latin typeface="Calibri" panose="020F0502020204030204" pitchFamily="34" charset="0"/>
            </a:endParaRPr>
          </a:p>
          <a:p>
            <a:pPr algn="ctr"/>
            <a:r>
              <a:rPr lang="en-GB" sz="1600" dirty="0" smtClean="0">
                <a:latin typeface="Calibri" panose="020F0502020204030204" pitchFamily="34" charset="0"/>
              </a:rPr>
              <a:t>Discuss </a:t>
            </a:r>
            <a:r>
              <a:rPr lang="en-GB" sz="1600" dirty="0">
                <a:latin typeface="Calibri" panose="020F0502020204030204" pitchFamily="34" charset="0"/>
              </a:rPr>
              <a:t>the following points with the members of your </a:t>
            </a:r>
            <a:r>
              <a:rPr lang="en-GB" sz="1600" dirty="0" smtClean="0">
                <a:latin typeface="Calibri" panose="020F0502020204030204" pitchFamily="34" charset="0"/>
              </a:rPr>
              <a:t>group and </a:t>
            </a:r>
            <a:r>
              <a:rPr lang="en-GB" sz="1600" dirty="0">
                <a:latin typeface="Calibri" panose="020F0502020204030204" pitchFamily="34" charset="0"/>
              </a:rPr>
              <a:t>tick those with which you ALL agree. Sign and date your </a:t>
            </a:r>
            <a:r>
              <a:rPr lang="en-GB" sz="1600" dirty="0" smtClean="0">
                <a:latin typeface="Calibri" panose="020F0502020204030204" pitchFamily="34" charset="0"/>
              </a:rPr>
              <a:t>copy</a:t>
            </a:r>
            <a:endParaRPr lang="en-GB" sz="1600" dirty="0">
              <a:latin typeface="Calibri" panose="020F0502020204030204" pitchFamily="34" charset="0"/>
            </a:endParaRPr>
          </a:p>
          <a:p>
            <a:pPr algn="ctr"/>
            <a:endParaRPr lang="en-GB" sz="1600" dirty="0">
              <a:latin typeface="Calibri" panose="020F0502020204030204" pitchFamily="34" charset="0"/>
            </a:endParaRPr>
          </a:p>
          <a:p>
            <a:pPr marL="285750" lvl="0" indent="-285750">
              <a:buFont typeface="Wingdings" panose="05000000000000000000" pitchFamily="2" charset="2"/>
              <a:buChar char="ü"/>
            </a:pPr>
            <a:r>
              <a:rPr lang="en-GB" sz="1600" b="0" dirty="0">
                <a:latin typeface="Calibri" panose="020F0502020204030204" pitchFamily="34" charset="0"/>
              </a:rPr>
              <a:t>I will contribute and share my ideas equally with other team members. </a:t>
            </a:r>
          </a:p>
          <a:p>
            <a:pPr marL="285750" lvl="0" indent="-285750">
              <a:buFont typeface="Wingdings" panose="05000000000000000000" pitchFamily="2" charset="2"/>
              <a:buChar char="ü"/>
            </a:pPr>
            <a:r>
              <a:rPr lang="en-GB" sz="1600" b="0" dirty="0">
                <a:latin typeface="Calibri" panose="020F0502020204030204" pitchFamily="34" charset="0"/>
              </a:rPr>
              <a:t>I will listen to and value the ideas of other team members. </a:t>
            </a:r>
          </a:p>
          <a:p>
            <a:pPr marL="285750" lvl="0" indent="-285750">
              <a:buFont typeface="Wingdings" panose="05000000000000000000" pitchFamily="2" charset="2"/>
              <a:buChar char="ü"/>
            </a:pPr>
            <a:r>
              <a:rPr lang="en-GB" sz="1600" b="0" dirty="0">
                <a:latin typeface="Calibri" panose="020F0502020204030204" pitchFamily="34" charset="0"/>
              </a:rPr>
              <a:t>I will be open to new ideas and to different ways of working. </a:t>
            </a:r>
          </a:p>
          <a:p>
            <a:pPr marL="285750" lvl="0" indent="-285750">
              <a:buFont typeface="Wingdings" panose="05000000000000000000" pitchFamily="2" charset="2"/>
              <a:buChar char="ü"/>
            </a:pPr>
            <a:r>
              <a:rPr lang="en-GB" sz="1600" b="0" dirty="0">
                <a:latin typeface="Calibri" panose="020F0502020204030204" pitchFamily="34" charset="0"/>
              </a:rPr>
              <a:t>I will encourage other team members. </a:t>
            </a:r>
          </a:p>
          <a:p>
            <a:pPr marL="285750" lvl="0" indent="-285750">
              <a:buFont typeface="Wingdings" panose="05000000000000000000" pitchFamily="2" charset="2"/>
              <a:buChar char="ü"/>
            </a:pPr>
            <a:r>
              <a:rPr lang="en-GB" sz="1600" b="0" dirty="0">
                <a:latin typeface="Calibri" panose="020F0502020204030204" pitchFamily="34" charset="0"/>
              </a:rPr>
              <a:t>I will give feedback in the form of constructive criticism. </a:t>
            </a:r>
          </a:p>
          <a:p>
            <a:pPr marL="285750" lvl="0" indent="-285750">
              <a:buFont typeface="Wingdings" panose="05000000000000000000" pitchFamily="2" charset="2"/>
              <a:buChar char="ü"/>
            </a:pPr>
            <a:r>
              <a:rPr lang="en-GB" sz="1600" b="0" dirty="0">
                <a:latin typeface="Calibri" panose="020F0502020204030204" pitchFamily="34" charset="0"/>
              </a:rPr>
              <a:t>I will bring a positive attitude to teamwork in this project. </a:t>
            </a:r>
          </a:p>
          <a:p>
            <a:pPr marL="285750" lvl="0" indent="-285750">
              <a:buFont typeface="Wingdings" panose="05000000000000000000" pitchFamily="2" charset="2"/>
              <a:buChar char="ü"/>
            </a:pPr>
            <a:r>
              <a:rPr lang="en-GB" sz="1600" b="0" dirty="0">
                <a:latin typeface="Calibri" panose="020F0502020204030204" pitchFamily="34" charset="0"/>
              </a:rPr>
              <a:t>I will complete tasks assigned within the group on time. </a:t>
            </a:r>
          </a:p>
          <a:p>
            <a:pPr marL="285750" lvl="0" indent="-285750">
              <a:buFont typeface="Wingdings" panose="05000000000000000000" pitchFamily="2" charset="2"/>
              <a:buChar char="ü"/>
            </a:pPr>
            <a:r>
              <a:rPr lang="en-GB" sz="1600" b="0" dirty="0">
                <a:latin typeface="Calibri" panose="020F0502020204030204" pitchFamily="34" charset="0"/>
              </a:rPr>
              <a:t>I will attend all team meetings decided on by the group. </a:t>
            </a:r>
          </a:p>
          <a:p>
            <a:pPr marL="285750" lvl="0" indent="-285750">
              <a:buFont typeface="Wingdings" panose="05000000000000000000" pitchFamily="2" charset="2"/>
              <a:buChar char="ü"/>
            </a:pPr>
            <a:r>
              <a:rPr lang="en-GB" sz="1600" b="0" dirty="0">
                <a:latin typeface="Calibri" panose="020F0502020204030204" pitchFamily="34" charset="0"/>
              </a:rPr>
              <a:t>If delayed, I will advise the other members of the team in advance.</a:t>
            </a:r>
          </a:p>
          <a:p>
            <a:pPr marL="285750" lvl="0" indent="-285750">
              <a:buFont typeface="Wingdings" panose="05000000000000000000" pitchFamily="2" charset="2"/>
              <a:buChar char="ü"/>
            </a:pPr>
            <a:r>
              <a:rPr lang="en-GB" sz="1600" b="0" dirty="0">
                <a:latin typeface="Calibri" panose="020F0502020204030204" pitchFamily="34" charset="0"/>
              </a:rPr>
              <a:t>I will do my share of the work associated with the team project. </a:t>
            </a:r>
          </a:p>
          <a:p>
            <a:pPr marL="285750" lvl="0" indent="-285750">
              <a:buFont typeface="Wingdings" panose="05000000000000000000" pitchFamily="2" charset="2"/>
              <a:buChar char="ü"/>
            </a:pPr>
            <a:r>
              <a:rPr lang="en-GB" sz="1600" b="0" dirty="0">
                <a:latin typeface="Calibri" panose="020F0502020204030204" pitchFamily="34" charset="0"/>
              </a:rPr>
              <a:t>My contributions will equal (or exceed) others in quality.</a:t>
            </a:r>
          </a:p>
          <a:p>
            <a:pPr marL="0" indent="0">
              <a:buNone/>
            </a:pPr>
            <a:endParaRPr lang="en-GB" dirty="0"/>
          </a:p>
        </p:txBody>
      </p:sp>
      <p:sp>
        <p:nvSpPr>
          <p:cNvPr id="4" name="Slide Number Placeholder 3"/>
          <p:cNvSpPr>
            <a:spLocks noGrp="1"/>
          </p:cNvSpPr>
          <p:nvPr>
            <p:ph type="sldNum" sz="quarter" idx="10"/>
          </p:nvPr>
        </p:nvSpPr>
        <p:spPr/>
        <p:txBody>
          <a:bodyPr/>
          <a:lstStyle/>
          <a:p>
            <a:r>
              <a:rPr lang="en-US" smtClean="0"/>
              <a:t>page </a:t>
            </a:r>
            <a:fld id="{5956256E-6E52-4D05-AF31-F54124794DD7}" type="slidenum">
              <a:rPr lang="en-US" smtClean="0"/>
              <a:pPr/>
              <a:t>30</a:t>
            </a:fld>
            <a:endParaRPr lang="en-US"/>
          </a:p>
        </p:txBody>
      </p:sp>
    </p:spTree>
    <p:extLst>
      <p:ext uri="{BB962C8B-B14F-4D97-AF65-F5344CB8AC3E}">
        <p14:creationId xmlns:p14="http://schemas.microsoft.com/office/powerpoint/2010/main" val="34621506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2800" dirty="0" smtClean="0">
                <a:solidFill>
                  <a:srgbClr val="1F497D"/>
                </a:solidFill>
                <a:latin typeface="Calibri" panose="020F0502020204030204" pitchFamily="34" charset="0"/>
              </a:rPr>
              <a:t>What’s your role? Some essential skills for a facilitator </a:t>
            </a:r>
            <a:r>
              <a:rPr lang="en-GB" sz="1600" dirty="0" smtClean="0">
                <a:solidFill>
                  <a:srgbClr val="1F497D"/>
                </a:solidFill>
                <a:latin typeface="Calibri" panose="020F0502020204030204" pitchFamily="34" charset="0"/>
              </a:rPr>
              <a:t>(HEA, 2013)</a:t>
            </a:r>
            <a:endParaRPr lang="en-GB" sz="1600" dirty="0">
              <a:solidFill>
                <a:srgbClr val="1F497D"/>
              </a:solidFill>
              <a:latin typeface="Calibri" panose="020F0502020204030204" pitchFamily="34" charset="0"/>
            </a:endParaRPr>
          </a:p>
        </p:txBody>
      </p:sp>
      <p:sp>
        <p:nvSpPr>
          <p:cNvPr id="3" name="Content Placeholder 2"/>
          <p:cNvSpPr>
            <a:spLocks noGrp="1"/>
          </p:cNvSpPr>
          <p:nvPr>
            <p:ph idx="1"/>
          </p:nvPr>
        </p:nvSpPr>
        <p:spPr>
          <a:xfrm>
            <a:off x="304800" y="1448736"/>
            <a:ext cx="8153400" cy="4572000"/>
          </a:xfrm>
        </p:spPr>
        <p:txBody>
          <a:bodyPr/>
          <a:lstStyle/>
          <a:p>
            <a:r>
              <a:rPr lang="en-GB" sz="2400" dirty="0" smtClean="0">
                <a:latin typeface="Calibri" panose="020F0502020204030204" pitchFamily="34" charset="0"/>
              </a:rPr>
              <a:t>Preparation</a:t>
            </a:r>
            <a:r>
              <a:rPr lang="en-GB" sz="2400" b="0" dirty="0" smtClean="0">
                <a:latin typeface="Calibri" panose="020F0502020204030204" pitchFamily="34" charset="0"/>
              </a:rPr>
              <a:t> matters</a:t>
            </a:r>
            <a:endParaRPr lang="en-GB" sz="2400" b="0" dirty="0">
              <a:latin typeface="Calibri" panose="020F0502020204030204" pitchFamily="34" charset="0"/>
            </a:endParaRPr>
          </a:p>
          <a:p>
            <a:pPr>
              <a:lnSpc>
                <a:spcPct val="100000"/>
              </a:lnSpc>
              <a:spcAft>
                <a:spcPts val="0"/>
              </a:spcAft>
            </a:pPr>
            <a:r>
              <a:rPr lang="en-GB" sz="2400" b="0" dirty="0">
                <a:latin typeface="Calibri" panose="020F0502020204030204" pitchFamily="34" charset="0"/>
              </a:rPr>
              <a:t>S</a:t>
            </a:r>
            <a:r>
              <a:rPr lang="en-GB" sz="2400" b="0" dirty="0" smtClean="0">
                <a:latin typeface="Calibri" panose="020F0502020204030204" pitchFamily="34" charset="0"/>
              </a:rPr>
              <a:t>et tasks ahead of the group work</a:t>
            </a:r>
          </a:p>
          <a:p>
            <a:pPr>
              <a:lnSpc>
                <a:spcPct val="100000"/>
              </a:lnSpc>
              <a:spcAft>
                <a:spcPts val="0"/>
              </a:spcAft>
            </a:pPr>
            <a:r>
              <a:rPr lang="en-GB" sz="2400" b="0" dirty="0" smtClean="0">
                <a:latin typeface="Calibri" panose="020F0502020204030204" pitchFamily="34" charset="0"/>
              </a:rPr>
              <a:t>Have clear aims for the session</a:t>
            </a:r>
          </a:p>
          <a:p>
            <a:pPr>
              <a:lnSpc>
                <a:spcPct val="100000"/>
              </a:lnSpc>
              <a:spcAft>
                <a:spcPts val="0"/>
              </a:spcAft>
            </a:pPr>
            <a:r>
              <a:rPr lang="en-GB" sz="2400" b="0" dirty="0" smtClean="0">
                <a:latin typeface="Calibri" panose="020F0502020204030204" pitchFamily="34" charset="0"/>
              </a:rPr>
              <a:t>Be enthusiastic and understanding</a:t>
            </a:r>
          </a:p>
          <a:p>
            <a:pPr>
              <a:lnSpc>
                <a:spcPct val="100000"/>
              </a:lnSpc>
              <a:spcAft>
                <a:spcPts val="0"/>
              </a:spcAft>
            </a:pPr>
            <a:r>
              <a:rPr lang="en-GB" sz="2400" b="0" dirty="0" smtClean="0">
                <a:latin typeface="Calibri" panose="020F0502020204030204" pitchFamily="34" charset="0"/>
              </a:rPr>
              <a:t>Be honest</a:t>
            </a:r>
          </a:p>
          <a:p>
            <a:pPr>
              <a:lnSpc>
                <a:spcPct val="100000"/>
              </a:lnSpc>
              <a:spcAft>
                <a:spcPts val="0"/>
              </a:spcAft>
            </a:pPr>
            <a:r>
              <a:rPr lang="en-GB" sz="2400" b="0" dirty="0" smtClean="0">
                <a:latin typeface="Calibri" panose="020F0502020204030204" pitchFamily="34" charset="0"/>
              </a:rPr>
              <a:t>Be a good listener</a:t>
            </a:r>
          </a:p>
          <a:p>
            <a:pPr>
              <a:lnSpc>
                <a:spcPct val="100000"/>
              </a:lnSpc>
              <a:spcAft>
                <a:spcPts val="0"/>
              </a:spcAft>
            </a:pPr>
            <a:r>
              <a:rPr lang="en-GB" sz="2400" b="0" dirty="0" smtClean="0">
                <a:latin typeface="Calibri" panose="020F0502020204030204" pitchFamily="34" charset="0"/>
              </a:rPr>
              <a:t>Be attentive </a:t>
            </a:r>
          </a:p>
          <a:p>
            <a:pPr>
              <a:lnSpc>
                <a:spcPct val="100000"/>
              </a:lnSpc>
              <a:spcAft>
                <a:spcPts val="0"/>
              </a:spcAft>
            </a:pPr>
            <a:r>
              <a:rPr lang="en-GB" sz="2400" b="0" dirty="0" smtClean="0">
                <a:latin typeface="Calibri" panose="020F0502020204030204" pitchFamily="34" charset="0"/>
              </a:rPr>
              <a:t>Be creative </a:t>
            </a:r>
          </a:p>
          <a:p>
            <a:pPr>
              <a:lnSpc>
                <a:spcPct val="100000"/>
              </a:lnSpc>
              <a:spcAft>
                <a:spcPts val="0"/>
              </a:spcAft>
            </a:pPr>
            <a:r>
              <a:rPr lang="en-GB" sz="2400" b="0" dirty="0">
                <a:latin typeface="Calibri" panose="020F0502020204030204" pitchFamily="34" charset="0"/>
              </a:rPr>
              <a:t>Be </a:t>
            </a:r>
            <a:r>
              <a:rPr lang="en-GB" sz="2400" b="0" dirty="0" smtClean="0">
                <a:latin typeface="Calibri" panose="020F0502020204030204" pitchFamily="34" charset="0"/>
              </a:rPr>
              <a:t>reflective</a:t>
            </a:r>
          </a:p>
          <a:p>
            <a:pPr marL="0" indent="0" algn="ctr">
              <a:lnSpc>
                <a:spcPct val="100000"/>
              </a:lnSpc>
              <a:spcAft>
                <a:spcPts val="0"/>
              </a:spcAft>
              <a:buNone/>
            </a:pPr>
            <a:r>
              <a:rPr lang="en-GB" sz="2400" b="1" dirty="0" smtClean="0">
                <a:latin typeface="Calibri" panose="020F0502020204030204" pitchFamily="34" charset="0"/>
              </a:rPr>
              <a:t>Be a learner too !</a:t>
            </a:r>
            <a:endParaRPr lang="en-GB" sz="2400" b="1" dirty="0">
              <a:latin typeface="Calibri" panose="020F0502020204030204" pitchFamily="34" charset="0"/>
            </a:endParaRPr>
          </a:p>
          <a:p>
            <a:pPr>
              <a:lnSpc>
                <a:spcPct val="100000"/>
              </a:lnSpc>
              <a:spcAft>
                <a:spcPts val="0"/>
              </a:spcAft>
            </a:pPr>
            <a:endParaRPr lang="en-GB" sz="2400" b="0" dirty="0" smtClean="0">
              <a:latin typeface="Calibri" panose="020F0502020204030204" pitchFamily="34" charset="0"/>
            </a:endParaRPr>
          </a:p>
          <a:p>
            <a:pPr>
              <a:lnSpc>
                <a:spcPct val="100000"/>
              </a:lnSpc>
              <a:spcAft>
                <a:spcPts val="0"/>
              </a:spcAft>
            </a:pPr>
            <a:endParaRPr lang="en-GB" sz="2400" b="0" dirty="0" smtClean="0">
              <a:latin typeface="Calibri" panose="020F0502020204030204" pitchFamily="34" charset="0"/>
            </a:endParaRPr>
          </a:p>
          <a:p>
            <a:pPr>
              <a:lnSpc>
                <a:spcPct val="100000"/>
              </a:lnSpc>
              <a:spcAft>
                <a:spcPts val="0"/>
              </a:spcAft>
            </a:pPr>
            <a:endParaRPr lang="en-GB" sz="2400" b="0"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r>
              <a:rPr lang="en-US" smtClean="0"/>
              <a:t>page </a:t>
            </a:r>
            <a:fld id="{5956256E-6E52-4D05-AF31-F54124794DD7}" type="slidenum">
              <a:rPr lang="en-US" smtClean="0"/>
              <a:pPr/>
              <a:t>31</a:t>
            </a:fld>
            <a:endParaRPr lang="en-US"/>
          </a:p>
        </p:txBody>
      </p:sp>
    </p:spTree>
    <p:extLst>
      <p:ext uri="{BB962C8B-B14F-4D97-AF65-F5344CB8AC3E}">
        <p14:creationId xmlns:p14="http://schemas.microsoft.com/office/powerpoint/2010/main" val="3990119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845" y="412750"/>
            <a:ext cx="8153400" cy="806450"/>
          </a:xfrm>
        </p:spPr>
        <p:txBody>
          <a:bodyPr/>
          <a:lstStyle/>
          <a:p>
            <a:pPr algn="l"/>
            <a:r>
              <a:rPr lang="en-GB" sz="3200" dirty="0">
                <a:solidFill>
                  <a:srgbClr val="0070C0"/>
                </a:solidFill>
                <a:latin typeface="Calibri" panose="020F0502020204030204" pitchFamily="34" charset="0"/>
              </a:rPr>
              <a:t>How can individuals sabotage a team</a:t>
            </a:r>
            <a:r>
              <a:rPr lang="en-GB" sz="3200" dirty="0" smtClean="0">
                <a:solidFill>
                  <a:srgbClr val="0070C0"/>
                </a:solidFill>
                <a:latin typeface="Calibri" panose="020F0502020204030204" pitchFamily="34" charset="0"/>
              </a:rPr>
              <a:t>?</a:t>
            </a:r>
            <a:br>
              <a:rPr lang="en-GB" sz="3200" dirty="0" smtClean="0">
                <a:solidFill>
                  <a:srgbClr val="0070C0"/>
                </a:solidFill>
                <a:latin typeface="Calibri" panose="020F0502020204030204" pitchFamily="34" charset="0"/>
              </a:rPr>
            </a:br>
            <a:r>
              <a:rPr lang="en-GB" sz="2800" dirty="0">
                <a:solidFill>
                  <a:srgbClr val="0070C0"/>
                </a:solidFill>
                <a:latin typeface="Calibri" panose="020F0502020204030204" pitchFamily="34" charset="0"/>
              </a:rPr>
              <a:t>(</a:t>
            </a:r>
            <a:r>
              <a:rPr lang="en-GB" sz="2800" dirty="0" smtClean="0">
                <a:solidFill>
                  <a:srgbClr val="0070C0"/>
                </a:solidFill>
                <a:latin typeface="Calibri" panose="020F0502020204030204" pitchFamily="34" charset="0"/>
              </a:rPr>
              <a:t>Group activity 3)</a:t>
            </a:r>
            <a:endParaRPr lang="en-GB" b="1" dirty="0">
              <a:solidFill>
                <a:srgbClr val="0070C0"/>
              </a:solidFill>
            </a:endParaRPr>
          </a:p>
        </p:txBody>
      </p:sp>
      <p:sp>
        <p:nvSpPr>
          <p:cNvPr id="3" name="Content Placeholder 2"/>
          <p:cNvSpPr>
            <a:spLocks noGrp="1"/>
          </p:cNvSpPr>
          <p:nvPr>
            <p:ph idx="1"/>
          </p:nvPr>
        </p:nvSpPr>
        <p:spPr/>
        <p:txBody>
          <a:bodyPr/>
          <a:lstStyle/>
          <a:p>
            <a:pPr algn="ctr"/>
            <a:endParaRPr lang="en-GB" sz="3600" b="0" dirty="0">
              <a:latin typeface="Calibri" panose="020F0502020204030204" pitchFamily="34" charset="0"/>
            </a:endParaRPr>
          </a:p>
          <a:p>
            <a:r>
              <a:rPr lang="en-GB" sz="2400" b="0" dirty="0" smtClean="0">
                <a:latin typeface="Calibri" panose="020F0502020204030204" pitchFamily="34" charset="0"/>
              </a:rPr>
              <a:t>You </a:t>
            </a:r>
            <a:r>
              <a:rPr lang="en-GB" sz="2400" b="0" dirty="0">
                <a:latin typeface="Calibri" panose="020F0502020204030204" pitchFamily="34" charset="0"/>
              </a:rPr>
              <a:t>have </a:t>
            </a:r>
            <a:r>
              <a:rPr lang="en-GB" sz="2400" dirty="0">
                <a:latin typeface="Calibri" panose="020F0502020204030204" pitchFamily="34" charset="0"/>
              </a:rPr>
              <a:t>10 minutes for the whole activity.</a:t>
            </a:r>
          </a:p>
          <a:p>
            <a:r>
              <a:rPr lang="en-GB" sz="2400" b="0" dirty="0">
                <a:latin typeface="Calibri" panose="020F0502020204030204" pitchFamily="34" charset="0"/>
              </a:rPr>
              <a:t>Discuss the question in your group.</a:t>
            </a:r>
            <a:endParaRPr lang="en-GB" sz="2400" dirty="0">
              <a:latin typeface="Calibri" panose="020F0502020204030204" pitchFamily="34" charset="0"/>
            </a:endParaRPr>
          </a:p>
          <a:p>
            <a:r>
              <a:rPr lang="en-GB" sz="2400" b="0" dirty="0">
                <a:latin typeface="Calibri" panose="020F0502020204030204" pitchFamily="34" charset="0"/>
              </a:rPr>
              <a:t>Agree on the </a:t>
            </a:r>
            <a:r>
              <a:rPr lang="en-GB" sz="2400" dirty="0">
                <a:latin typeface="Calibri" panose="020F0502020204030204" pitchFamily="34" charset="0"/>
              </a:rPr>
              <a:t>3 best points </a:t>
            </a:r>
            <a:r>
              <a:rPr lang="en-GB" sz="2400" b="0" dirty="0">
                <a:latin typeface="Calibri" panose="020F0502020204030204" pitchFamily="34" charset="0"/>
              </a:rPr>
              <a:t>from your discussion and present them on the flipchart on the table.</a:t>
            </a:r>
          </a:p>
          <a:p>
            <a:r>
              <a:rPr lang="en-GB" sz="2400" b="0" dirty="0">
                <a:latin typeface="Calibri" panose="020F0502020204030204" pitchFamily="34" charset="0"/>
              </a:rPr>
              <a:t>Appoint a presenter who feeds back your results to the class.</a:t>
            </a:r>
          </a:p>
          <a:p>
            <a:endParaRPr lang="en-GB" sz="3600" dirty="0"/>
          </a:p>
          <a:p>
            <a:pPr algn="ctr"/>
            <a:endParaRPr lang="en-GB" sz="3600" b="0"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r>
              <a:rPr lang="en-US" smtClean="0"/>
              <a:t>page </a:t>
            </a:r>
            <a:fld id="{5956256E-6E52-4D05-AF31-F54124794DD7}" type="slidenum">
              <a:rPr lang="en-US" smtClean="0"/>
              <a:pPr/>
              <a:t>32</a:t>
            </a:fld>
            <a:endParaRPr lang="en-US"/>
          </a:p>
        </p:txBody>
      </p:sp>
    </p:spTree>
    <p:extLst>
      <p:ext uri="{BB962C8B-B14F-4D97-AF65-F5344CB8AC3E}">
        <p14:creationId xmlns:p14="http://schemas.microsoft.com/office/powerpoint/2010/main" val="40671205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ctr" eaLnBrk="1" hangingPunct="1"/>
            <a:r>
              <a:rPr lang="en-US" altLang="en-US" sz="2400" dirty="0" smtClean="0">
                <a:latin typeface="Calibri" panose="020F0502020204030204" pitchFamily="34" charset="0"/>
              </a:rPr>
              <a:t>Group effort can bring out the best and the worst in people</a:t>
            </a:r>
          </a:p>
        </p:txBody>
      </p:sp>
      <p:pic>
        <p:nvPicPr>
          <p:cNvPr id="132102" name="Picture 6" descr="teamw"/>
          <p:cNvPicPr>
            <a:picLocks noGrp="1" noChangeAspect="1" noChangeArrowheads="1"/>
          </p:cNvPicPr>
          <p:nvPr>
            <p:ph type="body" idx="1"/>
          </p:nvPr>
        </p:nvPicPr>
        <p:blipFill>
          <a:blip r:embed="rId3">
            <a:extLst>
              <a:ext uri="{28A0092B-C50C-407E-A947-70E740481C1C}">
                <a14:useLocalDpi xmlns:a14="http://schemas.microsoft.com/office/drawing/2010/main"/>
              </a:ext>
            </a:extLst>
          </a:blip>
          <a:srcRect/>
          <a:stretch>
            <a:fillRect/>
          </a:stretch>
        </p:blipFill>
        <p:spPr>
          <a:xfrm>
            <a:off x="1881188" y="1255712"/>
            <a:ext cx="5230016" cy="4040187"/>
          </a:xfrm>
          <a:noFill/>
        </p:spPr>
      </p:pic>
    </p:spTree>
    <p:extLst>
      <p:ext uri="{BB962C8B-B14F-4D97-AF65-F5344CB8AC3E}">
        <p14:creationId xmlns:p14="http://schemas.microsoft.com/office/powerpoint/2010/main" val="20893393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2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2400" dirty="0" smtClean="0">
                <a:solidFill>
                  <a:srgbClr val="0070C0"/>
                </a:solidFill>
                <a:latin typeface="Calibri" panose="020F0502020204030204" pitchFamily="34" charset="0"/>
              </a:rPr>
              <a:t>References and sources of information</a:t>
            </a:r>
            <a:endParaRPr lang="en-GB" sz="2400" dirty="0">
              <a:solidFill>
                <a:srgbClr val="0070C0"/>
              </a:solidFill>
              <a:latin typeface="Calibri" panose="020F0502020204030204" pitchFamily="34" charset="0"/>
            </a:endParaRPr>
          </a:p>
        </p:txBody>
      </p:sp>
      <p:sp>
        <p:nvSpPr>
          <p:cNvPr id="3" name="Content Placeholder 2"/>
          <p:cNvSpPr>
            <a:spLocks noGrp="1"/>
          </p:cNvSpPr>
          <p:nvPr>
            <p:ph idx="1"/>
          </p:nvPr>
        </p:nvSpPr>
        <p:spPr>
          <a:xfrm>
            <a:off x="466725" y="1247776"/>
            <a:ext cx="8172450" cy="4927600"/>
          </a:xfrm>
        </p:spPr>
        <p:txBody>
          <a:bodyPr/>
          <a:lstStyle/>
          <a:p>
            <a:pPr>
              <a:lnSpc>
                <a:spcPct val="100000"/>
              </a:lnSpc>
              <a:spcAft>
                <a:spcPts val="0"/>
              </a:spcAft>
            </a:pPr>
            <a:r>
              <a:rPr lang="en-GB" sz="1600" b="0" dirty="0" smtClean="0">
                <a:latin typeface="Calibri" panose="020F0502020204030204" pitchFamily="34" charset="0"/>
              </a:rPr>
              <a:t>Exley, K. and </a:t>
            </a:r>
            <a:r>
              <a:rPr lang="en-GB" sz="1600" b="0" dirty="0" err="1" smtClean="0">
                <a:latin typeface="Calibri" panose="020F0502020204030204" pitchFamily="34" charset="0"/>
              </a:rPr>
              <a:t>Dennick</a:t>
            </a:r>
            <a:r>
              <a:rPr lang="en-GB" sz="1600" b="0" dirty="0" smtClean="0">
                <a:latin typeface="Calibri" panose="020F0502020204030204" pitchFamily="34" charset="0"/>
              </a:rPr>
              <a:t> (2004</a:t>
            </a:r>
            <a:r>
              <a:rPr lang="en-GB" sz="1600" b="0" i="1" dirty="0" smtClean="0">
                <a:latin typeface="Calibri" panose="020F0502020204030204" pitchFamily="34" charset="0"/>
              </a:rPr>
              <a:t>) Small group teaching: tutorials, seminars and beyon</a:t>
            </a:r>
            <a:r>
              <a:rPr lang="en-GB" sz="1600" b="0" dirty="0" smtClean="0">
                <a:latin typeface="Calibri" panose="020F0502020204030204" pitchFamily="34" charset="0"/>
              </a:rPr>
              <a:t>d. </a:t>
            </a:r>
            <a:r>
              <a:rPr lang="en-GB" sz="1600" b="0" dirty="0" err="1" smtClean="0">
                <a:latin typeface="Calibri" panose="020F0502020204030204" pitchFamily="34" charset="0"/>
              </a:rPr>
              <a:t>Abingdon:Routledge</a:t>
            </a:r>
            <a:endParaRPr lang="en-GB" sz="1600" b="0" dirty="0">
              <a:latin typeface="Calibri" panose="020F0502020204030204" pitchFamily="34" charset="0"/>
            </a:endParaRPr>
          </a:p>
          <a:p>
            <a:pPr>
              <a:lnSpc>
                <a:spcPct val="100000"/>
              </a:lnSpc>
              <a:spcAft>
                <a:spcPts val="0"/>
              </a:spcAft>
            </a:pPr>
            <a:r>
              <a:rPr lang="en-GB" sz="1600" b="0" dirty="0">
                <a:latin typeface="Calibri" panose="020F0502020204030204" pitchFamily="34" charset="0"/>
              </a:rPr>
              <a:t>Higher Education Academy (2013) Small group teaching: a toolkit for learning</a:t>
            </a:r>
          </a:p>
          <a:p>
            <a:pPr>
              <a:lnSpc>
                <a:spcPct val="100000"/>
              </a:lnSpc>
              <a:spcAft>
                <a:spcPts val="0"/>
              </a:spcAft>
            </a:pPr>
            <a:r>
              <a:rPr lang="en-GB" sz="1600" b="0" dirty="0">
                <a:latin typeface="Calibri" panose="020F0502020204030204" pitchFamily="34" charset="0"/>
                <a:hlinkClick r:id="rId2"/>
              </a:rPr>
              <a:t>https://www.heacademy.ac.uk/resource/small-group-teaching-toolkit-</a:t>
            </a:r>
            <a:r>
              <a:rPr lang="en-GB" sz="1600" b="0" dirty="0" smtClean="0">
                <a:latin typeface="Calibri" panose="020F0502020204030204" pitchFamily="34" charset="0"/>
                <a:hlinkClick r:id="rId2"/>
              </a:rPr>
              <a:t>learning</a:t>
            </a:r>
            <a:endParaRPr lang="en-GB" sz="1600" b="0" dirty="0">
              <a:latin typeface="Calibri" panose="020F0502020204030204" pitchFamily="34" charset="0"/>
            </a:endParaRPr>
          </a:p>
          <a:p>
            <a:pPr>
              <a:lnSpc>
                <a:spcPct val="100000"/>
              </a:lnSpc>
              <a:spcAft>
                <a:spcPts val="0"/>
              </a:spcAft>
            </a:pPr>
            <a:r>
              <a:rPr lang="en-GB" sz="1600" b="0" dirty="0" err="1" smtClean="0">
                <a:latin typeface="Calibri" panose="020F0502020204030204" pitchFamily="34" charset="0"/>
              </a:rPr>
              <a:t>Jaques</a:t>
            </a:r>
            <a:r>
              <a:rPr lang="en-GB" sz="1600" b="0" dirty="0" smtClean="0">
                <a:latin typeface="Calibri" panose="020F0502020204030204" pitchFamily="34" charset="0"/>
              </a:rPr>
              <a:t>, D. (2004) </a:t>
            </a:r>
            <a:r>
              <a:rPr lang="en-GB" sz="1600" b="0" i="1" dirty="0" smtClean="0">
                <a:latin typeface="Calibri" panose="020F0502020204030204" pitchFamily="34" charset="0"/>
              </a:rPr>
              <a:t>Learning in groups: a handbook fort improving </a:t>
            </a:r>
            <a:r>
              <a:rPr lang="en-GB" sz="1600" b="0" i="1" dirty="0" err="1" smtClean="0">
                <a:latin typeface="Calibri" panose="020F0502020204030204" pitchFamily="34" charset="0"/>
              </a:rPr>
              <a:t>groupwork</a:t>
            </a:r>
            <a:r>
              <a:rPr lang="en-GB" sz="1600" b="0" i="1" dirty="0" smtClean="0">
                <a:latin typeface="Calibri" panose="020F0502020204030204" pitchFamily="34" charset="0"/>
              </a:rPr>
              <a:t>;</a:t>
            </a:r>
            <a:r>
              <a:rPr lang="en-GB" sz="1600" b="0" dirty="0" smtClean="0">
                <a:latin typeface="Calibri" panose="020F0502020204030204" pitchFamily="34" charset="0"/>
              </a:rPr>
              <a:t> London: </a:t>
            </a:r>
            <a:r>
              <a:rPr lang="en-GB" sz="1600" b="0" dirty="0" err="1" smtClean="0">
                <a:latin typeface="Calibri" panose="020F0502020204030204" pitchFamily="34" charset="0"/>
              </a:rPr>
              <a:t>Kogan</a:t>
            </a:r>
            <a:r>
              <a:rPr lang="en-GB" sz="1600" b="0" dirty="0" smtClean="0">
                <a:latin typeface="Calibri" panose="020F0502020204030204" pitchFamily="34" charset="0"/>
              </a:rPr>
              <a:t> Page</a:t>
            </a:r>
          </a:p>
          <a:p>
            <a:pPr>
              <a:lnSpc>
                <a:spcPct val="100000"/>
              </a:lnSpc>
              <a:spcAft>
                <a:spcPts val="0"/>
              </a:spcAft>
            </a:pPr>
            <a:r>
              <a:rPr lang="en-GB" sz="1600" b="0" dirty="0" smtClean="0">
                <a:latin typeface="Calibri" panose="020F0502020204030204" pitchFamily="34" charset="0"/>
              </a:rPr>
              <a:t>Race, P. (2015) Making small-group teaching work; </a:t>
            </a:r>
          </a:p>
          <a:p>
            <a:pPr>
              <a:lnSpc>
                <a:spcPct val="100000"/>
              </a:lnSpc>
              <a:spcAft>
                <a:spcPts val="0"/>
              </a:spcAft>
            </a:pPr>
            <a:r>
              <a:rPr lang="en-GB" sz="1600" b="0" dirty="0" smtClean="0">
                <a:latin typeface="Calibri" panose="020F0502020204030204" pitchFamily="34" charset="0"/>
              </a:rPr>
              <a:t>in: Race, P., </a:t>
            </a:r>
            <a:r>
              <a:rPr lang="en-GB" sz="1600" b="0" i="1" dirty="0" smtClean="0">
                <a:latin typeface="Calibri" panose="020F0502020204030204" pitchFamily="34" charset="0"/>
              </a:rPr>
              <a:t>The Lecturer’s to</a:t>
            </a:r>
            <a:r>
              <a:rPr lang="en-GB" sz="1600" b="0" dirty="0" smtClean="0">
                <a:latin typeface="Calibri" panose="020F0502020204030204" pitchFamily="34" charset="0"/>
              </a:rPr>
              <a:t>olkit, 4</a:t>
            </a:r>
            <a:r>
              <a:rPr lang="en-GB" sz="1600" b="0" baseline="30000" dirty="0" smtClean="0">
                <a:latin typeface="Calibri" panose="020F0502020204030204" pitchFamily="34" charset="0"/>
              </a:rPr>
              <a:t>th</a:t>
            </a:r>
            <a:r>
              <a:rPr lang="en-GB" sz="1600" b="0" dirty="0" smtClean="0">
                <a:latin typeface="Calibri" panose="020F0502020204030204" pitchFamily="34" charset="0"/>
              </a:rPr>
              <a:t> edition, London: Routledge</a:t>
            </a:r>
          </a:p>
          <a:p>
            <a:pPr>
              <a:lnSpc>
                <a:spcPct val="100000"/>
              </a:lnSpc>
              <a:spcAft>
                <a:spcPts val="0"/>
              </a:spcAft>
            </a:pPr>
            <a:r>
              <a:rPr lang="en-GB" sz="1600" b="0" dirty="0">
                <a:latin typeface="Calibri" panose="020F0502020204030204" pitchFamily="34" charset="0"/>
                <a:hlinkClick r:id="rId3"/>
              </a:rPr>
              <a:t>http://phil-race.co.uk/making-small-group-teaching-work</a:t>
            </a:r>
            <a:r>
              <a:rPr lang="en-GB" sz="1600" b="0" dirty="0" smtClean="0">
                <a:latin typeface="Calibri" panose="020F0502020204030204" pitchFamily="34" charset="0"/>
                <a:hlinkClick r:id="rId3"/>
              </a:rPr>
              <a:t>/</a:t>
            </a:r>
            <a:endParaRPr lang="en-GB" sz="1600" b="0" dirty="0">
              <a:latin typeface="Calibri" panose="020F0502020204030204" pitchFamily="34" charset="0"/>
            </a:endParaRPr>
          </a:p>
          <a:p>
            <a:pPr>
              <a:lnSpc>
                <a:spcPct val="100000"/>
              </a:lnSpc>
              <a:spcAft>
                <a:spcPts val="0"/>
              </a:spcAft>
            </a:pPr>
            <a:r>
              <a:rPr lang="en-GB" sz="1600" b="0" dirty="0" smtClean="0">
                <a:latin typeface="Calibri" panose="020F0502020204030204" pitchFamily="34" charset="0"/>
              </a:rPr>
              <a:t>University of Sheffield, Toolkit for Learning and Teaching: Small group teaching</a:t>
            </a:r>
          </a:p>
          <a:p>
            <a:pPr>
              <a:lnSpc>
                <a:spcPct val="100000"/>
              </a:lnSpc>
              <a:spcAft>
                <a:spcPts val="0"/>
              </a:spcAft>
            </a:pPr>
            <a:r>
              <a:rPr lang="en-GB" sz="1600" b="0" dirty="0">
                <a:latin typeface="Calibri" panose="020F0502020204030204" pitchFamily="34" charset="0"/>
                <a:hlinkClick r:id="rId4"/>
              </a:rPr>
              <a:t>https://</a:t>
            </a:r>
            <a:r>
              <a:rPr lang="en-GB" sz="1600" b="0" dirty="0" smtClean="0">
                <a:latin typeface="Calibri" panose="020F0502020204030204" pitchFamily="34" charset="0"/>
                <a:hlinkClick r:id="rId4"/>
              </a:rPr>
              <a:t>www.sheffield.ac.uk/lets/toolkit/teaching/smallgroup</a:t>
            </a:r>
            <a:endParaRPr lang="en-GB" sz="1600" b="0" dirty="0" smtClean="0">
              <a:latin typeface="Calibri" panose="020F0502020204030204" pitchFamily="34" charset="0"/>
            </a:endParaRPr>
          </a:p>
          <a:p>
            <a:pPr>
              <a:lnSpc>
                <a:spcPct val="100000"/>
              </a:lnSpc>
              <a:spcAft>
                <a:spcPts val="0"/>
              </a:spcAft>
            </a:pPr>
            <a:endParaRPr lang="en-GB" sz="2400" b="0" dirty="0">
              <a:latin typeface="Calibri" panose="020F0502020204030204" pitchFamily="34" charset="0"/>
            </a:endParaRPr>
          </a:p>
          <a:p>
            <a:pPr>
              <a:lnSpc>
                <a:spcPct val="100000"/>
              </a:lnSpc>
              <a:spcAft>
                <a:spcPts val="0"/>
              </a:spcAft>
            </a:pPr>
            <a:endParaRPr lang="en-GB" sz="2400" b="0"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r>
              <a:rPr lang="en-US" smtClean="0"/>
              <a:t>page </a:t>
            </a:r>
            <a:fld id="{5956256E-6E52-4D05-AF31-F54124794DD7}" type="slidenum">
              <a:rPr lang="en-US" smtClean="0"/>
              <a:pPr/>
              <a:t>34</a:t>
            </a:fld>
            <a:endParaRPr lang="en-US"/>
          </a:p>
        </p:txBody>
      </p:sp>
    </p:spTree>
    <p:extLst>
      <p:ext uri="{BB962C8B-B14F-4D97-AF65-F5344CB8AC3E}">
        <p14:creationId xmlns:p14="http://schemas.microsoft.com/office/powerpoint/2010/main" val="33542379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Where are you now? </a:t>
            </a:r>
            <a:endParaRPr lang="en-GB" dirty="0"/>
          </a:p>
        </p:txBody>
      </p:sp>
      <p:sp>
        <p:nvSpPr>
          <p:cNvPr id="3" name="Content Placeholder 2"/>
          <p:cNvSpPr>
            <a:spLocks noGrp="1"/>
          </p:cNvSpPr>
          <p:nvPr>
            <p:ph idx="1"/>
          </p:nvPr>
        </p:nvSpPr>
        <p:spPr/>
        <p:txBody>
          <a:bodyPr/>
          <a:lstStyle/>
          <a:p>
            <a:r>
              <a:rPr lang="en-GB" dirty="0">
                <a:hlinkClick r:id="rId2"/>
              </a:rPr>
              <a:t>https://</a:t>
            </a:r>
            <a:r>
              <a:rPr lang="en-GB" dirty="0" smtClean="0">
                <a:hlinkClick r:id="rId2"/>
              </a:rPr>
              <a:t>padlet.com/GCUAcademicDevelopment/startingout</a:t>
            </a:r>
            <a:endParaRPr lang="en-GB" dirty="0" smtClean="0"/>
          </a:p>
          <a:p>
            <a:r>
              <a:rPr lang="en-GB" dirty="0" smtClean="0"/>
              <a:t>Clarity, confidence, context</a:t>
            </a:r>
          </a:p>
          <a:p>
            <a:r>
              <a:rPr lang="en-GB" dirty="0" smtClean="0"/>
              <a:t>? – don’t be afraid to ask for help/advice</a:t>
            </a:r>
          </a:p>
        </p:txBody>
      </p:sp>
    </p:spTree>
    <p:extLst>
      <p:ext uri="{BB962C8B-B14F-4D97-AF65-F5344CB8AC3E}">
        <p14:creationId xmlns:p14="http://schemas.microsoft.com/office/powerpoint/2010/main" val="2017304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will you (are you) be doing?</a:t>
            </a:r>
            <a:endParaRPr lang="en-GB" dirty="0"/>
          </a:p>
        </p:txBody>
      </p:sp>
      <p:sp>
        <p:nvSpPr>
          <p:cNvPr id="3" name="Content Placeholder 2"/>
          <p:cNvSpPr>
            <a:spLocks noGrp="1"/>
          </p:cNvSpPr>
          <p:nvPr>
            <p:ph idx="1"/>
          </p:nvPr>
        </p:nvSpPr>
        <p:spPr/>
        <p:txBody>
          <a:bodyPr/>
          <a:lstStyle/>
          <a:p>
            <a:r>
              <a:rPr lang="en-GB" dirty="0" smtClean="0"/>
              <a:t>Individually take a minute to write down any known teaching commitments for this semester</a:t>
            </a:r>
          </a:p>
          <a:p>
            <a:r>
              <a:rPr lang="en-GB" dirty="0" smtClean="0"/>
              <a:t>In groups discuss what excites/challenges you most about these commitments (5 </a:t>
            </a:r>
            <a:r>
              <a:rPr lang="en-GB" dirty="0" err="1" smtClean="0"/>
              <a:t>mins</a:t>
            </a:r>
            <a:r>
              <a:rPr lang="en-GB" dirty="0" smtClean="0"/>
              <a:t>)</a:t>
            </a:r>
          </a:p>
          <a:p>
            <a:r>
              <a:rPr lang="en-GB" dirty="0" smtClean="0"/>
              <a:t>Collectively share 2 challenges and 2 shareable pieces of advice </a:t>
            </a:r>
          </a:p>
          <a:p>
            <a:endParaRPr lang="en-GB" dirty="0" smtClean="0"/>
          </a:p>
          <a:p>
            <a:endParaRPr lang="en-GB" dirty="0"/>
          </a:p>
        </p:txBody>
      </p:sp>
    </p:spTree>
    <p:extLst>
      <p:ext uri="{BB962C8B-B14F-4D97-AF65-F5344CB8AC3E}">
        <p14:creationId xmlns:p14="http://schemas.microsoft.com/office/powerpoint/2010/main" val="2312549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8-08-10 at 13.52.25.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417" y="368592"/>
            <a:ext cx="9144000" cy="5322155"/>
          </a:xfrm>
          <a:prstGeom prst="rect">
            <a:avLst/>
          </a:prstGeom>
        </p:spPr>
      </p:pic>
      <p:sp>
        <p:nvSpPr>
          <p:cNvPr id="4" name="TextBox 3"/>
          <p:cNvSpPr txBox="1"/>
          <p:nvPr/>
        </p:nvSpPr>
        <p:spPr>
          <a:xfrm>
            <a:off x="6192216" y="6167946"/>
            <a:ext cx="2250300" cy="276999"/>
          </a:xfrm>
          <a:prstGeom prst="rect">
            <a:avLst/>
          </a:prstGeom>
          <a:noFill/>
        </p:spPr>
        <p:txBody>
          <a:bodyPr wrap="square" rtlCol="0">
            <a:spAutoFit/>
          </a:bodyPr>
          <a:lstStyle/>
          <a:p>
            <a:r>
              <a:rPr lang="en-US" sz="1000" i="1" dirty="0"/>
              <a:t>https://</a:t>
            </a:r>
            <a:r>
              <a:rPr lang="en-US" sz="1000" i="1" dirty="0" err="1"/>
              <a:t>extend.ecampusontario.ca</a:t>
            </a:r>
            <a:r>
              <a:rPr lang="en-US" sz="1200" i="1" dirty="0"/>
              <a:t>/</a:t>
            </a:r>
          </a:p>
        </p:txBody>
      </p:sp>
    </p:spTree>
    <p:extLst>
      <p:ext uri="{BB962C8B-B14F-4D97-AF65-F5344CB8AC3E}">
        <p14:creationId xmlns:p14="http://schemas.microsoft.com/office/powerpoint/2010/main" val="1260372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r>
              <a:rPr lang="en-US" dirty="0" smtClean="0"/>
              <a:t> go to: </a:t>
            </a:r>
          </a:p>
          <a:p>
            <a:endParaRPr lang="en-US" dirty="0"/>
          </a:p>
          <a:p>
            <a:r>
              <a:rPr lang="en-US" sz="4400" dirty="0" err="1" smtClean="0"/>
              <a:t>www.menti.com</a:t>
            </a:r>
            <a:r>
              <a:rPr lang="en-US" sz="4400" dirty="0" smtClean="0"/>
              <a:t> </a:t>
            </a:r>
            <a:endParaRPr lang="en-US" sz="4400" dirty="0"/>
          </a:p>
          <a:p>
            <a:endParaRPr lang="en-US" sz="4400" dirty="0" smtClean="0"/>
          </a:p>
          <a:p>
            <a:r>
              <a:rPr lang="en-US" sz="4400" dirty="0" smtClean="0"/>
              <a:t>use </a:t>
            </a:r>
            <a:r>
              <a:rPr lang="en-US" sz="4400" dirty="0"/>
              <a:t>the code 92 17 93</a:t>
            </a:r>
          </a:p>
        </p:txBody>
      </p:sp>
      <p:sp>
        <p:nvSpPr>
          <p:cNvPr id="2" name="Text Placeholder 1"/>
          <p:cNvSpPr>
            <a:spLocks noGrp="1"/>
          </p:cNvSpPr>
          <p:nvPr>
            <p:ph type="body" sz="quarter" idx="12"/>
          </p:nvPr>
        </p:nvSpPr>
        <p:spPr/>
        <p:txBody>
          <a:bodyPr/>
          <a:lstStyle/>
          <a:p>
            <a:r>
              <a:rPr lang="en-US" dirty="0" smtClean="0"/>
              <a:t>Which one are you? </a:t>
            </a:r>
            <a:endParaRPr lang="en-US" dirty="0"/>
          </a:p>
        </p:txBody>
      </p:sp>
    </p:spTree>
    <p:extLst>
      <p:ext uri="{BB962C8B-B14F-4D97-AF65-F5344CB8AC3E}">
        <p14:creationId xmlns:p14="http://schemas.microsoft.com/office/powerpoint/2010/main" val="384939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lstStyle/>
          <a:p>
            <a:r>
              <a:rPr lang="en-US" dirty="0" smtClean="0"/>
              <a:t>Technology – could we live without it? </a:t>
            </a:r>
            <a:endParaRPr lang="en-US" dirty="0"/>
          </a:p>
        </p:txBody>
      </p:sp>
      <p:pic>
        <p:nvPicPr>
          <p:cNvPr id="4" name="Content Placeholder 3" descr="dai-ke-32162.jpg"/>
          <p:cNvPicPr>
            <a:picLocks noGrp="1" noChangeAspect="1"/>
          </p:cNvPicPr>
          <p:nvPr>
            <p:ph idx="4294967295"/>
          </p:nvPr>
        </p:nvPicPr>
        <p:blipFill>
          <a:blip r:embed="rId2" cstate="screen">
            <a:extLst>
              <a:ext uri="{28A0092B-C50C-407E-A947-70E740481C1C}">
                <a14:useLocalDpi xmlns:a14="http://schemas.microsoft.com/office/drawing/2010/main"/>
              </a:ext>
            </a:extLst>
          </a:blip>
          <a:srcRect/>
          <a:stretch>
            <a:fillRect/>
          </a:stretch>
        </p:blipFill>
        <p:spPr>
          <a:xfrm>
            <a:off x="855582" y="1448736"/>
            <a:ext cx="7327900" cy="4108450"/>
          </a:xfrm>
          <a:prstGeom prst="rect">
            <a:avLst/>
          </a:prstGeom>
        </p:spPr>
      </p:pic>
      <p:sp>
        <p:nvSpPr>
          <p:cNvPr id="10" name="TextBox 9"/>
          <p:cNvSpPr txBox="1"/>
          <p:nvPr/>
        </p:nvSpPr>
        <p:spPr>
          <a:xfrm>
            <a:off x="6383710" y="6137125"/>
            <a:ext cx="2340312" cy="523220"/>
          </a:xfrm>
          <a:prstGeom prst="rect">
            <a:avLst/>
          </a:prstGeom>
          <a:noFill/>
        </p:spPr>
        <p:txBody>
          <a:bodyPr wrap="square" rtlCol="0">
            <a:spAutoFit/>
          </a:bodyPr>
          <a:lstStyle/>
          <a:p>
            <a:r>
              <a:rPr lang="en-US" sz="1000" dirty="0"/>
              <a:t>Photo by </a:t>
            </a:r>
            <a:r>
              <a:rPr lang="en-US" sz="1000" dirty="0">
                <a:hlinkClick r:id="rId3"/>
              </a:rPr>
              <a:t>Dai KE</a:t>
            </a:r>
            <a:r>
              <a:rPr lang="en-US" sz="1000" dirty="0"/>
              <a:t> on </a:t>
            </a:r>
            <a:r>
              <a:rPr lang="en-US" sz="1000" dirty="0">
                <a:hlinkClick r:id="rId4"/>
              </a:rPr>
              <a:t>Unsplash</a:t>
            </a:r>
            <a:endParaRPr lang="en-US" sz="1000" dirty="0"/>
          </a:p>
          <a:p>
            <a:endParaRPr lang="en-US" dirty="0"/>
          </a:p>
        </p:txBody>
      </p:sp>
    </p:spTree>
    <p:extLst>
      <p:ext uri="{BB962C8B-B14F-4D97-AF65-F5344CB8AC3E}">
        <p14:creationId xmlns:p14="http://schemas.microsoft.com/office/powerpoint/2010/main" val="3218965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31800" y="368300"/>
            <a:ext cx="8280400" cy="523220"/>
          </a:xfrm>
        </p:spPr>
        <p:txBody>
          <a:bodyPr/>
          <a:lstStyle/>
          <a:p>
            <a:r>
              <a:rPr lang="en-US" sz="2800" dirty="0" smtClean="0">
                <a:solidFill>
                  <a:srgbClr val="1F497D"/>
                </a:solidFill>
              </a:rPr>
              <a:t>Why?</a:t>
            </a:r>
            <a:endParaRPr lang="en-US" sz="2800" dirty="0">
              <a:solidFill>
                <a:srgbClr val="1F497D"/>
              </a:solidFill>
            </a:endParaRPr>
          </a:p>
        </p:txBody>
      </p:sp>
      <p:pic>
        <p:nvPicPr>
          <p:cNvPr id="3" name="Picture 2" descr="Screen Shot 2018-01-04 at 12.10.59.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71520" y="891520"/>
            <a:ext cx="7311757" cy="5023934"/>
          </a:xfrm>
          <a:prstGeom prst="rect">
            <a:avLst/>
          </a:prstGeom>
        </p:spPr>
      </p:pic>
    </p:spTree>
    <p:extLst>
      <p:ext uri="{BB962C8B-B14F-4D97-AF65-F5344CB8AC3E}">
        <p14:creationId xmlns:p14="http://schemas.microsoft.com/office/powerpoint/2010/main" val="2482908271"/>
      </p:ext>
    </p:extLst>
  </p:cSld>
  <p:clrMapOvr>
    <a:masterClrMapping/>
  </p:clrMapOvr>
</p:sld>
</file>

<file path=ppt/theme/theme1.xml><?xml version="1.0" encoding="utf-8"?>
<a:theme xmlns:a="http://schemas.openxmlformats.org/drawingml/2006/main" name="Fr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ction Divide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lides">
  <a:themeElements>
    <a:clrScheme name="GCU">
      <a:dk1>
        <a:sysClr val="windowText" lastClr="000000"/>
      </a:dk1>
      <a:lt1>
        <a:srgbClr val="FFFFFF"/>
      </a:lt1>
      <a:dk2>
        <a:srgbClr val="006CB4"/>
      </a:dk2>
      <a:lt2>
        <a:srgbClr val="EFEEED"/>
      </a:lt2>
      <a:accent1>
        <a:srgbClr val="0092BC"/>
      </a:accent1>
      <a:accent2>
        <a:srgbClr val="64A70B"/>
      </a:accent2>
      <a:accent3>
        <a:srgbClr val="AA0061"/>
      </a:accent3>
      <a:accent4>
        <a:srgbClr val="642667"/>
      </a:accent4>
      <a:accent5>
        <a:srgbClr val="B5BD00"/>
      </a:accent5>
      <a:accent6>
        <a:srgbClr val="00A9E0"/>
      </a:accent6>
      <a:hlink>
        <a:srgbClr val="64A70B"/>
      </a:hlink>
      <a:folHlink>
        <a:srgbClr val="DAAA00"/>
      </a:folHlink>
    </a:clrScheme>
    <a:fontScheme name="GC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GCU Template v8</Template>
  <TotalTime>0</TotalTime>
  <Words>1498</Words>
  <Application>Microsoft Office PowerPoint</Application>
  <PresentationFormat>On-screen Show (4:3)</PresentationFormat>
  <Paragraphs>307</Paragraphs>
  <Slides>34</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34</vt:i4>
      </vt:variant>
    </vt:vector>
  </HeadingPairs>
  <TitlesOfParts>
    <vt:vector size="41" baseType="lpstr">
      <vt:lpstr>Arial</vt:lpstr>
      <vt:lpstr>Calibri</vt:lpstr>
      <vt:lpstr>Times</vt:lpstr>
      <vt:lpstr>Wingdings</vt:lpstr>
      <vt:lpstr>Frame</vt:lpstr>
      <vt:lpstr>Section Dividers</vt:lpstr>
      <vt:lpstr>Slides</vt:lpstr>
      <vt:lpstr>PowerPoint Presentation</vt:lpstr>
      <vt:lpstr>Session Overview</vt:lpstr>
      <vt:lpstr>Part 1 Aims</vt:lpstr>
      <vt:lpstr>Where are you now? </vt:lpstr>
      <vt:lpstr>What will you (are you) be doing?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Aims</vt:lpstr>
      <vt:lpstr>What is a small group?</vt:lpstr>
      <vt:lpstr>                         Formal groups</vt:lpstr>
      <vt:lpstr>PowerPoint Presentation</vt:lpstr>
      <vt:lpstr>What is the best group size?</vt:lpstr>
      <vt:lpstr>Larger groups (6-10) </vt:lpstr>
      <vt:lpstr>PowerPoint Presentation</vt:lpstr>
      <vt:lpstr>PowerPoint Presentation</vt:lpstr>
      <vt:lpstr>Why is small group learning important?  (Group activity 2)</vt:lpstr>
      <vt:lpstr>PowerPoint Presentation</vt:lpstr>
      <vt:lpstr>PowerPoint Presentation</vt:lpstr>
      <vt:lpstr>What has been your experience with group work?</vt:lpstr>
      <vt:lpstr>What can go wrong?  Conformity in groups : the Asch effect</vt:lpstr>
      <vt:lpstr>PowerPoint Presentation</vt:lpstr>
      <vt:lpstr>An example of group work operating guidelines</vt:lpstr>
      <vt:lpstr>What’s your role? Some essential skills for a facilitator (HEA, 2013)</vt:lpstr>
      <vt:lpstr>How can individuals sabotage a team? (Group activity 3)</vt:lpstr>
      <vt:lpstr>Group effort can bring out the best and the worst in people</vt:lpstr>
      <vt:lpstr>References and sources of information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2013-06-18T15:06:41Z</dcterms:created>
  <dcterms:modified xsi:type="dcterms:W3CDTF">2019-01-11T13:06:38Z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fs.IsStoryboard">
    <vt:bool>true</vt:bool>
  </property>
  <property fmtid="{D5CDD505-2E9C-101B-9397-08002B2CF9AE}" pid="3" name="Tfs.LastKnownPath">
    <vt:lpwstr>\\enterprise.gcal.ac.uk\gcu\MPR\Common\Marketing\Brand\Powerpoint templates\GCU4x3March2015r6.pptx</vt:lpwstr>
  </property>
</Properties>
</file>