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1" r:id="rId1"/>
    <p:sldMasterId id="2147483711" r:id="rId2"/>
    <p:sldMasterId id="2147483682" r:id="rId3"/>
  </p:sldMasterIdLst>
  <p:notesMasterIdLst>
    <p:notesMasterId r:id="rId42"/>
  </p:notesMasterIdLst>
  <p:handoutMasterIdLst>
    <p:handoutMasterId r:id="rId43"/>
  </p:handoutMasterIdLst>
  <p:sldIdLst>
    <p:sldId id="278" r:id="rId4"/>
    <p:sldId id="280" r:id="rId5"/>
    <p:sldId id="281" r:id="rId6"/>
    <p:sldId id="318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319" r:id="rId16"/>
    <p:sldId id="320" r:id="rId17"/>
    <p:sldId id="293" r:id="rId18"/>
    <p:sldId id="295" r:id="rId19"/>
    <p:sldId id="296" r:id="rId20"/>
    <p:sldId id="297" r:id="rId21"/>
    <p:sldId id="298" r:id="rId22"/>
    <p:sldId id="299" r:id="rId23"/>
    <p:sldId id="300" r:id="rId24"/>
    <p:sldId id="322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23" r:id="rId34"/>
    <p:sldId id="311" r:id="rId35"/>
    <p:sldId id="312" r:id="rId36"/>
    <p:sldId id="313" r:id="rId37"/>
    <p:sldId id="314" r:id="rId38"/>
    <p:sldId id="315" r:id="rId39"/>
    <p:sldId id="316" r:id="rId40"/>
    <p:sldId id="317" r:id="rId41"/>
  </p:sldIdLst>
  <p:sldSz cx="9144000" cy="6858000" type="screen4x3"/>
  <p:notesSz cx="9144000" cy="6858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885F766A-7AEC-455B-BCF9-E8B6C269F7BA}">
          <p14:sldIdLst>
            <p14:sldId id="278"/>
            <p14:sldId id="280"/>
            <p14:sldId id="281"/>
            <p14:sldId id="318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319"/>
            <p14:sldId id="320"/>
            <p14:sldId id="293"/>
            <p14:sldId id="295"/>
            <p14:sldId id="296"/>
            <p14:sldId id="297"/>
            <p14:sldId id="298"/>
            <p14:sldId id="299"/>
            <p14:sldId id="300"/>
            <p14:sldId id="322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23"/>
            <p14:sldId id="311"/>
            <p14:sldId id="312"/>
            <p14:sldId id="313"/>
            <p14:sldId id="314"/>
            <p14:sldId id="315"/>
            <p14:sldId id="316"/>
            <p14:sldId id="317"/>
          </p14:sldIdLst>
        </p14:section>
        <p14:section name="Section Dividers" id="{82575F4C-A2F0-4EE9-9AE0-39F65A27CD48}">
          <p14:sldIdLst/>
        </p14:section>
        <p14:section name="Generic Slides" id="{CEC8951E-5280-470D-9367-390EE319EB8C}">
          <p14:sldIdLst/>
        </p14:section>
        <p14:section name="Closing Slide" id="{18BF6BD7-647C-4898-8490-009901F6A82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orient="horz" pos="4201">
          <p15:clr>
            <a:srgbClr val="A4A3A4"/>
          </p15:clr>
        </p15:guide>
        <p15:guide id="3" orient="horz" pos="119">
          <p15:clr>
            <a:srgbClr val="A4A3A4"/>
          </p15:clr>
        </p15:guide>
        <p15:guide id="4" orient="horz" pos="232">
          <p15:clr>
            <a:srgbClr val="A4A3A4"/>
          </p15:clr>
        </p15:guide>
        <p15:guide id="5" orient="horz" pos="4088">
          <p15:clr>
            <a:srgbClr val="A4A3A4"/>
          </p15:clr>
        </p15:guide>
        <p15:guide id="6" orient="horz" pos="5">
          <p15:clr>
            <a:srgbClr val="A4A3A4"/>
          </p15:clr>
        </p15:guide>
        <p15:guide id="7" pos="2880">
          <p15:clr>
            <a:srgbClr val="A4A3A4"/>
          </p15:clr>
        </p15:guide>
        <p15:guide id="8" pos="159">
          <p15:clr>
            <a:srgbClr val="A4A3A4"/>
          </p15:clr>
        </p15:guide>
        <p15:guide id="9" pos="5603">
          <p15:clr>
            <a:srgbClr val="A4A3A4"/>
          </p15:clr>
        </p15:guide>
        <p15:guide id="10" pos="2993">
          <p15:clr>
            <a:srgbClr val="A4A3A4"/>
          </p15:clr>
        </p15:guide>
        <p15:guide id="11" pos="2767">
          <p15:clr>
            <a:srgbClr val="A4A3A4"/>
          </p15:clr>
        </p15:guide>
        <p15:guide id="12" pos="272">
          <p15:clr>
            <a:srgbClr val="A4A3A4"/>
          </p15:clr>
        </p15:guide>
        <p15:guide id="13" pos="54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orient="horz" pos="4201">
          <p15:clr>
            <a:srgbClr val="A4A3A4"/>
          </p15:clr>
        </p15:guide>
        <p15:guide id="3" orient="horz" pos="119">
          <p15:clr>
            <a:srgbClr val="A4A3A4"/>
          </p15:clr>
        </p15:guide>
        <p15:guide id="4" pos="2880">
          <p15:clr>
            <a:srgbClr val="A4A3A4"/>
          </p15:clr>
        </p15:guide>
        <p15:guide id="5" pos="5601">
          <p15:clr>
            <a:srgbClr val="A4A3A4"/>
          </p15:clr>
        </p15:guide>
        <p15:guide id="6" pos="158">
          <p15:clr>
            <a:srgbClr val="A4A3A4"/>
          </p15:clr>
        </p15:guide>
        <p15:guide id="7" pos="2993">
          <p15:clr>
            <a:srgbClr val="A4A3A4"/>
          </p15:clr>
        </p15:guide>
        <p15:guide id="8" pos="27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398"/>
    <a:srgbClr val="01498E"/>
    <a:srgbClr val="AF1685"/>
    <a:srgbClr val="97D700"/>
    <a:srgbClr val="753BBD"/>
    <a:srgbClr val="006CB4"/>
    <a:srgbClr val="009681"/>
    <a:srgbClr val="EFEEED"/>
    <a:srgbClr val="C6003D"/>
    <a:srgbClr val="684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5" autoAdjust="0"/>
    <p:restoredTop sz="94648" autoAdjust="0"/>
  </p:normalViewPr>
  <p:slideViewPr>
    <p:cSldViewPr snapToObjects="1">
      <p:cViewPr varScale="1">
        <p:scale>
          <a:sx n="109" d="100"/>
          <a:sy n="109" d="100"/>
        </p:scale>
        <p:origin x="966" y="108"/>
      </p:cViewPr>
      <p:guideLst>
        <p:guide orient="horz" pos="2161"/>
        <p:guide orient="horz" pos="4201"/>
        <p:guide orient="horz" pos="119"/>
        <p:guide orient="horz" pos="232"/>
        <p:guide orient="horz" pos="4088"/>
        <p:guide orient="horz" pos="5"/>
        <p:guide pos="2880"/>
        <p:guide pos="159"/>
        <p:guide pos="5603"/>
        <p:guide pos="2993"/>
        <p:guide pos="2767"/>
        <p:guide pos="272"/>
        <p:guide pos="5488"/>
      </p:guideLst>
    </p:cSldViewPr>
  </p:slideViewPr>
  <p:outlineViewPr>
    <p:cViewPr>
      <p:scale>
        <a:sx n="33" d="100"/>
        <a:sy n="33" d="100"/>
      </p:scale>
      <p:origin x="0" y="6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25" d="100"/>
          <a:sy n="125" d="100"/>
        </p:scale>
        <p:origin x="-966" y="-90"/>
      </p:cViewPr>
      <p:guideLst>
        <p:guide orient="horz" pos="2160"/>
        <p:guide orient="horz" pos="4201"/>
        <p:guide orient="horz" pos="119"/>
        <p:guide pos="2880"/>
        <p:guide pos="5601"/>
        <p:guide pos="158"/>
        <p:guide pos="2993"/>
        <p:guide pos="2767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752024" y="188913"/>
            <a:ext cx="4141151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r">
              <a:defRPr sz="1200"/>
            </a:lvl1pPr>
          </a:lstStyle>
          <a:p>
            <a:fld id="{F6D8AFBE-B7CA-4D46-A31C-75EC41E50D85}" type="datetimeFigureOut">
              <a:rPr lang="en-GB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07/01/2019</a:t>
            </a:fld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752024" y="6411676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200"/>
            </a:lvl1pPr>
          </a:lstStyle>
          <a:p>
            <a:fld id="{7BFE86A2-DB0B-48E3-B43C-FE4600C96B70}" type="slidenum">
              <a:rPr lang="en-GB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>
          <a:xfrm>
            <a:off x="259080" y="190500"/>
            <a:ext cx="4132896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defRPr sz="1200"/>
            </a:lvl1pPr>
          </a:lstStyle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259080" y="6411675"/>
            <a:ext cx="4132896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>
              <a:defRPr sz="1200"/>
            </a:lvl1pPr>
          </a:lstStyle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14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50825" y="183675"/>
            <a:ext cx="4141150" cy="246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752024" y="183674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A9ED64-0ADF-46CE-9E4F-53EDBA1EDEC4}" type="datetimeFigureOut">
              <a:rPr lang="en-GB" smtClean="0"/>
              <a:pPr/>
              <a:t>07/01/2019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50825" y="6420090"/>
            <a:ext cx="4141150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52024" y="6422867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A478A9A-ADE8-49A2-AF0A-1FE9A88297B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4752024" y="548616"/>
            <a:ext cx="4139564" cy="57607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9852" y="548616"/>
            <a:ext cx="4142123" cy="310659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3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549275"/>
            <a:ext cx="4140200" cy="3105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padlet.com</a:t>
            </a:r>
            <a:r>
              <a:rPr lang="en-US" dirty="0" smtClean="0"/>
              <a:t>/</a:t>
            </a:r>
            <a:r>
              <a:rPr lang="en-US" dirty="0" err="1" smtClean="0"/>
              <a:t>GCUAcademicDevelopment</a:t>
            </a:r>
            <a:r>
              <a:rPr lang="en-US" dirty="0" smtClean="0"/>
              <a:t>/616sbpedh1cb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59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549275"/>
            <a:ext cx="4140200" cy="3105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www.mentimeter.com</a:t>
            </a:r>
            <a:r>
              <a:rPr lang="en-US" dirty="0" smtClean="0"/>
              <a:t>/s/77e2e288e19910e2174e86027853f993/99bb5314e556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0149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1498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92" y="6229042"/>
            <a:ext cx="3704960" cy="254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7" y="5409253"/>
            <a:ext cx="1914660" cy="108000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1471" y="1178700"/>
            <a:ext cx="576074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Presenter’s Name (click to edit)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1412" y="1988808"/>
            <a:ext cx="576080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Presentation Title (click to edit)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52200" y="374614"/>
            <a:ext cx="2160000" cy="216029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89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00B3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7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587"/>
            <a:ext cx="8642351" cy="6480501"/>
          </a:xfrm>
          <a:prstGeom prst="rect">
            <a:avLst/>
          </a:prstGeom>
          <a:solidFill>
            <a:srgbClr val="AF1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93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7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132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2" y="2170427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58900"/>
            <a:ext cx="8279732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>
                <a:latin typeface="Arial" pitchFamily="34" charset="0"/>
                <a:cs typeface="Arial" pitchFamily="34" charset="0"/>
              </a:rPr>
              <a:t>Section Subtitle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1952159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132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29680" y="1358900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09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68300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513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431800" y="2168525"/>
            <a:ext cx="8280400" cy="3690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58900"/>
            <a:ext cx="82804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>
                <a:latin typeface="Arial" pitchFamily="34" charset="0"/>
                <a:cs typeface="Arial" pitchFamily="34" charset="0"/>
              </a:rPr>
              <a:t>Section Subtitle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61673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1800" y="1358899"/>
            <a:ext cx="8280400" cy="450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3988992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31802" y="368301"/>
            <a:ext cx="8101012" cy="5040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31802" y="368299"/>
            <a:ext cx="8280399" cy="54911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1782026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, Overlay (top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31801" y="368301"/>
            <a:ext cx="8280729" cy="549116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36" y="375319"/>
            <a:ext cx="3780165" cy="496805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2000" b="1" dirty="0" smtClean="0">
                <a:latin typeface="Arial" pitchFamily="34" charset="0"/>
                <a:cs typeface="Arial" pitchFamily="34" charset="0"/>
              </a:rPr>
              <a:t>Subtitle (click to edit)</a:t>
            </a:r>
            <a:endParaRPr lang="en-GB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872124"/>
            <a:ext cx="3780167" cy="255846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110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1988817"/>
            <a:ext cx="82804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Thank you note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40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, Overlay (bottom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431801" y="368300"/>
            <a:ext cx="8280400" cy="54911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35552"/>
            <a:ext cx="3780152" cy="496805"/>
          </a:xfrm>
          <a:prstGeom prst="rect">
            <a:avLst/>
          </a:prstGeom>
          <a:solidFill>
            <a:srgbClr val="01498E">
              <a:alpha val="88000"/>
            </a:srgb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Subtitle (click to edit)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2" y="3429001"/>
            <a:ext cx="3780150" cy="2430462"/>
          </a:xfrm>
          <a:prstGeom prst="rect">
            <a:avLst/>
          </a:prstGeom>
          <a:solidFill>
            <a:srgbClr val="01498E">
              <a:alpha val="88000"/>
            </a:srgb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25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,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751389" y="368609"/>
            <a:ext cx="3960812" cy="5490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68609"/>
            <a:ext cx="39608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914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(left),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1802" y="368300"/>
            <a:ext cx="3960811" cy="54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4751388" y="368300"/>
            <a:ext cx="3960812" cy="5491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47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ejct  (left),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1801" y="368300"/>
            <a:ext cx="3960812" cy="54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751389" y="368609"/>
            <a:ext cx="3960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309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,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68609"/>
            <a:ext cx="39608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751389" y="368609"/>
            <a:ext cx="39608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39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34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Blu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006C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Green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97D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8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04800" y="6362700"/>
            <a:ext cx="10668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page </a:t>
            </a:r>
            <a:fld id="{7D456349-0B36-4D19-921C-E61F75203F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91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2ED64-3525-4BD0-BDB5-C66445057D59}" type="datetimeFigureOut">
              <a:rPr lang="en-GB" smtClean="0"/>
              <a:t>07/01/2019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F9DF85-92F0-4818-91D6-2DF090A54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31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Red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AF1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1999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5" y="190500"/>
            <a:ext cx="8642349" cy="6480175"/>
          </a:xfrm>
          <a:prstGeom prst="rect">
            <a:avLst/>
          </a:prstGeom>
          <a:solidFill>
            <a:srgbClr val="0149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1498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753B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9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3" y="5409700"/>
            <a:ext cx="1909853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46" y="6229061"/>
            <a:ext cx="3704684" cy="2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68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5949700"/>
            <a:ext cx="95765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14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6" y="5945640"/>
            <a:ext cx="957330" cy="5400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932046" y="6453644"/>
            <a:ext cx="39627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8E1414-5F24-4E3F-ACA1-76792B015177}" type="slidenum">
              <a:rPr lang="en-GB" sz="800" smtClean="0">
                <a:latin typeface="+mn-lt"/>
              </a:rPr>
              <a:pPr algn="r"/>
              <a:t>‹#›</a:t>
            </a:fld>
            <a:endParaRPr lang="en-GB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009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1" r:id="rId2"/>
    <p:sldLayoutId id="2147483693" r:id="rId3"/>
    <p:sldLayoutId id="2147483690" r:id="rId4"/>
    <p:sldLayoutId id="2147483692" r:id="rId5"/>
    <p:sldLayoutId id="2147483694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3" r:id="rId12"/>
    <p:sldLayoutId id="214748371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2FPjlAyMQTA?utm_source=unsplash&amp;utm_medium=referral&amp;utm_content=creditCopyText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unsplash.com/search/photos/interaction?utm_source=unsplash&amp;utm_medium=referral&amp;utm_content=creditCopyTex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CdVG9f96kyg?utm_source=unsplash&amp;utm_medium=referral&amp;utm_content=creditCopyText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unsplash.com/search/photos/smile?utm_source=unsplash&amp;utm_medium=referral&amp;utm_content=creditCopyText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dtLELVhEQg" TargetMode="External"/><Relationship Id="rId2" Type="http://schemas.openxmlformats.org/officeDocument/2006/relationships/hyperlink" Target="https://youtu.be/dUJS48XQeXE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Iwpi1Lm6dFo" TargetMode="External"/><Relationship Id="rId4" Type="http://schemas.openxmlformats.org/officeDocument/2006/relationships/hyperlink" Target="https://www.youtube.com/watch?v=Z0EEH80AeU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zFSo6bnZJTw?utm_source=unsplash&amp;utm_medium=referral&amp;utm_content=creditCopyTex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unsplash.com/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oTEdKfSe3j0?utm_source=unsplash&amp;utm_medium=referral&amp;utm_content=creditCopyText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nsplash.com/photos/UCZF1sXcejo?utm_source=unsplash&amp;utm_medium=referral&amp;utm_content=creditCopyText" TargetMode="External"/><Relationship Id="rId5" Type="http://schemas.openxmlformats.org/officeDocument/2006/relationships/image" Target="../media/image11.jpg"/><Relationship Id="rId4" Type="http://schemas.openxmlformats.org/officeDocument/2006/relationships/hyperlink" Target="https://unsplash.com/?utm_source=unsplash&amp;utm_medium=referral&amp;utm_content=creditCopyText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471" y="1178700"/>
            <a:ext cx="5760746" cy="400110"/>
          </a:xfrm>
        </p:spPr>
        <p:txBody>
          <a:bodyPr/>
          <a:lstStyle/>
          <a:p>
            <a:r>
              <a:rPr lang="en-GB" dirty="0" smtClean="0"/>
              <a:t>Teaching Large Groups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1412" y="1988808"/>
            <a:ext cx="5760806" cy="1754327"/>
          </a:xfrm>
        </p:spPr>
        <p:txBody>
          <a:bodyPr/>
          <a:lstStyle/>
          <a:p>
            <a:r>
              <a:rPr lang="en-GB" dirty="0" smtClean="0"/>
              <a:t>Sheila MacNeill, Senior Lecturer Academic Development: Digital Learning; </a:t>
            </a:r>
            <a:r>
              <a:rPr lang="en-GB" dirty="0" err="1" smtClean="0"/>
              <a:t>Dept</a:t>
            </a:r>
            <a:r>
              <a:rPr lang="en-GB" dirty="0" smtClean="0"/>
              <a:t> of Academic Quality and Development</a:t>
            </a:r>
          </a:p>
          <a:p>
            <a:r>
              <a:rPr lang="en-GB" dirty="0" smtClean="0"/>
              <a:t>Graduate Teaching Assistants Workshop</a:t>
            </a:r>
          </a:p>
          <a:p>
            <a:r>
              <a:rPr lang="en-GB" dirty="0" smtClean="0"/>
              <a:t>January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5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sz="3200" dirty="0"/>
              <a:t>“College is a place where a professor’s lecture notes go straight to the students’ lecture notes, without passing through the brains of either.” (Mark Twain)</a:t>
            </a:r>
          </a:p>
          <a:p>
            <a:pPr algn="ctr"/>
            <a:endParaRPr lang="en-GB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002060"/>
                </a:solidFill>
              </a:rPr>
              <a:t>Why lecture? Your views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I like lectures. 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It </a:t>
            </a:r>
            <a:r>
              <a:rPr lang="en-GB" dirty="0">
                <a:solidFill>
                  <a:srgbClr val="002060"/>
                </a:solidFill>
              </a:rPr>
              <a:t>depends on the lecturer but, on the whole, I felt that I learned a lot from lectures. I think if you come to them prepared, after reading ahead and looking at the topic beforehand, the lecture is a good way of consolidating knowledge. I don't agree with students who say that they need lectures tailored to their diminishing attention span - how are they going to do well outside university if they can't concentrate for 40-60 </a:t>
            </a:r>
            <a:r>
              <a:rPr lang="en-GB" dirty="0" err="1">
                <a:solidFill>
                  <a:srgbClr val="002060"/>
                </a:solidFill>
              </a:rPr>
              <a:t>mins</a:t>
            </a:r>
            <a:r>
              <a:rPr lang="en-GB" dirty="0">
                <a:solidFill>
                  <a:srgbClr val="002060"/>
                </a:solidFill>
              </a:rPr>
              <a:t>?!  </a:t>
            </a:r>
          </a:p>
        </p:txBody>
      </p:sp>
    </p:spTree>
    <p:extLst>
      <p:ext uri="{BB962C8B-B14F-4D97-AF65-F5344CB8AC3E}">
        <p14:creationId xmlns:p14="http://schemas.microsoft.com/office/powerpoint/2010/main" val="7823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876" y="2060848"/>
            <a:ext cx="8352928" cy="3237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endParaRPr lang="en-GB" sz="3600" dirty="0" smtClean="0">
              <a:solidFill>
                <a:prstClr val="white"/>
              </a:solidFill>
              <a:latin typeface="Arial MT"/>
            </a:endParaRPr>
          </a:p>
          <a:p>
            <a:pPr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Discuss the question with your group and present </a:t>
            </a:r>
            <a:r>
              <a:rPr lang="en-GB" sz="3600" b="1" dirty="0" smtClean="0">
                <a:solidFill>
                  <a:prstClr val="white"/>
                </a:solidFill>
                <a:latin typeface="Arial MT"/>
              </a:rPr>
              <a:t>3 </a:t>
            </a: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reasons.</a:t>
            </a:r>
          </a:p>
          <a:p>
            <a:pPr>
              <a:lnSpc>
                <a:spcPct val="114000"/>
              </a:lnSpc>
            </a:pPr>
            <a:endParaRPr lang="en-GB" sz="3600" dirty="0" smtClean="0">
              <a:solidFill>
                <a:prstClr val="white"/>
              </a:solidFill>
              <a:latin typeface="Arial MT"/>
            </a:endParaRPr>
          </a:p>
          <a:p>
            <a:pPr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You have </a:t>
            </a:r>
            <a:r>
              <a:rPr lang="en-GB" sz="3600" b="1" dirty="0" smtClean="0">
                <a:solidFill>
                  <a:prstClr val="white"/>
                </a:solidFill>
                <a:latin typeface="Arial MT"/>
              </a:rPr>
              <a:t>5</a:t>
            </a: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 minutes for this task.</a:t>
            </a:r>
            <a:endParaRPr lang="en-GB" sz="36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904863"/>
          </a:xfrm>
        </p:spPr>
        <p:txBody>
          <a:bodyPr/>
          <a:lstStyle/>
          <a:p>
            <a:r>
              <a:rPr lang="en-GB" dirty="0">
                <a:solidFill>
                  <a:prstClr val="white"/>
                </a:solidFill>
                <a:latin typeface="Arial MT"/>
              </a:rPr>
              <a:t>Why lecture?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9532" y="575912"/>
            <a:ext cx="8424936" cy="511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The best lectures are not those that attempt to pour information into your ear, but those that send you</a:t>
            </a:r>
          </a:p>
          <a:p>
            <a:pPr algn="ctr">
              <a:lnSpc>
                <a:spcPct val="120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spinning off into your own mind.  Outside the lecture theatre</a:t>
            </a:r>
          </a:p>
          <a:p>
            <a:pPr algn="ctr">
              <a:lnSpc>
                <a:spcPct val="120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is where your real enquiry begins.</a:t>
            </a:r>
          </a:p>
          <a:p>
            <a:pPr algn="ctr">
              <a:lnSpc>
                <a:spcPct val="120000"/>
              </a:lnSpc>
            </a:pPr>
            <a:endParaRPr lang="en-GB" sz="2800" dirty="0">
              <a:solidFill>
                <a:prstClr val="white"/>
              </a:solidFill>
              <a:latin typeface="Arial MT"/>
            </a:endParaRPr>
          </a:p>
          <a:p>
            <a:pPr algn="r">
              <a:lnSpc>
                <a:spcPct val="120000"/>
              </a:lnSpc>
            </a:pPr>
            <a:r>
              <a:rPr lang="en-GB" sz="2800" dirty="0">
                <a:solidFill>
                  <a:prstClr val="white"/>
                </a:solidFill>
                <a:latin typeface="Arial MT"/>
              </a:rPr>
              <a:t>Christopher </a:t>
            </a:r>
            <a:r>
              <a:rPr lang="en-GB" sz="2800" dirty="0" err="1" smtClean="0">
                <a:solidFill>
                  <a:prstClr val="white"/>
                </a:solidFill>
                <a:latin typeface="Arial MT"/>
              </a:rPr>
              <a:t>Bigsby</a:t>
            </a:r>
            <a:endParaRPr lang="en-GB" sz="28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does it take?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2862322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Handling nerves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Preparing lectures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Structuring lectures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Using your voice effectively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latin typeface="Arial MT"/>
              </a:rPr>
              <a:t>Include active learning in lectures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01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Interactivity </a:t>
            </a:r>
            <a:endParaRPr lang="en-US" dirty="0"/>
          </a:p>
        </p:txBody>
      </p:sp>
      <p:pic>
        <p:nvPicPr>
          <p:cNvPr id="3" name="Picture 2" descr="john-schnobrich-520023-unspl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41" y="1088688"/>
            <a:ext cx="6475131" cy="4825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132" y="6365557"/>
            <a:ext cx="30604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by </a:t>
            </a:r>
            <a:r>
              <a:rPr lang="en-US" sz="800" dirty="0">
                <a:hlinkClick r:id="rId3"/>
              </a:rPr>
              <a:t>John Schnobrich</a:t>
            </a:r>
            <a:r>
              <a:rPr lang="en-US" sz="800" dirty="0"/>
              <a:t> on </a:t>
            </a:r>
            <a:r>
              <a:rPr lang="en-US" sz="800" dirty="0">
                <a:hlinkClick r:id="rId4"/>
              </a:rPr>
              <a:t>Unsplash</a:t>
            </a:r>
            <a:endParaRPr lang="en-US" sz="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smk6\Pictures\padlet_blog_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51" y="163335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Shot 2018-08-20 at 08.20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31" y="1358724"/>
            <a:ext cx="2755900" cy="812800"/>
          </a:xfrm>
          <a:prstGeom prst="rect">
            <a:avLst/>
          </a:prstGeom>
        </p:spPr>
      </p:pic>
      <p:pic>
        <p:nvPicPr>
          <p:cNvPr id="3" name="Picture 2" descr="Screen Shot 2018-08-20 at 08.21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46" y="2656116"/>
            <a:ext cx="2501900" cy="596900"/>
          </a:xfrm>
          <a:prstGeom prst="rect">
            <a:avLst/>
          </a:prstGeom>
        </p:spPr>
      </p:pic>
      <p:pic>
        <p:nvPicPr>
          <p:cNvPr id="4" name="Picture 3" descr="Screen Shot 2018-08-20 at 08.21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31" y="3609024"/>
            <a:ext cx="2512915" cy="900148"/>
          </a:xfrm>
          <a:prstGeom prst="rect">
            <a:avLst/>
          </a:prstGeom>
        </p:spPr>
      </p:pic>
      <p:pic>
        <p:nvPicPr>
          <p:cNvPr id="5" name="Picture 4" descr="Screen Shot 2018-08-20 at 08.23.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55" y="4959204"/>
            <a:ext cx="26162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was your best learning experience?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 descr="Screen Shot 2018-01-04 at 15.33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20" y="2708904"/>
            <a:ext cx="2700360" cy="2842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1724" y="2044762"/>
            <a:ext cx="585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http://</a:t>
            </a:r>
            <a:r>
              <a:rPr lang="en-US" sz="3600" dirty="0" err="1"/>
              <a:t>bit.ly</a:t>
            </a:r>
            <a:r>
              <a:rPr lang="en-US" sz="3600" dirty="0"/>
              <a:t>/2lWboPc</a:t>
            </a:r>
          </a:p>
        </p:txBody>
      </p:sp>
    </p:spTree>
    <p:extLst>
      <p:ext uri="{BB962C8B-B14F-4D97-AF65-F5344CB8AC3E}">
        <p14:creationId xmlns:p14="http://schemas.microsoft.com/office/powerpoint/2010/main" val="31973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 think – lectures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b="1" dirty="0" smtClean="0"/>
              <a:t> </a:t>
            </a:r>
            <a:r>
              <a:rPr lang="en-GB" dirty="0" smtClean="0"/>
              <a:t>Go </a:t>
            </a:r>
            <a:r>
              <a:rPr lang="en-GB" dirty="0"/>
              <a:t>to </a:t>
            </a:r>
            <a:r>
              <a:rPr lang="en-GB" dirty="0">
                <a:hlinkClick r:id="rId3"/>
              </a:rPr>
              <a:t>www.menti.com</a:t>
            </a:r>
            <a:r>
              <a:rPr lang="en-GB" dirty="0"/>
              <a:t> </a:t>
            </a:r>
          </a:p>
          <a:p>
            <a:pPr marL="0" indent="0" algn="ctr">
              <a:buNone/>
            </a:pPr>
            <a:r>
              <a:rPr lang="en-GB" dirty="0" smtClean="0"/>
              <a:t>use </a:t>
            </a:r>
            <a:r>
              <a:rPr lang="en-GB" dirty="0"/>
              <a:t>the code 61 01 91</a:t>
            </a:r>
          </a:p>
        </p:txBody>
      </p:sp>
    </p:spTree>
    <p:extLst>
      <p:ext uri="{BB962C8B-B14F-4D97-AF65-F5344CB8AC3E}">
        <p14:creationId xmlns:p14="http://schemas.microsoft.com/office/powerpoint/2010/main" val="13967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are you nervous?</a:t>
            </a:r>
            <a:endParaRPr lang="en-GB" dirty="0"/>
          </a:p>
        </p:txBody>
      </p:sp>
      <p:pic>
        <p:nvPicPr>
          <p:cNvPr id="4" name="Picture 5" descr="C:\Users\smk6\Pictures\nervousnes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651" y="2132856"/>
            <a:ext cx="4820747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Aims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By the end of this session you should be able to: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Be aware of the potential benefits of lectures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Reflect on your preparation for lecturing and your delivery style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Consider how you might improve what you are currently doing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Consider how you could make lectures interactive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6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904863"/>
          </a:xfrm>
        </p:spPr>
        <p:txBody>
          <a:bodyPr/>
          <a:lstStyle/>
          <a:p>
            <a:pPr lvl="0" algn="ctr"/>
            <a:r>
              <a:rPr lang="en-GB" sz="2400" b="0" dirty="0">
                <a:solidFill>
                  <a:srgbClr val="FFFFFF"/>
                </a:solidFill>
              </a:rPr>
              <a:t>Know yourself, spot the signs and know the reasons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2960811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Lack of confidence?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New place to be?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Sense of isolation and vulnerability?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Feeling self-conscious?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Fear of making mistakes?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Some tips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356405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2400" dirty="0" smtClean="0"/>
              <a:t>Take the pressure off yourself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Be in the lecture theatre before the students 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Check your breathing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Relax your body and your voice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Survive the first 5 minutes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Have your notes in right format</a:t>
            </a:r>
          </a:p>
          <a:p>
            <a:endParaRPr lang="en-GB" dirty="0"/>
          </a:p>
          <a:p>
            <a:pPr algn="ctr"/>
            <a:r>
              <a:rPr lang="en-GB" sz="2800" b="1" dirty="0" smtClean="0"/>
              <a:t>Don’t forget: It will get better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4135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908720"/>
            <a:ext cx="7992888" cy="499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endParaRPr lang="en-GB" sz="2800" dirty="0" smtClean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Sketch out themes and connections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What do you want your students to be able to do at the end?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Allocate time sections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Use variety of experience for students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Look for pictures/ illustrative examples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Look for attention hooks/ attention grabbers 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Plan interactive elements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Handouts?</a:t>
            </a:r>
            <a:endParaRPr lang="en-GB" sz="28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prepare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1348061"/>
          </a:xfrm>
        </p:spPr>
        <p:txBody>
          <a:bodyPr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1077218"/>
          </a:xfrm>
        </p:spPr>
        <p:txBody>
          <a:bodyPr/>
          <a:lstStyle/>
          <a:p>
            <a:r>
              <a:rPr lang="en-GB" sz="4000" dirty="0"/>
              <a:t>How do you deliver?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81229"/>
            <a:ext cx="8352928" cy="570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Grab their attention and take </a:t>
            </a:r>
            <a:r>
              <a:rPr lang="en-GB" sz="3200" b="1" dirty="0" smtClean="0">
                <a:solidFill>
                  <a:prstClr val="white"/>
                </a:solidFill>
                <a:latin typeface="Arial MT"/>
              </a:rPr>
              <a:t>control</a:t>
            </a:r>
            <a:endParaRPr lang="en-GB" sz="3200" b="1" dirty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Be enthusiastic </a:t>
            </a:r>
            <a:r>
              <a:rPr lang="en-GB" sz="3200" dirty="0">
                <a:solidFill>
                  <a:prstClr val="white"/>
                </a:solidFill>
                <a:latin typeface="Arial MT"/>
              </a:rPr>
              <a:t>and interested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marL="457200" lvl="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>
                <a:solidFill>
                  <a:prstClr val="white"/>
                </a:solidFill>
                <a:latin typeface="Arial MT"/>
              </a:rPr>
              <a:t>Share your excitement and </a:t>
            </a: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passion</a:t>
            </a:r>
          </a:p>
          <a:p>
            <a:pPr marL="457200" lvl="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Be able to use </a:t>
            </a:r>
            <a:r>
              <a:rPr lang="en-GB" sz="3200" dirty="0">
                <a:solidFill>
                  <a:prstClr val="white"/>
                </a:solidFill>
                <a:latin typeface="Arial MT"/>
              </a:rPr>
              <a:t>the equipment competently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endParaRPr lang="en-GB" sz="32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378" y="668297"/>
            <a:ext cx="8352928" cy="6337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Don’t forget</a:t>
            </a:r>
            <a:endParaRPr lang="en-GB" sz="36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endParaRPr lang="en-GB" sz="3200" dirty="0" smtClean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Less is more</a:t>
            </a:r>
          </a:p>
          <a:p>
            <a:pPr algn="ctr">
              <a:lnSpc>
                <a:spcPct val="114000"/>
              </a:lnSpc>
            </a:pPr>
            <a:endParaRPr lang="en-GB" sz="2800" dirty="0" smtClean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A student’s attention span is short</a:t>
            </a:r>
          </a:p>
          <a:p>
            <a:pPr algn="ctr">
              <a:lnSpc>
                <a:spcPct val="114000"/>
              </a:lnSpc>
            </a:pPr>
            <a:endParaRPr lang="en-GB" sz="28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It’s about storytelling</a:t>
            </a:r>
          </a:p>
          <a:p>
            <a:pPr algn="ctr">
              <a:lnSpc>
                <a:spcPct val="114000"/>
              </a:lnSpc>
            </a:pPr>
            <a:endParaRPr lang="en-GB" sz="2800" dirty="0" smtClean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You are in charge</a:t>
            </a:r>
          </a:p>
          <a:p>
            <a:pPr algn="ctr">
              <a:lnSpc>
                <a:spcPct val="114000"/>
              </a:lnSpc>
            </a:pPr>
            <a:endParaRPr lang="en-GB" sz="28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Create variety </a:t>
            </a: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AND …</a:t>
            </a:r>
          </a:p>
          <a:p>
            <a:pPr algn="ctr">
              <a:lnSpc>
                <a:spcPct val="114000"/>
              </a:lnSpc>
            </a:pPr>
            <a:endParaRPr lang="en-GB" sz="32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44" y="368592"/>
            <a:ext cx="6840912" cy="4860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2024" y="5589288"/>
            <a:ext cx="33304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Photo by </a:t>
            </a:r>
            <a:r>
              <a:rPr lang="en-US" sz="1000" i="1" dirty="0">
                <a:hlinkClick r:id="rId3"/>
              </a:rPr>
              <a:t>Jonathan Daniels</a:t>
            </a:r>
            <a:r>
              <a:rPr lang="en-US" sz="1000" i="1" dirty="0"/>
              <a:t> on </a:t>
            </a:r>
            <a:r>
              <a:rPr lang="en-US" sz="1000" i="1" dirty="0" err="1">
                <a:hlinkClick r:id="rId4"/>
              </a:rPr>
              <a:t>Unsplash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6764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Using your voice effectively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3921073"/>
          </a:xfrm>
        </p:spPr>
        <p:txBody>
          <a:bodyPr/>
          <a:lstStyle/>
          <a:p>
            <a:r>
              <a:rPr lang="en-GB" sz="2800" dirty="0" smtClean="0">
                <a:solidFill>
                  <a:srgbClr val="FFFFFF"/>
                </a:solidFill>
              </a:rPr>
              <a:t>What you should </a:t>
            </a:r>
            <a:r>
              <a:rPr lang="en-GB" sz="2800" b="1" dirty="0" smtClean="0">
                <a:solidFill>
                  <a:srgbClr val="FFFFFF"/>
                </a:solidFill>
              </a:rPr>
              <a:t>avoid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Monotone delivery 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Volume dropping off at end of sentences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No emphasis and pauses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High speed delivery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Colloquialisms and acronyms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Looking away from students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3748719"/>
          </a:xfrm>
        </p:spPr>
        <p:txBody>
          <a:bodyPr/>
          <a:lstStyle/>
          <a:p>
            <a:pPr algn="ctr"/>
            <a:endParaRPr lang="en-GB" dirty="0" smtClean="0"/>
          </a:p>
          <a:p>
            <a:pPr algn="ctr"/>
            <a:r>
              <a:rPr lang="en-GB" dirty="0" smtClean="0">
                <a:solidFill>
                  <a:srgbClr val="FFFFFF"/>
                </a:solidFill>
              </a:rPr>
              <a:t>An introduction to your research</a:t>
            </a:r>
          </a:p>
          <a:p>
            <a:pPr algn="ctr"/>
            <a:endParaRPr lang="en-GB" sz="2800" dirty="0" smtClean="0"/>
          </a:p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Take 10 minutes to prepare a very short introduction to your research which you can present to the class who are not specialists in your field. </a:t>
            </a:r>
          </a:p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You have 2 minutes for your presentation.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9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Feedback criteria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4807469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Enthusiasm?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Clear message?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Delivery: Volume? Speed?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Relationship with audience?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Confidence?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7D456349-0B36-4D19-921C-E61F75203F9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66825" y="1047749"/>
            <a:ext cx="6743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rial MT"/>
              </a:rPr>
              <a:t>"I never teach my pupils, I only provide the conditions in which they can learn."</a:t>
            </a:r>
            <a:br>
              <a:rPr lang="en-GB" sz="2800" dirty="0">
                <a:latin typeface="Arial MT"/>
              </a:rPr>
            </a:br>
            <a:r>
              <a:rPr lang="en-GB" sz="2800" dirty="0">
                <a:latin typeface="Arial MT"/>
              </a:rPr>
              <a:t/>
            </a:r>
            <a:br>
              <a:rPr lang="en-GB" sz="2800" dirty="0">
                <a:latin typeface="Arial MT"/>
              </a:rPr>
            </a:br>
            <a:endParaRPr lang="en-GB" sz="2800" dirty="0">
              <a:latin typeface="Arial MT"/>
            </a:endParaRPr>
          </a:p>
        </p:txBody>
      </p:sp>
      <p:pic>
        <p:nvPicPr>
          <p:cNvPr id="112642" name="Picture 2" descr="C:\Users\smk6\Pictures\employability\Einstei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2350260"/>
            <a:ext cx="2647950" cy="3244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1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</a:t>
            </a:r>
            <a:r>
              <a:rPr lang="en-GB" dirty="0" smtClean="0"/>
              <a:t>hat about PP?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 descr="C:\Users\smk6\Pictures\Student-asleep-during-lec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27" y="2114549"/>
            <a:ext cx="6672741" cy="40036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5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1-04 at 16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51" y="-36138"/>
            <a:ext cx="9268581" cy="689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67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588331" y="548633"/>
            <a:ext cx="7920868" cy="4819780"/>
          </a:xfrm>
        </p:spPr>
        <p:txBody>
          <a:bodyPr/>
          <a:lstStyle/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 smtClean="0">
                <a:solidFill>
                  <a:srgbClr val="97D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dirty="0">
                <a:solidFill>
                  <a:srgbClr val="97D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look at this for </a:t>
            </a:r>
            <a:r>
              <a:rPr lang="en-US" altLang="en-US" dirty="0" smtClean="0">
                <a:solidFill>
                  <a:srgbClr val="97D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hour?</a:t>
            </a: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 err="1" smtClean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altLang="en-US" dirty="0" smtClean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different on every LCD </a:t>
            </a:r>
            <a:r>
              <a:rPr lang="en-US" altLang="en-US" dirty="0" smtClean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projector</a:t>
            </a:r>
          </a:p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alt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look different on your computer screen to how they’ll look projected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412" y="21572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 smtClean="0">
                <a:solidFill>
                  <a:srgbClr val="FF6600"/>
                </a:solidFill>
              </a:rPr>
              <a:t>My </a:t>
            </a:r>
            <a:r>
              <a:rPr lang="en-US" altLang="en-US" dirty="0">
                <a:solidFill>
                  <a:srgbClr val="FF6600"/>
                </a:solidFill>
              </a:rPr>
              <a:t>eyes are burning!</a:t>
            </a:r>
          </a:p>
        </p:txBody>
      </p:sp>
    </p:spTree>
    <p:extLst>
      <p:ext uri="{BB962C8B-B14F-4D97-AF65-F5344CB8AC3E}">
        <p14:creationId xmlns:p14="http://schemas.microsoft.com/office/powerpoint/2010/main" val="24301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 err="1" smtClean="0"/>
              <a:t>Colours</a:t>
            </a:r>
            <a:r>
              <a:rPr lang="en-US" altLang="en-US" dirty="0" smtClean="0"/>
              <a:t> to avoid with white are</a:t>
            </a:r>
          </a:p>
          <a:p>
            <a:pPr lvl="1"/>
            <a:r>
              <a:rPr lang="en-US" altLang="en-US" dirty="0" smtClean="0">
                <a:solidFill>
                  <a:srgbClr val="CCFFCC"/>
                </a:solidFill>
              </a:rPr>
              <a:t>Light Green</a:t>
            </a:r>
          </a:p>
          <a:p>
            <a:pPr lvl="1"/>
            <a:r>
              <a:rPr lang="en-US" altLang="en-US" dirty="0" smtClean="0">
                <a:solidFill>
                  <a:srgbClr val="CCECFF"/>
                </a:solidFill>
              </a:rPr>
              <a:t>Light Blue</a:t>
            </a:r>
          </a:p>
          <a:p>
            <a:pPr lvl="1"/>
            <a:r>
              <a:rPr lang="en-US" altLang="en-US" dirty="0" smtClean="0">
                <a:solidFill>
                  <a:srgbClr val="FFFF99"/>
                </a:solidFill>
              </a:rPr>
              <a:t>Pale Yellow</a:t>
            </a:r>
            <a:endParaRPr lang="en-US" altLang="en-US" dirty="0">
              <a:solidFill>
                <a:srgbClr val="FFFF99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60032" y="3424015"/>
            <a:ext cx="3246438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dirty="0">
                <a:solidFill>
                  <a:srgbClr val="FFFFFF"/>
                </a:solidFill>
              </a:rPr>
              <a:t>Can you read this?</a:t>
            </a:r>
          </a:p>
        </p:txBody>
      </p:sp>
    </p:spTree>
    <p:extLst>
      <p:ext uri="{BB962C8B-B14F-4D97-AF65-F5344CB8AC3E}">
        <p14:creationId xmlns:p14="http://schemas.microsoft.com/office/powerpoint/2010/main" val="12565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05800" cy="4014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56" y="278580"/>
            <a:ext cx="7290972" cy="541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6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Active learning in lectures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72000" y="1844824"/>
            <a:ext cx="7200000" cy="2677656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Speak to neighbour or small group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Have a break for a physical activity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Incomplete handouts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Quizzes</a:t>
            </a:r>
          </a:p>
          <a:p>
            <a:pPr marL="342900" indent="-342900">
              <a:buFont typeface="Arial"/>
              <a:buChar char="•"/>
            </a:pPr>
            <a:r>
              <a:rPr lang="en-GB" b="1" dirty="0" smtClean="0">
                <a:solidFill>
                  <a:srgbClr val="000000"/>
                </a:solidFill>
              </a:rPr>
              <a:t>Use technology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2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60032" y="3284984"/>
            <a:ext cx="3960440" cy="3237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“Learning is </a:t>
            </a:r>
            <a:r>
              <a:rPr lang="en-GB" sz="3600" u="sng" dirty="0">
                <a:solidFill>
                  <a:prstClr val="white"/>
                </a:solidFill>
                <a:latin typeface="Arial MT"/>
              </a:rPr>
              <a:t>experience</a:t>
            </a:r>
            <a:r>
              <a:rPr lang="en-GB" sz="3600" dirty="0">
                <a:solidFill>
                  <a:prstClr val="white"/>
                </a:solidFill>
                <a:latin typeface="Arial MT"/>
              </a:rPr>
              <a:t>.</a:t>
            </a:r>
          </a:p>
          <a:p>
            <a:pPr algn="ctr">
              <a:lnSpc>
                <a:spcPct val="114000"/>
              </a:lnSpc>
            </a:pPr>
            <a:endParaRPr lang="en-GB" sz="36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Everything else is just information .</a:t>
            </a:r>
            <a:r>
              <a:rPr lang="en-GB" sz="3600" dirty="0">
                <a:solidFill>
                  <a:prstClr val="white"/>
                </a:solidFill>
                <a:latin typeface="Arial MT"/>
              </a:rPr>
              <a:t>”</a:t>
            </a:r>
            <a:endParaRPr lang="en-GB" sz="4000" u="sng" dirty="0">
              <a:solidFill>
                <a:prstClr val="white"/>
              </a:solidFill>
              <a:latin typeface="Arial MT"/>
            </a:endParaRPr>
          </a:p>
        </p:txBody>
      </p:sp>
      <p:pic>
        <p:nvPicPr>
          <p:cNvPr id="30722" name="Picture 2" descr="http://www.deism.com/images/Einstein_laughin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MT"/>
              </a:rPr>
              <a:t>Watch the experts</a:t>
            </a:r>
            <a:endParaRPr lang="en-GB" dirty="0">
              <a:latin typeface="Arial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12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Eric Mazur</a:t>
            </a:r>
          </a:p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://youtu.be/dUJS48XQeXE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0" indent="0">
              <a:buNone/>
            </a:pP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Matt Abraham (TED talk)</a:t>
            </a:r>
          </a:p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www.youtube.com/watch?v=YdtLELVhEQg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marL="0" indent="0">
              <a:buNone/>
            </a:pP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Presenting with slides</a:t>
            </a:r>
          </a:p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www.youtube.com/watch?v=Z0EEH80AeUg</a:t>
            </a:r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avoid death by Power Point</a:t>
            </a:r>
          </a:p>
          <a:p>
            <a:r>
              <a:rPr lang="en-GB" sz="2000" u="sng" dirty="0">
                <a:hlinkClick r:id="rId5"/>
              </a:rPr>
              <a:t>https://www.youtube.com/watch?v=Iwpi1Lm6dFo</a:t>
            </a:r>
            <a:endParaRPr lang="en-GB" sz="2000" dirty="0"/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6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800" dirty="0"/>
              <a:t>What are your ideal learning conditions?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GB" b="1" dirty="0"/>
              <a:t>Where and how did you learn the most in your life</a:t>
            </a:r>
            <a:r>
              <a:rPr lang="en-GB" b="1" dirty="0" smtClean="0"/>
              <a:t>?</a:t>
            </a:r>
          </a:p>
          <a:p>
            <a:pPr algn="ctr"/>
            <a:endParaRPr lang="en-GB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Discuss with your partner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Present your partner’s response to the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You have </a:t>
            </a:r>
            <a:r>
              <a:rPr lang="en-GB" b="1" dirty="0"/>
              <a:t>5 minutes </a:t>
            </a:r>
            <a:r>
              <a:rPr lang="en-GB" dirty="0"/>
              <a:t>for the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onbrand-4269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2" y="453295"/>
            <a:ext cx="7962129" cy="4955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2192" y="5409264"/>
            <a:ext cx="27414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 by </a:t>
            </a:r>
            <a:r>
              <a:rPr lang="en-US" sz="900" dirty="0">
                <a:hlinkClick r:id="rId3"/>
              </a:rPr>
              <a:t>NeONBRAND</a:t>
            </a:r>
            <a:r>
              <a:rPr lang="en-US" sz="900" dirty="0"/>
              <a:t> on </a:t>
            </a:r>
            <a:r>
              <a:rPr lang="en-US" sz="900" dirty="0">
                <a:hlinkClick r:id="rId4"/>
              </a:rPr>
              <a:t>Unsplash</a:t>
            </a:r>
            <a:endParaRPr lang="en-US" sz="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4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ete-lusina-1461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2" y="458604"/>
            <a:ext cx="3240155" cy="3585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460" y="4198992"/>
            <a:ext cx="16202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by </a:t>
            </a:r>
            <a:r>
              <a:rPr lang="en-US" sz="800" dirty="0">
                <a:hlinkClick r:id="rId3"/>
              </a:rPr>
              <a:t>Anete Lūsiņa</a:t>
            </a:r>
            <a:r>
              <a:rPr lang="en-US" sz="800" dirty="0"/>
              <a:t> on </a:t>
            </a:r>
            <a:r>
              <a:rPr lang="en-US" sz="800" dirty="0">
                <a:hlinkClick r:id="rId4"/>
              </a:rPr>
              <a:t>Unsplash</a:t>
            </a:r>
            <a:endParaRPr lang="en-US" sz="800" dirty="0"/>
          </a:p>
          <a:p>
            <a:endParaRPr lang="en-US" dirty="0"/>
          </a:p>
        </p:txBody>
      </p:sp>
      <p:pic>
        <p:nvPicPr>
          <p:cNvPr id="4" name="Picture 3" descr="stefan-stefancik-25762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57" y="1845633"/>
            <a:ext cx="4217125" cy="2814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2264" y="4844772"/>
            <a:ext cx="198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 by </a:t>
            </a:r>
            <a:r>
              <a:rPr lang="en-US" sz="900" dirty="0">
                <a:hlinkClick r:id="rId6"/>
              </a:rPr>
              <a:t>Štefan Štefančík</a:t>
            </a:r>
            <a:r>
              <a:rPr lang="en-US" sz="900" dirty="0"/>
              <a:t> on </a:t>
            </a:r>
            <a:r>
              <a:rPr lang="en-US" sz="900" dirty="0">
                <a:hlinkClick r:id="rId4"/>
              </a:rPr>
              <a:t>Unsplash</a:t>
            </a:r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5182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mk6\Pictures\lecture theatre 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49399"/>
            <a:ext cx="7492724" cy="44356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85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mk6\Pictures\batteryhensL_468x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93" y="1052736"/>
            <a:ext cx="7106014" cy="4752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2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ED2ED-1A5A-420D-BA87-7496C9196E18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113" y="17463"/>
            <a:ext cx="7534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0113" y="2282825"/>
            <a:ext cx="1727200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Reading last year’s notes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47863" y="5016500"/>
            <a:ext cx="1544637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Never takes  notes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95963" y="11113"/>
            <a:ext cx="1728787" cy="6477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Social networking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3713" y="3573463"/>
            <a:ext cx="1728787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Reading a newspaper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04025" y="981075"/>
            <a:ext cx="1439863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Only came to one lecture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67175" y="658813"/>
            <a:ext cx="1728788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10 second concentration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092950" y="5661025"/>
            <a:ext cx="1223963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Hungover</a:t>
            </a:r>
          </a:p>
        </p:txBody>
      </p:sp>
      <p:cxnSp>
        <p:nvCxnSpPr>
          <p:cNvPr id="14" name="Straight Arrow Connector 13"/>
          <p:cNvCxnSpPr>
            <a:stCxn id="11" idx="2"/>
          </p:cNvCxnSpPr>
          <p:nvPr/>
        </p:nvCxnSpPr>
        <p:spPr>
          <a:xfrm>
            <a:off x="4932363" y="1304925"/>
            <a:ext cx="215900" cy="395288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</p:cNvCxnSpPr>
          <p:nvPr/>
        </p:nvCxnSpPr>
        <p:spPr>
          <a:xfrm flipV="1">
            <a:off x="1763713" y="981075"/>
            <a:ext cx="955675" cy="1301750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</p:cNvCxnSpPr>
          <p:nvPr/>
        </p:nvCxnSpPr>
        <p:spPr>
          <a:xfrm flipV="1">
            <a:off x="3492500" y="2922588"/>
            <a:ext cx="1960563" cy="973137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</p:cNvCxnSpPr>
          <p:nvPr/>
        </p:nvCxnSpPr>
        <p:spPr>
          <a:xfrm flipV="1">
            <a:off x="3492500" y="4219575"/>
            <a:ext cx="1439863" cy="1119188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0"/>
          </p:cNvCxnSpPr>
          <p:nvPr/>
        </p:nvCxnSpPr>
        <p:spPr>
          <a:xfrm flipH="1" flipV="1">
            <a:off x="7297738" y="4006850"/>
            <a:ext cx="406400" cy="1654175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2"/>
          </p:cNvCxnSpPr>
          <p:nvPr/>
        </p:nvCxnSpPr>
        <p:spPr>
          <a:xfrm>
            <a:off x="7524750" y="1905000"/>
            <a:ext cx="0" cy="404813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551613" y="603250"/>
            <a:ext cx="0" cy="1554163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932363" y="5638758"/>
            <a:ext cx="1728788" cy="92333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dirty="0" smtClean="0"/>
              <a:t>Doesn’t know he’s in the wrong class</a:t>
            </a:r>
            <a:endParaRPr lang="en-GB" altLang="en-US" dirty="0"/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5796757" y="3176216"/>
            <a:ext cx="970756" cy="2462542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6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8"/>
  <p:tag name="TPFULLVERSION" val="8.5.2.3"/>
  <p:tag name="PPTVERSION" val="16"/>
  <p:tag name="TPOS" val="2"/>
  <p:tag name="TPLASTSAVEVERSION" val="6.3 PC"/>
</p:tagLst>
</file>

<file path=ppt/theme/theme1.xml><?xml version="1.0" encoding="utf-8"?>
<a:theme xmlns:a="http://schemas.openxmlformats.org/drawingml/2006/main" name="Fra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Divid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">
  <a:themeElements>
    <a:clrScheme name="GCU">
      <a:dk1>
        <a:sysClr val="windowText" lastClr="000000"/>
      </a:dk1>
      <a:lt1>
        <a:srgbClr val="FFFFFF"/>
      </a:lt1>
      <a:dk2>
        <a:srgbClr val="006CB4"/>
      </a:dk2>
      <a:lt2>
        <a:srgbClr val="EFEEED"/>
      </a:lt2>
      <a:accent1>
        <a:srgbClr val="0092BC"/>
      </a:accent1>
      <a:accent2>
        <a:srgbClr val="64A70B"/>
      </a:accent2>
      <a:accent3>
        <a:srgbClr val="AA0061"/>
      </a:accent3>
      <a:accent4>
        <a:srgbClr val="642667"/>
      </a:accent4>
      <a:accent5>
        <a:srgbClr val="B5BD00"/>
      </a:accent5>
      <a:accent6>
        <a:srgbClr val="00A9E0"/>
      </a:accent6>
      <a:hlink>
        <a:srgbClr val="64A70B"/>
      </a:hlink>
      <a:folHlink>
        <a:srgbClr val="DAAA00"/>
      </a:folHlink>
    </a:clrScheme>
    <a:fontScheme name="GC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GCU Template v8</Template>
  <TotalTime>0</TotalTime>
  <Words>814</Words>
  <Application>Microsoft Office PowerPoint</Application>
  <PresentationFormat>On-screen Show (4:3)</PresentationFormat>
  <Paragraphs>177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MT</vt:lpstr>
      <vt:lpstr>Calibri</vt:lpstr>
      <vt:lpstr>Times New Roman</vt:lpstr>
      <vt:lpstr>Frame</vt:lpstr>
      <vt:lpstr>Section Dividers</vt:lpstr>
      <vt:lpstr>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was your best learning experience?</vt:lpstr>
      <vt:lpstr>Group think – lectures</vt:lpstr>
      <vt:lpstr>Why are you nervous?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PP?</vt:lpstr>
      <vt:lpstr>PowerPoint Presentation</vt:lpstr>
      <vt:lpstr>My eyes are burning!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the experts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2013-06-18T15:06:41Z</dcterms:created>
  <dcterms:modified xsi:type="dcterms:W3CDTF">2019-01-07T11:56:26Z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\\enterprise.gcal.ac.uk\gcu\MPR\Common\Marketing\Brand\Powerpoint templates\GCU4x3March2015r6.pptx</vt:lpwstr>
  </property>
</Properties>
</file>