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42"/>
  </p:notesMasterIdLst>
  <p:handoutMasterIdLst>
    <p:handoutMasterId r:id="rId43"/>
  </p:handoutMasterIdLst>
  <p:sldIdLst>
    <p:sldId id="278" r:id="rId4"/>
    <p:sldId id="280" r:id="rId5"/>
    <p:sldId id="281" r:id="rId6"/>
    <p:sldId id="318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319" r:id="rId16"/>
    <p:sldId id="320" r:id="rId17"/>
    <p:sldId id="293" r:id="rId18"/>
    <p:sldId id="295" r:id="rId19"/>
    <p:sldId id="296" r:id="rId20"/>
    <p:sldId id="297" r:id="rId21"/>
    <p:sldId id="298" r:id="rId22"/>
    <p:sldId id="299" r:id="rId23"/>
    <p:sldId id="300" r:id="rId24"/>
    <p:sldId id="322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23" r:id="rId34"/>
    <p:sldId id="311" r:id="rId35"/>
    <p:sldId id="312" r:id="rId36"/>
    <p:sldId id="313" r:id="rId37"/>
    <p:sldId id="314" r:id="rId38"/>
    <p:sldId id="315" r:id="rId39"/>
    <p:sldId id="316" r:id="rId40"/>
    <p:sldId id="317" r:id="rId41"/>
  </p:sldIdLst>
  <p:sldSz cx="9144000" cy="6858000" type="screen4x3"/>
  <p:notesSz cx="9144000" cy="6858000"/>
  <p:custDataLst>
    <p:tags r:id="rId4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  <p14:sldId id="280"/>
            <p14:sldId id="281"/>
            <p14:sldId id="318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319"/>
            <p14:sldId id="320"/>
            <p14:sldId id="293"/>
            <p14:sldId id="295"/>
            <p14:sldId id="296"/>
            <p14:sldId id="297"/>
            <p14:sldId id="298"/>
            <p14:sldId id="299"/>
            <p14:sldId id="300"/>
            <p14:sldId id="322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23"/>
            <p14:sldId id="311"/>
            <p14:sldId id="312"/>
            <p14:sldId id="313"/>
            <p14:sldId id="314"/>
            <p14:sldId id="315"/>
            <p14:sldId id="316"/>
            <p14:sldId id="317"/>
          </p14:sldIdLst>
        </p14:section>
        <p14:section name="Section Dividers" id="{82575F4C-A2F0-4EE9-9AE0-39F65A27CD48}">
          <p14:sldIdLst/>
        </p14:section>
        <p14:section name="Generic Slides" id="{CEC8951E-5280-470D-9367-390EE319EB8C}">
          <p14:sldIdLst/>
        </p14:section>
        <p14:section name="Closing Slide" id="{18BF6BD7-647C-4898-8490-009901F6A82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orient="horz" pos="232">
          <p15:clr>
            <a:srgbClr val="A4A3A4"/>
          </p15:clr>
        </p15:guide>
        <p15:guide id="5" orient="horz" pos="4088">
          <p15:clr>
            <a:srgbClr val="A4A3A4"/>
          </p15:clr>
        </p15:guide>
        <p15:guide id="6" orient="horz" pos="5">
          <p15:clr>
            <a:srgbClr val="A4A3A4"/>
          </p15:clr>
        </p15:guide>
        <p15:guide id="7" pos="2880">
          <p15:clr>
            <a:srgbClr val="A4A3A4"/>
          </p15:clr>
        </p15:guide>
        <p15:guide id="8" pos="159">
          <p15:clr>
            <a:srgbClr val="A4A3A4"/>
          </p15:clr>
        </p15:guide>
        <p15:guide id="9" pos="5603">
          <p15:clr>
            <a:srgbClr val="A4A3A4"/>
          </p15:clr>
        </p15:guide>
        <p15:guide id="10" pos="2993">
          <p15:clr>
            <a:srgbClr val="A4A3A4"/>
          </p15:clr>
        </p15:guide>
        <p15:guide id="11" pos="2767">
          <p15:clr>
            <a:srgbClr val="A4A3A4"/>
          </p15:clr>
        </p15:guide>
        <p15:guide id="12" pos="272">
          <p15:clr>
            <a:srgbClr val="A4A3A4"/>
          </p15:clr>
        </p15:guide>
        <p15:guide id="13" pos="54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orient="horz" pos="4201">
          <p15:clr>
            <a:srgbClr val="A4A3A4"/>
          </p15:clr>
        </p15:guide>
        <p15:guide id="3" orient="horz" pos="119">
          <p15:clr>
            <a:srgbClr val="A4A3A4"/>
          </p15:clr>
        </p15:guide>
        <p15:guide id="4" pos="2880">
          <p15:clr>
            <a:srgbClr val="A4A3A4"/>
          </p15:clr>
        </p15:guide>
        <p15:guide id="5" pos="5601">
          <p15:clr>
            <a:srgbClr val="A4A3A4"/>
          </p15:clr>
        </p15:guide>
        <p15:guide id="6" pos="158">
          <p15:clr>
            <a:srgbClr val="A4A3A4"/>
          </p15:clr>
        </p15:guide>
        <p15:guide id="7" pos="2993">
          <p15:clr>
            <a:srgbClr val="A4A3A4"/>
          </p15:clr>
        </p15:guide>
        <p15:guide id="8" pos="276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398"/>
    <a:srgbClr val="01498E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45" autoAdjust="0"/>
    <p:restoredTop sz="94648" autoAdjust="0"/>
  </p:normalViewPr>
  <p:slideViewPr>
    <p:cSldViewPr snapToObjects="1">
      <p:cViewPr varScale="1">
        <p:scale>
          <a:sx n="109" d="100"/>
          <a:sy n="109" d="100"/>
        </p:scale>
        <p:origin x="966" y="108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07/01/2019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07/01/2019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padlet.com</a:t>
            </a:r>
            <a:r>
              <a:rPr lang="en-US" dirty="0" smtClean="0"/>
              <a:t>/</a:t>
            </a:r>
            <a:r>
              <a:rPr lang="en-US" dirty="0" err="1" smtClean="0"/>
              <a:t>GCUAcademicDevelopment</a:t>
            </a:r>
            <a:r>
              <a:rPr lang="en-US" dirty="0" smtClean="0"/>
              <a:t>/616sbpedh1cb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594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</a:t>
            </a:r>
            <a:r>
              <a:rPr lang="en-US" dirty="0" err="1" smtClean="0"/>
              <a:t>www.mentimeter.com</a:t>
            </a:r>
            <a:r>
              <a:rPr lang="en-US" dirty="0" smtClean="0"/>
              <a:t>/s/77e2e288e19910e2174e86027853f993/99bb5314e556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5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(Blue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006C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78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(Green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97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2000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182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page </a:t>
            </a:r>
            <a:fld id="{7D456349-0B36-4D19-921C-E61F75203F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9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172ED64-3525-4BD0-BDB5-C66445057D59}" type="datetimeFigureOut">
              <a:rPr lang="en-GB" smtClean="0"/>
              <a:t>07/01/2019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CF9DF85-92F0-4818-91D6-2DF090A544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314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Divider (Re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12775" y="540000"/>
            <a:ext cx="7920037" cy="5400676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72000" y="900000"/>
            <a:ext cx="720000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71999" y="2340000"/>
            <a:ext cx="7200000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buNone/>
              <a:defRPr sz="24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09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  <p:sldLayoutId id="2147483721" r:id="rId3"/>
    <p:sldLayoutId id="2147483722" r:id="rId4"/>
    <p:sldLayoutId id="2147483723" r:id="rId5"/>
    <p:sldLayoutId id="2147483724" r:id="rId6"/>
    <p:sldLayoutId id="2147483725" r:id="rId7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2FPjlAyMQTA?utm_source=unsplash&amp;utm_medium=referral&amp;utm_content=creditCopyText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unsplash.com/search/photos/interaction?utm_source=unsplash&amp;utm_medium=referral&amp;utm_content=creditCopyText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nti.co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CdVG9f96kyg?utm_source=unsplash&amp;utm_medium=referral&amp;utm_content=creditCopyText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unsplash.com/search/photos/smile?utm_source=unsplash&amp;utm_medium=referral&amp;utm_content=creditCopyText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dtLELVhEQg" TargetMode="External"/><Relationship Id="rId2" Type="http://schemas.openxmlformats.org/officeDocument/2006/relationships/hyperlink" Target="https://youtu.be/dUJS48XQeXE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youtube.com/watch?v=Iwpi1Lm6dFo" TargetMode="External"/><Relationship Id="rId4" Type="http://schemas.openxmlformats.org/officeDocument/2006/relationships/hyperlink" Target="https://www.youtube.com/watch?v=Z0EEH80AeU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zFSo6bnZJTw?utm_source=unsplash&amp;utm_medium=referral&amp;utm_content=creditCopyText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unsplash.com/?utm_source=unsplash&amp;utm_medium=referral&amp;utm_content=creditCopyTex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oTEdKfSe3j0?utm_source=unsplash&amp;utm_medium=referral&amp;utm_content=creditCopyText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unsplash.com/photos/UCZF1sXcejo?utm_source=unsplash&amp;utm_medium=referral&amp;utm_content=creditCopyText" TargetMode="External"/><Relationship Id="rId5" Type="http://schemas.openxmlformats.org/officeDocument/2006/relationships/image" Target="../media/image11.jpg"/><Relationship Id="rId4" Type="http://schemas.openxmlformats.org/officeDocument/2006/relationships/hyperlink" Target="https://unsplash.com/?utm_source=unsplash&amp;utm_medium=referral&amp;utm_content=creditCopyText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178700"/>
            <a:ext cx="5760746" cy="400110"/>
          </a:xfrm>
        </p:spPr>
        <p:txBody>
          <a:bodyPr/>
          <a:lstStyle/>
          <a:p>
            <a:r>
              <a:rPr lang="en-GB" dirty="0" smtClean="0"/>
              <a:t>Teaching Large Groups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1988808"/>
            <a:ext cx="5760806" cy="1754327"/>
          </a:xfrm>
        </p:spPr>
        <p:txBody>
          <a:bodyPr/>
          <a:lstStyle/>
          <a:p>
            <a:r>
              <a:rPr lang="en-GB" dirty="0" smtClean="0"/>
              <a:t>Sheila MacNeill, Senior Lecturer Academic Development: Digital Learning; </a:t>
            </a:r>
            <a:r>
              <a:rPr lang="en-GB" dirty="0" err="1" smtClean="0"/>
              <a:t>Dept</a:t>
            </a:r>
            <a:r>
              <a:rPr lang="en-GB" dirty="0" smtClean="0"/>
              <a:t> of Academic Quality and Development</a:t>
            </a:r>
          </a:p>
          <a:p>
            <a:r>
              <a:rPr lang="en-GB" dirty="0" smtClean="0"/>
              <a:t>Graduate Teaching Assistants Workshop</a:t>
            </a:r>
          </a:p>
          <a:p>
            <a:r>
              <a:rPr lang="en-GB" dirty="0" smtClean="0"/>
              <a:t>January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sz="3200" dirty="0"/>
              <a:t>“College is a place where a professor’s lecture notes go straight to the students’ lecture notes, without passing through the brains of either.” (Mark Twain)</a:t>
            </a:r>
          </a:p>
          <a:p>
            <a:pPr algn="ctr"/>
            <a:endParaRPr lang="en-GB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65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Why lecture? Your views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2060"/>
                </a:solidFill>
              </a:rPr>
              <a:t>I like lectures. 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It </a:t>
            </a:r>
            <a:r>
              <a:rPr lang="en-GB" dirty="0">
                <a:solidFill>
                  <a:srgbClr val="002060"/>
                </a:solidFill>
              </a:rPr>
              <a:t>depends on the lecturer but, on the whole, I felt that I learned a lot from lectures. I think if you come to them prepared, after reading ahead and looking at the topic beforehand, the lecture is a good way of consolidating knowledge. I don't agree with students who say that they need lectures tailored to their diminishing attention span - how are they going to do well outside university if they can't concentrate for 40-60 </a:t>
            </a:r>
            <a:r>
              <a:rPr lang="en-GB" dirty="0" err="1">
                <a:solidFill>
                  <a:srgbClr val="002060"/>
                </a:solidFill>
              </a:rPr>
              <a:t>mins</a:t>
            </a:r>
            <a:r>
              <a:rPr lang="en-GB" dirty="0">
                <a:solidFill>
                  <a:srgbClr val="002060"/>
                </a:solidFill>
              </a:rPr>
              <a:t>?!  </a:t>
            </a:r>
          </a:p>
        </p:txBody>
      </p:sp>
    </p:spTree>
    <p:extLst>
      <p:ext uri="{BB962C8B-B14F-4D97-AF65-F5344CB8AC3E}">
        <p14:creationId xmlns:p14="http://schemas.microsoft.com/office/powerpoint/2010/main" val="78234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1876" y="2060848"/>
            <a:ext cx="8352928" cy="3237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endParaRPr lang="en-GB" sz="3600" dirty="0" smtClean="0">
              <a:solidFill>
                <a:prstClr val="white"/>
              </a:solidFill>
              <a:latin typeface="Arial MT"/>
            </a:endParaRPr>
          </a:p>
          <a:p>
            <a:pPr>
              <a:lnSpc>
                <a:spcPct val="114000"/>
              </a:lnSpc>
            </a:pP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Discuss the question with your group and present </a:t>
            </a:r>
            <a:r>
              <a:rPr lang="en-GB" sz="3600" b="1" dirty="0" smtClean="0">
                <a:solidFill>
                  <a:prstClr val="white"/>
                </a:solidFill>
                <a:latin typeface="Arial MT"/>
              </a:rPr>
              <a:t>3 </a:t>
            </a: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reasons.</a:t>
            </a:r>
          </a:p>
          <a:p>
            <a:pPr>
              <a:lnSpc>
                <a:spcPct val="114000"/>
              </a:lnSpc>
            </a:pPr>
            <a:endParaRPr lang="en-GB" sz="3600" dirty="0" smtClean="0">
              <a:solidFill>
                <a:prstClr val="white"/>
              </a:solidFill>
              <a:latin typeface="Arial MT"/>
            </a:endParaRPr>
          </a:p>
          <a:p>
            <a:pPr>
              <a:lnSpc>
                <a:spcPct val="114000"/>
              </a:lnSpc>
            </a:pP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You have </a:t>
            </a:r>
            <a:r>
              <a:rPr lang="en-GB" sz="3600" b="1" dirty="0" smtClean="0">
                <a:solidFill>
                  <a:prstClr val="white"/>
                </a:solidFill>
                <a:latin typeface="Arial MT"/>
              </a:rPr>
              <a:t>5</a:t>
            </a: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 minutes for this task.</a:t>
            </a:r>
            <a:endParaRPr lang="en-GB" sz="36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904863"/>
          </a:xfrm>
        </p:spPr>
        <p:txBody>
          <a:bodyPr/>
          <a:lstStyle/>
          <a:p>
            <a:r>
              <a:rPr lang="en-GB" dirty="0">
                <a:solidFill>
                  <a:prstClr val="white"/>
                </a:solidFill>
                <a:latin typeface="Arial MT"/>
              </a:rPr>
              <a:t>Why lecture?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9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9532" y="575912"/>
            <a:ext cx="8424936" cy="5115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3600" dirty="0">
                <a:solidFill>
                  <a:prstClr val="white"/>
                </a:solidFill>
                <a:latin typeface="Arial MT"/>
              </a:rPr>
              <a:t>The best lectures are not those that attempt to pour information into your ear, but those that send you</a:t>
            </a:r>
          </a:p>
          <a:p>
            <a:pPr algn="ctr">
              <a:lnSpc>
                <a:spcPct val="120000"/>
              </a:lnSpc>
            </a:pPr>
            <a:r>
              <a:rPr lang="en-GB" sz="3600" dirty="0">
                <a:solidFill>
                  <a:prstClr val="white"/>
                </a:solidFill>
                <a:latin typeface="Arial MT"/>
              </a:rPr>
              <a:t>spinning off into your own mind.  Outside the lecture theatre</a:t>
            </a:r>
          </a:p>
          <a:p>
            <a:pPr algn="ctr">
              <a:lnSpc>
                <a:spcPct val="120000"/>
              </a:lnSpc>
            </a:pPr>
            <a:r>
              <a:rPr lang="en-GB" sz="3600" dirty="0">
                <a:solidFill>
                  <a:prstClr val="white"/>
                </a:solidFill>
                <a:latin typeface="Arial MT"/>
              </a:rPr>
              <a:t>is where your real enquiry begins.</a:t>
            </a:r>
          </a:p>
          <a:p>
            <a:pPr algn="ctr">
              <a:lnSpc>
                <a:spcPct val="120000"/>
              </a:lnSpc>
            </a:pPr>
            <a:endParaRPr lang="en-GB" sz="2800" dirty="0">
              <a:solidFill>
                <a:prstClr val="white"/>
              </a:solidFill>
              <a:latin typeface="Arial MT"/>
            </a:endParaRPr>
          </a:p>
          <a:p>
            <a:pPr algn="r">
              <a:lnSpc>
                <a:spcPct val="120000"/>
              </a:lnSpc>
            </a:pPr>
            <a:r>
              <a:rPr lang="en-GB" sz="2800" dirty="0">
                <a:solidFill>
                  <a:prstClr val="white"/>
                </a:solidFill>
                <a:latin typeface="Arial MT"/>
              </a:rPr>
              <a:t>Christopher </a:t>
            </a:r>
            <a:r>
              <a:rPr lang="en-GB" sz="2800" dirty="0" err="1" smtClean="0">
                <a:solidFill>
                  <a:prstClr val="white"/>
                </a:solidFill>
                <a:latin typeface="Arial MT"/>
              </a:rPr>
              <a:t>Bigsby</a:t>
            </a:r>
            <a:endParaRPr lang="en-GB" sz="28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3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What does it take?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2862322"/>
          </a:xfrm>
        </p:spPr>
        <p:txBody>
          <a:bodyPr/>
          <a:lstStyle/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solidFill>
                  <a:prstClr val="white"/>
                </a:solidFill>
                <a:latin typeface="Arial MT"/>
              </a:rPr>
              <a:t>Handling nerves</a:t>
            </a:r>
          </a:p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solidFill>
                  <a:prstClr val="white"/>
                </a:solidFill>
                <a:latin typeface="Arial MT"/>
              </a:rPr>
              <a:t>Preparing lectures</a:t>
            </a:r>
          </a:p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solidFill>
                  <a:prstClr val="white"/>
                </a:solidFill>
                <a:latin typeface="Arial MT"/>
              </a:rPr>
              <a:t>Structuring lectures</a:t>
            </a:r>
          </a:p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solidFill>
                  <a:prstClr val="white"/>
                </a:solidFill>
                <a:latin typeface="Arial MT"/>
              </a:rPr>
              <a:t>Using your voice effectively</a:t>
            </a:r>
          </a:p>
          <a:p>
            <a:pPr marL="342900" indent="-342900">
              <a:lnSpc>
                <a:spcPct val="114000"/>
              </a:lnSpc>
              <a:buFont typeface="Arial"/>
              <a:buChar char="•"/>
            </a:pPr>
            <a:r>
              <a:rPr lang="en-GB" sz="2400" dirty="0">
                <a:latin typeface="Arial MT"/>
              </a:rPr>
              <a:t>Include active learning in lectures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01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Interactivity </a:t>
            </a:r>
            <a:endParaRPr lang="en-US" dirty="0"/>
          </a:p>
        </p:txBody>
      </p:sp>
      <p:pic>
        <p:nvPicPr>
          <p:cNvPr id="3" name="Picture 2" descr="john-schnobrich-520023-unsplas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41" y="1088688"/>
            <a:ext cx="6475131" cy="48251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62132" y="6365557"/>
            <a:ext cx="30604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 </a:t>
            </a:r>
            <a:r>
              <a:rPr lang="en-US" sz="800" dirty="0">
                <a:hlinkClick r:id="rId3"/>
              </a:rPr>
              <a:t>John Schnobrich</a:t>
            </a:r>
            <a:r>
              <a:rPr lang="en-US" sz="800" dirty="0"/>
              <a:t> on </a:t>
            </a:r>
            <a:r>
              <a:rPr lang="en-US" sz="800" dirty="0">
                <a:hlinkClick r:id="rId4"/>
              </a:rPr>
              <a:t>Unsplash</a:t>
            </a:r>
            <a:endParaRPr lang="en-US" sz="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49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C:\Users\smk6\Pictures\padlet_blog_3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51" y="1633354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 descr="Screen Shot 2018-08-20 at 08.20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31" y="1358724"/>
            <a:ext cx="2755900" cy="812800"/>
          </a:xfrm>
          <a:prstGeom prst="rect">
            <a:avLst/>
          </a:prstGeom>
        </p:spPr>
      </p:pic>
      <p:pic>
        <p:nvPicPr>
          <p:cNvPr id="3" name="Picture 2" descr="Screen Shot 2018-08-20 at 08.21.0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446" y="2656116"/>
            <a:ext cx="2501900" cy="596900"/>
          </a:xfrm>
          <a:prstGeom prst="rect">
            <a:avLst/>
          </a:prstGeom>
        </p:spPr>
      </p:pic>
      <p:pic>
        <p:nvPicPr>
          <p:cNvPr id="4" name="Picture 3" descr="Screen Shot 2018-08-20 at 08.21.3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7431" y="3609024"/>
            <a:ext cx="2512915" cy="900148"/>
          </a:xfrm>
          <a:prstGeom prst="rect">
            <a:avLst/>
          </a:prstGeom>
        </p:spPr>
      </p:pic>
      <p:pic>
        <p:nvPicPr>
          <p:cNvPr id="5" name="Picture 4" descr="Screen Shot 2018-08-20 at 08.23.1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455" y="4959204"/>
            <a:ext cx="26162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0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was your best learning experience?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endParaRPr lang="en-GB" dirty="0"/>
          </a:p>
        </p:txBody>
      </p:sp>
      <p:pic>
        <p:nvPicPr>
          <p:cNvPr id="4" name="Picture 3" descr="Screen Shot 2018-01-04 at 15.33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1820" y="2708904"/>
            <a:ext cx="2700360" cy="28424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1724" y="2044762"/>
            <a:ext cx="5850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http://</a:t>
            </a:r>
            <a:r>
              <a:rPr lang="en-US" sz="3600" dirty="0" err="1"/>
              <a:t>bit.ly</a:t>
            </a:r>
            <a:r>
              <a:rPr lang="en-US" sz="3600" dirty="0"/>
              <a:t>/2lWboPc</a:t>
            </a:r>
          </a:p>
        </p:txBody>
      </p:sp>
    </p:spTree>
    <p:extLst>
      <p:ext uri="{BB962C8B-B14F-4D97-AF65-F5344CB8AC3E}">
        <p14:creationId xmlns:p14="http://schemas.microsoft.com/office/powerpoint/2010/main" val="319738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 think – lectures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b="1" dirty="0" smtClean="0"/>
              <a:t> </a:t>
            </a:r>
            <a:r>
              <a:rPr lang="en-GB" dirty="0" smtClean="0"/>
              <a:t>Go </a:t>
            </a:r>
            <a:r>
              <a:rPr lang="en-GB" dirty="0"/>
              <a:t>to </a:t>
            </a:r>
            <a:r>
              <a:rPr lang="en-GB" dirty="0">
                <a:hlinkClick r:id="rId3"/>
              </a:rPr>
              <a:t>www.menti.com</a:t>
            </a:r>
            <a:r>
              <a:rPr lang="en-GB" dirty="0"/>
              <a:t> </a:t>
            </a:r>
          </a:p>
          <a:p>
            <a:pPr marL="0" indent="0" algn="ctr">
              <a:buNone/>
            </a:pPr>
            <a:r>
              <a:rPr lang="en-GB" dirty="0" smtClean="0"/>
              <a:t>use </a:t>
            </a:r>
            <a:r>
              <a:rPr lang="en-GB" dirty="0"/>
              <a:t>the code 61 01 91</a:t>
            </a:r>
          </a:p>
        </p:txBody>
      </p:sp>
    </p:spTree>
    <p:extLst>
      <p:ext uri="{BB962C8B-B14F-4D97-AF65-F5344CB8AC3E}">
        <p14:creationId xmlns:p14="http://schemas.microsoft.com/office/powerpoint/2010/main" val="139671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are you nervous?</a:t>
            </a:r>
            <a:endParaRPr lang="en-GB" dirty="0"/>
          </a:p>
        </p:txBody>
      </p:sp>
      <p:pic>
        <p:nvPicPr>
          <p:cNvPr id="4" name="Picture 5" descr="C:\Users\smk6\Pictures\nervousnes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651" y="2132856"/>
            <a:ext cx="4820747" cy="34563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04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Aims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By the end of this session you should be able to: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Be aware of the potential benefits of lectures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Reflect on your preparation for lecturing and your delivery style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Consider how you might improve what you are currently doing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1"/>
                </a:solidFill>
              </a:rPr>
              <a:t>Consider how you could make lectures interactive</a:t>
            </a: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160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904863"/>
          </a:xfrm>
        </p:spPr>
        <p:txBody>
          <a:bodyPr/>
          <a:lstStyle/>
          <a:p>
            <a:pPr lvl="0" algn="ctr"/>
            <a:r>
              <a:rPr lang="en-GB" sz="2400" b="0" dirty="0">
                <a:solidFill>
                  <a:srgbClr val="FFFFFF"/>
                </a:solidFill>
              </a:rPr>
              <a:t>Know yourself, spot the signs and know the reasons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2960811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Lack of confidence?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New place to be?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Sense of isolation and vulnerability?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Feeling self-conscious?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Fear of making mistakes?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48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FFFF"/>
                </a:solidFill>
              </a:rPr>
              <a:t>Some tips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3564053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sz="2400" dirty="0" smtClean="0"/>
              <a:t>Take the pressure off yourself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Be in the lecture theatre before the students 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Check your breathing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Relax your body and your voice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Survive the first 5 minutes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/>
              <a:t>Have your notes in right format</a:t>
            </a:r>
          </a:p>
          <a:p>
            <a:endParaRPr lang="en-GB" dirty="0"/>
          </a:p>
          <a:p>
            <a:pPr algn="ctr"/>
            <a:r>
              <a:rPr lang="en-GB" sz="2800" b="1" dirty="0" smtClean="0"/>
              <a:t>Don’t forget: It will get better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334135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908720"/>
            <a:ext cx="7992888" cy="4994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endParaRPr lang="en-GB" sz="2800" dirty="0" smtClean="0">
              <a:solidFill>
                <a:prstClr val="white"/>
              </a:solidFill>
              <a:latin typeface="Arial MT"/>
            </a:endParaRP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Sketch out themes and connections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What do you want your students to be able to do at the end?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Allocate time sections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Use variety of experience for students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Look for pictures/ illustrative examples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Look for attention hooks/ attention grabbers 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Plan interactive elements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Handouts?</a:t>
            </a:r>
            <a:endParaRPr lang="en-GB" sz="28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How to prepare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824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1348061"/>
          </a:xfrm>
        </p:spPr>
        <p:txBody>
          <a:bodyPr/>
          <a:lstStyle/>
          <a:p>
            <a:pPr algn="ctr"/>
            <a:endParaRPr lang="en-GB" dirty="0" smtClean="0"/>
          </a:p>
          <a:p>
            <a:pPr algn="ctr"/>
            <a:endParaRPr lang="en-GB" dirty="0"/>
          </a:p>
          <a:p>
            <a:pPr algn="ctr"/>
            <a:endParaRPr lang="en-GB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1077218"/>
          </a:xfrm>
        </p:spPr>
        <p:txBody>
          <a:bodyPr/>
          <a:lstStyle/>
          <a:p>
            <a:r>
              <a:rPr lang="en-GB" sz="4000" dirty="0"/>
              <a:t>How do you deliver?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15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81229"/>
            <a:ext cx="8352928" cy="570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Grab their attention and take </a:t>
            </a:r>
            <a:r>
              <a:rPr lang="en-GB" sz="3200" b="1" dirty="0" smtClean="0">
                <a:solidFill>
                  <a:prstClr val="white"/>
                </a:solidFill>
                <a:latin typeface="Arial MT"/>
              </a:rPr>
              <a:t>control</a:t>
            </a:r>
            <a:endParaRPr lang="en-GB" sz="3200" b="1" dirty="0">
              <a:solidFill>
                <a:prstClr val="white"/>
              </a:solidFill>
              <a:latin typeface="Arial MT"/>
            </a:endParaRP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Be enthusiastic </a:t>
            </a:r>
            <a:r>
              <a:rPr lang="en-GB" sz="3200" dirty="0">
                <a:solidFill>
                  <a:prstClr val="white"/>
                </a:solidFill>
                <a:latin typeface="Arial MT"/>
              </a:rPr>
              <a:t>and interested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marL="457200" lvl="0" indent="-457200">
              <a:lnSpc>
                <a:spcPct val="114000"/>
              </a:lnSpc>
              <a:buFont typeface="Arial"/>
              <a:buChar char="•"/>
            </a:pPr>
            <a:r>
              <a:rPr lang="en-GB" sz="3200" dirty="0">
                <a:solidFill>
                  <a:prstClr val="white"/>
                </a:solidFill>
                <a:latin typeface="Arial MT"/>
              </a:rPr>
              <a:t>Share your excitement and </a:t>
            </a: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passion</a:t>
            </a:r>
          </a:p>
          <a:p>
            <a:pPr marL="457200" lvl="0" indent="-457200">
              <a:lnSpc>
                <a:spcPct val="114000"/>
              </a:lnSpc>
              <a:buFont typeface="Arial"/>
              <a:buChar char="•"/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Be able to use </a:t>
            </a:r>
            <a:r>
              <a:rPr lang="en-GB" sz="3200" dirty="0">
                <a:solidFill>
                  <a:prstClr val="white"/>
                </a:solidFill>
                <a:latin typeface="Arial MT"/>
              </a:rPr>
              <a:t>the equipment competently</a:t>
            </a:r>
          </a:p>
          <a:p>
            <a:pPr marL="457200" indent="-457200">
              <a:lnSpc>
                <a:spcPct val="114000"/>
              </a:lnSpc>
              <a:buFont typeface="Arial"/>
              <a:buChar char="•"/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endParaRPr lang="en-GB" sz="32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endParaRPr lang="en-GB" sz="32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74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378" y="668297"/>
            <a:ext cx="8352928" cy="6337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Don’t forget</a:t>
            </a:r>
            <a:endParaRPr lang="en-GB" sz="36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endParaRPr lang="en-GB" sz="3200" dirty="0" smtClean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Less is more</a:t>
            </a:r>
          </a:p>
          <a:p>
            <a:pPr algn="ctr">
              <a:lnSpc>
                <a:spcPct val="114000"/>
              </a:lnSpc>
            </a:pPr>
            <a:endParaRPr lang="en-GB" sz="2800" dirty="0" smtClean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A student’s attention span is short</a:t>
            </a:r>
          </a:p>
          <a:p>
            <a:pPr algn="ctr">
              <a:lnSpc>
                <a:spcPct val="114000"/>
              </a:lnSpc>
            </a:pPr>
            <a:endParaRPr lang="en-GB" sz="28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It’s about storytelling</a:t>
            </a:r>
          </a:p>
          <a:p>
            <a:pPr algn="ctr">
              <a:lnSpc>
                <a:spcPct val="114000"/>
              </a:lnSpc>
            </a:pPr>
            <a:endParaRPr lang="en-GB" sz="2800" dirty="0" smtClean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You are in charge</a:t>
            </a:r>
          </a:p>
          <a:p>
            <a:pPr algn="ctr">
              <a:lnSpc>
                <a:spcPct val="114000"/>
              </a:lnSpc>
            </a:pPr>
            <a:endParaRPr lang="en-GB" sz="28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2800" dirty="0" smtClean="0">
                <a:solidFill>
                  <a:prstClr val="white"/>
                </a:solidFill>
                <a:latin typeface="Arial MT"/>
              </a:rPr>
              <a:t>Create variety </a:t>
            </a:r>
            <a:r>
              <a:rPr lang="en-GB" sz="3200" dirty="0" smtClean="0">
                <a:solidFill>
                  <a:prstClr val="white"/>
                </a:solidFill>
                <a:latin typeface="Arial MT"/>
              </a:rPr>
              <a:t>AND …</a:t>
            </a:r>
          </a:p>
          <a:p>
            <a:pPr algn="ctr">
              <a:lnSpc>
                <a:spcPct val="114000"/>
              </a:lnSpc>
            </a:pPr>
            <a:endParaRPr lang="en-GB" sz="3200" dirty="0">
              <a:solidFill>
                <a:prstClr val="white"/>
              </a:solidFill>
              <a:latin typeface="Arial M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58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544" y="368592"/>
            <a:ext cx="6840912" cy="48606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52024" y="5589288"/>
            <a:ext cx="33304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/>
              <a:t>Photo by </a:t>
            </a:r>
            <a:r>
              <a:rPr lang="en-US" sz="1000" i="1" dirty="0">
                <a:hlinkClick r:id="rId3"/>
              </a:rPr>
              <a:t>Jonathan Daniels</a:t>
            </a:r>
            <a:r>
              <a:rPr lang="en-US" sz="1000" i="1" dirty="0"/>
              <a:t> on </a:t>
            </a:r>
            <a:r>
              <a:rPr lang="en-US" sz="1000" i="1" dirty="0" err="1">
                <a:hlinkClick r:id="rId4"/>
              </a:rPr>
              <a:t>Unsplash</a:t>
            </a:r>
            <a:endParaRPr lang="en-GB" sz="1000" i="1" dirty="0"/>
          </a:p>
        </p:txBody>
      </p:sp>
    </p:spTree>
    <p:extLst>
      <p:ext uri="{BB962C8B-B14F-4D97-AF65-F5344CB8AC3E}">
        <p14:creationId xmlns:p14="http://schemas.microsoft.com/office/powerpoint/2010/main" val="67640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FFFF"/>
                </a:solidFill>
              </a:rPr>
              <a:t>Using your voice effectively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3921073"/>
          </a:xfrm>
        </p:spPr>
        <p:txBody>
          <a:bodyPr/>
          <a:lstStyle/>
          <a:p>
            <a:r>
              <a:rPr lang="en-GB" sz="2800" dirty="0" smtClean="0">
                <a:solidFill>
                  <a:srgbClr val="FFFFFF"/>
                </a:solidFill>
              </a:rPr>
              <a:t>What you should </a:t>
            </a:r>
            <a:r>
              <a:rPr lang="en-GB" sz="2800" b="1" dirty="0" smtClean="0">
                <a:solidFill>
                  <a:srgbClr val="FFFFFF"/>
                </a:solidFill>
              </a:rPr>
              <a:t>avoid</a:t>
            </a:r>
          </a:p>
          <a:p>
            <a:endParaRPr lang="en-GB" dirty="0" smtClean="0">
              <a:solidFill>
                <a:srgbClr val="FFFFFF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Monotone delivery 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Volume dropping off at end of sentences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No emphasis and pauses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High speed delivery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Colloquialisms and acronyms</a:t>
            </a:r>
          </a:p>
          <a:p>
            <a:pPr marL="342900" indent="-342900">
              <a:buFont typeface="Arial"/>
              <a:buChar char="•"/>
            </a:pPr>
            <a:r>
              <a:rPr lang="en-GB" sz="2400" dirty="0" smtClean="0">
                <a:solidFill>
                  <a:srgbClr val="FFFFFF"/>
                </a:solidFill>
              </a:rPr>
              <a:t>Looking away from students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491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3748719"/>
          </a:xfrm>
        </p:spPr>
        <p:txBody>
          <a:bodyPr/>
          <a:lstStyle/>
          <a:p>
            <a:pPr algn="ctr"/>
            <a:endParaRPr lang="en-GB" dirty="0" smtClean="0"/>
          </a:p>
          <a:p>
            <a:pPr algn="ctr"/>
            <a:r>
              <a:rPr lang="en-GB" dirty="0" smtClean="0">
                <a:solidFill>
                  <a:srgbClr val="FFFFFF"/>
                </a:solidFill>
              </a:rPr>
              <a:t>An introduction to your research</a:t>
            </a:r>
          </a:p>
          <a:p>
            <a:pPr algn="ctr"/>
            <a:endParaRPr lang="en-GB" sz="2800" dirty="0" smtClean="0"/>
          </a:p>
          <a:p>
            <a:pPr algn="ctr"/>
            <a:r>
              <a:rPr lang="en-GB" sz="2800" dirty="0" smtClean="0">
                <a:solidFill>
                  <a:srgbClr val="FFFFFF"/>
                </a:solidFill>
              </a:rPr>
              <a:t>Take 10 minutes to prepare a very short introduction to your research which you can present to the class who are not specialists in your field. </a:t>
            </a:r>
          </a:p>
          <a:p>
            <a:pPr algn="ctr"/>
            <a:r>
              <a:rPr lang="en-GB" sz="2800" dirty="0" smtClean="0">
                <a:solidFill>
                  <a:srgbClr val="FFFFFF"/>
                </a:solidFill>
              </a:rPr>
              <a:t>You have 2 minutes for your presentation.</a:t>
            </a:r>
            <a:endParaRPr lang="en-GB" sz="2800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98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FFFF"/>
                </a:solidFill>
              </a:rPr>
              <a:t>Feedback criteria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2" y="1628770"/>
            <a:ext cx="7920869" cy="4807469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Enthusiasm?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Clear message?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Delivery: Volume? Speed?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Relationship with audience?</a:t>
            </a:r>
          </a:p>
          <a:p>
            <a:pPr marL="342900" indent="-342900">
              <a:buFont typeface="Arial"/>
              <a:buChar char="•"/>
            </a:pPr>
            <a:r>
              <a:rPr lang="en-GB" sz="2800" dirty="0" smtClean="0">
                <a:solidFill>
                  <a:srgbClr val="FFFFFF"/>
                </a:solidFill>
              </a:rPr>
              <a:t>Confidence? 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 smtClean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257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7D456349-0B36-4D19-921C-E61F75203F9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66825" y="1047749"/>
            <a:ext cx="67437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>
                <a:latin typeface="Arial MT"/>
              </a:rPr>
              <a:t>"I never teach my pupils, I only provide the conditions in which they can learn."</a:t>
            </a:r>
            <a:br>
              <a:rPr lang="en-GB" sz="2800" dirty="0">
                <a:latin typeface="Arial MT"/>
              </a:rPr>
            </a:br>
            <a:r>
              <a:rPr lang="en-GB" sz="2800" dirty="0">
                <a:latin typeface="Arial MT"/>
              </a:rPr>
              <a:t/>
            </a:r>
            <a:br>
              <a:rPr lang="en-GB" sz="2800" dirty="0">
                <a:latin typeface="Arial MT"/>
              </a:rPr>
            </a:br>
            <a:endParaRPr lang="en-GB" sz="2800" dirty="0">
              <a:latin typeface="Arial MT"/>
            </a:endParaRPr>
          </a:p>
        </p:txBody>
      </p:sp>
      <p:pic>
        <p:nvPicPr>
          <p:cNvPr id="112642" name="Picture 2" descr="C:\Users\smk6\Pictures\employability\Einstein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725" y="2350260"/>
            <a:ext cx="2647950" cy="32446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214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</a:t>
            </a:r>
            <a:r>
              <a:rPr lang="en-GB" dirty="0" smtClean="0"/>
              <a:t>hat about PP?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3314" name="Picture 2" descr="C:\Users\smk6\Pictures\Student-asleep-during-lec-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627" y="2114549"/>
            <a:ext cx="6672741" cy="40036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75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8-01-04 at 16.03.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351" y="-36138"/>
            <a:ext cx="9268581" cy="68941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567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sz="quarter" idx="10"/>
          </p:nvPr>
        </p:nvSpPr>
        <p:spPr>
          <a:xfrm>
            <a:off x="588331" y="548633"/>
            <a:ext cx="7920868" cy="4819780"/>
          </a:xfrm>
        </p:spPr>
        <p:txBody>
          <a:bodyPr/>
          <a:lstStyle/>
          <a:p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dirty="0" smtClean="0">
                <a:solidFill>
                  <a:srgbClr val="97D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altLang="en-US" dirty="0">
                <a:solidFill>
                  <a:srgbClr val="97D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look at this for </a:t>
            </a:r>
            <a:r>
              <a:rPr lang="en-US" altLang="en-US" dirty="0" smtClean="0">
                <a:solidFill>
                  <a:srgbClr val="97D7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hour?</a:t>
            </a:r>
          </a:p>
          <a:p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dirty="0" err="1" smtClean="0">
                <a:solidFill>
                  <a:srgbClr val="FF00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altLang="en-US" dirty="0" smtClean="0">
                <a:solidFill>
                  <a:srgbClr val="FF00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FF00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 different on every LCD </a:t>
            </a:r>
            <a:r>
              <a:rPr lang="en-US" altLang="en-US" dirty="0" smtClean="0">
                <a:solidFill>
                  <a:srgbClr val="FF00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projector</a:t>
            </a:r>
          </a:p>
          <a:p>
            <a:endParaRPr lang="en-US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Colours</a:t>
            </a:r>
            <a:r>
              <a:rPr lang="en-US" alt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look different on your computer screen to how they’ll look projected</a:t>
            </a:r>
            <a:endParaRPr lang="en-US" alt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1412" y="21572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>
                <a:solidFill>
                  <a:srgbClr val="FF6600"/>
                </a:solidFill>
              </a:rPr>
              <a:t>My </a:t>
            </a:r>
            <a:r>
              <a:rPr lang="en-US" altLang="en-US" dirty="0">
                <a:solidFill>
                  <a:srgbClr val="FF6600"/>
                </a:solidFill>
              </a:rPr>
              <a:t>eyes are burning!</a:t>
            </a:r>
          </a:p>
        </p:txBody>
      </p:sp>
    </p:spTree>
    <p:extLst>
      <p:ext uri="{BB962C8B-B14F-4D97-AF65-F5344CB8AC3E}">
        <p14:creationId xmlns:p14="http://schemas.microsoft.com/office/powerpoint/2010/main" val="243013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dirty="0" err="1" smtClean="0"/>
              <a:t>Colours</a:t>
            </a:r>
            <a:r>
              <a:rPr lang="en-US" altLang="en-US" dirty="0" smtClean="0"/>
              <a:t> to avoid with white are</a:t>
            </a:r>
          </a:p>
          <a:p>
            <a:pPr lvl="1"/>
            <a:r>
              <a:rPr lang="en-US" altLang="en-US" dirty="0" smtClean="0">
                <a:solidFill>
                  <a:srgbClr val="CCFFCC"/>
                </a:solidFill>
              </a:rPr>
              <a:t>Light Green</a:t>
            </a:r>
          </a:p>
          <a:p>
            <a:pPr lvl="1"/>
            <a:r>
              <a:rPr lang="en-US" altLang="en-US" dirty="0" smtClean="0">
                <a:solidFill>
                  <a:srgbClr val="CCECFF"/>
                </a:solidFill>
              </a:rPr>
              <a:t>Light Blue</a:t>
            </a:r>
          </a:p>
          <a:p>
            <a:pPr lvl="1"/>
            <a:r>
              <a:rPr lang="en-US" altLang="en-US" dirty="0" smtClean="0">
                <a:solidFill>
                  <a:srgbClr val="FFFF99"/>
                </a:solidFill>
              </a:rPr>
              <a:t>Pale Yellow</a:t>
            </a:r>
            <a:endParaRPr lang="en-US" altLang="en-US" dirty="0">
              <a:solidFill>
                <a:srgbClr val="FFFF99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860032" y="3424015"/>
            <a:ext cx="3246438" cy="15240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altLang="en-US" dirty="0">
                <a:solidFill>
                  <a:srgbClr val="FFFFFF"/>
                </a:solidFill>
              </a:rPr>
              <a:t>Can you read this?</a:t>
            </a:r>
          </a:p>
        </p:txBody>
      </p:sp>
    </p:spTree>
    <p:extLst>
      <p:ext uri="{BB962C8B-B14F-4D97-AF65-F5344CB8AC3E}">
        <p14:creationId xmlns:p14="http://schemas.microsoft.com/office/powerpoint/2010/main" val="125658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305800" cy="40147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453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56" y="278580"/>
            <a:ext cx="7290972" cy="5418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662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Active learning in lectures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972000" y="1844824"/>
            <a:ext cx="7200000" cy="2677656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Speak to neighbour or small group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Have a break for a physical activity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Incomplete handouts</a:t>
            </a:r>
          </a:p>
          <a:p>
            <a:pPr marL="342900" indent="-342900">
              <a:buFont typeface="Arial"/>
              <a:buChar char="•"/>
            </a:pPr>
            <a:r>
              <a:rPr lang="en-GB" dirty="0" smtClean="0">
                <a:solidFill>
                  <a:srgbClr val="000000"/>
                </a:solidFill>
              </a:rPr>
              <a:t>Quizzes</a:t>
            </a:r>
          </a:p>
          <a:p>
            <a:pPr marL="342900" indent="-342900">
              <a:buFont typeface="Arial"/>
              <a:buChar char="•"/>
            </a:pPr>
            <a:r>
              <a:rPr lang="en-GB" b="1" dirty="0" smtClean="0">
                <a:solidFill>
                  <a:srgbClr val="000000"/>
                </a:solidFill>
              </a:rPr>
              <a:t>Use technology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523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60032" y="3284984"/>
            <a:ext cx="3960440" cy="3237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GB" sz="3600" dirty="0">
                <a:solidFill>
                  <a:prstClr val="white"/>
                </a:solidFill>
                <a:latin typeface="Arial MT"/>
              </a:rPr>
              <a:t>“Learning is </a:t>
            </a:r>
            <a:r>
              <a:rPr lang="en-GB" sz="3600" u="sng" dirty="0">
                <a:solidFill>
                  <a:prstClr val="white"/>
                </a:solidFill>
                <a:latin typeface="Arial MT"/>
              </a:rPr>
              <a:t>experience</a:t>
            </a:r>
            <a:r>
              <a:rPr lang="en-GB" sz="3600" dirty="0">
                <a:solidFill>
                  <a:prstClr val="white"/>
                </a:solidFill>
                <a:latin typeface="Arial MT"/>
              </a:rPr>
              <a:t>.</a:t>
            </a:r>
          </a:p>
          <a:p>
            <a:pPr algn="ctr">
              <a:lnSpc>
                <a:spcPct val="114000"/>
              </a:lnSpc>
            </a:pPr>
            <a:endParaRPr lang="en-GB" sz="3600" dirty="0">
              <a:solidFill>
                <a:prstClr val="white"/>
              </a:solidFill>
              <a:latin typeface="Arial MT"/>
            </a:endParaRPr>
          </a:p>
          <a:p>
            <a:pPr algn="ctr">
              <a:lnSpc>
                <a:spcPct val="114000"/>
              </a:lnSpc>
            </a:pPr>
            <a:r>
              <a:rPr lang="en-GB" sz="3600" dirty="0" smtClean="0">
                <a:solidFill>
                  <a:prstClr val="white"/>
                </a:solidFill>
                <a:latin typeface="Arial MT"/>
              </a:rPr>
              <a:t>Everything else is just information .</a:t>
            </a:r>
            <a:r>
              <a:rPr lang="en-GB" sz="3600" dirty="0">
                <a:solidFill>
                  <a:prstClr val="white"/>
                </a:solidFill>
                <a:latin typeface="Arial MT"/>
              </a:rPr>
              <a:t>”</a:t>
            </a:r>
            <a:endParaRPr lang="en-GB" sz="4000" u="sng" dirty="0">
              <a:solidFill>
                <a:prstClr val="white"/>
              </a:solidFill>
              <a:latin typeface="Arial MT"/>
            </a:endParaRPr>
          </a:p>
        </p:txBody>
      </p:sp>
      <p:pic>
        <p:nvPicPr>
          <p:cNvPr id="30722" name="Picture 2" descr="http://www.deism.com/images/Einstein_laughing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3936437" cy="2952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14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 MT"/>
              </a:rPr>
              <a:t>Watch the experts</a:t>
            </a:r>
            <a:endParaRPr lang="en-GB" dirty="0">
              <a:latin typeface="Arial M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12"/>
            <a:ext cx="82296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Eric Mazur</a:t>
            </a:r>
          </a:p>
          <a:p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://youtu.be/dUJS48XQeXE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u="sng" dirty="0" smtClean="0"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marL="0" indent="0">
              <a:buNone/>
            </a:pP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Matt Abraham (TED talk)</a:t>
            </a:r>
          </a:p>
          <a:p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www.youtube.com/watch?v=YdtLELVhEQg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u="sng" dirty="0" smtClean="0">
              <a:latin typeface="Arial" panose="020B0604020202020204" pitchFamily="34" charset="0"/>
              <a:cs typeface="Arial" panose="020B0604020202020204" pitchFamily="34" charset="0"/>
              <a:hlinkClick r:id="rId4"/>
            </a:endParaRPr>
          </a:p>
          <a:p>
            <a:pPr marL="0" indent="0">
              <a:buNone/>
            </a:pP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Presenting with slides</a:t>
            </a:r>
          </a:p>
          <a:p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</a:t>
            </a:r>
            <a:r>
              <a:rPr lang="en-GB" sz="2000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</a:t>
            </a:r>
            <a:r>
              <a:rPr lang="en-GB" sz="20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www.youtube.com/watch?v=Z0EEH80AeUg</a:t>
            </a:r>
            <a:endParaRPr lang="en-GB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avoid death by Power Point</a:t>
            </a:r>
          </a:p>
          <a:p>
            <a:r>
              <a:rPr lang="en-GB" sz="2000" u="sng" dirty="0">
                <a:hlinkClick r:id="rId5"/>
              </a:rPr>
              <a:t>https://www.youtube.com/watch?v=Iwpi1Lm6dFo</a:t>
            </a:r>
            <a:endParaRPr lang="en-GB" sz="2000" dirty="0"/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96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2800" dirty="0"/>
              <a:t>What are your ideal learning conditions?</a:t>
            </a: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en-GB" b="1" dirty="0"/>
              <a:t>Where and how did you learn the most in your life</a:t>
            </a:r>
            <a:r>
              <a:rPr lang="en-GB" b="1" dirty="0" smtClean="0"/>
              <a:t>?</a:t>
            </a:r>
          </a:p>
          <a:p>
            <a:pPr algn="ctr"/>
            <a:endParaRPr lang="en-GB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Discuss with your partner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Present your partner’s response to the class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You have </a:t>
            </a:r>
            <a:r>
              <a:rPr lang="en-GB" b="1" dirty="0"/>
              <a:t>5 minutes </a:t>
            </a:r>
            <a:r>
              <a:rPr lang="en-GB" dirty="0"/>
              <a:t>for the discussion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2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onbrand-4269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2" y="453295"/>
            <a:ext cx="7962129" cy="49559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12192" y="5409264"/>
            <a:ext cx="274143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Photo by </a:t>
            </a:r>
            <a:r>
              <a:rPr lang="en-US" sz="900" dirty="0">
                <a:hlinkClick r:id="rId3"/>
              </a:rPr>
              <a:t>NeONBRAND</a:t>
            </a:r>
            <a:r>
              <a:rPr lang="en-US" sz="900" dirty="0"/>
              <a:t> on </a:t>
            </a:r>
            <a:r>
              <a:rPr lang="en-US" sz="900" dirty="0">
                <a:hlinkClick r:id="rId4"/>
              </a:rPr>
              <a:t>Unsplash</a:t>
            </a:r>
            <a:endParaRPr lang="en-US" sz="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644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ete-lusina-14615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72" y="458604"/>
            <a:ext cx="3240155" cy="35859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1460" y="4198992"/>
            <a:ext cx="16202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 </a:t>
            </a:r>
            <a:r>
              <a:rPr lang="en-US" sz="800" dirty="0">
                <a:hlinkClick r:id="rId3"/>
              </a:rPr>
              <a:t>Anete Lūsiņa</a:t>
            </a:r>
            <a:r>
              <a:rPr lang="en-US" sz="800" dirty="0"/>
              <a:t> on </a:t>
            </a:r>
            <a:r>
              <a:rPr lang="en-US" sz="800" dirty="0">
                <a:hlinkClick r:id="rId4"/>
              </a:rPr>
              <a:t>Unsplash</a:t>
            </a:r>
            <a:endParaRPr lang="en-US" sz="800" dirty="0"/>
          </a:p>
          <a:p>
            <a:endParaRPr lang="en-US" dirty="0"/>
          </a:p>
        </p:txBody>
      </p:sp>
      <p:pic>
        <p:nvPicPr>
          <p:cNvPr id="4" name="Picture 3" descr="stefan-stefancik-25762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257" y="1845633"/>
            <a:ext cx="4217125" cy="28144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2264" y="4844772"/>
            <a:ext cx="1986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Photo by </a:t>
            </a:r>
            <a:r>
              <a:rPr lang="en-US" sz="900" dirty="0">
                <a:hlinkClick r:id="rId6"/>
              </a:rPr>
              <a:t>Štefan Štefančík</a:t>
            </a:r>
            <a:r>
              <a:rPr lang="en-US" sz="900" dirty="0"/>
              <a:t> on </a:t>
            </a:r>
            <a:r>
              <a:rPr lang="en-US" sz="900" dirty="0">
                <a:hlinkClick r:id="rId4"/>
              </a:rPr>
              <a:t>Unsplash</a:t>
            </a:r>
            <a:endParaRPr lang="en-US" sz="900" dirty="0"/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95182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mk6\Pictures\lecture theatre 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49399"/>
            <a:ext cx="7492724" cy="44356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85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mk6\Pictures\batteryhensL_468x3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93" y="1052736"/>
            <a:ext cx="7106014" cy="47525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82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en-US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alt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6ED2ED-1A5A-420D-BA87-7496C9196E18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113" y="17463"/>
            <a:ext cx="7534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00113" y="2282825"/>
            <a:ext cx="1727200" cy="64611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Reading last year’s notes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47863" y="5016500"/>
            <a:ext cx="1544637" cy="646113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Never takes  notes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795963" y="11113"/>
            <a:ext cx="1728787" cy="6477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Social networking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63713" y="3573463"/>
            <a:ext cx="1728787" cy="646112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Reading a newspaper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804025" y="981075"/>
            <a:ext cx="1439863" cy="92392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Only came to one lecture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067175" y="658813"/>
            <a:ext cx="1728788" cy="646112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10 second concentration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92950" y="5661025"/>
            <a:ext cx="1223963" cy="369888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Hungover</a:t>
            </a:r>
          </a:p>
        </p:txBody>
      </p:sp>
      <p:cxnSp>
        <p:nvCxnSpPr>
          <p:cNvPr id="14" name="Straight Arrow Connector 13"/>
          <p:cNvCxnSpPr>
            <a:stCxn id="11" idx="2"/>
          </p:cNvCxnSpPr>
          <p:nvPr/>
        </p:nvCxnSpPr>
        <p:spPr>
          <a:xfrm>
            <a:off x="4932363" y="1304925"/>
            <a:ext cx="215900" cy="395288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0"/>
          </p:cNvCxnSpPr>
          <p:nvPr/>
        </p:nvCxnSpPr>
        <p:spPr>
          <a:xfrm flipV="1">
            <a:off x="1763713" y="981075"/>
            <a:ext cx="955675" cy="1301750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9" idx="3"/>
          </p:cNvCxnSpPr>
          <p:nvPr/>
        </p:nvCxnSpPr>
        <p:spPr>
          <a:xfrm flipV="1">
            <a:off x="3492500" y="2922588"/>
            <a:ext cx="1960563" cy="973137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7" idx="3"/>
          </p:cNvCxnSpPr>
          <p:nvPr/>
        </p:nvCxnSpPr>
        <p:spPr>
          <a:xfrm flipV="1">
            <a:off x="3492500" y="4219575"/>
            <a:ext cx="1439863" cy="1119188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2" idx="0"/>
          </p:cNvCxnSpPr>
          <p:nvPr/>
        </p:nvCxnSpPr>
        <p:spPr>
          <a:xfrm flipH="1" flipV="1">
            <a:off x="7297738" y="4006850"/>
            <a:ext cx="406400" cy="1654175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0" idx="2"/>
          </p:cNvCxnSpPr>
          <p:nvPr/>
        </p:nvCxnSpPr>
        <p:spPr>
          <a:xfrm>
            <a:off x="7524750" y="1905000"/>
            <a:ext cx="0" cy="404813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6551613" y="603250"/>
            <a:ext cx="0" cy="1554163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932363" y="5638758"/>
            <a:ext cx="1728788" cy="92333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 dirty="0" smtClean="0"/>
              <a:t>Doesn’t know he’s in the wrong class</a:t>
            </a:r>
            <a:endParaRPr lang="en-GB" altLang="en-US" dirty="0"/>
          </a:p>
        </p:txBody>
      </p:sp>
      <p:cxnSp>
        <p:nvCxnSpPr>
          <p:cNvPr id="22" name="Straight Arrow Connector 21"/>
          <p:cNvCxnSpPr>
            <a:stCxn id="21" idx="0"/>
          </p:cNvCxnSpPr>
          <p:nvPr/>
        </p:nvCxnSpPr>
        <p:spPr>
          <a:xfrm flipV="1">
            <a:off x="5796757" y="3176216"/>
            <a:ext cx="970756" cy="2462542"/>
          </a:xfrm>
          <a:prstGeom prst="straightConnector1">
            <a:avLst/>
          </a:prstGeom>
          <a:ln w="50800">
            <a:solidFill>
              <a:schemeClr val="accent1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663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PVERSION" val="8"/>
  <p:tag name="TPFULLVERSION" val="8.5.2.3"/>
  <p:tag name="PPTVERSION" val="16"/>
  <p:tag name="TPOS" val="2"/>
  <p:tag name="TPLASTSAVEVERSION" val="6.3 PC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814</Words>
  <Application>Microsoft Office PowerPoint</Application>
  <PresentationFormat>On-screen Show (4:3)</PresentationFormat>
  <Paragraphs>177</Paragraphs>
  <Slides>38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Arial MT</vt:lpstr>
      <vt:lpstr>Calibri</vt:lpstr>
      <vt:lpstr>Times New Roman</vt:lpstr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was your best learning experience?</vt:lpstr>
      <vt:lpstr>Group think – lectures</vt:lpstr>
      <vt:lpstr>Why are you nervous?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about PP?</vt:lpstr>
      <vt:lpstr>PowerPoint Presentation</vt:lpstr>
      <vt:lpstr>My eyes are burning!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Watch the experts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2019-01-07T11:56:26Z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