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9"/>
  </p:notesMasterIdLst>
  <p:handoutMasterIdLst>
    <p:handoutMasterId r:id="rId30"/>
  </p:handoutMasterIdLst>
  <p:sldIdLst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2" r:id="rId15"/>
    <p:sldId id="303" r:id="rId16"/>
    <p:sldId id="291" r:id="rId17"/>
    <p:sldId id="305" r:id="rId18"/>
    <p:sldId id="292" r:id="rId19"/>
    <p:sldId id="293" r:id="rId20"/>
    <p:sldId id="295" r:id="rId21"/>
    <p:sldId id="296" r:id="rId22"/>
    <p:sldId id="297" r:id="rId23"/>
    <p:sldId id="301" r:id="rId24"/>
    <p:sldId id="304" r:id="rId25"/>
    <p:sldId id="298" r:id="rId26"/>
    <p:sldId id="299" r:id="rId27"/>
    <p:sldId id="300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02"/>
            <p14:sldId id="303"/>
            <p14:sldId id="291"/>
            <p14:sldId id="305"/>
            <p14:sldId id="292"/>
            <p14:sldId id="293"/>
            <p14:sldId id="295"/>
            <p14:sldId id="296"/>
            <p14:sldId id="297"/>
            <p14:sldId id="301"/>
            <p14:sldId id="304"/>
            <p14:sldId id="298"/>
            <p14:sldId id="299"/>
            <p14:sldId id="300"/>
          </p14:sldIdLst>
        </p14:section>
        <p14:section name="Section Dividers" id="{82575F4C-A2F0-4EE9-9AE0-39F65A27CD48}">
          <p14:sldIdLst/>
        </p14:section>
        <p14:section name="Generic Slides" id="{CEC8951E-5280-470D-9367-390EE319EB8C}">
          <p14:sldIdLst/>
        </p14:section>
        <p14:section name="Closing Slide" id="{18BF6BD7-647C-4898-8490-009901F6A8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5">
          <p15:clr>
            <a:srgbClr val="A4A3A4"/>
          </p15:clr>
        </p15:guide>
        <p15:guide id="7" pos="2880">
          <p15:clr>
            <a:srgbClr val="A4A3A4"/>
          </p15:clr>
        </p15:guide>
        <p15:guide id="8" pos="159">
          <p15:clr>
            <a:srgbClr val="A4A3A4"/>
          </p15:clr>
        </p15:guide>
        <p15:guide id="9" pos="5603">
          <p15:clr>
            <a:srgbClr val="A4A3A4"/>
          </p15:clr>
        </p15:guide>
        <p15:guide id="10" pos="2993">
          <p15:clr>
            <a:srgbClr val="A4A3A4"/>
          </p15:clr>
        </p15:guide>
        <p15:guide id="11" pos="2767">
          <p15:clr>
            <a:srgbClr val="A4A3A4"/>
          </p15:clr>
        </p15:guide>
        <p15:guide id="12" pos="272">
          <p15:clr>
            <a:srgbClr val="A4A3A4"/>
          </p15:clr>
        </p15:guide>
        <p15:guide id="13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pos="2880">
          <p15:clr>
            <a:srgbClr val="A4A3A4"/>
          </p15:clr>
        </p15:guide>
        <p15:guide id="5" pos="5601">
          <p15:clr>
            <a:srgbClr val="A4A3A4"/>
          </p15:clr>
        </p15:guide>
        <p15:guide id="6" pos="158">
          <p15:clr>
            <a:srgbClr val="A4A3A4"/>
          </p15:clr>
        </p15:guide>
        <p15:guide id="7" pos="2993">
          <p15:clr>
            <a:srgbClr val="A4A3A4"/>
          </p15:clr>
        </p15:guide>
        <p15:guide id="8" pos="27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328" autoAdjust="0"/>
  </p:normalViewPr>
  <p:slideViewPr>
    <p:cSldViewPr snapToObjects="1">
      <p:cViewPr varScale="1">
        <p:scale>
          <a:sx n="100" d="100"/>
          <a:sy n="100" d="100"/>
        </p:scale>
        <p:origin x="1536" y="72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2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08/01/2019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0E4A-73A3-448D-A184-321A3489D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56256E-6E52-4D05-AF31-F5412479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61A54B5-A5E6-4246-A349-D0F2304993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56349-0B36-4D19-921C-E61F75203F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722" r:id="rId3"/>
    <p:sldLayoutId id="2147483723" r:id="rId4"/>
    <p:sldLayoutId id="214748372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lleges.edu.au/informed/features/giving-student-feedback/" TargetMode="External"/><Relationship Id="rId2" Type="http://schemas.openxmlformats.org/officeDocument/2006/relationships/hyperlink" Target="http://wap.rdg.ac.uk/web/FILES/EngageinFeedback/Race_using_feedback_to_help_students_learn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dlet.com/GCUAcademicDevelopment/assessment_feedback" TargetMode="External"/><Relationship Id="rId4" Type="http://schemas.openxmlformats.org/officeDocument/2006/relationships/hyperlink" Target="http://www.gcu.ac.uk/futurelearn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pBuND7r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4dWj8OhBxM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t.ly/2qn8M1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TzVN0xQhWaQ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earch/photos/confidence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lVCHfXn3VME?utm_source=unsplash&amp;utm_medium=referral&amp;utm_content=creditCopyTex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178700"/>
            <a:ext cx="5760746" cy="400110"/>
          </a:xfrm>
        </p:spPr>
        <p:txBody>
          <a:bodyPr/>
          <a:lstStyle/>
          <a:p>
            <a:r>
              <a:rPr lang="en-GB" dirty="0" smtClean="0"/>
              <a:t>Giving Effective Feedback and </a:t>
            </a:r>
            <a:r>
              <a:rPr lang="en-GB" dirty="0" err="1" smtClean="0"/>
              <a:t>Feedforward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1988808"/>
            <a:ext cx="5760806" cy="1692771"/>
          </a:xfrm>
        </p:spPr>
        <p:txBody>
          <a:bodyPr/>
          <a:lstStyle/>
          <a:p>
            <a:r>
              <a:rPr lang="en-GB" dirty="0" smtClean="0"/>
              <a:t>Sheila MacNeill, Senior Lecturer Academic Development : Digital Learning, Dept. Academic Quality and Development</a:t>
            </a:r>
          </a:p>
          <a:p>
            <a:r>
              <a:rPr lang="en-GB" dirty="0" smtClean="0"/>
              <a:t>Graduate Teaching Assistants Workshop 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Four strategies for giving good feedback</a:t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(Gavan Watson, University of Guelph  see video on GCU LEARN)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6925"/>
            <a:ext cx="8153400" cy="4041775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Good feedback has to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Timely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600" b="0" dirty="0" smtClean="0">
                <a:latin typeface="Calibri" panose="020F0502020204030204" pitchFamily="34" charset="0"/>
              </a:rPr>
              <a:t>What do the students expect?</a:t>
            </a:r>
            <a:endParaRPr lang="en-GB" sz="36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NUS 10 Feedback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97764" cy="4572000"/>
          </a:xfrm>
        </p:spPr>
        <p:txBody>
          <a:bodyPr/>
          <a:lstStyle/>
          <a:p>
            <a:r>
              <a:rPr lang="en-US" sz="1600" b="1" dirty="0"/>
              <a:t>Should be for learning, not just of learning</a:t>
            </a:r>
            <a:br>
              <a:rPr lang="en-US" sz="1600" b="1" dirty="0"/>
            </a:br>
            <a:r>
              <a:rPr lang="en-US" sz="1600" dirty="0"/>
              <a:t>Feedback should be primarily used as a learning tool and therefore positioned for learning rather than as a measure of learning.</a:t>
            </a:r>
          </a:p>
          <a:p>
            <a:r>
              <a:rPr lang="en-US" sz="1600" b="1" dirty="0"/>
              <a:t>Should be a continuous process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Rather than a one-off event after assessment, feedback should be part of continuous guided learning and an integral part of the learning experience.</a:t>
            </a:r>
          </a:p>
          <a:p>
            <a:r>
              <a:rPr lang="en-US" sz="1600" b="1" dirty="0"/>
              <a:t>Should be timely</a:t>
            </a:r>
            <a:r>
              <a:rPr lang="en-US" sz="1600" dirty="0"/>
              <a:t>  </a:t>
            </a:r>
            <a:br>
              <a:rPr lang="en-US" sz="1600" dirty="0"/>
            </a:br>
            <a:r>
              <a:rPr lang="en-US" sz="1600" dirty="0"/>
              <a:t>Feedback should be provided in a timely manner, allowing students to apply it to future learning and assessments. This timeframe needs to be communicated to students.</a:t>
            </a:r>
          </a:p>
          <a:p>
            <a:r>
              <a:rPr lang="en-US" sz="1600" b="1" dirty="0"/>
              <a:t>Should relate to clear criteria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Objectives for assessment and grade criteria need to be clearly communicated to, and fully understood by, students. Subsequent feedback should be provided primarily in relation to this.</a:t>
            </a:r>
          </a:p>
          <a:p>
            <a:r>
              <a:rPr lang="en-US" sz="1600" b="1" dirty="0"/>
              <a:t>Should be constructive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If feedback is to be constructive it needs to be concise, focused and meaningful to feed-forward, highlighting what is going well and what can be improved.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0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NUS 10 Feedback Principles 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4" y="1268712"/>
            <a:ext cx="8153400" cy="4572000"/>
          </a:xfrm>
        </p:spPr>
        <p:txBody>
          <a:bodyPr/>
          <a:lstStyle/>
          <a:p>
            <a:r>
              <a:rPr lang="en-US" sz="1600" b="1" dirty="0"/>
              <a:t>Should be legible and clear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Feedback should be written in plain language so it can be easily understood by all students, enabling them to engage with it and support future learning.</a:t>
            </a:r>
          </a:p>
          <a:p>
            <a:r>
              <a:rPr lang="en-US" sz="1600" b="1" dirty="0"/>
              <a:t>Should be provided on exams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Exams</a:t>
            </a:r>
            <a:r>
              <a:rPr lang="en-US" sz="1600" dirty="0"/>
              <a:t> make up a high proportion of assessment and students should receive feedback on how well they did and how they could improve for the next time.</a:t>
            </a:r>
          </a:p>
          <a:p>
            <a:r>
              <a:rPr lang="en-US" sz="1600" b="1" dirty="0"/>
              <a:t>Should include self-assessment and peer-to-peer feedback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Feedback</a:t>
            </a:r>
            <a:r>
              <a:rPr lang="en-US" sz="1600" dirty="0"/>
              <a:t> from peers and self-assessment practices can play a powerful role in learning by encouraging reassessment of personal beliefs and interpretations.</a:t>
            </a:r>
          </a:p>
          <a:p>
            <a:r>
              <a:rPr lang="en-US" sz="1600" b="1" dirty="0"/>
              <a:t>Should be accessible to all students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Not all students are full-time, campus based and so universities should </a:t>
            </a:r>
            <a:r>
              <a:rPr lang="en-US" sz="1600" dirty="0" err="1"/>
              <a:t>utilise</a:t>
            </a:r>
            <a:r>
              <a:rPr lang="en-US" sz="1600" dirty="0"/>
              <a:t> different technologies to ensure all students have easy access to their feedback.</a:t>
            </a:r>
          </a:p>
          <a:p>
            <a:r>
              <a:rPr lang="en-US" sz="1600" b="1" dirty="0"/>
              <a:t>Should be flexible and suited to students’ needs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Students learn in different ways and therefore feedback is not ‘one size fits all’. Within reason students should be able to request feedback in various formats depending on their needs.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11952" y="5840712"/>
            <a:ext cx="4434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https://www.nus.org.uk/advice/course-reps/feedback-what-you-can-expect-/</a:t>
            </a:r>
          </a:p>
        </p:txBody>
      </p:sp>
    </p:spTree>
    <p:extLst>
      <p:ext uri="{BB962C8B-B14F-4D97-AF65-F5344CB8AC3E}">
        <p14:creationId xmlns:p14="http://schemas.microsoft.com/office/powerpoint/2010/main" val="131958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Use appropriate language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38250"/>
            <a:ext cx="8153400" cy="4927600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Have you thought about /tried…?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 was wondering whether this would work better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a good idea to … because / so that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Maybe the next time you could also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Another way  to … is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useful to </a:t>
            </a:r>
            <a:r>
              <a:rPr lang="en-GB" dirty="0" smtClean="0"/>
              <a:t>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Have you considered…?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I</a:t>
            </a:r>
            <a:r>
              <a:rPr lang="en-GB" sz="2400" b="0" dirty="0" smtClean="0">
                <a:latin typeface="Calibri" panose="020F0502020204030204" pitchFamily="34" charset="0"/>
              </a:rPr>
              <a:t> don’t understand ………….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e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98556"/>
            <a:ext cx="8281104" cy="53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2264" y="5653896"/>
            <a:ext cx="2160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http://www.emilywray.com/rise-model/</a:t>
            </a:r>
          </a:p>
        </p:txBody>
      </p:sp>
    </p:spTree>
    <p:extLst>
      <p:ext uri="{BB962C8B-B14F-4D97-AF65-F5344CB8AC3E}">
        <p14:creationId xmlns:p14="http://schemas.microsoft.com/office/powerpoint/2010/main" val="211270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Activity 3: Practising different forms of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6700"/>
            <a:ext cx="8153400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D</a:t>
            </a:r>
            <a:r>
              <a:rPr lang="en-GB" sz="2800" b="0" dirty="0" smtClean="0">
                <a:latin typeface="Calibri" panose="020F0502020204030204" pitchFamily="34" charset="0"/>
              </a:rPr>
              <a:t>raw a cat in 2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Swap cat drawings with your neighbour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Take it in turns to give 2 </a:t>
            </a:r>
            <a:r>
              <a:rPr lang="en-GB" sz="2800" dirty="0" smtClean="0">
                <a:latin typeface="Calibri" panose="020F0502020204030204" pitchFamily="34" charset="0"/>
              </a:rPr>
              <a:t>different types of verbal feedback </a:t>
            </a:r>
            <a:r>
              <a:rPr lang="en-GB" sz="2800" b="0" dirty="0" smtClean="0">
                <a:latin typeface="Calibri" panose="020F0502020204030204" pitchFamily="34" charset="0"/>
              </a:rPr>
              <a:t>– firstly negative, then positive (</a:t>
            </a:r>
            <a:r>
              <a:rPr lang="en-GB" sz="2800" b="0" i="1" dirty="0" smtClean="0">
                <a:latin typeface="Calibri" panose="020F0502020204030204" pitchFamily="34" charset="0"/>
              </a:rPr>
              <a:t>1 min for each feedback </a:t>
            </a:r>
            <a:r>
              <a:rPr lang="en-GB" sz="2800" b="0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http://www.ericawolf.com/cat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4" y="4444712"/>
            <a:ext cx="3343276" cy="16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How did you feel?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153400" cy="4794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feedback worked best?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did not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receive</a:t>
            </a:r>
            <a:r>
              <a:rPr lang="en-GB" sz="2400" b="0" dirty="0" smtClean="0">
                <a:latin typeface="Calibri" panose="020F0502020204030204" pitchFamily="34" charset="0"/>
              </a:rPr>
              <a:t> positive/ negative feedback?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give</a:t>
            </a:r>
            <a:r>
              <a:rPr lang="en-GB" sz="2400" b="0" dirty="0" smtClean="0">
                <a:latin typeface="Calibri" panose="020F0502020204030204" pitchFamily="34" charset="0"/>
              </a:rPr>
              <a:t> the feedback?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eeback principles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61" t="4208" r="-28464" b="171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GCU Feedback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0668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1892" y="6219372"/>
            <a:ext cx="459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www.gcu.ac.uk</a:t>
            </a:r>
            <a:r>
              <a:rPr lang="en-US" sz="1200" dirty="0"/>
              <a:t>/</a:t>
            </a:r>
            <a:r>
              <a:rPr lang="en-US" sz="1200" dirty="0" err="1"/>
              <a:t>futurelearning</a:t>
            </a:r>
            <a:r>
              <a:rPr lang="en-US" sz="1200" dirty="0"/>
              <a:t>/</a:t>
            </a:r>
            <a:r>
              <a:rPr lang="en-US" sz="1200" dirty="0" err="1"/>
              <a:t>feedbackprinciplesgcu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99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4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Calibri" panose="020F0502020204030204" pitchFamily="34" charset="0"/>
              </a:rPr>
              <a:t>What are the main </a:t>
            </a:r>
            <a:r>
              <a:rPr lang="en-GB" sz="2800" dirty="0">
                <a:latin typeface="Calibri" panose="020F0502020204030204" pitchFamily="34" charset="0"/>
              </a:rPr>
              <a:t>challenge</a:t>
            </a:r>
            <a:r>
              <a:rPr lang="en-GB" sz="2800" b="0" dirty="0">
                <a:latin typeface="Calibri" panose="020F0502020204030204" pitchFamily="34" charset="0"/>
              </a:rPr>
              <a:t>s with giving useful feedback</a:t>
            </a:r>
            <a:r>
              <a:rPr lang="en-GB" sz="2800" b="0" dirty="0" smtClean="0">
                <a:latin typeface="Calibri" panose="020F0502020204030204" pitchFamily="34" charset="0"/>
              </a:rPr>
              <a:t>?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 smtClean="0">
                <a:latin typeface="Calibri" panose="020F0502020204030204" pitchFamily="34" charset="0"/>
              </a:rPr>
              <a:t>Discuss in your group and present the results to the plenary.</a:t>
            </a:r>
          </a:p>
          <a:p>
            <a:r>
              <a:rPr lang="en-GB" sz="2800" b="0" dirty="0" smtClean="0">
                <a:latin typeface="Calibri" panose="020F0502020204030204" pitchFamily="34" charset="0"/>
              </a:rPr>
              <a:t>You have </a:t>
            </a:r>
            <a:r>
              <a:rPr lang="en-GB" sz="2800" dirty="0"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latin typeface="Calibri" panose="020F0502020204030204" pitchFamily="34" charset="0"/>
              </a:rPr>
              <a:t> minutes </a:t>
            </a:r>
            <a:r>
              <a:rPr lang="en-GB" sz="2800" b="0" dirty="0" smtClean="0">
                <a:latin typeface="Calibri" panose="020F0502020204030204" pitchFamily="34" charset="0"/>
              </a:rPr>
              <a:t>for this activity.</a:t>
            </a:r>
          </a:p>
          <a:p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Aims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076"/>
            <a:ext cx="8153400" cy="4746624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By the end of this session you should be able to:</a:t>
            </a:r>
          </a:p>
          <a:p>
            <a:pPr lvl="1"/>
            <a:r>
              <a:rPr lang="en-GB" sz="2400" b="0" dirty="0" smtClean="0">
                <a:latin typeface="Calibri" panose="020F0502020204030204" pitchFamily="34" charset="0"/>
              </a:rPr>
              <a:t>Define feedback in the context of learning and teaching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Recognise and apply feedback principles in learning and teaching practice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Start developing skills in giving and receiving feedback through practical activities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Make use of personal experiences of feedback to inform and enhance future practice</a:t>
            </a:r>
          </a:p>
          <a:p>
            <a:pPr lvl="1"/>
            <a:endParaRPr lang="en-GB" sz="2400" b="0" dirty="0" smtClean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latin typeface="Calibri" panose="020F0502020204030204" pitchFamily="34" charset="0"/>
              </a:rPr>
              <a:t>The challenge of judgement (part 2)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smtClean="0">
                <a:latin typeface="Calibri" panose="020F0502020204030204" pitchFamily="34" charset="0"/>
              </a:rPr>
              <a:t>Difficulties in assigning marks to assignments</a:t>
            </a:r>
          </a:p>
          <a:p>
            <a:endParaRPr lang="en-GB" sz="2800" b="0" smtClean="0">
              <a:latin typeface="Calibri" panose="020F0502020204030204" pitchFamily="34" charset="0"/>
            </a:endParaRPr>
          </a:p>
          <a:p>
            <a:r>
              <a:rPr lang="en-GB" sz="2800" b="0" smtClean="0">
                <a:latin typeface="Calibri" panose="020F0502020204030204" pitchFamily="34" charset="0"/>
              </a:rPr>
              <a:t>Using assessment </a:t>
            </a:r>
            <a:r>
              <a:rPr lang="en-GB" sz="2800" smtClean="0">
                <a:latin typeface="Calibri" panose="020F0502020204030204" pitchFamily="34" charset="0"/>
              </a:rPr>
              <a:t>criteria and rubrics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Biscuit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8859"/>
            <a:ext cx="8153400" cy="4572000"/>
          </a:xfrm>
        </p:spPr>
        <p:txBody>
          <a:bodyPr/>
          <a:lstStyle/>
          <a:p>
            <a:r>
              <a:rPr lang="en-US" sz="2400" dirty="0" smtClean="0"/>
              <a:t>In your groups describe what a biscuit is (2 </a:t>
            </a:r>
            <a:r>
              <a:rPr lang="en-US" sz="2400" dirty="0" err="1" smtClean="0"/>
              <a:t>mins</a:t>
            </a:r>
            <a:r>
              <a:rPr lang="en-US" sz="2400" dirty="0" smtClean="0"/>
              <a:t>, 2 sentences)</a:t>
            </a:r>
          </a:p>
          <a:p>
            <a:r>
              <a:rPr lang="en-US" sz="2400" dirty="0" smtClean="0"/>
              <a:t>Share and compare definitions</a:t>
            </a:r>
          </a:p>
          <a:p>
            <a:r>
              <a:rPr lang="en-US" sz="2400" dirty="0" smtClean="0"/>
              <a:t>Look at the plate on your table – based on your definition does it contain any </a:t>
            </a:r>
            <a:r>
              <a:rPr lang="en-US" sz="2400" smtClean="0"/>
              <a:t>biscuits? </a:t>
            </a:r>
            <a:endParaRPr lang="en-US" sz="2400" dirty="0" smtClean="0"/>
          </a:p>
          <a:p>
            <a:r>
              <a:rPr lang="en-US" sz="2400" dirty="0" smtClean="0"/>
              <a:t>Agree criteria for: good, adequate, poor and unacceptable biscuits (create a matrix)</a:t>
            </a:r>
          </a:p>
          <a:p>
            <a:r>
              <a:rPr lang="en-US" sz="2400" dirty="0" smtClean="0"/>
              <a:t>Share your matrix with another group and assess the remaining biscuits based on the other groups matrix</a:t>
            </a:r>
          </a:p>
        </p:txBody>
      </p:sp>
    </p:spTree>
    <p:extLst>
      <p:ext uri="{BB962C8B-B14F-4D97-AF65-F5344CB8AC3E}">
        <p14:creationId xmlns:p14="http://schemas.microsoft.com/office/powerpoint/2010/main" val="25190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4" y="144308"/>
            <a:ext cx="7651020" cy="556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832" y="5949336"/>
            <a:ext cx="5580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https://anethicalisland.wordpress.com/category/online-learning-infographics/</a:t>
            </a:r>
          </a:p>
        </p:txBody>
      </p:sp>
    </p:spTree>
    <p:extLst>
      <p:ext uri="{BB962C8B-B14F-4D97-AF65-F5344CB8AC3E}">
        <p14:creationId xmlns:p14="http://schemas.microsoft.com/office/powerpoint/2010/main" val="108489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465"/>
            <a:ext cx="8834463" cy="65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30"/>
            <a:ext cx="9234620" cy="64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References and resources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4425"/>
            <a:ext cx="8153400" cy="501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Nicol, D.J. and MacFarlane-Dick, D. (2006), Formative assessment and self-regulated learning: a model and seven principles of good feedback practice, </a:t>
            </a:r>
            <a:r>
              <a:rPr lang="en-GB" sz="1400" b="0" i="1" dirty="0" smtClean="0">
                <a:latin typeface="Calibri" panose="020F0502020204030204" pitchFamily="34" charset="0"/>
              </a:rPr>
              <a:t>Studies in Higher Education</a:t>
            </a:r>
            <a:r>
              <a:rPr lang="en-GB" sz="1400" b="0" dirty="0" smtClean="0">
                <a:latin typeface="Calibri" panose="020F0502020204030204" pitchFamily="34" charset="0"/>
              </a:rPr>
              <a:t>, Vol. 31, No.2, April 2006, pp 199-218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Race, P. (2008) Using feedback to  help students learn, Higher Education Academy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GB" sz="1400" b="0" dirty="0" smtClean="0">
                <a:latin typeface="Calibri" panose="020F0502020204030204" pitchFamily="34" charset="0"/>
                <a:hlinkClick r:id="rId2"/>
              </a:rPr>
              <a:t>wap.rdg.ac.uk/web/FILES/EngageinFeedback/Race_using_feedback_to_help_students_learn.pdf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Reynolds, L. (2013) Giving student feedback: 20 tips to do it right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3"/>
              </a:rPr>
              <a:t>http://www.opencolleges.edu.au/informed/features/giving-student-feedback</a:t>
            </a:r>
            <a:r>
              <a:rPr lang="en-GB" sz="1400" b="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GCU Feedback for Future Learning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GB" sz="1400" b="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www.gcu.ac.uk/futurelearning/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Collated GCU assessment and Feedback policies and guidance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hlinkClick r:id="rId5"/>
              </a:rPr>
              <a:t>https://padlet.com/GCUAcademicDevelopment/</a:t>
            </a:r>
            <a:r>
              <a:rPr lang="en-GB" sz="1400" dirty="0" smtClean="0">
                <a:latin typeface="Calibri" panose="020F0502020204030204" pitchFamily="34" charset="0"/>
                <a:hlinkClick r:id="rId5"/>
              </a:rPr>
              <a:t>assessment_feedback</a:t>
            </a:r>
            <a:endParaRPr lang="en-GB" sz="1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Identify one ‘memorable’ example of a time when you received feedback recently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Write a brief description of the feedback on a post-it note (e.g. written feedback on your</a:t>
            </a:r>
            <a:r>
              <a:rPr lang="en-GB" sz="2400" b="0" dirty="0"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latin typeface="Calibri" panose="020F0502020204030204" pitchFamily="34" charset="0"/>
              </a:rPr>
              <a:t>PhD; verbal comment from friends/ family on a meal you made etc. )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Place the post-it under either the positive or negative columns on the flipchart)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1 </a:t>
            </a:r>
            <a:endParaRPr lang="en-GB" sz="3200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What do you think of this feedback?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</a:t>
            </a:r>
            <a:r>
              <a:rPr lang="en-GB" dirty="0" smtClean="0">
                <a:hlinkClick r:id="rId4"/>
              </a:rPr>
              <a:t>/www.youtube.com/watch?v=4dWj8OhBxM4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2: What is good feedback?</a:t>
            </a:r>
            <a:b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Attempting a definition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Use only single words, or a short phrase, to describe what feedback is. Write your definition on the </a:t>
            </a:r>
            <a:r>
              <a:rPr lang="en-GB" sz="2800" b="0" dirty="0" err="1" smtClean="0">
                <a:latin typeface="Calibri" panose="020F0502020204030204" pitchFamily="34" charset="0"/>
              </a:rPr>
              <a:t>padlet</a:t>
            </a:r>
            <a:r>
              <a:rPr lang="en-GB" sz="2800" b="0" dirty="0" smtClean="0">
                <a:latin typeface="Calibri" panose="020F0502020204030204" pitchFamily="34" charset="0"/>
              </a:rPr>
              <a:t> wall.</a:t>
            </a:r>
          </a:p>
          <a:p>
            <a:endParaRPr lang="en-GB" sz="2800" b="0" dirty="0" smtClean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hlinkClick r:id="rId2"/>
              </a:rPr>
              <a:t>http://bit.ly/</a:t>
            </a:r>
            <a:r>
              <a:rPr lang="en-GB" sz="2800" dirty="0" smtClean="0">
                <a:latin typeface="Calibri" panose="020F0502020204030204" pitchFamily="34" charset="0"/>
                <a:hlinkClick r:id="rId2"/>
              </a:rPr>
              <a:t>2qn8M1s</a:t>
            </a:r>
            <a:r>
              <a:rPr lang="en-GB" sz="2800" dirty="0" smtClean="0">
                <a:latin typeface="Calibri" panose="020F0502020204030204" pitchFamily="34" charset="0"/>
              </a:rPr>
              <a:t>  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8-01-05 at 09.2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9" y="3107929"/>
            <a:ext cx="2881255" cy="2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 definitions from the experts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49" y="998676"/>
            <a:ext cx="8153400" cy="4572000"/>
          </a:xfrm>
        </p:spPr>
        <p:txBody>
          <a:bodyPr/>
          <a:lstStyle/>
          <a:p>
            <a:pPr algn="ctr"/>
            <a:endParaRPr lang="en-GB" sz="28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b="0" dirty="0" smtClean="0">
                <a:latin typeface="Calibri" panose="020F0502020204030204" pitchFamily="34" charset="0"/>
              </a:rPr>
              <a:t>“Feedback is when you receive comments about your work, so that you know how well your studies are going – and of course there’s the other side to this- so you know how </a:t>
            </a:r>
            <a:r>
              <a:rPr lang="en-GB" sz="2400" b="0" i="1" dirty="0" smtClean="0">
                <a:latin typeface="Calibri" panose="020F0502020204030204" pitchFamily="34" charset="0"/>
              </a:rPr>
              <a:t>badly</a:t>
            </a:r>
            <a:r>
              <a:rPr lang="en-GB" sz="2400" b="0" dirty="0" smtClean="0">
                <a:latin typeface="Calibri" panose="020F0502020204030204" pitchFamily="34" charset="0"/>
              </a:rPr>
              <a:t> your studies are going</a:t>
            </a:r>
            <a:r>
              <a:rPr lang="en-GB" sz="2400" dirty="0" smtClean="0"/>
              <a:t>” </a:t>
            </a:r>
            <a:r>
              <a:rPr lang="en-GB" sz="2400" b="0" dirty="0" smtClean="0">
                <a:latin typeface="Calibri" panose="020F0502020204030204" pitchFamily="34" charset="0"/>
              </a:rPr>
              <a:t>(Race, 2008)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b="0" dirty="0" smtClean="0">
                <a:latin typeface="Calibri" panose="020F0502020204030204" pitchFamily="34" charset="0"/>
              </a:rPr>
              <a:t>“So </a:t>
            </a:r>
            <a:r>
              <a:rPr lang="en-GB" sz="2400" b="0" dirty="0">
                <a:latin typeface="Calibri" panose="020F0502020204030204" pitchFamily="34" charset="0"/>
              </a:rPr>
              <a:t>what exactly is feedback?  Feedback is any response from a teacher in regard to a student’s performance or </a:t>
            </a:r>
            <a:r>
              <a:rPr lang="en-GB" sz="2400" b="0" dirty="0" err="1">
                <a:latin typeface="Calibri" panose="020F0502020204030204" pitchFamily="34" charset="0"/>
              </a:rPr>
              <a:t>behavior</a:t>
            </a:r>
            <a:r>
              <a:rPr lang="en-GB" sz="2400" b="0" dirty="0">
                <a:latin typeface="Calibri" panose="020F0502020204030204" pitchFamily="34" charset="0"/>
              </a:rPr>
              <a:t>. 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</a:t>
            </a:r>
            <a:r>
              <a:rPr lang="en-GB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can be verbal, written or gestural. </a:t>
            </a:r>
            <a:r>
              <a:rPr lang="en-GB" sz="2400" b="0" dirty="0">
                <a:latin typeface="Calibri" panose="020F0502020204030204" pitchFamily="34" charset="0"/>
              </a:rPr>
              <a:t>The purpose of feedback in the learning process is to improve a student’s performance- definitely not put a damper on it.  </a:t>
            </a:r>
            <a:r>
              <a:rPr lang="en-GB" sz="2400" dirty="0">
                <a:latin typeface="Calibri" panose="020F0502020204030204" pitchFamily="34" charset="0"/>
              </a:rPr>
              <a:t>The ultimate goal of feedback is to provide students with an “I can do this” attitude</a:t>
            </a:r>
            <a:r>
              <a:rPr lang="en-GB" sz="2400" b="0" dirty="0">
                <a:latin typeface="Calibri" panose="020F0502020204030204" pitchFamily="34" charset="0"/>
              </a:rPr>
              <a:t>. (Reynolds, 2013) </a:t>
            </a:r>
          </a:p>
          <a:p>
            <a:pPr algn="ctr"/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the purpose of feedback?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" y="1536701"/>
            <a:ext cx="3195280" cy="35125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28750"/>
            <a:ext cx="4000500" cy="465137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Confidence </a:t>
            </a:r>
            <a:r>
              <a:rPr lang="en-GB" sz="2000" dirty="0">
                <a:latin typeface="Calibri" panose="020F0502020204030204" pitchFamily="34" charset="0"/>
              </a:rPr>
              <a:t>building</a:t>
            </a:r>
            <a:r>
              <a:rPr lang="en-GB" sz="2000" b="0" dirty="0">
                <a:latin typeface="Calibri" panose="020F0502020204030204" pitchFamily="34" charset="0"/>
              </a:rPr>
              <a:t>: to give encouragement to students, help them improve their work </a:t>
            </a:r>
            <a:r>
              <a:rPr lang="en-GB" sz="2000" b="0" dirty="0" smtClean="0">
                <a:latin typeface="Calibri" panose="020F0502020204030204" pitchFamily="34" charset="0"/>
              </a:rPr>
              <a:t>further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Achievement</a:t>
            </a:r>
            <a:r>
              <a:rPr lang="en-GB" sz="2000" b="0" dirty="0">
                <a:latin typeface="Calibri" panose="020F0502020204030204" pitchFamily="34" charset="0"/>
              </a:rPr>
              <a:t>: give students an idea of how well they have done in comparison to </a:t>
            </a:r>
            <a:r>
              <a:rPr lang="en-GB" sz="2000" b="0" dirty="0" smtClean="0">
                <a:latin typeface="Calibri" panose="020F0502020204030204" pitchFamily="34" charset="0"/>
              </a:rPr>
              <a:t>others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Performance improvement</a:t>
            </a:r>
            <a:r>
              <a:rPr lang="en-GB" sz="2000" b="0" dirty="0">
                <a:latin typeface="Calibri" panose="020F0502020204030204" pitchFamily="34" charset="0"/>
              </a:rPr>
              <a:t>: can be used to provide individual students  with information on how they can implement actions to improve performance and make a plan (feed forward)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0628" y="5251302"/>
            <a:ext cx="2070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 </a:t>
            </a:r>
            <a:r>
              <a:rPr lang="en-US" sz="800" dirty="0">
                <a:hlinkClick r:id="rId3"/>
              </a:rPr>
              <a:t>Miguel </a:t>
            </a:r>
            <a:r>
              <a:rPr lang="en-US" sz="800" dirty="0" err="1">
                <a:hlinkClick r:id="rId3"/>
              </a:rPr>
              <a:t>Bruna</a:t>
            </a:r>
            <a:r>
              <a:rPr lang="en-US" sz="800" dirty="0"/>
              <a:t> on </a:t>
            </a:r>
            <a:r>
              <a:rPr lang="en-US" sz="800" dirty="0" err="1">
                <a:hlinkClick r:id="rId4"/>
              </a:rPr>
              <a:t>Unsplash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698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reasons to give good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 descr="ben-white-1243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2717"/>
          <a:stretch>
            <a:fillRect/>
          </a:stretch>
        </p:blipFill>
        <p:spPr>
          <a:xfrm>
            <a:off x="847725" y="1201738"/>
            <a:ext cx="2628900" cy="1855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37" y="1252537"/>
            <a:ext cx="4808563" cy="60817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Improve perception of strengths and weaknesses</a:t>
            </a:r>
            <a:r>
              <a:rPr lang="en-GB" sz="2000" b="0" dirty="0">
                <a:latin typeface="Calibri" panose="020F0502020204030204" pitchFamily="34" charset="0"/>
              </a:rPr>
              <a:t>: enable students to identify their strengths and weaknesses within the given task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Correction</a:t>
            </a:r>
            <a:r>
              <a:rPr lang="en-GB" sz="2000" b="0" dirty="0">
                <a:latin typeface="Calibri" panose="020F0502020204030204" pitchFamily="34" charset="0"/>
              </a:rPr>
              <a:t>: correct errors and point out information/ resources the student might have missed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Clarification and accountability</a:t>
            </a:r>
            <a:r>
              <a:rPr lang="en-GB" sz="2000" b="0" dirty="0">
                <a:latin typeface="Calibri" panose="020F0502020204030204" pitchFamily="34" charset="0"/>
              </a:rPr>
              <a:t>: where feedback is used to demonstrate/ clarify  how a specific grade/ mark was reached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484" y="3056338"/>
            <a:ext cx="162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3"/>
              </a:rPr>
              <a:t>Ben White</a:t>
            </a:r>
            <a:r>
              <a:rPr lang="en-US" sz="800" dirty="0"/>
              <a:t> on </a:t>
            </a:r>
            <a:r>
              <a:rPr lang="en-US" sz="800" dirty="0">
                <a:hlinkClick r:id="rId4"/>
              </a:rPr>
              <a:t>Unsplash</a:t>
            </a:r>
            <a:endParaRPr lang="en-US" sz="800" dirty="0"/>
          </a:p>
          <a:p>
            <a:endParaRPr lang="en-US" dirty="0"/>
          </a:p>
        </p:txBody>
      </p:sp>
      <p:pic>
        <p:nvPicPr>
          <p:cNvPr id="8" name="Picture 7" descr="Screen Shot 2018-01-05 at 09.4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376213"/>
            <a:ext cx="2618870" cy="198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943" y="5391554"/>
            <a:ext cx="2160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Photo: </a:t>
            </a:r>
            <a:r>
              <a:rPr lang="en-US" sz="800" dirty="0" err="1" smtClean="0"/>
              <a:t>shutterstock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5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Bad feedback</a:t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89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Saps students’ confidence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Directs students’ activities in inappropriate directions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articulate with learning outcomes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relate clearly to evidence of achievement of assessment criteria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Relates only to what is easy to assess rather than what is at the heart of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Focuses on failings rather than achievements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918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Frame</vt:lpstr>
      <vt:lpstr>Section Dividers</vt:lpstr>
      <vt:lpstr>Slides</vt:lpstr>
      <vt:lpstr>PowerPoint Presentation</vt:lpstr>
      <vt:lpstr>Aims</vt:lpstr>
      <vt:lpstr>Activity 1 </vt:lpstr>
      <vt:lpstr>What do you think of this feedback?</vt:lpstr>
      <vt:lpstr>Activity 2: What is good feedback? Attempting a definition</vt:lpstr>
      <vt:lpstr>Some definitions from the experts</vt:lpstr>
      <vt:lpstr>What is the purpose of feedback?</vt:lpstr>
      <vt:lpstr>More reasons to give good feedback</vt:lpstr>
      <vt:lpstr>Bad feedback </vt:lpstr>
      <vt:lpstr>Four strategies for giving good feedback  (Gavan Watson, University of Guelph  see video on GCU LEARN)</vt:lpstr>
      <vt:lpstr>PowerPoint Presentation</vt:lpstr>
      <vt:lpstr>NUS 10 Feedback Principles</vt:lpstr>
      <vt:lpstr>NUS 10 Feedback Principles cont. </vt:lpstr>
      <vt:lpstr>Use appropriate language</vt:lpstr>
      <vt:lpstr>PowerPoint Presentation</vt:lpstr>
      <vt:lpstr>Activity 3: Practising different forms of feedback</vt:lpstr>
      <vt:lpstr>How did you feel?</vt:lpstr>
      <vt:lpstr>PowerPoint Presentation</vt:lpstr>
      <vt:lpstr>Activity 4</vt:lpstr>
      <vt:lpstr>The challenge of judgement (part 2)</vt:lpstr>
      <vt:lpstr>The Biscuit Challenge</vt:lpstr>
      <vt:lpstr>PowerPoint Presentation</vt:lpstr>
      <vt:lpstr>PowerPoint Presentation</vt:lpstr>
      <vt:lpstr>PowerPoint Presentation</vt:lpstr>
      <vt:lpstr>References and resources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2019-01-08T16:21:58Z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