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2"/>
    <p:sldMasterId id="2147483711" r:id="rId3"/>
    <p:sldMasterId id="2147483682" r:id="rId4"/>
  </p:sldMasterIdLst>
  <p:notesMasterIdLst>
    <p:notesMasterId r:id="rId33"/>
  </p:notesMasterIdLst>
  <p:handoutMasterIdLst>
    <p:handoutMasterId r:id="rId34"/>
  </p:handoutMasterIdLst>
  <p:sldIdLst>
    <p:sldId id="256" r:id="rId5"/>
    <p:sldId id="301" r:id="rId6"/>
    <p:sldId id="302" r:id="rId7"/>
    <p:sldId id="303" r:id="rId8"/>
    <p:sldId id="304" r:id="rId9"/>
    <p:sldId id="307" r:id="rId10"/>
    <p:sldId id="308" r:id="rId11"/>
    <p:sldId id="305" r:id="rId12"/>
    <p:sldId id="306" r:id="rId13"/>
    <p:sldId id="309" r:id="rId14"/>
    <p:sldId id="310" r:id="rId15"/>
    <p:sldId id="311" r:id="rId16"/>
    <p:sldId id="324" r:id="rId17"/>
    <p:sldId id="325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7" r:id="rId30"/>
    <p:sldId id="326" r:id="rId31"/>
    <p:sldId id="328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5">
          <p15:clr>
            <a:srgbClr val="A4A3A4"/>
          </p15:clr>
        </p15:guide>
        <p15:guide id="2" orient="horz" pos="3747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2386">
          <p15:clr>
            <a:srgbClr val="A4A3A4"/>
          </p15:clr>
        </p15:guide>
        <p15:guide id="5" orient="horz" pos="1934">
          <p15:clr>
            <a:srgbClr val="A4A3A4"/>
          </p15:clr>
        </p15:guide>
        <p15:guide id="6" orient="horz" pos="2161">
          <p15:clr>
            <a:srgbClr val="A4A3A4"/>
          </p15:clr>
        </p15:guide>
        <p15:guide id="7" orient="horz" pos="1820">
          <p15:clr>
            <a:srgbClr val="A4A3A4"/>
          </p15:clr>
        </p15:guide>
        <p15:guide id="8" orient="horz" pos="2607">
          <p15:clr>
            <a:srgbClr val="A4A3A4"/>
          </p15:clr>
        </p15:guide>
        <p15:guide id="9" orient="horz" pos="4201">
          <p15:clr>
            <a:srgbClr val="A4A3A4"/>
          </p15:clr>
        </p15:guide>
        <p15:guide id="10" orient="horz" pos="1479">
          <p15:clr>
            <a:srgbClr val="A4A3A4"/>
          </p15:clr>
        </p15:guide>
        <p15:guide id="11" orient="horz" pos="3293">
          <p15:clr>
            <a:srgbClr val="A4A3A4"/>
          </p15:clr>
        </p15:guide>
        <p15:guide id="12" orient="horz" pos="1031">
          <p15:clr>
            <a:srgbClr val="A4A3A4"/>
          </p15:clr>
        </p15:guide>
        <p15:guide id="13" orient="horz" pos="3974">
          <p15:clr>
            <a:srgbClr val="A4A3A4"/>
          </p15:clr>
        </p15:guide>
        <p15:guide id="14" orient="horz" pos="802">
          <p15:clr>
            <a:srgbClr val="A4A3A4"/>
          </p15:clr>
        </p15:guide>
        <p15:guide id="15" orient="horz" pos="1253">
          <p15:clr>
            <a:srgbClr val="A4A3A4"/>
          </p15:clr>
        </p15:guide>
        <p15:guide id="16" orient="horz" pos="2953">
          <p15:clr>
            <a:srgbClr val="A4A3A4"/>
          </p15:clr>
        </p15:guide>
        <p15:guide id="17" orient="horz" pos="4083">
          <p15:clr>
            <a:srgbClr val="A4A3A4"/>
          </p15:clr>
        </p15:guide>
        <p15:guide id="18" pos="2881">
          <p15:clr>
            <a:srgbClr val="A4A3A4"/>
          </p15:clr>
        </p15:guide>
        <p15:guide id="19" pos="5375">
          <p15:clr>
            <a:srgbClr val="A4A3A4"/>
          </p15:clr>
        </p15:guide>
        <p15:guide id="20" pos="612">
          <p15:clr>
            <a:srgbClr val="A4A3A4"/>
          </p15:clr>
        </p15:guide>
        <p15:guide id="21" pos="5147">
          <p15:clr>
            <a:srgbClr val="A4A3A4"/>
          </p15:clr>
        </p15:guide>
        <p15:guide id="22" pos="385">
          <p15:clr>
            <a:srgbClr val="A4A3A4"/>
          </p15:clr>
        </p15:guide>
        <p15:guide id="23" pos="2654">
          <p15:clr>
            <a:srgbClr val="A4A3A4"/>
          </p15:clr>
        </p15:guide>
        <p15:guide id="24" pos="31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667"/>
    <a:srgbClr val="006CB4"/>
    <a:srgbClr val="AF1685"/>
    <a:srgbClr val="97D700"/>
    <a:srgbClr val="753BBD"/>
    <a:srgbClr val="009681"/>
    <a:srgbClr val="EFEEED"/>
    <a:srgbClr val="C6003D"/>
    <a:srgbClr val="68478D"/>
    <a:srgbClr val="514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681" autoAdjust="0"/>
  </p:normalViewPr>
  <p:slideViewPr>
    <p:cSldViewPr snapToGrid="0" snapToObjects="1">
      <p:cViewPr varScale="1">
        <p:scale>
          <a:sx n="56" d="100"/>
          <a:sy n="56" d="100"/>
        </p:scale>
        <p:origin x="-102" y="-726"/>
      </p:cViewPr>
      <p:guideLst>
        <p:guide orient="horz" pos="345"/>
        <p:guide orient="horz" pos="3747"/>
        <p:guide orient="horz" pos="572"/>
        <p:guide orient="horz" pos="2386"/>
        <p:guide orient="horz" pos="1934"/>
        <p:guide orient="horz" pos="2161"/>
        <p:guide orient="horz" pos="1820"/>
        <p:guide orient="horz" pos="2607"/>
        <p:guide orient="horz" pos="4201"/>
        <p:guide orient="horz" pos="1479"/>
        <p:guide orient="horz" pos="3293"/>
        <p:guide orient="horz" pos="1031"/>
        <p:guide orient="horz" pos="3974"/>
        <p:guide orient="horz" pos="802"/>
        <p:guide orient="horz" pos="1253"/>
        <p:guide orient="horz" pos="2953"/>
        <p:guide orient="horz" pos="4083"/>
        <p:guide pos="2881"/>
        <p:guide pos="5375"/>
        <p:guide pos="612"/>
        <p:guide pos="5147"/>
        <p:guide pos="385"/>
        <p:guide pos="2654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-26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mtClean="0"/>
              <a:pPr/>
              <a:t>14/03/2019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E86A2-DB0B-48E3-B43C-FE4600C96B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work is licensed under a Creative Commons Attribution 4.0 International License. </a:t>
            </a:r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9ED64-0ADF-46CE-9E4F-53EDBA1EDEC4}" type="datetimeFigureOut">
              <a:rPr lang="en-GB" smtClean="0"/>
              <a:pPr/>
              <a:t>14/03/2019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work is licensed under a Creative Commons Attribution 4.0 International License.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1694" y="908050"/>
            <a:ext cx="7921119" cy="46166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1694" y="1628775"/>
            <a:ext cx="79211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462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70" y="547688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12776" y="1987199"/>
            <a:ext cx="7920036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2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900000"/>
            <a:ext cx="3600450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>
                <a:latin typeface="Arial" pitchFamily="34" charset="0"/>
                <a:cs typeface="Arial" pitchFamily="34" charset="0"/>
              </a:rPr>
              <a:t>Subtitle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2" y="1396800"/>
            <a:ext cx="3599637" cy="20306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613570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570" y="3059995"/>
            <a:ext cx="3601226" cy="496805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3556800"/>
            <a:ext cx="3601225" cy="202255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7" y="547687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932363" y="547687"/>
            <a:ext cx="3600450" cy="5400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2775" y="547688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2363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931999" y="547200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1188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  <p:custDataLst>
              <p:custData r:id="rId1"/>
            </p:custDataLst>
          </p:nvPr>
        </p:nvSpPr>
        <p:spPr>
          <a:xfrm>
            <a:off x="612776" y="547688"/>
            <a:ext cx="3600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547688"/>
            <a:ext cx="36004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588" y="2347913"/>
            <a:ext cx="7920000" cy="484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3" y="3941378"/>
            <a:ext cx="2854440" cy="2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688"/>
            <a:ext cx="360036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4687888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5227637"/>
            <a:ext cx="35987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932813" y="547200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420088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547688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4687200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3" y="5227638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11188" y="547688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2555006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965" y="547688"/>
            <a:ext cx="79192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1394685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006C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urpl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en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3588" y="547688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4800" dirty="0">
                <a:latin typeface="Arial" pitchFamily="34" charset="0"/>
                <a:cs typeface="Arial" pitchFamily="34" charset="0"/>
              </a:rPr>
              <a:t>Presentation Title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1188" y="3427413"/>
            <a:ext cx="792158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4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091271"/>
            <a:ext cx="2160000" cy="121745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775"/>
            <a:ext cx="9142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  <p:sldLayoutId id="2147483707" r:id="rId14"/>
    <p:sldLayoutId id="2147483708" r:id="rId15"/>
    <p:sldLayoutId id="2147483709" r:id="rId16"/>
    <p:sldLayoutId id="2147483710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eth.thompson@gcu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umn.edu/opentextbooks/" TargetMode="External"/><Relationship Id="rId3" Type="http://schemas.openxmlformats.org/officeDocument/2006/relationships/hyperlink" Target="https://www.google.com/search?hl=en&amp;biw=1600&amp;bih=767&amp;tbm=isch&amp;sa=1&amp;ei=QfJ7XNGKAtCYjLsP7ty5kA4&amp;q=OER&amp;oq=OER&amp;gs_l=img.3..0l5j0i10j0l4.2539.5475..5770...0.0..0.55.148.3......2....1..gws-wiz-img.....0.xCJ_VrMvqfg" TargetMode="External"/><Relationship Id="rId7" Type="http://schemas.openxmlformats.org/officeDocument/2006/relationships/hyperlink" Target="https://openstax.org/" TargetMode="External"/><Relationship Id="rId2" Type="http://schemas.openxmlformats.org/officeDocument/2006/relationships/hyperlink" Target="https://edshare.gcu.ac.uk/4481/13/CARP/index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open.ed.ac.uk/" TargetMode="External"/><Relationship Id="rId5" Type="http://schemas.openxmlformats.org/officeDocument/2006/relationships/hyperlink" Target="https://www.pexels.com/" TargetMode="External"/><Relationship Id="rId4" Type="http://schemas.openxmlformats.org/officeDocument/2006/relationships/hyperlink" Target="https://pixabay.com/" TargetMode="External"/><Relationship Id="rId9" Type="http://schemas.openxmlformats.org/officeDocument/2006/relationships/hyperlink" Target="https://www.open.edu/openlear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unesco.org/oer/paris-declaration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service/license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pencontent.org/definition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s://oerworldmap.or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th1\Downloads\open.%20(2)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epscotland.org/oeps-final-report/" TargetMode="External"/><Relationship Id="rId2" Type="http://schemas.openxmlformats.org/officeDocument/2006/relationships/hyperlink" Target="http://declaration.openscot.net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2876" y="885006"/>
            <a:ext cx="7921119" cy="1323439"/>
          </a:xfrm>
        </p:spPr>
        <p:txBody>
          <a:bodyPr/>
          <a:lstStyle/>
          <a:p>
            <a:r>
              <a:rPr lang="en-GB" sz="4000" dirty="0"/>
              <a:t>An introduction to Open Educational Resources (OER)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01474" y="4295120"/>
            <a:ext cx="2722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Seth Thompson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Assistant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Collections and Discovery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Glasgow Caledonian University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seth.thompson@gcu.ac.uk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Twitter: @sthom_23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34" y="6105415"/>
            <a:ext cx="638175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49329" y="5874380"/>
            <a:ext cx="45867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work was created by Seth Thompson and licensed under a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Creative Commons Attribution 4.0 International License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6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Open Licenses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" y="1299731"/>
            <a:ext cx="2850885" cy="4610415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96108" y="1299731"/>
            <a:ext cx="33259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Creative Commons 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7 licenses with different level of openness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CCO- waive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CC BY- attribution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SA- share alike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NC- non-commercial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ND- non-derivatives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7300" y="5449816"/>
            <a:ext cx="3943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Creative commons license spectrum. Created by Shaddim and </a:t>
            </a:r>
            <a:r>
              <a:rPr lang="en-US" sz="1100" dirty="0"/>
              <a:t>licensed under the </a:t>
            </a:r>
            <a:r>
              <a:rPr lang="en-US" sz="1100" dirty="0">
                <a:hlinkClick r:id="rId3"/>
              </a:rPr>
              <a:t>Creative Commons Attribution 4.0 International License.</a:t>
            </a:r>
            <a:r>
              <a:rPr lang="en-US" sz="1100" dirty="0"/>
              <a:t> </a:t>
            </a:r>
            <a:endParaRPr lang="en-GB" sz="11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65" y="5843238"/>
            <a:ext cx="638175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Open Licenses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38959" y="1296174"/>
            <a:ext cx="5069258" cy="4078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7787" y="5538599"/>
            <a:ext cx="5180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Creative Commons Platforms. Creative Commons website. </a:t>
            </a:r>
            <a:r>
              <a:rPr lang="en-US" sz="1100" dirty="0"/>
              <a:t>licensed under the </a:t>
            </a:r>
            <a:r>
              <a:rPr lang="en-US" sz="1100" dirty="0">
                <a:hlinkClick r:id="rId3"/>
              </a:rPr>
              <a:t>Creative Commons Attribution 4.0 International License.</a:t>
            </a:r>
            <a:r>
              <a:rPr lang="en-US" sz="1100" dirty="0"/>
              <a:t> </a:t>
            </a:r>
            <a:endParaRPr lang="en-GB" sz="1100" dirty="0"/>
          </a:p>
          <a:p>
            <a:endParaRPr lang="en-GB" sz="11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58" y="5727556"/>
            <a:ext cx="638175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059949"/>
          </a:xfrm>
        </p:spPr>
        <p:txBody>
          <a:bodyPr/>
          <a:lstStyle/>
          <a:p>
            <a:r>
              <a:rPr lang="en-GB" dirty="0"/>
              <a:t>Why make educational resources open?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2776" y="1797208"/>
            <a:ext cx="3379361" cy="43100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OER could: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1800" dirty="0"/>
              <a:t>Improve curricula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1800" dirty="0"/>
              <a:t>reduce cost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1800" dirty="0"/>
              <a:t>support educational transformation</a:t>
            </a:r>
          </a:p>
          <a:p>
            <a:r>
              <a:rPr lang="en-GB" sz="1800" dirty="0"/>
              <a:t>		UNESCO (2011b)</a:t>
            </a:r>
          </a:p>
          <a:p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3588" y="1797208"/>
            <a:ext cx="4259766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However… potential may depend on:</a:t>
            </a:r>
          </a:p>
          <a:p>
            <a:pPr marL="1371600" lvl="1" indent="-342900"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en-GB" dirty="0"/>
              <a:t>Use of peer review</a:t>
            </a:r>
          </a:p>
          <a:p>
            <a:pPr marL="1371600" lvl="1" indent="-342900"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en-GB" dirty="0"/>
              <a:t>OER contextualisation</a:t>
            </a:r>
          </a:p>
          <a:p>
            <a:pPr marL="1371600" lvl="1" indent="-342900"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en-GB" dirty="0"/>
              <a:t>Openness</a:t>
            </a:r>
          </a:p>
          <a:p>
            <a:pPr marL="1371600" lvl="1" indent="-342900"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en-GB" dirty="0"/>
              <a:t>OER as professional  development</a:t>
            </a:r>
          </a:p>
          <a:p>
            <a:pPr marL="1371600" lvl="1" indent="-342900"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en-GB" dirty="0"/>
              <a:t>Student needs and inclusion in processes</a:t>
            </a:r>
          </a:p>
          <a:p>
            <a:pPr marL="1371600" lvl="1" indent="-342900"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en-GB" dirty="0"/>
              <a:t>Budgets</a:t>
            </a:r>
          </a:p>
          <a:p>
            <a:pPr marL="1371600" lvl="1" indent="-342900"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en-GB" dirty="0"/>
              <a:t>Correct acknowledgement</a:t>
            </a:r>
          </a:p>
          <a:p>
            <a:pPr marL="1028700" lvl="1">
              <a:spcBef>
                <a:spcPts val="480"/>
              </a:spcBef>
            </a:pPr>
            <a:r>
              <a:rPr lang="en-GB" dirty="0"/>
              <a:t>UNESCO (2011b)</a:t>
            </a:r>
          </a:p>
          <a:p>
            <a:pPr marL="1028700" lvl="1">
              <a:spcBef>
                <a:spcPts val="480"/>
              </a:spcBef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1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668149"/>
          </a:xfrm>
        </p:spPr>
        <p:txBody>
          <a:bodyPr/>
          <a:lstStyle/>
          <a:p>
            <a:r>
              <a:rPr lang="en-GB" dirty="0"/>
              <a:t>Why make educational resources open?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2776" y="1987199"/>
            <a:ext cx="3847712" cy="395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JISC UKOER/SCORE Review of HEFCE funded OER projects: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Increased access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Improved pedagogy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Greater sharing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1600" dirty="0"/>
              <a:t>Increased confidence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1600" dirty="0"/>
              <a:t>Improved collaborative projects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1600" dirty="0"/>
              <a:t>Educator reflections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1600" dirty="0"/>
              <a:t>quality of learning materials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1600" dirty="0"/>
              <a:t>Enhanced digital literacies</a:t>
            </a:r>
          </a:p>
          <a:p>
            <a:pPr lvl="1" indent="0">
              <a:buNone/>
            </a:pPr>
            <a:r>
              <a:rPr lang="en-GB" sz="1600" dirty="0"/>
              <a:t>McGill et al. (2013)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39268" y="1987199"/>
            <a:ext cx="3794338" cy="374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Motivations to adopt OER:</a:t>
            </a:r>
          </a:p>
          <a:p>
            <a:pPr marL="1200150" lvl="2" indent="-285750">
              <a:spcBef>
                <a:spcPts val="432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432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efficiency (cost, quality)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432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access</a:t>
            </a:r>
          </a:p>
          <a:p>
            <a:pPr marL="1200150" lvl="2" indent="-285750">
              <a:spcBef>
                <a:spcPts val="432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Pedagogy and student experience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432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Technological enhancement</a:t>
            </a:r>
          </a:p>
          <a:p>
            <a:pPr lvl="2">
              <a:spcBef>
                <a:spcPts val="432"/>
              </a:spcBef>
              <a:spcAft>
                <a:spcPts val="800"/>
              </a:spcAft>
            </a:pPr>
            <a:r>
              <a:rPr lang="en-GB" sz="1600" dirty="0"/>
              <a:t>McGill et al. (2013)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4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668149"/>
          </a:xfrm>
        </p:spPr>
        <p:txBody>
          <a:bodyPr/>
          <a:lstStyle/>
          <a:p>
            <a:r>
              <a:rPr lang="en-GB" dirty="0"/>
              <a:t>Why make educational resources open?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Weller et al. (2015)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Mixed method study- 21 surveys, 7,500 responses (both educators and students)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Positive impacts on student attitude and perception of learning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Authors acknowledge comparative data hard to identify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Similar findings to McGill et al (2013)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No evidence suggested OER use negatively impacting upon student performance</a:t>
            </a:r>
            <a:endParaRPr lang="en-GB" sz="2200" dirty="0"/>
          </a:p>
          <a:p>
            <a:r>
              <a:rPr lang="en-GB" sz="1800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9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Issues relating to OER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3" y="1628299"/>
            <a:ext cx="3952875" cy="3952875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82194" y="2390168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634" y="2371169"/>
            <a:ext cx="95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1583287"/>
            <a:ext cx="3439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lack of awareness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OEPS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/>
              <a:t>de Los Arcos et al.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66120" y="1956731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1371" y="2367746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3763" y="5150287"/>
            <a:ext cx="37101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Image </a:t>
            </a:r>
            <a:r>
              <a:rPr lang="en-GB" sz="1100" dirty="0">
                <a:solidFill>
                  <a:prstClr val="black"/>
                </a:solidFill>
                <a:hlinkClick r:id="rId3"/>
              </a:rPr>
              <a:t>Pixabay Licensed</a:t>
            </a:r>
            <a:r>
              <a:rPr lang="en-GB" sz="1100" dirty="0">
                <a:solidFill>
                  <a:prstClr val="black"/>
                </a:solidFill>
              </a:rPr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2157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175706"/>
          </a:xfrm>
        </p:spPr>
        <p:txBody>
          <a:bodyPr/>
          <a:lstStyle/>
          <a:p>
            <a:r>
              <a:rPr lang="en-GB" dirty="0"/>
              <a:t>Issues relating to OER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4" y="1530831"/>
            <a:ext cx="4027715" cy="4027715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05400" y="1584778"/>
            <a:ext cx="37134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Difficulties locating quality OER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de los Arcos et. al (2016), Hess et al. (2016)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Institutional repositories or wider social sites?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Atenas and Havemann (2014)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Rolfe (2016)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Multiple locations- increased availability and resilience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Nikoi and Armellini (2012)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03675" y="1831301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4912" y="1515738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424" y="2599196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620" y="571143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Image </a:t>
            </a:r>
            <a:r>
              <a:rPr lang="en-GB" sz="1100" dirty="0">
                <a:solidFill>
                  <a:prstClr val="black"/>
                </a:solidFill>
                <a:hlinkClick r:id="rId3"/>
              </a:rPr>
              <a:t>Pixabay Licensed</a:t>
            </a:r>
            <a:r>
              <a:rPr lang="en-GB" sz="1100" dirty="0">
                <a:solidFill>
                  <a:prstClr val="black"/>
                </a:solidFill>
              </a:rPr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9176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175706"/>
          </a:xfrm>
        </p:spPr>
        <p:txBody>
          <a:bodyPr/>
          <a:lstStyle/>
          <a:p>
            <a:r>
              <a:rPr lang="en-GB" dirty="0"/>
              <a:t>Issues relating to OER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0" y="1723394"/>
            <a:ext cx="3952875" cy="3952875"/>
          </a:xfrm>
        </p:spPr>
      </p:pic>
      <p:sp>
        <p:nvSpPr>
          <p:cNvPr id="5" name="TextBox 4"/>
          <p:cNvSpPr txBox="1"/>
          <p:nvPr/>
        </p:nvSpPr>
        <p:spPr>
          <a:xfrm>
            <a:off x="4734233" y="1502168"/>
            <a:ext cx="39634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Copyright and licensing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OEPS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de Los Arcos et al. (2016)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Copyright policy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Gadd and Weedon (2017)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conflicting copyright ownership information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global legal and cultural context confusion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shared resource ownership interests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ownership issues unresolved by UK copyright law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29960" y="565715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Image </a:t>
            </a:r>
            <a:r>
              <a:rPr lang="en-GB" sz="1100" dirty="0">
                <a:solidFill>
                  <a:prstClr val="black"/>
                </a:solidFill>
                <a:hlinkClick r:id="rId3"/>
              </a:rPr>
              <a:t>Pixabay Licensed</a:t>
            </a:r>
            <a:r>
              <a:rPr lang="en-GB" sz="1100" dirty="0">
                <a:solidFill>
                  <a:prstClr val="black"/>
                </a:solidFill>
              </a:rPr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23192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175706"/>
          </a:xfrm>
        </p:spPr>
        <p:txBody>
          <a:bodyPr/>
          <a:lstStyle/>
          <a:p>
            <a:r>
              <a:rPr lang="en-GB" dirty="0"/>
              <a:t>Issues relating to OER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" y="1505679"/>
            <a:ext cx="4231626" cy="4559328"/>
          </a:xfrm>
        </p:spPr>
      </p:pic>
      <p:sp>
        <p:nvSpPr>
          <p:cNvPr id="5" name="TextBox 4"/>
          <p:cNvSpPr txBox="1"/>
          <p:nvPr/>
        </p:nvSpPr>
        <p:spPr>
          <a:xfrm>
            <a:off x="1193180" y="2634342"/>
            <a:ext cx="24970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French Script MT" panose="03020402040607040605" pitchFamily="66" charset="0"/>
              </a:rPr>
              <a:t>OER policy…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399" y="1505679"/>
            <a:ext cx="375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Institutional Policy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Corrall and Pinfield 2014; Mishra 2017; </a:t>
            </a:r>
            <a:r>
              <a:rPr lang="en-GB" sz="1600" dirty="0"/>
              <a:t>Nikoi and Armellini 2012; </a:t>
            </a:r>
            <a:r>
              <a:rPr lang="en-US" sz="1600" dirty="0"/>
              <a:t>Reed 2012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Hard mandate or soft encouragement?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Policy a direct motivator? Maybe not…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Cox and Trotter (2016)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482790" y="543134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Image </a:t>
            </a:r>
            <a:r>
              <a:rPr lang="en-GB" sz="1100" dirty="0">
                <a:solidFill>
                  <a:prstClr val="black"/>
                </a:solidFill>
                <a:hlinkClick r:id="rId3"/>
              </a:rPr>
              <a:t>Pixabay Licensed</a:t>
            </a:r>
            <a:r>
              <a:rPr lang="en-GB" sz="1100" dirty="0">
                <a:solidFill>
                  <a:prstClr val="black"/>
                </a:solidFill>
              </a:rPr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26164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175706"/>
          </a:xfrm>
        </p:spPr>
        <p:txBody>
          <a:bodyPr/>
          <a:lstStyle/>
          <a:p>
            <a:r>
              <a:rPr lang="en-GB" dirty="0"/>
              <a:t>Issues relating to OER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5" y="1723394"/>
            <a:ext cx="5011754" cy="3158450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24104" y="1723394"/>
            <a:ext cx="291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Institutional culture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Cox and Trotter (2016; 2017)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827" y="547725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Image </a:t>
            </a:r>
            <a:r>
              <a:rPr lang="en-GB" sz="1100" dirty="0">
                <a:solidFill>
                  <a:prstClr val="black"/>
                </a:solidFill>
                <a:hlinkClick r:id="rId3"/>
              </a:rPr>
              <a:t>Pixabay Licensed</a:t>
            </a:r>
            <a:r>
              <a:rPr lang="en-GB" sz="1100" dirty="0">
                <a:solidFill>
                  <a:prstClr val="black"/>
                </a:solidFill>
              </a:rPr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35379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3569" y="547688"/>
            <a:ext cx="7920037" cy="584775"/>
          </a:xfrm>
        </p:spPr>
        <p:txBody>
          <a:bodyPr/>
          <a:lstStyle/>
          <a:p>
            <a:pPr lvl="0"/>
            <a:r>
              <a:rPr lang="en-GB" dirty="0"/>
              <a:t>Personal 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3569" y="1425386"/>
            <a:ext cx="7920037" cy="44012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Seth Thompson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Library Assistant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Collections and Discovery (Resource Management)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RGU graduate November 2018: Information and Library Studies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Worked at GCU Library for just over 4 years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2 years + in current role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Almost 2 years as a Library Assistant at Library Desk (student/service user support)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Prior to GCU Library, worked in health and fitness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Undergraduate degree in sport, health and exercise</a:t>
            </a:r>
          </a:p>
        </p:txBody>
      </p:sp>
    </p:spTree>
    <p:extLst>
      <p:ext uri="{BB962C8B-B14F-4D97-AF65-F5344CB8AC3E}">
        <p14:creationId xmlns:p14="http://schemas.microsoft.com/office/powerpoint/2010/main" val="25145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175706"/>
          </a:xfrm>
        </p:spPr>
        <p:txBody>
          <a:bodyPr/>
          <a:lstStyle/>
          <a:p>
            <a:r>
              <a:rPr lang="en-GB" dirty="0"/>
              <a:t>Issues relating to OER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0" y="1962879"/>
            <a:ext cx="4783159" cy="3174923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08193" y="1929692"/>
            <a:ext cx="2967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Sustainability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Financial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Annand (2015); Barrett et al. (2009)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The role of educators as creators- ‘a critical mass’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(Rolfe 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7034" y="554416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Image </a:t>
            </a:r>
            <a:r>
              <a:rPr lang="en-GB" sz="1100" dirty="0">
                <a:solidFill>
                  <a:prstClr val="black"/>
                </a:solidFill>
                <a:hlinkClick r:id="rId3"/>
              </a:rPr>
              <a:t>Pixabay Licensed</a:t>
            </a:r>
            <a:r>
              <a:rPr lang="en-GB" sz="1100" dirty="0">
                <a:solidFill>
                  <a:prstClr val="black"/>
                </a:solidFill>
              </a:rPr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38517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175706"/>
          </a:xfrm>
        </p:spPr>
        <p:txBody>
          <a:bodyPr/>
          <a:lstStyle/>
          <a:p>
            <a:r>
              <a:rPr lang="en-GB" dirty="0"/>
              <a:t>Issues relating to OER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7" y="1566458"/>
            <a:ext cx="3683631" cy="3683631"/>
          </a:xfr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80820" y="1422103"/>
            <a:ext cx="37446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educators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Reticence to share, fear of judgement, loss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 educational practice a complex, personal and contextual decision- continually negotiated.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Cronin (2017); Rolfe (2012); Anderson (2010)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Benefit to career?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Browne et al. (2010)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460487" y="568798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Image </a:t>
            </a:r>
            <a:r>
              <a:rPr lang="en-GB" sz="1100" dirty="0">
                <a:solidFill>
                  <a:prstClr val="black"/>
                </a:solidFill>
                <a:hlinkClick r:id="rId3"/>
              </a:rPr>
              <a:t>Pixabay Licensed</a:t>
            </a:r>
            <a:r>
              <a:rPr lang="en-GB" sz="1100" dirty="0">
                <a:solidFill>
                  <a:prstClr val="black"/>
                </a:solidFill>
              </a:rPr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10170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668149"/>
          </a:xfrm>
        </p:spPr>
        <p:txBody>
          <a:bodyPr/>
          <a:lstStyle/>
          <a:p>
            <a:r>
              <a:rPr lang="en-GB" dirty="0"/>
              <a:t>How can libraries and librarians fit in with OER?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682398"/>
            <a:ext cx="7920036" cy="41088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Potential to play key roles in OER initiatives? (</a:t>
            </a:r>
            <a:r>
              <a:rPr lang="en-GB" sz="1800" dirty="0"/>
              <a:t>Borchard and Magnuson 2017; Smith and Lee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Librarian skill set transferable to OER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1800" dirty="0"/>
              <a:t>Advocacy, discovery, evaluation, preservation, curation (Okamoto 2013; Kleemeyer 2010)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1800" dirty="0"/>
              <a:t>Skill set inclusive of copyright?.. maybe not (Secker and Morrison 2016)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Librarians early adopters of technology (Allen et al. 2014; Cassner and Adams, 2012)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1800" dirty="0"/>
              <a:t>Challenges associated with this?</a:t>
            </a:r>
          </a:p>
        </p:txBody>
      </p:sp>
    </p:spTree>
    <p:extLst>
      <p:ext uri="{BB962C8B-B14F-4D97-AF65-F5344CB8AC3E}">
        <p14:creationId xmlns:p14="http://schemas.microsoft.com/office/powerpoint/2010/main" val="21517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8023" y="438830"/>
            <a:ext cx="7919245" cy="646331"/>
          </a:xfrm>
        </p:spPr>
        <p:txBody>
          <a:bodyPr/>
          <a:lstStyle/>
          <a:p>
            <a:r>
              <a:rPr lang="en-GB" dirty="0">
                <a:solidFill>
                  <a:srgbClr val="006CB4"/>
                </a:solidFill>
              </a:rPr>
              <a:t>Thanks for listening! </a:t>
            </a:r>
          </a:p>
        </p:txBody>
      </p:sp>
    </p:spTree>
    <p:extLst>
      <p:ext uri="{BB962C8B-B14F-4D97-AF65-F5344CB8AC3E}">
        <p14:creationId xmlns:p14="http://schemas.microsoft.com/office/powerpoint/2010/main" val="8148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668149"/>
          </a:xfrm>
        </p:spPr>
        <p:txBody>
          <a:bodyPr/>
          <a:lstStyle/>
          <a:p>
            <a:r>
              <a:rPr lang="en-GB" dirty="0"/>
              <a:t>Some examples of OER and where to find them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hlinkClick r:id="rId2"/>
              </a:rPr>
              <a:t>GCU UK Copyright Advisor</a:t>
            </a: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hlinkClick r:id="rId3"/>
              </a:rPr>
              <a:t>How to Google search for CC images</a:t>
            </a:r>
            <a:r>
              <a:rPr lang="en-GB" sz="2000" dirty="0"/>
              <a:t> (Tools, Usage rights)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2000" dirty="0"/>
              <a:t>Other good sites for copyright free images- </a:t>
            </a:r>
            <a:r>
              <a:rPr lang="en-GB" sz="2000" dirty="0">
                <a:hlinkClick r:id="rId4"/>
              </a:rPr>
              <a:t>Pixabay</a:t>
            </a:r>
            <a:r>
              <a:rPr lang="en-GB" sz="2000" dirty="0"/>
              <a:t>, </a:t>
            </a:r>
            <a:r>
              <a:rPr lang="en-GB" sz="2000" dirty="0">
                <a:hlinkClick r:id="rId5"/>
              </a:rPr>
              <a:t>Pexels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University of Edinburgh- </a:t>
            </a:r>
            <a:r>
              <a:rPr lang="en-GB" sz="2000" dirty="0">
                <a:hlinkClick r:id="rId6"/>
              </a:rPr>
              <a:t>Open.Ed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Textbooks- </a:t>
            </a:r>
            <a:r>
              <a:rPr lang="en-GB" sz="2000" dirty="0">
                <a:hlinkClick r:id="rId7"/>
              </a:rPr>
              <a:t>OpenStax</a:t>
            </a:r>
            <a:r>
              <a:rPr lang="en-GB" sz="2000" dirty="0"/>
              <a:t>, </a:t>
            </a:r>
            <a:r>
              <a:rPr lang="en-GB" sz="2000" dirty="0">
                <a:hlinkClick r:id="rId8"/>
              </a:rPr>
              <a:t>Open Textbook Library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MOOCs- </a:t>
            </a:r>
            <a:r>
              <a:rPr lang="en-GB" sz="2000" dirty="0">
                <a:hlinkClick r:id="rId9"/>
              </a:rPr>
              <a:t>OpenLearn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9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258088"/>
            <a:ext cx="7920036" cy="5262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ALLEN, N., BELL, S. and BILLINGS, M., 2014. Spreading the word, building a community: vision for a national librarian OER movement. </a:t>
            </a:r>
            <a:r>
              <a:rPr lang="en-US" sz="1400" i="1" dirty="0"/>
              <a:t>Against the Grain</a:t>
            </a:r>
            <a:r>
              <a:rPr lang="en-US" sz="1400" dirty="0"/>
              <a:t>, 26(4), pp. 14-16.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ANDERSON, M.H., 2010. To share or not to share: is that the question? </a:t>
            </a:r>
            <a:r>
              <a:rPr lang="en-US" sz="1400" i="1" dirty="0"/>
              <a:t>EDUCAUSE Review</a:t>
            </a:r>
            <a:r>
              <a:rPr lang="en-US" sz="1400" dirty="0"/>
              <a:t>, 45(4), pp. 40-49.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ANNAND, D., 2015. Developing a sustainable financial model in higher education for open educational resources. </a:t>
            </a:r>
            <a:r>
              <a:rPr lang="en-US" sz="1400" i="1" dirty="0"/>
              <a:t>International Review of Open and Distributed Learning</a:t>
            </a:r>
            <a:r>
              <a:rPr lang="en-US" sz="1400" dirty="0"/>
              <a:t>, 16(5), pp. 1-15.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ATHENAS, J. and HAVEMANN, L., 2014. Questions of quality in repositories of open educational resources: a literature review. </a:t>
            </a:r>
            <a:r>
              <a:rPr lang="en-US" sz="1400" i="1" dirty="0"/>
              <a:t>Research in Learning Technology</a:t>
            </a:r>
            <a:r>
              <a:rPr lang="en-US" sz="1400" dirty="0"/>
              <a:t>, 22(1), 20889.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BARRETT, B., GROVER, V., JANOWSKI T., VAN LAVIERENA, H., OJOA, A. and SCHMIDTA, P., 2009. Challenges in the adoption and use of OpenCourseWare: Experience of the United Nations University. </a:t>
            </a:r>
            <a:r>
              <a:rPr lang="en-US" sz="1400" i="1" dirty="0"/>
              <a:t>Open Learning</a:t>
            </a:r>
            <a:r>
              <a:rPr lang="en-US" sz="1400" dirty="0"/>
              <a:t>, 24(1), pp. 31-38.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BLISS, T. J. and SMITH, M. 2017. A brief history of Open Educational Resources. In: JHANGIANI, R. S. and BISWAS-DIENER, R. eds. </a:t>
            </a:r>
            <a:r>
              <a:rPr lang="en-US" sz="1400" i="1" dirty="0"/>
              <a:t>Open: the philosophy and practices that are revolutionizing education and science</a:t>
            </a:r>
            <a:r>
              <a:rPr lang="en-US" sz="1400" dirty="0"/>
              <a:t>. London: Ubiquity Press. pp. 9–27.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BORCHARD, L. and MAGNUSON, L., 2017. Library leadership in open educational resource adoption and affordable learning initiatives. </a:t>
            </a:r>
            <a:r>
              <a:rPr lang="en-US" sz="1400" i="1" dirty="0"/>
              <a:t>Urban Library Journal</a:t>
            </a:r>
            <a:r>
              <a:rPr lang="en-US" sz="1400" dirty="0"/>
              <a:t>, 23(1), Article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BROWNE, T., HOLDING, R., HOWELL, A. and ROWAY-DYER, S., 2010. The challenges of OER to academic practice. </a:t>
            </a:r>
            <a:r>
              <a:rPr lang="en-US" sz="1400" i="1" dirty="0"/>
              <a:t>Journal of Interactive Media in Education</a:t>
            </a:r>
            <a:r>
              <a:rPr lang="en-US" sz="1400" dirty="0"/>
              <a:t>, pp 1-15.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CASSNER, M. and ADAMS, K., 2012. Continuing education for distance librarians. </a:t>
            </a:r>
            <a:r>
              <a:rPr lang="en-US" sz="1400" i="1" dirty="0"/>
              <a:t>Journal of Library &amp; Information Services in Distance Learning</a:t>
            </a:r>
            <a:r>
              <a:rPr lang="en-US" sz="1400" dirty="0"/>
              <a:t>, 6(2), pp. 117-128.</a:t>
            </a:r>
          </a:p>
        </p:txBody>
      </p:sp>
    </p:spTree>
    <p:extLst>
      <p:ext uri="{BB962C8B-B14F-4D97-AF65-F5344CB8AC3E}">
        <p14:creationId xmlns:p14="http://schemas.microsoft.com/office/powerpoint/2010/main" val="508748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283059"/>
            <a:ext cx="7920036" cy="4761943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CORRALL, S. and PINFIELD, S., 2014. Coherence of “open” initiatives in higher education and research: framing a policy in agenda. In: iConference 2014 Proceedings.  Berlin, 4-7 March 2014. pp. 293-313.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COX, G. and TROTTER, H., 2016. Institutional culture and OER policy: how structure, culture, and agency mediate OER policy potential in South African universities. International Review of Research in Open and Distributed Learning, 17(5), pp. 147-164.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COX, G. and TROTTER, H., 2017. An OER framework, heuristic and lens: Tools for understanding lecturers’ adoption of OER.  </a:t>
            </a:r>
            <a:r>
              <a:rPr lang="en-US" sz="1400" i="1" dirty="0">
                <a:solidFill>
                  <a:prstClr val="black"/>
                </a:solidFill>
              </a:rPr>
              <a:t>Open Praxis</a:t>
            </a:r>
            <a:r>
              <a:rPr lang="en-US" sz="1400" dirty="0">
                <a:solidFill>
                  <a:prstClr val="black"/>
                </a:solidFill>
              </a:rPr>
              <a:t>, 9(2), pp. 151-171.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CRONIN, C., 2017. Openness and Praxis: Exploring the Use of Open Educational Practices in Higher Education. </a:t>
            </a:r>
            <a:r>
              <a:rPr lang="en-US" sz="1400" i="1" dirty="0">
                <a:solidFill>
                  <a:prstClr val="black"/>
                </a:solidFill>
              </a:rPr>
              <a:t>International Review of Research in Open and Distributed Learning</a:t>
            </a:r>
            <a:r>
              <a:rPr lang="en-US" sz="1400" dirty="0">
                <a:solidFill>
                  <a:prstClr val="black"/>
                </a:solidFill>
              </a:rPr>
              <a:t>, 18(5), pp. 15-34.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 LOS ARCOS, B., CANNELL, P. and MCILLWHAN, R., 2016. Awareness of open educational resources (OER) and open educational practice (OEP) in Scottish higher education institutions: survey results: interim report. Edinburgh: Opening Educational Practices in Scotland.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GADD, G. and WEEDON, R., 2017. Copyright ownership of e-learning and teaching materials: policy approaches taken by UK universities. </a:t>
            </a:r>
            <a:r>
              <a:rPr lang="en-US" sz="1400" i="1" dirty="0">
                <a:solidFill>
                  <a:prstClr val="black"/>
                </a:solidFill>
              </a:rPr>
              <a:t>Education and Information Technologies</a:t>
            </a:r>
            <a:r>
              <a:rPr lang="en-US" sz="1400" dirty="0">
                <a:solidFill>
                  <a:prstClr val="black"/>
                </a:solidFill>
              </a:rPr>
              <a:t>, 22(6), pp. 3231-3250.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HESS, J.I., NANN, A.J. and RIDDLE, K.E., 2016. Navigating OER: the library’s role in bringing OER to campus. </a:t>
            </a:r>
            <a:r>
              <a:rPr lang="en-US" sz="1400" i="1" dirty="0">
                <a:solidFill>
                  <a:prstClr val="black"/>
                </a:solidFill>
              </a:rPr>
              <a:t>The Serials Librarian</a:t>
            </a:r>
            <a:r>
              <a:rPr lang="en-US" sz="1400" dirty="0">
                <a:solidFill>
                  <a:prstClr val="black"/>
                </a:solidFill>
              </a:rPr>
              <a:t>, 70(1-4), pp. 128-134.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52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642483"/>
          </a:xfrm>
        </p:spPr>
        <p:txBody>
          <a:bodyPr/>
          <a:lstStyle/>
          <a:p>
            <a:r>
              <a:rPr lang="en-GB" dirty="0"/>
              <a:t>References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283059"/>
            <a:ext cx="7920036" cy="471840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KLEEMEYER, P., KLEINMAN, M. and HANSS, T. 2010. Reaching the heart of the university: libraries and the future of OER. In: Open ED 2010 Proceedings. Barcelona, 2-4 November 2010, UOC, OU, BYU, pp. 241-250.</a:t>
            </a:r>
            <a:endParaRPr lang="en-GB" sz="1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MCGILL, L., FALCONER, I., DEMPSTER, J.A., LITTLEJOHN, A. and BEETHAM, H., 2013. Journeys to open educational practice:  UKOER/SCORE review final report. [online]. JISC. Available from: https://oersynth.pbworks.com/w/page/60338879/HEFCE-OER-Review-Final-Report [Accessed 5 January 2017].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MISHRA, S., 2017. Open educational resources: removing barriers from within. </a:t>
            </a:r>
            <a:r>
              <a:rPr lang="en-US" sz="1400" i="1" dirty="0">
                <a:solidFill>
                  <a:prstClr val="black"/>
                </a:solidFill>
              </a:rPr>
              <a:t>Distance Education</a:t>
            </a:r>
            <a:r>
              <a:rPr lang="en-US" sz="1400" dirty="0">
                <a:solidFill>
                  <a:prstClr val="black"/>
                </a:solidFill>
              </a:rPr>
              <a:t>, 38(3), pp. 369-380.</a:t>
            </a:r>
            <a:endParaRPr lang="en-GB" sz="1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NIKOI, S. and ARMELLINI, A., 2012. The OER mix in higher education: purpose, process, product, and policy. </a:t>
            </a:r>
            <a:r>
              <a:rPr lang="en-US" sz="1400" i="1" dirty="0">
                <a:solidFill>
                  <a:prstClr val="black"/>
                </a:solidFill>
              </a:rPr>
              <a:t>Distance Education</a:t>
            </a:r>
            <a:r>
              <a:rPr lang="en-US" sz="1400" dirty="0">
                <a:solidFill>
                  <a:prstClr val="black"/>
                </a:solidFill>
              </a:rPr>
              <a:t>, 33(2), pp. 37-41.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OKAMOTO, K., 2013. Making higher education more affordable, one course reading at a time: academic libraries as key advocates for open access textbooks and educational resources. </a:t>
            </a:r>
            <a:r>
              <a:rPr lang="en-US" sz="1400" i="1" dirty="0">
                <a:solidFill>
                  <a:prstClr val="black"/>
                </a:solidFill>
              </a:rPr>
              <a:t>Public Services Quarterly</a:t>
            </a:r>
            <a:r>
              <a:rPr lang="en-US" sz="1400" dirty="0">
                <a:solidFill>
                  <a:prstClr val="black"/>
                </a:solidFill>
              </a:rPr>
              <a:t>, 9(4), pp. 267-283.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REED, P., 2012. Awareness, attitudes and participation of teaching staff towards open content movement in one university. </a:t>
            </a:r>
            <a:r>
              <a:rPr lang="en-US" sz="1400" i="1" dirty="0">
                <a:solidFill>
                  <a:prstClr val="black"/>
                </a:solidFill>
              </a:rPr>
              <a:t>Research in Learning Technology</a:t>
            </a:r>
            <a:r>
              <a:rPr lang="en-US" sz="1400" dirty="0">
                <a:solidFill>
                  <a:prstClr val="black"/>
                </a:solidFill>
              </a:rPr>
              <a:t>, 20(4), 18520.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ROLFE, V., 2012. Open educational resources: staff attitudes and awareness. </a:t>
            </a:r>
            <a:r>
              <a:rPr lang="en-US" sz="1400" i="1" dirty="0">
                <a:solidFill>
                  <a:prstClr val="black"/>
                </a:solidFill>
              </a:rPr>
              <a:t>Research in Learning Technology</a:t>
            </a:r>
            <a:r>
              <a:rPr lang="en-US" sz="1400" dirty="0">
                <a:solidFill>
                  <a:prstClr val="black"/>
                </a:solidFill>
              </a:rPr>
              <a:t>, 20(1), 14395.</a:t>
            </a:r>
            <a:endParaRPr lang="en-GB" sz="1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ROLFE, V., 2016. Web strategies for the curation and discovery of open educational resources. </a:t>
            </a:r>
            <a:r>
              <a:rPr lang="en-US" sz="1400" i="1" dirty="0">
                <a:solidFill>
                  <a:prstClr val="black"/>
                </a:solidFill>
              </a:rPr>
              <a:t>Open Praxis</a:t>
            </a:r>
            <a:r>
              <a:rPr lang="en-US" sz="1400" dirty="0">
                <a:solidFill>
                  <a:prstClr val="black"/>
                </a:solidFill>
              </a:rPr>
              <a:t>, 8(4), pp. 297-312.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1175706"/>
          </a:xfrm>
        </p:spPr>
        <p:txBody>
          <a:bodyPr/>
          <a:lstStyle/>
          <a:p>
            <a:r>
              <a:rPr lang="en-GB" dirty="0"/>
              <a:t>References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275999"/>
            <a:ext cx="7920036" cy="39528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SECKER, J. and MORRISON, C., 2016. From anxiety to empowerment: supporting librarians develop copyright literacy. </a:t>
            </a:r>
            <a:r>
              <a:rPr lang="en-US" sz="1400" i="1" dirty="0">
                <a:solidFill>
                  <a:prstClr val="black"/>
                </a:solidFill>
              </a:rPr>
              <a:t>ALISS Quarterly</a:t>
            </a:r>
            <a:r>
              <a:rPr lang="en-US" sz="1400" dirty="0">
                <a:solidFill>
                  <a:prstClr val="black"/>
                </a:solidFill>
              </a:rPr>
              <a:t>, 12(1), pp. 10-13.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SMITH, B. and LEE, L., 2017. Librarians and OER: cultivating a community of practice to be more effective advocates. </a:t>
            </a:r>
            <a:r>
              <a:rPr lang="en-US" sz="1400" i="1" dirty="0">
                <a:solidFill>
                  <a:prstClr val="black"/>
                </a:solidFill>
              </a:rPr>
              <a:t>Journal of Library and Information Services in Distance Learning</a:t>
            </a:r>
            <a:r>
              <a:rPr lang="en-US" sz="1400" dirty="0">
                <a:solidFill>
                  <a:prstClr val="black"/>
                </a:solidFill>
              </a:rPr>
              <a:t>, 11(1-2), pp.106-122.</a:t>
            </a:r>
            <a:endParaRPr lang="en-GB" sz="1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UNESCO, 2011a. </a:t>
            </a:r>
            <a:r>
              <a:rPr lang="en-GB" sz="1400" i="1" dirty="0">
                <a:solidFill>
                  <a:prstClr val="black"/>
                </a:solidFill>
              </a:rPr>
              <a:t>A basic guide to Open Education Resources (OER)</a:t>
            </a:r>
            <a:r>
              <a:rPr lang="en-GB" sz="1400" dirty="0">
                <a:solidFill>
                  <a:prstClr val="black"/>
                </a:solidFill>
              </a:rPr>
              <a:t>. Paris: UNESCO and Commonwealth of Learning.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UNESCO, 2011b. </a:t>
            </a:r>
            <a:r>
              <a:rPr lang="en-GB" sz="1400" i="1" dirty="0">
                <a:solidFill>
                  <a:prstClr val="black"/>
                </a:solidFill>
              </a:rPr>
              <a:t>Guidelines for Open Educational Resources (OER) in Higher Education. </a:t>
            </a:r>
            <a:r>
              <a:rPr lang="en-GB" sz="1400" dirty="0">
                <a:solidFill>
                  <a:prstClr val="black"/>
                </a:solidFill>
              </a:rPr>
              <a:t>Paris: UNESCO and Commonwealth of Learning.</a:t>
            </a:r>
            <a:endParaRPr lang="en-GB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WELLER, M., DE LOS ARCOS, B., FARROW, R., PITT, B. and MCANDREW, P., 2015. The impact of OER on teaching and learning practice. </a:t>
            </a:r>
            <a:r>
              <a:rPr lang="en-US" sz="1400" i="1" dirty="0">
                <a:solidFill>
                  <a:prstClr val="black"/>
                </a:solidFill>
              </a:rPr>
              <a:t>Open Praxis</a:t>
            </a:r>
            <a:r>
              <a:rPr lang="en-US" sz="1400" dirty="0">
                <a:solidFill>
                  <a:prstClr val="black"/>
                </a:solidFill>
              </a:rPr>
              <a:t>, 7(4), pp. 351-361.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29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Presentation 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8" y="1541152"/>
            <a:ext cx="7920037" cy="40072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are Open Educational Resources (OER)?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Origins of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Licenses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make educational resources open?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Issues relating to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can libraries and librarians fit in with OER?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Opportunity for questions and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examples of OER and where to find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What are OER?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987199"/>
            <a:ext cx="7920036" cy="3952800"/>
          </a:xfrm>
        </p:spPr>
        <p:txBody>
          <a:bodyPr/>
          <a:lstStyle/>
          <a:p>
            <a:r>
              <a:rPr lang="en-GB" dirty="0"/>
              <a:t>OER are teaching, learning and research materials in any medium, digital or otherwise, that reside in the public domain or have been released under an open license that permits no-cost access, use, adaptation and redistribution by others with no or limited restrictions.</a:t>
            </a:r>
          </a:p>
          <a:p>
            <a:endParaRPr lang="en-GB" dirty="0"/>
          </a:p>
          <a:p>
            <a:r>
              <a:rPr lang="en-GB" sz="1600" dirty="0">
                <a:hlinkClick r:id="rId2"/>
              </a:rPr>
              <a:t>UNESCO Paris Declaration (2012)</a:t>
            </a:r>
            <a:endParaRPr lang="en-GB" sz="1600" dirty="0"/>
          </a:p>
          <a:p>
            <a:r>
              <a:rPr lang="en-GB" sz="1600" dirty="0"/>
              <a:t>UNESCO (2011a; 2011b)</a:t>
            </a:r>
          </a:p>
        </p:txBody>
      </p:sp>
    </p:spTree>
    <p:extLst>
      <p:ext uri="{BB962C8B-B14F-4D97-AF65-F5344CB8AC3E}">
        <p14:creationId xmlns:p14="http://schemas.microsoft.com/office/powerpoint/2010/main" val="19999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are OER?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66" y="3471994"/>
            <a:ext cx="2144762" cy="27702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31" y="1353817"/>
            <a:ext cx="2928987" cy="2225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0" y="1353817"/>
            <a:ext cx="3372129" cy="18968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29" y="3916182"/>
            <a:ext cx="3922723" cy="16506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50029" y="5719001"/>
            <a:ext cx="4383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All images </a:t>
            </a:r>
            <a:r>
              <a:rPr lang="en-GB" sz="1100" dirty="0">
                <a:hlinkClick r:id="rId6"/>
              </a:rPr>
              <a:t>Pixabay Licensed</a:t>
            </a:r>
            <a:r>
              <a:rPr lang="en-GB" sz="1100" dirty="0"/>
              <a:t>. Free for commercial use. No attribution required.</a:t>
            </a:r>
          </a:p>
        </p:txBody>
      </p:sp>
    </p:spTree>
    <p:extLst>
      <p:ext uri="{BB962C8B-B14F-4D97-AF65-F5344CB8AC3E}">
        <p14:creationId xmlns:p14="http://schemas.microsoft.com/office/powerpoint/2010/main" val="2183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are OER?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2776" y="1471006"/>
            <a:ext cx="7920036" cy="395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5 Rs of OER 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Retain- make, own, control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Reuse- wide ranging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Revise- adapt, adjust, modify, alter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Remix- combine, create new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Redistribute- share</a:t>
            </a:r>
          </a:p>
          <a:p>
            <a:pPr lvl="1" indent="0">
              <a:buNone/>
            </a:pPr>
            <a:endParaRPr lang="en-GB" sz="2400" dirty="0"/>
          </a:p>
          <a:p>
            <a:pPr lvl="1" indent="0">
              <a:buNone/>
            </a:pPr>
            <a:r>
              <a:rPr lang="en-GB" sz="1600" dirty="0"/>
              <a:t>(Wiley n.d., available from: </a:t>
            </a:r>
            <a:r>
              <a:rPr lang="en-GB" sz="1600" dirty="0">
                <a:hlinkClick r:id="rId2"/>
              </a:rPr>
              <a:t>http://opencontent.org/definition/</a:t>
            </a:r>
            <a:r>
              <a:rPr lang="en-GB" sz="1600" dirty="0"/>
              <a:t>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8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Before we discuss OER origins…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650449" y="5238027"/>
            <a:ext cx="2883157" cy="805934"/>
          </a:xfrm>
        </p:spPr>
        <p:txBody>
          <a:bodyPr/>
          <a:lstStyle/>
          <a:p>
            <a:r>
              <a:rPr lang="en-GB" sz="1100" dirty="0">
                <a:latin typeface="+mn-lt"/>
              </a:rPr>
              <a:t>OER World Map. </a:t>
            </a:r>
            <a:r>
              <a:rPr lang="en-GB" sz="1100" dirty="0">
                <a:latin typeface="+mn-lt"/>
                <a:hlinkClick r:id="rId2"/>
              </a:rPr>
              <a:t> </a:t>
            </a:r>
            <a:r>
              <a:rPr lang="en-GB" sz="1100" dirty="0">
                <a:latin typeface="+mn-lt"/>
                <a:hlinkClick r:id="rId3"/>
              </a:rPr>
              <a:t>Licensed </a:t>
            </a:r>
            <a:r>
              <a:rPr lang="en-GB" altLang="en-US" sz="1100" dirty="0">
                <a:ea typeface="Calibri" panose="020F0502020204030204" pitchFamily="34" charset="0"/>
                <a:hlinkClick r:id="rId3"/>
              </a:rPr>
              <a:t>under a Creative Commons Attribution 4.0 International License </a:t>
            </a:r>
            <a:endParaRPr lang="en-GB" altLang="en-US" sz="1100" dirty="0"/>
          </a:p>
          <a:p>
            <a:r>
              <a:rPr lang="en-GB" sz="1200" dirty="0">
                <a:latin typeface="+mn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70" y="1280253"/>
            <a:ext cx="7990453" cy="38099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26" y="5640994"/>
            <a:ext cx="638175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570" y="5330283"/>
            <a:ext cx="3021728" cy="37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https://oerworldmap.org/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Origins of OER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423597"/>
            <a:ext cx="7920036" cy="4649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USA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David Wiley, Utah State University –  proposed license for free and open content (1998)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Massachusetts Institute of Technology (MIT) – OpenCourseWare (OCW, 1999)</a:t>
            </a:r>
          </a:p>
          <a:p>
            <a:pPr lvl="1" indent="0">
              <a:buNone/>
            </a:pPr>
            <a:endParaRPr lang="en-GB" sz="2400" dirty="0"/>
          </a:p>
          <a:p>
            <a:pPr lvl="1" indent="0">
              <a:buNone/>
            </a:pPr>
            <a:r>
              <a:rPr lang="en-GB" sz="1600" dirty="0" smtClean="0">
                <a:hlinkClick r:id="rId2" action="ppaction://hlinkfile"/>
              </a:rPr>
              <a:t>(both </a:t>
            </a:r>
            <a:r>
              <a:rPr lang="en-GB" sz="1600" dirty="0">
                <a:hlinkClick r:id="rId2" action="ppaction://hlinkfile"/>
              </a:rPr>
              <a:t>Bliss, T J and Smith, M. 2017. In: Jhangiani, R. S. and Biswas-Diener, R. (eds.)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474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Origins of OER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426761"/>
            <a:ext cx="7920036" cy="395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UK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OER being developed by communities of enthusiasts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HEFCE funded programme (£16m) of development through the HEA and JISC 2008-2012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2400" dirty="0">
                <a:hlinkClick r:id="rId2"/>
              </a:rPr>
              <a:t>Open Scotland Education Declaration (2013)</a:t>
            </a:r>
            <a:endParaRPr lang="en-GB" sz="2400" dirty="0"/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sz="2400" dirty="0">
                <a:hlinkClick r:id="rId3"/>
              </a:rPr>
              <a:t>OEPS Report (2017)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52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d60d427adff288fcb6dec49d1ba53884748835d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7aaf3e30-a572-49b8-a5e0-5d62b09ae263" Revision="1" Stencil="System.MyShapes" StencilVersion="1.0"/>
</Control>
</file>

<file path=customXml/itemProps1.xml><?xml version="1.0" encoding="utf-8"?>
<ds:datastoreItem xmlns:ds="http://schemas.openxmlformats.org/officeDocument/2006/customXml" ds:itemID="{C9673F26-29CD-42FD-B75B-CA256A6BA79B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2234</Words>
  <Application>Microsoft Office PowerPoint</Application>
  <PresentationFormat>On-screen Show (4:3)</PresentationFormat>
  <Paragraphs>237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2019-03-14T09:08:02Z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\\enterprise.gcal.ac.uk\gcu\Staff\CSV\MPR\Common\Marketing\Brand\Powerpoint templates\GCU Template v10.pptx</vt:lpwstr>
  </property>
</Properties>
</file>