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25"/>
  </p:notesMasterIdLst>
  <p:handoutMasterIdLst>
    <p:handoutMasterId r:id="rId26"/>
  </p:handoutMasterIdLst>
  <p:sldIdLst>
    <p:sldId id="278" r:id="rId4"/>
    <p:sldId id="259" r:id="rId5"/>
    <p:sldId id="301" r:id="rId6"/>
    <p:sldId id="302" r:id="rId7"/>
    <p:sldId id="316" r:id="rId8"/>
    <p:sldId id="317" r:id="rId9"/>
    <p:sldId id="319" r:id="rId10"/>
    <p:sldId id="320" r:id="rId11"/>
    <p:sldId id="308" r:id="rId12"/>
    <p:sldId id="307" r:id="rId13"/>
    <p:sldId id="309" r:id="rId14"/>
    <p:sldId id="318" r:id="rId15"/>
    <p:sldId id="310" r:id="rId16"/>
    <p:sldId id="322" r:id="rId17"/>
    <p:sldId id="311" r:id="rId18"/>
    <p:sldId id="303" r:id="rId19"/>
    <p:sldId id="315" r:id="rId20"/>
    <p:sldId id="313" r:id="rId21"/>
    <p:sldId id="305" r:id="rId22"/>
    <p:sldId id="323" r:id="rId23"/>
    <p:sldId id="285" r:id="rId24"/>
  </p:sldIdLst>
  <p:sldSz cx="9144000" cy="6858000" type="screen4x3"/>
  <p:notesSz cx="9144000" cy="6858000"/>
  <p:custDataLst>
    <p:tags r:id="rId2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</p14:sldIdLst>
        </p14:section>
        <p14:section name="Section Dividers" id="{82575F4C-A2F0-4EE9-9AE0-39F65A27CD48}">
          <p14:sldIdLst>
            <p14:sldId id="259"/>
          </p14:sldIdLst>
        </p14:section>
        <p14:section name="Generic Slides" id="{CEC8951E-5280-470D-9367-390EE319EB8C}">
          <p14:sldIdLst>
            <p14:sldId id="301"/>
            <p14:sldId id="302"/>
            <p14:sldId id="316"/>
            <p14:sldId id="317"/>
            <p14:sldId id="319"/>
            <p14:sldId id="320"/>
            <p14:sldId id="308"/>
            <p14:sldId id="307"/>
            <p14:sldId id="309"/>
            <p14:sldId id="318"/>
            <p14:sldId id="310"/>
            <p14:sldId id="322"/>
            <p14:sldId id="311"/>
            <p14:sldId id="303"/>
            <p14:sldId id="315"/>
            <p14:sldId id="313"/>
            <p14:sldId id="305"/>
            <p14:sldId id="323"/>
          </p14:sldIdLst>
        </p14:section>
        <p14:section name="Closing Slide" id="{18BF6BD7-647C-4898-8490-009901F6A820}">
          <p14:sldIdLst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98E"/>
    <a:srgbClr val="00B398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29/04/2019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29/04/2019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Why do this? If I have found this photo on the web and want to illustrate my talk on</a:t>
            </a:r>
            <a:r>
              <a:rPr lang="en-GB" baseline="0" dirty="0" smtClean="0"/>
              <a:t> the maintenance of the Falkirk Wheel, this referencing format allows me to acknowledge the photographer’s work and the student to view the photo in its original context.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643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Why do this? If I have found this diagram</a:t>
            </a:r>
            <a:r>
              <a:rPr lang="en-GB" baseline="0" dirty="0" smtClean="0"/>
              <a:t> in a text</a:t>
            </a:r>
            <a:r>
              <a:rPr lang="en-GB" dirty="0" smtClean="0"/>
              <a:t> and want to illustrate my talk on</a:t>
            </a:r>
            <a:r>
              <a:rPr lang="en-GB" baseline="0" dirty="0" smtClean="0"/>
              <a:t> engineering design, this referencing format allows me to acknowledge the authors’ work and the student to view the full text.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327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onlineresources/openaccessresources/" TargetMode="External"/><Relationship Id="rId2" Type="http://schemas.openxmlformats.org/officeDocument/2006/relationships/hyperlink" Target="https://www.gcu.ac.uk/library/subjecthelp/findingandusinginformation/findingimages/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gcu.ac.uk/library/servicesforstaff/copyright/reusingcontent/#Tab107844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4481/13/CARP/index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edshare.gcu.ac.uk/" TargetMode="Externa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copyright@gcu.ac.u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dShare@gcu.ac.uk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646331"/>
          </a:xfrm>
        </p:spPr>
        <p:txBody>
          <a:bodyPr/>
          <a:lstStyle/>
          <a:p>
            <a:r>
              <a:rPr lang="en-GB" sz="3600" dirty="0" smtClean="0"/>
              <a:t>Marion Kelt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71" y="3338988"/>
            <a:ext cx="8191128" cy="1754326"/>
          </a:xfrm>
        </p:spPr>
        <p:txBody>
          <a:bodyPr/>
          <a:lstStyle/>
          <a:p>
            <a:r>
              <a:rPr lang="en-GB" sz="3600" dirty="0" smtClean="0"/>
              <a:t>Copyright, edShare, OERs and sharing - </a:t>
            </a:r>
            <a:r>
              <a:rPr lang="en-GB" sz="3600" dirty="0" smtClean="0"/>
              <a:t>or how not to be a pirate!</a:t>
            </a:r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 is sufficient acknowledgement? 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2348856"/>
            <a:ext cx="8280400" cy="3600480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Don’t panic! This is not turning into a referencing session.</a:t>
            </a:r>
            <a:br>
              <a:rPr lang="en-GB" sz="2000" dirty="0" smtClean="0"/>
            </a:br>
            <a:endParaRPr lang="en-GB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Here is a simple format for crediting media items:</a:t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Type </a:t>
            </a:r>
            <a:r>
              <a:rPr lang="en-GB" sz="2000" dirty="0"/>
              <a:t>of content: Title by Author. Link (Licence)</a:t>
            </a:r>
          </a:p>
          <a:p>
            <a:pPr lvl="1"/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For </a:t>
            </a:r>
            <a:r>
              <a:rPr lang="en-GB" sz="2000" dirty="0"/>
              <a:t>example:</a:t>
            </a:r>
            <a:br>
              <a:rPr lang="en-GB" sz="2000" dirty="0"/>
            </a:br>
            <a:r>
              <a:rPr lang="en-GB" sz="2000" dirty="0"/>
              <a:t>Image: The Thinker by John Smith. http://commons.wikimedia.org (CC-BY-SA-3.0)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69346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 is fair use?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41436" y="1358724"/>
            <a:ext cx="8551140" cy="468062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There </a:t>
            </a:r>
            <a:r>
              <a:rPr lang="en-GB" sz="2000" dirty="0"/>
              <a:t>is no legal definition of what is fair or unfair in this context. </a:t>
            </a:r>
            <a:r>
              <a:rPr lang="en-GB" sz="2000" dirty="0" smtClean="0"/>
              <a:t/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It </a:t>
            </a:r>
            <a:r>
              <a:rPr lang="en-GB" sz="2000" dirty="0"/>
              <a:t>is an issue </a:t>
            </a:r>
            <a:r>
              <a:rPr lang="en-GB" sz="2000" dirty="0" smtClean="0"/>
              <a:t>decided </a:t>
            </a:r>
            <a:r>
              <a:rPr lang="en-GB" sz="2000" dirty="0"/>
              <a:t>by courts depending on a number of factors, such as the amount of the work taken and whether the use would commercially compete with the copyright owner’s exploitation of the material. </a:t>
            </a:r>
            <a:r>
              <a:rPr lang="en-GB" sz="2000" dirty="0" smtClean="0"/>
              <a:t/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According </a:t>
            </a:r>
            <a:r>
              <a:rPr lang="en-GB" sz="2000" dirty="0"/>
              <a:t>to the UK government 'minor uses, such as displaying a few lines of poetry on an interactive whiteboard, will be permitted, but uses which would undermine sales of teaching materials will still need a licence'. </a:t>
            </a: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In short: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Use only as much as needed to make your point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Only use images for teaching purposes, not to cheer up a session!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5032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Not a fair use …..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9279" y="5319252"/>
            <a:ext cx="8280400" cy="400110"/>
          </a:xfrm>
        </p:spPr>
        <p:txBody>
          <a:bodyPr/>
          <a:lstStyle/>
          <a:p>
            <a:r>
              <a:rPr lang="en-GB" dirty="0" smtClean="0"/>
              <a:t>Why?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892" y="188568"/>
            <a:ext cx="4146248" cy="621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830997"/>
          </a:xfrm>
        </p:spPr>
        <p:txBody>
          <a:bodyPr/>
          <a:lstStyle/>
          <a:p>
            <a:r>
              <a:rPr lang="en-GB" dirty="0" smtClean="0"/>
              <a:t>So what if I want to use </a:t>
            </a:r>
            <a:r>
              <a:rPr lang="en-GB" dirty="0" smtClean="0"/>
              <a:t>images and other media resources </a:t>
            </a:r>
            <a:r>
              <a:rPr lang="en-GB" dirty="0" smtClean="0"/>
              <a:t>I find on the web?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54648" y="1988808"/>
            <a:ext cx="8280400" cy="3870516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n-GB" sz="2000" dirty="0" smtClean="0">
                <a:solidFill>
                  <a:srgbClr val="FF0000"/>
                </a:solidFill>
              </a:rPr>
              <a:t>Warning! Not everything on the web is meant for sharing!</a:t>
            </a:r>
            <a:r>
              <a:rPr lang="en-GB" sz="2000" dirty="0" smtClean="0"/>
              <a:t/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This is where the licensing or terms and conditions part comes in.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Many photographers and artists use Creative Commons licensing to specify what use can be made of their creations.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This is an international legally binding scheme which is complimentary to the copyright laws in each country (they vary!).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It uses components to specify what type of use can be made of the item, from very open (CC0) to very limited (CC-NC-ND-SA).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Over the next few slides I’ll explain…..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1307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830997"/>
          </a:xfrm>
        </p:spPr>
        <p:txBody>
          <a:bodyPr/>
          <a:lstStyle/>
          <a:p>
            <a:r>
              <a:rPr lang="en-GB" dirty="0"/>
              <a:t>Copying and using longer broadcast, video, or audio recordings</a:t>
            </a:r>
          </a:p>
        </p:txBody>
      </p:sp>
      <p:sp>
        <p:nvSpPr>
          <p:cNvPr id="3" name="Rectangle 2"/>
          <p:cNvSpPr/>
          <p:nvPr/>
        </p:nvSpPr>
        <p:spPr>
          <a:xfrm>
            <a:off x="429680" y="2168832"/>
            <a:ext cx="8280400" cy="2970396"/>
          </a:xfrm>
          <a:prstGeom prst="rect">
            <a:avLst/>
          </a:prstGeom>
        </p:spPr>
        <p:txBody>
          <a:bodyPr/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Box of Broadcasts is an off-air recording and media archive service. Only available in the UK and cannot be used </a:t>
            </a:r>
            <a:r>
              <a:rPr lang="en-GB" sz="2000" dirty="0" smtClean="0"/>
              <a:t>abroad</a:t>
            </a:r>
            <a:r>
              <a:rPr lang="en-GB" sz="2000" baseline="0" dirty="0" smtClean="0"/>
              <a:t>.</a:t>
            </a: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If longer broadcast, video, or audio recordings are required for an </a:t>
            </a:r>
            <a:r>
              <a:rPr lang="en-GB" sz="2000" baseline="0" dirty="0" smtClean="0"/>
              <a:t>course </a:t>
            </a:r>
            <a:r>
              <a:rPr lang="en-GB" sz="2000" baseline="0" dirty="0" smtClean="0"/>
              <a:t>they may only be played for students in the classroom.</a:t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Content played during a lecture cannot be recorded.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1072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CC building blocks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1988808"/>
            <a:ext cx="8280400" cy="3780504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/>
              <a:t>CC</a:t>
            </a:r>
            <a:r>
              <a:rPr lang="en-GB" sz="2000" dirty="0"/>
              <a:t> = Creative Commons - Signifies a legally binding Creative Commons licence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BY</a:t>
            </a:r>
            <a:r>
              <a:rPr lang="en-GB" sz="2000" dirty="0"/>
              <a:t> = Attribution - You must cite the original source when reusing content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ND</a:t>
            </a:r>
            <a:r>
              <a:rPr lang="en-GB" sz="2000" dirty="0"/>
              <a:t> = No Derivatives - You must not alter or change the content when reusing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SA</a:t>
            </a:r>
            <a:r>
              <a:rPr lang="en-GB" sz="2000" dirty="0"/>
              <a:t> = Share Alike - You must license your new resource under the same terms when reusing content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NC</a:t>
            </a:r>
            <a:r>
              <a:rPr lang="en-GB" sz="2000" dirty="0"/>
              <a:t> = Non-Commercial - You must not make commercial gain from your new resource when reusing content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01197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Common licenses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1358900"/>
            <a:ext cx="8280400" cy="4680448"/>
          </a:xfrm>
          <a:prstGeom prst="rect">
            <a:avLst/>
          </a:prstGeom>
        </p:spPr>
        <p:txBody>
          <a:bodyPr/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          </a:t>
            </a:r>
            <a:r>
              <a:rPr lang="en-GB" sz="2000" b="1" baseline="0" dirty="0" smtClean="0"/>
              <a:t>CC0</a:t>
            </a:r>
            <a:r>
              <a:rPr lang="en-GB" sz="2000" baseline="0" dirty="0" smtClean="0"/>
              <a:t> Public</a:t>
            </a:r>
            <a:r>
              <a:rPr lang="en-GB" sz="2000" dirty="0" smtClean="0"/>
              <a:t> domain licence, completely open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smtClean="0"/>
              <a:t>          CC-BY</a:t>
            </a:r>
            <a:r>
              <a:rPr lang="en-GB" sz="2000" dirty="0"/>
              <a:t> lets you distribute, remix, tweak, and build upon a work, even commercially, as long as you credit the </a:t>
            </a:r>
            <a:r>
              <a:rPr lang="en-GB" sz="2000" dirty="0" smtClean="0"/>
              <a:t>creator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smtClean="0"/>
              <a:t>          CC-BY-SA</a:t>
            </a:r>
            <a:r>
              <a:rPr lang="en-GB" sz="2000" dirty="0"/>
              <a:t> lets you distribute, remix, tweak, and build upon a work, even commercially, as long as you credit the creator and license your new creations under identical </a:t>
            </a:r>
            <a:r>
              <a:rPr lang="en-GB" sz="2000" dirty="0" smtClean="0"/>
              <a:t>terms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smtClean="0"/>
              <a:t>          CC-BY-ND</a:t>
            </a:r>
            <a:r>
              <a:rPr lang="en-GB" sz="2000" dirty="0"/>
              <a:t> allows redistribution, commercial and non-commercial, as long as the content is passed along unchanged and you credit the </a:t>
            </a:r>
            <a:r>
              <a:rPr lang="en-GB" sz="2000" dirty="0" smtClean="0"/>
              <a:t>creator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smtClean="0"/>
              <a:t>          CC-BY-NC</a:t>
            </a:r>
            <a:r>
              <a:rPr lang="en-GB" sz="2000" dirty="0"/>
              <a:t> lets you distribute, remix, tweak, and build upon a work non-commercially, as long as you credit the creator</a:t>
            </a: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5" y="1400607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3" y="2017857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5" y="2978940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1" y="4149096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2" y="5409264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095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OK, so how does it work?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1538748"/>
            <a:ext cx="8280400" cy="4410588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You can run a Google advanced search and specify by license type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Use a Creative Commons search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Use recommended websites – </a:t>
            </a:r>
            <a:r>
              <a:rPr lang="en-GB" sz="2000" dirty="0"/>
              <a:t>see our </a:t>
            </a:r>
            <a:r>
              <a:rPr lang="en-GB" sz="2000" dirty="0" smtClean="0"/>
              <a:t>lists at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hlinkClick r:id="rId2"/>
              </a:rPr>
              <a:t>https</a:t>
            </a:r>
            <a:r>
              <a:rPr lang="en-GB" sz="2000" dirty="0">
                <a:hlinkClick r:id="rId2"/>
              </a:rPr>
              <a:t>://www.gcu.ac.uk/library/subjecthelp/findingandusinginformation/findingimages</a:t>
            </a:r>
            <a:r>
              <a:rPr lang="en-GB" sz="2000" dirty="0" smtClean="0">
                <a:hlinkClick r:id="rId2"/>
              </a:rPr>
              <a:t>/</a:t>
            </a:r>
            <a:endParaRPr lang="en-GB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hlinkClick r:id="rId3"/>
              </a:rPr>
              <a:t>https://www.gcu.ac.uk/library/onlineresources/openaccessresources</a:t>
            </a:r>
            <a:r>
              <a:rPr lang="en-GB" sz="2000" dirty="0" smtClean="0">
                <a:hlinkClick r:id="rId3"/>
              </a:rPr>
              <a:t>/</a:t>
            </a:r>
            <a:endParaRPr lang="en-GB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hlinkClick r:id="rId4"/>
              </a:rPr>
              <a:t>https://www.gcu.ac.uk/library/servicesforstaff/copyright/reusingcontent/#Tab107844</a:t>
            </a: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33626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" t="10341" r="8917" b="4800"/>
          <a:stretch/>
        </p:blipFill>
        <p:spPr bwMode="auto">
          <a:xfrm>
            <a:off x="175522" y="171787"/>
            <a:ext cx="8809785" cy="63723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511592" y="4599156"/>
            <a:ext cx="4860648" cy="189025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3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web page ….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31132" y="2708904"/>
            <a:ext cx="8280400" cy="3060408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n-GB" sz="2000" baseline="0" dirty="0" smtClean="0"/>
              <a:t/>
            </a:r>
            <a:br>
              <a:rPr lang="en-GB" sz="2000" baseline="0" dirty="0" smtClean="0"/>
            </a:b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 t="10729" r="58193" b="14622"/>
          <a:stretch/>
        </p:blipFill>
        <p:spPr bwMode="auto">
          <a:xfrm>
            <a:off x="1061532" y="941791"/>
            <a:ext cx="7218162" cy="55144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82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553998"/>
          </a:xfrm>
        </p:spPr>
        <p:txBody>
          <a:bodyPr/>
          <a:lstStyle/>
          <a:p>
            <a:r>
              <a:rPr lang="en-GB" sz="3000" dirty="0" smtClean="0"/>
              <a:t>Online advice – anytime!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1871" y="2258844"/>
            <a:ext cx="7920869" cy="9048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The new and improved GCU Online Copyright Advisor!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FF0000"/>
                </a:solidFill>
                <a:hlinkClick r:id="rId3"/>
              </a:rPr>
              <a:t>Try it</a:t>
            </a:r>
            <a:r>
              <a:rPr lang="en-GB" sz="2400" dirty="0" smtClean="0"/>
              <a:t>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4408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Using edShare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8280400" cy="35394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edShare is the best place to store and share your educational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You can find it on the intranet page under services or the library staff pages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It works using drag and drop technology and allows easy CC licensing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It supports a wide range of file types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You can link to the resource from a website, blog or VLE…..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Live demo…..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hlinkClick r:id="rId2"/>
              </a:rPr>
              <a:t>https://edshare.gcu.ac.uk/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672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31800" y="1538748"/>
            <a:ext cx="8280400" cy="363791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Contact details and links:</a:t>
            </a:r>
          </a:p>
          <a:p>
            <a:r>
              <a:rPr lang="en-GB" dirty="0" smtClean="0"/>
              <a:t>http://gcu.ac.uk/library/servicesforstaff/copyright/</a:t>
            </a:r>
            <a:r>
              <a:rPr lang="en-GB" dirty="0"/>
              <a:t/>
            </a:r>
            <a:br>
              <a:rPr lang="en-GB" dirty="0"/>
            </a:br>
            <a:endParaRPr lang="en-GB" dirty="0" smtClean="0"/>
          </a:p>
          <a:p>
            <a:r>
              <a:rPr lang="en-GB" dirty="0" smtClean="0"/>
              <a:t>More detail and examples available at the Copyrightuser.org website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>
                <a:hlinkClick r:id="rId3"/>
              </a:rPr>
              <a:t>copyright@gcu.ac.uk</a:t>
            </a:r>
            <a:r>
              <a:rPr lang="en-GB" dirty="0" smtClean="0"/>
              <a:t> </a:t>
            </a:r>
            <a:endParaRPr lang="en-GB" dirty="0" smtClean="0"/>
          </a:p>
          <a:p>
            <a:r>
              <a:rPr lang="en-GB" dirty="0" smtClean="0">
                <a:hlinkClick r:id="rId4"/>
              </a:rPr>
              <a:t>edShare@gcu.ac.uk</a:t>
            </a:r>
            <a:r>
              <a:rPr lang="en-GB" dirty="0" smtClean="0"/>
              <a:t>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881508" y="5565473"/>
            <a:ext cx="657087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err="1"/>
              <a:t>Soetendorp</a:t>
            </a:r>
            <a:r>
              <a:rPr lang="en-GB" sz="1000" dirty="0"/>
              <a:t>, R., </a:t>
            </a:r>
            <a:r>
              <a:rPr lang="en-GB" sz="1000" dirty="0" err="1"/>
              <a:t>Meletti</a:t>
            </a:r>
            <a:r>
              <a:rPr lang="en-GB" sz="1000" dirty="0"/>
              <a:t>, B. Education. http://copyrightuser.org/ Available under a CC-BY 3.0 License</a:t>
            </a:r>
          </a:p>
        </p:txBody>
      </p:sp>
      <p:sp>
        <p:nvSpPr>
          <p:cNvPr id="3" name="Rectangle 2"/>
          <p:cNvSpPr/>
          <p:nvPr/>
        </p:nvSpPr>
        <p:spPr>
          <a:xfrm>
            <a:off x="429680" y="1358900"/>
            <a:ext cx="8280400" cy="3847207"/>
          </a:xfrm>
          <a:prstGeom prst="rect">
            <a:avLst/>
          </a:prstGeom>
        </p:spPr>
        <p:txBody>
          <a:bodyPr/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Copyright is a form of intellectual property that protects original literary, dramatic, musical and artistic works, as well as layouts or typographical arrangements of published work, sound recordings, film and broadcast.</a:t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There is no formal registration procedure for copyright; a work is protected as soon as it is in a permanent or fixed form.</a:t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More than one person can own copyright on a resource.</a:t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Infringement of copyright occurs when someone takes either all of a work, or a substantial part of it, without permission.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0698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Worth a thousand words?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1358900"/>
            <a:ext cx="8280400" cy="4410412"/>
          </a:xfrm>
          <a:prstGeom prst="rect">
            <a:avLst/>
          </a:prstGeom>
        </p:spPr>
        <p:txBody>
          <a:bodyPr/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We all need to use </a:t>
            </a:r>
            <a:r>
              <a:rPr lang="en-GB" sz="2000" dirty="0" smtClean="0"/>
              <a:t>images and media items </a:t>
            </a:r>
            <a:r>
              <a:rPr lang="en-GB" sz="2000" dirty="0" smtClean="0"/>
              <a:t>in our teaching, especially in Health and Life Sciences.</a:t>
            </a: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You may be the creative type, and generate your own, but today I am going to concentrate on reusing </a:t>
            </a:r>
            <a:r>
              <a:rPr lang="en-GB" sz="2000" dirty="0" smtClean="0"/>
              <a:t>resources</a:t>
            </a:r>
            <a:r>
              <a:rPr lang="en-GB" sz="2000" dirty="0" smtClean="0"/>
              <a:t>.</a:t>
            </a: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Under</a:t>
            </a:r>
            <a:r>
              <a:rPr lang="en-GB" sz="2000" dirty="0" smtClean="0"/>
              <a:t> the exceptions to copyright law you can use any type of material for teaching purposes.</a:t>
            </a: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You have to meet three conditions: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The purpose of the use is non-commercial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Where practical, there should be sufficient acknowledgement of authorship of the work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The use of the material is fair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5843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One that I made earlier …..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2856" y="5499276"/>
            <a:ext cx="8280400" cy="400110"/>
          </a:xfrm>
        </p:spPr>
        <p:txBody>
          <a:bodyPr/>
          <a:lstStyle/>
          <a:p>
            <a:r>
              <a:rPr lang="en-GB" dirty="0" smtClean="0"/>
              <a:t>I took this photo, so can share it!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772" y="880933"/>
            <a:ext cx="3582688" cy="428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14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Another one I made earlier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11592" y="6026183"/>
            <a:ext cx="7223936" cy="400110"/>
          </a:xfrm>
        </p:spPr>
        <p:txBody>
          <a:bodyPr/>
          <a:lstStyle/>
          <a:p>
            <a:r>
              <a:rPr lang="en-GB" dirty="0" smtClean="0"/>
              <a:t>I made this too, so OK to use it….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32" y="901603"/>
            <a:ext cx="7182348" cy="508019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52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Example </a:t>
            </a:r>
            <a:r>
              <a:rPr lang="en-GB" dirty="0" smtClean="0"/>
              <a:t>- </a:t>
            </a:r>
            <a:r>
              <a:rPr lang="en-GB" dirty="0" smtClean="0"/>
              <a:t>Photograph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24834" y="5232227"/>
            <a:ext cx="8278632" cy="584775"/>
          </a:xfrm>
        </p:spPr>
        <p:txBody>
          <a:bodyPr/>
          <a:lstStyle/>
          <a:p>
            <a:r>
              <a:rPr lang="en-GB" sz="1600" dirty="0" smtClean="0"/>
              <a:t>Image</a:t>
            </a:r>
            <a:r>
              <a:rPr lang="en-GB" sz="1600" dirty="0"/>
              <a:t>: The Falkirk wheel gets an MOT by Angela Finlay. https://www.scottishcanals.co.uk/media-centre/galleries/the-falkirk-wheel-gets-an-mot</a:t>
            </a:r>
            <a:r>
              <a:rPr lang="en-GB" sz="1600" dirty="0" smtClean="0"/>
              <a:t>.</a:t>
            </a:r>
            <a:endParaRPr lang="en-GB" sz="1600" dirty="0"/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331568" y="1092060"/>
            <a:ext cx="6223968" cy="413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3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Example </a:t>
            </a:r>
            <a:r>
              <a:rPr lang="en-GB" dirty="0" smtClean="0"/>
              <a:t>- Diagram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132" y="4689168"/>
            <a:ext cx="8280400" cy="1077218"/>
          </a:xfrm>
        </p:spPr>
        <p:txBody>
          <a:bodyPr/>
          <a:lstStyle/>
          <a:p>
            <a:r>
              <a:rPr lang="en-GB" sz="1600" dirty="0" smtClean="0"/>
              <a:t>Schematic </a:t>
            </a:r>
            <a:r>
              <a:rPr lang="en-GB" sz="1600" dirty="0"/>
              <a:t>diagram of a double clutch (</a:t>
            </a:r>
            <a:r>
              <a:rPr lang="en-GB" sz="1600" b="1" dirty="0"/>
              <a:t>a</a:t>
            </a:r>
            <a:r>
              <a:rPr lang="en-GB" sz="1600" dirty="0"/>
              <a:t>) and detailed cylinder model. In: WURM, A., BESTLE, D. 2015. Robust design optimization for improving automotive shift quality. </a:t>
            </a:r>
            <a:r>
              <a:rPr lang="en-GB" sz="1600" i="1" dirty="0"/>
              <a:t>Optimization and Engineering</a:t>
            </a:r>
            <a:r>
              <a:rPr lang="en-GB" sz="1600" dirty="0"/>
              <a:t> [online]. [viewed 13 April 2016]. Available from: http://dx.doi.org/10.1007/s11081-015-9290-1</a:t>
            </a:r>
            <a:r>
              <a:rPr lang="en-GB" sz="1600" dirty="0" smtClean="0"/>
              <a:t>.</a:t>
            </a:r>
            <a:endParaRPr lang="en-GB" sz="1600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568" y="1178700"/>
            <a:ext cx="5966915" cy="34204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0497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Is education commercial?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521460" y="2798916"/>
            <a:ext cx="8280400" cy="3150420"/>
          </a:xfrm>
          <a:prstGeom prst="rect">
            <a:avLst/>
          </a:prstGeom>
        </p:spPr>
        <p:txBody>
          <a:bodyPr/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A tricky </a:t>
            </a:r>
            <a:r>
              <a:rPr lang="en-GB" sz="2000" dirty="0" smtClean="0"/>
              <a:t>question!</a:t>
            </a:r>
            <a:r>
              <a:rPr lang="en-GB" sz="2000" dirty="0" smtClean="0"/>
              <a:t/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However, for the purposes of copyright law, Higher Education in Scotland is seen as a non-commercial enterprise.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This is an interesting question to debate, but let’s stick with this definition!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49948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5b3ad57c123ec13801dda8194a1f0453d3f61f1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557</Words>
  <Application>Microsoft Office PowerPoint</Application>
  <PresentationFormat>On-screen Show (4:3)</PresentationFormat>
  <Paragraphs>98</Paragraphs>
  <Slides>21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2019-04-29T13:44:32Z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