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1" r:id="rId1"/>
    <p:sldMasterId id="2147483711" r:id="rId2"/>
    <p:sldMasterId id="2147483682" r:id="rId3"/>
  </p:sldMasterIdLst>
  <p:notesMasterIdLst>
    <p:notesMasterId r:id="rId38"/>
  </p:notesMasterIdLst>
  <p:sldIdLst>
    <p:sldId id="256" r:id="rId4"/>
    <p:sldId id="257" r:id="rId5"/>
    <p:sldId id="260" r:id="rId6"/>
    <p:sldId id="258" r:id="rId7"/>
    <p:sldId id="272" r:id="rId8"/>
    <p:sldId id="274" r:id="rId9"/>
    <p:sldId id="275" r:id="rId10"/>
    <p:sldId id="259" r:id="rId11"/>
    <p:sldId id="276" r:id="rId12"/>
    <p:sldId id="277" r:id="rId13"/>
    <p:sldId id="278" r:id="rId14"/>
    <p:sldId id="264" r:id="rId15"/>
    <p:sldId id="265" r:id="rId16"/>
    <p:sldId id="280" r:id="rId17"/>
    <p:sldId id="261" r:id="rId18"/>
    <p:sldId id="291" r:id="rId19"/>
    <p:sldId id="262" r:id="rId20"/>
    <p:sldId id="294" r:id="rId21"/>
    <p:sldId id="283" r:id="rId22"/>
    <p:sldId id="296" r:id="rId23"/>
    <p:sldId id="297" r:id="rId24"/>
    <p:sldId id="263" r:id="rId25"/>
    <p:sldId id="298" r:id="rId26"/>
    <p:sldId id="267" r:id="rId27"/>
    <p:sldId id="268" r:id="rId28"/>
    <p:sldId id="269" r:id="rId29"/>
    <p:sldId id="285" r:id="rId30"/>
    <p:sldId id="270" r:id="rId31"/>
    <p:sldId id="286" r:id="rId32"/>
    <p:sldId id="287" r:id="rId33"/>
    <p:sldId id="289" r:id="rId34"/>
    <p:sldId id="271" r:id="rId35"/>
    <p:sldId id="299" r:id="rId36"/>
    <p:sldId id="28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C6B263-BFC1-5F4B-9F5C-B9EC724EB579}" v="1992" dt="2018-08-31T16:02:09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27" d="100"/>
          <a:sy n="127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5/10/relationships/revisionInfo" Target="revisionInfo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EF5A4-9535-4871-9172-7029B629898E}" type="datetimeFigureOut">
              <a:rPr lang="en-GB" smtClean="0"/>
              <a:t>31/08/2018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715FD-657D-42F0-B8D7-E61AA9DE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404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48013" y="544513"/>
            <a:ext cx="3609975" cy="2708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252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48013" y="544513"/>
            <a:ext cx="3609975" cy="2708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21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48013" y="544513"/>
            <a:ext cx="3609975" cy="2708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78A9A-ADE8-49A2-AF0A-1FE9A88297B5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31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11694" y="908050"/>
            <a:ext cx="7921119" cy="461665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400" b="1" dirty="0">
                <a:latin typeface="Arial" pitchFamily="34" charset="0"/>
                <a:cs typeface="Arial" pitchFamily="34" charset="0"/>
              </a:rPr>
              <a:t>Presenter Name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11694" y="1628775"/>
            <a:ext cx="7921119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3462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547688"/>
            <a:ext cx="792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3588" y="2888550"/>
            <a:ext cx="792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Paragraph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588" y="1985988"/>
            <a:ext cx="7920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>
                <a:latin typeface="Arial" pitchFamily="34" charset="0"/>
                <a:cs typeface="Arial" pitchFamily="34" charset="0"/>
              </a:rPr>
              <a:t>Section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76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1151" y="547688"/>
            <a:ext cx="7920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1151" y="1987200"/>
            <a:ext cx="7920037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>
                <a:latin typeface="Arial" pitchFamily="34" charset="0"/>
                <a:cs typeface="Arial" pitchFamily="34" charset="0"/>
              </a:rPr>
              <a:t>Section Subtitle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1188" y="2887200"/>
            <a:ext cx="7920000" cy="30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3377539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77" y="1279526"/>
            <a:ext cx="8448675" cy="6953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7" y="2079626"/>
            <a:ext cx="8448675" cy="4227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311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3570" y="547688"/>
            <a:ext cx="7920036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612776" y="1987199"/>
            <a:ext cx="7920036" cy="39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424407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13588" y="547688"/>
            <a:ext cx="7920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800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4800" dirty="0">
                <a:latin typeface="Arial" pitchFamily="34" charset="0"/>
                <a:cs typeface="Arial" pitchFamily="34" charset="0"/>
              </a:rPr>
              <a:t>Presentation Title</a:t>
            </a:r>
            <a:endParaRPr lang="en-GB" dirty="0"/>
          </a:p>
        </p:txBody>
      </p:sp>
      <p:sp>
        <p:nvSpPr>
          <p:cNvPr id="11" name="Text Placeholder 1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11188" y="3427413"/>
            <a:ext cx="792158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400" b="1" dirty="0">
                <a:latin typeface="Arial" pitchFamily="34" charset="0"/>
                <a:cs typeface="Arial" pitchFamily="34" charset="0"/>
              </a:rPr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240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547688"/>
            <a:ext cx="792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3588" y="2888550"/>
            <a:ext cx="792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Paragraph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588" y="1985988"/>
            <a:ext cx="7920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>
                <a:latin typeface="Arial" pitchFamily="34" charset="0"/>
                <a:cs typeface="Arial" pitchFamily="34" charset="0"/>
              </a:rPr>
              <a:t>Section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159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1151" y="547688"/>
            <a:ext cx="7920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1151" y="1987200"/>
            <a:ext cx="7920037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>
                <a:latin typeface="Arial" pitchFamily="34" charset="0"/>
                <a:cs typeface="Arial" pitchFamily="34" charset="0"/>
              </a:rPr>
              <a:t>Section Subtitle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1188" y="2887200"/>
            <a:ext cx="7920000" cy="30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616733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3569" y="547688"/>
            <a:ext cx="7920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1987200"/>
            <a:ext cx="7920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Paragraph</a:t>
            </a:r>
          </a:p>
        </p:txBody>
      </p:sp>
    </p:spTree>
    <p:extLst>
      <p:ext uri="{BB962C8B-B14F-4D97-AF65-F5344CB8AC3E}">
        <p14:creationId xmlns:p14="http://schemas.microsoft.com/office/powerpoint/2010/main" val="1230099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3570" y="547688"/>
            <a:ext cx="7920036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612776" y="1987199"/>
            <a:ext cx="7920036" cy="39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3988992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547200"/>
            <a:ext cx="79200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Paragraph</a:t>
            </a:r>
          </a:p>
        </p:txBody>
      </p:sp>
    </p:spTree>
    <p:extLst>
      <p:ext uri="{BB962C8B-B14F-4D97-AF65-F5344CB8AC3E}">
        <p14:creationId xmlns:p14="http://schemas.microsoft.com/office/powerpoint/2010/main" val="115651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3588" y="2347913"/>
            <a:ext cx="7920000" cy="4843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Thank You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33" y="3941378"/>
            <a:ext cx="2854440" cy="23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09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2775" y="540000"/>
            <a:ext cx="7920037" cy="54006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12776" y="547688"/>
            <a:ext cx="7920036" cy="53929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1782026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top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12776" y="547688"/>
            <a:ext cx="7920036" cy="53929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32363" y="900000"/>
            <a:ext cx="3600450" cy="496805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000" b="1" dirty="0">
                <a:latin typeface="Arial" pitchFamily="34" charset="0"/>
                <a:cs typeface="Arial" pitchFamily="34" charset="0"/>
              </a:rPr>
              <a:t>Subtitle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62" y="1396800"/>
            <a:ext cx="3599637" cy="2030613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800110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bottom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613570" y="547688"/>
            <a:ext cx="7920036" cy="53929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3570" y="3059995"/>
            <a:ext cx="3601226" cy="496805"/>
          </a:xfrm>
          <a:prstGeom prst="rect">
            <a:avLst/>
          </a:prstGeom>
          <a:solidFill>
            <a:srgbClr val="006CB4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12000" y="3556800"/>
            <a:ext cx="3601225" cy="2022559"/>
          </a:xfrm>
          <a:prstGeom prst="rect">
            <a:avLst/>
          </a:prstGeom>
          <a:solidFill>
            <a:srgbClr val="006CB4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1415256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7" y="547687"/>
            <a:ext cx="3600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932363" y="547687"/>
            <a:ext cx="3600450" cy="5400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1779914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612775" y="547688"/>
            <a:ext cx="3598775" cy="5392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932363" y="547200"/>
            <a:ext cx="3598775" cy="5392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518473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jct 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931999" y="547200"/>
            <a:ext cx="360081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611188" y="547200"/>
            <a:ext cx="3598775" cy="5392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3755309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2776" y="547688"/>
            <a:ext cx="3600449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 Text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63" y="547688"/>
            <a:ext cx="360045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 Text</a:t>
            </a:r>
          </a:p>
        </p:txBody>
      </p:sp>
    </p:spTree>
    <p:extLst>
      <p:ext uri="{BB962C8B-B14F-4D97-AF65-F5344CB8AC3E}">
        <p14:creationId xmlns:p14="http://schemas.microsoft.com/office/powerpoint/2010/main" val="1937393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547688"/>
            <a:ext cx="360036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rgbClr val="641C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“Quote”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12775" y="4687888"/>
            <a:ext cx="360045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1600" dirty="0">
                <a:latin typeface="Arial" pitchFamily="34" charset="0"/>
                <a:cs typeface="Arial" pitchFamily="34" charset="0"/>
              </a:rPr>
              <a:t>Quote Reference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12775" y="5227637"/>
            <a:ext cx="359877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1600" dirty="0">
                <a:latin typeface="Arial" pitchFamily="34" charset="0"/>
                <a:cs typeface="Arial" pitchFamily="34" charset="0"/>
              </a:rPr>
              <a:t>Date</a:t>
            </a:r>
            <a:endParaRPr lang="en-GB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932813" y="547200"/>
            <a:ext cx="3600000" cy="539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4200889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Quot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32363" y="547688"/>
            <a:ext cx="360081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rgbClr val="641C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“Quote”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63" y="4687200"/>
            <a:ext cx="360117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1600" dirty="0">
                <a:latin typeface="Arial" pitchFamily="34" charset="0"/>
                <a:cs typeface="Arial" pitchFamily="34" charset="0"/>
              </a:rPr>
              <a:t>Quote Reference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932363" y="5227638"/>
            <a:ext cx="360117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1600" dirty="0">
                <a:latin typeface="Arial" pitchFamily="34" charset="0"/>
                <a:cs typeface="Arial" pitchFamily="34" charset="0"/>
              </a:rPr>
              <a:t>Date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611188" y="547688"/>
            <a:ext cx="3600000" cy="539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2555006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3965" y="547688"/>
            <a:ext cx="791924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600" b="1" baseline="0">
                <a:solidFill>
                  <a:srgbClr val="641C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“Quote”</a:t>
            </a:r>
          </a:p>
        </p:txBody>
      </p:sp>
    </p:spTree>
    <p:extLst>
      <p:ext uri="{BB962C8B-B14F-4D97-AF65-F5344CB8AC3E}">
        <p14:creationId xmlns:p14="http://schemas.microsoft.com/office/powerpoint/2010/main" val="139468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2750"/>
            <a:ext cx="8153400" cy="806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36700"/>
            <a:ext cx="81534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4800" y="6464300"/>
            <a:ext cx="10668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E58BC9B-7AC4-4C5D-A0A1-F6FBD4955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673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34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Blu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2775" y="540000"/>
            <a:ext cx="7920037" cy="5400676"/>
          </a:xfrm>
          <a:prstGeom prst="rect">
            <a:avLst/>
          </a:prstGeom>
          <a:solidFill>
            <a:srgbClr val="006C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900000"/>
            <a:ext cx="720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Divider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2340000"/>
            <a:ext cx="72000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Intro Paragraph</a:t>
            </a:r>
          </a:p>
        </p:txBody>
      </p:sp>
    </p:spTree>
    <p:extLst>
      <p:ext uri="{BB962C8B-B14F-4D97-AF65-F5344CB8AC3E}">
        <p14:creationId xmlns:p14="http://schemas.microsoft.com/office/powerpoint/2010/main" val="56943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Purpl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2775" y="540000"/>
            <a:ext cx="7920037" cy="5400676"/>
          </a:xfrm>
          <a:prstGeom prst="rect">
            <a:avLst/>
          </a:prstGeom>
          <a:solidFill>
            <a:srgbClr val="753B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900000"/>
            <a:ext cx="720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Divider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71999" y="2340000"/>
            <a:ext cx="72000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Intro Paragraph</a:t>
            </a:r>
          </a:p>
        </p:txBody>
      </p:sp>
    </p:spTree>
    <p:extLst>
      <p:ext uri="{BB962C8B-B14F-4D97-AF65-F5344CB8AC3E}">
        <p14:creationId xmlns:p14="http://schemas.microsoft.com/office/powerpoint/2010/main" val="180579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Green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2775" y="540000"/>
            <a:ext cx="7920037" cy="5400676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900000"/>
            <a:ext cx="720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Divider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2340000"/>
            <a:ext cx="72000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Intro Paragraph</a:t>
            </a:r>
          </a:p>
        </p:txBody>
      </p:sp>
    </p:spTree>
    <p:extLst>
      <p:ext uri="{BB962C8B-B14F-4D97-AF65-F5344CB8AC3E}">
        <p14:creationId xmlns:p14="http://schemas.microsoft.com/office/powerpoint/2010/main" val="287077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Red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2775" y="540000"/>
            <a:ext cx="7920037" cy="5400676"/>
          </a:xfrm>
          <a:prstGeom prst="rect">
            <a:avLst/>
          </a:prstGeom>
          <a:solidFill>
            <a:srgbClr val="AF16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900000"/>
            <a:ext cx="720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Divider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71999" y="2340000"/>
            <a:ext cx="72000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Intro Paragraph</a:t>
            </a:r>
          </a:p>
        </p:txBody>
      </p:sp>
    </p:spTree>
    <p:extLst>
      <p:ext uri="{BB962C8B-B14F-4D97-AF65-F5344CB8AC3E}">
        <p14:creationId xmlns:p14="http://schemas.microsoft.com/office/powerpoint/2010/main" val="58149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3569" y="547688"/>
            <a:ext cx="7920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1987200"/>
            <a:ext cx="7920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Paragraph</a:t>
            </a:r>
          </a:p>
        </p:txBody>
      </p:sp>
    </p:spTree>
    <p:extLst>
      <p:ext uri="{BB962C8B-B14F-4D97-AF65-F5344CB8AC3E}">
        <p14:creationId xmlns:p14="http://schemas.microsoft.com/office/powerpoint/2010/main" val="155175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4800" y="6464300"/>
            <a:ext cx="10668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617F67ED-7CB7-4325-856D-6F4439EF5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5091271"/>
            <a:ext cx="2160000" cy="1217454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7775"/>
            <a:ext cx="91424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71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706" y="6283613"/>
            <a:ext cx="2519447" cy="38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6" y="6059714"/>
            <a:ext cx="1079778" cy="60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6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13" r:id="rId5"/>
    <p:sldLayoutId id="2147483714" r:id="rId6"/>
    <p:sldLayoutId id="2147483715" r:id="rId7"/>
    <p:sldLayoutId id="2147483716" r:id="rId8"/>
    <p:sldLayoutId id="2147483718" r:id="rId9"/>
    <p:sldLayoutId id="214748371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706" y="6283613"/>
            <a:ext cx="2519447" cy="38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6" y="6059714"/>
            <a:ext cx="1079778" cy="60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3" r:id="rId13"/>
    <p:sldLayoutId id="2147483707" r:id="rId14"/>
    <p:sldLayoutId id="2147483708" r:id="rId15"/>
    <p:sldLayoutId id="2147483709" r:id="rId16"/>
    <p:sldLayoutId id="2147483710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w6T02g5hnT4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9C44E8-4ECF-B54F-A795-1D99A0F6CF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693" y="4195999"/>
            <a:ext cx="7921119" cy="461665"/>
          </a:xfrm>
        </p:spPr>
        <p:txBody>
          <a:bodyPr>
            <a:normAutofit/>
          </a:bodyPr>
          <a:lstStyle/>
          <a:p>
            <a:r>
              <a:rPr lang="en-US" sz="2000" b="0" dirty="0" err="1"/>
              <a:t>Dr</a:t>
            </a:r>
            <a:r>
              <a:rPr lang="en-US" sz="2000" b="0" dirty="0"/>
              <a:t> Maggie Lawrence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ACDD0-0F11-6848-9C60-491892438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8971" y="286357"/>
            <a:ext cx="7921119" cy="1754326"/>
          </a:xfrm>
        </p:spPr>
        <p:txBody>
          <a:bodyPr/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Yoga and Mindfulness in Stroke Rehabilitation </a:t>
            </a:r>
          </a:p>
        </p:txBody>
      </p:sp>
    </p:spTree>
    <p:extLst>
      <p:ext uri="{BB962C8B-B14F-4D97-AF65-F5344CB8AC3E}">
        <p14:creationId xmlns:p14="http://schemas.microsoft.com/office/powerpoint/2010/main" val="2565490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1A8D20-C215-C645-9715-F61F874803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570" y="547688"/>
            <a:ext cx="7920036" cy="58477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This is mindfulness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D4441-0195-F744-BF5F-963E8C1B840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3570" y="1444587"/>
            <a:ext cx="7920036" cy="5247615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Mindfulness is about being more fully present in our lives, embracing all our experiences and, importantly, changing the relationship we have towards our suffering.</a:t>
            </a:r>
          </a:p>
          <a:p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Mindfulness Based Stress Reduction is delivered as a standardised self-management intervention.</a:t>
            </a:r>
          </a:p>
          <a:p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2.5 hour sessions, weekly for 8 weeks, with one 6-hour silent retreat in week 6</a:t>
            </a:r>
          </a:p>
          <a:p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Skills taught in class are practiced ‘at home’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7629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01EED3-5CE6-D24E-83D4-44E58A5FD44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j-lt"/>
              </a:rPr>
              <a:t>Mindfulness podcast</a:t>
            </a:r>
          </a:p>
        </p:txBody>
      </p:sp>
    </p:spTree>
    <p:extLst>
      <p:ext uri="{BB962C8B-B14F-4D97-AF65-F5344CB8AC3E}">
        <p14:creationId xmlns:p14="http://schemas.microsoft.com/office/powerpoint/2010/main" val="1632778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1A4E8-A726-C643-AE23-3B1C7672B8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Therapeutic benefits?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3CEE6-81CB-E84F-A325-2ADFCE9398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79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31B466-44E3-7846-8F59-749A375A26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0025" y="527591"/>
            <a:ext cx="3900138" cy="1077218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Yoga: the evidence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759A3A-4648-6840-AE47-FA5AA83F0D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41372" y="527591"/>
            <a:ext cx="4521757" cy="6164611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Increasingly, yoga is used to treat health conditions e.g.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Cardio vascular disease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Low-back pain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Asthma 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Review findings: stroke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2 randomised controlled trials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72 participants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Significant effect on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Memory 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Anxiety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low grade evidence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042E21-4557-9141-B694-24C24ABD1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44" y="1286189"/>
            <a:ext cx="3966499" cy="52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9072D2-9A66-9040-A69A-8A3E76D9CC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123" y="346720"/>
            <a:ext cx="3600000" cy="1077218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Mindfulness: the evidence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DA4B40-9CDC-7640-96AF-BABF14DF4EBA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235192" y="3448184"/>
            <a:ext cx="3566126" cy="267115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BB017C-A195-204E-897F-AC99D18BB59E}"/>
              </a:ext>
            </a:extLst>
          </p:cNvPr>
          <p:cNvSpPr txBox="1"/>
          <p:nvPr/>
        </p:nvSpPr>
        <p:spPr>
          <a:xfrm>
            <a:off x="390123" y="1595021"/>
            <a:ext cx="60910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Developed to treat untreatable chronic pain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Review findings: stroke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 4 studies; 160 participants 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Positive trend across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range of outcomes 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anxiety 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depression 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mental fatigue 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blood pressure 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perceived health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quality of life</a:t>
            </a:r>
          </a:p>
        </p:txBody>
      </p:sp>
    </p:spTree>
    <p:extLst>
      <p:ext uri="{BB962C8B-B14F-4D97-AF65-F5344CB8AC3E}">
        <p14:creationId xmlns:p14="http://schemas.microsoft.com/office/powerpoint/2010/main" val="1897367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A58C94-29DD-0B43-AECF-FBEA95538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2000" y="899999"/>
            <a:ext cx="7200000" cy="1077218"/>
          </a:xfrm>
        </p:spPr>
        <p:txBody>
          <a:bodyPr/>
          <a:lstStyle/>
          <a:p>
            <a:r>
              <a:rPr lang="en-US" dirty="0"/>
              <a:t>Experiences of yoga and Mindfulness after stroke</a:t>
            </a:r>
          </a:p>
        </p:txBody>
      </p:sp>
    </p:spTree>
    <p:extLst>
      <p:ext uri="{BB962C8B-B14F-4D97-AF65-F5344CB8AC3E}">
        <p14:creationId xmlns:p14="http://schemas.microsoft.com/office/powerpoint/2010/main" val="1364394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10DEDF-DF27-7C46-97DC-6A104B3D28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51" y="547688"/>
            <a:ext cx="7920037" cy="584775"/>
          </a:xfrm>
        </p:spPr>
        <p:txBody>
          <a:bodyPr/>
          <a:lstStyle/>
          <a:p>
            <a:r>
              <a:rPr lang="en-US" dirty="0"/>
              <a:t>Yoga: </a:t>
            </a:r>
            <a:r>
              <a:rPr lang="en-US" dirty="0">
                <a:solidFill>
                  <a:srgbClr val="0070C0"/>
                </a:solidFill>
              </a:rPr>
              <a:t>Qualitative findings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5C35D-0591-5A4D-AEE0-E0F21E3A5B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152" y="1458486"/>
            <a:ext cx="3445460" cy="494231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Alter et al 2017</a:t>
            </a:r>
          </a:p>
          <a:p>
            <a:endParaRPr lang="en-US" sz="1000" dirty="0">
              <a:solidFill>
                <a:srgbClr val="0070C0"/>
              </a:solidFill>
            </a:endParaRP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Improved abilities &amp; capacities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knowledge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Enhanced engagement in activities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0453" y="1132463"/>
            <a:ext cx="459209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76"/>
              </a:spcBef>
            </a:pPr>
            <a:r>
              <a:rPr lang="en-GB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 quotes</a:t>
            </a:r>
          </a:p>
          <a:p>
            <a:endParaRPr lang="en-GB" dirty="0"/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still have fatigue, but I think I have improved my endurance</a:t>
            </a:r>
          </a:p>
          <a:p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I’m not sure how it [yoga] works, but . . . I got my arm over my head</a:t>
            </a:r>
          </a:p>
          <a:p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never realized that 80% of people have</a:t>
            </a: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fatigue thing. And kind of a zoning out thing … which my spouse complains about … so, that was very helpful</a:t>
            </a:r>
          </a:p>
          <a:p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think I can walk easier and go faster</a:t>
            </a:r>
          </a:p>
          <a:p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 this is ruining my walking … I’m catching</a:t>
            </a: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toe, and I’m doing all these things I didn’t usually do. But as we’ve progressed … I think I walk better than I did originally, because it made me clean up some bad habits</a:t>
            </a:r>
          </a:p>
        </p:txBody>
      </p:sp>
    </p:spTree>
    <p:extLst>
      <p:ext uri="{BB962C8B-B14F-4D97-AF65-F5344CB8AC3E}">
        <p14:creationId xmlns:p14="http://schemas.microsoft.com/office/powerpoint/2010/main" val="2990205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10DEDF-DF27-7C46-97DC-6A104B3D28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51" y="547688"/>
            <a:ext cx="7920037" cy="584775"/>
          </a:xfrm>
        </p:spPr>
        <p:txBody>
          <a:bodyPr/>
          <a:lstStyle/>
          <a:p>
            <a:r>
              <a:rPr lang="en-US" dirty="0"/>
              <a:t>Yoga: </a:t>
            </a:r>
            <a:r>
              <a:rPr lang="en-US" dirty="0">
                <a:solidFill>
                  <a:srgbClr val="0070C0"/>
                </a:solidFill>
              </a:rPr>
              <a:t>Qualitative findings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5C35D-0591-5A4D-AEE0-E0F21E3A5B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152" y="1458486"/>
            <a:ext cx="3445460" cy="494231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Alter et al 2017</a:t>
            </a:r>
          </a:p>
          <a:p>
            <a:endParaRPr lang="en-US" sz="1000" dirty="0">
              <a:solidFill>
                <a:srgbClr val="0070C0"/>
              </a:solidFill>
            </a:endParaRP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Improved relaxation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confidence and inspiration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0889" y="1361621"/>
            <a:ext cx="43609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76"/>
              </a:spcBef>
            </a:pPr>
            <a:r>
              <a:rPr lang="en-GB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 quotes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helped me relax and . . . gave me focus . . . really paying attention to breathing, and relaxing.</a:t>
            </a:r>
          </a:p>
          <a:p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think I was maybe asleep before she finished [referring to the voice on the recording]</a:t>
            </a:r>
          </a:p>
          <a:p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learned an awful lot here … [we’ve all] made huge strides. I remember the first time we had to get down on the floor. Even just when we started the yoga, we had to get x out of the wheelchair and sit in a regular</a:t>
            </a: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chair, you know, how [she’s] changed! [She’s] changed! And it’s just been, uh, God’s gift to me, this study</a:t>
            </a:r>
          </a:p>
        </p:txBody>
      </p:sp>
    </p:spTree>
    <p:extLst>
      <p:ext uri="{BB962C8B-B14F-4D97-AF65-F5344CB8AC3E}">
        <p14:creationId xmlns:p14="http://schemas.microsoft.com/office/powerpoint/2010/main" val="1378946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570" y="547688"/>
            <a:ext cx="7920036" cy="584775"/>
          </a:xfrm>
        </p:spPr>
        <p:txBody>
          <a:bodyPr/>
          <a:lstStyle/>
          <a:p>
            <a:r>
              <a:rPr lang="en-GB" dirty="0"/>
              <a:t>Yoga: Qualitative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3570" y="1388681"/>
            <a:ext cx="3202766" cy="4496729"/>
          </a:xfrm>
        </p:spPr>
        <p:txBody>
          <a:bodyPr/>
          <a:lstStyle/>
          <a:p>
            <a:pPr>
              <a:spcBef>
                <a:spcPts val="576"/>
              </a:spcBef>
            </a:pPr>
            <a:r>
              <a:rPr lang="en-GB" dirty="0">
                <a:solidFill>
                  <a:srgbClr val="0070C0"/>
                </a:solidFill>
              </a:rPr>
              <a:t>Garrett et al. 2011</a:t>
            </a:r>
          </a:p>
          <a:p>
            <a:pPr>
              <a:spcBef>
                <a:spcPts val="576"/>
              </a:spcBef>
            </a:pPr>
            <a:endParaRPr lang="en-GB" sz="1000" dirty="0">
              <a:solidFill>
                <a:srgbClr val="0070C0"/>
              </a:solidFill>
            </a:endParaRPr>
          </a:p>
          <a:p>
            <a:pPr>
              <a:spcBef>
                <a:spcPts val="576"/>
              </a:spcBef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Experiences of stroke</a:t>
            </a:r>
          </a:p>
          <a:p>
            <a:pPr>
              <a:spcBef>
                <a:spcPts val="576"/>
              </a:spcBef>
            </a:pP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576"/>
              </a:spcBef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576"/>
              </a:spcBef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576"/>
              </a:spcBef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576"/>
              </a:spcBef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576"/>
              </a:spcBef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Feelings &amp; expectations of yoga</a:t>
            </a:r>
          </a:p>
          <a:p>
            <a:pPr>
              <a:spcBef>
                <a:spcPts val="576"/>
              </a:spcBef>
            </a:pP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320791" y="1388681"/>
            <a:ext cx="421281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0070C0"/>
                </a:solidFill>
              </a:rPr>
              <a:t>Participant quotes</a:t>
            </a:r>
          </a:p>
          <a:p>
            <a:endParaRPr lang="en-GB" sz="2400" i="1" dirty="0">
              <a:solidFill>
                <a:srgbClr val="0070C0"/>
              </a:solidFill>
            </a:endParaRP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[recovery was] ‘a long hard road’ but common to this group of individuals was a dedication to participation in rehabilitation to … ‘get back as much as possible of what had lost’.</a:t>
            </a:r>
          </a:p>
          <a:p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could do no harm</a:t>
            </a:r>
          </a:p>
          <a:p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sounded like a good thing to try</a:t>
            </a:r>
          </a:p>
          <a:p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break the stress of daily activities</a:t>
            </a: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</a:t>
            </a: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[My aim is] to run like my life depended on it</a:t>
            </a:r>
          </a:p>
          <a:p>
            <a:endParaRPr lang="en-GB" dirty="0"/>
          </a:p>
          <a:p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4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570" y="547688"/>
            <a:ext cx="7920036" cy="584775"/>
          </a:xfrm>
        </p:spPr>
        <p:txBody>
          <a:bodyPr/>
          <a:lstStyle/>
          <a:p>
            <a:r>
              <a:rPr lang="en-GB" dirty="0"/>
              <a:t>Yoga: Qualitative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3570" y="1388681"/>
            <a:ext cx="3202766" cy="5002071"/>
          </a:xfrm>
        </p:spPr>
        <p:txBody>
          <a:bodyPr/>
          <a:lstStyle/>
          <a:p>
            <a:pPr>
              <a:spcBef>
                <a:spcPts val="576"/>
              </a:spcBef>
            </a:pPr>
            <a:r>
              <a:rPr lang="en-GB" dirty="0">
                <a:solidFill>
                  <a:srgbClr val="0070C0"/>
                </a:solidFill>
              </a:rPr>
              <a:t>Garrett et al. 2011</a:t>
            </a:r>
          </a:p>
          <a:p>
            <a:pPr>
              <a:spcBef>
                <a:spcPts val="576"/>
              </a:spcBef>
            </a:pPr>
            <a:endParaRPr lang="en-GB" sz="1000" dirty="0">
              <a:solidFill>
                <a:srgbClr val="0070C0"/>
              </a:solidFill>
            </a:endParaRPr>
          </a:p>
          <a:p>
            <a:pPr>
              <a:spcBef>
                <a:spcPts val="576"/>
              </a:spcBef>
            </a:pP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576"/>
              </a:spcBef>
            </a:pPr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576"/>
              </a:spcBef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Yoga experience</a:t>
            </a:r>
          </a:p>
          <a:p>
            <a:pPr>
              <a:spcBef>
                <a:spcPts val="576"/>
              </a:spcBef>
            </a:pP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576"/>
              </a:spcBef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576"/>
              </a:spcBef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451420" y="1388681"/>
            <a:ext cx="431074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0070C0"/>
                </a:solidFill>
              </a:rPr>
              <a:t>Participant quotes</a:t>
            </a:r>
          </a:p>
          <a:p>
            <a:endParaRPr lang="en-GB" sz="2400" i="1" dirty="0">
              <a:solidFill>
                <a:srgbClr val="0070C0"/>
              </a:solidFill>
            </a:endParaRP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teachers were excellent. They had a good understanding of people’s limitations. </a:t>
            </a:r>
          </a:p>
          <a:p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was no pressure or judging . . . it was gentle. They [teachers] said if it hurt you shouldn’t be doing it.</a:t>
            </a:r>
          </a:p>
          <a:p>
            <a:endParaRPr lang="en-GB" dirty="0"/>
          </a:p>
          <a:p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27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04D6C6-4D6D-004E-8497-7F77BABA9B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DC2E3-54FD-0243-9D96-38C5BAE0B7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2000" y="1754255"/>
            <a:ext cx="7921588" cy="3077766"/>
          </a:xfrm>
        </p:spPr>
        <p:txBody>
          <a:bodyPr/>
          <a:lstStyle/>
          <a:p>
            <a:pPr>
              <a:spcBef>
                <a:spcPts val="576"/>
              </a:spcBef>
              <a:spcAft>
                <a:spcPts val="600"/>
              </a:spcAft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Yoga? Mindfulness?</a:t>
            </a:r>
          </a:p>
          <a:p>
            <a:pPr>
              <a:spcBef>
                <a:spcPts val="576"/>
              </a:spcBef>
              <a:spcAft>
                <a:spcPts val="600"/>
              </a:spcAft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Therapeutic benefits</a:t>
            </a:r>
          </a:p>
          <a:p>
            <a:pPr>
              <a:spcBef>
                <a:spcPts val="576"/>
              </a:spcBef>
              <a:spcAft>
                <a:spcPts val="600"/>
              </a:spcAft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Experiences of yoga and Mindfulness after a stroke</a:t>
            </a:r>
          </a:p>
          <a:p>
            <a:pPr>
              <a:spcBef>
                <a:spcPts val="576"/>
              </a:spcBef>
              <a:spcAft>
                <a:spcPts val="600"/>
              </a:spcAft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 is it ‘rehab’?</a:t>
            </a:r>
          </a:p>
          <a:p>
            <a:pPr>
              <a:spcBef>
                <a:spcPts val="576"/>
              </a:spcBef>
              <a:spcAft>
                <a:spcPts val="600"/>
              </a:spcAft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we need stroke-specific adaptations?</a:t>
            </a:r>
          </a:p>
          <a:p>
            <a:pPr>
              <a:spcBef>
                <a:spcPts val="576"/>
              </a:spcBef>
              <a:spcAft>
                <a:spcPts val="600"/>
              </a:spcAft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HEADS: UP: co-creating an adapted MBSR programme </a:t>
            </a:r>
          </a:p>
        </p:txBody>
      </p:sp>
    </p:spTree>
    <p:extLst>
      <p:ext uri="{BB962C8B-B14F-4D97-AF65-F5344CB8AC3E}">
        <p14:creationId xmlns:p14="http://schemas.microsoft.com/office/powerpoint/2010/main" val="2722791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570" y="547688"/>
            <a:ext cx="7920036" cy="584775"/>
          </a:xfrm>
        </p:spPr>
        <p:txBody>
          <a:bodyPr/>
          <a:lstStyle/>
          <a:p>
            <a:r>
              <a:rPr lang="en-GB" dirty="0"/>
              <a:t>Yoga: Qualitative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3570" y="1388681"/>
            <a:ext cx="3202766" cy="5002071"/>
          </a:xfrm>
        </p:spPr>
        <p:txBody>
          <a:bodyPr/>
          <a:lstStyle/>
          <a:p>
            <a:pPr>
              <a:spcBef>
                <a:spcPts val="576"/>
              </a:spcBef>
            </a:pPr>
            <a:r>
              <a:rPr lang="en-GB" dirty="0">
                <a:solidFill>
                  <a:srgbClr val="0070C0"/>
                </a:solidFill>
              </a:rPr>
              <a:t>Garrett et al. 2011</a:t>
            </a:r>
          </a:p>
          <a:p>
            <a:pPr>
              <a:spcBef>
                <a:spcPts val="576"/>
              </a:spcBef>
            </a:pPr>
            <a:endParaRPr lang="en-GB" sz="1000" dirty="0">
              <a:solidFill>
                <a:srgbClr val="0070C0"/>
              </a:solidFill>
            </a:endParaRPr>
          </a:p>
          <a:p>
            <a:pPr>
              <a:spcBef>
                <a:spcPts val="576"/>
              </a:spcBef>
            </a:pP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576"/>
              </a:spcBef>
            </a:pPr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576"/>
              </a:spcBef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576"/>
              </a:spcBef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576"/>
              </a:spcBef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Physical outcomes </a:t>
            </a:r>
          </a:p>
          <a:p>
            <a:pPr>
              <a:spcBef>
                <a:spcPts val="576"/>
              </a:spcBef>
            </a:pP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576"/>
              </a:spcBef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576"/>
              </a:spcBef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451420" y="1388681"/>
            <a:ext cx="431074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0070C0"/>
                </a:solidFill>
              </a:rPr>
              <a:t>Participant quotes</a:t>
            </a:r>
          </a:p>
          <a:p>
            <a:endParaRPr lang="en-GB" sz="2400" i="1" dirty="0">
              <a:solidFill>
                <a:srgbClr val="0070C0"/>
              </a:solidFill>
            </a:endParaRPr>
          </a:p>
          <a:p>
            <a:endParaRPr lang="en-GB" dirty="0"/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have greater sensation and feeling of the body from within</a:t>
            </a:r>
          </a:p>
          <a:p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have become more aware of my body … my [affected side] was totally dead; there was no feeling in half of my body, so yoga has helped</a:t>
            </a:r>
          </a:p>
          <a:p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toes were numb …but … yoga has enabled me to differentiate between my toes … my toes would curl but now I can take 6–7 steps with everything nicely flat on the ground</a:t>
            </a:r>
            <a:r>
              <a:rPr lang="en-GB" dirty="0"/>
              <a:t>.</a:t>
            </a:r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551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570" y="547688"/>
            <a:ext cx="7920036" cy="584775"/>
          </a:xfrm>
        </p:spPr>
        <p:txBody>
          <a:bodyPr/>
          <a:lstStyle/>
          <a:p>
            <a:r>
              <a:rPr lang="en-GB" dirty="0"/>
              <a:t>Yoga: Qualitative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3570" y="1388681"/>
            <a:ext cx="3202766" cy="5002071"/>
          </a:xfrm>
        </p:spPr>
        <p:txBody>
          <a:bodyPr/>
          <a:lstStyle/>
          <a:p>
            <a:pPr>
              <a:spcBef>
                <a:spcPts val="576"/>
              </a:spcBef>
            </a:pPr>
            <a:r>
              <a:rPr lang="en-GB" dirty="0">
                <a:solidFill>
                  <a:srgbClr val="0070C0"/>
                </a:solidFill>
              </a:rPr>
              <a:t>Garrett et al. 2011</a:t>
            </a:r>
          </a:p>
          <a:p>
            <a:pPr>
              <a:spcBef>
                <a:spcPts val="576"/>
              </a:spcBef>
            </a:pPr>
            <a:endParaRPr lang="en-GB" sz="1000" dirty="0">
              <a:solidFill>
                <a:srgbClr val="0070C0"/>
              </a:solidFill>
            </a:endParaRPr>
          </a:p>
          <a:p>
            <a:pPr>
              <a:spcBef>
                <a:spcPts val="576"/>
              </a:spcBef>
            </a:pP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576"/>
              </a:spcBef>
            </a:pPr>
            <a:endParaRPr lang="en-GB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576"/>
              </a:spcBef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576"/>
              </a:spcBef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576"/>
              </a:spcBef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Psychosocial outcomes </a:t>
            </a:r>
          </a:p>
          <a:p>
            <a:pPr>
              <a:spcBef>
                <a:spcPts val="576"/>
              </a:spcBef>
            </a:pP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576"/>
              </a:spcBef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576"/>
              </a:spcBef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356149" y="1388681"/>
            <a:ext cx="540601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0070C0"/>
                </a:solidFill>
              </a:rPr>
              <a:t>Participant quotes</a:t>
            </a:r>
          </a:p>
          <a:p>
            <a:endParaRPr lang="en-GB" sz="1000" i="1" dirty="0">
              <a:solidFill>
                <a:srgbClr val="0070C0"/>
              </a:solidFill>
            </a:endParaRP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Yoga has made an amazing difference to my confidence &amp; my calmness. It has improved my ability to think clearly &amp; talk to people and explain myself. The breathing &amp; meditation is powerful stuff that has changed me, &amp; that is why I will continue.</a:t>
            </a:r>
          </a:p>
          <a:p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Yoga has helped me catch up emotionally. I have pushed myself physically for the last 20 years … I am feeling more committed to myself. When I am stressed I don’t eat. I can go for days and not realise. I am much more in control of that . . . yoga has made me feel supported, I am OK. I can listen to that calm, yoga is supporting this. I still stress from time to time but it doesn’t feel as bad … I think the emotional side of yoga has been really more important than the physical.</a:t>
            </a:r>
          </a:p>
        </p:txBody>
      </p:sp>
    </p:spTree>
    <p:extLst>
      <p:ext uri="{BB962C8B-B14F-4D97-AF65-F5344CB8AC3E}">
        <p14:creationId xmlns:p14="http://schemas.microsoft.com/office/powerpoint/2010/main" val="1829095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EC6653-7A63-B24C-863E-491380B70C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51" y="547688"/>
            <a:ext cx="7920037" cy="584775"/>
          </a:xfrm>
        </p:spPr>
        <p:txBody>
          <a:bodyPr/>
          <a:lstStyle/>
          <a:p>
            <a:r>
              <a:rPr lang="en-US" dirty="0"/>
              <a:t>Mindfulness: </a:t>
            </a:r>
            <a:r>
              <a:rPr lang="en-US" dirty="0">
                <a:solidFill>
                  <a:srgbClr val="0070C0"/>
                </a:solidFill>
              </a:rPr>
              <a:t>Qualitative findings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C8758-0B3C-5048-B580-35A0F46B9C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27716" y="1500535"/>
            <a:ext cx="3167149" cy="5010797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Jani</a:t>
            </a:r>
            <a:r>
              <a:rPr lang="en-US" dirty="0">
                <a:solidFill>
                  <a:srgbClr val="0070C0"/>
                </a:solidFill>
              </a:rPr>
              <a:t> et al 2018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Experience of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Mindfulness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Organisation of MBSR sessions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51" y="1500535"/>
            <a:ext cx="428239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0070C0"/>
                </a:solidFill>
              </a:rPr>
              <a:t>Participant quotes</a:t>
            </a:r>
          </a:p>
          <a:p>
            <a:endParaRPr lang="en-GB" sz="1000" i="1" dirty="0">
              <a:solidFill>
                <a:srgbClr val="0070C0"/>
              </a:solidFill>
            </a:endParaRP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…found it interesting. Very informative, and very relaxing</a:t>
            </a:r>
          </a:p>
          <a:p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have no focus; you’ve got to be very focused. It’s actually very hard to do, that’s the impression I get</a:t>
            </a:r>
          </a:p>
          <a:p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i="1">
                <a:solidFill>
                  <a:schemeClr val="tx1">
                    <a:lumMod val="75000"/>
                    <a:lumOff val="25000"/>
                  </a:schemeClr>
                </a:solidFill>
              </a:rPr>
              <a:t>If we’re talking about 2 hours of mindfulness practice then, yeah, it’s too much</a:t>
            </a:r>
          </a:p>
          <a:p>
            <a:endParaRPr lang="en-GB" i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i="1">
                <a:solidFill>
                  <a:schemeClr val="tx1">
                    <a:lumMod val="75000"/>
                    <a:lumOff val="25000"/>
                  </a:schemeClr>
                </a:solidFill>
              </a:rPr>
              <a:t>If someone feels they’re physically able, then they might need it [for] the anxiety</a:t>
            </a:r>
          </a:p>
          <a:p>
            <a:r>
              <a:rPr lang="en-GB" i="1">
                <a:solidFill>
                  <a:schemeClr val="tx1">
                    <a:lumMod val="75000"/>
                    <a:lumOff val="25000"/>
                  </a:schemeClr>
                </a:solidFill>
              </a:rPr>
              <a:t>… for someone else who maybe needs rehab, physical rehab first, then maybe it’s further down the line …</a:t>
            </a:r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71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EC6653-7A63-B24C-863E-491380B70C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151" y="547688"/>
            <a:ext cx="7920037" cy="584775"/>
          </a:xfrm>
        </p:spPr>
        <p:txBody>
          <a:bodyPr/>
          <a:lstStyle/>
          <a:p>
            <a:r>
              <a:rPr lang="en-US" dirty="0"/>
              <a:t>Mindfulness: </a:t>
            </a:r>
            <a:r>
              <a:rPr lang="en-US" dirty="0">
                <a:solidFill>
                  <a:srgbClr val="0070C0"/>
                </a:solidFill>
              </a:rPr>
              <a:t>Qualitative findings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C8758-0B3C-5048-B580-35A0F46B9C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27716" y="1500536"/>
            <a:ext cx="3167149" cy="288054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Jani et al 2018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Future mindfulness participation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51" y="1500535"/>
            <a:ext cx="428239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0070C0"/>
                </a:solidFill>
              </a:rPr>
              <a:t>Participant quotes</a:t>
            </a:r>
          </a:p>
          <a:p>
            <a:endParaRPr lang="en-GB" sz="1000" i="1" dirty="0">
              <a:solidFill>
                <a:srgbClr val="0070C0"/>
              </a:solidFill>
            </a:endParaRP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Mindfulness is not golf. You don’t have to go and find a [golf] bag and, then, however many clubs to stick it out. And, then, find a [golf club] membership and then book a tee time it’s... you can do it anywhere. And, it’s [mindfulness] not, it’s not expensive … it’s accessible</a:t>
            </a:r>
          </a:p>
          <a:p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But I still think, at home, you wouldn’t do it [mindfulness]</a:t>
            </a:r>
          </a:p>
          <a:p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 if that means it’s giving me a wee bit of ‘me-time’, you know, just to get away from everybody and, see the [thoughts] that are giving me a rough time, [I]</a:t>
            </a: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just block them out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76CA00-6B04-7C4F-85E6-F1C13EA83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0" y="45339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69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734DAD-6442-1948-B963-FB90111254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But, is it rehab?</a:t>
            </a:r>
          </a:p>
        </p:txBody>
      </p:sp>
    </p:spTree>
    <p:extLst>
      <p:ext uri="{BB962C8B-B14F-4D97-AF65-F5344CB8AC3E}">
        <p14:creationId xmlns:p14="http://schemas.microsoft.com/office/powerpoint/2010/main" val="3946575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46E310-7F38-EF4C-81C0-932DDB23CC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Discuss ….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93E702-5B8B-754C-BF27-E0960D59B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2617"/>
            <a:ext cx="9144000" cy="566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47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264EE2-1CFB-1443-A796-66CE5E2969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2000" y="900000"/>
            <a:ext cx="7200000" cy="1077218"/>
          </a:xfrm>
        </p:spPr>
        <p:txBody>
          <a:bodyPr/>
          <a:lstStyle/>
          <a:p>
            <a:r>
              <a:rPr lang="en-US" dirty="0"/>
              <a:t>Do we need stroke-specific adaptations?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9F988-DEEB-F044-A43A-42E96633C7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02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Hypothesis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13570" y="1675700"/>
            <a:ext cx="7920036" cy="4393504"/>
          </a:xfrm>
        </p:spPr>
        <p:txBody>
          <a:bodyPr/>
          <a:lstStyle/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 a one-to-one session just before the group starts where you just … the person delivering [mindfulness to] the group is able to see what level of disability … </a:t>
            </a:r>
          </a:p>
          <a:p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So, if you were holding a session for mindfulness for stroke survivors, it’s setting that scene and holding that space uniquely for people in that context. And, I think some of that is recognising that everybody is coming with different challenges with different … at a different place on their healing journey and there’s lots of different things …</a:t>
            </a:r>
          </a:p>
        </p:txBody>
      </p:sp>
    </p:spTree>
    <p:extLst>
      <p:ext uri="{BB962C8B-B14F-4D97-AF65-F5344CB8AC3E}">
        <p14:creationId xmlns:p14="http://schemas.microsoft.com/office/powerpoint/2010/main" val="3208888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799261-CB0F-954B-9EF4-05B27BBF13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2000" y="900000"/>
            <a:ext cx="7200000" cy="1077218"/>
          </a:xfrm>
        </p:spPr>
        <p:txBody>
          <a:bodyPr/>
          <a:lstStyle/>
          <a:p>
            <a:r>
              <a:rPr lang="en-US" dirty="0"/>
              <a:t>HEADS UP: co-creating an adapted programme </a:t>
            </a:r>
          </a:p>
        </p:txBody>
      </p:sp>
    </p:spTree>
    <p:extLst>
      <p:ext uri="{BB962C8B-B14F-4D97-AF65-F5344CB8AC3E}">
        <p14:creationId xmlns:p14="http://schemas.microsoft.com/office/powerpoint/2010/main" val="2281781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77" y="586270"/>
            <a:ext cx="2411808" cy="23378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5124" y="2802720"/>
            <a:ext cx="8448675" cy="1710228"/>
          </a:xfrm>
        </p:spPr>
        <p:txBody>
          <a:bodyPr/>
          <a:lstStyle/>
          <a:p>
            <a:pPr algn="l"/>
            <a:r>
              <a:rPr lang="en-GB" altLang="en-US" sz="3600" dirty="0">
                <a:solidFill>
                  <a:srgbClr val="000090"/>
                </a:solidFill>
              </a:rPr>
              <a:t>HEADS: UP</a:t>
            </a:r>
            <a:br>
              <a:rPr lang="en-GB" altLang="en-US" sz="3600" dirty="0">
                <a:solidFill>
                  <a:srgbClr val="000090"/>
                </a:solidFill>
              </a:rPr>
            </a:br>
            <a:r>
              <a:rPr lang="en-GB" altLang="en-US" sz="3200" b="1" dirty="0">
                <a:solidFill>
                  <a:srgbClr val="000090"/>
                </a:solidFill>
              </a:rPr>
              <a:t>H</a:t>
            </a:r>
            <a:r>
              <a:rPr lang="en-GB" altLang="en-US" sz="3200" dirty="0">
                <a:solidFill>
                  <a:srgbClr val="000090"/>
                </a:solidFill>
              </a:rPr>
              <a:t>elping </a:t>
            </a:r>
            <a:r>
              <a:rPr lang="en-GB" altLang="en-US" sz="3200" b="1" dirty="0">
                <a:solidFill>
                  <a:srgbClr val="000090"/>
                </a:solidFill>
              </a:rPr>
              <a:t>E</a:t>
            </a:r>
            <a:r>
              <a:rPr lang="en-GB" altLang="en-US" sz="3200" dirty="0">
                <a:solidFill>
                  <a:srgbClr val="000090"/>
                </a:solidFill>
              </a:rPr>
              <a:t>ase </a:t>
            </a:r>
            <a:r>
              <a:rPr lang="en-GB" altLang="en-US" sz="3200" b="1" dirty="0">
                <a:solidFill>
                  <a:srgbClr val="000090"/>
                </a:solidFill>
              </a:rPr>
              <a:t>A</a:t>
            </a:r>
            <a:r>
              <a:rPr lang="en-GB" altLang="en-US" sz="3200" dirty="0">
                <a:solidFill>
                  <a:srgbClr val="000090"/>
                </a:solidFill>
              </a:rPr>
              <a:t>nxiety &amp; </a:t>
            </a:r>
            <a:r>
              <a:rPr lang="en-GB" altLang="en-US" sz="3200" b="1" dirty="0">
                <a:solidFill>
                  <a:srgbClr val="000090"/>
                </a:solidFill>
              </a:rPr>
              <a:t>D</a:t>
            </a:r>
            <a:r>
              <a:rPr lang="en-GB" altLang="en-US" sz="3200" dirty="0">
                <a:solidFill>
                  <a:srgbClr val="000090"/>
                </a:solidFill>
              </a:rPr>
              <a:t>epression after </a:t>
            </a:r>
            <a:r>
              <a:rPr lang="en-GB" altLang="en-US" sz="3200" b="1" dirty="0">
                <a:solidFill>
                  <a:srgbClr val="000090"/>
                </a:solidFill>
              </a:rPr>
              <a:t>S</a:t>
            </a:r>
            <a:r>
              <a:rPr lang="en-GB" altLang="en-US" sz="3200" dirty="0">
                <a:solidFill>
                  <a:srgbClr val="000090"/>
                </a:solidFill>
              </a:rPr>
              <a:t>troke</a:t>
            </a:r>
          </a:p>
        </p:txBody>
      </p:sp>
    </p:spTree>
    <p:extLst>
      <p:ext uri="{BB962C8B-B14F-4D97-AF65-F5344CB8AC3E}">
        <p14:creationId xmlns:p14="http://schemas.microsoft.com/office/powerpoint/2010/main" val="211234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820211-2023-9548-81A9-181E3749B6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2000" y="900000"/>
            <a:ext cx="7200000" cy="1569660"/>
          </a:xfrm>
        </p:spPr>
        <p:txBody>
          <a:bodyPr/>
          <a:lstStyle/>
          <a:p>
            <a:r>
              <a:rPr lang="en-US" dirty="0"/>
              <a:t>What is yoga? What is Mindfulness Based Stress Reduction (MBSR/mindfulness)?</a:t>
            </a:r>
          </a:p>
        </p:txBody>
      </p:sp>
    </p:spTree>
    <p:extLst>
      <p:ext uri="{BB962C8B-B14F-4D97-AF65-F5344CB8AC3E}">
        <p14:creationId xmlns:p14="http://schemas.microsoft.com/office/powerpoint/2010/main" val="2064110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s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794" y="5484444"/>
            <a:ext cx="4747206" cy="1373556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0653" y="612115"/>
            <a:ext cx="8316187" cy="773121"/>
          </a:xfrm>
        </p:spPr>
        <p:txBody>
          <a:bodyPr/>
          <a:lstStyle/>
          <a:p>
            <a:pPr algn="l"/>
            <a:r>
              <a:rPr lang="en-US" altLang="en-US" sz="32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HEADS: UP </a:t>
            </a:r>
            <a:r>
              <a:rPr lang="en-GB" altLang="en-US" sz="32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work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653" y="1467981"/>
            <a:ext cx="8448675" cy="4812240"/>
          </a:xfrm>
        </p:spPr>
        <p:txBody>
          <a:bodyPr/>
          <a:lstStyle/>
          <a:p>
            <a:pPr marL="20638" indent="-20638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participants: stroke survivors &amp; family members</a:t>
            </a:r>
          </a:p>
          <a:p>
            <a:pPr marL="20638" indent="-20638">
              <a:lnSpc>
                <a:spcPct val="90000"/>
              </a:lnSpc>
              <a:buNone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638" indent="-20638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Mindfulness ‘taster’ sessions (groups of 10; October 2017)</a:t>
            </a:r>
          </a:p>
          <a:p>
            <a:pPr marL="20638" indent="-20638">
              <a:lnSpc>
                <a:spcPct val="90000"/>
              </a:lnSpc>
              <a:buNone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638" indent="-20638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groups: how can the Mindfulness course be adapted to help people follow the whole course &amp; practice at home?</a:t>
            </a:r>
          </a:p>
          <a:p>
            <a:pPr marL="20638" indent="-20638">
              <a:lnSpc>
                <a:spcPct val="90000"/>
              </a:lnSpc>
              <a:buNone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638" indent="-20638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the materials; re-ran taster sessions &amp; focus groups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638" indent="-20638">
              <a:lnSpc>
                <a:spcPct val="90000"/>
              </a:lnSpc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638" indent="-20638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Currently: adapting course materials; a manual for trainers</a:t>
            </a:r>
          </a:p>
          <a:p>
            <a:pPr marL="20638" indent="-20638">
              <a:lnSpc>
                <a:spcPct val="90000"/>
              </a:lnSpc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638" indent="-20638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 for funding for feasibility &amp; pilot testing</a:t>
            </a:r>
            <a:endParaRPr lang="en-US" altLang="en-US" sz="2000" dirty="0"/>
          </a:p>
          <a:p>
            <a:pPr marL="381000" indent="-381000" algn="r">
              <a:lnSpc>
                <a:spcPct val="90000"/>
              </a:lnSpc>
              <a:buNone/>
            </a:pPr>
            <a:r>
              <a:rPr lang="en-US" altLang="en-US" sz="2000" dirty="0"/>
              <a:t>		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30635"/>
            <a:ext cx="1584708" cy="15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849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289" y="606367"/>
            <a:ext cx="8448675" cy="720096"/>
          </a:xfrm>
        </p:spPr>
        <p:txBody>
          <a:bodyPr/>
          <a:lstStyle/>
          <a:p>
            <a:pPr algn="l"/>
            <a:r>
              <a:rPr lang="en-GB" altLang="en-US" sz="32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Unleash  your superpower </a:t>
            </a:r>
            <a:r>
              <a:rPr lang="mr-IN" altLang="en-US" sz="3200" b="1" dirty="0">
                <a:solidFill>
                  <a:srgbClr val="000090"/>
                </a:solidFill>
                <a:latin typeface="Arial" panose="020B0604020202020204" pitchFamily="34" charset="0"/>
              </a:rPr>
              <a:t>…</a:t>
            </a:r>
            <a:r>
              <a:rPr lang="en-GB" altLang="en-US" sz="3200" b="1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20" y="1988808"/>
            <a:ext cx="2559614" cy="34128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8239" y="4959205"/>
            <a:ext cx="5580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https://www.youtube.com/watch?v=w6T02g5hnT4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03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CED173-685F-6C4D-B17E-E9B6630D9F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References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CB22C-E08D-7842-B672-0FE15DCE2D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3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E7EB82-16C1-3C47-858F-4F5558AF0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063" y="396963"/>
            <a:ext cx="7920036" cy="584775"/>
          </a:xfrm>
        </p:spPr>
        <p:txBody>
          <a:bodyPr/>
          <a:lstStyle/>
          <a:p>
            <a:r>
              <a:rPr lang="en-US" dirty="0"/>
              <a:t>References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B105A-2E66-1843-B4FB-7B0EE0496D1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08063" y="1223523"/>
            <a:ext cx="8531049" cy="5368195"/>
          </a:xfrm>
        </p:spPr>
        <p:txBody>
          <a:bodyPr/>
          <a:lstStyle/>
          <a:p>
            <a:r>
              <a:rPr lang="en-US" sz="2000" dirty="0">
                <a:solidFill>
                  <a:srgbClr val="0070C0"/>
                </a:solidFill>
              </a:rPr>
              <a:t>References 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Alter 2017. Yoga … self-management.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DOI: 10.1177/0308022617690536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Garrett 2011. Experience of yoga.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DOI: 10.3109/09638288.2011.573058</a:t>
            </a:r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Jani 2018. Acceptability of Mindfulness. DOI: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10.1186/s40814-018-0244-1</a:t>
            </a:r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Kabat-Zinn, J. 2013.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 Catastrophe Living.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Bantam Books: New York</a:t>
            </a:r>
          </a:p>
          <a:p>
            <a:endParaRPr lang="en-US" sz="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Lawrence 2017. Yoga … review.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DOI: 10.1002/14651858.CD011483.pub2</a:t>
            </a:r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Lawrence et al. 2012. Mindfulness review.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DOI: 10.1111/ijs.12135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Resources</a:t>
            </a:r>
          </a:p>
          <a:p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Selfhelp4stroke.org</a:t>
            </a:r>
          </a:p>
          <a:p>
            <a:endParaRPr lang="en-US" sz="1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www.mindfulnessscotland.org.uk</a:t>
            </a:r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13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9DCE7B-12F1-E24C-9A9D-C23AE734653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783140" y="2136653"/>
            <a:ext cx="3619500" cy="2247900"/>
          </a:xfrm>
        </p:spPr>
      </p:pic>
    </p:spTree>
    <p:extLst>
      <p:ext uri="{BB962C8B-B14F-4D97-AF65-F5344CB8AC3E}">
        <p14:creationId xmlns:p14="http://schemas.microsoft.com/office/powerpoint/2010/main" val="253359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F255E9-2CA9-1C40-A56C-95495B8BEC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188" y="547688"/>
            <a:ext cx="3600362" cy="584775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Yoga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6044B-E5E5-EC45-BC1A-9DA17354C6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100" y="1371932"/>
            <a:ext cx="3600450" cy="461665"/>
          </a:xfrm>
        </p:spPr>
        <p:txBody>
          <a:bodyPr/>
          <a:lstStyle/>
          <a:p>
            <a:r>
              <a:rPr 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This is yoga!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4D76B-BA19-5D4D-ADD4-E8928A696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3257" y="2836129"/>
            <a:ext cx="4401353" cy="2160591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After a stroke 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does this look like something you would want to do?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What are your thoughts …?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D35ACE-2255-FD4E-88C1-11D0ED62610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13230" t="11972" r="13188"/>
          <a:stretch/>
        </p:blipFill>
        <p:spPr>
          <a:xfrm>
            <a:off x="6286500" y="0"/>
            <a:ext cx="2857500" cy="256057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134FAB-B809-2442-BA6B-B05D858ABB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517"/>
          <a:stretch/>
        </p:blipFill>
        <p:spPr>
          <a:xfrm>
            <a:off x="6286500" y="4869766"/>
            <a:ext cx="2857500" cy="19882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A6A4E4-19A2-F548-A635-9E858CB71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0" y="229165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08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1A8D20-C215-C645-9715-F61F874803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Yoga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D4441-0195-F744-BF5F-963E8C1B840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3570" y="1675700"/>
            <a:ext cx="7920036" cy="39528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This is yoga …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Yoga is a group of physical and spiritual practices which originated in ancient India. One of the forms of yoga most commonly practiced in the West is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hatha yoga.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Often, it is practiced as a form of physical exercise, but it has a spiritual and meditative core.</a:t>
            </a:r>
          </a:p>
        </p:txBody>
      </p:sp>
    </p:spTree>
    <p:extLst>
      <p:ext uri="{BB962C8B-B14F-4D97-AF65-F5344CB8AC3E}">
        <p14:creationId xmlns:p14="http://schemas.microsoft.com/office/powerpoint/2010/main" val="2872850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1A8D20-C215-C645-9715-F61F874803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570" y="547688"/>
            <a:ext cx="7920036" cy="58477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This is yoga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D4441-0195-F744-BF5F-963E8C1B840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3570" y="1444587"/>
            <a:ext cx="7920036" cy="4815535"/>
          </a:xfrm>
        </p:spPr>
        <p:txBody>
          <a:bodyPr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term yoga stems from the Sanskrit root ‘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yuj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’ meaning to ‘yoke’ or ‘join together’ – alluding to the desired bond between mind, body, and spirit.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Yoga practice in the West is limited to physical postures (asana), breath control (pranayama) and meditation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dhyana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).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7375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01EED3-5CE6-D24E-83D4-44E58A5FD44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j-lt"/>
              </a:rPr>
              <a:t>Yoga video</a:t>
            </a:r>
          </a:p>
        </p:txBody>
      </p:sp>
    </p:spTree>
    <p:extLst>
      <p:ext uri="{BB962C8B-B14F-4D97-AF65-F5344CB8AC3E}">
        <p14:creationId xmlns:p14="http://schemas.microsoft.com/office/powerpoint/2010/main" val="70816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961112-323E-204B-8F51-40C16669ED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2363" y="547688"/>
            <a:ext cx="3600813" cy="584775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Mindfulness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9C2CB-F0F3-6F4A-9335-401DAA8567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32363" y="3617408"/>
            <a:ext cx="3601176" cy="1495794"/>
          </a:xfrm>
        </p:spPr>
        <p:txBody>
          <a:bodyPr/>
          <a:lstStyle/>
          <a:p>
            <a:r>
              <a:rPr 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After a stroke, is Mindfulness something you would like to do?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248E1-A500-FC43-A699-74C32CA3FE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2363" y="5227638"/>
            <a:ext cx="3601176" cy="757130"/>
          </a:xfrm>
        </p:spPr>
        <p:txBody>
          <a:bodyPr/>
          <a:lstStyle/>
          <a:p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What are your thoughts?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529A51-6805-A54F-AB9C-D6F52C59D76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32363" y="1985726"/>
            <a:ext cx="3600000" cy="547582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Mindfulness!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4B3405-0079-D24B-8C89-6C46BCF63B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93" t="-2451" r="3836" b="2459"/>
          <a:stretch/>
        </p:blipFill>
        <p:spPr>
          <a:xfrm>
            <a:off x="444742" y="829370"/>
            <a:ext cx="3173049" cy="21410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FA1237-55AA-9443-89A2-CB9AB0758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64" y="3568700"/>
            <a:ext cx="24765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31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1A8D20-C215-C645-9715-F61F874803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Mindfulness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D4441-0195-F744-BF5F-963E8C1B840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3570" y="1675700"/>
            <a:ext cx="8128496" cy="39528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This is mindfulness …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Mindfulness means paying attention in a particular way; on purpose, in the present moment, and non-judgementally.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771964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Divi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">
  <a:themeElements>
    <a:clrScheme name="GCU">
      <a:dk1>
        <a:sysClr val="windowText" lastClr="000000"/>
      </a:dk1>
      <a:lt1>
        <a:srgbClr val="FFFFFF"/>
      </a:lt1>
      <a:dk2>
        <a:srgbClr val="006CB4"/>
      </a:dk2>
      <a:lt2>
        <a:srgbClr val="EFEEED"/>
      </a:lt2>
      <a:accent1>
        <a:srgbClr val="0092BC"/>
      </a:accent1>
      <a:accent2>
        <a:srgbClr val="64A70B"/>
      </a:accent2>
      <a:accent3>
        <a:srgbClr val="AA0061"/>
      </a:accent3>
      <a:accent4>
        <a:srgbClr val="642667"/>
      </a:accent4>
      <a:accent5>
        <a:srgbClr val="B5BD00"/>
      </a:accent5>
      <a:accent6>
        <a:srgbClr val="00A9E0"/>
      </a:accent6>
      <a:hlink>
        <a:srgbClr val="64A70B"/>
      </a:hlink>
      <a:folHlink>
        <a:srgbClr val="DAAA00"/>
      </a:folHlink>
    </a:clrScheme>
    <a:fontScheme name="GC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1600</Words>
  <Application>Microsoft Macintosh PowerPoint</Application>
  <PresentationFormat>On-screen Show (4:3)</PresentationFormat>
  <Paragraphs>271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Mangal</vt:lpstr>
      <vt:lpstr>Default Theme</vt:lpstr>
      <vt:lpstr>Section Dividers</vt:lpstr>
      <vt:lpstr>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HEADS: UP Helping Ease Anxiety &amp; Depression after Stroke</vt:lpstr>
      <vt:lpstr>HEADS: UP Development work</vt:lpstr>
      <vt:lpstr>Unleash  your superpower ….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2018-08-23T15:33:05Z</dcterms:created>
  <dcterms:modified xsi:type="dcterms:W3CDTF">2018-08-31T16:02:15Z</dcterms:modified>
</cp:coreProperties>
</file>