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sldIdLst>
    <p:sldId id="259" r:id="rId4"/>
    <p:sldId id="261" r:id="rId5"/>
    <p:sldId id="257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17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1694" y="908050"/>
            <a:ext cx="7921119" cy="461665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400" b="1" dirty="0">
                <a:latin typeface="Arial" pitchFamily="34" charset="0"/>
                <a:cs typeface="Arial" pitchFamily="34" charset="0"/>
              </a:rPr>
              <a:t>Presenter Name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11694" y="1628775"/>
            <a:ext cx="7921119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34624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547688"/>
            <a:ext cx="792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588" y="2888550"/>
            <a:ext cx="79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588" y="1985988"/>
            <a:ext cx="7920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76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51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1151" y="1987200"/>
            <a:ext cx="7920037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1188" y="2887200"/>
            <a:ext cx="7920000" cy="30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3377539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13588" y="547688"/>
            <a:ext cx="7920000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4800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4800" dirty="0">
                <a:latin typeface="Arial" pitchFamily="34" charset="0"/>
                <a:cs typeface="Arial" pitchFamily="34" charset="0"/>
              </a:rPr>
              <a:t>Presentation Title</a:t>
            </a:r>
            <a:endParaRPr lang="en-GB" dirty="0"/>
          </a:p>
        </p:txBody>
      </p:sp>
      <p:sp>
        <p:nvSpPr>
          <p:cNvPr id="11" name="Text Placeholder 1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11188" y="3427413"/>
            <a:ext cx="792158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400" b="1" dirty="0">
                <a:latin typeface="Arial" pitchFamily="34" charset="0"/>
                <a:cs typeface="Arial" pitchFamily="34" charset="0"/>
              </a:rPr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224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547688"/>
            <a:ext cx="792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588" y="2888550"/>
            <a:ext cx="792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3588" y="1985988"/>
            <a:ext cx="7920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1151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11151" y="1987200"/>
            <a:ext cx="7920037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>
                <a:latin typeface="Arial" pitchFamily="34" charset="0"/>
                <a:cs typeface="Arial" pitchFamily="34" charset="0"/>
              </a:rPr>
              <a:t>Section Subtitle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611188" y="2887200"/>
            <a:ext cx="7920000" cy="30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69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1987200"/>
            <a:ext cx="792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70" y="547688"/>
            <a:ext cx="7920036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612776" y="1987199"/>
            <a:ext cx="7920036" cy="395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547200"/>
            <a:ext cx="79200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12776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12776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363" y="900000"/>
            <a:ext cx="3600450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>
                <a:latin typeface="Arial" pitchFamily="34" charset="0"/>
                <a:cs typeface="Arial" pitchFamily="34" charset="0"/>
              </a:rPr>
              <a:t>Subtitle</a:t>
            </a:r>
            <a:endParaRPr lang="en-GB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2" y="1396800"/>
            <a:ext cx="3599637" cy="203061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3588" y="2347913"/>
            <a:ext cx="7920000" cy="4843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3" y="3941378"/>
            <a:ext cx="2854440" cy="2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613570" y="547688"/>
            <a:ext cx="7920036" cy="53929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3570" y="3059995"/>
            <a:ext cx="3601226" cy="496805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2000" y="3556800"/>
            <a:ext cx="3601225" cy="2022559"/>
          </a:xfrm>
          <a:prstGeom prst="rect">
            <a:avLst/>
          </a:prstGeom>
          <a:solidFill>
            <a:srgbClr val="006CB4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7" y="547687"/>
            <a:ext cx="36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932363" y="547687"/>
            <a:ext cx="3600450" cy="54006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12775" y="547688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932363" y="547200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931999" y="547200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611188" y="547200"/>
            <a:ext cx="3598775" cy="5392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2776" y="547688"/>
            <a:ext cx="3600449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547688"/>
            <a:ext cx="360045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Paragraph Text</a:t>
            </a:r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547688"/>
            <a:ext cx="360036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“Quote”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12775" y="4687888"/>
            <a:ext cx="360045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Quote Reference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12775" y="5227637"/>
            <a:ext cx="35987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Date</a:t>
            </a:r>
            <a:endParaRPr lang="en-GB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932813" y="547200"/>
            <a:ext cx="36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42008893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Quot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363" y="547688"/>
            <a:ext cx="360081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“Quote”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4687200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Quote Reference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932363" y="5227638"/>
            <a:ext cx="360117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1600" dirty="0">
                <a:latin typeface="Arial" pitchFamily="34" charset="0"/>
                <a:cs typeface="Arial" pitchFamily="34" charset="0"/>
              </a:rPr>
              <a:t>Date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611188" y="547688"/>
            <a:ext cx="3600000" cy="539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GB" dirty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2555006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13965" y="547688"/>
            <a:ext cx="7919245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600" b="1" baseline="0">
                <a:solidFill>
                  <a:srgbClr val="641C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13946857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8153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464300"/>
            <a:ext cx="1066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E58BC9B-7AC4-4C5D-A0A1-F6FBD4955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8153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464300"/>
            <a:ext cx="1066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E58BC9B-7AC4-4C5D-A0A1-F6FBD4955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6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Blu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006C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Purple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999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Green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97D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2000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Red B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2775" y="540000"/>
            <a:ext cx="7920037" cy="5400676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900000"/>
            <a:ext cx="72000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Divider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71999" y="2340000"/>
            <a:ext cx="72000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Intro Paragraph</a:t>
            </a:r>
          </a:p>
        </p:txBody>
      </p:sp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3569" y="547688"/>
            <a:ext cx="7920037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3200" b="1" baseline="0">
                <a:solidFill>
                  <a:srgbClr val="006CB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1987200"/>
            <a:ext cx="79200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/>
              <a:t>Section Paragraph</a:t>
            </a:r>
          </a:p>
        </p:txBody>
      </p:sp>
    </p:spTree>
    <p:extLst>
      <p:ext uri="{BB962C8B-B14F-4D97-AF65-F5344CB8AC3E}">
        <p14:creationId xmlns:p14="http://schemas.microsoft.com/office/powerpoint/2010/main" val="155175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04800" y="6464300"/>
            <a:ext cx="10668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17F67ED-7CB7-4325-856D-6F4439EF5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5091271"/>
            <a:ext cx="2160000" cy="121745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7775"/>
            <a:ext cx="91424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71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06" y="6283613"/>
            <a:ext cx="2519447" cy="38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6" y="6059714"/>
            <a:ext cx="1079778" cy="6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06" y="6283613"/>
            <a:ext cx="2519447" cy="38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6" y="6059714"/>
            <a:ext cx="1079778" cy="6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3" r:id="rId13"/>
    <p:sldLayoutId id="2147483707" r:id="rId14"/>
    <p:sldLayoutId id="2147483708" r:id="rId15"/>
    <p:sldLayoutId id="2147483709" r:id="rId16"/>
    <p:sldLayoutId id="2147483710" r:id="rId17"/>
    <p:sldLayoutId id="2147483712" r:id="rId1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A6FD-928D-7945-95AE-725DF6B0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29" y="425289"/>
            <a:ext cx="3994507" cy="1321317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INSsPiRE </a:t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nternational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etwork of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troke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econdary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revention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Re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searchers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CF1A1A-55C9-0445-AD09-7FFFAFC29A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807" y="151951"/>
            <a:ext cx="2722846" cy="159465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5C112-D0F7-EC45-A1E0-64DAE83B3C4E}"/>
              </a:ext>
            </a:extLst>
          </p:cNvPr>
          <p:cNvSpPr txBox="1"/>
          <p:nvPr/>
        </p:nvSpPr>
        <p:spPr>
          <a:xfrm>
            <a:off x="443929" y="1979792"/>
            <a:ext cx="4323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core standardised outcomes and associated measures impacted potential for meta-analysis of results from empirical non-pharmacological, non-surgical stroke secondary prevention (SSP) research. This in turn impacts development of evidence-based clinical guidelines. To facilitate consensus a group of like-minded experts was assembled.</a:t>
            </a:r>
          </a:p>
          <a:p>
            <a:endParaRPr lang="en-US" dirty="0"/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December 2015, INSsPiRE came into being at a meeting in London </a:t>
            </a:r>
          </a:p>
          <a:p>
            <a:pPr marL="623888" indent="-29686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hosted by Glasgow Caledonian University</a:t>
            </a:r>
          </a:p>
          <a:p>
            <a:pPr marL="623888" indent="-296863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supported by the UK Stroke Association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4C37B-74F1-FA46-A5FC-B15F836DFFB9}"/>
              </a:ext>
            </a:extLst>
          </p:cNvPr>
          <p:cNvSpPr txBox="1"/>
          <p:nvPr/>
        </p:nvSpPr>
        <p:spPr>
          <a:xfrm>
            <a:off x="5367819" y="1979792"/>
            <a:ext cx="3571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INSsPiRATIONAL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researchers, academics &amp; clinicians come from: 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39738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Denmark </a:t>
            </a:r>
          </a:p>
          <a:p>
            <a:pPr marL="439738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England</a:t>
            </a:r>
          </a:p>
          <a:p>
            <a:pPr marL="439738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Ireland </a:t>
            </a:r>
          </a:p>
          <a:p>
            <a:pPr marL="439738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New Zealand</a:t>
            </a:r>
          </a:p>
          <a:p>
            <a:pPr marL="439738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Scotland</a:t>
            </a:r>
          </a:p>
          <a:p>
            <a:pPr marL="439738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South Africa</a:t>
            </a:r>
          </a:p>
          <a:p>
            <a:pPr marL="439738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Sweden</a:t>
            </a: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85C2032-D76E-B845-8F0A-31E4C37AE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329" y="4842114"/>
            <a:ext cx="4500671" cy="173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0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6ECDA-01E1-B04E-B770-39CF6FC0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87437"/>
            <a:ext cx="2304837" cy="80645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INSsPiRE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E6C78-1342-3E47-A5FB-7DA22ADC3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315" y="1390436"/>
            <a:ext cx="3909525" cy="5054814"/>
          </a:xfrm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</a:rPr>
              <a:t>What we’re about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Raising the scientific profile of SSP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Promoting person/family-centeredness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Building a body of SSP evidence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Sharing information &amp; resources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Facilitating international collaboration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Promoting capture of long-term follow-up SSP data (big data)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F78824-5D62-384F-9CC2-4DCE43751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951" y="130920"/>
            <a:ext cx="1644250" cy="962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650C21-11D0-C547-A2BA-978B3E1505B0}"/>
              </a:ext>
            </a:extLst>
          </p:cNvPr>
          <p:cNvSpPr txBox="1"/>
          <p:nvPr/>
        </p:nvSpPr>
        <p:spPr>
          <a:xfrm>
            <a:off x="300035" y="1093887"/>
            <a:ext cx="40978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Who we are</a:t>
            </a:r>
            <a:endParaRPr lang="en-US" dirty="0"/>
          </a:p>
          <a:p>
            <a:r>
              <a:rPr lang="en-US" sz="1400" dirty="0"/>
              <a:t>Eric </a:t>
            </a:r>
            <a:r>
              <a:rPr lang="en-US" sz="1400" dirty="0" err="1"/>
              <a:t>Asaba</a:t>
            </a:r>
            <a:r>
              <a:rPr lang="en-US" sz="1400" dirty="0"/>
              <a:t>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KI, Sweden, </a:t>
            </a:r>
            <a:r>
              <a:rPr lang="en-US" sz="1400" dirty="0"/>
              <a:t>Occupational Therapist</a:t>
            </a:r>
            <a:r>
              <a:rPr lang="en-GB" sz="1400" dirty="0"/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/>
              <a:t>Elaine Duncan,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GCU, UK, </a:t>
            </a:r>
            <a:r>
              <a:rPr lang="en-US" sz="1400" dirty="0"/>
              <a:t>Sport &amp; Exercise Psychologist</a:t>
            </a:r>
            <a:r>
              <a:rPr lang="en-GB" sz="1400" dirty="0"/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Marie Elf, Dalarna University and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Chalmers University of Technology, Sweden, Nurse</a:t>
            </a:r>
          </a:p>
          <a:p>
            <a:r>
              <a:rPr lang="en-GB" sz="1400" dirty="0" err="1"/>
              <a:t>Gunilla</a:t>
            </a:r>
            <a:r>
              <a:rPr lang="en-GB" sz="1400" dirty="0"/>
              <a:t> Eriksson, 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KI, Sweden, </a:t>
            </a:r>
            <a:r>
              <a:rPr lang="en-US" sz="1400" dirty="0"/>
              <a:t>Occupational Therapist</a:t>
            </a:r>
            <a:r>
              <a:rPr lang="en-GB" sz="1400" dirty="0"/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/>
              <a:t>James Faulkner,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Winchester, UK, </a:t>
            </a:r>
            <a:r>
              <a:rPr lang="en-US" sz="1400" dirty="0"/>
              <a:t>Sport &amp; Exercise Physiologist</a:t>
            </a:r>
            <a:r>
              <a:rPr lang="en-GB" sz="1400" dirty="0"/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/>
              <a:t>Susanne </a:t>
            </a:r>
            <a:r>
              <a:rPr lang="en-US" sz="1400" dirty="0" err="1"/>
              <a:t>Guidetti</a:t>
            </a:r>
            <a:r>
              <a:rPr lang="en-US" sz="1400" dirty="0"/>
              <a:t>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KI, Sweden, </a:t>
            </a:r>
            <a:r>
              <a:rPr lang="en-US" sz="1400" dirty="0"/>
              <a:t>Occupational Therapist</a:t>
            </a:r>
            <a:r>
              <a:rPr lang="en-GB" sz="1400" dirty="0"/>
              <a:t> 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 err="1"/>
              <a:t>Nette</a:t>
            </a:r>
            <a:r>
              <a:rPr lang="en-US" sz="1400" dirty="0"/>
              <a:t> Hornnes,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Herlev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-Gentofte Hospital (HGH), Denmark</a:t>
            </a:r>
            <a:r>
              <a:rPr lang="en-US" sz="1400" dirty="0"/>
              <a:t>, Nurse</a:t>
            </a:r>
          </a:p>
          <a:p>
            <a:r>
              <a:rPr lang="en-US" sz="1400" dirty="0"/>
              <a:t>Jennie Jackson,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GCU, UK, </a:t>
            </a:r>
            <a:r>
              <a:rPr lang="en-US" sz="1400" dirty="0"/>
              <a:t>Dietician </a:t>
            </a:r>
          </a:p>
          <a:p>
            <a:r>
              <a:rPr lang="en-US" sz="1400" dirty="0"/>
              <a:t>Birgitta Johansson,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Gothenburg, Sweden, </a:t>
            </a:r>
            <a:r>
              <a:rPr lang="en-US" sz="1400" dirty="0"/>
              <a:t>Psychologist</a:t>
            </a:r>
          </a:p>
          <a:p>
            <a:r>
              <a:rPr lang="en-US" sz="1400" dirty="0"/>
              <a:t>Christina </a:t>
            </a:r>
            <a:r>
              <a:rPr lang="en-US" sz="1400" dirty="0" err="1"/>
              <a:t>Kruuse</a:t>
            </a:r>
            <a:r>
              <a:rPr lang="en-US" sz="1400" dirty="0"/>
              <a:t>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HGH, Denmark, P</a:t>
            </a:r>
            <a:r>
              <a:rPr lang="en-US" sz="1400" dirty="0"/>
              <a:t>hysician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/>
              <a:t>Danielle </a:t>
            </a:r>
            <a:r>
              <a:rPr lang="en-US" sz="1400" dirty="0" err="1"/>
              <a:t>Lambrick</a:t>
            </a:r>
            <a:r>
              <a:rPr lang="en-US" sz="1400" dirty="0"/>
              <a:t>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 of Southampton, UK, </a:t>
            </a:r>
            <a:r>
              <a:rPr lang="en-US" sz="1400" dirty="0"/>
              <a:t>Exercise Physiologist</a:t>
            </a:r>
          </a:p>
          <a:p>
            <a:r>
              <a:rPr lang="en-US" sz="1400" dirty="0"/>
              <a:t>Maggie Lawrence, 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founder and Chair,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GCU, UK, </a:t>
            </a:r>
            <a:r>
              <a:rPr lang="en-US" sz="1400" dirty="0"/>
              <a:t>Information scientist (former nurse)</a:t>
            </a:r>
          </a:p>
          <a:p>
            <a:r>
              <a:rPr lang="en-US" sz="1400" dirty="0"/>
              <a:t>Caitlin Longman,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Stroke Association, UK, </a:t>
            </a:r>
            <a:r>
              <a:rPr lang="en-US" sz="1400" dirty="0"/>
              <a:t>Speech and Language Therapist</a:t>
            </a:r>
          </a:p>
          <a:p>
            <a:r>
              <a:rPr lang="en-US" sz="1400" dirty="0"/>
              <a:t>Olive Lennon,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UCD, Ireland, </a:t>
            </a:r>
            <a:r>
              <a:rPr lang="en-US" sz="1400" dirty="0"/>
              <a:t>Physiotherapist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Lena von Koch, KI, Sweden, Health services, Physiotherapist</a:t>
            </a:r>
          </a:p>
          <a:p>
            <a:r>
              <a:rPr lang="en-US" sz="1400" dirty="0"/>
              <a:t>Suzie Wang,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Leeds Becket University, UK, P</a:t>
            </a:r>
            <a:r>
              <a:rPr lang="en-US" sz="1400" dirty="0"/>
              <a:t>sychologist</a:t>
            </a:r>
          </a:p>
        </p:txBody>
      </p:sp>
    </p:spTree>
    <p:extLst>
      <p:ext uri="{BB962C8B-B14F-4D97-AF65-F5344CB8AC3E}">
        <p14:creationId xmlns:p14="http://schemas.microsoft.com/office/powerpoint/2010/main" val="711681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96311F-A92B-9748-9AB5-4234FE3857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9415" y="107012"/>
            <a:ext cx="1967663" cy="584775"/>
          </a:xfrm>
        </p:spPr>
        <p:txBody>
          <a:bodyPr/>
          <a:lstStyle/>
          <a:p>
            <a:r>
              <a:rPr lang="en-US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Impact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C09232-B095-1245-ABF3-D3EACBE94A11}"/>
              </a:ext>
            </a:extLst>
          </p:cNvPr>
          <p:cNvSpPr txBox="1"/>
          <p:nvPr/>
        </p:nvSpPr>
        <p:spPr>
          <a:xfrm>
            <a:off x="315851" y="1182003"/>
            <a:ext cx="425614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Appreciative Inquiry (priority setting, 	work planning); UKSF Forum, 	Harrogate, UK </a:t>
            </a:r>
          </a:p>
          <a:p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</a:p>
          <a:p>
            <a:pPr marL="449263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Began to establish a social media presence (Facebook &amp; Twitter)</a:t>
            </a:r>
          </a:p>
          <a:p>
            <a:pPr marL="449263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9263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 of SSP Delphi Consensus work commenced, virtually 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9263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9263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Seminar, GCU, UK; 70 registered attendees (clinicians, researchers)</a:t>
            </a:r>
          </a:p>
          <a:p>
            <a:pPr marL="449263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9263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Delphi Meeting, GCU, UK</a:t>
            </a:r>
          </a:p>
          <a:p>
            <a:pPr marL="449263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9263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 Review work commenced, virtually &amp; at meetings in GCU &amp; University College Dublin, Ireland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5400F2-D1E8-0645-82C4-0129E70A7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385" y="107012"/>
            <a:ext cx="1612778" cy="944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6E16A4-5066-424C-B1AD-A11DB533A4DA}"/>
              </a:ext>
            </a:extLst>
          </p:cNvPr>
          <p:cNvSpPr txBox="1"/>
          <p:nvPr/>
        </p:nvSpPr>
        <p:spPr>
          <a:xfrm>
            <a:off x="4818581" y="1182003"/>
            <a:ext cx="41815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</a:p>
          <a:p>
            <a:pPr marL="449263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 Review protocol published doi: 10.1186/s13643-018-0888-1</a:t>
            </a:r>
          </a:p>
          <a:p>
            <a:pPr marL="449263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9263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Seminar,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Karolinska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Institutet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(KI), Stockholm, Sweden </a:t>
            </a:r>
          </a:p>
          <a:p>
            <a:pPr marL="449263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9263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Experience-based exchange event with the Swedish Stroke Association, Aphasia Association,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Hjärna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tillsammans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KI</a:t>
            </a:r>
          </a:p>
          <a:p>
            <a:pPr marL="449263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9263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Delphi Meeting, KI, Sweden </a:t>
            </a:r>
          </a:p>
          <a:p>
            <a:pPr marL="449263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9263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Collaborative draft Delphi consensus paper commenced</a:t>
            </a:r>
          </a:p>
          <a:p>
            <a:pPr marL="449263"/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9263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meeting &amp; workshop; UKSF, Telford, UK; 170+ attendees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9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963CE-55F7-B547-BD33-CAED7B6E7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Where next?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A62C103-C4BC-9148-A0CB-D5F1F27A1455}"/>
              </a:ext>
            </a:extLst>
          </p:cNvPr>
          <p:cNvSpPr/>
          <p:nvPr/>
        </p:nvSpPr>
        <p:spPr>
          <a:xfrm>
            <a:off x="2286000" y="2755995"/>
            <a:ext cx="4572000" cy="3903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08041-10B8-1E45-A655-77D1CD414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858" y="349358"/>
            <a:ext cx="1604760" cy="93984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84D51E-0961-894D-B751-D163C2F28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383" y="1057225"/>
            <a:ext cx="4207618" cy="32271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To do list</a:t>
            </a:r>
          </a:p>
          <a:p>
            <a:pPr marL="352425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Publish Delphi Consensus paper (submitted May 2019)	</a:t>
            </a:r>
          </a:p>
          <a:p>
            <a:pPr marL="352425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Conference, UCD, Ireland</a:t>
            </a:r>
          </a:p>
          <a:p>
            <a:pPr marL="352425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Apply for PhD funding for core outcomes &amp; measures consensus work</a:t>
            </a:r>
          </a:p>
          <a:p>
            <a:pPr marL="352425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meeting; UKSF, Telford, UK</a:t>
            </a:r>
          </a:p>
          <a:p>
            <a:pPr marL="352425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Revisit Appreciative Inquiry</a:t>
            </a:r>
          </a:p>
          <a:p>
            <a:pPr marL="352425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application for funding for training network e.g. Marie Curie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9E39DF-9FDE-E54F-A59F-68ECE3466616}"/>
              </a:ext>
            </a:extLst>
          </p:cNvPr>
          <p:cNvSpPr txBox="1"/>
          <p:nvPr/>
        </p:nvSpPr>
        <p:spPr>
          <a:xfrm>
            <a:off x="4936382" y="1673112"/>
            <a:ext cx="42076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Prioritising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unfunded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Maintaining a social media presence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Tension between establishing a credible network and growing the membership</a:t>
            </a:r>
          </a:p>
        </p:txBody>
      </p:sp>
      <p:pic>
        <p:nvPicPr>
          <p:cNvPr id="12" name="Picture 1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ADD7218-C365-8744-A3AE-CE0774302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69" y="4433299"/>
            <a:ext cx="3068548" cy="2301411"/>
          </a:xfrm>
          <a:prstGeom prst="rect">
            <a:avLst/>
          </a:prstGeom>
        </p:spPr>
      </p:pic>
      <p:pic>
        <p:nvPicPr>
          <p:cNvPr id="16" name="Picture 1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5FF5C92A-57C3-C845-A170-A21DBE717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222" y="3999415"/>
            <a:ext cx="2916723" cy="2187542"/>
          </a:xfrm>
          <a:prstGeom prst="rect">
            <a:avLst/>
          </a:prstGeom>
        </p:spPr>
      </p:pic>
      <p:pic>
        <p:nvPicPr>
          <p:cNvPr id="14" name="Picture 1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DB3C14B-CF7D-4F43-9157-26F183AF9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732" y="4480807"/>
            <a:ext cx="3068548" cy="23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1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ndoor&#10;&#10;Description automatically generated">
            <a:extLst>
              <a:ext uri="{FF2B5EF4-FFF2-40B4-BE49-F238E27FC236}">
                <a16:creationId xmlns:a16="http://schemas.microsoft.com/office/drawing/2014/main" id="{52F32F97-8D8D-6044-B6AF-9922687C2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8248">
            <a:off x="5299139" y="1365968"/>
            <a:ext cx="3242878" cy="5832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86ECDA-01E1-B04E-B770-39CF6FC0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412749"/>
            <a:ext cx="8153399" cy="1124221"/>
          </a:xfrm>
        </p:spPr>
        <p:txBody>
          <a:bodyPr/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Join our inspirational network today! </a:t>
            </a:r>
            <a:br>
              <a:rPr lang="en-US" sz="3200" dirty="0">
                <a:solidFill>
                  <a:schemeClr val="bg2">
                    <a:lumMod val="25000"/>
                  </a:schemeClr>
                </a:solidFill>
              </a:rPr>
            </a:br>
            <a:endParaRPr lang="en-US" sz="3200" dirty="0">
              <a:solidFill>
                <a:srgbClr val="01189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E6C78-1342-3E47-A5FB-7DA22ADC3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20238"/>
            <a:ext cx="8153400" cy="5025013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   		</a:t>
            </a:r>
            <a:r>
              <a:rPr lang="en-US" sz="2400" dirty="0">
                <a:solidFill>
                  <a:srgbClr val="011893"/>
                </a:solidFill>
              </a:rPr>
              <a:t>Like us on Facebook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StrokeSecondaryPrevention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/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   		</a:t>
            </a:r>
            <a:r>
              <a:rPr lang="en-US" sz="2400" dirty="0">
                <a:solidFill>
                  <a:srgbClr val="011893"/>
                </a:solidFill>
              </a:rPr>
              <a:t>Follow us on Twitter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@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</a:rPr>
              <a:t>INSsPIRE_stroke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4F40A8-F09F-7743-A603-2418052E9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915" y="129270"/>
            <a:ext cx="1942290" cy="1137516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9BD40105-430C-1C4E-9499-DD8FFCEF0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9" y="2362302"/>
            <a:ext cx="884541" cy="884541"/>
          </a:xfrm>
          <a:prstGeom prst="rect">
            <a:avLst/>
          </a:prstGeom>
        </p:spPr>
      </p:pic>
      <p:pic>
        <p:nvPicPr>
          <p:cNvPr id="8" name="Picture 7" descr="A picture containing animal&#10;&#10;Description automatically generated">
            <a:extLst>
              <a:ext uri="{FF2B5EF4-FFF2-40B4-BE49-F238E27FC236}">
                <a16:creationId xmlns:a16="http://schemas.microsoft.com/office/drawing/2014/main" id="{7B5E3373-A65B-524D-AAD2-3C8DE56EC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2061"/>
            <a:ext cx="884542" cy="8845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0025CC-AB93-9548-B000-667A13D10C05}"/>
              </a:ext>
            </a:extLst>
          </p:cNvPr>
          <p:cNvSpPr txBox="1"/>
          <p:nvPr/>
        </p:nvSpPr>
        <p:spPr>
          <a:xfrm>
            <a:off x="304799" y="5862041"/>
            <a:ext cx="4853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Email: 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</a:rPr>
              <a:t>maggie.lawrence@gcu.ac.uk</a:t>
            </a: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365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412</Words>
  <Application>Microsoft Macintosh PowerPoint</Application>
  <PresentationFormat>On-screen Show (4:3)</PresentationFormat>
  <Paragraphs>84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Default Theme</vt:lpstr>
      <vt:lpstr>Section Dividers</vt:lpstr>
      <vt:lpstr>Slides</vt:lpstr>
      <vt:lpstr>INSsPiRE  International Network of Stroke Secondary Prevention Researchers</vt:lpstr>
      <vt:lpstr>INSsPiRE</vt:lpstr>
      <vt:lpstr>PowerPoint Presentation</vt:lpstr>
      <vt:lpstr>Where next? </vt:lpstr>
      <vt:lpstr>Join our inspirational network today!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2019-05-12T15:42:20Z</dcterms:created>
  <dcterms:modified xsi:type="dcterms:W3CDTF">2019-07-28T12:07:14Z</dcterms:modified>
</cp:coreProperties>
</file>