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  <p:sldMasterId id="2147483716" r:id="rId4"/>
  </p:sldMasterIdLst>
  <p:notesMasterIdLst>
    <p:notesMasterId r:id="rId20"/>
  </p:notesMasterIdLst>
  <p:handoutMasterIdLst>
    <p:handoutMasterId r:id="rId21"/>
  </p:handoutMasterIdLst>
  <p:sldIdLst>
    <p:sldId id="316" r:id="rId5"/>
    <p:sldId id="302" r:id="rId6"/>
    <p:sldId id="328" r:id="rId7"/>
    <p:sldId id="338" r:id="rId8"/>
    <p:sldId id="301" r:id="rId9"/>
    <p:sldId id="352" r:id="rId10"/>
    <p:sldId id="330" r:id="rId11"/>
    <p:sldId id="347" r:id="rId12"/>
    <p:sldId id="339" r:id="rId13"/>
    <p:sldId id="348" r:id="rId14"/>
    <p:sldId id="349" r:id="rId15"/>
    <p:sldId id="351" r:id="rId16"/>
    <p:sldId id="350" r:id="rId17"/>
    <p:sldId id="336" r:id="rId18"/>
    <p:sldId id="335" r:id="rId19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F4226A03-9B5C-4674-B087-1AF1DF56166A}">
          <p14:sldIdLst>
            <p14:sldId id="316"/>
            <p14:sldId id="302"/>
            <p14:sldId id="328"/>
            <p14:sldId id="338"/>
            <p14:sldId id="301"/>
            <p14:sldId id="352"/>
            <p14:sldId id="330"/>
            <p14:sldId id="347"/>
            <p14:sldId id="339"/>
            <p14:sldId id="348"/>
            <p14:sldId id="349"/>
            <p14:sldId id="351"/>
            <p14:sldId id="350"/>
            <p14:sldId id="336"/>
            <p14:sldId id="335"/>
          </p14:sldIdLst>
        </p14:section>
        <p14:section name="Section Dividers" id="{6B349B69-CA9B-45FA-A9E6-3400D0D1A681}">
          <p14:sldIdLst/>
        </p14:section>
        <p14:section name="Generic Slides" id="{6D850370-1B45-4CC5-A6AB-66DC7ABF7F04}">
          <p14:sldIdLst/>
        </p14:section>
        <p14:section name="Closing Slide" id="{87589CEA-FF92-48F3-89AA-39B27CC35E9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3151">
          <p15:clr>
            <a:srgbClr val="A4A3A4"/>
          </p15:clr>
        </p15:guide>
        <p15:guide id="3" orient="horz" pos="89">
          <p15:clr>
            <a:srgbClr val="A4A3A4"/>
          </p15:clr>
        </p15:guide>
        <p15:guide id="4" orient="horz" pos="202">
          <p15:clr>
            <a:srgbClr val="A4A3A4"/>
          </p15:clr>
        </p15:guide>
        <p15:guide id="5" orient="horz" pos="3038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769">
          <p15:clr>
            <a:srgbClr val="A4A3A4"/>
          </p15:clr>
        </p15:guide>
        <p15:guide id="8" orient="horz" pos="1280">
          <p15:clr>
            <a:srgbClr val="A4A3A4"/>
          </p15:clr>
        </p15:guide>
        <p15:guide id="9" orient="horz" pos="2641">
          <p15:clr>
            <a:srgbClr val="A4A3A4"/>
          </p15:clr>
        </p15:guide>
        <p15:guide id="10" pos="2880">
          <p15:clr>
            <a:srgbClr val="A4A3A4"/>
          </p15:clr>
        </p15:guide>
        <p15:guide id="11" pos="102">
          <p15:clr>
            <a:srgbClr val="A4A3A4"/>
          </p15:clr>
        </p15:guide>
        <p15:guide id="12" pos="5658">
          <p15:clr>
            <a:srgbClr val="A4A3A4"/>
          </p15:clr>
        </p15:guide>
        <p15:guide id="13" pos="2993">
          <p15:clr>
            <a:srgbClr val="A4A3A4"/>
          </p15:clr>
        </p15:guide>
        <p15:guide id="14" pos="2767">
          <p15:clr>
            <a:srgbClr val="A4A3A4"/>
          </p15:clr>
        </p15:guide>
        <p15:guide id="15" pos="215">
          <p15:clr>
            <a:srgbClr val="A4A3A4"/>
          </p15:clr>
        </p15:guide>
        <p15:guide id="16" pos="554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19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pos="2880">
          <p15:clr>
            <a:srgbClr val="A4A3A4"/>
          </p15:clr>
        </p15:guide>
        <p15:guide id="5" pos="158">
          <p15:clr>
            <a:srgbClr val="A4A3A4"/>
          </p15:clr>
        </p15:guide>
        <p15:guide id="6" pos="5602">
          <p15:clr>
            <a:srgbClr val="A4A3A4"/>
          </p15:clr>
        </p15:guide>
        <p15:guide id="7" pos="2767">
          <p15:clr>
            <a:srgbClr val="A4A3A4"/>
          </p15:clr>
        </p15:guide>
        <p15:guide id="8" pos="299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98"/>
    <a:srgbClr val="01498E"/>
    <a:srgbClr val="AF1685"/>
    <a:srgbClr val="97D700"/>
    <a:srgbClr val="753BBD"/>
    <a:srgbClr val="006CB4"/>
    <a:srgbClr val="009681"/>
    <a:srgbClr val="EFEEED"/>
    <a:srgbClr val="C6003D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5" autoAdjust="0"/>
    <p:restoredTop sz="72800" autoAdjust="0"/>
  </p:normalViewPr>
  <p:slideViewPr>
    <p:cSldViewPr snapToObjects="1">
      <p:cViewPr>
        <p:scale>
          <a:sx n="120" d="100"/>
          <a:sy n="120" d="100"/>
        </p:scale>
        <p:origin x="-1168" y="-168"/>
      </p:cViewPr>
      <p:guideLst>
        <p:guide orient="horz" pos="1620"/>
        <p:guide orient="horz" pos="3151"/>
        <p:guide orient="horz" pos="89"/>
        <p:guide orient="horz" pos="202"/>
        <p:guide orient="horz" pos="3038"/>
        <p:guide orient="horz"/>
        <p:guide orient="horz" pos="769"/>
        <p:guide orient="horz" pos="1280"/>
        <p:guide orient="horz" pos="2641"/>
        <p:guide pos="2880"/>
        <p:guide pos="102"/>
        <p:guide pos="5658"/>
        <p:guide pos="2993"/>
        <p:guide pos="2767"/>
        <p:guide pos="215"/>
        <p:guide pos="5545"/>
      </p:guideLst>
    </p:cSldViewPr>
  </p:slideViewPr>
  <p:outlineViewPr>
    <p:cViewPr>
      <p:scale>
        <a:sx n="33" d="100"/>
        <a:sy n="33" d="100"/>
      </p:scale>
      <p:origin x="0" y="6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14" d="100"/>
          <a:sy n="114" d="100"/>
        </p:scale>
        <p:origin x="-2406" y="-102"/>
      </p:cViewPr>
      <p:guideLst>
        <p:guide orient="horz" pos="2160"/>
        <p:guide orient="horz" pos="119"/>
        <p:guide orient="horz" pos="4201"/>
        <p:guide pos="2880"/>
        <p:guide pos="158"/>
        <p:guide pos="5602"/>
        <p:guide pos="2767"/>
        <p:guide pos="2993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1388" y="188913"/>
            <a:ext cx="4140200" cy="2154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29/05/17</a:t>
            </a:fld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1388" y="6430128"/>
            <a:ext cx="4140200" cy="21544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8913"/>
            <a:ext cx="4141788" cy="2154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50825" y="6435804"/>
            <a:ext cx="4141788" cy="21544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1790"/>
            <a:ext cx="4141788" cy="2154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1388" y="190997"/>
            <a:ext cx="4142771" cy="2154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29/05/17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38960"/>
            <a:ext cx="3962400" cy="215444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931759" y="6438960"/>
            <a:ext cx="3962400" cy="215444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250825" y="3429000"/>
            <a:ext cx="8642350" cy="2880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2141376" y="548616"/>
            <a:ext cx="4861247" cy="273445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1538" y="549275"/>
            <a:ext cx="4860925" cy="273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620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50825" y="6377405"/>
            <a:ext cx="39624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1200" dirty="0" smtClean="0"/>
              <a:t>IFCHI Meeting 21st April 2011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931759" y="6377405"/>
            <a:ext cx="39624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8DE34B8-DFD2-429E-B684-C7A5DBA7ED79}" type="slidenum">
              <a:rPr lang="en-GB" sz="1200" smtClean="0"/>
              <a:pPr/>
              <a:t>4</a:t>
            </a:fld>
            <a:endParaRPr lang="en-GB" sz="1200" dirty="0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01938" y="514350"/>
            <a:ext cx="3829050" cy="2154238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060" y="3074201"/>
            <a:ext cx="7598596" cy="32694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1400" dirty="0" smtClean="0">
              <a:latin typeface="Comic Sans MS" pitchFamily="66" charset="0"/>
            </a:endParaRPr>
          </a:p>
          <a:p>
            <a:pPr eaLnBrk="1" hangingPunct="1"/>
            <a:endParaRPr lang="en-GB" dirty="0" smtClean="0">
              <a:latin typeface="Times" charset="0"/>
            </a:endParaRPr>
          </a:p>
          <a:p>
            <a:pPr eaLnBrk="1" hangingPunct="1"/>
            <a:endParaRPr lang="en-GB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1538" y="549275"/>
            <a:ext cx="4860925" cy="273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50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8A3FE-3245-44F2-88BD-F7BD0AF585F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549275"/>
            <a:ext cx="4857750" cy="27336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065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8A3FE-3245-44F2-88BD-F7BD0AF585F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549275"/>
            <a:ext cx="4857750" cy="27336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0651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1538" y="549275"/>
            <a:ext cx="4860925" cy="273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07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7647" y="134295"/>
            <a:ext cx="8820149" cy="486092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1498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21" y="4568155"/>
            <a:ext cx="3693434" cy="248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5" y="3922825"/>
            <a:ext cx="1595550" cy="900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3109" y="1131558"/>
            <a:ext cx="630916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3108" y="1900999"/>
            <a:ext cx="630916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002688" y="320788"/>
            <a:ext cx="1800000" cy="1800000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21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2" y="501475"/>
            <a:ext cx="846137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" y="1406338"/>
            <a:ext cx="8461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6" y="4282825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1" y="320859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Section Title (click to edit)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3" y="1225722"/>
            <a:ext cx="846137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Section Subtitle (click to edit)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1311" y="2032000"/>
            <a:ext cx="846137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1311" y="1220788"/>
            <a:ext cx="846137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Section Paragraph (click to edit)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1" y="320859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Section Title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39992" y="320675"/>
            <a:ext cx="846137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41312" y="2032000"/>
            <a:ext cx="8461376" cy="2160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1" y="320859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Section Title (click to edit)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3" y="1225722"/>
            <a:ext cx="846137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41313" y="1220788"/>
            <a:ext cx="8461375" cy="297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1" y="320859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Section Title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41313" y="320675"/>
            <a:ext cx="8461375" cy="3871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41313" y="320675"/>
            <a:ext cx="8461375" cy="3871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8" y="320675"/>
            <a:ext cx="3865094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75" y="817481"/>
            <a:ext cx="3865096" cy="1754269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41313" y="320675"/>
            <a:ext cx="8461375" cy="387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3" y="2074945"/>
            <a:ext cx="3870640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 (click to edit)</a:t>
            </a:r>
            <a:endParaRPr lang="en-GB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41314" y="2568394"/>
            <a:ext cx="3870638" cy="1624193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8" y="320675"/>
            <a:ext cx="4051299" cy="3871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320675"/>
            <a:ext cx="4051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1491606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41313" y="320675"/>
            <a:ext cx="4051300" cy="3871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20675"/>
            <a:ext cx="4051300" cy="3871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41313" y="320675"/>
            <a:ext cx="4051300" cy="3871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49591" y="320984"/>
            <a:ext cx="40530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320675"/>
            <a:ext cx="4051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8" y="308841"/>
            <a:ext cx="4051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6" y="959644"/>
            <a:ext cx="8448675" cy="52149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6" y="1559719"/>
            <a:ext cx="8448675" cy="31706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78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3588" y="410766"/>
            <a:ext cx="79200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11188" y="2570560"/>
            <a:ext cx="792158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569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1188" y="410767"/>
            <a:ext cx="792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588" y="2166413"/>
            <a:ext cx="79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3588" y="1489491"/>
            <a:ext cx="79200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3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1152" y="410767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1152" y="1490400"/>
            <a:ext cx="7920037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11188" y="2165400"/>
            <a:ext cx="7920000" cy="229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448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3570" y="410767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1490400"/>
            <a:ext cx="7920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006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3570" y="410767"/>
            <a:ext cx="7920036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12776" y="1490399"/>
            <a:ext cx="7920036" cy="296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98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401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8" y="410400"/>
            <a:ext cx="7920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900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404813"/>
            <a:ext cx="7920038" cy="40505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12776" y="410766"/>
            <a:ext cx="7920036" cy="404474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634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/>
          </p:nvPr>
        </p:nvSpPr>
        <p:spPr>
          <a:xfrm>
            <a:off x="612776" y="410766"/>
            <a:ext cx="7920036" cy="404474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932363" y="675000"/>
            <a:ext cx="3600450" cy="37260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932363" y="1047600"/>
            <a:ext cx="3599637" cy="152296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263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/>
          </p:nvPr>
        </p:nvSpPr>
        <p:spPr>
          <a:xfrm>
            <a:off x="613570" y="410766"/>
            <a:ext cx="7920036" cy="404474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13570" y="2294997"/>
            <a:ext cx="3601226" cy="372604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12001" y="2667601"/>
            <a:ext cx="3601225" cy="1516919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298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11187" y="410765"/>
            <a:ext cx="36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932363" y="410765"/>
            <a:ext cx="3600450" cy="4050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025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12776" y="410766"/>
            <a:ext cx="3598775" cy="4044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932364" y="410400"/>
            <a:ext cx="3598775" cy="4044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037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932000" y="410400"/>
            <a:ext cx="36008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/>
          </p:nvPr>
        </p:nvSpPr>
        <p:spPr>
          <a:xfrm>
            <a:off x="611189" y="410400"/>
            <a:ext cx="3598775" cy="4044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791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12777" y="410766"/>
            <a:ext cx="3600449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932363" y="410766"/>
            <a:ext cx="360045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348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11188" y="410766"/>
            <a:ext cx="360036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12775" y="3515916"/>
            <a:ext cx="360045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2775" y="3920728"/>
            <a:ext cx="35987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4932813" y="410400"/>
            <a:ext cx="3600000" cy="4044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650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Quot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932363" y="410766"/>
            <a:ext cx="36008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932363" y="3515400"/>
            <a:ext cx="36011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32363" y="3920728"/>
            <a:ext cx="36011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11188" y="410766"/>
            <a:ext cx="3600000" cy="4044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08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6" y="959644"/>
            <a:ext cx="8448675" cy="52149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6" y="1559719"/>
            <a:ext cx="8448675" cy="31706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713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13966" y="410767"/>
            <a:ext cx="79192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600" b="1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028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12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FD29715-AE49-44DE-B5C9-E55C27ACC995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29/05/17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DA846D-77B0-40E9-B388-E656E0CD3F3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59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2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410400"/>
            <a:ext cx="7920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90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1925" y="141289"/>
            <a:ext cx="8820149" cy="4860924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1498E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2" y="501475"/>
            <a:ext cx="846137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" y="1406338"/>
            <a:ext cx="8461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6" y="4282825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925" y="141288"/>
            <a:ext cx="8820149" cy="486092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2" y="501475"/>
            <a:ext cx="846137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" y="1406338"/>
            <a:ext cx="8461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6" y="4282825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925" y="141288"/>
            <a:ext cx="8820149" cy="486092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2" y="501475"/>
            <a:ext cx="846137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" y="1406338"/>
            <a:ext cx="8461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6" y="4282825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1925" y="141290"/>
            <a:ext cx="8820149" cy="4860924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2" y="501475"/>
            <a:ext cx="846137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" y="1406338"/>
            <a:ext cx="8461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6" y="4282825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20" Type="http://schemas.openxmlformats.org/officeDocument/2006/relationships/theme" Target="../theme/theme4.xml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4" y="3922825"/>
            <a:ext cx="1595550" cy="9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8" y="4574192"/>
            <a:ext cx="3690492" cy="2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80" r:id="rId2"/>
    <p:sldLayoutId id="2147483736" r:id="rId3"/>
    <p:sldLayoutId id="2147483737" r:id="rId4"/>
    <p:sldLayoutId id="2147483740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51388" y="4786769"/>
            <a:ext cx="4230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6" y="4282825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  <p:sldLayoutId id="2147483738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12494"/>
            <a:ext cx="2519362" cy="28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44616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72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elfhelp4stroke.org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4625" y="1671630"/>
            <a:ext cx="75947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90"/>
                </a:solidFill>
              </a:rPr>
              <a:t>An evaluation of </a:t>
            </a:r>
            <a:r>
              <a:rPr lang="en-GB" sz="4000" i="1" dirty="0">
                <a:solidFill>
                  <a:srgbClr val="000090"/>
                </a:solidFill>
              </a:rPr>
              <a:t>Keeping </a:t>
            </a:r>
            <a:r>
              <a:rPr lang="en-GB" sz="4000" i="1" dirty="0" smtClean="0">
                <a:solidFill>
                  <a:srgbClr val="000090"/>
                </a:solidFill>
              </a:rPr>
              <a:t>Well</a:t>
            </a:r>
            <a:r>
              <a:rPr lang="en-GB" sz="4000" dirty="0" smtClean="0">
                <a:solidFill>
                  <a:srgbClr val="000090"/>
                </a:solidFill>
              </a:rPr>
              <a:t>: </a:t>
            </a:r>
          </a:p>
          <a:p>
            <a:r>
              <a:rPr lang="en-GB" sz="4000" dirty="0" smtClean="0">
                <a:solidFill>
                  <a:srgbClr val="000090"/>
                </a:solidFill>
              </a:rPr>
              <a:t>a </a:t>
            </a:r>
            <a:r>
              <a:rPr lang="en-GB" sz="4000" dirty="0">
                <a:solidFill>
                  <a:srgbClr val="000090"/>
                </a:solidFill>
              </a:rPr>
              <a:t>patient-centred self-management </a:t>
            </a:r>
            <a:endParaRPr lang="en-GB" sz="4000" dirty="0" smtClean="0">
              <a:solidFill>
                <a:srgbClr val="000090"/>
              </a:solidFill>
            </a:endParaRPr>
          </a:p>
          <a:p>
            <a:r>
              <a:rPr lang="en-GB" sz="4000" dirty="0" smtClean="0">
                <a:solidFill>
                  <a:srgbClr val="000090"/>
                </a:solidFill>
              </a:rPr>
              <a:t>resource </a:t>
            </a:r>
            <a:r>
              <a:rPr lang="en-GB" sz="4000" dirty="0">
                <a:solidFill>
                  <a:srgbClr val="000090"/>
                </a:solidFill>
              </a:rPr>
              <a:t>for stroke risk reduction</a:t>
            </a:r>
            <a:r>
              <a:rPr lang="en-GB" sz="4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736" y="963744"/>
            <a:ext cx="405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Maggie Lawrence</a:t>
            </a:r>
          </a:p>
          <a:p>
            <a:r>
              <a:rPr lang="en-GB" sz="2000" dirty="0"/>
              <a:t>Fiona </a:t>
            </a:r>
            <a:r>
              <a:rPr lang="en-GB" sz="2000" dirty="0" smtClean="0"/>
              <a:t>Duncan, Susan Kerr, Jo Booth</a:t>
            </a:r>
            <a:endParaRPr lang="en-GB" sz="2000" dirty="0"/>
          </a:p>
        </p:txBody>
      </p:sp>
      <p:pic>
        <p:nvPicPr>
          <p:cNvPr id="8" name="Picture 7" descr="TSA.logo_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6" y="165515"/>
            <a:ext cx="1331568" cy="608772"/>
          </a:xfrm>
          <a:prstGeom prst="rect">
            <a:avLst/>
          </a:prstGeom>
        </p:spPr>
      </p:pic>
      <p:pic>
        <p:nvPicPr>
          <p:cNvPr id="9" name="Picture 8" descr="topic-icon-group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0" y="411462"/>
            <a:ext cx="1555792" cy="15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7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71303" y="141426"/>
            <a:ext cx="7920038" cy="646331"/>
          </a:xfrm>
        </p:spPr>
        <p:txBody>
          <a:bodyPr/>
          <a:lstStyle/>
          <a:p>
            <a:r>
              <a:rPr lang="en-GB" sz="3600" dirty="0" smtClean="0">
                <a:solidFill>
                  <a:srgbClr val="000090"/>
                </a:solidFill>
                <a:latin typeface="+mj-lt"/>
              </a:rPr>
              <a:t>Results: Causes of stroke</a:t>
            </a:r>
            <a:endParaRPr lang="en-GB" sz="3600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3" name="Picture 2" descr="stro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915">
            <a:off x="5173330" y="1006596"/>
            <a:ext cx="3797563" cy="205256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54653"/>
              </p:ext>
            </p:extLst>
          </p:nvPr>
        </p:nvGraphicFramePr>
        <p:xfrm>
          <a:off x="521460" y="1761642"/>
          <a:ext cx="542253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303"/>
                <a:gridCol w="17102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caused your </a:t>
                      </a:r>
                      <a:r>
                        <a:rPr lang="en-US" dirty="0" smtClean="0"/>
                        <a:t>stroke? (n=29)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Stress over a long period of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(35%)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Another medical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(35%)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at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(28%)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enough exercise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(24%)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Bad diet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(17%)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stressful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(17%)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778" y="4547372"/>
            <a:ext cx="5760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respondents commonly reported 2 or more causes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4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71303" y="141426"/>
            <a:ext cx="7920038" cy="646331"/>
          </a:xfrm>
        </p:spPr>
        <p:txBody>
          <a:bodyPr/>
          <a:lstStyle/>
          <a:p>
            <a:r>
              <a:rPr lang="en-GB" sz="3600" dirty="0" smtClean="0">
                <a:solidFill>
                  <a:srgbClr val="000090"/>
                </a:solidFill>
                <a:latin typeface="+mj-lt"/>
              </a:rPr>
              <a:t>Results: Stroke knowledge </a:t>
            </a:r>
            <a:endParaRPr lang="en-GB" sz="3600" dirty="0">
              <a:solidFill>
                <a:srgbClr val="000090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57105"/>
              </p:ext>
            </p:extLst>
          </p:nvPr>
        </p:nvGraphicFramePr>
        <p:xfrm>
          <a:off x="4391976" y="1221570"/>
          <a:ext cx="40505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324"/>
                <a:gridCol w="16202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Risk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blood 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Smoking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Obesity/overweight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Lack of 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Poor diet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Callout 4"/>
          <p:cNvSpPr/>
          <p:nvPr/>
        </p:nvSpPr>
        <p:spPr>
          <a:xfrm rot="20440910">
            <a:off x="113485" y="1285707"/>
            <a:ext cx="2315935" cy="1736969"/>
          </a:xfrm>
          <a:prstGeom prst="wedgeEllipseCallout">
            <a:avLst>
              <a:gd name="adj1" fmla="val -15174"/>
              <a:gd name="adj2" fmla="val 593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 filled in, I filled in from my own knowledge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rot="21268525">
            <a:off x="1574022" y="2772261"/>
            <a:ext cx="2155014" cy="1350031"/>
          </a:xfrm>
          <a:prstGeom prst="wedgeEllipseCallout">
            <a:avLst>
              <a:gd name="adj1" fmla="val 15622"/>
              <a:gd name="adj2" fmla="val 643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</a:t>
            </a:r>
            <a:r>
              <a:rPr lang="en-US" dirty="0" smtClean="0"/>
              <a:t>e-affirmed what I thought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 rot="284808">
            <a:off x="2289879" y="1207920"/>
            <a:ext cx="1918698" cy="1765065"/>
          </a:xfrm>
          <a:prstGeom prst="wedgeEllipseCallout">
            <a:avLst>
              <a:gd name="adj1" fmla="val 22731"/>
              <a:gd name="adj2" fmla="val 6037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was things that I knew about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2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03" y="134685"/>
            <a:ext cx="6300840" cy="820584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0090"/>
                </a:solidFill>
              </a:rPr>
              <a:t>Getting information after stroke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 rot="582510">
            <a:off x="2700223" y="2091772"/>
            <a:ext cx="2430324" cy="990132"/>
          </a:xfrm>
          <a:prstGeom prst="wedgeRound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Trust Me I’m a Doctor (TV programme)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 rot="20976771">
            <a:off x="115231" y="3397705"/>
            <a:ext cx="2340312" cy="1350180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don</a:t>
            </a:r>
            <a:r>
              <a:rPr lang="mr-IN" dirty="0" smtClean="0"/>
              <a:t>’</a:t>
            </a:r>
            <a:r>
              <a:rPr lang="en-US" dirty="0" smtClean="0"/>
              <a:t>t like to bother the specialists in hospital with questions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 rot="227638">
            <a:off x="375273" y="2120365"/>
            <a:ext cx="2430324" cy="1080144"/>
          </a:xfrm>
          <a:prstGeom prst="wedgeRoundRect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There’s a lot of good advice in there (selfhelp4stroke)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 rot="492461">
            <a:off x="2439356" y="3184626"/>
            <a:ext cx="1989753" cy="1791046"/>
          </a:xfrm>
          <a:prstGeom prst="wedgeRoundRect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I’ve not really had much guidance </a:t>
            </a:r>
            <a:r>
              <a:rPr lang="mr-IN" dirty="0" smtClean="0"/>
              <a:t>…</a:t>
            </a:r>
            <a:r>
              <a:rPr lang="en-GB" dirty="0" smtClean="0"/>
              <a:t> in terms of self-management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 rot="21002428">
            <a:off x="59447" y="907189"/>
            <a:ext cx="2880384" cy="990132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used my knowledge from the hospital, the stroke nurse, all that stuff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 rot="21390836">
            <a:off x="2798086" y="1144488"/>
            <a:ext cx="2127811" cy="930628"/>
          </a:xfrm>
          <a:prstGeom prst="wedgeRound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passed the information on to a friend</a:t>
            </a:r>
            <a:r>
              <a:rPr lang="mr-IN" dirty="0" smtClean="0"/>
              <a:t>…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370856"/>
              </p:ext>
            </p:extLst>
          </p:nvPr>
        </p:nvGraphicFramePr>
        <p:xfrm>
          <a:off x="5202084" y="1210128"/>
          <a:ext cx="3780504" cy="3559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300"/>
                <a:gridCol w="1530204"/>
              </a:tblGrid>
              <a:tr h="50113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How</a:t>
                      </a:r>
                      <a:r>
                        <a:rPr lang="en-US" b="0" baseline="0" dirty="0" smtClean="0"/>
                        <a:t> did you get Information about stroke?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Frequency (%)</a:t>
                      </a:r>
                    </a:p>
                    <a:p>
                      <a:endParaRPr lang="en-US" b="0" dirty="0"/>
                    </a:p>
                  </a:txBody>
                  <a:tcPr/>
                </a:tc>
              </a:tr>
              <a:tr h="501134">
                <a:tc>
                  <a:txBody>
                    <a:bodyPr/>
                    <a:lstStyle/>
                    <a:p>
                      <a:r>
                        <a:rPr lang="en-US" dirty="0" smtClean="0"/>
                        <a:t>Spoke to GP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(71%)</a:t>
                      </a:r>
                      <a:endParaRPr lang="en-US" dirty="0"/>
                    </a:p>
                  </a:txBody>
                  <a:tcPr/>
                </a:tc>
              </a:tr>
              <a:tr h="501134">
                <a:tc>
                  <a:txBody>
                    <a:bodyPr/>
                    <a:lstStyle/>
                    <a:p>
                      <a:r>
                        <a:rPr lang="en-US" dirty="0" smtClean="0"/>
                        <a:t>Spoke to Stroke Nurse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(58%)</a:t>
                      </a:r>
                      <a:endParaRPr lang="en-US" dirty="0"/>
                    </a:p>
                  </a:txBody>
                  <a:tcPr/>
                </a:tc>
              </a:tr>
              <a:tr h="501134">
                <a:tc>
                  <a:txBody>
                    <a:bodyPr/>
                    <a:lstStyle/>
                    <a:p>
                      <a:r>
                        <a:rPr lang="en-US" dirty="0" smtClean="0"/>
                        <a:t>‘</a:t>
                      </a:r>
                      <a:r>
                        <a:rPr lang="en-US" dirty="0" err="1" smtClean="0"/>
                        <a:t>Googled</a:t>
                      </a:r>
                      <a:r>
                        <a:rPr lang="en-US" dirty="0" smtClean="0"/>
                        <a:t>’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(54%)</a:t>
                      </a:r>
                      <a:endParaRPr lang="en-US" dirty="0"/>
                    </a:p>
                  </a:txBody>
                  <a:tcPr/>
                </a:tc>
              </a:tr>
              <a:tr h="501134">
                <a:tc>
                  <a:txBody>
                    <a:bodyPr/>
                    <a:lstStyle/>
                    <a:p>
                      <a:r>
                        <a:rPr lang="en-US" dirty="0" smtClean="0"/>
                        <a:t>Spoke to a health professional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(54%)</a:t>
                      </a:r>
                      <a:endParaRPr lang="en-US" dirty="0"/>
                    </a:p>
                  </a:txBody>
                  <a:tcPr/>
                </a:tc>
              </a:tr>
              <a:tr h="501134">
                <a:tc>
                  <a:txBody>
                    <a:bodyPr/>
                    <a:lstStyle/>
                    <a:p>
                      <a:r>
                        <a:rPr lang="en-US" dirty="0" smtClean="0"/>
                        <a:t>Spoke to a friend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(16%)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921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 rot="20989879">
            <a:off x="4380162" y="1911734"/>
            <a:ext cx="3084037" cy="1799354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OK reading about the changes, but actually putting them into practice </a:t>
            </a:r>
            <a:r>
              <a:rPr lang="mr-IN" dirty="0" smtClean="0"/>
              <a:t>…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rot="21226537">
            <a:off x="7048841" y="741450"/>
            <a:ext cx="1806350" cy="1670617"/>
          </a:xfrm>
          <a:prstGeom prst="wedgeEllipseCallout">
            <a:avLst>
              <a:gd name="adj1" fmla="val 12818"/>
              <a:gd name="adj2" fmla="val 5956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There were some real light bulb moments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71303" y="141426"/>
            <a:ext cx="3580601" cy="646331"/>
          </a:xfrm>
        </p:spPr>
        <p:txBody>
          <a:bodyPr/>
          <a:lstStyle/>
          <a:p>
            <a:r>
              <a:rPr lang="en-GB" sz="3600" dirty="0" smtClean="0">
                <a:solidFill>
                  <a:srgbClr val="000090"/>
                </a:solidFill>
                <a:latin typeface="+mj-lt"/>
              </a:rPr>
              <a:t>Behaviour change</a:t>
            </a:r>
            <a:endParaRPr lang="en-GB" sz="36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303" y="951534"/>
            <a:ext cx="5650877" cy="387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6 people responded</a:t>
            </a:r>
            <a:endParaRPr lang="en-US" sz="10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	4: I have a healthy lifestyle 	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	2: thought about 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	</a:t>
            </a:r>
            <a:r>
              <a:rPr lang="en-US" sz="2800" dirty="0" smtClean="0"/>
              <a:t>	Doing more exercise 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	</a:t>
            </a:r>
            <a:r>
              <a:rPr lang="en-US" sz="2800" dirty="0" smtClean="0"/>
              <a:t>	Giving up smoking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	</a:t>
            </a:r>
            <a:r>
              <a:rPr lang="en-US" sz="2800" dirty="0" smtClean="0"/>
              <a:t>	Eating better </a:t>
            </a:r>
            <a:r>
              <a:rPr lang="en-US" sz="2800" dirty="0"/>
              <a:t>	</a:t>
            </a: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US" sz="2800" dirty="0"/>
              <a:t>	</a:t>
            </a:r>
            <a:r>
              <a:rPr lang="en-US" sz="2800" dirty="0" smtClean="0"/>
              <a:t>	Using the goal setting tool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	</a:t>
            </a:r>
            <a:r>
              <a:rPr lang="en-US" sz="2800" dirty="0" smtClean="0"/>
              <a:t>Both had made at least 1 change</a:t>
            </a:r>
            <a:endParaRPr lang="en-US" sz="2800" dirty="0"/>
          </a:p>
        </p:txBody>
      </p:sp>
      <p:sp>
        <p:nvSpPr>
          <p:cNvPr id="8" name="Oval Callout 7"/>
          <p:cNvSpPr/>
          <p:nvPr/>
        </p:nvSpPr>
        <p:spPr>
          <a:xfrm rot="402575">
            <a:off x="6423591" y="2958910"/>
            <a:ext cx="2644250" cy="2037093"/>
          </a:xfrm>
          <a:prstGeom prst="wedgeEllipseCallout">
            <a:avLst>
              <a:gd name="adj1" fmla="val -27053"/>
              <a:gd name="adj2" fmla="val 5378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will use this to maintain the things I’ve done  </a:t>
            </a:r>
            <a:r>
              <a:rPr lang="mr-IN" dirty="0" smtClean="0"/>
              <a:t>…</a:t>
            </a:r>
            <a:r>
              <a:rPr lang="en-GB" dirty="0" smtClean="0"/>
              <a:t>. because I can quite easily slip back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 rot="21243474">
            <a:off x="4688247" y="132566"/>
            <a:ext cx="2678889" cy="1950726"/>
          </a:xfrm>
          <a:prstGeom prst="wedgeEllipseCallout">
            <a:avLst>
              <a:gd name="adj1" fmla="val 28295"/>
              <a:gd name="adj2" fmla="val 5885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 age group are quite aware of what’s good and what’s not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_and_forth_questions_500_clr_815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" y="951534"/>
            <a:ext cx="3281563" cy="4101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573" y="305203"/>
            <a:ext cx="585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  <a:latin typeface="+mj-lt"/>
              </a:rPr>
              <a:t>Conclusions? Implications </a:t>
            </a:r>
            <a:r>
              <a:rPr lang="mr-IN" sz="3600" dirty="0" smtClean="0">
                <a:solidFill>
                  <a:srgbClr val="000090"/>
                </a:solidFill>
                <a:latin typeface="+mj-lt"/>
              </a:rPr>
              <a:t>…</a:t>
            </a:r>
            <a:r>
              <a:rPr lang="en-GB" sz="3600" dirty="0" smtClean="0">
                <a:solidFill>
                  <a:srgbClr val="000090"/>
                </a:solidFill>
                <a:latin typeface="+mj-lt"/>
              </a:rPr>
              <a:t>?</a:t>
            </a:r>
            <a:endParaRPr lang="en-US" sz="36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04" y="1311582"/>
            <a:ext cx="396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does this tell us?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240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lfHelp4Stroke.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2" y="1536613"/>
            <a:ext cx="2930768" cy="2790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448" y="618421"/>
            <a:ext cx="396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selfhelp4stroke.org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22060" y="4349225"/>
            <a:ext cx="315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maggie.lawrence@gcu.ac.uk</a:t>
            </a:r>
            <a:endParaRPr lang="en-US" dirty="0"/>
          </a:p>
        </p:txBody>
      </p:sp>
      <p:pic>
        <p:nvPicPr>
          <p:cNvPr id="8" name="Picture 7" descr="topic-icon-group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68" y="1401594"/>
            <a:ext cx="1980264" cy="19476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2060" y="3957653"/>
            <a:ext cx="97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32048" y="681498"/>
            <a:ext cx="396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Keeping </a:t>
            </a:r>
            <a:r>
              <a:rPr lang="en-US" sz="2800" dirty="0" smtClean="0"/>
              <a:t>Well Evaluation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146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ublic-speaking-2337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" y="411462"/>
            <a:ext cx="3984418" cy="3972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1940" y="1401594"/>
            <a:ext cx="4698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/>
              <a:t>Developing </a:t>
            </a:r>
            <a:r>
              <a:rPr lang="en-US" sz="2800" i="1" dirty="0" smtClean="0"/>
              <a:t>Keeping Well</a:t>
            </a:r>
            <a:endParaRPr lang="en-US" sz="2800" dirty="0" smtClean="0"/>
          </a:p>
          <a:p>
            <a:pPr>
              <a:lnSpc>
                <a:spcPct val="130000"/>
              </a:lnSpc>
            </a:pPr>
            <a:r>
              <a:rPr lang="en-US" sz="2800" dirty="0" smtClean="0"/>
              <a:t>Evaluation study (methods)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Questionnaire results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Interview findings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Conclusion and implications 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35842" y="411462"/>
            <a:ext cx="225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  <a:latin typeface="+mj-lt"/>
              </a:rPr>
              <a:t>Overview</a:t>
            </a:r>
            <a:endParaRPr lang="en-US" sz="3600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228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lfHelp4Stroke.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56" y="1595537"/>
            <a:ext cx="3181350" cy="302895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643" y="231438"/>
            <a:ext cx="6971730" cy="630084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0090"/>
                </a:solidFill>
              </a:rPr>
              <a:t>Development: Identifying priorities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1580" y="982318"/>
            <a:ext cx="5027059" cy="3690492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GB" sz="2800" dirty="0" smtClean="0"/>
              <a:t>Self</a:t>
            </a:r>
            <a:r>
              <a:rPr lang="en-GB" sz="2800" dirty="0"/>
              <a:t>-management/Goal-setting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GB" sz="2800" dirty="0"/>
              <a:t>Keeping Healthy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GB" sz="2800" dirty="0"/>
              <a:t>Being Active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GB" sz="2800" dirty="0"/>
              <a:t>Emotional Support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GB" sz="2800" dirty="0"/>
              <a:t>Coping with Setbacks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1400" dirty="0" smtClean="0"/>
          </a:p>
        </p:txBody>
      </p:sp>
      <p:pic>
        <p:nvPicPr>
          <p:cNvPr id="2" name="Picture 1" descr="topic-icon-group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0" y="1861810"/>
            <a:ext cx="689312" cy="677975"/>
          </a:xfrm>
          <a:prstGeom prst="rect">
            <a:avLst/>
          </a:prstGeom>
        </p:spPr>
      </p:pic>
      <p:pic>
        <p:nvPicPr>
          <p:cNvPr id="3" name="Picture 2" descr="topic-icon-group-3-v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1" y="2571750"/>
            <a:ext cx="693332" cy="681929"/>
          </a:xfrm>
          <a:prstGeom prst="rect">
            <a:avLst/>
          </a:prstGeom>
        </p:spPr>
      </p:pic>
      <p:pic>
        <p:nvPicPr>
          <p:cNvPr id="4" name="Picture 3" descr="topic-icon-group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2" y="3291418"/>
            <a:ext cx="731831" cy="719795"/>
          </a:xfrm>
          <a:prstGeom prst="rect">
            <a:avLst/>
          </a:prstGeom>
        </p:spPr>
      </p:pic>
      <p:pic>
        <p:nvPicPr>
          <p:cNvPr id="5" name="Picture 4" descr="topic-icon-group-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3" y="4124301"/>
            <a:ext cx="727811" cy="715840"/>
          </a:xfrm>
          <a:prstGeom prst="rect">
            <a:avLst/>
          </a:prstGeom>
        </p:spPr>
      </p:pic>
      <p:pic>
        <p:nvPicPr>
          <p:cNvPr id="6" name="Picture 5" descr="topic-icon-group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0" y="1083397"/>
            <a:ext cx="732111" cy="7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06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316706"/>
            <a:ext cx="8274050" cy="7994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 smtClean="0">
                <a:solidFill>
                  <a:srgbClr val="000090"/>
                </a:solidFill>
              </a:rPr>
              <a:t>Development team: Keeping Well</a:t>
            </a:r>
            <a:endParaRPr lang="en-GB" sz="360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814477"/>
              </p:ext>
            </p:extLst>
          </p:nvPr>
        </p:nvGraphicFramePr>
        <p:xfrm>
          <a:off x="1024007" y="951534"/>
          <a:ext cx="7091853" cy="407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788"/>
                <a:gridCol w="3440205"/>
                <a:gridCol w="2067860"/>
              </a:tblGrid>
              <a:tr h="420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Calibri"/>
                          <a:cs typeface="Arial"/>
                        </a:rPr>
                        <a:t>Name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Calibri"/>
                          <a:cs typeface="Arial"/>
                        </a:rPr>
                        <a:t>Job title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Organisation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</a:tr>
              <a:tr h="417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Dr Maggie Lawrence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Stroke </a:t>
                      </a: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Association Senior Research Training Fellow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Glasgow Caledonian University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</a:tr>
              <a:tr h="360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Elaine Grubb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Stroke Education Facilitator &amp; Stroke Nurse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Chest Heart &amp; Stroke Scotland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</a:tr>
              <a:tr h="360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Pauline </a:t>
                      </a:r>
                      <a:r>
                        <a:rPr lang="en-GB" sz="1000" dirty="0" err="1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Halliday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Stroke Specialist Occupational Therapist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NHS Lothian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</a:tr>
              <a:tr h="360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Julia Haydon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Community Pharmacist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NHS Greater Glasgow &amp; Clyde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</a:tr>
              <a:tr h="360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Heather Hunter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Stroke Specialist Nurse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NHS Greater Glasgow &amp; Clyde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</a:tr>
              <a:tr h="360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Ann Marie Irving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Stroke Specialist Speech &amp; Language Therapist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NHS Forth Valley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</a:tr>
              <a:tr h="360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Jayne </a:t>
                      </a:r>
                      <a:r>
                        <a:rPr lang="en-GB" sz="1000" dirty="0" err="1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McKerrow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Community Stroke Services Regional Manager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Chest Heart &amp; Stroke Scotland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</a:tr>
              <a:tr h="360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Morag Ogilvie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Dietetic Lead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NHS Forth Valley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</a:tr>
              <a:tr h="360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Margaret Somerville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Director of Advice &amp; Support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Chest Heart &amp; Stroke Scotland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</a:tr>
              <a:tr h="360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Heather Bryceland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Selfhelp4stroke Project Manager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44444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Chest Heart &amp; Stroke Scotland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87630" marT="52705" marB="5270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425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2710" y="321450"/>
            <a:ext cx="8448675" cy="720096"/>
          </a:xfrm>
        </p:spPr>
        <p:txBody>
          <a:bodyPr/>
          <a:lstStyle/>
          <a:p>
            <a:pPr algn="l"/>
            <a:r>
              <a:rPr lang="en-GB" altLang="en-US" sz="3600" dirty="0" smtClean="0">
                <a:solidFill>
                  <a:srgbClr val="000090"/>
                </a:solidFill>
              </a:rPr>
              <a:t>Development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710" y="1311583"/>
            <a:ext cx="8448675" cy="2520336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None/>
            </a:pPr>
            <a:endParaRPr lang="en-US" alt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r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 algn="r">
              <a:lnSpc>
                <a:spcPct val="90000"/>
              </a:lnSpc>
              <a:buNone/>
            </a:pPr>
            <a:endParaRPr lang="en-US" sz="2000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altLang="en-US" sz="2000" dirty="0" smtClean="0"/>
          </a:p>
          <a:p>
            <a:pPr marL="381000" indent="-381000" algn="r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</a:t>
            </a:r>
            <a:endParaRPr lang="en-US" altLang="en-US" dirty="0" smtClean="0"/>
          </a:p>
          <a:p>
            <a:pPr marL="381000" indent="-381000">
              <a:lnSpc>
                <a:spcPct val="90000"/>
              </a:lnSpc>
            </a:pPr>
            <a:endParaRPr lang="en-GB" altLang="en-US" dirty="0" smtClean="0"/>
          </a:p>
        </p:txBody>
      </p:sp>
      <p:pic>
        <p:nvPicPr>
          <p:cNvPr id="3" name="Picture 2" descr="Keeping Well development_2014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925">
            <a:off x="431448" y="1256719"/>
            <a:ext cx="4224528" cy="3169920"/>
          </a:xfrm>
          <a:prstGeom prst="rect">
            <a:avLst/>
          </a:prstGeom>
        </p:spPr>
      </p:pic>
      <p:pic>
        <p:nvPicPr>
          <p:cNvPr id="4" name="Picture 3" descr="Keeping Well_20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294">
            <a:off x="4506109" y="1425572"/>
            <a:ext cx="4151376" cy="3115056"/>
          </a:xfrm>
          <a:prstGeom prst="rect">
            <a:avLst/>
          </a:prstGeom>
        </p:spPr>
      </p:pic>
      <p:pic>
        <p:nvPicPr>
          <p:cNvPr id="5" name="Picture 4" descr="SelfHelp4Stroke.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84" y="141426"/>
            <a:ext cx="1440192" cy="137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7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lfHelp4Stroke.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00" y="174965"/>
            <a:ext cx="1985359" cy="1890252"/>
          </a:xfrm>
          <a:prstGeom prst="rect">
            <a:avLst/>
          </a:prstGeom>
        </p:spPr>
      </p:pic>
      <p:pic>
        <p:nvPicPr>
          <p:cNvPr id="10" name="Picture 9" descr="SelfHelp4Stroke.Birthda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223">
            <a:off x="5503623" y="1845618"/>
            <a:ext cx="3307952" cy="3066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448" y="861522"/>
            <a:ext cx="6210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Since launch in June 2015 </a:t>
            </a:r>
          </a:p>
          <a:p>
            <a:pPr marL="457200" indent="-192088">
              <a:buFont typeface="Arial"/>
              <a:buChar char="•"/>
            </a:pPr>
            <a:r>
              <a:rPr lang="en-US" sz="2800" dirty="0" smtClean="0"/>
              <a:t>12755 </a:t>
            </a:r>
            <a:r>
              <a:rPr lang="en-US" sz="2800" dirty="0"/>
              <a:t>hits to the site by </a:t>
            </a:r>
            <a:endParaRPr lang="en-US" sz="2800" dirty="0" smtClean="0"/>
          </a:p>
          <a:p>
            <a:pPr marL="457200" indent="-192088">
              <a:buFont typeface="Arial"/>
              <a:buChar char="•"/>
            </a:pPr>
            <a:r>
              <a:rPr lang="en-US" sz="2800" dirty="0" smtClean="0"/>
              <a:t>9807 </a:t>
            </a:r>
            <a:r>
              <a:rPr lang="en-US" sz="2800" dirty="0"/>
              <a:t>unique users from </a:t>
            </a:r>
            <a:endParaRPr lang="en-US" sz="2800" dirty="0" smtClean="0"/>
          </a:p>
          <a:p>
            <a:pPr marL="457200" indent="-192088">
              <a:buFont typeface="Arial"/>
              <a:buChar char="•"/>
            </a:pPr>
            <a:r>
              <a:rPr lang="en-US" sz="2800" dirty="0" smtClean="0"/>
              <a:t>110 countries </a:t>
            </a:r>
          </a:p>
          <a:p>
            <a:pPr marL="12700" indent="-12700"/>
            <a:r>
              <a:rPr lang="en-US" sz="2800" dirty="0" err="1" smtClean="0"/>
              <a:t>Approx</a:t>
            </a:r>
            <a:r>
              <a:rPr lang="en-US" sz="2800" dirty="0" smtClean="0"/>
              <a:t> </a:t>
            </a:r>
            <a:r>
              <a:rPr lang="en-US" sz="2800" dirty="0"/>
              <a:t>400 to 600 hits per </a:t>
            </a:r>
            <a:r>
              <a:rPr lang="en-US" sz="2800" dirty="0" smtClean="0"/>
              <a:t>month</a:t>
            </a:r>
            <a:endParaRPr lang="en-US" sz="2800" dirty="0"/>
          </a:p>
          <a:p>
            <a:pPr marL="12700" indent="-12700"/>
            <a:endParaRPr lang="en-US" sz="2800" dirty="0"/>
          </a:p>
          <a:p>
            <a:pPr marL="12700" indent="-12700"/>
            <a:r>
              <a:rPr lang="en-US" sz="2800" dirty="0" smtClean="0"/>
              <a:t>In </a:t>
            </a:r>
            <a:r>
              <a:rPr lang="en-US" sz="2800" dirty="0"/>
              <a:t>Scotland there were </a:t>
            </a:r>
            <a:endParaRPr lang="en-US" sz="2800" dirty="0" smtClean="0"/>
          </a:p>
          <a:p>
            <a:pPr marL="457200" indent="-192088">
              <a:buFont typeface="Arial"/>
              <a:buChar char="•"/>
            </a:pPr>
            <a:r>
              <a:rPr lang="en-US" sz="2800" dirty="0" smtClean="0"/>
              <a:t>5597 </a:t>
            </a:r>
            <a:r>
              <a:rPr lang="en-US" sz="2800" dirty="0"/>
              <a:t>hits by </a:t>
            </a:r>
            <a:endParaRPr lang="en-US" sz="2800" dirty="0" smtClean="0"/>
          </a:p>
          <a:p>
            <a:pPr marL="457200" indent="-192088">
              <a:buFont typeface="Arial"/>
              <a:buChar char="•"/>
            </a:pPr>
            <a:r>
              <a:rPr lang="en-US" sz="2800" dirty="0" smtClean="0"/>
              <a:t>3788 </a:t>
            </a:r>
            <a:r>
              <a:rPr lang="en-US" sz="2800" dirty="0"/>
              <a:t>unique users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4385" y="214615"/>
            <a:ext cx="441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Site statistics</a:t>
            </a:r>
            <a:endParaRPr 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1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tionM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36" y="0"/>
            <a:ext cx="1986834" cy="2006703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7" y="231438"/>
            <a:ext cx="4585972" cy="720096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rgbClr val="000090"/>
                </a:solidFill>
              </a:rPr>
              <a:t>Evaluation: Questions</a:t>
            </a:r>
            <a:endParaRPr lang="en-GB" sz="3600" dirty="0" smtClean="0">
              <a:solidFill>
                <a:srgbClr val="00009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1" y="973131"/>
            <a:ext cx="8362950" cy="321883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80000"/>
              </a:lnSpc>
            </a:pPr>
            <a:endParaRPr lang="en-US" sz="2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GB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31801" y="1221570"/>
            <a:ext cx="836295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Were people who accessed </a:t>
            </a:r>
            <a:r>
              <a:rPr lang="en-US" sz="2800" i="1" dirty="0" smtClean="0"/>
              <a:t>Keeping Well</a:t>
            </a:r>
            <a:r>
              <a:rPr lang="en-US" sz="2800" dirty="0" smtClean="0"/>
              <a:t> 	</a:t>
            </a:r>
            <a:r>
              <a:rPr lang="en-US" sz="2800" b="1" dirty="0" smtClean="0">
                <a:solidFill>
                  <a:srgbClr val="000090"/>
                </a:solidFill>
              </a:rPr>
              <a:t>Knowledgeable about stroke </a:t>
            </a:r>
            <a:r>
              <a:rPr lang="en-US" sz="2800" dirty="0" smtClean="0"/>
              <a:t>i.e. causes, signs &amp; 	symptoms, risk factors, action if stroke is suspected?</a:t>
            </a:r>
          </a:p>
          <a:p>
            <a:endParaRPr lang="en-US" sz="1000" dirty="0" smtClean="0"/>
          </a:p>
          <a:p>
            <a:r>
              <a:rPr lang="en-US" sz="2800" dirty="0" smtClean="0"/>
              <a:t>Had they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Considered/initiated </a:t>
            </a:r>
            <a:r>
              <a:rPr lang="en-US" sz="2800" b="1" dirty="0" smtClean="0">
                <a:solidFill>
                  <a:srgbClr val="000090"/>
                </a:solidFill>
              </a:rPr>
              <a:t>lifestyle changes </a:t>
            </a:r>
            <a:r>
              <a:rPr lang="en-US" sz="2800" dirty="0" smtClean="0"/>
              <a:t>to help reduce 	risk of stroke recurrence?</a:t>
            </a:r>
          </a:p>
          <a:p>
            <a:r>
              <a:rPr lang="en-US" sz="2800" dirty="0" smtClean="0"/>
              <a:t>	Sustained healthy changes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360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000" y="130103"/>
            <a:ext cx="4385963" cy="720096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0090"/>
                </a:solidFill>
              </a:rPr>
              <a:t>Evaluation: Methods</a:t>
            </a:r>
            <a:endParaRPr lang="en-GB" sz="3600" dirty="0" smtClean="0">
              <a:solidFill>
                <a:srgbClr val="00009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1" y="951427"/>
            <a:ext cx="4770283" cy="366729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80000"/>
              </a:lnSpc>
            </a:pPr>
            <a:endParaRPr lang="en-US" sz="2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GB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7321" y="771510"/>
            <a:ext cx="522034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Six months after launch*</a:t>
            </a:r>
          </a:p>
          <a:p>
            <a:endParaRPr lang="en-US" sz="1000" dirty="0" smtClean="0"/>
          </a:p>
          <a:p>
            <a:r>
              <a:rPr lang="en-US" sz="2800" dirty="0" smtClean="0"/>
              <a:t>Participants: people who </a:t>
            </a:r>
            <a:r>
              <a:rPr lang="en-US" sz="2800" b="1" dirty="0" smtClean="0">
                <a:solidFill>
                  <a:srgbClr val="000090"/>
                </a:solidFill>
              </a:rPr>
              <a:t>self-identified as having had a stroke</a:t>
            </a:r>
            <a:endParaRPr lang="en-US" sz="2800" b="1" dirty="0">
              <a:solidFill>
                <a:srgbClr val="000090"/>
              </a:solidFill>
            </a:endParaRPr>
          </a:p>
          <a:p>
            <a:endParaRPr lang="en-US" sz="1000" dirty="0" smtClean="0"/>
          </a:p>
          <a:p>
            <a:r>
              <a:rPr lang="en-US" sz="2800" dirty="0" smtClean="0"/>
              <a:t>Online </a:t>
            </a:r>
            <a:r>
              <a:rPr lang="en-US" sz="2800" b="1" dirty="0" smtClean="0">
                <a:solidFill>
                  <a:srgbClr val="000090"/>
                </a:solidFill>
              </a:rPr>
              <a:t>questionnaire</a:t>
            </a:r>
            <a:r>
              <a:rPr lang="en-US" sz="2800" dirty="0" smtClean="0"/>
              <a:t> (n=42)</a:t>
            </a:r>
          </a:p>
          <a:p>
            <a:r>
              <a:rPr lang="en-US" sz="2800" dirty="0"/>
              <a:t>	</a:t>
            </a:r>
            <a:r>
              <a:rPr lang="en-US" sz="2400" dirty="0" smtClean="0"/>
              <a:t>Demographic data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Stroke knowledge </a:t>
            </a:r>
          </a:p>
          <a:p>
            <a:r>
              <a:rPr lang="en-US" sz="2800" dirty="0"/>
              <a:t>	</a:t>
            </a:r>
            <a:r>
              <a:rPr lang="en-US" sz="2400" dirty="0"/>
              <a:t>L</a:t>
            </a:r>
            <a:r>
              <a:rPr lang="en-US" sz="2400" dirty="0" smtClean="0"/>
              <a:t>ifestyle behaviour</a:t>
            </a:r>
            <a:endParaRPr lang="en-US" sz="2400" dirty="0"/>
          </a:p>
          <a:p>
            <a:r>
              <a:rPr lang="en-US" sz="2800" dirty="0" smtClean="0"/>
              <a:t>Brief </a:t>
            </a:r>
            <a:r>
              <a:rPr lang="en-US" sz="2800" b="1" dirty="0" smtClean="0">
                <a:solidFill>
                  <a:srgbClr val="000090"/>
                </a:solidFill>
              </a:rPr>
              <a:t>phone interviews </a:t>
            </a:r>
            <a:r>
              <a:rPr lang="en-US" sz="2800" dirty="0" smtClean="0"/>
              <a:t>(n=7)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1400" y="4743390"/>
            <a:ext cx="2069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*June 2014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3501">
            <a:off x="5310936" y="356982"/>
            <a:ext cx="3280085" cy="45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3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71303" y="141426"/>
            <a:ext cx="7920038" cy="646331"/>
          </a:xfrm>
        </p:spPr>
        <p:txBody>
          <a:bodyPr/>
          <a:lstStyle/>
          <a:p>
            <a:r>
              <a:rPr lang="en-GB" sz="3600" dirty="0" smtClean="0">
                <a:solidFill>
                  <a:srgbClr val="000090"/>
                </a:solidFill>
                <a:latin typeface="+mj-lt"/>
              </a:rPr>
              <a:t>Results: Demographics</a:t>
            </a:r>
            <a:endParaRPr lang="en-GB" sz="3600" dirty="0">
              <a:solidFill>
                <a:srgbClr val="000090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97088"/>
              </p:ext>
            </p:extLst>
          </p:nvPr>
        </p:nvGraphicFramePr>
        <p:xfrm>
          <a:off x="780698" y="949909"/>
          <a:ext cx="7561008" cy="367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380"/>
                <a:gridCol w="42416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 (no. answered)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 , %, or median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Male (n=39)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(46%)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(n=35)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(median; range 32-80)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Employment (n=36)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Employed: 22 (61%)</a:t>
                      </a:r>
                    </a:p>
                    <a:p>
                      <a:r>
                        <a:rPr lang="en-US" dirty="0" smtClean="0"/>
                        <a:t>Carer: 3 (8%)</a:t>
                      </a:r>
                    </a:p>
                    <a:p>
                      <a:r>
                        <a:rPr lang="en-US" dirty="0" smtClean="0"/>
                        <a:t>Unemployed/retired: 10</a:t>
                      </a:r>
                      <a:r>
                        <a:rPr lang="en-US" baseline="0" dirty="0" smtClean="0"/>
                        <a:t> (28%)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Living arrangements (n=36)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 someone else:</a:t>
                      </a:r>
                      <a:r>
                        <a:rPr lang="en-US" baseline="0" dirty="0" smtClean="0"/>
                        <a:t> 31 (86%)</a:t>
                      </a:r>
                    </a:p>
                    <a:p>
                      <a:r>
                        <a:rPr lang="en-US" baseline="0" dirty="0" smtClean="0"/>
                        <a:t>Alone: 5 (14%)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Education (n=37)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Secondary/High School: 14 (38%)</a:t>
                      </a:r>
                    </a:p>
                    <a:p>
                      <a:r>
                        <a:rPr lang="en-US" dirty="0" smtClean="0"/>
                        <a:t>Higher</a:t>
                      </a:r>
                      <a:r>
                        <a:rPr lang="en-US" baseline="0" dirty="0" smtClean="0"/>
                        <a:t> education: 23 (62%)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Time since (last)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stroke (n=34)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53 months </a:t>
                      </a:r>
                      <a:r>
                        <a:rPr lang="en-US" baseline="0" dirty="0" smtClean="0"/>
                        <a:t>(median; range 22.5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en-US" baseline="0" dirty="0" smtClean="0"/>
                        <a:t> 144)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16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751</Words>
  <Application>Microsoft Macintosh PowerPoint</Application>
  <PresentationFormat>On-screen Show (16:9)</PresentationFormat>
  <Paragraphs>190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Frame</vt:lpstr>
      <vt:lpstr>Section Dividers</vt:lpstr>
      <vt:lpstr>Office Theme</vt:lpstr>
      <vt:lpstr>Slides</vt:lpstr>
      <vt:lpstr>PowerPoint Presentation</vt:lpstr>
      <vt:lpstr>PowerPoint Presentation</vt:lpstr>
      <vt:lpstr>Development: Identifying priorities</vt:lpstr>
      <vt:lpstr>Development team: Keeping Well</vt:lpstr>
      <vt:lpstr>Development</vt:lpstr>
      <vt:lpstr>PowerPoint Presentation</vt:lpstr>
      <vt:lpstr> Evaluation: Questions</vt:lpstr>
      <vt:lpstr>Evaluation: Methods</vt:lpstr>
      <vt:lpstr>PowerPoint Presentation</vt:lpstr>
      <vt:lpstr>PowerPoint Presentation</vt:lpstr>
      <vt:lpstr>PowerPoint Presentation</vt:lpstr>
      <vt:lpstr>Getting information after stroke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2017-05-29T15:51:50Z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