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1" r:id="rId1"/>
    <p:sldMasterId id="2147483711" r:id="rId2"/>
    <p:sldMasterId id="2147483682" r:id="rId3"/>
    <p:sldMasterId id="2147483716" r:id="rId4"/>
  </p:sldMasterIdLst>
  <p:notesMasterIdLst>
    <p:notesMasterId r:id="rId20"/>
  </p:notesMasterIdLst>
  <p:handoutMasterIdLst>
    <p:handoutMasterId r:id="rId21"/>
  </p:handoutMasterIdLst>
  <p:sldIdLst>
    <p:sldId id="316" r:id="rId5"/>
    <p:sldId id="302" r:id="rId6"/>
    <p:sldId id="328" r:id="rId7"/>
    <p:sldId id="338" r:id="rId8"/>
    <p:sldId id="301" r:id="rId9"/>
    <p:sldId id="352" r:id="rId10"/>
    <p:sldId id="330" r:id="rId11"/>
    <p:sldId id="347" r:id="rId12"/>
    <p:sldId id="339" r:id="rId13"/>
    <p:sldId id="348" r:id="rId14"/>
    <p:sldId id="349" r:id="rId15"/>
    <p:sldId id="351" r:id="rId16"/>
    <p:sldId id="350" r:id="rId17"/>
    <p:sldId id="336" r:id="rId18"/>
    <p:sldId id="335" r:id="rId19"/>
  </p:sldIdLst>
  <p:sldSz cx="9144000" cy="5143500" type="screen16x9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pening Slide" id="{F4226A03-9B5C-4674-B087-1AF1DF56166A}">
          <p14:sldIdLst>
            <p14:sldId id="316"/>
            <p14:sldId id="302"/>
            <p14:sldId id="328"/>
            <p14:sldId id="338"/>
            <p14:sldId id="301"/>
            <p14:sldId id="352"/>
            <p14:sldId id="330"/>
            <p14:sldId id="347"/>
            <p14:sldId id="339"/>
            <p14:sldId id="348"/>
            <p14:sldId id="349"/>
            <p14:sldId id="351"/>
            <p14:sldId id="350"/>
            <p14:sldId id="336"/>
            <p14:sldId id="335"/>
          </p14:sldIdLst>
        </p14:section>
        <p14:section name="Section Dividers" id="{6B349B69-CA9B-45FA-A9E6-3400D0D1A681}">
          <p14:sldIdLst/>
        </p14:section>
        <p14:section name="Generic Slides" id="{6D850370-1B45-4CC5-A6AB-66DC7ABF7F04}">
          <p14:sldIdLst/>
        </p14:section>
        <p14:section name="Closing Slide" id="{87589CEA-FF92-48F3-89AA-39B27CC35E99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orient="horz" pos="3151">
          <p15:clr>
            <a:srgbClr val="A4A3A4"/>
          </p15:clr>
        </p15:guide>
        <p15:guide id="3" orient="horz" pos="89">
          <p15:clr>
            <a:srgbClr val="A4A3A4"/>
          </p15:clr>
        </p15:guide>
        <p15:guide id="4" orient="horz" pos="202">
          <p15:clr>
            <a:srgbClr val="A4A3A4"/>
          </p15:clr>
        </p15:guide>
        <p15:guide id="5" orient="horz" pos="3038">
          <p15:clr>
            <a:srgbClr val="A4A3A4"/>
          </p15:clr>
        </p15:guide>
        <p15:guide id="6" orient="horz">
          <p15:clr>
            <a:srgbClr val="A4A3A4"/>
          </p15:clr>
        </p15:guide>
        <p15:guide id="7" orient="horz" pos="769">
          <p15:clr>
            <a:srgbClr val="A4A3A4"/>
          </p15:clr>
        </p15:guide>
        <p15:guide id="8" orient="horz" pos="1280">
          <p15:clr>
            <a:srgbClr val="A4A3A4"/>
          </p15:clr>
        </p15:guide>
        <p15:guide id="9" orient="horz" pos="2641">
          <p15:clr>
            <a:srgbClr val="A4A3A4"/>
          </p15:clr>
        </p15:guide>
        <p15:guide id="10" pos="2880">
          <p15:clr>
            <a:srgbClr val="A4A3A4"/>
          </p15:clr>
        </p15:guide>
        <p15:guide id="11" pos="102">
          <p15:clr>
            <a:srgbClr val="A4A3A4"/>
          </p15:clr>
        </p15:guide>
        <p15:guide id="12" pos="5658">
          <p15:clr>
            <a:srgbClr val="A4A3A4"/>
          </p15:clr>
        </p15:guide>
        <p15:guide id="13" pos="2993">
          <p15:clr>
            <a:srgbClr val="A4A3A4"/>
          </p15:clr>
        </p15:guide>
        <p15:guide id="14" pos="2767">
          <p15:clr>
            <a:srgbClr val="A4A3A4"/>
          </p15:clr>
        </p15:guide>
        <p15:guide id="15" pos="215">
          <p15:clr>
            <a:srgbClr val="A4A3A4"/>
          </p15:clr>
        </p15:guide>
        <p15:guide id="16" pos="5545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160">
          <p15:clr>
            <a:srgbClr val="A4A3A4"/>
          </p15:clr>
        </p15:guide>
        <p15:guide id="2" orient="horz" pos="119">
          <p15:clr>
            <a:srgbClr val="A4A3A4"/>
          </p15:clr>
        </p15:guide>
        <p15:guide id="3" orient="horz" pos="4201">
          <p15:clr>
            <a:srgbClr val="A4A3A4"/>
          </p15:clr>
        </p15:guide>
        <p15:guide id="4" pos="2880">
          <p15:clr>
            <a:srgbClr val="A4A3A4"/>
          </p15:clr>
        </p15:guide>
        <p15:guide id="5" pos="158">
          <p15:clr>
            <a:srgbClr val="A4A3A4"/>
          </p15:clr>
        </p15:guide>
        <p15:guide id="6" pos="5602">
          <p15:clr>
            <a:srgbClr val="A4A3A4"/>
          </p15:clr>
        </p15:guide>
        <p15:guide id="7" pos="2767">
          <p15:clr>
            <a:srgbClr val="A4A3A4"/>
          </p15:clr>
        </p15:guide>
        <p15:guide id="8" pos="2993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A" lastIdx="4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398"/>
    <a:srgbClr val="01498E"/>
    <a:srgbClr val="AF1685"/>
    <a:srgbClr val="97D700"/>
    <a:srgbClr val="753BBD"/>
    <a:srgbClr val="006CB4"/>
    <a:srgbClr val="009681"/>
    <a:srgbClr val="EFEEED"/>
    <a:srgbClr val="C6003D"/>
    <a:srgbClr val="6847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45" autoAdjust="0"/>
    <p:restoredTop sz="72800" autoAdjust="0"/>
  </p:normalViewPr>
  <p:slideViewPr>
    <p:cSldViewPr snapToObjects="1">
      <p:cViewPr>
        <p:scale>
          <a:sx n="120" d="100"/>
          <a:sy n="120" d="100"/>
        </p:scale>
        <p:origin x="-1168" y="-168"/>
      </p:cViewPr>
      <p:guideLst>
        <p:guide orient="horz" pos="1620"/>
        <p:guide orient="horz" pos="3151"/>
        <p:guide orient="horz" pos="89"/>
        <p:guide orient="horz" pos="202"/>
        <p:guide orient="horz" pos="3038"/>
        <p:guide orient="horz"/>
        <p:guide orient="horz" pos="769"/>
        <p:guide orient="horz" pos="1280"/>
        <p:guide orient="horz" pos="2641"/>
        <p:guide pos="2880"/>
        <p:guide pos="102"/>
        <p:guide pos="5658"/>
        <p:guide pos="2993"/>
        <p:guide pos="2767"/>
        <p:guide pos="215"/>
        <p:guide pos="5545"/>
      </p:guideLst>
    </p:cSldViewPr>
  </p:slideViewPr>
  <p:outlineViewPr>
    <p:cViewPr>
      <p:scale>
        <a:sx n="33" d="100"/>
        <a:sy n="33" d="100"/>
      </p:scale>
      <p:origin x="0" y="681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 showGuides="1">
      <p:cViewPr varScale="1">
        <p:scale>
          <a:sx n="114" d="100"/>
          <a:sy n="114" d="100"/>
        </p:scale>
        <p:origin x="-2406" y="-102"/>
      </p:cViewPr>
      <p:guideLst>
        <p:guide orient="horz" pos="2160"/>
        <p:guide orient="horz" pos="119"/>
        <p:guide orient="horz" pos="4201"/>
        <p:guide pos="2880"/>
        <p:guide pos="158"/>
        <p:guide pos="5602"/>
        <p:guide pos="2767"/>
        <p:guide pos="2993"/>
      </p:guideLst>
    </p:cSldViewPr>
  </p:notesViewPr>
  <p:gridSpacing cx="90012" cy="90012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20" Type="http://schemas.openxmlformats.org/officeDocument/2006/relationships/notesMaster" Target="notesMasters/notesMaster1.xml"/><Relationship Id="rId21" Type="http://schemas.openxmlformats.org/officeDocument/2006/relationships/handoutMaster" Target="handoutMasters/handoutMaster1.xml"/><Relationship Id="rId22" Type="http://schemas.openxmlformats.org/officeDocument/2006/relationships/printerSettings" Target="printerSettings/printerSettings1.bin"/><Relationship Id="rId23" Type="http://schemas.openxmlformats.org/officeDocument/2006/relationships/commentAuthors" Target="commentAuthors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751388" y="188913"/>
            <a:ext cx="4140200" cy="215444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r">
              <a:defRPr sz="1200"/>
            </a:lvl1pPr>
          </a:lstStyle>
          <a:p>
            <a:fld id="{F6D8AFBE-B7CA-4D46-A31C-75EC41E50D85}" type="datetimeFigureOut">
              <a:rPr lang="en-GB" sz="8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29/05/17</a:t>
            </a:fld>
            <a:endParaRPr lang="en-GB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751388" y="6430128"/>
            <a:ext cx="4140200" cy="215444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r">
              <a:defRPr sz="1200"/>
            </a:lvl1pPr>
          </a:lstStyle>
          <a:p>
            <a:fld id="{7BFE86A2-DB0B-48E3-B43C-FE4600C96B70}" type="slidenum">
              <a:rPr lang="en-GB" sz="8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GB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50825" y="188913"/>
            <a:ext cx="4141788" cy="215444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l">
              <a:defRPr sz="1200"/>
            </a:lvl1pPr>
          </a:lstStyle>
          <a:p>
            <a:endParaRPr lang="en-GB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50825" y="6435804"/>
            <a:ext cx="4141788" cy="215444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>
              <a:defRPr sz="1200"/>
            </a:lvl1pPr>
          </a:lstStyle>
          <a:p>
            <a:endParaRPr lang="en-GB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67145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50825" y="181790"/>
            <a:ext cx="4141788" cy="215444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l"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751388" y="190997"/>
            <a:ext cx="4142771" cy="215444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r"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BA9ED64-0ADF-46CE-9E4F-53EDBA1EDEC4}" type="datetimeFigureOut">
              <a:rPr lang="en-GB" smtClean="0"/>
              <a:pPr/>
              <a:t>29/05/17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50825" y="6438960"/>
            <a:ext cx="3962400" cy="215444"/>
          </a:xfrm>
          <a:prstGeom prst="rect">
            <a:avLst/>
          </a:prstGeom>
        </p:spPr>
        <p:txBody>
          <a:bodyPr vert="horz" lIns="91440" tIns="45720" rIns="91440" bIns="45720" rtlCol="0" anchor="b">
            <a:spAutoFit/>
          </a:bodyPr>
          <a:lstStyle>
            <a:lvl1pPr algn="l"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931759" y="6438960"/>
            <a:ext cx="3962400" cy="215444"/>
          </a:xfrm>
          <a:prstGeom prst="rect">
            <a:avLst/>
          </a:prstGeom>
        </p:spPr>
        <p:txBody>
          <a:bodyPr vert="horz" lIns="91440" tIns="45720" rIns="91440" bIns="45720" rtlCol="0" anchor="b">
            <a:spAutoFit/>
          </a:bodyPr>
          <a:lstStyle>
            <a:lvl1pPr algn="r"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A478A9A-ADE8-49A2-AF0A-1FE9A88297B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Notes Placeholder 8"/>
          <p:cNvSpPr>
            <a:spLocks noGrp="1"/>
          </p:cNvSpPr>
          <p:nvPr>
            <p:ph type="body" sz="quarter" idx="3"/>
          </p:nvPr>
        </p:nvSpPr>
        <p:spPr>
          <a:xfrm>
            <a:off x="250825" y="3429000"/>
            <a:ext cx="8642350" cy="288038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10" name="Slide Image Placeholder 9"/>
          <p:cNvSpPr>
            <a:spLocks noGrp="1" noRot="1" noChangeAspect="1"/>
          </p:cNvSpPr>
          <p:nvPr>
            <p:ph type="sldImg" idx="2"/>
          </p:nvPr>
        </p:nvSpPr>
        <p:spPr>
          <a:xfrm>
            <a:off x="2141376" y="548616"/>
            <a:ext cx="4861247" cy="2734451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2332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41538" y="549275"/>
            <a:ext cx="4860925" cy="27336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26203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6"/>
          <p:cNvSpPr>
            <a:spLocks noGrp="1" noChangeArrowheads="1"/>
          </p:cNvSpPr>
          <p:nvPr>
            <p:ph type="ftr" sz="quarter" idx="4"/>
          </p:nvPr>
        </p:nvSpPr>
        <p:spPr>
          <a:xfrm>
            <a:off x="250825" y="6377405"/>
            <a:ext cx="3962400" cy="27699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r>
              <a:rPr lang="en-GB" sz="1200" dirty="0" smtClean="0"/>
              <a:t>IFCHI Meeting 21st April 2011</a:t>
            </a:r>
          </a:p>
        </p:txBody>
      </p:sp>
      <p:sp>
        <p:nvSpPr>
          <p:cNvPr id="18435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4931759" y="6377405"/>
            <a:ext cx="3962400" cy="27699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fld id="{18DE34B8-DFD2-429E-B684-C7A5DBA7ED79}" type="slidenum">
              <a:rPr lang="en-GB" sz="1200" smtClean="0"/>
              <a:pPr/>
              <a:t>4</a:t>
            </a:fld>
            <a:endParaRPr lang="en-GB" sz="1200" dirty="0" smtClean="0"/>
          </a:p>
        </p:txBody>
      </p:sp>
      <p:sp>
        <p:nvSpPr>
          <p:cNvPr id="184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801938" y="514350"/>
            <a:ext cx="3829050" cy="2154238"/>
          </a:xfrm>
          <a:ln/>
        </p:spPr>
      </p:sp>
      <p:sp>
        <p:nvSpPr>
          <p:cNvPr id="1843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14060" y="3074201"/>
            <a:ext cx="7598596" cy="326942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z="1400" dirty="0" smtClean="0">
              <a:latin typeface="Comic Sans MS" pitchFamily="66" charset="0"/>
            </a:endParaRPr>
          </a:p>
          <a:p>
            <a:pPr eaLnBrk="1" hangingPunct="1"/>
            <a:endParaRPr lang="en-GB" dirty="0" smtClean="0">
              <a:latin typeface="Times" charset="0"/>
            </a:endParaRPr>
          </a:p>
          <a:p>
            <a:pPr eaLnBrk="1" hangingPunct="1"/>
            <a:endParaRPr lang="en-GB" dirty="0" smtClean="0">
              <a:latin typeface="Times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41538" y="549275"/>
            <a:ext cx="4860925" cy="27336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3500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F58A3FE-3245-44F2-88BD-F7BD0AF585F7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43125" y="549275"/>
            <a:ext cx="4857750" cy="2733675"/>
          </a:xfrm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006513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F58A3FE-3245-44F2-88BD-F7BD0AF585F7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43125" y="549275"/>
            <a:ext cx="4857750" cy="2733675"/>
          </a:xfrm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006513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41538" y="549275"/>
            <a:ext cx="4860925" cy="27336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="1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00710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4" Type="http://schemas.openxmlformats.org/officeDocument/2006/relationships/image" Target="../media/image5.emf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emf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emf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emf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emf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57647" y="134295"/>
            <a:ext cx="8820149" cy="4860925"/>
          </a:xfrm>
          <a:prstGeom prst="rect">
            <a:avLst/>
          </a:prstGeom>
          <a:solidFill>
            <a:srgbClr val="0149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01498E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321" y="4568155"/>
            <a:ext cx="3693434" cy="24883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585" y="3922825"/>
            <a:ext cx="1595550" cy="900000"/>
          </a:xfrm>
          <a:prstGeom prst="rect">
            <a:avLst/>
          </a:prstGeom>
        </p:spPr>
      </p:pic>
      <p:sp>
        <p:nvSpPr>
          <p:cNvPr id="6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33109" y="1131558"/>
            <a:ext cx="6309167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Presenter’s Name (click to edit)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333108" y="1900999"/>
            <a:ext cx="6309168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Presentation Title (click to edit)</a:t>
            </a:r>
            <a:endParaRPr lang="en-GB" dirty="0"/>
          </a:p>
        </p:txBody>
      </p:sp>
      <p:sp>
        <p:nvSpPr>
          <p:cNvPr id="8" name="Rectangle 7"/>
          <p:cNvSpPr/>
          <p:nvPr userDrawn="1"/>
        </p:nvSpPr>
        <p:spPr>
          <a:xfrm>
            <a:off x="7002688" y="320788"/>
            <a:ext cx="1800000" cy="1800000"/>
          </a:xfrm>
          <a:prstGeom prst="rect">
            <a:avLst/>
          </a:prstGeom>
          <a:blipFill dpi="0" rotWithShape="1">
            <a:blip r:embed="rId4">
              <a:alphaModFix amt="50000"/>
            </a:blip>
            <a:srcRect/>
            <a:stretch>
              <a:fillRect/>
            </a:stretch>
          </a:blip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12198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Transpar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41312" y="501475"/>
            <a:ext cx="8461376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41312" y="1406338"/>
            <a:ext cx="846137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476" y="4282825"/>
            <a:ext cx="957330" cy="53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0747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41311" y="320859"/>
            <a:ext cx="8461375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 b="1">
                <a:solidFill>
                  <a:srgbClr val="01498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Section Title (click to edit)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41313" y="1225722"/>
            <a:ext cx="8461373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Section Subtitle (click to edit)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341311" y="2032000"/>
            <a:ext cx="8461373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 smtClean="0"/>
              <a:t>Section 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21594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341311" y="1220788"/>
            <a:ext cx="8461373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 smtClean="0"/>
              <a:t>Section Paragraph (click to edit)</a:t>
            </a:r>
            <a:endParaRPr lang="en-GB" dirty="0"/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41311" y="320859"/>
            <a:ext cx="8461375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 b="1">
                <a:solidFill>
                  <a:srgbClr val="01498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Section Title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00996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339992" y="320675"/>
            <a:ext cx="8461373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 smtClean="0"/>
              <a:t>Section 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65137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341312" y="2032000"/>
            <a:ext cx="8461376" cy="2160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41311" y="320859"/>
            <a:ext cx="8461375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 b="1">
                <a:solidFill>
                  <a:srgbClr val="01498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Section Title (click to edit)</a:t>
            </a:r>
            <a:endParaRPr lang="en-GB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41313" y="1225722"/>
            <a:ext cx="8461373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Section Subtitle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6167336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341313" y="1220788"/>
            <a:ext cx="8461375" cy="2971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41311" y="320859"/>
            <a:ext cx="8461375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 b="1">
                <a:solidFill>
                  <a:srgbClr val="01498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Section Title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889920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341313" y="320675"/>
            <a:ext cx="8461375" cy="38719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20269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top 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341313" y="320675"/>
            <a:ext cx="8461375" cy="38719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932048" y="320675"/>
            <a:ext cx="3865094" cy="496805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2000" b="1" dirty="0" smtClean="0">
                <a:latin typeface="Arial" pitchFamily="34" charset="0"/>
                <a:cs typeface="Arial" pitchFamily="34" charset="0"/>
              </a:rPr>
              <a:t>Subtitle (click to edit)</a:t>
            </a:r>
            <a:endParaRPr lang="en-GB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932375" y="817481"/>
            <a:ext cx="3865096" cy="1754269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01102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bottom 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341313" y="320675"/>
            <a:ext cx="8461375" cy="38719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5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341313" y="2074945"/>
            <a:ext cx="3870640" cy="496805"/>
          </a:xfrm>
          <a:prstGeom prst="rect">
            <a:avLst/>
          </a:prstGeom>
          <a:solidFill>
            <a:srgbClr val="01498E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Subtitle (click to edit)</a:t>
            </a:r>
            <a:endParaRPr lang="en-GB" dirty="0"/>
          </a:p>
        </p:txBody>
      </p:sp>
      <p:sp>
        <p:nvSpPr>
          <p:cNvPr id="6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341314" y="2568394"/>
            <a:ext cx="3870638" cy="1624193"/>
          </a:xfrm>
          <a:prstGeom prst="rect">
            <a:avLst/>
          </a:prstGeom>
          <a:solidFill>
            <a:srgbClr val="01498E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52562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751388" y="320675"/>
            <a:ext cx="4051299" cy="38719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3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341313" y="320675"/>
            <a:ext cx="40513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99146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41313" y="1491606"/>
            <a:ext cx="8461375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Thank you note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74097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341313" y="320675"/>
            <a:ext cx="4051300" cy="38719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5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4751388" y="320675"/>
            <a:ext cx="4051300" cy="38719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84735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ejct 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341313" y="320675"/>
            <a:ext cx="4051300" cy="38719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749591" y="320984"/>
            <a:ext cx="405309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53096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341313" y="320675"/>
            <a:ext cx="40513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751388" y="308841"/>
            <a:ext cx="40513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73938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93433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076" y="959644"/>
            <a:ext cx="8448675" cy="521494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76" y="1559719"/>
            <a:ext cx="8448675" cy="317063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52781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613588" y="410766"/>
            <a:ext cx="7920000" cy="156966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4800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18"/>
          <p:cNvSpPr>
            <a:spLocks noGrp="1"/>
          </p:cNvSpPr>
          <p:nvPr>
            <p:ph type="body" sz="quarter" idx="11"/>
          </p:nvPr>
        </p:nvSpPr>
        <p:spPr>
          <a:xfrm>
            <a:off x="611188" y="2570560"/>
            <a:ext cx="792158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775695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611188" y="410767"/>
            <a:ext cx="792000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3588" y="2166413"/>
            <a:ext cx="792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613588" y="1489491"/>
            <a:ext cx="7920000" cy="342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12322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611152" y="410767"/>
            <a:ext cx="7920037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611152" y="1490400"/>
            <a:ext cx="7920037" cy="342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611188" y="2165400"/>
            <a:ext cx="7920000" cy="2295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4544803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613570" y="410767"/>
            <a:ext cx="7920037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1189" y="1490400"/>
            <a:ext cx="792003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2800621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613570" y="410767"/>
            <a:ext cx="7920036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612776" y="1490399"/>
            <a:ext cx="7920036" cy="2964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04982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94013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1188" y="410400"/>
            <a:ext cx="792003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8590041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612775" y="404813"/>
            <a:ext cx="7920038" cy="405050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612776" y="410766"/>
            <a:ext cx="7920036" cy="4044741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6346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top 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7"/>
          <p:cNvSpPr>
            <a:spLocks noGrp="1"/>
          </p:cNvSpPr>
          <p:nvPr>
            <p:ph sz="quarter" idx="13"/>
          </p:nvPr>
        </p:nvSpPr>
        <p:spPr>
          <a:xfrm>
            <a:off x="612776" y="410766"/>
            <a:ext cx="7920036" cy="4044741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4932363" y="675000"/>
            <a:ext cx="3600450" cy="372604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/>
          </p:nvPr>
        </p:nvSpPr>
        <p:spPr>
          <a:xfrm>
            <a:off x="4932363" y="1047600"/>
            <a:ext cx="3599637" cy="1522960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8926302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bottom 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7"/>
          <p:cNvSpPr>
            <a:spLocks noGrp="1" noChangeAspect="1"/>
          </p:cNvSpPr>
          <p:nvPr>
            <p:ph sz="quarter" idx="13"/>
          </p:nvPr>
        </p:nvSpPr>
        <p:spPr>
          <a:xfrm>
            <a:off x="613570" y="410766"/>
            <a:ext cx="7920036" cy="4044741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613570" y="2294997"/>
            <a:ext cx="3601226" cy="372604"/>
          </a:xfrm>
          <a:prstGeom prst="rect">
            <a:avLst/>
          </a:prstGeom>
          <a:solidFill>
            <a:srgbClr val="006CB4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/>
          </p:nvPr>
        </p:nvSpPr>
        <p:spPr>
          <a:xfrm>
            <a:off x="612001" y="2667601"/>
            <a:ext cx="3601225" cy="1516919"/>
          </a:xfrm>
          <a:prstGeom prst="rect">
            <a:avLst/>
          </a:prstGeom>
          <a:solidFill>
            <a:srgbClr val="006CB4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9829898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611187" y="410765"/>
            <a:ext cx="3600000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2"/>
          </p:nvPr>
        </p:nvSpPr>
        <p:spPr>
          <a:xfrm>
            <a:off x="4932363" y="410765"/>
            <a:ext cx="3600450" cy="405050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2102501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2"/>
          </p:nvPr>
        </p:nvSpPr>
        <p:spPr>
          <a:xfrm>
            <a:off x="612776" y="410766"/>
            <a:ext cx="3598775" cy="40447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sz="quarter" idx="13"/>
          </p:nvPr>
        </p:nvSpPr>
        <p:spPr>
          <a:xfrm>
            <a:off x="4932364" y="410400"/>
            <a:ext cx="3598775" cy="40447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6703724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ejct 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4932000" y="410400"/>
            <a:ext cx="3600813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sz="quarter" idx="12"/>
          </p:nvPr>
        </p:nvSpPr>
        <p:spPr>
          <a:xfrm>
            <a:off x="611189" y="410400"/>
            <a:ext cx="3598775" cy="40447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5979185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612777" y="410766"/>
            <a:ext cx="3600449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12"/>
          <p:cNvSpPr>
            <a:spLocks noGrp="1"/>
          </p:cNvSpPr>
          <p:nvPr>
            <p:ph type="body" sz="quarter" idx="12"/>
          </p:nvPr>
        </p:nvSpPr>
        <p:spPr>
          <a:xfrm>
            <a:off x="4932363" y="410766"/>
            <a:ext cx="3600450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4734869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611188" y="410766"/>
            <a:ext cx="3600362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rgbClr val="641C67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/>
          </p:nvPr>
        </p:nvSpPr>
        <p:spPr>
          <a:xfrm>
            <a:off x="612775" y="3515916"/>
            <a:ext cx="3600450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6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3"/>
          </p:nvPr>
        </p:nvSpPr>
        <p:spPr>
          <a:xfrm>
            <a:off x="612775" y="3920728"/>
            <a:ext cx="3598776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6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7"/>
          <p:cNvSpPr>
            <a:spLocks noGrp="1"/>
          </p:cNvSpPr>
          <p:nvPr>
            <p:ph sz="quarter" idx="14"/>
          </p:nvPr>
        </p:nvSpPr>
        <p:spPr>
          <a:xfrm>
            <a:off x="4932813" y="410400"/>
            <a:ext cx="3600000" cy="40445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1965099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 (left), Quote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4932363" y="410766"/>
            <a:ext cx="3600813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rgbClr val="641C67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/>
          </p:nvPr>
        </p:nvSpPr>
        <p:spPr>
          <a:xfrm>
            <a:off x="4932363" y="3515400"/>
            <a:ext cx="3601176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6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3"/>
          </p:nvPr>
        </p:nvSpPr>
        <p:spPr>
          <a:xfrm>
            <a:off x="4932363" y="3920728"/>
            <a:ext cx="3601176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6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>
          <a:xfrm>
            <a:off x="611188" y="410766"/>
            <a:ext cx="3600000" cy="40445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63084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076" y="959644"/>
            <a:ext cx="8448675" cy="521494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76" y="1559719"/>
            <a:ext cx="8448675" cy="317063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371372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613966" y="410767"/>
            <a:ext cx="7919245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600" b="1" baseline="0">
                <a:solidFill>
                  <a:srgbClr val="641C67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602856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91217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0997"/>
            <a:ext cx="8229600" cy="3394472"/>
          </a:xfrm>
          <a:prstGeom prst="rect">
            <a:avLst/>
          </a:prstGeo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27825" y="4806554"/>
            <a:ext cx="1919288" cy="273844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5FD29715-AE49-44DE-B5C9-E55C27ACC995}" type="datetimeFigureOut">
              <a:rPr lang="en-GB">
                <a:solidFill>
                  <a:prstClr val="black"/>
                </a:solidFill>
              </a:rPr>
              <a:pPr>
                <a:defRPr/>
              </a:pPr>
              <a:t>29/05/17</a:t>
            </a:fld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379913" y="4806554"/>
            <a:ext cx="2351087" cy="273844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47113" y="4806554"/>
            <a:ext cx="366712" cy="273844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0ADA846D-77B0-40E9-B388-E656E0CD3F36}" type="slidenum">
              <a:rPr lang="en-GB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75989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9227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611188" y="410400"/>
            <a:ext cx="792003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79093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61925" y="141289"/>
            <a:ext cx="8820149" cy="4860924"/>
          </a:xfrm>
          <a:prstGeom prst="rect">
            <a:avLst/>
          </a:prstGeom>
          <a:solidFill>
            <a:srgbClr val="0149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01498E"/>
              </a:solidFill>
            </a:endParaRP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41312" y="501475"/>
            <a:ext cx="8461376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41312" y="1406338"/>
            <a:ext cx="846137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476" y="4282825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4315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61925" y="141288"/>
            <a:ext cx="8820149" cy="4860925"/>
          </a:xfrm>
          <a:prstGeom prst="rect">
            <a:avLst/>
          </a:prstGeom>
          <a:solidFill>
            <a:srgbClr val="753B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41312" y="501475"/>
            <a:ext cx="8461376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41312" y="1406338"/>
            <a:ext cx="846137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476" y="4282825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7932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61925" y="141288"/>
            <a:ext cx="8820149" cy="4860925"/>
          </a:xfrm>
          <a:prstGeom prst="rect">
            <a:avLst/>
          </a:prstGeom>
          <a:solidFill>
            <a:srgbClr val="00B39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41312" y="501475"/>
            <a:ext cx="8461376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41312" y="1406338"/>
            <a:ext cx="846137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476" y="4282825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7729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61925" y="141290"/>
            <a:ext cx="8820149" cy="4860924"/>
          </a:xfrm>
          <a:prstGeom prst="rect">
            <a:avLst/>
          </a:prstGeom>
          <a:solidFill>
            <a:srgbClr val="AF16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41312" y="501475"/>
            <a:ext cx="8461376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41312" y="1406338"/>
            <a:ext cx="846137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476" y="4282825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4932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emf"/><Relationship Id="rId8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4" Type="http://schemas.openxmlformats.org/officeDocument/2006/relationships/slideLayout" Target="../slideLayouts/slideLayout9.xml"/><Relationship Id="rId5" Type="http://schemas.openxmlformats.org/officeDocument/2006/relationships/slideLayout" Target="../slideLayouts/slideLayout10.xml"/><Relationship Id="rId6" Type="http://schemas.openxmlformats.org/officeDocument/2006/relationships/theme" Target="../theme/theme2.xml"/><Relationship Id="rId1" Type="http://schemas.openxmlformats.org/officeDocument/2006/relationships/slideLayout" Target="../slideLayouts/slideLayout6.xml"/><Relationship Id="rId2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<Relationship Id="rId15" Type="http://schemas.openxmlformats.org/officeDocument/2006/relationships/theme" Target="../theme/theme3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2.xml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3.xml"/><Relationship Id="rId20" Type="http://schemas.openxmlformats.org/officeDocument/2006/relationships/theme" Target="../theme/theme4.xml"/><Relationship Id="rId21" Type="http://schemas.openxmlformats.org/officeDocument/2006/relationships/image" Target="../media/image6.png"/><Relationship Id="rId22" Type="http://schemas.openxmlformats.org/officeDocument/2006/relationships/image" Target="../media/image7.png"/><Relationship Id="rId10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1.xml"/><Relationship Id="rId18" Type="http://schemas.openxmlformats.org/officeDocument/2006/relationships/slideLayout" Target="../slideLayouts/slideLayout42.xml"/><Relationship Id="rId19" Type="http://schemas.openxmlformats.org/officeDocument/2006/relationships/slideLayout" Target="../slideLayouts/slideLayout43.xml"/><Relationship Id="rId1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584" y="3922825"/>
            <a:ext cx="1595550" cy="900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8" y="4574192"/>
            <a:ext cx="3690492" cy="248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088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680" r:id="rId2"/>
    <p:sldLayoutId id="2147483736" r:id="rId3"/>
    <p:sldLayoutId id="2147483737" r:id="rId4"/>
    <p:sldLayoutId id="2147483740" r:id="rId5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0561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714" r:id="rId5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751388" y="4786769"/>
            <a:ext cx="42306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68E1414-5F24-4E3F-ACA1-76792B015177}" type="slidenum">
              <a:rPr lang="en-GB" sz="800" smtClean="0">
                <a:latin typeface="+mn-lt"/>
              </a:rPr>
              <a:pPr algn="r"/>
              <a:t>‹#›</a:t>
            </a:fld>
            <a:endParaRPr lang="en-GB" sz="800" dirty="0">
              <a:latin typeface="+mn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476" y="4282825"/>
            <a:ext cx="957330" cy="53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096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1" r:id="rId2"/>
    <p:sldLayoutId id="2147483693" r:id="rId3"/>
    <p:sldLayoutId id="2147483690" r:id="rId4"/>
    <p:sldLayoutId id="2147483692" r:id="rId5"/>
    <p:sldLayoutId id="2147483694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3" r:id="rId12"/>
    <p:sldLayoutId id="2147483710" r:id="rId13"/>
    <p:sldLayoutId id="2147483738" r:id="rId14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/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4712494"/>
            <a:ext cx="2519362" cy="289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5"/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4544616"/>
            <a:ext cx="1079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8729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  <p:sldLayoutId id="2147483729" r:id="rId13"/>
    <p:sldLayoutId id="2147483730" r:id="rId14"/>
    <p:sldLayoutId id="2147483731" r:id="rId15"/>
    <p:sldLayoutId id="2147483732" r:id="rId16"/>
    <p:sldLayoutId id="2147483733" r:id="rId17"/>
    <p:sldLayoutId id="2147483734" r:id="rId18"/>
    <p:sldLayoutId id="2147483735" r:id="rId19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.jpg"/><Relationship Id="rId3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1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22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selfhelp4stroke.org" TargetMode="External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4" Type="http://schemas.openxmlformats.org/officeDocument/2006/relationships/image" Target="../media/image17.jpg"/><Relationship Id="rId5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png"/><Relationship Id="rId3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9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54625" y="1671630"/>
            <a:ext cx="7594798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000" dirty="0">
                <a:solidFill>
                  <a:srgbClr val="000090"/>
                </a:solidFill>
              </a:rPr>
              <a:t>An evaluation of </a:t>
            </a:r>
            <a:r>
              <a:rPr lang="en-GB" sz="4000" i="1" dirty="0">
                <a:solidFill>
                  <a:srgbClr val="000090"/>
                </a:solidFill>
              </a:rPr>
              <a:t>Keeping </a:t>
            </a:r>
            <a:r>
              <a:rPr lang="en-GB" sz="4000" i="1" dirty="0" smtClean="0">
                <a:solidFill>
                  <a:srgbClr val="000090"/>
                </a:solidFill>
              </a:rPr>
              <a:t>Well</a:t>
            </a:r>
            <a:r>
              <a:rPr lang="en-GB" sz="4000" dirty="0" smtClean="0">
                <a:solidFill>
                  <a:srgbClr val="000090"/>
                </a:solidFill>
              </a:rPr>
              <a:t>: </a:t>
            </a:r>
          </a:p>
          <a:p>
            <a:r>
              <a:rPr lang="en-GB" sz="4000" dirty="0" smtClean="0">
                <a:solidFill>
                  <a:srgbClr val="000090"/>
                </a:solidFill>
              </a:rPr>
              <a:t>a </a:t>
            </a:r>
            <a:r>
              <a:rPr lang="en-GB" sz="4000" dirty="0">
                <a:solidFill>
                  <a:srgbClr val="000090"/>
                </a:solidFill>
              </a:rPr>
              <a:t>patient-centred self-management </a:t>
            </a:r>
            <a:endParaRPr lang="en-GB" sz="4000" dirty="0" smtClean="0">
              <a:solidFill>
                <a:srgbClr val="000090"/>
              </a:solidFill>
            </a:endParaRPr>
          </a:p>
          <a:p>
            <a:r>
              <a:rPr lang="en-GB" sz="4000" dirty="0" smtClean="0">
                <a:solidFill>
                  <a:srgbClr val="000090"/>
                </a:solidFill>
              </a:rPr>
              <a:t>resource </a:t>
            </a:r>
            <a:r>
              <a:rPr lang="en-GB" sz="4000" dirty="0">
                <a:solidFill>
                  <a:srgbClr val="000090"/>
                </a:solidFill>
              </a:rPr>
              <a:t>for stroke risk reduction</a:t>
            </a:r>
            <a:r>
              <a:rPr lang="en-GB" sz="4000" dirty="0"/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5736" y="963744"/>
            <a:ext cx="40505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Maggie Lawrence</a:t>
            </a:r>
          </a:p>
          <a:p>
            <a:r>
              <a:rPr lang="en-GB" sz="2000" dirty="0"/>
              <a:t>Fiona </a:t>
            </a:r>
            <a:r>
              <a:rPr lang="en-GB" sz="2000" dirty="0" smtClean="0"/>
              <a:t>Duncan, Susan Kerr, Jo Booth</a:t>
            </a:r>
            <a:endParaRPr lang="en-GB" sz="2000" dirty="0"/>
          </a:p>
        </p:txBody>
      </p:sp>
      <p:pic>
        <p:nvPicPr>
          <p:cNvPr id="8" name="Picture 7" descr="TSA.logo_whitebackgroun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736" y="165515"/>
            <a:ext cx="1331568" cy="608772"/>
          </a:xfrm>
          <a:prstGeom prst="rect">
            <a:avLst/>
          </a:prstGeom>
        </p:spPr>
      </p:pic>
      <p:pic>
        <p:nvPicPr>
          <p:cNvPr id="9" name="Picture 8" descr="topic-icon-group-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360" y="411462"/>
            <a:ext cx="1555792" cy="153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5760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271303" y="141426"/>
            <a:ext cx="7920038" cy="646331"/>
          </a:xfrm>
        </p:spPr>
        <p:txBody>
          <a:bodyPr/>
          <a:lstStyle/>
          <a:p>
            <a:r>
              <a:rPr lang="en-GB" sz="3600" dirty="0" smtClean="0">
                <a:solidFill>
                  <a:srgbClr val="000090"/>
                </a:solidFill>
                <a:latin typeface="+mj-lt"/>
              </a:rPr>
              <a:t>Results: Causes of stroke</a:t>
            </a:r>
            <a:endParaRPr lang="en-GB" sz="3600" dirty="0">
              <a:solidFill>
                <a:srgbClr val="000090"/>
              </a:solidFill>
              <a:latin typeface="+mj-lt"/>
            </a:endParaRPr>
          </a:p>
        </p:txBody>
      </p:sp>
      <p:pic>
        <p:nvPicPr>
          <p:cNvPr id="3" name="Picture 2" descr="strok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73915">
            <a:off x="5173330" y="1006596"/>
            <a:ext cx="3797563" cy="2052567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1554653"/>
              </p:ext>
            </p:extLst>
          </p:nvPr>
        </p:nvGraphicFramePr>
        <p:xfrm>
          <a:off x="521460" y="1761642"/>
          <a:ext cx="5422531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12303"/>
                <a:gridCol w="171022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What</a:t>
                      </a:r>
                      <a:r>
                        <a:rPr lang="en-US" baseline="0" dirty="0" smtClean="0"/>
                        <a:t> caused your </a:t>
                      </a:r>
                      <a:r>
                        <a:rPr lang="en-US" dirty="0" smtClean="0"/>
                        <a:t>stroke? (n=29)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Frequency (%)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Stress over a long period of time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 (35%)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Another medical condition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 (35%)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Pressure at work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 (28%)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Not enough exercise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 (24%)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Bad diet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 (17%)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A stressful event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 (17%)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87778" y="4547372"/>
            <a:ext cx="5760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Note: respondents commonly reported 2 or more causes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84460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271303" y="141426"/>
            <a:ext cx="7920038" cy="646331"/>
          </a:xfrm>
        </p:spPr>
        <p:txBody>
          <a:bodyPr/>
          <a:lstStyle/>
          <a:p>
            <a:r>
              <a:rPr lang="en-GB" sz="3600" dirty="0" smtClean="0">
                <a:solidFill>
                  <a:srgbClr val="000090"/>
                </a:solidFill>
                <a:latin typeface="+mj-lt"/>
              </a:rPr>
              <a:t>Results: Stroke knowledge </a:t>
            </a:r>
            <a:endParaRPr lang="en-GB" sz="3600" dirty="0">
              <a:solidFill>
                <a:srgbClr val="000090"/>
              </a:solidFill>
              <a:latin typeface="+mj-lt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9757105"/>
              </p:ext>
            </p:extLst>
          </p:nvPr>
        </p:nvGraphicFramePr>
        <p:xfrm>
          <a:off x="4391976" y="1221570"/>
          <a:ext cx="405054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0324"/>
                <a:gridCol w="1620216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Risk factors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Frequency (%)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High blood pressure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Stress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Smoking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Obesity/overweight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Lack of exercise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Poor diet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Oval Callout 4"/>
          <p:cNvSpPr/>
          <p:nvPr/>
        </p:nvSpPr>
        <p:spPr>
          <a:xfrm rot="20440910">
            <a:off x="113485" y="1285707"/>
            <a:ext cx="2315935" cy="1736969"/>
          </a:xfrm>
          <a:prstGeom prst="wedgeEllipseCallout">
            <a:avLst>
              <a:gd name="adj1" fmla="val -15174"/>
              <a:gd name="adj2" fmla="val 59300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What I filled in, I filled in from my own knowledge</a:t>
            </a:r>
            <a:endParaRPr lang="en-US" dirty="0"/>
          </a:p>
        </p:txBody>
      </p:sp>
      <p:sp>
        <p:nvSpPr>
          <p:cNvPr id="7" name="Oval Callout 6"/>
          <p:cNvSpPr/>
          <p:nvPr/>
        </p:nvSpPr>
        <p:spPr>
          <a:xfrm rot="21268525">
            <a:off x="1574022" y="2772261"/>
            <a:ext cx="2155014" cy="1350031"/>
          </a:xfrm>
          <a:prstGeom prst="wedgeEllipseCallout">
            <a:avLst>
              <a:gd name="adj1" fmla="val 15622"/>
              <a:gd name="adj2" fmla="val 6435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r</a:t>
            </a:r>
            <a:r>
              <a:rPr lang="en-US" dirty="0" smtClean="0"/>
              <a:t>e-affirmed what I thought</a:t>
            </a:r>
            <a:endParaRPr lang="en-US" dirty="0"/>
          </a:p>
        </p:txBody>
      </p:sp>
      <p:sp>
        <p:nvSpPr>
          <p:cNvPr id="6" name="Oval Callout 5"/>
          <p:cNvSpPr/>
          <p:nvPr/>
        </p:nvSpPr>
        <p:spPr>
          <a:xfrm rot="284808">
            <a:off x="2289879" y="1207920"/>
            <a:ext cx="1918698" cy="1765065"/>
          </a:xfrm>
          <a:prstGeom prst="wedgeEllipseCallout">
            <a:avLst>
              <a:gd name="adj1" fmla="val 22731"/>
              <a:gd name="adj2" fmla="val 60373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It was things that I knew about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53257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8303" y="134685"/>
            <a:ext cx="6300840" cy="820584"/>
          </a:xfrm>
        </p:spPr>
        <p:txBody>
          <a:bodyPr/>
          <a:lstStyle/>
          <a:p>
            <a:pPr algn="l"/>
            <a:r>
              <a:rPr lang="en-US" sz="3600" dirty="0" smtClean="0">
                <a:solidFill>
                  <a:srgbClr val="000090"/>
                </a:solidFill>
              </a:rPr>
              <a:t>Getting information after stroke</a:t>
            </a:r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en-US" b="1" dirty="0">
                <a:solidFill>
                  <a:schemeClr val="accent4">
                    <a:lumMod val="75000"/>
                  </a:schemeClr>
                </a:solidFill>
              </a:rPr>
            </a:br>
            <a:endParaRPr lang="en-GB" dirty="0"/>
          </a:p>
        </p:txBody>
      </p:sp>
      <p:sp>
        <p:nvSpPr>
          <p:cNvPr id="4" name="Rounded Rectangular Callout 3"/>
          <p:cNvSpPr/>
          <p:nvPr/>
        </p:nvSpPr>
        <p:spPr>
          <a:xfrm rot="582510">
            <a:off x="2700223" y="2091772"/>
            <a:ext cx="2430324" cy="990132"/>
          </a:xfrm>
          <a:prstGeom prst="wedgeRoundRectCallou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Trust Me I’m a Doctor (TV programme)</a:t>
            </a:r>
            <a:endParaRPr lang="en-US" dirty="0"/>
          </a:p>
        </p:txBody>
      </p:sp>
      <p:sp>
        <p:nvSpPr>
          <p:cNvPr id="5" name="Rounded Rectangular Callout 4"/>
          <p:cNvSpPr/>
          <p:nvPr/>
        </p:nvSpPr>
        <p:spPr>
          <a:xfrm rot="20976771">
            <a:off x="115231" y="3397705"/>
            <a:ext cx="2340312" cy="1350180"/>
          </a:xfrm>
          <a:prstGeom prst="wedgeRoundRectCallou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You don</a:t>
            </a:r>
            <a:r>
              <a:rPr lang="mr-IN" dirty="0" smtClean="0"/>
              <a:t>’</a:t>
            </a:r>
            <a:r>
              <a:rPr lang="en-US" dirty="0" smtClean="0"/>
              <a:t>t like to bother the specialists in hospital with questions </a:t>
            </a:r>
            <a:r>
              <a:rPr lang="mr-IN" dirty="0" smtClean="0"/>
              <a:t>…</a:t>
            </a:r>
            <a:endParaRPr lang="en-US" dirty="0"/>
          </a:p>
        </p:txBody>
      </p:sp>
      <p:sp>
        <p:nvSpPr>
          <p:cNvPr id="14" name="Rounded Rectangular Callout 13"/>
          <p:cNvSpPr/>
          <p:nvPr/>
        </p:nvSpPr>
        <p:spPr>
          <a:xfrm rot="227638">
            <a:off x="375273" y="2120365"/>
            <a:ext cx="2430324" cy="1080144"/>
          </a:xfrm>
          <a:prstGeom prst="wedgeRoundRectCallou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There’s a lot of good advice in there (selfhelp4stroke)</a:t>
            </a:r>
            <a:endParaRPr lang="en-US" dirty="0"/>
          </a:p>
        </p:txBody>
      </p:sp>
      <p:sp>
        <p:nvSpPr>
          <p:cNvPr id="15" name="Rounded Rectangular Callout 14"/>
          <p:cNvSpPr/>
          <p:nvPr/>
        </p:nvSpPr>
        <p:spPr>
          <a:xfrm rot="492461">
            <a:off x="2439356" y="3184626"/>
            <a:ext cx="1989753" cy="1791046"/>
          </a:xfrm>
          <a:prstGeom prst="wedgeRoundRectCallou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I’ve not really had much guidance </a:t>
            </a:r>
            <a:r>
              <a:rPr lang="mr-IN" dirty="0" smtClean="0"/>
              <a:t>…</a:t>
            </a:r>
            <a:r>
              <a:rPr lang="en-GB" dirty="0" smtClean="0"/>
              <a:t> in terms of self-management</a:t>
            </a:r>
            <a:endParaRPr lang="en-US" dirty="0"/>
          </a:p>
        </p:txBody>
      </p:sp>
      <p:sp>
        <p:nvSpPr>
          <p:cNvPr id="3" name="Rounded Rectangular Callout 2"/>
          <p:cNvSpPr/>
          <p:nvPr/>
        </p:nvSpPr>
        <p:spPr>
          <a:xfrm rot="21002428">
            <a:off x="59447" y="907189"/>
            <a:ext cx="2880384" cy="990132"/>
          </a:xfrm>
          <a:prstGeom prst="wedgeRoundRect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 used my knowledge from the hospital, the stroke nurse, all that stuff</a:t>
            </a:r>
            <a:endParaRPr lang="en-US" dirty="0"/>
          </a:p>
        </p:txBody>
      </p:sp>
      <p:sp>
        <p:nvSpPr>
          <p:cNvPr id="7" name="Rounded Rectangular Callout 6"/>
          <p:cNvSpPr/>
          <p:nvPr/>
        </p:nvSpPr>
        <p:spPr>
          <a:xfrm rot="21390836">
            <a:off x="2798086" y="1144488"/>
            <a:ext cx="2127811" cy="930628"/>
          </a:xfrm>
          <a:prstGeom prst="wedgeRoundRectCallou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 passed the information on to a friend</a:t>
            </a:r>
            <a:r>
              <a:rPr lang="mr-IN" dirty="0" smtClean="0"/>
              <a:t>…</a:t>
            </a:r>
            <a:endParaRPr lang="en-US" dirty="0"/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8370856"/>
              </p:ext>
            </p:extLst>
          </p:nvPr>
        </p:nvGraphicFramePr>
        <p:xfrm>
          <a:off x="5202084" y="1210128"/>
          <a:ext cx="3780504" cy="35590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0300"/>
                <a:gridCol w="1530204"/>
              </a:tblGrid>
              <a:tr h="501134">
                <a:tc>
                  <a:txBody>
                    <a:bodyPr/>
                    <a:lstStyle/>
                    <a:p>
                      <a:r>
                        <a:rPr lang="en-US" b="0" dirty="0" smtClean="0"/>
                        <a:t>How</a:t>
                      </a:r>
                      <a:r>
                        <a:rPr lang="en-US" b="0" baseline="0" dirty="0" smtClean="0"/>
                        <a:t> did you get Information about stroke?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/>
                        <a:t>Frequency (%)</a:t>
                      </a:r>
                    </a:p>
                    <a:p>
                      <a:endParaRPr lang="en-US" b="0" dirty="0"/>
                    </a:p>
                  </a:txBody>
                  <a:tcPr/>
                </a:tc>
              </a:tr>
              <a:tr h="501134">
                <a:tc>
                  <a:txBody>
                    <a:bodyPr/>
                    <a:lstStyle/>
                    <a:p>
                      <a:r>
                        <a:rPr lang="en-US" dirty="0" smtClean="0"/>
                        <a:t>Spoke to GP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22 (71%)</a:t>
                      </a:r>
                      <a:endParaRPr lang="en-US" dirty="0"/>
                    </a:p>
                  </a:txBody>
                  <a:tcPr/>
                </a:tc>
              </a:tr>
              <a:tr h="501134">
                <a:tc>
                  <a:txBody>
                    <a:bodyPr/>
                    <a:lstStyle/>
                    <a:p>
                      <a:r>
                        <a:rPr lang="en-US" dirty="0" smtClean="0"/>
                        <a:t>Spoke to Stroke Nurse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18 (58%)</a:t>
                      </a:r>
                      <a:endParaRPr lang="en-US" dirty="0"/>
                    </a:p>
                  </a:txBody>
                  <a:tcPr/>
                </a:tc>
              </a:tr>
              <a:tr h="501134">
                <a:tc>
                  <a:txBody>
                    <a:bodyPr/>
                    <a:lstStyle/>
                    <a:p>
                      <a:r>
                        <a:rPr lang="en-US" dirty="0" smtClean="0"/>
                        <a:t>‘</a:t>
                      </a:r>
                      <a:r>
                        <a:rPr lang="en-US" dirty="0" err="1" smtClean="0"/>
                        <a:t>Googled</a:t>
                      </a:r>
                      <a:r>
                        <a:rPr lang="en-US" dirty="0" smtClean="0"/>
                        <a:t>’ 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17 (54%)</a:t>
                      </a:r>
                      <a:endParaRPr lang="en-US" dirty="0"/>
                    </a:p>
                  </a:txBody>
                  <a:tcPr/>
                </a:tc>
              </a:tr>
              <a:tr h="501134">
                <a:tc>
                  <a:txBody>
                    <a:bodyPr/>
                    <a:lstStyle/>
                    <a:p>
                      <a:r>
                        <a:rPr lang="en-US" dirty="0" smtClean="0"/>
                        <a:t>Spoke to a health professional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17 (54%)</a:t>
                      </a:r>
                      <a:endParaRPr lang="en-US" dirty="0"/>
                    </a:p>
                  </a:txBody>
                  <a:tcPr/>
                </a:tc>
              </a:tr>
              <a:tr h="501134">
                <a:tc>
                  <a:txBody>
                    <a:bodyPr/>
                    <a:lstStyle/>
                    <a:p>
                      <a:r>
                        <a:rPr lang="en-US" dirty="0" smtClean="0"/>
                        <a:t>Spoke to a friend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 (16%)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09212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Callout 8"/>
          <p:cNvSpPr/>
          <p:nvPr/>
        </p:nvSpPr>
        <p:spPr>
          <a:xfrm rot="20989879">
            <a:off x="4380162" y="1911734"/>
            <a:ext cx="3084037" cy="1799354"/>
          </a:xfrm>
          <a:prstGeom prst="wedgeEllipseCallou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It’s OK reading about the changes, but actually putting them into practice </a:t>
            </a:r>
            <a:r>
              <a:rPr lang="mr-IN" dirty="0" smtClean="0"/>
              <a:t>…</a:t>
            </a:r>
            <a:r>
              <a:rPr lang="en-GB" dirty="0" smtClean="0"/>
              <a:t>.</a:t>
            </a:r>
            <a:endParaRPr lang="en-US" dirty="0"/>
          </a:p>
        </p:txBody>
      </p:sp>
      <p:sp>
        <p:nvSpPr>
          <p:cNvPr id="7" name="Oval Callout 6"/>
          <p:cNvSpPr/>
          <p:nvPr/>
        </p:nvSpPr>
        <p:spPr>
          <a:xfrm rot="21226537">
            <a:off x="7048841" y="741450"/>
            <a:ext cx="1806350" cy="1670617"/>
          </a:xfrm>
          <a:prstGeom prst="wedgeEllipseCallout">
            <a:avLst>
              <a:gd name="adj1" fmla="val 12818"/>
              <a:gd name="adj2" fmla="val 59561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There were some real light bulb moments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271303" y="141426"/>
            <a:ext cx="3580601" cy="646331"/>
          </a:xfrm>
        </p:spPr>
        <p:txBody>
          <a:bodyPr/>
          <a:lstStyle/>
          <a:p>
            <a:r>
              <a:rPr lang="en-GB" sz="3600" dirty="0" smtClean="0">
                <a:solidFill>
                  <a:srgbClr val="000090"/>
                </a:solidFill>
                <a:latin typeface="+mj-lt"/>
              </a:rPr>
              <a:t>Behaviour change</a:t>
            </a:r>
            <a:endParaRPr lang="en-GB" sz="3600" dirty="0">
              <a:solidFill>
                <a:srgbClr val="000090"/>
              </a:solidFill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1303" y="951534"/>
            <a:ext cx="5650877" cy="3876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800" dirty="0" smtClean="0"/>
              <a:t>6 people responded</a:t>
            </a:r>
            <a:endParaRPr lang="en-US" sz="1000" dirty="0" smtClean="0"/>
          </a:p>
          <a:p>
            <a:pPr>
              <a:lnSpc>
                <a:spcPct val="110000"/>
              </a:lnSpc>
            </a:pPr>
            <a:r>
              <a:rPr lang="en-US" sz="2800" dirty="0" smtClean="0"/>
              <a:t>	4: I have a healthy lifestyle 	</a:t>
            </a:r>
          </a:p>
          <a:p>
            <a:pPr>
              <a:lnSpc>
                <a:spcPct val="110000"/>
              </a:lnSpc>
            </a:pPr>
            <a:r>
              <a:rPr lang="en-US" sz="2800" dirty="0" smtClean="0"/>
              <a:t>	2: thought about </a:t>
            </a:r>
          </a:p>
          <a:p>
            <a:pPr>
              <a:lnSpc>
                <a:spcPct val="110000"/>
              </a:lnSpc>
            </a:pPr>
            <a:r>
              <a:rPr lang="en-US" sz="2800" dirty="0"/>
              <a:t>	</a:t>
            </a:r>
            <a:r>
              <a:rPr lang="en-US" sz="2800" dirty="0" smtClean="0"/>
              <a:t>	Doing more exercise </a:t>
            </a:r>
          </a:p>
          <a:p>
            <a:pPr>
              <a:lnSpc>
                <a:spcPct val="110000"/>
              </a:lnSpc>
            </a:pPr>
            <a:r>
              <a:rPr lang="en-US" sz="2800" dirty="0"/>
              <a:t>	</a:t>
            </a:r>
            <a:r>
              <a:rPr lang="en-US" sz="2800" dirty="0" smtClean="0"/>
              <a:t>	Giving up smoking</a:t>
            </a:r>
          </a:p>
          <a:p>
            <a:pPr>
              <a:lnSpc>
                <a:spcPct val="110000"/>
              </a:lnSpc>
            </a:pPr>
            <a:r>
              <a:rPr lang="en-US" sz="2800" dirty="0"/>
              <a:t>	</a:t>
            </a:r>
            <a:r>
              <a:rPr lang="en-US" sz="2800" dirty="0" smtClean="0"/>
              <a:t>	Eating better </a:t>
            </a:r>
            <a:r>
              <a:rPr lang="en-US" sz="2800" dirty="0"/>
              <a:t>	</a:t>
            </a:r>
            <a:endParaRPr lang="en-US" sz="2800" dirty="0" smtClean="0"/>
          </a:p>
          <a:p>
            <a:pPr>
              <a:lnSpc>
                <a:spcPct val="110000"/>
              </a:lnSpc>
            </a:pPr>
            <a:r>
              <a:rPr lang="en-US" sz="2800" dirty="0"/>
              <a:t>	</a:t>
            </a:r>
            <a:r>
              <a:rPr lang="en-US" sz="2800" dirty="0" smtClean="0"/>
              <a:t>	Using the goal setting tool</a:t>
            </a:r>
          </a:p>
          <a:p>
            <a:pPr>
              <a:lnSpc>
                <a:spcPct val="110000"/>
              </a:lnSpc>
            </a:pPr>
            <a:r>
              <a:rPr lang="en-US" sz="2800" dirty="0"/>
              <a:t>	</a:t>
            </a:r>
            <a:r>
              <a:rPr lang="en-US" sz="2800" dirty="0" smtClean="0"/>
              <a:t>Both had made at least 1 change</a:t>
            </a:r>
            <a:endParaRPr lang="en-US" sz="2800" dirty="0"/>
          </a:p>
        </p:txBody>
      </p:sp>
      <p:sp>
        <p:nvSpPr>
          <p:cNvPr id="8" name="Oval Callout 7"/>
          <p:cNvSpPr/>
          <p:nvPr/>
        </p:nvSpPr>
        <p:spPr>
          <a:xfrm rot="402575">
            <a:off x="6423591" y="2958910"/>
            <a:ext cx="2644250" cy="2037093"/>
          </a:xfrm>
          <a:prstGeom prst="wedgeEllipseCallout">
            <a:avLst>
              <a:gd name="adj1" fmla="val -27053"/>
              <a:gd name="adj2" fmla="val 53784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 will use this to maintain the things I’ve done  </a:t>
            </a:r>
            <a:r>
              <a:rPr lang="mr-IN" dirty="0" smtClean="0"/>
              <a:t>…</a:t>
            </a:r>
            <a:r>
              <a:rPr lang="en-GB" dirty="0" smtClean="0"/>
              <a:t>. because I can quite easily slip back</a:t>
            </a:r>
            <a:endParaRPr lang="en-US" dirty="0"/>
          </a:p>
        </p:txBody>
      </p:sp>
      <p:sp>
        <p:nvSpPr>
          <p:cNvPr id="10" name="Oval Callout 9"/>
          <p:cNvSpPr/>
          <p:nvPr/>
        </p:nvSpPr>
        <p:spPr>
          <a:xfrm rot="21243474">
            <a:off x="4688247" y="132566"/>
            <a:ext cx="2678889" cy="1950726"/>
          </a:xfrm>
          <a:prstGeom prst="wedgeEllipseCallout">
            <a:avLst>
              <a:gd name="adj1" fmla="val 28295"/>
              <a:gd name="adj2" fmla="val 58858"/>
            </a:avLst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My age group are quite aware of what’s good and what’s not good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0398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_and_forth_questions_500_clr_8159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00" y="951534"/>
            <a:ext cx="3281563" cy="410195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7573" y="305203"/>
            <a:ext cx="58507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0090"/>
                </a:solidFill>
                <a:latin typeface="+mj-lt"/>
              </a:rPr>
              <a:t>Conclusions? Implications </a:t>
            </a:r>
            <a:r>
              <a:rPr lang="mr-IN" sz="3600" dirty="0" smtClean="0">
                <a:solidFill>
                  <a:srgbClr val="000090"/>
                </a:solidFill>
                <a:latin typeface="+mj-lt"/>
              </a:rPr>
              <a:t>…</a:t>
            </a:r>
            <a:r>
              <a:rPr lang="en-GB" sz="3600" dirty="0" smtClean="0">
                <a:solidFill>
                  <a:srgbClr val="000090"/>
                </a:solidFill>
                <a:latin typeface="+mj-lt"/>
              </a:rPr>
              <a:t>?</a:t>
            </a:r>
            <a:endParaRPr lang="en-US" sz="3600" dirty="0">
              <a:solidFill>
                <a:srgbClr val="000090"/>
              </a:solidFill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51904" y="1311582"/>
            <a:ext cx="3960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What does this tell us?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424046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elfHelp4Stroke.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472" y="1536613"/>
            <a:ext cx="2930768" cy="279037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31448" y="618421"/>
            <a:ext cx="39605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hlinkClick r:id="rId3"/>
              </a:rPr>
              <a:t>http://</a:t>
            </a:r>
            <a:r>
              <a:rPr lang="en-US" sz="2800" dirty="0" smtClean="0">
                <a:hlinkClick r:id="rId3"/>
              </a:rPr>
              <a:t>selfhelp4stroke.org</a:t>
            </a:r>
            <a:endParaRPr lang="en-US" sz="2800" dirty="0" smtClean="0"/>
          </a:p>
          <a:p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5022060" y="4349225"/>
            <a:ext cx="3150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maggie.lawrence@gcu.ac.uk</a:t>
            </a:r>
            <a:endParaRPr lang="en-US" dirty="0"/>
          </a:p>
        </p:txBody>
      </p:sp>
      <p:pic>
        <p:nvPicPr>
          <p:cNvPr id="8" name="Picture 7" descr="topic-icon-group-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2168" y="1401594"/>
            <a:ext cx="1980264" cy="194769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022060" y="3957653"/>
            <a:ext cx="975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Contact: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4932048" y="681498"/>
            <a:ext cx="39605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Keeping </a:t>
            </a:r>
            <a:r>
              <a:rPr lang="en-US" sz="2800" dirty="0" smtClean="0"/>
              <a:t>Well Evaluation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114660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public-speaking-23378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065" y="411462"/>
            <a:ext cx="3984418" cy="397293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121940" y="1401594"/>
            <a:ext cx="469837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800" dirty="0" smtClean="0"/>
              <a:t>Developing </a:t>
            </a:r>
            <a:r>
              <a:rPr lang="en-US" sz="2800" i="1" dirty="0" smtClean="0"/>
              <a:t>Keeping Well</a:t>
            </a:r>
            <a:endParaRPr lang="en-US" sz="2800" dirty="0" smtClean="0"/>
          </a:p>
          <a:p>
            <a:pPr>
              <a:lnSpc>
                <a:spcPct val="130000"/>
              </a:lnSpc>
            </a:pPr>
            <a:r>
              <a:rPr lang="en-US" sz="2800" dirty="0" smtClean="0"/>
              <a:t>Evaluation study (methods)</a:t>
            </a:r>
          </a:p>
          <a:p>
            <a:pPr>
              <a:lnSpc>
                <a:spcPct val="130000"/>
              </a:lnSpc>
            </a:pPr>
            <a:r>
              <a:rPr lang="en-US" sz="2800" dirty="0" smtClean="0"/>
              <a:t>Questionnaire results</a:t>
            </a:r>
          </a:p>
          <a:p>
            <a:pPr>
              <a:lnSpc>
                <a:spcPct val="130000"/>
              </a:lnSpc>
            </a:pPr>
            <a:r>
              <a:rPr lang="en-US" sz="2800" dirty="0" smtClean="0"/>
              <a:t>Interview findings</a:t>
            </a:r>
          </a:p>
          <a:p>
            <a:pPr>
              <a:lnSpc>
                <a:spcPct val="130000"/>
              </a:lnSpc>
            </a:pPr>
            <a:r>
              <a:rPr lang="en-US" sz="2800" dirty="0" smtClean="0"/>
              <a:t>Conclusion and implications </a:t>
            </a:r>
            <a:r>
              <a:rPr lang="mr-IN" sz="2800" dirty="0" smtClean="0"/>
              <a:t>…</a:t>
            </a:r>
            <a:endParaRPr lang="en-US" sz="2800" dirty="0" smtClean="0"/>
          </a:p>
          <a:p>
            <a:endParaRPr lang="en-US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4235842" y="411462"/>
            <a:ext cx="2250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0090"/>
                </a:solidFill>
                <a:latin typeface="+mj-lt"/>
              </a:rPr>
              <a:t>Overview</a:t>
            </a:r>
            <a:endParaRPr lang="en-US" sz="3600" dirty="0">
              <a:solidFill>
                <a:srgbClr val="00009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822805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elfHelp4Stroke.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2156" y="1595537"/>
            <a:ext cx="3181350" cy="3028950"/>
          </a:xfrm>
          <a:prstGeom prst="rect">
            <a:avLst/>
          </a:prstGeom>
        </p:spPr>
      </p:pic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390643" y="231438"/>
            <a:ext cx="6971730" cy="630084"/>
          </a:xfrm>
        </p:spPr>
        <p:txBody>
          <a:bodyPr/>
          <a:lstStyle/>
          <a:p>
            <a:pPr algn="l"/>
            <a:r>
              <a:rPr lang="en-US" sz="3600" dirty="0" smtClean="0">
                <a:solidFill>
                  <a:srgbClr val="000090"/>
                </a:solidFill>
              </a:rPr>
              <a:t>Development: Identifying priorities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21580" y="982318"/>
            <a:ext cx="5027059" cy="3690492"/>
          </a:xfrm>
        </p:spPr>
        <p:txBody>
          <a:bodyPr/>
          <a:lstStyle/>
          <a:p>
            <a:pPr marL="0" lvl="0" indent="0">
              <a:lnSpc>
                <a:spcPct val="150000"/>
              </a:lnSpc>
              <a:buNone/>
            </a:pPr>
            <a:r>
              <a:rPr lang="en-GB" sz="2800" dirty="0" smtClean="0"/>
              <a:t>Self</a:t>
            </a:r>
            <a:r>
              <a:rPr lang="en-GB" sz="2800" dirty="0"/>
              <a:t>-management/Goal-setting</a:t>
            </a:r>
          </a:p>
          <a:p>
            <a:pPr marL="0" lvl="0" indent="0">
              <a:lnSpc>
                <a:spcPct val="150000"/>
              </a:lnSpc>
              <a:buNone/>
            </a:pPr>
            <a:r>
              <a:rPr lang="en-GB" sz="2800" dirty="0"/>
              <a:t>Keeping Healthy</a:t>
            </a:r>
          </a:p>
          <a:p>
            <a:pPr marL="0" lvl="0" indent="0">
              <a:lnSpc>
                <a:spcPct val="150000"/>
              </a:lnSpc>
              <a:buNone/>
            </a:pPr>
            <a:r>
              <a:rPr lang="en-GB" sz="2800" dirty="0"/>
              <a:t>Being Active</a:t>
            </a:r>
          </a:p>
          <a:p>
            <a:pPr marL="0" lvl="0" indent="0">
              <a:lnSpc>
                <a:spcPct val="150000"/>
              </a:lnSpc>
              <a:buNone/>
            </a:pPr>
            <a:r>
              <a:rPr lang="en-GB" sz="2800" dirty="0"/>
              <a:t>Emotional Support </a:t>
            </a:r>
          </a:p>
          <a:p>
            <a:pPr marL="0" lvl="0" indent="0">
              <a:lnSpc>
                <a:spcPct val="150000"/>
              </a:lnSpc>
              <a:buNone/>
            </a:pPr>
            <a:r>
              <a:rPr lang="en-GB" sz="2800" dirty="0"/>
              <a:t>Coping with Setbacks</a:t>
            </a:r>
          </a:p>
          <a:p>
            <a:pPr marL="0" indent="0">
              <a:buNone/>
            </a:pPr>
            <a:endParaRPr lang="en-US" sz="2800" dirty="0" smtClean="0"/>
          </a:p>
          <a:p>
            <a:endParaRPr lang="en-US" sz="1400" dirty="0" smtClean="0"/>
          </a:p>
        </p:txBody>
      </p:sp>
      <p:pic>
        <p:nvPicPr>
          <p:cNvPr id="2" name="Picture 1" descr="topic-icon-group-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600" y="1861810"/>
            <a:ext cx="689312" cy="677975"/>
          </a:xfrm>
          <a:prstGeom prst="rect">
            <a:avLst/>
          </a:prstGeom>
        </p:spPr>
      </p:pic>
      <p:pic>
        <p:nvPicPr>
          <p:cNvPr id="3" name="Picture 2" descr="topic-icon-group-3-v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71" y="2571750"/>
            <a:ext cx="693332" cy="681929"/>
          </a:xfrm>
          <a:prstGeom prst="rect">
            <a:avLst/>
          </a:prstGeom>
        </p:spPr>
      </p:pic>
      <p:pic>
        <p:nvPicPr>
          <p:cNvPr id="4" name="Picture 3" descr="topic-icon-group-4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772" y="3291418"/>
            <a:ext cx="731831" cy="719795"/>
          </a:xfrm>
          <a:prstGeom prst="rect">
            <a:avLst/>
          </a:prstGeom>
        </p:spPr>
      </p:pic>
      <p:pic>
        <p:nvPicPr>
          <p:cNvPr id="5" name="Picture 4" descr="topic-icon-group-5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033" y="4124301"/>
            <a:ext cx="727811" cy="715840"/>
          </a:xfrm>
          <a:prstGeom prst="rect">
            <a:avLst/>
          </a:prstGeom>
        </p:spPr>
      </p:pic>
      <p:pic>
        <p:nvPicPr>
          <p:cNvPr id="6" name="Picture 5" descr="topic-icon-group-1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460" y="1083397"/>
            <a:ext cx="732111" cy="720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80680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346075" y="316706"/>
            <a:ext cx="8274050" cy="799400"/>
          </a:xfrm>
        </p:spPr>
        <p:txBody>
          <a:bodyPr/>
          <a:lstStyle/>
          <a:p>
            <a:pPr algn="l" eaLnBrk="1" hangingPunct="1">
              <a:defRPr/>
            </a:pPr>
            <a:r>
              <a:rPr lang="en-GB" sz="3600" dirty="0" smtClean="0">
                <a:solidFill>
                  <a:srgbClr val="000090"/>
                </a:solidFill>
              </a:rPr>
              <a:t>Development team: Keeping Well</a:t>
            </a:r>
            <a:endParaRPr lang="en-GB" sz="3600" dirty="0" smtClean="0">
              <a:solidFill>
                <a:srgbClr val="00009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4814477"/>
              </p:ext>
            </p:extLst>
          </p:nvPr>
        </p:nvGraphicFramePr>
        <p:xfrm>
          <a:off x="1024007" y="951534"/>
          <a:ext cx="7091853" cy="40776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3788"/>
                <a:gridCol w="3440205"/>
                <a:gridCol w="2067860"/>
              </a:tblGrid>
              <a:tr h="4200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1">
                          <a:effectLst/>
                          <a:latin typeface="Arial"/>
                          <a:ea typeface="Calibri"/>
                          <a:cs typeface="Arial"/>
                        </a:rPr>
                        <a:t>Name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925" marR="34925" marT="34925" marB="349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1">
                          <a:effectLst/>
                          <a:latin typeface="Arial"/>
                          <a:ea typeface="Calibri"/>
                          <a:cs typeface="Arial"/>
                        </a:rPr>
                        <a:t>Job title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925" marR="34925" marT="34925" marB="349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1" dirty="0">
                          <a:effectLst/>
                          <a:latin typeface="Arial"/>
                          <a:ea typeface="Calibri"/>
                          <a:cs typeface="Arial"/>
                        </a:rPr>
                        <a:t>Organisation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925" marR="34925" marT="34925" marB="34925" anchor="ctr"/>
                </a:tc>
              </a:tr>
              <a:tr h="4171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rgbClr val="444444"/>
                          </a:solidFill>
                          <a:effectLst/>
                          <a:latin typeface="Arial"/>
                          <a:ea typeface="Calibri"/>
                          <a:cs typeface="Arial"/>
                        </a:rPr>
                        <a:t>Dr Maggie Lawrence 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87630" marT="52705" marB="5270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 smtClean="0">
                          <a:solidFill>
                            <a:srgbClr val="444444"/>
                          </a:solidFill>
                          <a:effectLst/>
                          <a:latin typeface="Arial"/>
                          <a:ea typeface="Calibri"/>
                          <a:cs typeface="Arial"/>
                        </a:rPr>
                        <a:t>Stroke </a:t>
                      </a:r>
                      <a:r>
                        <a:rPr lang="en-GB" sz="1000" dirty="0">
                          <a:solidFill>
                            <a:srgbClr val="444444"/>
                          </a:solidFill>
                          <a:effectLst/>
                          <a:latin typeface="Arial"/>
                          <a:ea typeface="Calibri"/>
                          <a:cs typeface="Arial"/>
                        </a:rPr>
                        <a:t>Association Senior Research Training Fellow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87630" marT="52705" marB="5270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444444"/>
                          </a:solidFill>
                          <a:effectLst/>
                          <a:latin typeface="Arial"/>
                          <a:ea typeface="Calibri"/>
                          <a:cs typeface="Arial"/>
                        </a:rPr>
                        <a:t>Glasgow Caledonian University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87630" marT="52705" marB="52705" anchor="ctr"/>
                </a:tc>
              </a:tr>
              <a:tr h="3600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rgbClr val="444444"/>
                          </a:solidFill>
                          <a:effectLst/>
                          <a:latin typeface="Arial"/>
                          <a:ea typeface="Calibri"/>
                          <a:cs typeface="Arial"/>
                        </a:rPr>
                        <a:t>Elaine Grubb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87630" marT="52705" marB="5270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444444"/>
                          </a:solidFill>
                          <a:effectLst/>
                          <a:latin typeface="Arial"/>
                          <a:ea typeface="Calibri"/>
                          <a:cs typeface="Arial"/>
                        </a:rPr>
                        <a:t>Stroke Education Facilitator &amp; Stroke Nurse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87630" marT="52705" marB="5270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444444"/>
                          </a:solidFill>
                          <a:effectLst/>
                          <a:latin typeface="Arial"/>
                          <a:ea typeface="Calibri"/>
                          <a:cs typeface="Arial"/>
                        </a:rPr>
                        <a:t>Chest Heart &amp; Stroke Scotland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87630" marT="52705" marB="52705" anchor="ctr"/>
                </a:tc>
              </a:tr>
              <a:tr h="3600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rgbClr val="444444"/>
                          </a:solidFill>
                          <a:effectLst/>
                          <a:latin typeface="Arial"/>
                          <a:ea typeface="Calibri"/>
                          <a:cs typeface="Arial"/>
                        </a:rPr>
                        <a:t>Pauline </a:t>
                      </a:r>
                      <a:r>
                        <a:rPr lang="en-GB" sz="1000" dirty="0" err="1">
                          <a:solidFill>
                            <a:srgbClr val="444444"/>
                          </a:solidFill>
                          <a:effectLst/>
                          <a:latin typeface="Arial"/>
                          <a:ea typeface="Calibri"/>
                          <a:cs typeface="Arial"/>
                        </a:rPr>
                        <a:t>Halliday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87630" marT="52705" marB="5270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444444"/>
                          </a:solidFill>
                          <a:effectLst/>
                          <a:latin typeface="Arial"/>
                          <a:ea typeface="Calibri"/>
                          <a:cs typeface="Arial"/>
                        </a:rPr>
                        <a:t>Stroke Specialist Occupational Therapist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87630" marT="52705" marB="5270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444444"/>
                          </a:solidFill>
                          <a:effectLst/>
                          <a:latin typeface="Arial"/>
                          <a:ea typeface="Calibri"/>
                          <a:cs typeface="Arial"/>
                        </a:rPr>
                        <a:t>NHS Lothian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87630" marT="52705" marB="52705" anchor="ctr"/>
                </a:tc>
              </a:tr>
              <a:tr h="3600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rgbClr val="444444"/>
                          </a:solidFill>
                          <a:effectLst/>
                          <a:latin typeface="Arial"/>
                          <a:ea typeface="Calibri"/>
                          <a:cs typeface="Arial"/>
                        </a:rPr>
                        <a:t>Julia Haydon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87630" marT="52705" marB="5270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444444"/>
                          </a:solidFill>
                          <a:effectLst/>
                          <a:latin typeface="Arial"/>
                          <a:ea typeface="Calibri"/>
                          <a:cs typeface="Arial"/>
                        </a:rPr>
                        <a:t>Community Pharmacist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87630" marT="52705" marB="5270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444444"/>
                          </a:solidFill>
                          <a:effectLst/>
                          <a:latin typeface="Arial"/>
                          <a:ea typeface="Calibri"/>
                          <a:cs typeface="Arial"/>
                        </a:rPr>
                        <a:t>NHS Greater Glasgow &amp; Clyde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87630" marT="52705" marB="52705" anchor="ctr"/>
                </a:tc>
              </a:tr>
              <a:tr h="3600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rgbClr val="444444"/>
                          </a:solidFill>
                          <a:effectLst/>
                          <a:latin typeface="Arial"/>
                          <a:ea typeface="Calibri"/>
                          <a:cs typeface="Arial"/>
                        </a:rPr>
                        <a:t>Heather Hunter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87630" marT="52705" marB="5270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rgbClr val="444444"/>
                          </a:solidFill>
                          <a:effectLst/>
                          <a:latin typeface="Arial"/>
                          <a:ea typeface="Calibri"/>
                          <a:cs typeface="Arial"/>
                        </a:rPr>
                        <a:t>Stroke Specialist Nurse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87630" marT="52705" marB="5270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rgbClr val="444444"/>
                          </a:solidFill>
                          <a:effectLst/>
                          <a:latin typeface="Arial"/>
                          <a:ea typeface="Calibri"/>
                          <a:cs typeface="Arial"/>
                        </a:rPr>
                        <a:t>NHS Greater Glasgow &amp; Clyde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87630" marT="52705" marB="52705" anchor="ctr"/>
                </a:tc>
              </a:tr>
              <a:tr h="3600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rgbClr val="444444"/>
                          </a:solidFill>
                          <a:effectLst/>
                          <a:latin typeface="Arial"/>
                          <a:ea typeface="Calibri"/>
                          <a:cs typeface="Arial"/>
                        </a:rPr>
                        <a:t>Ann Marie Irving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87630" marT="52705" marB="5270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444444"/>
                          </a:solidFill>
                          <a:effectLst/>
                          <a:latin typeface="Arial"/>
                          <a:ea typeface="Calibri"/>
                          <a:cs typeface="Arial"/>
                        </a:rPr>
                        <a:t>Stroke Specialist Speech &amp; Language Therapist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87630" marT="52705" marB="5270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rgbClr val="444444"/>
                          </a:solidFill>
                          <a:effectLst/>
                          <a:latin typeface="Arial"/>
                          <a:ea typeface="Calibri"/>
                          <a:cs typeface="Arial"/>
                        </a:rPr>
                        <a:t>NHS Forth Valley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87630" marT="52705" marB="52705" anchor="ctr"/>
                </a:tc>
              </a:tr>
              <a:tr h="3600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rgbClr val="444444"/>
                          </a:solidFill>
                          <a:effectLst/>
                          <a:latin typeface="Arial"/>
                          <a:ea typeface="Calibri"/>
                          <a:cs typeface="Arial"/>
                        </a:rPr>
                        <a:t>Jayne </a:t>
                      </a:r>
                      <a:r>
                        <a:rPr lang="en-GB" sz="1000" dirty="0" err="1">
                          <a:solidFill>
                            <a:srgbClr val="444444"/>
                          </a:solidFill>
                          <a:effectLst/>
                          <a:latin typeface="Arial"/>
                          <a:ea typeface="Calibri"/>
                          <a:cs typeface="Arial"/>
                        </a:rPr>
                        <a:t>McKerrow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87630" marT="52705" marB="5270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444444"/>
                          </a:solidFill>
                          <a:effectLst/>
                          <a:latin typeface="Arial"/>
                          <a:ea typeface="Calibri"/>
                          <a:cs typeface="Arial"/>
                        </a:rPr>
                        <a:t>Community Stroke Services Regional Manager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87630" marT="52705" marB="5270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rgbClr val="444444"/>
                          </a:solidFill>
                          <a:effectLst/>
                          <a:latin typeface="Arial"/>
                          <a:ea typeface="Calibri"/>
                          <a:cs typeface="Arial"/>
                        </a:rPr>
                        <a:t>Chest Heart &amp; Stroke Scotland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87630" marT="52705" marB="52705" anchor="ctr"/>
                </a:tc>
              </a:tr>
              <a:tr h="3600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rgbClr val="444444"/>
                          </a:solidFill>
                          <a:effectLst/>
                          <a:latin typeface="Arial"/>
                          <a:ea typeface="Calibri"/>
                          <a:cs typeface="Arial"/>
                        </a:rPr>
                        <a:t>Morag Ogilvie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87630" marT="52705" marB="5270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444444"/>
                          </a:solidFill>
                          <a:effectLst/>
                          <a:latin typeface="Arial"/>
                          <a:ea typeface="Calibri"/>
                          <a:cs typeface="Arial"/>
                        </a:rPr>
                        <a:t>Dietetic Lead 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87630" marT="52705" marB="5270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444444"/>
                          </a:solidFill>
                          <a:effectLst/>
                          <a:latin typeface="Arial"/>
                          <a:ea typeface="Calibri"/>
                          <a:cs typeface="Arial"/>
                        </a:rPr>
                        <a:t>NHS Forth Valley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87630" marT="52705" marB="52705" anchor="ctr"/>
                </a:tc>
              </a:tr>
              <a:tr h="3600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rgbClr val="444444"/>
                          </a:solidFill>
                          <a:effectLst/>
                          <a:latin typeface="Arial"/>
                          <a:ea typeface="Calibri"/>
                          <a:cs typeface="Arial"/>
                        </a:rPr>
                        <a:t>Margaret Somerville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87630" marT="52705" marB="5270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444444"/>
                          </a:solidFill>
                          <a:effectLst/>
                          <a:latin typeface="Arial"/>
                          <a:ea typeface="Calibri"/>
                          <a:cs typeface="Arial"/>
                        </a:rPr>
                        <a:t>Director of Advice &amp; Support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87630" marT="52705" marB="5270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444444"/>
                          </a:solidFill>
                          <a:effectLst/>
                          <a:latin typeface="Arial"/>
                          <a:ea typeface="Calibri"/>
                          <a:cs typeface="Arial"/>
                        </a:rPr>
                        <a:t>Chest Heart &amp; Stroke Scotland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87630" marT="52705" marB="52705" anchor="ctr"/>
                </a:tc>
              </a:tr>
              <a:tr h="3600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rgbClr val="444444"/>
                          </a:solidFill>
                          <a:effectLst/>
                          <a:latin typeface="Arial"/>
                          <a:ea typeface="Calibri"/>
                          <a:cs typeface="Arial"/>
                        </a:rPr>
                        <a:t>Heather Bryceland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87630" marT="52705" marB="5270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444444"/>
                          </a:solidFill>
                          <a:effectLst/>
                          <a:latin typeface="Arial"/>
                          <a:ea typeface="Calibri"/>
                          <a:cs typeface="Arial"/>
                        </a:rPr>
                        <a:t>Selfhelp4stroke Project Manager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87630" marT="52705" marB="5270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rgbClr val="444444"/>
                          </a:solidFill>
                          <a:effectLst/>
                          <a:latin typeface="Arial"/>
                          <a:ea typeface="Calibri"/>
                          <a:cs typeface="Arial"/>
                        </a:rPr>
                        <a:t>Chest Heart &amp; Stroke Scotland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87630" marT="52705" marB="5270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842513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22710" y="321450"/>
            <a:ext cx="8448675" cy="720096"/>
          </a:xfrm>
        </p:spPr>
        <p:txBody>
          <a:bodyPr/>
          <a:lstStyle/>
          <a:p>
            <a:pPr algn="l"/>
            <a:r>
              <a:rPr lang="en-GB" altLang="en-US" sz="3600" dirty="0" smtClean="0">
                <a:solidFill>
                  <a:srgbClr val="000090"/>
                </a:solidFill>
              </a:rPr>
              <a:t>Development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2710" y="1311583"/>
            <a:ext cx="8448675" cy="2520336"/>
          </a:xfrm>
        </p:spPr>
        <p:txBody>
          <a:bodyPr/>
          <a:lstStyle/>
          <a:p>
            <a:pPr marL="381000" indent="-381000">
              <a:lnSpc>
                <a:spcPct val="90000"/>
              </a:lnSpc>
              <a:buFontTx/>
              <a:buNone/>
            </a:pPr>
            <a:endParaRPr lang="en-US" altLang="en-US" sz="24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marL="0" indent="0" algn="r">
              <a:lnSpc>
                <a:spcPct val="90000"/>
              </a:lnSpc>
              <a:buNone/>
            </a:pPr>
            <a:endParaRPr lang="en-US" sz="2000" dirty="0" smtClean="0"/>
          </a:p>
          <a:p>
            <a:pPr marL="0" indent="0" algn="r">
              <a:lnSpc>
                <a:spcPct val="90000"/>
              </a:lnSpc>
              <a:buNone/>
            </a:pPr>
            <a:endParaRPr lang="en-US" sz="2000" dirty="0"/>
          </a:p>
          <a:p>
            <a:pPr marL="381000" indent="-381000">
              <a:lnSpc>
                <a:spcPct val="90000"/>
              </a:lnSpc>
              <a:buFontTx/>
              <a:buAutoNum type="arabicPeriod"/>
            </a:pPr>
            <a:endParaRPr lang="en-US" altLang="en-US" sz="2000" dirty="0" smtClean="0"/>
          </a:p>
          <a:p>
            <a:pPr marL="381000" indent="-381000" algn="r">
              <a:lnSpc>
                <a:spcPct val="90000"/>
              </a:lnSpc>
              <a:buFontTx/>
              <a:buNone/>
            </a:pPr>
            <a:r>
              <a:rPr lang="en-US" altLang="en-US" sz="2000" dirty="0" smtClean="0"/>
              <a:t>		</a:t>
            </a:r>
            <a:endParaRPr lang="en-US" altLang="en-US" dirty="0" smtClean="0"/>
          </a:p>
          <a:p>
            <a:pPr marL="381000" indent="-381000">
              <a:lnSpc>
                <a:spcPct val="90000"/>
              </a:lnSpc>
            </a:pPr>
            <a:endParaRPr lang="en-GB" altLang="en-US" dirty="0" smtClean="0"/>
          </a:p>
        </p:txBody>
      </p:sp>
      <p:pic>
        <p:nvPicPr>
          <p:cNvPr id="3" name="Picture 2" descr="Keeping Well development_2014 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30925">
            <a:off x="431448" y="1256719"/>
            <a:ext cx="4224528" cy="3169920"/>
          </a:xfrm>
          <a:prstGeom prst="rect">
            <a:avLst/>
          </a:prstGeom>
        </p:spPr>
      </p:pic>
      <p:pic>
        <p:nvPicPr>
          <p:cNvPr id="4" name="Picture 3" descr="Keeping Well_2014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5294">
            <a:off x="4506109" y="1425572"/>
            <a:ext cx="4151376" cy="3115056"/>
          </a:xfrm>
          <a:prstGeom prst="rect">
            <a:avLst/>
          </a:prstGeom>
        </p:spPr>
      </p:pic>
      <p:pic>
        <p:nvPicPr>
          <p:cNvPr id="5" name="Picture 4" descr="SelfHelp4Stroke.logo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84" y="141426"/>
            <a:ext cx="1440192" cy="137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3759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elfHelp4Stroke.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2400" y="174965"/>
            <a:ext cx="1985359" cy="1890252"/>
          </a:xfrm>
          <a:prstGeom prst="rect">
            <a:avLst/>
          </a:prstGeom>
        </p:spPr>
      </p:pic>
      <p:pic>
        <p:nvPicPr>
          <p:cNvPr id="10" name="Picture 9" descr="SelfHelp4Stroke.Birthday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8223">
            <a:off x="5503623" y="1845618"/>
            <a:ext cx="3307952" cy="306688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31448" y="861522"/>
            <a:ext cx="621082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Since launch in June 2015 </a:t>
            </a:r>
          </a:p>
          <a:p>
            <a:pPr marL="457200" indent="-192088">
              <a:buFont typeface="Arial"/>
              <a:buChar char="•"/>
            </a:pPr>
            <a:r>
              <a:rPr lang="en-US" sz="2800" dirty="0" smtClean="0"/>
              <a:t>12755 </a:t>
            </a:r>
            <a:r>
              <a:rPr lang="en-US" sz="2800" dirty="0"/>
              <a:t>hits to the site by </a:t>
            </a:r>
            <a:endParaRPr lang="en-US" sz="2800" dirty="0" smtClean="0"/>
          </a:p>
          <a:p>
            <a:pPr marL="457200" indent="-192088">
              <a:buFont typeface="Arial"/>
              <a:buChar char="•"/>
            </a:pPr>
            <a:r>
              <a:rPr lang="en-US" sz="2800" dirty="0" smtClean="0"/>
              <a:t>9807 </a:t>
            </a:r>
            <a:r>
              <a:rPr lang="en-US" sz="2800" dirty="0"/>
              <a:t>unique users from </a:t>
            </a:r>
            <a:endParaRPr lang="en-US" sz="2800" dirty="0" smtClean="0"/>
          </a:p>
          <a:p>
            <a:pPr marL="457200" indent="-192088">
              <a:buFont typeface="Arial"/>
              <a:buChar char="•"/>
            </a:pPr>
            <a:r>
              <a:rPr lang="en-US" sz="2800" dirty="0" smtClean="0"/>
              <a:t>110 countries </a:t>
            </a:r>
          </a:p>
          <a:p>
            <a:pPr marL="12700" indent="-12700"/>
            <a:r>
              <a:rPr lang="en-US" sz="2800" dirty="0" err="1" smtClean="0"/>
              <a:t>Approx</a:t>
            </a:r>
            <a:r>
              <a:rPr lang="en-US" sz="2800" dirty="0" smtClean="0"/>
              <a:t> </a:t>
            </a:r>
            <a:r>
              <a:rPr lang="en-US" sz="2800" dirty="0"/>
              <a:t>400 to 600 hits per </a:t>
            </a:r>
            <a:r>
              <a:rPr lang="en-US" sz="2800" dirty="0" smtClean="0"/>
              <a:t>month</a:t>
            </a:r>
            <a:endParaRPr lang="en-US" sz="2800" dirty="0"/>
          </a:p>
          <a:p>
            <a:pPr marL="12700" indent="-12700"/>
            <a:endParaRPr lang="en-US" sz="2800" dirty="0"/>
          </a:p>
          <a:p>
            <a:pPr marL="12700" indent="-12700"/>
            <a:r>
              <a:rPr lang="en-US" sz="2800" dirty="0" smtClean="0"/>
              <a:t>In </a:t>
            </a:r>
            <a:r>
              <a:rPr lang="en-US" sz="2800" dirty="0"/>
              <a:t>Scotland there were </a:t>
            </a:r>
            <a:endParaRPr lang="en-US" sz="2800" dirty="0" smtClean="0"/>
          </a:p>
          <a:p>
            <a:pPr marL="457200" indent="-192088">
              <a:buFont typeface="Arial"/>
              <a:buChar char="•"/>
            </a:pPr>
            <a:r>
              <a:rPr lang="en-US" sz="2800" dirty="0" smtClean="0"/>
              <a:t>5597 </a:t>
            </a:r>
            <a:r>
              <a:rPr lang="en-US" sz="2800" dirty="0"/>
              <a:t>hits by </a:t>
            </a:r>
            <a:endParaRPr lang="en-US" sz="2800" dirty="0" smtClean="0"/>
          </a:p>
          <a:p>
            <a:pPr marL="457200" indent="-192088">
              <a:buFont typeface="Arial"/>
              <a:buChar char="•"/>
            </a:pPr>
            <a:r>
              <a:rPr lang="en-US" sz="2800" dirty="0" smtClean="0"/>
              <a:t>3788 </a:t>
            </a:r>
            <a:r>
              <a:rPr lang="en-US" sz="2800" dirty="0"/>
              <a:t>unique users</a:t>
            </a:r>
            <a:endParaRPr lang="en-US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424385" y="214615"/>
            <a:ext cx="44105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0090"/>
                </a:solidFill>
              </a:rPr>
              <a:t>Site statistics</a:t>
            </a:r>
            <a:endParaRPr lang="en-US" sz="3600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6116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QuestionMark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336" y="0"/>
            <a:ext cx="1986834" cy="2006703"/>
          </a:xfrm>
          <a:prstGeom prst="rect">
            <a:avLst/>
          </a:prstGeom>
        </p:spPr>
      </p:pic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346077" y="231438"/>
            <a:ext cx="4585972" cy="720096"/>
          </a:xfrm>
        </p:spPr>
        <p:txBody>
          <a:bodyPr/>
          <a:lstStyle/>
          <a:p>
            <a:pPr algn="l"/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3600" dirty="0" smtClean="0">
                <a:solidFill>
                  <a:srgbClr val="000090"/>
                </a:solidFill>
              </a:rPr>
              <a:t>Evaluation: Questions</a:t>
            </a:r>
            <a:endParaRPr lang="en-GB" sz="3600" dirty="0" smtClean="0">
              <a:solidFill>
                <a:srgbClr val="000090"/>
              </a:solidFill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1801" y="973131"/>
            <a:ext cx="8362950" cy="3218836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</a:pPr>
            <a:endParaRPr lang="en-US" dirty="0" smtClean="0"/>
          </a:p>
          <a:p>
            <a:pPr>
              <a:lnSpc>
                <a:spcPct val="80000"/>
              </a:lnSpc>
              <a:buFontTx/>
              <a:buNone/>
            </a:pPr>
            <a:endParaRPr lang="en-US" sz="1600" dirty="0" smtClean="0"/>
          </a:p>
          <a:p>
            <a:pPr>
              <a:lnSpc>
                <a:spcPct val="80000"/>
              </a:lnSpc>
            </a:pPr>
            <a:endParaRPr lang="en-US" sz="2400" b="1" dirty="0" smtClean="0"/>
          </a:p>
          <a:p>
            <a:pPr>
              <a:lnSpc>
                <a:spcPct val="80000"/>
              </a:lnSpc>
              <a:buFontTx/>
              <a:buNone/>
            </a:pPr>
            <a:endParaRPr lang="en-US" sz="1800" dirty="0" smtClean="0"/>
          </a:p>
          <a:p>
            <a:pPr>
              <a:lnSpc>
                <a:spcPct val="80000"/>
              </a:lnSpc>
            </a:pPr>
            <a:endParaRPr lang="en-GB" sz="1800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431801" y="1221570"/>
            <a:ext cx="8362950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Were people who accessed </a:t>
            </a:r>
            <a:r>
              <a:rPr lang="en-US" sz="2800" i="1" dirty="0" smtClean="0"/>
              <a:t>Keeping Well</a:t>
            </a:r>
            <a:r>
              <a:rPr lang="en-US" sz="2800" dirty="0" smtClean="0"/>
              <a:t> 	</a:t>
            </a:r>
            <a:r>
              <a:rPr lang="en-US" sz="2800" b="1" dirty="0" smtClean="0">
                <a:solidFill>
                  <a:srgbClr val="000090"/>
                </a:solidFill>
              </a:rPr>
              <a:t>Knowledgeable about stroke </a:t>
            </a:r>
            <a:r>
              <a:rPr lang="en-US" sz="2800" dirty="0" smtClean="0"/>
              <a:t>i.e. causes, signs &amp; 	symptoms, risk factors, action if stroke is suspected?</a:t>
            </a:r>
          </a:p>
          <a:p>
            <a:endParaRPr lang="en-US" sz="1000" dirty="0" smtClean="0"/>
          </a:p>
          <a:p>
            <a:r>
              <a:rPr lang="en-US" sz="2800" dirty="0" smtClean="0"/>
              <a:t>Had they </a:t>
            </a:r>
          </a:p>
          <a:p>
            <a:r>
              <a:rPr lang="en-US" sz="2800" dirty="0"/>
              <a:t>	</a:t>
            </a:r>
            <a:r>
              <a:rPr lang="en-US" sz="2800" dirty="0" smtClean="0"/>
              <a:t>Considered/initiated </a:t>
            </a:r>
            <a:r>
              <a:rPr lang="en-US" sz="2800" b="1" dirty="0" smtClean="0">
                <a:solidFill>
                  <a:srgbClr val="000090"/>
                </a:solidFill>
              </a:rPr>
              <a:t>lifestyle changes </a:t>
            </a:r>
            <a:r>
              <a:rPr lang="en-US" sz="2800" dirty="0" smtClean="0"/>
              <a:t>to help reduce 	risk of stroke recurrence?</a:t>
            </a:r>
          </a:p>
          <a:p>
            <a:r>
              <a:rPr lang="en-US" sz="2800" dirty="0" smtClean="0"/>
              <a:t>	Sustained healthy changes 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236045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04000" y="130103"/>
            <a:ext cx="4385963" cy="720096"/>
          </a:xfrm>
        </p:spPr>
        <p:txBody>
          <a:bodyPr/>
          <a:lstStyle/>
          <a:p>
            <a:pPr algn="l"/>
            <a:r>
              <a:rPr lang="en-US" sz="3600" dirty="0" smtClean="0">
                <a:solidFill>
                  <a:srgbClr val="000090"/>
                </a:solidFill>
              </a:rPr>
              <a:t>Evaluation: Methods</a:t>
            </a:r>
            <a:endParaRPr lang="en-GB" sz="3600" dirty="0" smtClean="0">
              <a:solidFill>
                <a:srgbClr val="000090"/>
              </a:solidFill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1801" y="951427"/>
            <a:ext cx="4770283" cy="3667290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</a:pPr>
            <a:endParaRPr lang="en-US" dirty="0" smtClean="0"/>
          </a:p>
          <a:p>
            <a:pPr>
              <a:lnSpc>
                <a:spcPct val="80000"/>
              </a:lnSpc>
              <a:buFontTx/>
              <a:buNone/>
            </a:pPr>
            <a:endParaRPr lang="en-US" sz="1600" dirty="0" smtClean="0"/>
          </a:p>
          <a:p>
            <a:pPr>
              <a:lnSpc>
                <a:spcPct val="80000"/>
              </a:lnSpc>
            </a:pPr>
            <a:endParaRPr lang="en-US" sz="2400" b="1" dirty="0" smtClean="0"/>
          </a:p>
          <a:p>
            <a:pPr>
              <a:lnSpc>
                <a:spcPct val="80000"/>
              </a:lnSpc>
              <a:buFontTx/>
              <a:buNone/>
            </a:pPr>
            <a:endParaRPr lang="en-US" sz="1800" dirty="0" smtClean="0"/>
          </a:p>
          <a:p>
            <a:pPr>
              <a:lnSpc>
                <a:spcPct val="80000"/>
              </a:lnSpc>
            </a:pPr>
            <a:endParaRPr lang="en-GB" sz="1800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387321" y="771510"/>
            <a:ext cx="5220343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Six months after launch*</a:t>
            </a:r>
          </a:p>
          <a:p>
            <a:endParaRPr lang="en-US" sz="1000" dirty="0" smtClean="0"/>
          </a:p>
          <a:p>
            <a:r>
              <a:rPr lang="en-US" sz="2800" dirty="0" smtClean="0"/>
              <a:t>Participants: people who </a:t>
            </a:r>
            <a:r>
              <a:rPr lang="en-US" sz="2800" b="1" dirty="0" smtClean="0">
                <a:solidFill>
                  <a:srgbClr val="000090"/>
                </a:solidFill>
              </a:rPr>
              <a:t>self-identified as having had a stroke</a:t>
            </a:r>
            <a:endParaRPr lang="en-US" sz="2800" b="1" dirty="0">
              <a:solidFill>
                <a:srgbClr val="000090"/>
              </a:solidFill>
            </a:endParaRPr>
          </a:p>
          <a:p>
            <a:endParaRPr lang="en-US" sz="1000" dirty="0" smtClean="0"/>
          </a:p>
          <a:p>
            <a:r>
              <a:rPr lang="en-US" sz="2800" dirty="0" smtClean="0"/>
              <a:t>Online </a:t>
            </a:r>
            <a:r>
              <a:rPr lang="en-US" sz="2800" b="1" dirty="0" smtClean="0">
                <a:solidFill>
                  <a:srgbClr val="000090"/>
                </a:solidFill>
              </a:rPr>
              <a:t>questionnaire</a:t>
            </a:r>
            <a:r>
              <a:rPr lang="en-US" sz="2800" dirty="0" smtClean="0"/>
              <a:t> (n=42)</a:t>
            </a:r>
          </a:p>
          <a:p>
            <a:r>
              <a:rPr lang="en-US" sz="2800" dirty="0"/>
              <a:t>	</a:t>
            </a:r>
            <a:r>
              <a:rPr lang="en-US" sz="2400" dirty="0" smtClean="0"/>
              <a:t>Demographic data </a:t>
            </a:r>
          </a:p>
          <a:p>
            <a:r>
              <a:rPr lang="en-US" sz="2400" dirty="0"/>
              <a:t>	</a:t>
            </a:r>
            <a:r>
              <a:rPr lang="en-US" sz="2400" dirty="0" smtClean="0"/>
              <a:t>Stroke knowledge </a:t>
            </a:r>
          </a:p>
          <a:p>
            <a:r>
              <a:rPr lang="en-US" sz="2800" dirty="0"/>
              <a:t>	</a:t>
            </a:r>
            <a:r>
              <a:rPr lang="en-US" sz="2400" dirty="0"/>
              <a:t>L</a:t>
            </a:r>
            <a:r>
              <a:rPr lang="en-US" sz="2400" dirty="0" smtClean="0"/>
              <a:t>ifestyle behaviour</a:t>
            </a:r>
            <a:endParaRPr lang="en-US" sz="2400" dirty="0"/>
          </a:p>
          <a:p>
            <a:r>
              <a:rPr lang="en-US" sz="2800" dirty="0" smtClean="0"/>
              <a:t>Brief </a:t>
            </a:r>
            <a:r>
              <a:rPr lang="en-US" sz="2800" b="1" dirty="0" smtClean="0">
                <a:solidFill>
                  <a:srgbClr val="000090"/>
                </a:solidFill>
              </a:rPr>
              <a:t>phone interviews </a:t>
            </a:r>
            <a:r>
              <a:rPr lang="en-US" sz="2800" dirty="0" smtClean="0"/>
              <a:t>(n=7)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71400" y="4743390"/>
            <a:ext cx="20699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*June 2014</a:t>
            </a:r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3501">
            <a:off x="5310936" y="356982"/>
            <a:ext cx="3280085" cy="4562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3367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271303" y="141426"/>
            <a:ext cx="7920038" cy="646331"/>
          </a:xfrm>
        </p:spPr>
        <p:txBody>
          <a:bodyPr/>
          <a:lstStyle/>
          <a:p>
            <a:r>
              <a:rPr lang="en-GB" sz="3600" dirty="0" smtClean="0">
                <a:solidFill>
                  <a:srgbClr val="000090"/>
                </a:solidFill>
                <a:latin typeface="+mj-lt"/>
              </a:rPr>
              <a:t>Results: Demographics</a:t>
            </a:r>
            <a:endParaRPr lang="en-GB" sz="3600" dirty="0">
              <a:solidFill>
                <a:srgbClr val="000090"/>
              </a:solidFill>
              <a:latin typeface="+mj-lt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6697088"/>
              </p:ext>
            </p:extLst>
          </p:nvPr>
        </p:nvGraphicFramePr>
        <p:xfrm>
          <a:off x="780698" y="949909"/>
          <a:ext cx="7561008" cy="36779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19380"/>
                <a:gridCol w="424162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Characteristic (no. answered)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Frequency , %, or median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Male (n=39)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18 (46%)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Age (n=35)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60 (median; range 32-80)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Employment (n=36)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Employed: 22 (61%)</a:t>
                      </a:r>
                    </a:p>
                    <a:p>
                      <a:r>
                        <a:rPr lang="en-US" dirty="0" smtClean="0"/>
                        <a:t>Carer: 3 (8%)</a:t>
                      </a:r>
                    </a:p>
                    <a:p>
                      <a:r>
                        <a:rPr lang="en-US" dirty="0" smtClean="0"/>
                        <a:t>Unemployed/retired: 10</a:t>
                      </a:r>
                      <a:r>
                        <a:rPr lang="en-US" baseline="0" dirty="0" smtClean="0"/>
                        <a:t> (28%)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Living arrangements (n=36)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With someone else:</a:t>
                      </a:r>
                      <a:r>
                        <a:rPr lang="en-US" baseline="0" dirty="0" smtClean="0"/>
                        <a:t> 31 (86%)</a:t>
                      </a:r>
                    </a:p>
                    <a:p>
                      <a:r>
                        <a:rPr lang="en-US" baseline="0" dirty="0" smtClean="0"/>
                        <a:t>Alone: 5 (14%)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Education (n=37)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Secondary/High School: 14 (38%)</a:t>
                      </a:r>
                    </a:p>
                    <a:p>
                      <a:r>
                        <a:rPr lang="en-US" dirty="0" smtClean="0"/>
                        <a:t>Higher</a:t>
                      </a:r>
                      <a:r>
                        <a:rPr lang="en-US" baseline="0" dirty="0" smtClean="0"/>
                        <a:t> education: 23 (62%)</a:t>
                      </a:r>
                      <a:endParaRPr lang="en-US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Time since (last)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stroke (n=34)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53 months </a:t>
                      </a:r>
                      <a:r>
                        <a:rPr lang="en-US" baseline="0" dirty="0" smtClean="0"/>
                        <a:t>(median; range 22.5 </a:t>
                      </a:r>
                      <a:r>
                        <a:rPr lang="mr-IN" baseline="0" dirty="0" smtClean="0"/>
                        <a:t>–</a:t>
                      </a:r>
                      <a:r>
                        <a:rPr lang="en-US" baseline="0" dirty="0" smtClean="0"/>
                        <a:t> 144)</a:t>
                      </a:r>
                      <a:endParaRPr lang="en-US" dirty="0" smtClean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21646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Fra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ection Divider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Slides">
  <a:themeElements>
    <a:clrScheme name="GCU">
      <a:dk1>
        <a:sysClr val="windowText" lastClr="000000"/>
      </a:dk1>
      <a:lt1>
        <a:srgbClr val="FFFFFF"/>
      </a:lt1>
      <a:dk2>
        <a:srgbClr val="006CB4"/>
      </a:dk2>
      <a:lt2>
        <a:srgbClr val="EFEEED"/>
      </a:lt2>
      <a:accent1>
        <a:srgbClr val="0092BC"/>
      </a:accent1>
      <a:accent2>
        <a:srgbClr val="64A70B"/>
      </a:accent2>
      <a:accent3>
        <a:srgbClr val="AA0061"/>
      </a:accent3>
      <a:accent4>
        <a:srgbClr val="642667"/>
      </a:accent4>
      <a:accent5>
        <a:srgbClr val="B5BD00"/>
      </a:accent5>
      <a:accent6>
        <a:srgbClr val="00A9E0"/>
      </a:accent6>
      <a:hlink>
        <a:srgbClr val="64A70B"/>
      </a:hlink>
      <a:folHlink>
        <a:srgbClr val="DAAA00"/>
      </a:folHlink>
    </a:clrScheme>
    <a:fontScheme name="GC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GCU Template v8</Template>
  <TotalTime>0</TotalTime>
  <Words>751</Words>
  <Application>Microsoft Macintosh PowerPoint</Application>
  <PresentationFormat>On-screen Show (16:9)</PresentationFormat>
  <Paragraphs>190</Paragraphs>
  <Slides>15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Frame</vt:lpstr>
      <vt:lpstr>Section Dividers</vt:lpstr>
      <vt:lpstr>Office Theme</vt:lpstr>
      <vt:lpstr>Slides</vt:lpstr>
      <vt:lpstr>PowerPoint Presentation</vt:lpstr>
      <vt:lpstr>PowerPoint Presentation</vt:lpstr>
      <vt:lpstr>Development: Identifying priorities</vt:lpstr>
      <vt:lpstr>Development team: Keeping Well</vt:lpstr>
      <vt:lpstr>Development</vt:lpstr>
      <vt:lpstr>PowerPoint Presentation</vt:lpstr>
      <vt:lpstr> Evaluation: Questions</vt:lpstr>
      <vt:lpstr>Evaluation: Methods</vt:lpstr>
      <vt:lpstr>PowerPoint Presentation</vt:lpstr>
      <vt:lpstr>PowerPoint Presentation</vt:lpstr>
      <vt:lpstr>PowerPoint Presentation</vt:lpstr>
      <vt:lpstr>Getting information after stroke 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2013-06-18T15:06:41Z</dcterms:created>
  <dcterms:modified xsi:type="dcterms:W3CDTF">2017-05-29T15:51:50Z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fs.IsStoryboard">
    <vt:bool>true</vt:bool>
  </property>
</Properties>
</file>