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Amiko" panose="020B0604020202020204" charset="0"/>
      <p:regular r:id="rId11"/>
    </p:embeddedFont>
    <p:embeddedFont>
      <p:font typeface="Calibri" panose="020F0502020204030204" pitchFamily="34" charset="0"/>
      <p:regular r:id="rId12"/>
      <p:bold r:id="rId13"/>
      <p:italic r:id="rId14"/>
      <p:boldItalic r:id="rId15"/>
    </p:embeddedFont>
    <p:embeddedFont>
      <p:font typeface="Amiko Bold"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71" d="100"/>
          <a:sy n="71" d="100"/>
        </p:scale>
        <p:origin x="-71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28DF77-9A74-484C-8C86-4B5480FE40AB}" type="datetimeFigureOut">
              <a:rPr lang="en-GB" smtClean="0"/>
              <a:t>08/01/2020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FB77B4-06D5-4B62-AF2F-E0798A6FE71C}" type="slidenum">
              <a:rPr lang="en-GB" smtClean="0"/>
              <a:t>‹#›</a:t>
            </a:fld>
            <a:endParaRPr lang="en-GB"/>
          </a:p>
        </p:txBody>
      </p:sp>
    </p:spTree>
    <p:extLst>
      <p:ext uri="{BB962C8B-B14F-4D97-AF65-F5344CB8AC3E}">
        <p14:creationId xmlns:p14="http://schemas.microsoft.com/office/powerpoint/2010/main" val="1442549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FB77B4-06D5-4B62-AF2F-E0798A6FE71C}" type="slidenum">
              <a:rPr lang="en-GB" smtClean="0"/>
              <a:t>1</a:t>
            </a:fld>
            <a:endParaRPr lang="en-GB"/>
          </a:p>
        </p:txBody>
      </p:sp>
    </p:spTree>
    <p:extLst>
      <p:ext uri="{BB962C8B-B14F-4D97-AF65-F5344CB8AC3E}">
        <p14:creationId xmlns:p14="http://schemas.microsoft.com/office/powerpoint/2010/main" val="1888302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FB77B4-06D5-4B62-AF2F-E0798A6FE71C}" type="slidenum">
              <a:rPr lang="en-GB" smtClean="0"/>
              <a:t>2</a:t>
            </a:fld>
            <a:endParaRPr lang="en-GB"/>
          </a:p>
        </p:txBody>
      </p:sp>
    </p:spTree>
    <p:extLst>
      <p:ext uri="{BB962C8B-B14F-4D97-AF65-F5344CB8AC3E}">
        <p14:creationId xmlns:p14="http://schemas.microsoft.com/office/powerpoint/2010/main" val="3199115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FB77B4-06D5-4B62-AF2F-E0798A6FE71C}" type="slidenum">
              <a:rPr lang="en-GB" smtClean="0"/>
              <a:t>3</a:t>
            </a:fld>
            <a:endParaRPr lang="en-GB"/>
          </a:p>
        </p:txBody>
      </p:sp>
    </p:spTree>
    <p:extLst>
      <p:ext uri="{BB962C8B-B14F-4D97-AF65-F5344CB8AC3E}">
        <p14:creationId xmlns:p14="http://schemas.microsoft.com/office/powerpoint/2010/main" val="3109551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FB77B4-06D5-4B62-AF2F-E0798A6FE71C}" type="slidenum">
              <a:rPr lang="en-GB" smtClean="0"/>
              <a:t>4</a:t>
            </a:fld>
            <a:endParaRPr lang="en-GB"/>
          </a:p>
        </p:txBody>
      </p:sp>
    </p:spTree>
    <p:extLst>
      <p:ext uri="{BB962C8B-B14F-4D97-AF65-F5344CB8AC3E}">
        <p14:creationId xmlns:p14="http://schemas.microsoft.com/office/powerpoint/2010/main" val="3570875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FB77B4-06D5-4B62-AF2F-E0798A6FE71C}" type="slidenum">
              <a:rPr lang="en-GB" smtClean="0"/>
              <a:t>5</a:t>
            </a:fld>
            <a:endParaRPr lang="en-GB"/>
          </a:p>
        </p:txBody>
      </p:sp>
    </p:spTree>
    <p:extLst>
      <p:ext uri="{BB962C8B-B14F-4D97-AF65-F5344CB8AC3E}">
        <p14:creationId xmlns:p14="http://schemas.microsoft.com/office/powerpoint/2010/main" val="2334590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FB77B4-06D5-4B62-AF2F-E0798A6FE71C}" type="slidenum">
              <a:rPr lang="en-GB" smtClean="0"/>
              <a:t>6</a:t>
            </a:fld>
            <a:endParaRPr lang="en-GB"/>
          </a:p>
        </p:txBody>
      </p:sp>
    </p:spTree>
    <p:extLst>
      <p:ext uri="{BB962C8B-B14F-4D97-AF65-F5344CB8AC3E}">
        <p14:creationId xmlns:p14="http://schemas.microsoft.com/office/powerpoint/2010/main" val="1600919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FB77B4-06D5-4B62-AF2F-E0798A6FE71C}" type="slidenum">
              <a:rPr lang="en-GB" smtClean="0"/>
              <a:t>7</a:t>
            </a:fld>
            <a:endParaRPr lang="en-GB"/>
          </a:p>
        </p:txBody>
      </p:sp>
    </p:spTree>
    <p:extLst>
      <p:ext uri="{BB962C8B-B14F-4D97-AF65-F5344CB8AC3E}">
        <p14:creationId xmlns:p14="http://schemas.microsoft.com/office/powerpoint/2010/main" val="2223233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FB77B4-06D5-4B62-AF2F-E0798A6FE71C}" type="slidenum">
              <a:rPr lang="en-GB" smtClean="0"/>
              <a:t>8</a:t>
            </a:fld>
            <a:endParaRPr lang="en-GB"/>
          </a:p>
        </p:txBody>
      </p:sp>
    </p:spTree>
    <p:extLst>
      <p:ext uri="{BB962C8B-B14F-4D97-AF65-F5344CB8AC3E}">
        <p14:creationId xmlns:p14="http://schemas.microsoft.com/office/powerpoint/2010/main" val="2096474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cu.ac.uk" TargetMode="External"/><Relationship Id="rId7" Type="http://schemas.openxmlformats.org/officeDocument/2006/relationships/hyperlink" Target="https://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youtube.com/watch?v=L5rVH1KGBCY&amp;feature=youtu.be" TargetMode="External"/><Relationship Id="rId5" Type="http://schemas.openxmlformats.org/officeDocument/2006/relationships/image" Target="../media/image5.png"/><Relationship Id="rId4" Type="http://schemas.openxmlformats.org/officeDocument/2006/relationships/hyperlink" Target="https://creativecommons.org/licenses/by/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budapestopenaccessinitiative.org/BOAI_15.png/view"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budapestopenaccessinitiative.org/boai15-1" TargetMode="External"/><Relationship Id="rId5" Type="http://schemas.openxmlformats.org/officeDocument/2006/relationships/hyperlink" Target="https://creativecommons.org/licenses/by/3.0/"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hyperlink" Target="mailto:repository@gcu.ac.uk" TargetMode="External"/><Relationship Id="rId3" Type="http://schemas.openxmlformats.org/officeDocument/2006/relationships/hyperlink" Target="https://www.gcu.ac.uk" TargetMode="External"/><Relationship Id="rId7" Type="http://schemas.openxmlformats.org/officeDocument/2006/relationships/hyperlink" Target="https://creativecommons.org/licenses/by-sa/4.0/"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commons.wikimedia.org/wiki/File:Benefitsofopenaccess_cc-by_logo.cy.svg?uselang=en-gb" TargetMode="External"/><Relationship Id="rId5" Type="http://schemas.openxmlformats.org/officeDocument/2006/relationships/image" Target="../media/image8.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en.unesco.org/oer/paris-declaration" TargetMode="External"/><Relationship Id="rId3" Type="http://schemas.openxmlformats.org/officeDocument/2006/relationships/image" Target="../media/image9.jpeg"/><Relationship Id="rId7" Type="http://schemas.openxmlformats.org/officeDocument/2006/relationships/hyperlink" Target="https://creativecommons.org/licenses/by/3.0/"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commons.wikimedia.org/wiki/Category:Open_Educational_Resources_-_Logo#/media/File:Global_Open_Educational_Resources_Logo_-_White_background_variation.svg" TargetMode="External"/><Relationship Id="rId5" Type="http://schemas.openxmlformats.org/officeDocument/2006/relationships/hyperlink" Target="https://www.jonathasmello.com/pro/" TargetMode="External"/><Relationship Id="rId10" Type="http://schemas.openxmlformats.org/officeDocument/2006/relationships/hyperlink" Target="https://creativecommons.org/licenses/by/4.0/" TargetMode="External"/><Relationship Id="rId4" Type="http://schemas.openxmlformats.org/officeDocument/2006/relationships/hyperlink" Target="https://davidwiley.org" TargetMode="External"/><Relationship Id="rId9" Type="http://schemas.openxmlformats.org/officeDocument/2006/relationships/hyperlink" Target="https://opencontent.org/blog/archives/322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sparceurope.org/what-we-do/open-education/open-educational-resource-benefit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hyperlink" Target="https://www.gcu.ac.uk/library/servicesforstaff/openaccessatgcu/" TargetMode="External"/><Relationship Id="rId3" Type="http://schemas.openxmlformats.org/officeDocument/2006/relationships/image" Target="../media/image2.png"/><Relationship Id="rId7"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s://www.gcu.ac.uk" TargetMode="External"/><Relationship Id="rId10" Type="http://schemas.openxmlformats.org/officeDocument/2006/relationships/hyperlink" Target="http://gcu.ac.uk" TargetMode="External"/><Relationship Id="rId4" Type="http://schemas.openxmlformats.org/officeDocument/2006/relationships/hyperlink" Target="https://creativecommons.org/licenses/by/4.0/" TargetMode="External"/><Relationship Id="rId9" Type="http://schemas.openxmlformats.org/officeDocument/2006/relationships/hyperlink" Target="mailto:repository@gcu.ac.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398"/>
        </a:solidFill>
        <a:effectLst/>
      </p:bgPr>
    </p:bg>
    <p:spTree>
      <p:nvGrpSpPr>
        <p:cNvPr id="1" name=""/>
        <p:cNvGrpSpPr/>
        <p:nvPr/>
      </p:nvGrpSpPr>
      <p:grpSpPr>
        <a:xfrm>
          <a:off x="0" y="0"/>
          <a:ext cx="0" cy="0"/>
          <a:chOff x="0" y="0"/>
          <a:chExt cx="0" cy="0"/>
        </a:xfrm>
      </p:grpSpPr>
      <p:pic>
        <p:nvPicPr>
          <p:cNvPr id="2" name="Picture 2">
            <a:hlinkClick r:id="rId3"/>
          </p:cNvPr>
          <p:cNvPicPr>
            <a:picLocks noChangeAspect="1"/>
          </p:cNvPicPr>
          <p:nvPr/>
        </p:nvPicPr>
        <p:blipFill>
          <a:blip r:embed="rId4"/>
          <a:srcRect/>
          <a:stretch>
            <a:fillRect/>
          </a:stretch>
        </p:blipFill>
        <p:spPr>
          <a:xfrm>
            <a:off x="15628128" y="148610"/>
            <a:ext cx="2537406" cy="1512929"/>
          </a:xfrm>
          <a:prstGeom prst="rect">
            <a:avLst/>
          </a:prstGeom>
        </p:spPr>
      </p:pic>
      <p:pic>
        <p:nvPicPr>
          <p:cNvPr id="3" name="Picture 3"/>
          <p:cNvPicPr>
            <a:picLocks noChangeAspect="1"/>
          </p:cNvPicPr>
          <p:nvPr/>
        </p:nvPicPr>
        <p:blipFill>
          <a:blip r:embed="rId5"/>
          <a:srcRect/>
          <a:stretch>
            <a:fillRect/>
          </a:stretch>
        </p:blipFill>
        <p:spPr>
          <a:xfrm>
            <a:off x="8358490" y="9170476"/>
            <a:ext cx="1525095" cy="533594"/>
          </a:xfrm>
          <a:prstGeom prst="rect">
            <a:avLst/>
          </a:prstGeom>
        </p:spPr>
      </p:pic>
      <p:pic>
        <p:nvPicPr>
          <p:cNvPr id="4" name="Picture 4"/>
          <p:cNvPicPr>
            <a:picLocks noChangeAspect="1"/>
          </p:cNvPicPr>
          <p:nvPr/>
        </p:nvPicPr>
        <p:blipFill>
          <a:blip r:embed="rId6"/>
          <a:srcRect b="3348"/>
          <a:stretch>
            <a:fillRect/>
          </a:stretch>
        </p:blipFill>
        <p:spPr>
          <a:xfrm>
            <a:off x="2932981" y="1028700"/>
            <a:ext cx="12422038" cy="7954053"/>
          </a:xfrm>
          <a:prstGeom prst="rect">
            <a:avLst/>
          </a:prstGeom>
        </p:spPr>
      </p:pic>
      <p:sp>
        <p:nvSpPr>
          <p:cNvPr id="5" name="TextBox 5"/>
          <p:cNvSpPr txBox="1"/>
          <p:nvPr/>
        </p:nvSpPr>
        <p:spPr>
          <a:xfrm>
            <a:off x="6680767" y="382276"/>
            <a:ext cx="4926466" cy="385826"/>
          </a:xfrm>
          <a:prstGeom prst="rect">
            <a:avLst/>
          </a:prstGeom>
        </p:spPr>
        <p:txBody>
          <a:bodyPr lIns="0" tIns="0" rIns="0" bIns="0" rtlCol="0" anchor="t">
            <a:spAutoFit/>
          </a:bodyPr>
          <a:lstStyle/>
          <a:p>
            <a:pPr>
              <a:lnSpc>
                <a:spcPts val="2752"/>
              </a:lnSpc>
            </a:pPr>
            <a:r>
              <a:rPr lang="en-US" sz="3200" spc="32">
                <a:solidFill>
                  <a:srgbClr val="FFFFFF"/>
                </a:solidFill>
                <a:latin typeface="Amiko Bold"/>
              </a:rPr>
              <a:t>©OPYRIGHT BASICS</a:t>
            </a:r>
          </a:p>
        </p:txBody>
      </p:sp>
      <p:sp>
        <p:nvSpPr>
          <p:cNvPr id="6" name="TextBox 6"/>
          <p:cNvSpPr txBox="1"/>
          <p:nvPr/>
        </p:nvSpPr>
        <p:spPr>
          <a:xfrm>
            <a:off x="3268947" y="1594863"/>
            <a:ext cx="11704181" cy="613410"/>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Amiko Bold"/>
              </a:rPr>
              <a:t>Open Access and Open Educational Resources</a:t>
            </a:r>
          </a:p>
        </p:txBody>
      </p:sp>
      <p:sp>
        <p:nvSpPr>
          <p:cNvPr id="7" name="TextBox 7"/>
          <p:cNvSpPr txBox="1"/>
          <p:nvPr/>
        </p:nvSpPr>
        <p:spPr>
          <a:xfrm>
            <a:off x="4257285" y="9803744"/>
            <a:ext cx="10190111" cy="306705"/>
          </a:xfrm>
          <a:prstGeom prst="rect">
            <a:avLst/>
          </a:prstGeom>
        </p:spPr>
        <p:txBody>
          <a:bodyPr lIns="0" tIns="0" rIns="0" bIns="0" rtlCol="0" anchor="t">
            <a:spAutoFit/>
          </a:bodyPr>
          <a:lstStyle/>
          <a:p>
            <a:pPr algn="ctr">
              <a:lnSpc>
                <a:spcPts val="2520"/>
              </a:lnSpc>
              <a:spcBef>
                <a:spcPct val="0"/>
              </a:spcBef>
            </a:pPr>
            <a:r>
              <a:rPr lang="en-US" sz="1800" dirty="0">
                <a:solidFill>
                  <a:srgbClr val="5271FF"/>
                </a:solidFill>
                <a:latin typeface="Amiko Bold"/>
                <a:hlinkClick r:id="rId7" tooltip="https://creativecommons.org/licenses/by/4.0/"/>
              </a:rPr>
              <a:t>This work is licensed under a Creative Commons Attribution 4.0 International License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398"/>
        </a:solidFill>
        <a:effectLst/>
      </p:bgPr>
    </p:bg>
    <p:spTree>
      <p:nvGrpSpPr>
        <p:cNvPr id="1" name=""/>
        <p:cNvGrpSpPr/>
        <p:nvPr/>
      </p:nvGrpSpPr>
      <p:grpSpPr>
        <a:xfrm>
          <a:off x="0" y="0"/>
          <a:ext cx="0" cy="0"/>
          <a:chOff x="0" y="0"/>
          <a:chExt cx="0" cy="0"/>
        </a:xfrm>
      </p:grpSpPr>
      <p:grpSp>
        <p:nvGrpSpPr>
          <p:cNvPr id="2" name="Group 2"/>
          <p:cNvGrpSpPr/>
          <p:nvPr/>
        </p:nvGrpSpPr>
        <p:grpSpPr>
          <a:xfrm>
            <a:off x="9102313" y="0"/>
            <a:ext cx="9185687" cy="10287000"/>
            <a:chOff x="0" y="0"/>
            <a:chExt cx="2136239" cy="2392363"/>
          </a:xfrm>
        </p:grpSpPr>
        <p:sp>
          <p:nvSpPr>
            <p:cNvPr id="3" name="Freeform 3"/>
            <p:cNvSpPr/>
            <p:nvPr/>
          </p:nvSpPr>
          <p:spPr>
            <a:xfrm>
              <a:off x="0" y="0"/>
              <a:ext cx="2136239" cy="2392362"/>
            </a:xfrm>
            <a:custGeom>
              <a:avLst/>
              <a:gdLst/>
              <a:ahLst/>
              <a:cxnLst/>
              <a:rect l="l" t="t" r="r" b="b"/>
              <a:pathLst>
                <a:path w="2136239" h="2392362">
                  <a:moveTo>
                    <a:pt x="0" y="0"/>
                  </a:moveTo>
                  <a:lnTo>
                    <a:pt x="2136239" y="0"/>
                  </a:lnTo>
                  <a:lnTo>
                    <a:pt x="2136239" y="2392362"/>
                  </a:lnTo>
                  <a:lnTo>
                    <a:pt x="0" y="2392362"/>
                  </a:lnTo>
                  <a:close/>
                </a:path>
              </a:pathLst>
            </a:custGeom>
            <a:solidFill>
              <a:srgbClr val="FFFFFF"/>
            </a:solidFill>
          </p:spPr>
        </p:sp>
      </p:grpSp>
      <p:pic>
        <p:nvPicPr>
          <p:cNvPr id="4" name="Picture 4"/>
          <p:cNvPicPr>
            <a:picLocks noChangeAspect="1"/>
          </p:cNvPicPr>
          <p:nvPr/>
        </p:nvPicPr>
        <p:blipFill>
          <a:blip r:embed="rId3"/>
          <a:srcRect/>
          <a:stretch>
            <a:fillRect/>
          </a:stretch>
        </p:blipFill>
        <p:spPr>
          <a:xfrm>
            <a:off x="3261212" y="3584832"/>
            <a:ext cx="2486289" cy="3928337"/>
          </a:xfrm>
          <a:prstGeom prst="rect">
            <a:avLst/>
          </a:prstGeom>
        </p:spPr>
      </p:pic>
      <p:sp>
        <p:nvSpPr>
          <p:cNvPr id="5" name="TextBox 5"/>
          <p:cNvSpPr txBox="1"/>
          <p:nvPr/>
        </p:nvSpPr>
        <p:spPr>
          <a:xfrm>
            <a:off x="1154533" y="1484544"/>
            <a:ext cx="7618138" cy="859210"/>
          </a:xfrm>
          <a:prstGeom prst="rect">
            <a:avLst/>
          </a:prstGeom>
        </p:spPr>
        <p:txBody>
          <a:bodyPr wrap="square" lIns="0" tIns="0" rIns="0" bIns="0" rtlCol="0" anchor="t">
            <a:spAutoFit/>
          </a:bodyPr>
          <a:lstStyle/>
          <a:p>
            <a:pPr>
              <a:lnSpc>
                <a:spcPts val="6719"/>
              </a:lnSpc>
              <a:spcBef>
                <a:spcPct val="0"/>
              </a:spcBef>
            </a:pPr>
            <a:r>
              <a:rPr lang="en-US" sz="4800" dirty="0">
                <a:solidFill>
                  <a:srgbClr val="FFFFFF"/>
                </a:solidFill>
                <a:latin typeface="Amiko Bold"/>
              </a:rPr>
              <a:t>What is Open Access?</a:t>
            </a:r>
          </a:p>
        </p:txBody>
      </p:sp>
      <p:sp>
        <p:nvSpPr>
          <p:cNvPr id="6" name="TextBox 6"/>
          <p:cNvSpPr txBox="1"/>
          <p:nvPr/>
        </p:nvSpPr>
        <p:spPr>
          <a:xfrm>
            <a:off x="446990" y="9598630"/>
            <a:ext cx="8325681" cy="407670"/>
          </a:xfrm>
          <a:prstGeom prst="rect">
            <a:avLst/>
          </a:prstGeom>
        </p:spPr>
        <p:txBody>
          <a:bodyPr lIns="0" tIns="0" rIns="0" bIns="0" rtlCol="0" anchor="t">
            <a:spAutoFit/>
          </a:bodyPr>
          <a:lstStyle/>
          <a:p>
            <a:pPr algn="ctr">
              <a:lnSpc>
                <a:spcPts val="1679"/>
              </a:lnSpc>
              <a:spcBef>
                <a:spcPct val="0"/>
              </a:spcBef>
            </a:pPr>
            <a:r>
              <a:rPr lang="en-US" sz="1200" dirty="0">
                <a:solidFill>
                  <a:srgbClr val="000000"/>
                </a:solidFill>
                <a:latin typeface="Amiko"/>
              </a:rPr>
              <a:t>By art designer at </a:t>
            </a:r>
            <a:r>
              <a:rPr lang="en-US" sz="1200" dirty="0" err="1">
                <a:solidFill>
                  <a:srgbClr val="000000"/>
                </a:solidFill>
                <a:latin typeface="Amiko"/>
              </a:rPr>
              <a:t>PLoS</a:t>
            </a:r>
            <a:r>
              <a:rPr lang="en-US" sz="1200" dirty="0">
                <a:solidFill>
                  <a:srgbClr val="000000"/>
                </a:solidFill>
                <a:latin typeface="Amiko"/>
              </a:rPr>
              <a:t>, modified by Wikipedia users Nina, </a:t>
            </a:r>
            <a:r>
              <a:rPr lang="en-US" sz="1200" dirty="0" err="1">
                <a:solidFill>
                  <a:srgbClr val="000000"/>
                </a:solidFill>
                <a:latin typeface="Amiko"/>
              </a:rPr>
              <a:t>Beao</a:t>
            </a:r>
            <a:r>
              <a:rPr lang="en-US" sz="1200" dirty="0">
                <a:solidFill>
                  <a:srgbClr val="000000"/>
                </a:solidFill>
                <a:latin typeface="Amiko"/>
              </a:rPr>
              <a:t>, and </a:t>
            </a:r>
            <a:r>
              <a:rPr lang="en-US" sz="1200" dirty="0" err="1">
                <a:solidFill>
                  <a:srgbClr val="000000"/>
                </a:solidFill>
                <a:latin typeface="Amiko"/>
              </a:rPr>
              <a:t>JakobVoss</a:t>
            </a:r>
            <a:r>
              <a:rPr lang="en-US" sz="1200" dirty="0">
                <a:solidFill>
                  <a:srgbClr val="000000"/>
                </a:solidFill>
                <a:latin typeface="Amiko"/>
              </a:rPr>
              <a:t>  </a:t>
            </a:r>
          </a:p>
          <a:p>
            <a:pPr algn="ctr">
              <a:lnSpc>
                <a:spcPts val="1679"/>
              </a:lnSpc>
              <a:spcBef>
                <a:spcPct val="0"/>
              </a:spcBef>
            </a:pPr>
            <a:r>
              <a:rPr lang="en-US" sz="1200" dirty="0">
                <a:solidFill>
                  <a:srgbClr val="000000"/>
                </a:solidFill>
                <a:latin typeface="Amiko"/>
              </a:rPr>
              <a:t>Available at: </a:t>
            </a:r>
            <a:r>
              <a:rPr lang="en-US" sz="1200" dirty="0">
                <a:solidFill>
                  <a:srgbClr val="5271FF"/>
                </a:solidFill>
                <a:latin typeface="Amiko"/>
              </a:rPr>
              <a:t>https://commons.wikimedia.org/w/index.php?curid=15736161</a:t>
            </a:r>
          </a:p>
        </p:txBody>
      </p:sp>
      <p:sp>
        <p:nvSpPr>
          <p:cNvPr id="7" name="TextBox 7"/>
          <p:cNvSpPr txBox="1"/>
          <p:nvPr/>
        </p:nvSpPr>
        <p:spPr>
          <a:xfrm>
            <a:off x="9586276" y="439766"/>
            <a:ext cx="8217761" cy="1671320"/>
          </a:xfrm>
          <a:prstGeom prst="rect">
            <a:avLst/>
          </a:prstGeom>
        </p:spPr>
        <p:txBody>
          <a:bodyPr lIns="0" tIns="0" rIns="0" bIns="0" rtlCol="0" anchor="t">
            <a:spAutoFit/>
          </a:bodyPr>
          <a:lstStyle/>
          <a:p>
            <a:pPr>
              <a:lnSpc>
                <a:spcPts val="4480"/>
              </a:lnSpc>
              <a:spcBef>
                <a:spcPct val="0"/>
              </a:spcBef>
            </a:pPr>
            <a:r>
              <a:rPr lang="en-US" sz="3200" dirty="0">
                <a:solidFill>
                  <a:srgbClr val="000000"/>
                </a:solidFill>
                <a:latin typeface="Amiko"/>
              </a:rPr>
              <a:t>You probably </a:t>
            </a:r>
            <a:r>
              <a:rPr lang="en-US" sz="3200" dirty="0" err="1">
                <a:solidFill>
                  <a:srgbClr val="000000"/>
                </a:solidFill>
                <a:latin typeface="Amiko"/>
              </a:rPr>
              <a:t>recognise</a:t>
            </a:r>
            <a:r>
              <a:rPr lang="en-US" sz="3200" dirty="0">
                <a:solidFill>
                  <a:srgbClr val="000000"/>
                </a:solidFill>
                <a:latin typeface="Amiko"/>
              </a:rPr>
              <a:t> the symbol, but what is Open Access, where are we now and what could be?</a:t>
            </a:r>
          </a:p>
        </p:txBody>
      </p:sp>
      <p:sp>
        <p:nvSpPr>
          <p:cNvPr id="10" name="TextBox 10"/>
          <p:cNvSpPr txBox="1"/>
          <p:nvPr/>
        </p:nvSpPr>
        <p:spPr>
          <a:xfrm>
            <a:off x="10230100" y="9456751"/>
            <a:ext cx="2172053" cy="199353"/>
          </a:xfrm>
          <a:prstGeom prst="rect">
            <a:avLst/>
          </a:prstGeom>
        </p:spPr>
        <p:txBody>
          <a:bodyPr lIns="0" tIns="0" rIns="0" bIns="0" rtlCol="0" anchor="t">
            <a:spAutoFit/>
          </a:bodyPr>
          <a:lstStyle/>
          <a:p>
            <a:pPr algn="ctr">
              <a:lnSpc>
                <a:spcPts val="1679"/>
              </a:lnSpc>
              <a:spcBef>
                <a:spcPct val="0"/>
              </a:spcBef>
            </a:pPr>
            <a:r>
              <a:rPr lang="en-US" sz="1200">
                <a:solidFill>
                  <a:srgbClr val="000000"/>
                </a:solidFill>
                <a:latin typeface="Amiko"/>
                <a:hlinkClick r:id="rId4" tooltip="https://creativecommons.org/licenses/by/3.0/"/>
              </a:rPr>
              <a:t>Licensed under </a:t>
            </a:r>
            <a:r>
              <a:rPr lang="en-US" sz="1200">
                <a:solidFill>
                  <a:srgbClr val="5271FF"/>
                </a:solidFill>
                <a:latin typeface="Amiko"/>
                <a:hlinkClick r:id="rId4" tooltip="https://creativecommons.org/licenses/by/3.0/"/>
              </a:rPr>
              <a:t>CC-BY 3.0 </a:t>
            </a:r>
            <a:r>
              <a:rPr lang="en-US" sz="1200">
                <a:solidFill>
                  <a:srgbClr val="000000"/>
                </a:solidFill>
                <a:latin typeface="Amiko"/>
                <a:hlinkClick r:id="rId4" tooltip="https://creativecommons.org/licenses/by/3.0/"/>
              </a:rPr>
              <a:t>    </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94780" y="2476500"/>
            <a:ext cx="6200751" cy="3919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0594780" y="6743700"/>
            <a:ext cx="6200751" cy="2585323"/>
          </a:xfrm>
          <a:prstGeom prst="rect">
            <a:avLst/>
          </a:prstGeom>
          <a:noFill/>
        </p:spPr>
        <p:txBody>
          <a:bodyPr wrap="square" rtlCol="0">
            <a:spAutoFit/>
          </a:bodyPr>
          <a:lstStyle/>
          <a:p>
            <a:r>
              <a:rPr lang="en-US" dirty="0"/>
              <a:t>Open Access Explained!</a:t>
            </a:r>
            <a:endParaRPr lang="en-GB" dirty="0"/>
          </a:p>
          <a:p>
            <a:r>
              <a:rPr lang="en-US" dirty="0"/>
              <a:t>Animation by Jorge Cham</a:t>
            </a:r>
            <a:endParaRPr lang="en-GB" dirty="0"/>
          </a:p>
          <a:p>
            <a:r>
              <a:rPr lang="en-US" dirty="0"/>
              <a:t>Narration by Nick Shockey and Jonathan </a:t>
            </a:r>
            <a:r>
              <a:rPr lang="en-US" dirty="0" err="1"/>
              <a:t>Eisen</a:t>
            </a:r>
            <a:endParaRPr lang="en-GB" dirty="0"/>
          </a:p>
          <a:p>
            <a:r>
              <a:rPr lang="en-US" dirty="0"/>
              <a:t>Transcription by Noel Dilworth</a:t>
            </a:r>
            <a:endParaRPr lang="en-GB" dirty="0"/>
          </a:p>
          <a:p>
            <a:r>
              <a:rPr lang="en-US" dirty="0"/>
              <a:t>Produced in partnership with the Right to Research Coalition, the Scholarly Publishing and Resources Coalition and the National Association of Graduate-Professional Students</a:t>
            </a:r>
            <a:endParaRPr lang="en-GB" dirty="0"/>
          </a:p>
          <a:p>
            <a:r>
              <a:rPr lang="en-US" dirty="0"/>
              <a:t>Available at: </a:t>
            </a:r>
            <a:r>
              <a:rPr lang="en-US" dirty="0">
                <a:hlinkClick r:id="rId6"/>
              </a:rPr>
              <a:t>https://youtu.be/L5rVH1KGBCY </a:t>
            </a:r>
            <a:endParaRPr lang="en-GB" dirty="0"/>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398"/>
        </a:solidFill>
        <a:effectLst/>
      </p:bgPr>
    </p:bg>
    <p:spTree>
      <p:nvGrpSpPr>
        <p:cNvPr id="1" name=""/>
        <p:cNvGrpSpPr/>
        <p:nvPr/>
      </p:nvGrpSpPr>
      <p:grpSpPr>
        <a:xfrm>
          <a:off x="0" y="0"/>
          <a:ext cx="0" cy="0"/>
          <a:chOff x="0" y="0"/>
          <a:chExt cx="0" cy="0"/>
        </a:xfrm>
      </p:grpSpPr>
      <p:grpSp>
        <p:nvGrpSpPr>
          <p:cNvPr id="2" name="Group 2"/>
          <p:cNvGrpSpPr/>
          <p:nvPr/>
        </p:nvGrpSpPr>
        <p:grpSpPr>
          <a:xfrm>
            <a:off x="0" y="-6621"/>
            <a:ext cx="8980904" cy="10293621"/>
            <a:chOff x="0" y="0"/>
            <a:chExt cx="1931648" cy="2213992"/>
          </a:xfrm>
        </p:grpSpPr>
        <p:sp>
          <p:nvSpPr>
            <p:cNvPr id="3" name="Freeform 3"/>
            <p:cNvSpPr/>
            <p:nvPr/>
          </p:nvSpPr>
          <p:spPr>
            <a:xfrm>
              <a:off x="0" y="0"/>
              <a:ext cx="1931647" cy="2213992"/>
            </a:xfrm>
            <a:custGeom>
              <a:avLst/>
              <a:gdLst/>
              <a:ahLst/>
              <a:cxnLst/>
              <a:rect l="l" t="t" r="r" b="b"/>
              <a:pathLst>
                <a:path w="1931647" h="2213992">
                  <a:moveTo>
                    <a:pt x="0" y="0"/>
                  </a:moveTo>
                  <a:lnTo>
                    <a:pt x="1931647" y="0"/>
                  </a:lnTo>
                  <a:lnTo>
                    <a:pt x="1931647" y="2213992"/>
                  </a:lnTo>
                  <a:lnTo>
                    <a:pt x="0" y="2213992"/>
                  </a:lnTo>
                  <a:close/>
                </a:path>
              </a:pathLst>
            </a:custGeom>
            <a:solidFill>
              <a:srgbClr val="FFFFFF"/>
            </a:solidFill>
          </p:spPr>
        </p:sp>
      </p:grpSp>
      <p:grpSp>
        <p:nvGrpSpPr>
          <p:cNvPr id="4" name="Group 4"/>
          <p:cNvGrpSpPr/>
          <p:nvPr/>
        </p:nvGrpSpPr>
        <p:grpSpPr>
          <a:xfrm>
            <a:off x="361427" y="4635563"/>
            <a:ext cx="8217761" cy="3967292"/>
            <a:chOff x="0" y="0"/>
            <a:chExt cx="8724634" cy="4211996"/>
          </a:xfrm>
        </p:grpSpPr>
        <p:sp>
          <p:nvSpPr>
            <p:cNvPr id="5" name="Freeform 5"/>
            <p:cNvSpPr/>
            <p:nvPr/>
          </p:nvSpPr>
          <p:spPr>
            <a:xfrm>
              <a:off x="1270" y="-10160"/>
              <a:ext cx="8720824" cy="4236126"/>
            </a:xfrm>
            <a:custGeom>
              <a:avLst/>
              <a:gdLst/>
              <a:ahLst/>
              <a:cxnLst/>
              <a:rect l="l" t="t" r="r" b="b"/>
              <a:pathLst>
                <a:path w="8720824" h="4236126">
                  <a:moveTo>
                    <a:pt x="8718284" y="3422056"/>
                  </a:moveTo>
                  <a:cubicBezTo>
                    <a:pt x="8717014" y="3256956"/>
                    <a:pt x="8720824" y="3137654"/>
                    <a:pt x="8710664" y="3059432"/>
                  </a:cubicBezTo>
                  <a:cubicBezTo>
                    <a:pt x="8719554" y="3040354"/>
                    <a:pt x="8710664" y="2970399"/>
                    <a:pt x="8719554" y="2939873"/>
                  </a:cubicBezTo>
                  <a:cubicBezTo>
                    <a:pt x="8715744" y="2918251"/>
                    <a:pt x="8717014" y="2896629"/>
                    <a:pt x="8710664" y="2888997"/>
                  </a:cubicBezTo>
                  <a:lnTo>
                    <a:pt x="8710664" y="2868011"/>
                  </a:lnTo>
                  <a:cubicBezTo>
                    <a:pt x="8713204" y="2641612"/>
                    <a:pt x="8714474" y="2422845"/>
                    <a:pt x="8708124" y="2195810"/>
                  </a:cubicBezTo>
                  <a:cubicBezTo>
                    <a:pt x="8708124" y="2132215"/>
                    <a:pt x="8706854" y="2069256"/>
                    <a:pt x="8706854" y="2005661"/>
                  </a:cubicBezTo>
                  <a:cubicBezTo>
                    <a:pt x="8704314" y="1989126"/>
                    <a:pt x="8703044" y="1971955"/>
                    <a:pt x="8701774" y="1954149"/>
                  </a:cubicBezTo>
                  <a:cubicBezTo>
                    <a:pt x="8700504" y="1875291"/>
                    <a:pt x="8703044" y="1799613"/>
                    <a:pt x="8703044" y="1724570"/>
                  </a:cubicBezTo>
                  <a:cubicBezTo>
                    <a:pt x="8705584" y="1662247"/>
                    <a:pt x="8706854" y="1598016"/>
                    <a:pt x="8704314" y="1534421"/>
                  </a:cubicBezTo>
                  <a:cubicBezTo>
                    <a:pt x="8704314" y="1533149"/>
                    <a:pt x="8705584" y="1533785"/>
                    <a:pt x="8705584" y="1534421"/>
                  </a:cubicBezTo>
                  <a:cubicBezTo>
                    <a:pt x="8701774" y="1480365"/>
                    <a:pt x="8699234" y="1402143"/>
                    <a:pt x="8701774" y="1337912"/>
                  </a:cubicBezTo>
                  <a:lnTo>
                    <a:pt x="8696694" y="1301027"/>
                  </a:lnTo>
                  <a:lnTo>
                    <a:pt x="8696694" y="1197367"/>
                  </a:lnTo>
                  <a:cubicBezTo>
                    <a:pt x="8699234" y="1102610"/>
                    <a:pt x="8701774" y="974090"/>
                    <a:pt x="8701774" y="783590"/>
                  </a:cubicBezTo>
                  <a:cubicBezTo>
                    <a:pt x="8701774" y="548640"/>
                    <a:pt x="8701774" y="311150"/>
                    <a:pt x="8703044" y="74930"/>
                  </a:cubicBezTo>
                  <a:lnTo>
                    <a:pt x="8703044" y="17780"/>
                  </a:lnTo>
                  <a:lnTo>
                    <a:pt x="8662404" y="17780"/>
                  </a:lnTo>
                  <a:lnTo>
                    <a:pt x="8662404" y="52070"/>
                  </a:lnTo>
                  <a:lnTo>
                    <a:pt x="8668754" y="52070"/>
                  </a:lnTo>
                  <a:lnTo>
                    <a:pt x="8668754" y="74930"/>
                  </a:lnTo>
                  <a:cubicBezTo>
                    <a:pt x="8668754" y="100330"/>
                    <a:pt x="8670024" y="127000"/>
                    <a:pt x="8670024" y="153670"/>
                  </a:cubicBezTo>
                  <a:cubicBezTo>
                    <a:pt x="8670024" y="191770"/>
                    <a:pt x="8670024" y="231140"/>
                    <a:pt x="8671294" y="270510"/>
                  </a:cubicBezTo>
                  <a:lnTo>
                    <a:pt x="8671294" y="508000"/>
                  </a:lnTo>
                  <a:cubicBezTo>
                    <a:pt x="8671294" y="661670"/>
                    <a:pt x="8672564" y="815340"/>
                    <a:pt x="8677644" y="965200"/>
                  </a:cubicBezTo>
                  <a:lnTo>
                    <a:pt x="8672564" y="955040"/>
                  </a:lnTo>
                  <a:cubicBezTo>
                    <a:pt x="8675104" y="993140"/>
                    <a:pt x="8675104" y="1033780"/>
                    <a:pt x="8676374" y="1058093"/>
                  </a:cubicBezTo>
                  <a:cubicBezTo>
                    <a:pt x="8676374" y="1069540"/>
                    <a:pt x="8677644" y="1080987"/>
                    <a:pt x="8677644" y="1093071"/>
                  </a:cubicBezTo>
                  <a:cubicBezTo>
                    <a:pt x="8678914" y="1165569"/>
                    <a:pt x="8673834" y="1241247"/>
                    <a:pt x="8677644" y="1313746"/>
                  </a:cubicBezTo>
                  <a:lnTo>
                    <a:pt x="8675104" y="1306750"/>
                  </a:lnTo>
                  <a:cubicBezTo>
                    <a:pt x="8673834" y="1409138"/>
                    <a:pt x="8675104" y="1508347"/>
                    <a:pt x="8676374" y="1606283"/>
                  </a:cubicBezTo>
                  <a:cubicBezTo>
                    <a:pt x="8676374" y="1652708"/>
                    <a:pt x="8675104" y="1699132"/>
                    <a:pt x="8676374" y="1745557"/>
                  </a:cubicBezTo>
                  <a:cubicBezTo>
                    <a:pt x="8675104" y="1847945"/>
                    <a:pt x="8678914" y="1916628"/>
                    <a:pt x="8678914" y="2019652"/>
                  </a:cubicBezTo>
                  <a:lnTo>
                    <a:pt x="8673834" y="2022196"/>
                  </a:lnTo>
                  <a:cubicBezTo>
                    <a:pt x="8691614" y="2195174"/>
                    <a:pt x="8658594" y="2385324"/>
                    <a:pt x="8677644" y="2565298"/>
                  </a:cubicBezTo>
                  <a:lnTo>
                    <a:pt x="8671294" y="2552579"/>
                  </a:lnTo>
                  <a:cubicBezTo>
                    <a:pt x="8681454" y="2580561"/>
                    <a:pt x="8667484" y="2661327"/>
                    <a:pt x="8683994" y="2651152"/>
                  </a:cubicBezTo>
                  <a:lnTo>
                    <a:pt x="8678914" y="2682949"/>
                  </a:lnTo>
                  <a:cubicBezTo>
                    <a:pt x="8700504" y="2805052"/>
                    <a:pt x="8668754" y="2905532"/>
                    <a:pt x="8682724" y="3055617"/>
                  </a:cubicBezTo>
                  <a:lnTo>
                    <a:pt x="8678914" y="3046077"/>
                  </a:lnTo>
                  <a:cubicBezTo>
                    <a:pt x="8681454" y="3086142"/>
                    <a:pt x="8683994" y="3132567"/>
                    <a:pt x="8680184" y="3161821"/>
                  </a:cubicBezTo>
                  <a:cubicBezTo>
                    <a:pt x="8680184" y="3157369"/>
                    <a:pt x="8678914" y="3159277"/>
                    <a:pt x="8677644" y="3149737"/>
                  </a:cubicBezTo>
                  <a:cubicBezTo>
                    <a:pt x="8662404" y="3357286"/>
                    <a:pt x="8678914" y="3635416"/>
                    <a:pt x="8678914" y="3899576"/>
                  </a:cubicBezTo>
                  <a:lnTo>
                    <a:pt x="8671294" y="3869096"/>
                  </a:lnTo>
                  <a:cubicBezTo>
                    <a:pt x="8673834" y="3907196"/>
                    <a:pt x="8675104" y="3956726"/>
                    <a:pt x="8675104" y="4010066"/>
                  </a:cubicBezTo>
                  <a:lnTo>
                    <a:pt x="8675104" y="4171356"/>
                  </a:lnTo>
                  <a:cubicBezTo>
                    <a:pt x="8671294" y="4171356"/>
                    <a:pt x="8668754" y="4170086"/>
                    <a:pt x="8663674" y="4170086"/>
                  </a:cubicBezTo>
                  <a:lnTo>
                    <a:pt x="8661134" y="4171356"/>
                  </a:lnTo>
                  <a:lnTo>
                    <a:pt x="8649704" y="4176436"/>
                  </a:lnTo>
                  <a:lnTo>
                    <a:pt x="8642084" y="4176436"/>
                  </a:lnTo>
                  <a:cubicBezTo>
                    <a:pt x="8621764" y="4171356"/>
                    <a:pt x="8625574" y="4173896"/>
                    <a:pt x="8616684" y="4168816"/>
                  </a:cubicBezTo>
                  <a:cubicBezTo>
                    <a:pt x="8512544" y="4167546"/>
                    <a:pt x="8498574" y="4157386"/>
                    <a:pt x="8424914" y="4152306"/>
                  </a:cubicBezTo>
                  <a:cubicBezTo>
                    <a:pt x="8424914" y="4152306"/>
                    <a:pt x="8426184" y="4152306"/>
                    <a:pt x="8424914" y="4153576"/>
                  </a:cubicBezTo>
                  <a:cubicBezTo>
                    <a:pt x="8374114" y="4162466"/>
                    <a:pt x="8304264" y="4157386"/>
                    <a:pt x="8263624" y="4156116"/>
                  </a:cubicBezTo>
                  <a:lnTo>
                    <a:pt x="8247114" y="4152306"/>
                  </a:lnTo>
                  <a:cubicBezTo>
                    <a:pt x="8222984" y="4143416"/>
                    <a:pt x="8129004" y="4168816"/>
                    <a:pt x="8160754" y="4154846"/>
                  </a:cubicBezTo>
                  <a:cubicBezTo>
                    <a:pt x="7949934" y="4158656"/>
                    <a:pt x="7708635" y="4158656"/>
                    <a:pt x="7351447" y="4158656"/>
                  </a:cubicBezTo>
                  <a:cubicBezTo>
                    <a:pt x="7300160" y="4165006"/>
                    <a:pt x="7071344" y="4158656"/>
                    <a:pt x="7152219" y="4168816"/>
                  </a:cubicBezTo>
                  <a:cubicBezTo>
                    <a:pt x="7061481" y="4156116"/>
                    <a:pt x="6789269" y="4153576"/>
                    <a:pt x="6688668" y="4153576"/>
                  </a:cubicBezTo>
                  <a:cubicBezTo>
                    <a:pt x="6692614" y="4152306"/>
                    <a:pt x="6696558" y="4151036"/>
                    <a:pt x="6712339" y="4151036"/>
                  </a:cubicBezTo>
                  <a:cubicBezTo>
                    <a:pt x="6517056" y="4134526"/>
                    <a:pt x="6479578" y="4166276"/>
                    <a:pt x="6296130" y="4145956"/>
                  </a:cubicBezTo>
                  <a:cubicBezTo>
                    <a:pt x="6266542" y="4159926"/>
                    <a:pt x="5962768" y="4142146"/>
                    <a:pt x="5858223" y="4157386"/>
                  </a:cubicBezTo>
                  <a:cubicBezTo>
                    <a:pt x="5836525" y="4154846"/>
                    <a:pt x="5828635" y="4151036"/>
                    <a:pt x="5836525" y="4149766"/>
                  </a:cubicBezTo>
                  <a:cubicBezTo>
                    <a:pt x="5505136" y="4147226"/>
                    <a:pt x="5140213" y="4145956"/>
                    <a:pt x="4862083" y="4143416"/>
                  </a:cubicBezTo>
                  <a:cubicBezTo>
                    <a:pt x="4623404" y="4156116"/>
                    <a:pt x="4284125" y="4138336"/>
                    <a:pt x="4077006" y="4154846"/>
                  </a:cubicBezTo>
                  <a:cubicBezTo>
                    <a:pt x="3907367" y="4151036"/>
                    <a:pt x="3631209" y="4144686"/>
                    <a:pt x="3394503" y="4151036"/>
                  </a:cubicBezTo>
                  <a:lnTo>
                    <a:pt x="3418173" y="4148496"/>
                  </a:lnTo>
                  <a:cubicBezTo>
                    <a:pt x="3149906" y="4149766"/>
                    <a:pt x="2814571" y="4149766"/>
                    <a:pt x="2631124" y="4161196"/>
                  </a:cubicBezTo>
                  <a:cubicBezTo>
                    <a:pt x="2552222" y="4144686"/>
                    <a:pt x="2435841" y="4148496"/>
                    <a:pt x="2319460" y="4143416"/>
                  </a:cubicBezTo>
                  <a:cubicBezTo>
                    <a:pt x="2139958" y="4151036"/>
                    <a:pt x="1778980" y="4148496"/>
                    <a:pt x="1504795" y="4156116"/>
                  </a:cubicBezTo>
                  <a:cubicBezTo>
                    <a:pt x="1463372" y="4148496"/>
                    <a:pt x="1279924" y="4159926"/>
                    <a:pt x="1266116" y="4148496"/>
                  </a:cubicBezTo>
                  <a:cubicBezTo>
                    <a:pt x="1004570" y="4156116"/>
                    <a:pt x="814070" y="4159926"/>
                    <a:pt x="617220" y="4161196"/>
                  </a:cubicBezTo>
                  <a:lnTo>
                    <a:pt x="318770" y="4161196"/>
                  </a:lnTo>
                  <a:lnTo>
                    <a:pt x="168910" y="4159926"/>
                  </a:lnTo>
                  <a:lnTo>
                    <a:pt x="93980" y="4158656"/>
                  </a:lnTo>
                  <a:lnTo>
                    <a:pt x="58420" y="4158656"/>
                  </a:lnTo>
                  <a:lnTo>
                    <a:pt x="45720" y="4157386"/>
                  </a:lnTo>
                  <a:lnTo>
                    <a:pt x="48260" y="4157386"/>
                  </a:lnTo>
                  <a:cubicBezTo>
                    <a:pt x="52070" y="4015146"/>
                    <a:pt x="55880" y="3875446"/>
                    <a:pt x="58420" y="3740826"/>
                  </a:cubicBezTo>
                  <a:cubicBezTo>
                    <a:pt x="55880" y="3716696"/>
                    <a:pt x="53340" y="3692566"/>
                    <a:pt x="49530" y="3667166"/>
                  </a:cubicBezTo>
                  <a:cubicBezTo>
                    <a:pt x="46990" y="3502066"/>
                    <a:pt x="45720" y="3319186"/>
                    <a:pt x="45720" y="3163728"/>
                  </a:cubicBezTo>
                  <a:cubicBezTo>
                    <a:pt x="46990" y="3142742"/>
                    <a:pt x="48260" y="3121120"/>
                    <a:pt x="45720" y="3098861"/>
                  </a:cubicBezTo>
                  <a:lnTo>
                    <a:pt x="45720" y="3084870"/>
                  </a:lnTo>
                  <a:lnTo>
                    <a:pt x="48260" y="3081691"/>
                  </a:lnTo>
                  <a:lnTo>
                    <a:pt x="49530" y="3047349"/>
                  </a:lnTo>
                  <a:cubicBezTo>
                    <a:pt x="50800" y="3047985"/>
                    <a:pt x="53340" y="3047985"/>
                    <a:pt x="54610" y="3050529"/>
                  </a:cubicBezTo>
                  <a:lnTo>
                    <a:pt x="54610" y="3057524"/>
                  </a:lnTo>
                  <a:lnTo>
                    <a:pt x="54610" y="3051165"/>
                  </a:lnTo>
                  <a:cubicBezTo>
                    <a:pt x="55880" y="3053073"/>
                    <a:pt x="57150" y="3055617"/>
                    <a:pt x="57150" y="3059432"/>
                  </a:cubicBezTo>
                  <a:lnTo>
                    <a:pt x="57150" y="2880094"/>
                  </a:lnTo>
                  <a:cubicBezTo>
                    <a:pt x="58420" y="2881366"/>
                    <a:pt x="59690" y="2882638"/>
                    <a:pt x="58420" y="2887089"/>
                  </a:cubicBezTo>
                  <a:cubicBezTo>
                    <a:pt x="69850" y="2841301"/>
                    <a:pt x="57150" y="2822222"/>
                    <a:pt x="57150" y="2792969"/>
                  </a:cubicBezTo>
                  <a:lnTo>
                    <a:pt x="57150" y="2787245"/>
                  </a:lnTo>
                  <a:cubicBezTo>
                    <a:pt x="57150" y="2777070"/>
                    <a:pt x="59690" y="2766259"/>
                    <a:pt x="63500" y="2752268"/>
                  </a:cubicBezTo>
                  <a:cubicBezTo>
                    <a:pt x="50800" y="2744000"/>
                    <a:pt x="64770" y="2658783"/>
                    <a:pt x="54610" y="2619354"/>
                  </a:cubicBezTo>
                  <a:lnTo>
                    <a:pt x="54610" y="2605363"/>
                  </a:lnTo>
                  <a:cubicBezTo>
                    <a:pt x="57150" y="2602819"/>
                    <a:pt x="58420" y="2601547"/>
                    <a:pt x="59690" y="2603455"/>
                  </a:cubicBezTo>
                  <a:cubicBezTo>
                    <a:pt x="62230" y="2496615"/>
                    <a:pt x="63500" y="2378328"/>
                    <a:pt x="66040" y="2287387"/>
                  </a:cubicBezTo>
                  <a:cubicBezTo>
                    <a:pt x="53340" y="2209801"/>
                    <a:pt x="71120" y="2099782"/>
                    <a:pt x="54610" y="2033643"/>
                  </a:cubicBezTo>
                  <a:cubicBezTo>
                    <a:pt x="58420" y="1978315"/>
                    <a:pt x="64770" y="1889282"/>
                    <a:pt x="58420" y="1812332"/>
                  </a:cubicBezTo>
                  <a:lnTo>
                    <a:pt x="60960" y="1819963"/>
                  </a:lnTo>
                  <a:cubicBezTo>
                    <a:pt x="59690" y="1732838"/>
                    <a:pt x="59690" y="1624726"/>
                    <a:pt x="48260" y="1564946"/>
                  </a:cubicBezTo>
                  <a:cubicBezTo>
                    <a:pt x="64770" y="1539508"/>
                    <a:pt x="60960" y="1501987"/>
                    <a:pt x="66040" y="1464466"/>
                  </a:cubicBezTo>
                  <a:cubicBezTo>
                    <a:pt x="58420" y="1406595"/>
                    <a:pt x="60960" y="1289580"/>
                    <a:pt x="53340" y="1201182"/>
                  </a:cubicBezTo>
                  <a:cubicBezTo>
                    <a:pt x="60960" y="1187827"/>
                    <a:pt x="50800" y="1128048"/>
                    <a:pt x="60960" y="1123596"/>
                  </a:cubicBezTo>
                  <a:cubicBezTo>
                    <a:pt x="53340" y="1028700"/>
                    <a:pt x="49530" y="836930"/>
                    <a:pt x="48260" y="638810"/>
                  </a:cubicBezTo>
                  <a:lnTo>
                    <a:pt x="48260" y="339090"/>
                  </a:lnTo>
                  <a:lnTo>
                    <a:pt x="49530" y="189230"/>
                  </a:lnTo>
                  <a:lnTo>
                    <a:pt x="50800" y="114300"/>
                  </a:lnTo>
                  <a:lnTo>
                    <a:pt x="50800" y="78740"/>
                  </a:lnTo>
                  <a:lnTo>
                    <a:pt x="52070" y="66040"/>
                  </a:lnTo>
                  <a:lnTo>
                    <a:pt x="64770" y="66040"/>
                  </a:lnTo>
                  <a:cubicBezTo>
                    <a:pt x="210820" y="69850"/>
                    <a:pt x="354330" y="73660"/>
                    <a:pt x="492760" y="77470"/>
                  </a:cubicBezTo>
                  <a:cubicBezTo>
                    <a:pt x="558800" y="71120"/>
                    <a:pt x="633730" y="58420"/>
                    <a:pt x="701040" y="50800"/>
                  </a:cubicBezTo>
                  <a:cubicBezTo>
                    <a:pt x="707390" y="52070"/>
                    <a:pt x="707390" y="53340"/>
                    <a:pt x="692150" y="53340"/>
                  </a:cubicBezTo>
                  <a:cubicBezTo>
                    <a:pt x="788670" y="50800"/>
                    <a:pt x="877570" y="62230"/>
                    <a:pt x="974090" y="59690"/>
                  </a:cubicBezTo>
                  <a:cubicBezTo>
                    <a:pt x="972820" y="60960"/>
                    <a:pt x="972820" y="60960"/>
                    <a:pt x="957580" y="63500"/>
                  </a:cubicBezTo>
                  <a:cubicBezTo>
                    <a:pt x="1058998" y="58420"/>
                    <a:pt x="1206939" y="72390"/>
                    <a:pt x="1372634" y="63500"/>
                  </a:cubicBezTo>
                  <a:lnTo>
                    <a:pt x="1382497" y="66040"/>
                  </a:lnTo>
                  <a:lnTo>
                    <a:pt x="1487042" y="62230"/>
                  </a:lnTo>
                  <a:cubicBezTo>
                    <a:pt x="1485070" y="64770"/>
                    <a:pt x="1481125" y="69850"/>
                    <a:pt x="1449564" y="69850"/>
                  </a:cubicBezTo>
                  <a:cubicBezTo>
                    <a:pt x="2723834" y="73660"/>
                    <a:pt x="4037555" y="55880"/>
                    <a:pt x="5345359" y="58420"/>
                  </a:cubicBezTo>
                  <a:lnTo>
                    <a:pt x="5296045" y="62230"/>
                  </a:lnTo>
                  <a:lnTo>
                    <a:pt x="5550504" y="55880"/>
                  </a:lnTo>
                  <a:cubicBezTo>
                    <a:pt x="5548532" y="57150"/>
                    <a:pt x="5536697" y="58420"/>
                    <a:pt x="5524861" y="59690"/>
                  </a:cubicBezTo>
                  <a:cubicBezTo>
                    <a:pt x="5850333" y="66040"/>
                    <a:pt x="6187639" y="55880"/>
                    <a:pt x="6503248" y="57150"/>
                  </a:cubicBezTo>
                  <a:cubicBezTo>
                    <a:pt x="6501276" y="58420"/>
                    <a:pt x="6453934" y="62230"/>
                    <a:pt x="6497331" y="64770"/>
                  </a:cubicBezTo>
                  <a:cubicBezTo>
                    <a:pt x="6732065" y="54610"/>
                    <a:pt x="6874089" y="77470"/>
                    <a:pt x="6990469" y="57150"/>
                  </a:cubicBezTo>
                  <a:cubicBezTo>
                    <a:pt x="7002305" y="58420"/>
                    <a:pt x="7008222" y="62230"/>
                    <a:pt x="6984552" y="64770"/>
                  </a:cubicBezTo>
                  <a:cubicBezTo>
                    <a:pt x="7637467" y="58420"/>
                    <a:pt x="8088364" y="58420"/>
                    <a:pt x="8511274" y="62230"/>
                  </a:cubicBezTo>
                  <a:cubicBezTo>
                    <a:pt x="8559534" y="59690"/>
                    <a:pt x="8610334" y="58420"/>
                    <a:pt x="8661134" y="55880"/>
                  </a:cubicBezTo>
                  <a:lnTo>
                    <a:pt x="8661134" y="20320"/>
                  </a:lnTo>
                  <a:cubicBezTo>
                    <a:pt x="8383004" y="19050"/>
                    <a:pt x="8103604" y="19050"/>
                    <a:pt x="7824204" y="17780"/>
                  </a:cubicBezTo>
                  <a:cubicBezTo>
                    <a:pt x="6513111" y="12700"/>
                    <a:pt x="5301963" y="0"/>
                    <a:pt x="3954708" y="24130"/>
                  </a:cubicBezTo>
                  <a:cubicBezTo>
                    <a:pt x="3956681" y="22860"/>
                    <a:pt x="3944845" y="21590"/>
                    <a:pt x="3980351" y="20320"/>
                  </a:cubicBezTo>
                  <a:cubicBezTo>
                    <a:pt x="3591758" y="24130"/>
                    <a:pt x="3238671" y="17780"/>
                    <a:pt x="2871776" y="21590"/>
                  </a:cubicBezTo>
                  <a:lnTo>
                    <a:pt x="2873748" y="20320"/>
                  </a:lnTo>
                  <a:cubicBezTo>
                    <a:pt x="1970318" y="34290"/>
                    <a:pt x="1002030" y="17780"/>
                    <a:pt x="438150" y="33020"/>
                  </a:cubicBezTo>
                  <a:lnTo>
                    <a:pt x="19050" y="33020"/>
                  </a:lnTo>
                  <a:lnTo>
                    <a:pt x="19050" y="78740"/>
                  </a:lnTo>
                  <a:cubicBezTo>
                    <a:pt x="19050" y="213360"/>
                    <a:pt x="20320" y="350520"/>
                    <a:pt x="20320" y="488950"/>
                  </a:cubicBezTo>
                  <a:cubicBezTo>
                    <a:pt x="7620" y="951230"/>
                    <a:pt x="11430" y="1224713"/>
                    <a:pt x="20320" y="1454927"/>
                  </a:cubicBezTo>
                  <a:cubicBezTo>
                    <a:pt x="26670" y="1739197"/>
                    <a:pt x="8890" y="2014564"/>
                    <a:pt x="13970" y="2298198"/>
                  </a:cubicBezTo>
                  <a:cubicBezTo>
                    <a:pt x="7620" y="2515058"/>
                    <a:pt x="21590" y="2740185"/>
                    <a:pt x="25400" y="2963404"/>
                  </a:cubicBezTo>
                  <a:cubicBezTo>
                    <a:pt x="20320" y="3046713"/>
                    <a:pt x="13970" y="3132567"/>
                    <a:pt x="15240" y="3245526"/>
                  </a:cubicBezTo>
                  <a:lnTo>
                    <a:pt x="19050" y="3232826"/>
                  </a:lnTo>
                  <a:cubicBezTo>
                    <a:pt x="13970" y="3282356"/>
                    <a:pt x="15240" y="3336966"/>
                    <a:pt x="19050" y="3389036"/>
                  </a:cubicBezTo>
                  <a:cubicBezTo>
                    <a:pt x="17780" y="3449996"/>
                    <a:pt x="17780" y="3512226"/>
                    <a:pt x="19050" y="3574456"/>
                  </a:cubicBezTo>
                  <a:cubicBezTo>
                    <a:pt x="19050" y="3575726"/>
                    <a:pt x="19050" y="3578266"/>
                    <a:pt x="17780" y="3579536"/>
                  </a:cubicBezTo>
                  <a:lnTo>
                    <a:pt x="16510" y="3566836"/>
                  </a:lnTo>
                  <a:cubicBezTo>
                    <a:pt x="12700" y="3590966"/>
                    <a:pt x="15240" y="3618906"/>
                    <a:pt x="19050" y="3646846"/>
                  </a:cubicBezTo>
                  <a:cubicBezTo>
                    <a:pt x="19050" y="3670976"/>
                    <a:pt x="20320" y="3693836"/>
                    <a:pt x="20320" y="3717966"/>
                  </a:cubicBezTo>
                  <a:lnTo>
                    <a:pt x="24130" y="3913546"/>
                  </a:lnTo>
                  <a:cubicBezTo>
                    <a:pt x="21590" y="3963076"/>
                    <a:pt x="34290" y="4086266"/>
                    <a:pt x="15240" y="4090076"/>
                  </a:cubicBezTo>
                  <a:cubicBezTo>
                    <a:pt x="15240" y="4046896"/>
                    <a:pt x="6350" y="4157386"/>
                    <a:pt x="1270" y="4060866"/>
                  </a:cubicBezTo>
                  <a:cubicBezTo>
                    <a:pt x="0" y="4072296"/>
                    <a:pt x="0" y="4100236"/>
                    <a:pt x="0" y="4129446"/>
                  </a:cubicBezTo>
                  <a:cubicBezTo>
                    <a:pt x="0" y="4138336"/>
                    <a:pt x="1270" y="4147226"/>
                    <a:pt x="1270" y="4154846"/>
                  </a:cubicBezTo>
                  <a:cubicBezTo>
                    <a:pt x="2540" y="4172626"/>
                    <a:pt x="5080" y="4185326"/>
                    <a:pt x="7620" y="4181516"/>
                  </a:cubicBezTo>
                  <a:cubicBezTo>
                    <a:pt x="17780" y="4191676"/>
                    <a:pt x="25400" y="4236126"/>
                    <a:pt x="33020" y="4175166"/>
                  </a:cubicBezTo>
                  <a:lnTo>
                    <a:pt x="60960" y="4175166"/>
                  </a:lnTo>
                  <a:cubicBezTo>
                    <a:pt x="91440" y="4175166"/>
                    <a:pt x="121920" y="4175166"/>
                    <a:pt x="152400" y="4176436"/>
                  </a:cubicBezTo>
                  <a:cubicBezTo>
                    <a:pt x="194310" y="4177706"/>
                    <a:pt x="234950" y="4178976"/>
                    <a:pt x="273050" y="4180246"/>
                  </a:cubicBezTo>
                  <a:cubicBezTo>
                    <a:pt x="991870" y="4206916"/>
                    <a:pt x="2053166" y="4190406"/>
                    <a:pt x="3169631" y="4173896"/>
                  </a:cubicBezTo>
                  <a:cubicBezTo>
                    <a:pt x="4116457" y="4182786"/>
                    <a:pt x="5063284" y="4162466"/>
                    <a:pt x="5984467" y="4175166"/>
                  </a:cubicBezTo>
                  <a:cubicBezTo>
                    <a:pt x="5475548" y="4177706"/>
                    <a:pt x="4972546" y="4182786"/>
                    <a:pt x="4447846" y="4186596"/>
                  </a:cubicBezTo>
                  <a:cubicBezTo>
                    <a:pt x="4459682" y="4185326"/>
                    <a:pt x="4465600" y="4184056"/>
                    <a:pt x="4477435" y="4182786"/>
                  </a:cubicBezTo>
                  <a:cubicBezTo>
                    <a:pt x="4437984" y="4185326"/>
                    <a:pt x="4394588" y="4189136"/>
                    <a:pt x="4349219" y="4187866"/>
                  </a:cubicBezTo>
                  <a:cubicBezTo>
                    <a:pt x="4337383" y="4186596"/>
                    <a:pt x="4361054" y="4185326"/>
                    <a:pt x="4376834" y="4184056"/>
                  </a:cubicBezTo>
                  <a:cubicBezTo>
                    <a:pt x="4203250" y="4173896"/>
                    <a:pt x="3869888" y="4190406"/>
                    <a:pt x="3761398" y="4182786"/>
                  </a:cubicBezTo>
                  <a:cubicBezTo>
                    <a:pt x="3712084" y="4184056"/>
                    <a:pt x="3690386" y="4187866"/>
                    <a:pt x="3718001" y="4191676"/>
                  </a:cubicBezTo>
                  <a:cubicBezTo>
                    <a:pt x="3078894" y="4194216"/>
                    <a:pt x="2394417" y="4196756"/>
                    <a:pt x="1741502" y="4204376"/>
                  </a:cubicBezTo>
                  <a:cubicBezTo>
                    <a:pt x="1709941" y="4203106"/>
                    <a:pt x="1704023" y="4200566"/>
                    <a:pt x="1713886" y="4196756"/>
                  </a:cubicBezTo>
                  <a:cubicBezTo>
                    <a:pt x="1157626" y="4213266"/>
                    <a:pt x="735330" y="4206916"/>
                    <a:pt x="368300" y="4204376"/>
                  </a:cubicBezTo>
                  <a:cubicBezTo>
                    <a:pt x="354330" y="4208186"/>
                    <a:pt x="405130" y="4209456"/>
                    <a:pt x="369570" y="4213266"/>
                  </a:cubicBezTo>
                  <a:cubicBezTo>
                    <a:pt x="487680" y="4218346"/>
                    <a:pt x="585470" y="4203106"/>
                    <a:pt x="692150" y="4210726"/>
                  </a:cubicBezTo>
                  <a:lnTo>
                    <a:pt x="678180" y="4214536"/>
                  </a:lnTo>
                  <a:cubicBezTo>
                    <a:pt x="755650" y="4217076"/>
                    <a:pt x="693420" y="4204376"/>
                    <a:pt x="774700" y="4209456"/>
                  </a:cubicBezTo>
                  <a:cubicBezTo>
                    <a:pt x="806450" y="4213266"/>
                    <a:pt x="767080" y="4214536"/>
                    <a:pt x="781050" y="4215806"/>
                  </a:cubicBezTo>
                  <a:cubicBezTo>
                    <a:pt x="946150" y="4214536"/>
                    <a:pt x="1169461" y="4218346"/>
                    <a:pt x="1412085" y="4208186"/>
                  </a:cubicBezTo>
                  <a:cubicBezTo>
                    <a:pt x="1471262" y="4217076"/>
                    <a:pt x="1688243" y="4208186"/>
                    <a:pt x="1782926" y="4217076"/>
                  </a:cubicBezTo>
                  <a:cubicBezTo>
                    <a:pt x="1849992" y="4213266"/>
                    <a:pt x="1915087" y="4214536"/>
                    <a:pt x="1940730" y="4208186"/>
                  </a:cubicBezTo>
                  <a:cubicBezTo>
                    <a:pt x="2840215" y="4213266"/>
                    <a:pt x="3759425" y="4204376"/>
                    <a:pt x="4680608" y="4204376"/>
                  </a:cubicBezTo>
                  <a:cubicBezTo>
                    <a:pt x="5112597" y="4186596"/>
                    <a:pt x="5627434" y="4208186"/>
                    <a:pt x="6140298" y="4201836"/>
                  </a:cubicBezTo>
                  <a:cubicBezTo>
                    <a:pt x="6144243" y="4201836"/>
                    <a:pt x="6142271" y="4203106"/>
                    <a:pt x="6140298" y="4203106"/>
                  </a:cubicBezTo>
                  <a:cubicBezTo>
                    <a:pt x="6307965" y="4199296"/>
                    <a:pt x="6550590" y="4196756"/>
                    <a:pt x="6749818" y="4199296"/>
                  </a:cubicBezTo>
                  <a:lnTo>
                    <a:pt x="6919457" y="4191676"/>
                  </a:lnTo>
                  <a:cubicBezTo>
                    <a:pt x="7300160" y="4196756"/>
                    <a:pt x="7684808" y="4199296"/>
                    <a:pt x="7935964" y="4199296"/>
                  </a:cubicBezTo>
                  <a:lnTo>
                    <a:pt x="8574774" y="4199296"/>
                  </a:lnTo>
                  <a:cubicBezTo>
                    <a:pt x="8570964" y="4200566"/>
                    <a:pt x="8559534" y="4201836"/>
                    <a:pt x="8535404" y="4203106"/>
                  </a:cubicBezTo>
                  <a:cubicBezTo>
                    <a:pt x="8554454" y="4204376"/>
                    <a:pt x="8626844" y="4204376"/>
                    <a:pt x="8662404" y="4200566"/>
                  </a:cubicBezTo>
                  <a:cubicBezTo>
                    <a:pt x="8667484" y="4200566"/>
                    <a:pt x="8672564" y="4199296"/>
                    <a:pt x="8676374" y="4199296"/>
                  </a:cubicBezTo>
                  <a:lnTo>
                    <a:pt x="8701774" y="4199296"/>
                  </a:lnTo>
                  <a:lnTo>
                    <a:pt x="8701774" y="4184056"/>
                  </a:lnTo>
                  <a:cubicBezTo>
                    <a:pt x="8709394" y="4180246"/>
                    <a:pt x="8695424" y="4181516"/>
                    <a:pt x="8701774" y="4173896"/>
                  </a:cubicBezTo>
                  <a:lnTo>
                    <a:pt x="8701774" y="3867826"/>
                  </a:lnTo>
                  <a:cubicBezTo>
                    <a:pt x="8706854" y="3886876"/>
                    <a:pt x="8699234" y="3950376"/>
                    <a:pt x="8708124" y="3941486"/>
                  </a:cubicBezTo>
                  <a:cubicBezTo>
                    <a:pt x="8711934" y="3897036"/>
                    <a:pt x="8705584" y="3877986"/>
                    <a:pt x="8701774" y="3867826"/>
                  </a:cubicBezTo>
                  <a:cubicBezTo>
                    <a:pt x="8701774" y="3686216"/>
                    <a:pt x="8703044" y="3503336"/>
                    <a:pt x="8703044" y="3321726"/>
                  </a:cubicBezTo>
                  <a:cubicBezTo>
                    <a:pt x="8704314" y="3206156"/>
                    <a:pt x="8704314" y="3141470"/>
                    <a:pt x="8705584" y="3084870"/>
                  </a:cubicBezTo>
                  <a:cubicBezTo>
                    <a:pt x="8711934" y="3260766"/>
                    <a:pt x="8706854" y="3549056"/>
                    <a:pt x="8705584" y="3832266"/>
                  </a:cubicBezTo>
                  <a:cubicBezTo>
                    <a:pt x="8709394" y="3846236"/>
                    <a:pt x="8710664" y="3795436"/>
                    <a:pt x="8714474" y="3830996"/>
                  </a:cubicBezTo>
                  <a:cubicBezTo>
                    <a:pt x="8719554" y="3712886"/>
                    <a:pt x="8704314" y="3615096"/>
                    <a:pt x="8711934" y="3508416"/>
                  </a:cubicBezTo>
                  <a:lnTo>
                    <a:pt x="8715744" y="3522386"/>
                  </a:lnTo>
                  <a:cubicBezTo>
                    <a:pt x="8718284" y="3444916"/>
                    <a:pt x="8705584" y="3507146"/>
                    <a:pt x="8710664" y="3425866"/>
                  </a:cubicBezTo>
                  <a:cubicBezTo>
                    <a:pt x="8715744" y="3396656"/>
                    <a:pt x="8717014" y="3437296"/>
                    <a:pt x="8718284" y="3422056"/>
                  </a:cubicBezTo>
                  <a:close/>
                  <a:moveTo>
                    <a:pt x="8245844" y="4172626"/>
                  </a:moveTo>
                  <a:lnTo>
                    <a:pt x="8273784" y="4172626"/>
                  </a:lnTo>
                  <a:cubicBezTo>
                    <a:pt x="8267434" y="4171356"/>
                    <a:pt x="8258544" y="4171356"/>
                    <a:pt x="8245844" y="4172626"/>
                  </a:cubicBezTo>
                  <a:close/>
                </a:path>
              </a:pathLst>
            </a:custGeom>
            <a:solidFill>
              <a:srgbClr val="C7D0D8"/>
            </a:solidFill>
          </p:spPr>
        </p:sp>
      </p:grpSp>
      <p:pic>
        <p:nvPicPr>
          <p:cNvPr id="6" name="Picture 6"/>
          <p:cNvPicPr>
            <a:picLocks noChangeAspect="1"/>
          </p:cNvPicPr>
          <p:nvPr/>
        </p:nvPicPr>
        <p:blipFill>
          <a:blip r:embed="rId3"/>
          <a:srcRect l="303" r="303"/>
          <a:stretch>
            <a:fillRect/>
          </a:stretch>
        </p:blipFill>
        <p:spPr>
          <a:xfrm>
            <a:off x="3798514" y="1686951"/>
            <a:ext cx="1411685" cy="2520112"/>
          </a:xfrm>
          <a:prstGeom prst="rect">
            <a:avLst/>
          </a:prstGeom>
        </p:spPr>
      </p:pic>
      <p:pic>
        <p:nvPicPr>
          <p:cNvPr id="7" name="Picture 7"/>
          <p:cNvPicPr>
            <a:picLocks noChangeAspect="1"/>
          </p:cNvPicPr>
          <p:nvPr/>
        </p:nvPicPr>
        <p:blipFill>
          <a:blip r:embed="rId4"/>
          <a:srcRect/>
          <a:stretch>
            <a:fillRect/>
          </a:stretch>
        </p:blipFill>
        <p:spPr>
          <a:xfrm>
            <a:off x="9313036" y="1304611"/>
            <a:ext cx="971004" cy="971004"/>
          </a:xfrm>
          <a:prstGeom prst="rect">
            <a:avLst/>
          </a:prstGeom>
        </p:spPr>
      </p:pic>
      <p:sp>
        <p:nvSpPr>
          <p:cNvPr id="8" name="TextBox 8"/>
          <p:cNvSpPr txBox="1"/>
          <p:nvPr/>
        </p:nvSpPr>
        <p:spPr>
          <a:xfrm>
            <a:off x="9313036" y="5903807"/>
            <a:ext cx="8217761" cy="481330"/>
          </a:xfrm>
          <a:prstGeom prst="rect">
            <a:avLst/>
          </a:prstGeom>
        </p:spPr>
        <p:txBody>
          <a:bodyPr lIns="0" tIns="0" rIns="0" bIns="0" rtlCol="0" anchor="t">
            <a:spAutoFit/>
          </a:bodyPr>
          <a:lstStyle/>
          <a:p>
            <a:pPr>
              <a:lnSpc>
                <a:spcPts val="3919"/>
              </a:lnSpc>
              <a:spcBef>
                <a:spcPct val="0"/>
              </a:spcBef>
            </a:pPr>
            <a:r>
              <a:rPr lang="en-US" sz="2800">
                <a:solidFill>
                  <a:srgbClr val="000000"/>
                </a:solidFill>
                <a:latin typeface="Amiko"/>
              </a:rPr>
              <a:t>Why is Open Access important for students?</a:t>
            </a:r>
          </a:p>
        </p:txBody>
      </p:sp>
      <p:sp>
        <p:nvSpPr>
          <p:cNvPr id="9" name="TextBox 9"/>
          <p:cNvSpPr txBox="1"/>
          <p:nvPr/>
        </p:nvSpPr>
        <p:spPr>
          <a:xfrm>
            <a:off x="9313036" y="167005"/>
            <a:ext cx="8217761" cy="976630"/>
          </a:xfrm>
          <a:prstGeom prst="rect">
            <a:avLst/>
          </a:prstGeom>
        </p:spPr>
        <p:txBody>
          <a:bodyPr lIns="0" tIns="0" rIns="0" bIns="0" rtlCol="0" anchor="t">
            <a:spAutoFit/>
          </a:bodyPr>
          <a:lstStyle/>
          <a:p>
            <a:pPr>
              <a:lnSpc>
                <a:spcPts val="3919"/>
              </a:lnSpc>
              <a:spcBef>
                <a:spcPct val="0"/>
              </a:spcBef>
            </a:pPr>
            <a:r>
              <a:rPr lang="en-US" sz="2800">
                <a:solidFill>
                  <a:srgbClr val="000000"/>
                </a:solidFill>
                <a:latin typeface="Amiko"/>
              </a:rPr>
              <a:t>Why is Open Access important for staff and researchers?</a:t>
            </a:r>
          </a:p>
        </p:txBody>
      </p:sp>
      <p:sp>
        <p:nvSpPr>
          <p:cNvPr id="10" name="TextBox 10"/>
          <p:cNvSpPr txBox="1"/>
          <p:nvPr/>
        </p:nvSpPr>
        <p:spPr>
          <a:xfrm>
            <a:off x="220735" y="9855169"/>
            <a:ext cx="2172053" cy="199353"/>
          </a:xfrm>
          <a:prstGeom prst="rect">
            <a:avLst/>
          </a:prstGeom>
        </p:spPr>
        <p:txBody>
          <a:bodyPr lIns="0" tIns="0" rIns="0" bIns="0" rtlCol="0" anchor="t">
            <a:spAutoFit/>
          </a:bodyPr>
          <a:lstStyle/>
          <a:p>
            <a:pPr algn="ctr">
              <a:lnSpc>
                <a:spcPts val="1679"/>
              </a:lnSpc>
              <a:spcBef>
                <a:spcPct val="0"/>
              </a:spcBef>
            </a:pPr>
            <a:r>
              <a:rPr lang="en-US" sz="1200" dirty="0">
                <a:solidFill>
                  <a:srgbClr val="000000"/>
                </a:solidFill>
                <a:latin typeface="Amiko"/>
                <a:hlinkClick r:id="rId5" tooltip="https://creativecommons.org/licenses/by/3.0/"/>
              </a:rPr>
              <a:t>Licensed under </a:t>
            </a:r>
            <a:r>
              <a:rPr lang="en-US" sz="1200" dirty="0">
                <a:solidFill>
                  <a:srgbClr val="5271FF"/>
                </a:solidFill>
                <a:latin typeface="Amiko"/>
                <a:hlinkClick r:id="rId5" tooltip="https://creativecommons.org/licenses/by/3.0/"/>
              </a:rPr>
              <a:t>CC-BY 3.0 </a:t>
            </a:r>
            <a:r>
              <a:rPr lang="en-US" sz="1200" dirty="0">
                <a:solidFill>
                  <a:srgbClr val="000000"/>
                </a:solidFill>
                <a:latin typeface="Amiko"/>
                <a:hlinkClick r:id="rId5" tooltip="https://creativecommons.org/licenses/by/3.0/"/>
              </a:rPr>
              <a:t>    </a:t>
            </a:r>
          </a:p>
        </p:txBody>
      </p:sp>
      <p:sp>
        <p:nvSpPr>
          <p:cNvPr id="12" name="TextBox 12"/>
          <p:cNvSpPr txBox="1"/>
          <p:nvPr/>
        </p:nvSpPr>
        <p:spPr>
          <a:xfrm>
            <a:off x="640473" y="4875181"/>
            <a:ext cx="7566176" cy="3449955"/>
          </a:xfrm>
          <a:prstGeom prst="rect">
            <a:avLst/>
          </a:prstGeom>
        </p:spPr>
        <p:txBody>
          <a:bodyPr lIns="0" tIns="0" rIns="0" bIns="0" rtlCol="0" anchor="t">
            <a:spAutoFit/>
          </a:bodyPr>
          <a:lstStyle/>
          <a:p>
            <a:pPr>
              <a:lnSpc>
                <a:spcPts val="2520"/>
              </a:lnSpc>
              <a:spcBef>
                <a:spcPct val="0"/>
              </a:spcBef>
            </a:pPr>
            <a:r>
              <a:rPr lang="en-US" sz="1800" dirty="0">
                <a:solidFill>
                  <a:srgbClr val="000000"/>
                </a:solidFill>
                <a:latin typeface="Amiko"/>
              </a:rPr>
              <a:t>'By "open access" to this [research] literature, we mean its free availability on the public internet, permitting any users to read, download, copy, distribute, print, search, or link to the full texts of these articles, crawl them for indexing, pass them as data to software, or use them for any other lawful purpose, without financial, legal, or technical barriers other than those inseparable from gaining access to the internet itself. The only constraint on reproduction and distribution and the only role for copyright in this domain should be to give authors control over the integrity of their work and the right to be properly acknowledged and cited.'</a:t>
            </a:r>
          </a:p>
          <a:p>
            <a:pPr>
              <a:lnSpc>
                <a:spcPts val="2520"/>
              </a:lnSpc>
              <a:spcBef>
                <a:spcPct val="0"/>
              </a:spcBef>
            </a:pPr>
            <a:endParaRPr lang="en-US" sz="1800" dirty="0">
              <a:solidFill>
                <a:srgbClr val="000000"/>
              </a:solidFill>
              <a:latin typeface="Amiko"/>
            </a:endParaRPr>
          </a:p>
        </p:txBody>
      </p:sp>
      <p:sp>
        <p:nvSpPr>
          <p:cNvPr id="13" name="TextBox 13"/>
          <p:cNvSpPr txBox="1"/>
          <p:nvPr/>
        </p:nvSpPr>
        <p:spPr>
          <a:xfrm>
            <a:off x="640473" y="8089176"/>
            <a:ext cx="7938715" cy="198120"/>
          </a:xfrm>
          <a:prstGeom prst="rect">
            <a:avLst/>
          </a:prstGeom>
        </p:spPr>
        <p:txBody>
          <a:bodyPr lIns="0" tIns="0" rIns="0" bIns="0" rtlCol="0" anchor="t">
            <a:spAutoFit/>
          </a:bodyPr>
          <a:lstStyle/>
          <a:p>
            <a:pPr>
              <a:lnSpc>
                <a:spcPts val="1679"/>
              </a:lnSpc>
              <a:spcBef>
                <a:spcPct val="0"/>
              </a:spcBef>
            </a:pPr>
            <a:r>
              <a:rPr lang="en-US" sz="1200" dirty="0">
                <a:solidFill>
                  <a:srgbClr val="000000"/>
                </a:solidFill>
                <a:latin typeface="Amiko"/>
                <a:hlinkClick r:id="rId6" tooltip="https://www.budapestopenaccessinitiative.org/boai15-1"/>
              </a:rPr>
              <a:t>Budapest Open Access Initiative. Available at: </a:t>
            </a:r>
            <a:r>
              <a:rPr lang="en-US" sz="1200" dirty="0">
                <a:solidFill>
                  <a:srgbClr val="5271FF"/>
                </a:solidFill>
                <a:latin typeface="Amiko"/>
                <a:hlinkClick r:id="rId6" tooltip="https://www.budapestopenaccessinitiative.org/boai15-1"/>
              </a:rPr>
              <a:t>https://www.budapestopenaccessinitiative.org/boai15-1</a:t>
            </a:r>
          </a:p>
        </p:txBody>
      </p:sp>
      <p:sp>
        <p:nvSpPr>
          <p:cNvPr id="14" name="TextBox 14"/>
          <p:cNvSpPr txBox="1"/>
          <p:nvPr/>
        </p:nvSpPr>
        <p:spPr>
          <a:xfrm>
            <a:off x="220735" y="300990"/>
            <a:ext cx="8608941" cy="727710"/>
          </a:xfrm>
          <a:prstGeom prst="rect">
            <a:avLst/>
          </a:prstGeom>
        </p:spPr>
        <p:txBody>
          <a:bodyPr lIns="0" tIns="0" rIns="0" bIns="0" rtlCol="0" anchor="t">
            <a:spAutoFit/>
          </a:bodyPr>
          <a:lstStyle/>
          <a:p>
            <a:pPr>
              <a:lnSpc>
                <a:spcPts val="2940"/>
              </a:lnSpc>
              <a:spcBef>
                <a:spcPct val="0"/>
              </a:spcBef>
            </a:pPr>
            <a:r>
              <a:rPr lang="en-US" sz="2100">
                <a:solidFill>
                  <a:srgbClr val="000000"/>
                </a:solidFill>
                <a:latin typeface="Amiko"/>
              </a:rPr>
              <a:t>The first formal definition of Open Access was provided by the Budapest Open Access Initiative in 2002:</a:t>
            </a:r>
          </a:p>
        </p:txBody>
      </p:sp>
      <p:pic>
        <p:nvPicPr>
          <p:cNvPr id="15" name="Picture 15"/>
          <p:cNvPicPr>
            <a:picLocks noChangeAspect="1"/>
          </p:cNvPicPr>
          <p:nvPr/>
        </p:nvPicPr>
        <p:blipFill>
          <a:blip r:embed="rId4"/>
          <a:srcRect/>
          <a:stretch>
            <a:fillRect/>
          </a:stretch>
        </p:blipFill>
        <p:spPr>
          <a:xfrm>
            <a:off x="9313036" y="2622744"/>
            <a:ext cx="971004" cy="971004"/>
          </a:xfrm>
          <a:prstGeom prst="rect">
            <a:avLst/>
          </a:prstGeom>
        </p:spPr>
      </p:pic>
      <p:pic>
        <p:nvPicPr>
          <p:cNvPr id="16" name="Picture 16"/>
          <p:cNvPicPr>
            <a:picLocks noChangeAspect="1"/>
          </p:cNvPicPr>
          <p:nvPr/>
        </p:nvPicPr>
        <p:blipFill>
          <a:blip r:embed="rId4"/>
          <a:srcRect/>
          <a:stretch>
            <a:fillRect/>
          </a:stretch>
        </p:blipFill>
        <p:spPr>
          <a:xfrm>
            <a:off x="9313036" y="4207063"/>
            <a:ext cx="971004" cy="971004"/>
          </a:xfrm>
          <a:prstGeom prst="rect">
            <a:avLst/>
          </a:prstGeom>
        </p:spPr>
      </p:pic>
      <p:sp>
        <p:nvSpPr>
          <p:cNvPr id="17" name="TextBox 17"/>
          <p:cNvSpPr txBox="1"/>
          <p:nvPr/>
        </p:nvSpPr>
        <p:spPr>
          <a:xfrm>
            <a:off x="10558621" y="1357996"/>
            <a:ext cx="6700679" cy="826135"/>
          </a:xfrm>
          <a:prstGeom prst="rect">
            <a:avLst/>
          </a:prstGeom>
        </p:spPr>
        <p:txBody>
          <a:bodyPr lIns="0" tIns="0" rIns="0" bIns="0" rtlCol="0" anchor="t">
            <a:spAutoFit/>
          </a:bodyPr>
          <a:lstStyle/>
          <a:p>
            <a:pPr>
              <a:lnSpc>
                <a:spcPts val="2240"/>
              </a:lnSpc>
              <a:spcBef>
                <a:spcPct val="0"/>
              </a:spcBef>
            </a:pPr>
            <a:r>
              <a:rPr lang="en-US" sz="1600">
                <a:solidFill>
                  <a:srgbClr val="000000"/>
                </a:solidFill>
                <a:latin typeface="Amiko"/>
              </a:rPr>
              <a:t>Access to published research is available quickly and free of charge to any user improving the reach of the research. That means more readers, more citations and more collaborations.</a:t>
            </a:r>
          </a:p>
        </p:txBody>
      </p:sp>
      <p:sp>
        <p:nvSpPr>
          <p:cNvPr id="18" name="TextBox 18"/>
          <p:cNvSpPr txBox="1"/>
          <p:nvPr/>
        </p:nvSpPr>
        <p:spPr>
          <a:xfrm>
            <a:off x="10558621" y="2399565"/>
            <a:ext cx="6700679" cy="1654810"/>
          </a:xfrm>
          <a:prstGeom prst="rect">
            <a:avLst/>
          </a:prstGeom>
        </p:spPr>
        <p:txBody>
          <a:bodyPr lIns="0" tIns="0" rIns="0" bIns="0" rtlCol="0" anchor="t">
            <a:spAutoFit/>
          </a:bodyPr>
          <a:lstStyle/>
          <a:p>
            <a:pPr>
              <a:lnSpc>
                <a:spcPts val="2240"/>
              </a:lnSpc>
              <a:spcBef>
                <a:spcPct val="0"/>
              </a:spcBef>
            </a:pPr>
            <a:r>
              <a:rPr lang="en-US" sz="1600">
                <a:solidFill>
                  <a:srgbClr val="000000"/>
                </a:solidFill>
                <a:latin typeface="Amiko"/>
              </a:rPr>
              <a:t>Research funding bodies increasingly require Open Access as a condition of their awards. This is so that publicly funded research can benefit the whole of society. Open Access is a requirement of submission to The Research Excellence Framework (REF) which evaluates the quality of research in UK higher education institutions.</a:t>
            </a:r>
          </a:p>
        </p:txBody>
      </p:sp>
      <p:sp>
        <p:nvSpPr>
          <p:cNvPr id="19" name="TextBox 19"/>
          <p:cNvSpPr txBox="1"/>
          <p:nvPr/>
        </p:nvSpPr>
        <p:spPr>
          <a:xfrm>
            <a:off x="10558621" y="4314055"/>
            <a:ext cx="6700679" cy="826135"/>
          </a:xfrm>
          <a:prstGeom prst="rect">
            <a:avLst/>
          </a:prstGeom>
        </p:spPr>
        <p:txBody>
          <a:bodyPr lIns="0" tIns="0" rIns="0" bIns="0" rtlCol="0" anchor="t">
            <a:spAutoFit/>
          </a:bodyPr>
          <a:lstStyle/>
          <a:p>
            <a:pPr>
              <a:lnSpc>
                <a:spcPts val="2240"/>
              </a:lnSpc>
              <a:spcBef>
                <a:spcPct val="0"/>
              </a:spcBef>
            </a:pPr>
            <a:r>
              <a:rPr lang="en-US" sz="1600">
                <a:solidFill>
                  <a:srgbClr val="000000"/>
                </a:solidFill>
                <a:latin typeface="Amiko"/>
              </a:rPr>
              <a:t>Open access enables powerful text and data mining and creates conditions that could accelerate 'discovery in academia and in the private sector, and of learning at every strata of education.' </a:t>
            </a:r>
          </a:p>
        </p:txBody>
      </p:sp>
      <p:sp>
        <p:nvSpPr>
          <p:cNvPr id="20" name="TextBox 20"/>
          <p:cNvSpPr txBox="1"/>
          <p:nvPr/>
        </p:nvSpPr>
        <p:spPr>
          <a:xfrm>
            <a:off x="10558621" y="5234635"/>
            <a:ext cx="6700679" cy="549910"/>
          </a:xfrm>
          <a:prstGeom prst="rect">
            <a:avLst/>
          </a:prstGeom>
        </p:spPr>
        <p:txBody>
          <a:bodyPr lIns="0" tIns="0" rIns="0" bIns="0" rtlCol="0" anchor="t">
            <a:spAutoFit/>
          </a:bodyPr>
          <a:lstStyle/>
          <a:p>
            <a:pPr>
              <a:lnSpc>
                <a:spcPts val="2240"/>
              </a:lnSpc>
              <a:spcBef>
                <a:spcPct val="0"/>
              </a:spcBef>
            </a:pPr>
            <a:r>
              <a:rPr lang="en-US" sz="1600" dirty="0">
                <a:solidFill>
                  <a:srgbClr val="000000"/>
                </a:solidFill>
                <a:latin typeface="Amiko"/>
              </a:rPr>
              <a:t>SPARC Europe. Available at: </a:t>
            </a:r>
            <a:r>
              <a:rPr lang="en-US" sz="1600" dirty="0">
                <a:solidFill>
                  <a:srgbClr val="5271FF"/>
                </a:solidFill>
                <a:latin typeface="Amiko"/>
              </a:rPr>
              <a:t>https://sparceurope.org/who-we-are/about-us/</a:t>
            </a:r>
          </a:p>
        </p:txBody>
      </p:sp>
      <p:pic>
        <p:nvPicPr>
          <p:cNvPr id="21" name="Picture 21"/>
          <p:cNvPicPr>
            <a:picLocks noChangeAspect="1"/>
          </p:cNvPicPr>
          <p:nvPr/>
        </p:nvPicPr>
        <p:blipFill>
          <a:blip r:embed="rId4"/>
          <a:srcRect/>
          <a:stretch>
            <a:fillRect/>
          </a:stretch>
        </p:blipFill>
        <p:spPr>
          <a:xfrm>
            <a:off x="9411687" y="6619209"/>
            <a:ext cx="971004" cy="971004"/>
          </a:xfrm>
          <a:prstGeom prst="rect">
            <a:avLst/>
          </a:prstGeom>
        </p:spPr>
      </p:pic>
      <p:pic>
        <p:nvPicPr>
          <p:cNvPr id="22" name="Picture 22"/>
          <p:cNvPicPr>
            <a:picLocks noChangeAspect="1"/>
          </p:cNvPicPr>
          <p:nvPr/>
        </p:nvPicPr>
        <p:blipFill>
          <a:blip r:embed="rId4"/>
          <a:srcRect/>
          <a:stretch>
            <a:fillRect/>
          </a:stretch>
        </p:blipFill>
        <p:spPr>
          <a:xfrm>
            <a:off x="9411687" y="7801793"/>
            <a:ext cx="971004" cy="971004"/>
          </a:xfrm>
          <a:prstGeom prst="rect">
            <a:avLst/>
          </a:prstGeom>
        </p:spPr>
      </p:pic>
      <p:pic>
        <p:nvPicPr>
          <p:cNvPr id="23" name="Picture 23"/>
          <p:cNvPicPr>
            <a:picLocks noChangeAspect="1"/>
          </p:cNvPicPr>
          <p:nvPr/>
        </p:nvPicPr>
        <p:blipFill>
          <a:blip r:embed="rId4"/>
          <a:srcRect/>
          <a:stretch>
            <a:fillRect/>
          </a:stretch>
        </p:blipFill>
        <p:spPr>
          <a:xfrm>
            <a:off x="9411687" y="8993366"/>
            <a:ext cx="971004" cy="971004"/>
          </a:xfrm>
          <a:prstGeom prst="rect">
            <a:avLst/>
          </a:prstGeom>
        </p:spPr>
      </p:pic>
      <p:sp>
        <p:nvSpPr>
          <p:cNvPr id="24" name="TextBox 24"/>
          <p:cNvSpPr txBox="1"/>
          <p:nvPr/>
        </p:nvSpPr>
        <p:spPr>
          <a:xfrm>
            <a:off x="10558621" y="6810706"/>
            <a:ext cx="6700679" cy="549910"/>
          </a:xfrm>
          <a:prstGeom prst="rect">
            <a:avLst/>
          </a:prstGeom>
        </p:spPr>
        <p:txBody>
          <a:bodyPr lIns="0" tIns="0" rIns="0" bIns="0" rtlCol="0" anchor="t">
            <a:spAutoFit/>
          </a:bodyPr>
          <a:lstStyle/>
          <a:p>
            <a:pPr>
              <a:lnSpc>
                <a:spcPts val="2240"/>
              </a:lnSpc>
              <a:spcBef>
                <a:spcPct val="0"/>
              </a:spcBef>
            </a:pPr>
            <a:r>
              <a:rPr lang="en-US" sz="1600">
                <a:solidFill>
                  <a:srgbClr val="000000"/>
                </a:solidFill>
                <a:latin typeface="Amiko"/>
              </a:rPr>
              <a:t>Open Access means that students' access to materials is not  limited by the library's budget or collections.</a:t>
            </a:r>
          </a:p>
        </p:txBody>
      </p:sp>
      <p:sp>
        <p:nvSpPr>
          <p:cNvPr id="25" name="TextBox 25"/>
          <p:cNvSpPr txBox="1"/>
          <p:nvPr/>
        </p:nvSpPr>
        <p:spPr>
          <a:xfrm>
            <a:off x="10558621" y="7993291"/>
            <a:ext cx="6700679" cy="549910"/>
          </a:xfrm>
          <a:prstGeom prst="rect">
            <a:avLst/>
          </a:prstGeom>
        </p:spPr>
        <p:txBody>
          <a:bodyPr lIns="0" tIns="0" rIns="0" bIns="0" rtlCol="0" anchor="t">
            <a:spAutoFit/>
          </a:bodyPr>
          <a:lstStyle/>
          <a:p>
            <a:pPr>
              <a:lnSpc>
                <a:spcPts val="2240"/>
              </a:lnSpc>
              <a:spcBef>
                <a:spcPct val="0"/>
              </a:spcBef>
            </a:pPr>
            <a:r>
              <a:rPr lang="en-US" sz="1600">
                <a:solidFill>
                  <a:srgbClr val="000000"/>
                </a:solidFill>
                <a:latin typeface="Amiko"/>
              </a:rPr>
              <a:t>Improved educational experience for transnational students as licensing barriers are broken down.</a:t>
            </a:r>
          </a:p>
        </p:txBody>
      </p:sp>
      <p:sp>
        <p:nvSpPr>
          <p:cNvPr id="26" name="TextBox 26"/>
          <p:cNvSpPr txBox="1"/>
          <p:nvPr/>
        </p:nvSpPr>
        <p:spPr>
          <a:xfrm>
            <a:off x="10558621" y="9048084"/>
            <a:ext cx="6700679" cy="835660"/>
          </a:xfrm>
          <a:prstGeom prst="rect">
            <a:avLst/>
          </a:prstGeom>
        </p:spPr>
        <p:txBody>
          <a:bodyPr lIns="0" tIns="0" rIns="0" bIns="0" rtlCol="0" anchor="t">
            <a:spAutoFit/>
          </a:bodyPr>
          <a:lstStyle/>
          <a:p>
            <a:pPr>
              <a:lnSpc>
                <a:spcPts val="2240"/>
              </a:lnSpc>
              <a:spcBef>
                <a:spcPct val="0"/>
              </a:spcBef>
            </a:pPr>
            <a:r>
              <a:rPr lang="en-US" sz="1600">
                <a:solidFill>
                  <a:srgbClr val="000000"/>
                </a:solidFill>
                <a:latin typeface="Amiko"/>
              </a:rPr>
              <a:t>Anyone can educate themselves by having access to the research. Access doesn't begin and end with the privilege of higher education.</a:t>
            </a:r>
          </a:p>
        </p:txBody>
      </p:sp>
      <p:sp>
        <p:nvSpPr>
          <p:cNvPr id="27" name="TextBox 26"/>
          <p:cNvSpPr txBox="1"/>
          <p:nvPr/>
        </p:nvSpPr>
        <p:spPr>
          <a:xfrm>
            <a:off x="362623" y="8772797"/>
            <a:ext cx="8214172" cy="923330"/>
          </a:xfrm>
          <a:prstGeom prst="rect">
            <a:avLst/>
          </a:prstGeom>
          <a:noFill/>
        </p:spPr>
        <p:txBody>
          <a:bodyPr wrap="square" rtlCol="0">
            <a:spAutoFit/>
          </a:bodyPr>
          <a:lstStyle/>
          <a:p>
            <a:r>
              <a:rPr lang="en-US" dirty="0"/>
              <a:t>Logo celebrating the 15</a:t>
            </a:r>
            <a:r>
              <a:rPr lang="en-US" baseline="30000" dirty="0"/>
              <a:t>th</a:t>
            </a:r>
            <a:r>
              <a:rPr lang="en-US" dirty="0"/>
              <a:t> anniversary of the Budapest Open Access Initiative in 2019, featuring the </a:t>
            </a:r>
            <a:r>
              <a:rPr lang="en-GB" dirty="0" err="1" smtClean="0"/>
              <a:t>Széchenyi</a:t>
            </a:r>
            <a:r>
              <a:rPr lang="en-GB" dirty="0" smtClean="0"/>
              <a:t> </a:t>
            </a:r>
            <a:r>
              <a:rPr lang="en-US" dirty="0" smtClean="0"/>
              <a:t>Chain </a:t>
            </a:r>
            <a:r>
              <a:rPr lang="en-US" dirty="0"/>
              <a:t>Bridge in Budapest. Image available at:</a:t>
            </a:r>
            <a:endParaRPr lang="en-GB" dirty="0"/>
          </a:p>
          <a:p>
            <a:endParaRPr lang="en-GB" dirty="0"/>
          </a:p>
        </p:txBody>
      </p:sp>
      <p:sp>
        <p:nvSpPr>
          <p:cNvPr id="28" name="TextBox 27"/>
          <p:cNvSpPr txBox="1"/>
          <p:nvPr/>
        </p:nvSpPr>
        <p:spPr>
          <a:xfrm>
            <a:off x="362623" y="9339427"/>
            <a:ext cx="6876377" cy="369332"/>
          </a:xfrm>
          <a:prstGeom prst="rect">
            <a:avLst/>
          </a:prstGeom>
          <a:noFill/>
        </p:spPr>
        <p:txBody>
          <a:bodyPr wrap="square" rtlCol="0">
            <a:spAutoFit/>
          </a:bodyPr>
          <a:lstStyle/>
          <a:p>
            <a:r>
              <a:rPr lang="en-GB" dirty="0">
                <a:hlinkClick r:id="rId7"/>
              </a:rPr>
              <a:t>https://www.budapestopenaccessinitiative.org/BOAI_15.png/view</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3"/>
          </p:cNvPr>
          <p:cNvPicPr>
            <a:picLocks noChangeAspect="1"/>
          </p:cNvPicPr>
          <p:nvPr/>
        </p:nvPicPr>
        <p:blipFill>
          <a:blip r:embed="rId4"/>
          <a:srcRect/>
          <a:stretch>
            <a:fillRect/>
          </a:stretch>
        </p:blipFill>
        <p:spPr>
          <a:xfrm>
            <a:off x="15628128" y="148610"/>
            <a:ext cx="2537406" cy="1512929"/>
          </a:xfrm>
          <a:prstGeom prst="rect">
            <a:avLst/>
          </a:prstGeom>
        </p:spPr>
      </p:pic>
      <p:pic>
        <p:nvPicPr>
          <p:cNvPr id="3" name="Picture 3"/>
          <p:cNvPicPr>
            <a:picLocks noChangeAspect="1"/>
          </p:cNvPicPr>
          <p:nvPr/>
        </p:nvPicPr>
        <p:blipFill>
          <a:blip r:embed="rId5"/>
          <a:srcRect/>
          <a:stretch>
            <a:fillRect/>
          </a:stretch>
        </p:blipFill>
        <p:spPr>
          <a:xfrm>
            <a:off x="11597064" y="2465542"/>
            <a:ext cx="6270341" cy="5355916"/>
          </a:xfrm>
          <a:prstGeom prst="rect">
            <a:avLst/>
          </a:prstGeom>
        </p:spPr>
      </p:pic>
      <p:sp>
        <p:nvSpPr>
          <p:cNvPr id="4" name="TextBox 4"/>
          <p:cNvSpPr txBox="1"/>
          <p:nvPr/>
        </p:nvSpPr>
        <p:spPr>
          <a:xfrm>
            <a:off x="5486363" y="634365"/>
            <a:ext cx="7038617" cy="712470"/>
          </a:xfrm>
          <a:prstGeom prst="rect">
            <a:avLst/>
          </a:prstGeom>
        </p:spPr>
        <p:txBody>
          <a:bodyPr lIns="0" tIns="0" rIns="0" bIns="0" rtlCol="0" anchor="t">
            <a:spAutoFit/>
          </a:bodyPr>
          <a:lstStyle/>
          <a:p>
            <a:pPr algn="ctr">
              <a:lnSpc>
                <a:spcPts val="5880"/>
              </a:lnSpc>
              <a:spcBef>
                <a:spcPct val="0"/>
              </a:spcBef>
            </a:pPr>
            <a:r>
              <a:rPr lang="en-US" sz="4200">
                <a:solidFill>
                  <a:srgbClr val="000000"/>
                </a:solidFill>
                <a:latin typeface="Amiko Bold"/>
              </a:rPr>
              <a:t>Open Access at GCU</a:t>
            </a:r>
          </a:p>
        </p:txBody>
      </p:sp>
      <p:sp>
        <p:nvSpPr>
          <p:cNvPr id="5" name="TextBox 5"/>
          <p:cNvSpPr txBox="1"/>
          <p:nvPr/>
        </p:nvSpPr>
        <p:spPr>
          <a:xfrm>
            <a:off x="1028700" y="1808618"/>
            <a:ext cx="9909313" cy="1263015"/>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Amiko"/>
              </a:rPr>
              <a:t>The University is strongly committed to the principle that the outcomes arising from its publicly funded research are a public good that should be made as widely available as possible.</a:t>
            </a:r>
          </a:p>
        </p:txBody>
      </p:sp>
      <p:sp>
        <p:nvSpPr>
          <p:cNvPr id="6" name="TextBox 6"/>
          <p:cNvSpPr txBox="1"/>
          <p:nvPr/>
        </p:nvSpPr>
        <p:spPr>
          <a:xfrm>
            <a:off x="1028700" y="3343772"/>
            <a:ext cx="9909313" cy="2113915"/>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Amiko"/>
              </a:rPr>
              <a:t>External research funding bodies (such as Research Councils UK (RCUK), The Wellcome Trust, and the European Commission) require that the full text of publications arising from funded research projects are made available to the public in an open access text format.</a:t>
            </a:r>
          </a:p>
        </p:txBody>
      </p:sp>
      <p:sp>
        <p:nvSpPr>
          <p:cNvPr id="7" name="TextBox 7"/>
          <p:cNvSpPr txBox="1"/>
          <p:nvPr/>
        </p:nvSpPr>
        <p:spPr>
          <a:xfrm>
            <a:off x="1028700" y="5615968"/>
            <a:ext cx="9909313" cy="1688465"/>
          </a:xfrm>
          <a:prstGeom prst="rect">
            <a:avLst/>
          </a:prstGeom>
        </p:spPr>
        <p:txBody>
          <a:bodyPr lIns="0" tIns="0" rIns="0" bIns="0" rtlCol="0" anchor="t">
            <a:spAutoFit/>
          </a:bodyPr>
          <a:lstStyle/>
          <a:p>
            <a:pPr>
              <a:lnSpc>
                <a:spcPts val="3359"/>
              </a:lnSpc>
              <a:spcBef>
                <a:spcPct val="0"/>
              </a:spcBef>
            </a:pPr>
            <a:r>
              <a:rPr lang="en-US" sz="2400" dirty="0">
                <a:solidFill>
                  <a:srgbClr val="000000"/>
                </a:solidFill>
                <a:latin typeface="Amiko"/>
              </a:rPr>
              <a:t>Open access requirement for REF from 1 April 2016 onwards stipulate that journal articles and conference proceedings with an international standard serial number (ISSN) need to be deposited in Pure to be eligible for the next REF.</a:t>
            </a:r>
          </a:p>
        </p:txBody>
      </p:sp>
      <p:sp>
        <p:nvSpPr>
          <p:cNvPr id="9" name="TextBox 9"/>
          <p:cNvSpPr txBox="1"/>
          <p:nvPr/>
        </p:nvSpPr>
        <p:spPr>
          <a:xfrm>
            <a:off x="804183" y="9229725"/>
            <a:ext cx="16679634" cy="512961"/>
          </a:xfrm>
          <a:prstGeom prst="rect">
            <a:avLst/>
          </a:prstGeom>
        </p:spPr>
        <p:txBody>
          <a:bodyPr lIns="0" tIns="0" rIns="0" bIns="0" rtlCol="0" anchor="t">
            <a:spAutoFit/>
          </a:bodyPr>
          <a:lstStyle/>
          <a:p>
            <a:pPr algn="ctr">
              <a:lnSpc>
                <a:spcPts val="1959"/>
              </a:lnSpc>
              <a:spcBef>
                <a:spcPct val="0"/>
              </a:spcBef>
            </a:pPr>
            <a:r>
              <a:rPr lang="en-US" sz="1400" dirty="0">
                <a:solidFill>
                  <a:srgbClr val="000000"/>
                </a:solidFill>
                <a:latin typeface="Amiko"/>
                <a:hlinkClick r:id="rId6" tooltip="https://commons.wikimedia.org/wiki/File%3ABenefitsofopenaccess_cc-by_logo.cy.svg?uselang=en-gb"/>
              </a:rPr>
              <a:t>Benefits by </a:t>
            </a:r>
            <a:r>
              <a:rPr lang="en-US" sz="1400" dirty="0" err="1">
                <a:solidFill>
                  <a:srgbClr val="000000"/>
                </a:solidFill>
                <a:latin typeface="Amiko"/>
                <a:hlinkClick r:id="rId6" tooltip="https://commons.wikimedia.org/wiki/File%3ABenefitsofopenaccess_cc-by_logo.cy.svg?uselang=en-gb"/>
              </a:rPr>
              <a:t>Llywelyn</a:t>
            </a:r>
            <a:r>
              <a:rPr lang="en-US" sz="1400" dirty="0">
                <a:solidFill>
                  <a:srgbClr val="000000"/>
                </a:solidFill>
                <a:latin typeface="Amiko"/>
                <a:hlinkClick r:id="rId6" tooltip="https://commons.wikimedia.org/wiki/File%3ABenefitsofopenaccess_cc-by_logo.cy.svg?uselang=en-gb"/>
              </a:rPr>
              <a:t>, by Danny Kingsley, Sara Brown &amp; Robin </a:t>
            </a:r>
            <a:r>
              <a:rPr lang="en-US" sz="1400" dirty="0" err="1">
                <a:solidFill>
                  <a:srgbClr val="000000"/>
                </a:solidFill>
                <a:latin typeface="Amiko"/>
                <a:hlinkClick r:id="rId6" tooltip="https://commons.wikimedia.org/wiki/File%3ABenefitsofopenaccess_cc-by_logo.cy.svg?uselang=en-gb"/>
              </a:rPr>
              <a:t>Owain</a:t>
            </a:r>
            <a:r>
              <a:rPr lang="en-US" sz="1400" dirty="0">
                <a:solidFill>
                  <a:srgbClr val="000000"/>
                </a:solidFill>
                <a:latin typeface="Amiko"/>
                <a:hlinkClick r:id="rId6" tooltip="https://commons.wikimedia.org/wiki/File%3ABenefitsofopenaccess_cc-by_logo.cy.svg?uselang=en-gb"/>
              </a:rPr>
              <a:t>. Available at:</a:t>
            </a:r>
            <a:r>
              <a:rPr lang="en-US" sz="1400" dirty="0">
                <a:solidFill>
                  <a:srgbClr val="5271FF"/>
                </a:solidFill>
                <a:latin typeface="Amiko"/>
                <a:hlinkClick r:id="rId6" tooltip="https://commons.wikimedia.org/wiki/File%3ABenefitsofopenaccess_cc-by_logo.cy.svg?uselang=en-gb"/>
              </a:rPr>
              <a:t> https://commons.wikimedia.org/wiki/File%3ABenefitsofopenaccess_cc-by_logo.cy.svg </a:t>
            </a:r>
            <a:endParaRPr lang="en-US" sz="1400" dirty="0" smtClean="0">
              <a:solidFill>
                <a:srgbClr val="5271FF"/>
              </a:solidFill>
              <a:latin typeface="Amiko"/>
              <a:hlinkClick r:id="rId6" tooltip="https://commons.wikimedia.org/wiki/File%3ABenefitsofopenaccess_cc-by_logo.cy.svg?uselang=en-gb"/>
            </a:endParaRPr>
          </a:p>
          <a:p>
            <a:pPr algn="ctr">
              <a:lnSpc>
                <a:spcPts val="1959"/>
              </a:lnSpc>
              <a:spcBef>
                <a:spcPct val="0"/>
              </a:spcBef>
            </a:pPr>
            <a:r>
              <a:rPr lang="en-US" sz="1400" dirty="0" smtClean="0">
                <a:latin typeface="Amiko"/>
              </a:rPr>
              <a:t>Licensed under </a:t>
            </a:r>
            <a:r>
              <a:rPr lang="en-US" sz="1400" dirty="0" smtClean="0">
                <a:solidFill>
                  <a:srgbClr val="5271FF"/>
                </a:solidFill>
                <a:latin typeface="Amiko"/>
                <a:hlinkClick r:id="rId7"/>
              </a:rPr>
              <a:t>CC </a:t>
            </a:r>
            <a:r>
              <a:rPr lang="en-US" sz="1400" dirty="0">
                <a:solidFill>
                  <a:srgbClr val="5271FF"/>
                </a:solidFill>
                <a:latin typeface="Amiko"/>
                <a:hlinkClick r:id="rId7"/>
              </a:rPr>
              <a:t>BY-SA </a:t>
            </a:r>
            <a:r>
              <a:rPr lang="en-US" sz="1400" dirty="0" smtClean="0">
                <a:solidFill>
                  <a:srgbClr val="5271FF"/>
                </a:solidFill>
                <a:latin typeface="Amiko"/>
                <a:hlinkClick r:id="rId7"/>
              </a:rPr>
              <a:t>4.0</a:t>
            </a:r>
            <a:endParaRPr lang="en-US" sz="1400" dirty="0">
              <a:solidFill>
                <a:srgbClr val="5271FF"/>
              </a:solidFill>
              <a:latin typeface="Amiko"/>
              <a:hlinkClick r:id="rId6" tooltip="https://commons.wikimedia.org/wiki/File%3ABenefitsofopenaccess_cc-by_logo.cy.svg?uselang=en-gb"/>
            </a:endParaRPr>
          </a:p>
        </p:txBody>
      </p:sp>
      <p:sp>
        <p:nvSpPr>
          <p:cNvPr id="10" name="TextBox 9"/>
          <p:cNvSpPr txBox="1"/>
          <p:nvPr/>
        </p:nvSpPr>
        <p:spPr>
          <a:xfrm>
            <a:off x="914400" y="7505700"/>
            <a:ext cx="10682664" cy="1107996"/>
          </a:xfrm>
          <a:prstGeom prst="rect">
            <a:avLst/>
          </a:prstGeom>
          <a:noFill/>
        </p:spPr>
        <p:txBody>
          <a:bodyPr wrap="square" rtlCol="0">
            <a:spAutoFit/>
          </a:bodyPr>
          <a:lstStyle/>
          <a:p>
            <a:r>
              <a:rPr lang="en-GB" sz="2400" dirty="0">
                <a:latin typeface="Amiko" panose="020B0604020202020204" charset="0"/>
                <a:cs typeface="Amiko" panose="020B0604020202020204" charset="0"/>
              </a:rPr>
              <a:t>For further guidance on Open Access at GCU visit the library website or contact </a:t>
            </a:r>
            <a:r>
              <a:rPr lang="en-GB" sz="2400" dirty="0" smtClean="0">
                <a:latin typeface="Amiko" panose="020B0604020202020204" charset="0"/>
                <a:cs typeface="Amiko" panose="020B0604020202020204" charset="0"/>
                <a:hlinkClick r:id="rId8"/>
              </a:rPr>
              <a:t>the repository team</a:t>
            </a:r>
            <a:r>
              <a:rPr lang="en-GB" sz="2400" dirty="0" smtClean="0">
                <a:latin typeface="Amiko" panose="020B0604020202020204" charset="0"/>
                <a:cs typeface="Amiko" panose="020B0604020202020204" charset="0"/>
              </a:rPr>
              <a:t>.</a:t>
            </a:r>
            <a:endParaRPr lang="en-GB" sz="2400" dirty="0">
              <a:latin typeface="Amiko" panose="020B0604020202020204" charset="0"/>
              <a:cs typeface="Amiko" panose="020B0604020202020204" charset="0"/>
            </a:endParaRPr>
          </a:p>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398"/>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9005672" cy="10287000"/>
            <a:chOff x="0" y="0"/>
            <a:chExt cx="2094375" cy="2392363"/>
          </a:xfrm>
        </p:grpSpPr>
        <p:sp>
          <p:nvSpPr>
            <p:cNvPr id="3" name="Freeform 3"/>
            <p:cNvSpPr/>
            <p:nvPr/>
          </p:nvSpPr>
          <p:spPr>
            <a:xfrm>
              <a:off x="0" y="0"/>
              <a:ext cx="2094375" cy="2392362"/>
            </a:xfrm>
            <a:custGeom>
              <a:avLst/>
              <a:gdLst/>
              <a:ahLst/>
              <a:cxnLst/>
              <a:rect l="l" t="t" r="r" b="b"/>
              <a:pathLst>
                <a:path w="2094375" h="2392362">
                  <a:moveTo>
                    <a:pt x="0" y="0"/>
                  </a:moveTo>
                  <a:lnTo>
                    <a:pt x="2094375" y="0"/>
                  </a:lnTo>
                  <a:lnTo>
                    <a:pt x="2094375" y="2392362"/>
                  </a:lnTo>
                  <a:lnTo>
                    <a:pt x="0" y="2392362"/>
                  </a:lnTo>
                  <a:close/>
                </a:path>
              </a:pathLst>
            </a:custGeom>
            <a:solidFill>
              <a:srgbClr val="FFFFFF"/>
            </a:solidFill>
          </p:spPr>
        </p:sp>
      </p:grpSp>
      <p:pic>
        <p:nvPicPr>
          <p:cNvPr id="4" name="Picture 4"/>
          <p:cNvPicPr>
            <a:picLocks noChangeAspect="1"/>
          </p:cNvPicPr>
          <p:nvPr/>
        </p:nvPicPr>
        <p:blipFill>
          <a:blip r:embed="rId3"/>
          <a:srcRect l="2450" r="2450"/>
          <a:stretch>
            <a:fillRect/>
          </a:stretch>
        </p:blipFill>
        <p:spPr>
          <a:xfrm>
            <a:off x="2292760" y="1449101"/>
            <a:ext cx="4420151" cy="3098653"/>
          </a:xfrm>
          <a:prstGeom prst="rect">
            <a:avLst/>
          </a:prstGeom>
        </p:spPr>
      </p:pic>
      <p:sp>
        <p:nvSpPr>
          <p:cNvPr id="5" name="TextBox 5"/>
          <p:cNvSpPr txBox="1"/>
          <p:nvPr/>
        </p:nvSpPr>
        <p:spPr>
          <a:xfrm>
            <a:off x="506502" y="481330"/>
            <a:ext cx="8499169" cy="577081"/>
          </a:xfrm>
          <a:prstGeom prst="rect">
            <a:avLst/>
          </a:prstGeom>
        </p:spPr>
        <p:txBody>
          <a:bodyPr wrap="square" lIns="0" tIns="0" rIns="0" bIns="0" rtlCol="0" anchor="t">
            <a:spAutoFit/>
          </a:bodyPr>
          <a:lstStyle/>
          <a:p>
            <a:pPr>
              <a:lnSpc>
                <a:spcPts val="4480"/>
              </a:lnSpc>
              <a:spcBef>
                <a:spcPct val="0"/>
              </a:spcBef>
            </a:pPr>
            <a:r>
              <a:rPr lang="en-US" sz="3200" dirty="0">
                <a:solidFill>
                  <a:srgbClr val="000000"/>
                </a:solidFill>
                <a:latin typeface="Amiko Bold"/>
              </a:rPr>
              <a:t>What are Open Educational Resources?</a:t>
            </a:r>
          </a:p>
        </p:txBody>
      </p:sp>
      <p:sp>
        <p:nvSpPr>
          <p:cNvPr id="6" name="TextBox 6"/>
          <p:cNvSpPr txBox="1"/>
          <p:nvPr/>
        </p:nvSpPr>
        <p:spPr>
          <a:xfrm>
            <a:off x="9481426" y="490855"/>
            <a:ext cx="8470601" cy="1471930"/>
          </a:xfrm>
          <a:prstGeom prst="rect">
            <a:avLst/>
          </a:prstGeom>
        </p:spPr>
        <p:txBody>
          <a:bodyPr lIns="0" tIns="0" rIns="0" bIns="0" rtlCol="0" anchor="t">
            <a:spAutoFit/>
          </a:bodyPr>
          <a:lstStyle/>
          <a:p>
            <a:pPr>
              <a:lnSpc>
                <a:spcPts val="3919"/>
              </a:lnSpc>
              <a:spcBef>
                <a:spcPct val="0"/>
              </a:spcBef>
            </a:pPr>
            <a:r>
              <a:rPr lang="en-US" sz="2800">
                <a:solidFill>
                  <a:srgbClr val="000000"/>
                </a:solidFill>
                <a:latin typeface="Amiko"/>
                <a:hlinkClick r:id="rId4" tooltip="https://davidwiley.org"/>
              </a:rPr>
              <a:t>Academic and Social Entrepreneur David Wil</a:t>
            </a:r>
            <a:r>
              <a:rPr lang="en-US" sz="2800">
                <a:solidFill>
                  <a:srgbClr val="000000"/>
                </a:solidFill>
                <a:latin typeface="Amiko Bold"/>
                <a:hlinkClick r:id="rId4" tooltip="https://davidwiley.org"/>
              </a:rPr>
              <a:t>ey </a:t>
            </a:r>
            <a:r>
              <a:rPr lang="en-US" sz="2800">
                <a:solidFill>
                  <a:srgbClr val="000000"/>
                </a:solidFill>
                <a:latin typeface="Amiko"/>
                <a:hlinkClick r:id="rId4" tooltip="https://davidwiley.org"/>
              </a:rPr>
              <a:t>describes a 5Rs framework for the permissions that define an OER:</a:t>
            </a:r>
          </a:p>
        </p:txBody>
      </p:sp>
      <p:sp>
        <p:nvSpPr>
          <p:cNvPr id="7" name="TextBox 7"/>
          <p:cNvSpPr txBox="1"/>
          <p:nvPr/>
        </p:nvSpPr>
        <p:spPr>
          <a:xfrm>
            <a:off x="506503" y="4376305"/>
            <a:ext cx="6597330" cy="179536"/>
          </a:xfrm>
          <a:prstGeom prst="rect">
            <a:avLst/>
          </a:prstGeom>
        </p:spPr>
        <p:txBody>
          <a:bodyPr lIns="0" tIns="0" rIns="0" bIns="0" rtlCol="0" anchor="t">
            <a:spAutoFit/>
          </a:bodyPr>
          <a:lstStyle/>
          <a:p>
            <a:pPr>
              <a:lnSpc>
                <a:spcPts val="1400"/>
              </a:lnSpc>
              <a:spcBef>
                <a:spcPct val="0"/>
              </a:spcBef>
            </a:pPr>
            <a:r>
              <a:rPr lang="en-US" sz="1000" dirty="0">
                <a:solidFill>
                  <a:srgbClr val="000000"/>
                </a:solidFill>
                <a:latin typeface="Amiko"/>
              </a:rPr>
              <a:t>Global Open Educational Resources Logo by </a:t>
            </a:r>
            <a:r>
              <a:rPr lang="en-US" sz="1000" dirty="0" err="1">
                <a:solidFill>
                  <a:srgbClr val="5271FF"/>
                </a:solidFill>
                <a:latin typeface="Amiko"/>
                <a:hlinkClick r:id="rId5"/>
              </a:rPr>
              <a:t>Jonathas</a:t>
            </a:r>
            <a:r>
              <a:rPr lang="en-US" sz="1000" dirty="0">
                <a:solidFill>
                  <a:srgbClr val="5271FF"/>
                </a:solidFill>
                <a:latin typeface="Amiko"/>
                <a:hlinkClick r:id="rId5"/>
              </a:rPr>
              <a:t> Mello  </a:t>
            </a:r>
            <a:r>
              <a:rPr lang="en-US" sz="1000" dirty="0">
                <a:solidFill>
                  <a:srgbClr val="000000"/>
                </a:solidFill>
                <a:latin typeface="Amiko"/>
                <a:hlinkClick r:id="rId5"/>
              </a:rPr>
              <a:t>  </a:t>
            </a:r>
            <a:endParaRPr lang="en-US" sz="1000" dirty="0">
              <a:solidFill>
                <a:srgbClr val="000000"/>
              </a:solidFill>
              <a:latin typeface="Amiko"/>
              <a:hlinkClick r:id="rId5" tooltip="https://www.jonathasmello.com/pro/"/>
            </a:endParaRPr>
          </a:p>
        </p:txBody>
      </p:sp>
      <p:sp>
        <p:nvSpPr>
          <p:cNvPr id="8" name="TextBox 8"/>
          <p:cNvSpPr txBox="1"/>
          <p:nvPr/>
        </p:nvSpPr>
        <p:spPr>
          <a:xfrm>
            <a:off x="506503" y="4582160"/>
            <a:ext cx="7992666" cy="349250"/>
          </a:xfrm>
          <a:prstGeom prst="rect">
            <a:avLst/>
          </a:prstGeom>
        </p:spPr>
        <p:txBody>
          <a:bodyPr lIns="0" tIns="0" rIns="0" bIns="0" rtlCol="0" anchor="t">
            <a:spAutoFit/>
          </a:bodyPr>
          <a:lstStyle/>
          <a:p>
            <a:pPr>
              <a:lnSpc>
                <a:spcPts val="1400"/>
              </a:lnSpc>
              <a:spcBef>
                <a:spcPct val="0"/>
              </a:spcBef>
            </a:pPr>
            <a:r>
              <a:rPr lang="en-US" sz="1000" dirty="0">
                <a:solidFill>
                  <a:srgbClr val="000000"/>
                </a:solidFill>
                <a:latin typeface="Amiko"/>
              </a:rPr>
              <a:t>Available at: </a:t>
            </a:r>
            <a:r>
              <a:rPr lang="en-US" sz="1000" dirty="0">
                <a:solidFill>
                  <a:srgbClr val="5271FF"/>
                </a:solidFill>
                <a:latin typeface="Amiko"/>
                <a:hlinkClick r:id="rId6" tooltip="https://commons.wikimedia.org/wiki/Category:Open_Educational_Resources_-_Logo#/media/File:Global_Open_Educational_Resources_Logo_-_White_background_variation.svg"/>
              </a:rPr>
              <a:t>https://commons.wikimedia.org/wiki/Category:Open_Educational_Resources_-_Logo#/media/File:Global_Open_Educational_Resources_Logo_-_White_background_variation.svg    </a:t>
            </a:r>
            <a:r>
              <a:rPr lang="en-US" sz="1000" dirty="0">
                <a:solidFill>
                  <a:srgbClr val="000000"/>
                </a:solidFill>
                <a:latin typeface="Amiko"/>
                <a:hlinkClick r:id="rId6" tooltip="https://commons.wikimedia.org/wiki/Category:Open_Educational_Resources_-_Logo#/media/File:Global_Open_Educational_Resources_Logo_-_White_background_variation.svg"/>
              </a:rPr>
              <a:t>                </a:t>
            </a:r>
          </a:p>
        </p:txBody>
      </p:sp>
      <p:sp>
        <p:nvSpPr>
          <p:cNvPr id="9" name="TextBox 9"/>
          <p:cNvSpPr txBox="1"/>
          <p:nvPr/>
        </p:nvSpPr>
        <p:spPr>
          <a:xfrm>
            <a:off x="506503" y="4988560"/>
            <a:ext cx="1333149" cy="171450"/>
          </a:xfrm>
          <a:prstGeom prst="rect">
            <a:avLst/>
          </a:prstGeom>
        </p:spPr>
        <p:txBody>
          <a:bodyPr lIns="0" tIns="0" rIns="0" bIns="0" rtlCol="0" anchor="t">
            <a:spAutoFit/>
          </a:bodyPr>
          <a:lstStyle/>
          <a:p>
            <a:pPr>
              <a:lnSpc>
                <a:spcPts val="1400"/>
              </a:lnSpc>
              <a:spcBef>
                <a:spcPct val="0"/>
              </a:spcBef>
            </a:pPr>
            <a:r>
              <a:rPr lang="en-US" sz="1000" dirty="0">
                <a:solidFill>
                  <a:srgbClr val="5271FF"/>
                </a:solidFill>
                <a:latin typeface="Amiko"/>
                <a:hlinkClick r:id="rId7" tooltip="https://creativecommons.org/licenses/by/3.0/"/>
              </a:rPr>
              <a:t>CC-BY 3.0</a:t>
            </a:r>
          </a:p>
        </p:txBody>
      </p:sp>
      <p:sp>
        <p:nvSpPr>
          <p:cNvPr id="10" name="TextBox 10"/>
          <p:cNvSpPr txBox="1"/>
          <p:nvPr/>
        </p:nvSpPr>
        <p:spPr>
          <a:xfrm>
            <a:off x="506503" y="5307965"/>
            <a:ext cx="7992666" cy="412115"/>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Amiko"/>
              </a:rPr>
              <a:t>UNESCO define Open Educational Resources as:</a:t>
            </a:r>
          </a:p>
        </p:txBody>
      </p:sp>
      <p:sp>
        <p:nvSpPr>
          <p:cNvPr id="11" name="TextBox 11"/>
          <p:cNvSpPr txBox="1"/>
          <p:nvPr/>
        </p:nvSpPr>
        <p:spPr>
          <a:xfrm>
            <a:off x="506503" y="6150725"/>
            <a:ext cx="7992666" cy="2964815"/>
          </a:xfrm>
          <a:prstGeom prst="rect">
            <a:avLst/>
          </a:prstGeom>
        </p:spPr>
        <p:txBody>
          <a:bodyPr lIns="0" tIns="0" rIns="0" bIns="0" rtlCol="0" anchor="t">
            <a:spAutoFit/>
          </a:bodyPr>
          <a:lstStyle/>
          <a:p>
            <a:pPr>
              <a:lnSpc>
                <a:spcPts val="3359"/>
              </a:lnSpc>
              <a:spcBef>
                <a:spcPct val="0"/>
              </a:spcBef>
            </a:pPr>
            <a:r>
              <a:rPr lang="en-US" sz="2400" dirty="0">
                <a:solidFill>
                  <a:srgbClr val="000000"/>
                </a:solidFill>
                <a:latin typeface="Amiko"/>
              </a:rPr>
              <a:t>Open Educational Resources (OER) are teaching, learning and research materials in any medium – digital or otherwise – that reside in the public domain or have been released under an open license that permits no-cost access, use, adaptation and redistribution by others with no or limited restrictions.</a:t>
            </a:r>
          </a:p>
        </p:txBody>
      </p:sp>
      <p:grpSp>
        <p:nvGrpSpPr>
          <p:cNvPr id="12" name="Group 12"/>
          <p:cNvGrpSpPr/>
          <p:nvPr/>
        </p:nvGrpSpPr>
        <p:grpSpPr>
          <a:xfrm>
            <a:off x="276147" y="5934825"/>
            <a:ext cx="8430840" cy="4113415"/>
            <a:chOff x="0" y="0"/>
            <a:chExt cx="6510482" cy="3176470"/>
          </a:xfrm>
        </p:grpSpPr>
        <p:sp>
          <p:nvSpPr>
            <p:cNvPr id="13" name="Freeform 13"/>
            <p:cNvSpPr/>
            <p:nvPr/>
          </p:nvSpPr>
          <p:spPr>
            <a:xfrm>
              <a:off x="1270" y="-10160"/>
              <a:ext cx="6506671" cy="3200600"/>
            </a:xfrm>
            <a:custGeom>
              <a:avLst/>
              <a:gdLst/>
              <a:ahLst/>
              <a:cxnLst/>
              <a:rect l="l" t="t" r="r" b="b"/>
              <a:pathLst>
                <a:path w="6506671" h="3200600">
                  <a:moveTo>
                    <a:pt x="6504132" y="2386530"/>
                  </a:moveTo>
                  <a:cubicBezTo>
                    <a:pt x="6502862" y="2221430"/>
                    <a:pt x="6506672" y="2127940"/>
                    <a:pt x="6496512" y="2087402"/>
                  </a:cubicBezTo>
                  <a:cubicBezTo>
                    <a:pt x="6505402" y="2077514"/>
                    <a:pt x="6496512" y="2041260"/>
                    <a:pt x="6505402" y="2025440"/>
                  </a:cubicBezTo>
                  <a:cubicBezTo>
                    <a:pt x="6501592" y="2014234"/>
                    <a:pt x="6502862" y="2003028"/>
                    <a:pt x="6496512" y="1999073"/>
                  </a:cubicBezTo>
                  <a:lnTo>
                    <a:pt x="6496512" y="1988197"/>
                  </a:lnTo>
                  <a:cubicBezTo>
                    <a:pt x="6499052" y="1870866"/>
                    <a:pt x="6500322" y="1757489"/>
                    <a:pt x="6493972" y="1639828"/>
                  </a:cubicBezTo>
                  <a:cubicBezTo>
                    <a:pt x="6493972" y="1606870"/>
                    <a:pt x="6492702" y="1574241"/>
                    <a:pt x="6492702" y="1541283"/>
                  </a:cubicBezTo>
                  <a:cubicBezTo>
                    <a:pt x="6490162" y="1532714"/>
                    <a:pt x="6488892" y="1523815"/>
                    <a:pt x="6487622" y="1514586"/>
                  </a:cubicBezTo>
                  <a:cubicBezTo>
                    <a:pt x="6486352" y="1473718"/>
                    <a:pt x="6488892" y="1434498"/>
                    <a:pt x="6488892" y="1395607"/>
                  </a:cubicBezTo>
                  <a:cubicBezTo>
                    <a:pt x="6491432" y="1363308"/>
                    <a:pt x="6492702" y="1330020"/>
                    <a:pt x="6490162" y="1297062"/>
                  </a:cubicBezTo>
                  <a:cubicBezTo>
                    <a:pt x="6490162" y="1296403"/>
                    <a:pt x="6491432" y="1296732"/>
                    <a:pt x="6491432" y="1297062"/>
                  </a:cubicBezTo>
                  <a:cubicBezTo>
                    <a:pt x="6487622" y="1269047"/>
                    <a:pt x="6485082" y="1228509"/>
                    <a:pt x="6487622" y="1195221"/>
                  </a:cubicBezTo>
                  <a:lnTo>
                    <a:pt x="6482542" y="1176105"/>
                  </a:lnTo>
                  <a:lnTo>
                    <a:pt x="6482542" y="1122383"/>
                  </a:lnTo>
                  <a:cubicBezTo>
                    <a:pt x="6485082" y="1073275"/>
                    <a:pt x="6487622" y="974090"/>
                    <a:pt x="6487622" y="783590"/>
                  </a:cubicBezTo>
                  <a:cubicBezTo>
                    <a:pt x="6487622" y="548640"/>
                    <a:pt x="6487622" y="311150"/>
                    <a:pt x="6488892" y="74930"/>
                  </a:cubicBezTo>
                  <a:lnTo>
                    <a:pt x="6488892" y="17780"/>
                  </a:lnTo>
                  <a:lnTo>
                    <a:pt x="6448252" y="17780"/>
                  </a:lnTo>
                  <a:lnTo>
                    <a:pt x="6448252" y="52070"/>
                  </a:lnTo>
                  <a:lnTo>
                    <a:pt x="6454602" y="52070"/>
                  </a:lnTo>
                  <a:lnTo>
                    <a:pt x="6454602" y="74930"/>
                  </a:lnTo>
                  <a:cubicBezTo>
                    <a:pt x="6454602" y="100330"/>
                    <a:pt x="6455872" y="127000"/>
                    <a:pt x="6455872" y="153670"/>
                  </a:cubicBezTo>
                  <a:cubicBezTo>
                    <a:pt x="6455872" y="191770"/>
                    <a:pt x="6455872" y="231140"/>
                    <a:pt x="6457142" y="270510"/>
                  </a:cubicBezTo>
                  <a:lnTo>
                    <a:pt x="6457142" y="508000"/>
                  </a:lnTo>
                  <a:cubicBezTo>
                    <a:pt x="6457142" y="661670"/>
                    <a:pt x="6458412" y="815340"/>
                    <a:pt x="6463492" y="965200"/>
                  </a:cubicBezTo>
                  <a:lnTo>
                    <a:pt x="6458412" y="955040"/>
                  </a:lnTo>
                  <a:cubicBezTo>
                    <a:pt x="6460952" y="993140"/>
                    <a:pt x="6460952" y="1033780"/>
                    <a:pt x="6462222" y="1050204"/>
                  </a:cubicBezTo>
                  <a:cubicBezTo>
                    <a:pt x="6462222" y="1056137"/>
                    <a:pt x="6463492" y="1062069"/>
                    <a:pt x="6463492" y="1068331"/>
                  </a:cubicBezTo>
                  <a:cubicBezTo>
                    <a:pt x="6464762" y="1105904"/>
                    <a:pt x="6459682" y="1145124"/>
                    <a:pt x="6463492" y="1182697"/>
                  </a:cubicBezTo>
                  <a:lnTo>
                    <a:pt x="6460952" y="1179071"/>
                  </a:lnTo>
                  <a:cubicBezTo>
                    <a:pt x="6459682" y="1232134"/>
                    <a:pt x="6460952" y="1283549"/>
                    <a:pt x="6462222" y="1334305"/>
                  </a:cubicBezTo>
                  <a:cubicBezTo>
                    <a:pt x="6462222" y="1358364"/>
                    <a:pt x="6460952" y="1382424"/>
                    <a:pt x="6462222" y="1406483"/>
                  </a:cubicBezTo>
                  <a:cubicBezTo>
                    <a:pt x="6460952" y="1459546"/>
                    <a:pt x="6464762" y="1495141"/>
                    <a:pt x="6464762" y="1548534"/>
                  </a:cubicBezTo>
                  <a:lnTo>
                    <a:pt x="6459682" y="1549852"/>
                  </a:lnTo>
                  <a:cubicBezTo>
                    <a:pt x="6477462" y="1639499"/>
                    <a:pt x="6444442" y="1738044"/>
                    <a:pt x="6463492" y="1831316"/>
                  </a:cubicBezTo>
                  <a:lnTo>
                    <a:pt x="6457142" y="1824724"/>
                  </a:lnTo>
                  <a:cubicBezTo>
                    <a:pt x="6467302" y="1839226"/>
                    <a:pt x="6453332" y="1881083"/>
                    <a:pt x="6469842" y="1875809"/>
                  </a:cubicBezTo>
                  <a:lnTo>
                    <a:pt x="6464762" y="1892289"/>
                  </a:lnTo>
                  <a:cubicBezTo>
                    <a:pt x="6486352" y="1955568"/>
                    <a:pt x="6454602" y="2007643"/>
                    <a:pt x="6468572" y="2085424"/>
                  </a:cubicBezTo>
                  <a:lnTo>
                    <a:pt x="6464762" y="2080480"/>
                  </a:lnTo>
                  <a:cubicBezTo>
                    <a:pt x="6467302" y="2101244"/>
                    <a:pt x="6469842" y="2125304"/>
                    <a:pt x="6466032" y="2140464"/>
                  </a:cubicBezTo>
                  <a:cubicBezTo>
                    <a:pt x="6466032" y="2138157"/>
                    <a:pt x="6464762" y="2139146"/>
                    <a:pt x="6463492" y="2134202"/>
                  </a:cubicBezTo>
                  <a:cubicBezTo>
                    <a:pt x="6448252" y="2321760"/>
                    <a:pt x="6464762" y="2599890"/>
                    <a:pt x="6464762" y="2864050"/>
                  </a:cubicBezTo>
                  <a:lnTo>
                    <a:pt x="6457142" y="2833570"/>
                  </a:lnTo>
                  <a:cubicBezTo>
                    <a:pt x="6459682" y="2871670"/>
                    <a:pt x="6460952" y="2921200"/>
                    <a:pt x="6460952" y="2974540"/>
                  </a:cubicBezTo>
                  <a:lnTo>
                    <a:pt x="6460952" y="3135830"/>
                  </a:lnTo>
                  <a:cubicBezTo>
                    <a:pt x="6457142" y="3135830"/>
                    <a:pt x="6454602" y="3134560"/>
                    <a:pt x="6449522" y="3134560"/>
                  </a:cubicBezTo>
                  <a:lnTo>
                    <a:pt x="6446982" y="3135830"/>
                  </a:lnTo>
                  <a:lnTo>
                    <a:pt x="6435552" y="3140910"/>
                  </a:lnTo>
                  <a:lnTo>
                    <a:pt x="6427932" y="3140910"/>
                  </a:lnTo>
                  <a:cubicBezTo>
                    <a:pt x="6407612" y="3135830"/>
                    <a:pt x="6411422" y="3138370"/>
                    <a:pt x="6402532" y="3133290"/>
                  </a:cubicBezTo>
                  <a:cubicBezTo>
                    <a:pt x="6298392" y="3132020"/>
                    <a:pt x="6284422" y="3121860"/>
                    <a:pt x="6210762" y="3116780"/>
                  </a:cubicBezTo>
                  <a:cubicBezTo>
                    <a:pt x="6210762" y="3116780"/>
                    <a:pt x="6212032" y="3116780"/>
                    <a:pt x="6210762" y="3118050"/>
                  </a:cubicBezTo>
                  <a:cubicBezTo>
                    <a:pt x="6159962" y="3126940"/>
                    <a:pt x="6090112" y="3121860"/>
                    <a:pt x="6049472" y="3120590"/>
                  </a:cubicBezTo>
                  <a:lnTo>
                    <a:pt x="6032962" y="3116780"/>
                  </a:lnTo>
                  <a:cubicBezTo>
                    <a:pt x="6008832" y="3107890"/>
                    <a:pt x="5914852" y="3133290"/>
                    <a:pt x="5946602" y="3119320"/>
                  </a:cubicBezTo>
                  <a:cubicBezTo>
                    <a:pt x="5735782" y="3123130"/>
                    <a:pt x="5494482" y="3123130"/>
                    <a:pt x="5251271" y="3123130"/>
                  </a:cubicBezTo>
                  <a:cubicBezTo>
                    <a:pt x="5217017" y="3129480"/>
                    <a:pt x="5064189" y="3123130"/>
                    <a:pt x="5118205" y="3133290"/>
                  </a:cubicBezTo>
                  <a:cubicBezTo>
                    <a:pt x="5057601" y="3120590"/>
                    <a:pt x="4875789" y="3118050"/>
                    <a:pt x="4808598" y="3118050"/>
                  </a:cubicBezTo>
                  <a:cubicBezTo>
                    <a:pt x="4811233" y="3116780"/>
                    <a:pt x="4813867" y="3115510"/>
                    <a:pt x="4824408" y="3115510"/>
                  </a:cubicBezTo>
                  <a:cubicBezTo>
                    <a:pt x="4693977" y="3099000"/>
                    <a:pt x="4668945" y="3130750"/>
                    <a:pt x="4546419" y="3110430"/>
                  </a:cubicBezTo>
                  <a:cubicBezTo>
                    <a:pt x="4526657" y="3124400"/>
                    <a:pt x="4323765" y="3106620"/>
                    <a:pt x="4253938" y="3121860"/>
                  </a:cubicBezTo>
                  <a:cubicBezTo>
                    <a:pt x="4239446" y="3119320"/>
                    <a:pt x="4234177" y="3115510"/>
                    <a:pt x="4239446" y="3114240"/>
                  </a:cubicBezTo>
                  <a:cubicBezTo>
                    <a:pt x="4018110" y="3111700"/>
                    <a:pt x="3774376" y="3110430"/>
                    <a:pt x="3588611" y="3107890"/>
                  </a:cubicBezTo>
                  <a:cubicBezTo>
                    <a:pt x="3429196" y="3120590"/>
                    <a:pt x="3202590" y="3102810"/>
                    <a:pt x="3064254" y="3119320"/>
                  </a:cubicBezTo>
                  <a:cubicBezTo>
                    <a:pt x="2950951" y="3115510"/>
                    <a:pt x="2766504" y="3109160"/>
                    <a:pt x="2608406" y="3115510"/>
                  </a:cubicBezTo>
                  <a:lnTo>
                    <a:pt x="2624216" y="3112970"/>
                  </a:lnTo>
                  <a:cubicBezTo>
                    <a:pt x="2445039" y="3114240"/>
                    <a:pt x="2221067" y="3114240"/>
                    <a:pt x="2098542" y="3125670"/>
                  </a:cubicBezTo>
                  <a:cubicBezTo>
                    <a:pt x="2045842" y="3109160"/>
                    <a:pt x="1968111" y="3112970"/>
                    <a:pt x="1890380" y="3107890"/>
                  </a:cubicBezTo>
                  <a:cubicBezTo>
                    <a:pt x="1770489" y="3115510"/>
                    <a:pt x="1529390" y="3112970"/>
                    <a:pt x="1346261" y="3120590"/>
                  </a:cubicBezTo>
                  <a:cubicBezTo>
                    <a:pt x="1318594" y="3112970"/>
                    <a:pt x="1196068" y="3124400"/>
                    <a:pt x="1186846" y="3112970"/>
                  </a:cubicBezTo>
                  <a:cubicBezTo>
                    <a:pt x="1004570" y="3120590"/>
                    <a:pt x="814070" y="3124400"/>
                    <a:pt x="617220" y="3125670"/>
                  </a:cubicBezTo>
                  <a:lnTo>
                    <a:pt x="318770" y="3125670"/>
                  </a:lnTo>
                  <a:lnTo>
                    <a:pt x="168910" y="3124400"/>
                  </a:lnTo>
                  <a:lnTo>
                    <a:pt x="93980" y="3123130"/>
                  </a:lnTo>
                  <a:lnTo>
                    <a:pt x="58420" y="3123130"/>
                  </a:lnTo>
                  <a:lnTo>
                    <a:pt x="45720" y="3121860"/>
                  </a:lnTo>
                  <a:lnTo>
                    <a:pt x="48260" y="3121860"/>
                  </a:lnTo>
                  <a:cubicBezTo>
                    <a:pt x="52070" y="2979620"/>
                    <a:pt x="55880" y="2839920"/>
                    <a:pt x="58420" y="2705300"/>
                  </a:cubicBezTo>
                  <a:cubicBezTo>
                    <a:pt x="55880" y="2681170"/>
                    <a:pt x="53340" y="2657040"/>
                    <a:pt x="49530" y="2631640"/>
                  </a:cubicBezTo>
                  <a:cubicBezTo>
                    <a:pt x="46990" y="2466540"/>
                    <a:pt x="45720" y="2283660"/>
                    <a:pt x="45720" y="2141453"/>
                  </a:cubicBezTo>
                  <a:cubicBezTo>
                    <a:pt x="46990" y="2130577"/>
                    <a:pt x="48260" y="2119371"/>
                    <a:pt x="45720" y="2107836"/>
                  </a:cubicBezTo>
                  <a:lnTo>
                    <a:pt x="45720" y="2100585"/>
                  </a:lnTo>
                  <a:lnTo>
                    <a:pt x="48260" y="2098937"/>
                  </a:lnTo>
                  <a:lnTo>
                    <a:pt x="49530" y="2081139"/>
                  </a:lnTo>
                  <a:cubicBezTo>
                    <a:pt x="50800" y="2081469"/>
                    <a:pt x="53340" y="2081469"/>
                    <a:pt x="54610" y="2082787"/>
                  </a:cubicBezTo>
                  <a:lnTo>
                    <a:pt x="54610" y="2086413"/>
                  </a:lnTo>
                  <a:lnTo>
                    <a:pt x="54610" y="2083117"/>
                  </a:lnTo>
                  <a:cubicBezTo>
                    <a:pt x="55880" y="2084106"/>
                    <a:pt x="57150" y="2085424"/>
                    <a:pt x="57150" y="2087402"/>
                  </a:cubicBezTo>
                  <a:lnTo>
                    <a:pt x="57150" y="1994459"/>
                  </a:lnTo>
                  <a:cubicBezTo>
                    <a:pt x="58420" y="1995118"/>
                    <a:pt x="59690" y="1995778"/>
                    <a:pt x="58420" y="1998085"/>
                  </a:cubicBezTo>
                  <a:cubicBezTo>
                    <a:pt x="69850" y="1974355"/>
                    <a:pt x="57150" y="1964467"/>
                    <a:pt x="57150" y="1949306"/>
                  </a:cubicBezTo>
                  <a:lnTo>
                    <a:pt x="57150" y="1946340"/>
                  </a:lnTo>
                  <a:cubicBezTo>
                    <a:pt x="57150" y="1941067"/>
                    <a:pt x="59690" y="1935464"/>
                    <a:pt x="63500" y="1928213"/>
                  </a:cubicBezTo>
                  <a:cubicBezTo>
                    <a:pt x="50800" y="1923928"/>
                    <a:pt x="64770" y="1879764"/>
                    <a:pt x="54610" y="1859330"/>
                  </a:cubicBezTo>
                  <a:lnTo>
                    <a:pt x="54610" y="1852079"/>
                  </a:lnTo>
                  <a:cubicBezTo>
                    <a:pt x="57150" y="1850761"/>
                    <a:pt x="58420" y="1850102"/>
                    <a:pt x="59690" y="1851091"/>
                  </a:cubicBezTo>
                  <a:cubicBezTo>
                    <a:pt x="62230" y="1795721"/>
                    <a:pt x="63500" y="1734418"/>
                    <a:pt x="66040" y="1687288"/>
                  </a:cubicBezTo>
                  <a:cubicBezTo>
                    <a:pt x="53340" y="1647079"/>
                    <a:pt x="71120" y="1590061"/>
                    <a:pt x="54610" y="1555784"/>
                  </a:cubicBezTo>
                  <a:cubicBezTo>
                    <a:pt x="58420" y="1527111"/>
                    <a:pt x="64770" y="1480969"/>
                    <a:pt x="58420" y="1441090"/>
                  </a:cubicBezTo>
                  <a:lnTo>
                    <a:pt x="60960" y="1445045"/>
                  </a:lnTo>
                  <a:cubicBezTo>
                    <a:pt x="59690" y="1399892"/>
                    <a:pt x="59690" y="1343863"/>
                    <a:pt x="48260" y="1312882"/>
                  </a:cubicBezTo>
                  <a:cubicBezTo>
                    <a:pt x="64770" y="1299699"/>
                    <a:pt x="60960" y="1280253"/>
                    <a:pt x="66040" y="1260808"/>
                  </a:cubicBezTo>
                  <a:cubicBezTo>
                    <a:pt x="58420" y="1230816"/>
                    <a:pt x="60960" y="1170172"/>
                    <a:pt x="53340" y="1124360"/>
                  </a:cubicBezTo>
                  <a:cubicBezTo>
                    <a:pt x="60960" y="1117439"/>
                    <a:pt x="50800" y="1086458"/>
                    <a:pt x="60960" y="1084151"/>
                  </a:cubicBezTo>
                  <a:cubicBezTo>
                    <a:pt x="53340" y="1028700"/>
                    <a:pt x="49530" y="836930"/>
                    <a:pt x="48260" y="638810"/>
                  </a:cubicBezTo>
                  <a:lnTo>
                    <a:pt x="48260" y="339090"/>
                  </a:lnTo>
                  <a:lnTo>
                    <a:pt x="49530" y="189230"/>
                  </a:lnTo>
                  <a:lnTo>
                    <a:pt x="50800" y="114300"/>
                  </a:lnTo>
                  <a:lnTo>
                    <a:pt x="50800" y="78740"/>
                  </a:lnTo>
                  <a:lnTo>
                    <a:pt x="52070" y="66040"/>
                  </a:lnTo>
                  <a:lnTo>
                    <a:pt x="64770" y="66040"/>
                  </a:lnTo>
                  <a:cubicBezTo>
                    <a:pt x="210820" y="69850"/>
                    <a:pt x="354330" y="73660"/>
                    <a:pt x="492760" y="77470"/>
                  </a:cubicBezTo>
                  <a:cubicBezTo>
                    <a:pt x="558800" y="71120"/>
                    <a:pt x="633730" y="58420"/>
                    <a:pt x="701040" y="50800"/>
                  </a:cubicBezTo>
                  <a:cubicBezTo>
                    <a:pt x="707390" y="52070"/>
                    <a:pt x="707390" y="53340"/>
                    <a:pt x="692150" y="53340"/>
                  </a:cubicBezTo>
                  <a:cubicBezTo>
                    <a:pt x="788670" y="50800"/>
                    <a:pt x="877570" y="62230"/>
                    <a:pt x="974090" y="59690"/>
                  </a:cubicBezTo>
                  <a:cubicBezTo>
                    <a:pt x="972820" y="60960"/>
                    <a:pt x="972820" y="60960"/>
                    <a:pt x="957580" y="63500"/>
                  </a:cubicBezTo>
                  <a:cubicBezTo>
                    <a:pt x="1048510" y="58420"/>
                    <a:pt x="1147321" y="72390"/>
                    <a:pt x="1257989" y="63500"/>
                  </a:cubicBezTo>
                  <a:lnTo>
                    <a:pt x="1264577" y="66040"/>
                  </a:lnTo>
                  <a:lnTo>
                    <a:pt x="1334403" y="62230"/>
                  </a:lnTo>
                  <a:cubicBezTo>
                    <a:pt x="1333086" y="64770"/>
                    <a:pt x="1330451" y="69850"/>
                    <a:pt x="1309371" y="69850"/>
                  </a:cubicBezTo>
                  <a:cubicBezTo>
                    <a:pt x="2160463" y="73660"/>
                    <a:pt x="3037905" y="55880"/>
                    <a:pt x="3911394" y="58420"/>
                  </a:cubicBezTo>
                  <a:lnTo>
                    <a:pt x="3878457" y="62230"/>
                  </a:lnTo>
                  <a:lnTo>
                    <a:pt x="4048412" y="55880"/>
                  </a:lnTo>
                  <a:cubicBezTo>
                    <a:pt x="4047094" y="57150"/>
                    <a:pt x="4039189" y="58420"/>
                    <a:pt x="4031285" y="59690"/>
                  </a:cubicBezTo>
                  <a:cubicBezTo>
                    <a:pt x="4248669" y="66040"/>
                    <a:pt x="4473958" y="55880"/>
                    <a:pt x="4684754" y="57150"/>
                  </a:cubicBezTo>
                  <a:cubicBezTo>
                    <a:pt x="4683437" y="58420"/>
                    <a:pt x="4651817" y="62230"/>
                    <a:pt x="4680802" y="64770"/>
                  </a:cubicBezTo>
                  <a:cubicBezTo>
                    <a:pt x="4837582" y="54610"/>
                    <a:pt x="4932441" y="77470"/>
                    <a:pt x="5010172" y="57150"/>
                  </a:cubicBezTo>
                  <a:cubicBezTo>
                    <a:pt x="5018077" y="58420"/>
                    <a:pt x="5022029" y="62230"/>
                    <a:pt x="5006220" y="64770"/>
                  </a:cubicBezTo>
                  <a:cubicBezTo>
                    <a:pt x="5442305" y="58420"/>
                    <a:pt x="5874212" y="58420"/>
                    <a:pt x="6297122" y="62230"/>
                  </a:cubicBezTo>
                  <a:cubicBezTo>
                    <a:pt x="6345382" y="59690"/>
                    <a:pt x="6396182" y="58420"/>
                    <a:pt x="6446982" y="55880"/>
                  </a:cubicBezTo>
                  <a:lnTo>
                    <a:pt x="6446982" y="20320"/>
                  </a:lnTo>
                  <a:cubicBezTo>
                    <a:pt x="6168852" y="19050"/>
                    <a:pt x="5889452" y="19050"/>
                    <a:pt x="5610052" y="17780"/>
                  </a:cubicBezTo>
                  <a:cubicBezTo>
                    <a:pt x="4691342" y="12700"/>
                    <a:pt x="3882410" y="0"/>
                    <a:pt x="2982571" y="24130"/>
                  </a:cubicBezTo>
                  <a:cubicBezTo>
                    <a:pt x="2983888" y="22860"/>
                    <a:pt x="2975983" y="21590"/>
                    <a:pt x="2999698" y="20320"/>
                  </a:cubicBezTo>
                  <a:cubicBezTo>
                    <a:pt x="2740154" y="24130"/>
                    <a:pt x="2504326" y="17780"/>
                    <a:pt x="2259274" y="21590"/>
                  </a:cubicBezTo>
                  <a:lnTo>
                    <a:pt x="2260592" y="20320"/>
                  </a:lnTo>
                  <a:cubicBezTo>
                    <a:pt x="1657186" y="34290"/>
                    <a:pt x="1002030" y="17780"/>
                    <a:pt x="438150" y="33020"/>
                  </a:cubicBezTo>
                  <a:lnTo>
                    <a:pt x="19050" y="33020"/>
                  </a:lnTo>
                  <a:lnTo>
                    <a:pt x="19050" y="78740"/>
                  </a:lnTo>
                  <a:cubicBezTo>
                    <a:pt x="19050" y="213360"/>
                    <a:pt x="20320" y="350520"/>
                    <a:pt x="20320" y="488950"/>
                  </a:cubicBezTo>
                  <a:cubicBezTo>
                    <a:pt x="7620" y="951230"/>
                    <a:pt x="11430" y="1136555"/>
                    <a:pt x="20320" y="1255864"/>
                  </a:cubicBezTo>
                  <a:cubicBezTo>
                    <a:pt x="26670" y="1403188"/>
                    <a:pt x="8890" y="1545897"/>
                    <a:pt x="13970" y="1692891"/>
                  </a:cubicBezTo>
                  <a:cubicBezTo>
                    <a:pt x="7620" y="1805279"/>
                    <a:pt x="21590" y="1921951"/>
                    <a:pt x="25400" y="2037635"/>
                  </a:cubicBezTo>
                  <a:cubicBezTo>
                    <a:pt x="20320" y="2080810"/>
                    <a:pt x="13970" y="2125304"/>
                    <a:pt x="15240" y="2210000"/>
                  </a:cubicBezTo>
                  <a:lnTo>
                    <a:pt x="19050" y="2197300"/>
                  </a:lnTo>
                  <a:cubicBezTo>
                    <a:pt x="13970" y="2246830"/>
                    <a:pt x="15240" y="2301440"/>
                    <a:pt x="19050" y="2353510"/>
                  </a:cubicBezTo>
                  <a:cubicBezTo>
                    <a:pt x="17780" y="2414470"/>
                    <a:pt x="17780" y="2476700"/>
                    <a:pt x="19050" y="2538930"/>
                  </a:cubicBezTo>
                  <a:cubicBezTo>
                    <a:pt x="19050" y="2540200"/>
                    <a:pt x="19050" y="2542740"/>
                    <a:pt x="17780" y="2544010"/>
                  </a:cubicBezTo>
                  <a:lnTo>
                    <a:pt x="16510" y="2531310"/>
                  </a:lnTo>
                  <a:cubicBezTo>
                    <a:pt x="12700" y="2555440"/>
                    <a:pt x="15240" y="2583380"/>
                    <a:pt x="19050" y="2611320"/>
                  </a:cubicBezTo>
                  <a:cubicBezTo>
                    <a:pt x="19050" y="2635450"/>
                    <a:pt x="20320" y="2658310"/>
                    <a:pt x="20320" y="2682440"/>
                  </a:cubicBezTo>
                  <a:lnTo>
                    <a:pt x="24130" y="2878020"/>
                  </a:lnTo>
                  <a:cubicBezTo>
                    <a:pt x="21590" y="2927550"/>
                    <a:pt x="34290" y="3050740"/>
                    <a:pt x="15240" y="3054550"/>
                  </a:cubicBezTo>
                  <a:cubicBezTo>
                    <a:pt x="15240" y="3011370"/>
                    <a:pt x="6350" y="3121860"/>
                    <a:pt x="1270" y="3025340"/>
                  </a:cubicBezTo>
                  <a:cubicBezTo>
                    <a:pt x="0" y="3036770"/>
                    <a:pt x="0" y="3064710"/>
                    <a:pt x="0" y="3093920"/>
                  </a:cubicBezTo>
                  <a:cubicBezTo>
                    <a:pt x="0" y="3102810"/>
                    <a:pt x="1270" y="3111700"/>
                    <a:pt x="1270" y="3119320"/>
                  </a:cubicBezTo>
                  <a:cubicBezTo>
                    <a:pt x="2540" y="3137100"/>
                    <a:pt x="5080" y="3149800"/>
                    <a:pt x="7620" y="3145990"/>
                  </a:cubicBezTo>
                  <a:cubicBezTo>
                    <a:pt x="17780" y="3156150"/>
                    <a:pt x="25400" y="3200600"/>
                    <a:pt x="33020" y="3139640"/>
                  </a:cubicBezTo>
                  <a:lnTo>
                    <a:pt x="60960" y="3139640"/>
                  </a:lnTo>
                  <a:cubicBezTo>
                    <a:pt x="91440" y="3139640"/>
                    <a:pt x="121920" y="3139640"/>
                    <a:pt x="152400" y="3140910"/>
                  </a:cubicBezTo>
                  <a:cubicBezTo>
                    <a:pt x="194310" y="3142180"/>
                    <a:pt x="234950" y="3143450"/>
                    <a:pt x="273050" y="3144720"/>
                  </a:cubicBezTo>
                  <a:cubicBezTo>
                    <a:pt x="991870" y="3171390"/>
                    <a:pt x="1712520" y="3154880"/>
                    <a:pt x="2458214" y="3138370"/>
                  </a:cubicBezTo>
                  <a:cubicBezTo>
                    <a:pt x="3090604" y="3147260"/>
                    <a:pt x="3722994" y="3126940"/>
                    <a:pt x="4338257" y="3139640"/>
                  </a:cubicBezTo>
                  <a:cubicBezTo>
                    <a:pt x="3998347" y="3142180"/>
                    <a:pt x="3662390" y="3147260"/>
                    <a:pt x="3311941" y="3151070"/>
                  </a:cubicBezTo>
                  <a:cubicBezTo>
                    <a:pt x="3319845" y="3149800"/>
                    <a:pt x="3323798" y="3148530"/>
                    <a:pt x="3331703" y="3147260"/>
                  </a:cubicBezTo>
                  <a:cubicBezTo>
                    <a:pt x="3305353" y="3149800"/>
                    <a:pt x="3276369" y="3153610"/>
                    <a:pt x="3246066" y="3152340"/>
                  </a:cubicBezTo>
                  <a:cubicBezTo>
                    <a:pt x="3238162" y="3151070"/>
                    <a:pt x="3253972" y="3149800"/>
                    <a:pt x="3264511" y="3148530"/>
                  </a:cubicBezTo>
                  <a:cubicBezTo>
                    <a:pt x="3148573" y="3138370"/>
                    <a:pt x="2925919" y="3154880"/>
                    <a:pt x="2853457" y="3147260"/>
                  </a:cubicBezTo>
                  <a:cubicBezTo>
                    <a:pt x="2820521" y="3148530"/>
                    <a:pt x="2806028" y="3152340"/>
                    <a:pt x="2824473" y="3156150"/>
                  </a:cubicBezTo>
                  <a:cubicBezTo>
                    <a:pt x="2397610" y="3158690"/>
                    <a:pt x="1940444" y="3161230"/>
                    <a:pt x="1504358" y="3168850"/>
                  </a:cubicBezTo>
                  <a:cubicBezTo>
                    <a:pt x="1483279" y="3167580"/>
                    <a:pt x="1479326" y="3165040"/>
                    <a:pt x="1485914" y="3161230"/>
                  </a:cubicBezTo>
                  <a:cubicBezTo>
                    <a:pt x="1114384" y="3177740"/>
                    <a:pt x="735330" y="3171390"/>
                    <a:pt x="368300" y="3168850"/>
                  </a:cubicBezTo>
                  <a:cubicBezTo>
                    <a:pt x="354330" y="3172660"/>
                    <a:pt x="405130" y="3173930"/>
                    <a:pt x="369570" y="3177740"/>
                  </a:cubicBezTo>
                  <a:cubicBezTo>
                    <a:pt x="487680" y="3182820"/>
                    <a:pt x="585470" y="3167580"/>
                    <a:pt x="692150" y="3175200"/>
                  </a:cubicBezTo>
                  <a:lnTo>
                    <a:pt x="678180" y="3179010"/>
                  </a:lnTo>
                  <a:cubicBezTo>
                    <a:pt x="755650" y="3181550"/>
                    <a:pt x="693420" y="3168850"/>
                    <a:pt x="774700" y="3173930"/>
                  </a:cubicBezTo>
                  <a:cubicBezTo>
                    <a:pt x="806450" y="3177740"/>
                    <a:pt x="767080" y="3179010"/>
                    <a:pt x="781050" y="3180280"/>
                  </a:cubicBezTo>
                  <a:cubicBezTo>
                    <a:pt x="946150" y="3179010"/>
                    <a:pt x="1122289" y="3182820"/>
                    <a:pt x="1284339" y="3172660"/>
                  </a:cubicBezTo>
                  <a:cubicBezTo>
                    <a:pt x="1323864" y="3181550"/>
                    <a:pt x="1468786" y="3172660"/>
                    <a:pt x="1532025" y="3181550"/>
                  </a:cubicBezTo>
                  <a:cubicBezTo>
                    <a:pt x="1576820" y="3177740"/>
                    <a:pt x="1620297" y="3179010"/>
                    <a:pt x="1637424" y="3172660"/>
                  </a:cubicBezTo>
                  <a:cubicBezTo>
                    <a:pt x="2238194" y="3177740"/>
                    <a:pt x="2852140" y="3168850"/>
                    <a:pt x="3467403" y="3168850"/>
                  </a:cubicBezTo>
                  <a:cubicBezTo>
                    <a:pt x="3755931" y="3151070"/>
                    <a:pt x="4099794" y="3172660"/>
                    <a:pt x="4442338" y="3166310"/>
                  </a:cubicBezTo>
                  <a:cubicBezTo>
                    <a:pt x="4444973" y="3166310"/>
                    <a:pt x="4443656" y="3167580"/>
                    <a:pt x="4442338" y="3167580"/>
                  </a:cubicBezTo>
                  <a:cubicBezTo>
                    <a:pt x="4554324" y="3163770"/>
                    <a:pt x="4716374" y="3161230"/>
                    <a:pt x="4849439" y="3163770"/>
                  </a:cubicBezTo>
                  <a:lnTo>
                    <a:pt x="4962743" y="3156150"/>
                  </a:lnTo>
                  <a:cubicBezTo>
                    <a:pt x="5217017" y="3161230"/>
                    <a:pt x="5473925" y="3163770"/>
                    <a:pt x="5721812" y="3163770"/>
                  </a:cubicBezTo>
                  <a:lnTo>
                    <a:pt x="6360622" y="3163770"/>
                  </a:lnTo>
                  <a:cubicBezTo>
                    <a:pt x="6356812" y="3165040"/>
                    <a:pt x="6345382" y="3166310"/>
                    <a:pt x="6321252" y="3167580"/>
                  </a:cubicBezTo>
                  <a:cubicBezTo>
                    <a:pt x="6340302" y="3168850"/>
                    <a:pt x="6412692" y="3168850"/>
                    <a:pt x="6448252" y="3165040"/>
                  </a:cubicBezTo>
                  <a:cubicBezTo>
                    <a:pt x="6453332" y="3165040"/>
                    <a:pt x="6458412" y="3163770"/>
                    <a:pt x="6462222" y="3163770"/>
                  </a:cubicBezTo>
                  <a:lnTo>
                    <a:pt x="6487622" y="3163770"/>
                  </a:lnTo>
                  <a:lnTo>
                    <a:pt x="6487622" y="3148530"/>
                  </a:lnTo>
                  <a:cubicBezTo>
                    <a:pt x="6495242" y="3144720"/>
                    <a:pt x="6481272" y="3145990"/>
                    <a:pt x="6487622" y="3138370"/>
                  </a:cubicBezTo>
                  <a:lnTo>
                    <a:pt x="6487622" y="2832300"/>
                  </a:lnTo>
                  <a:cubicBezTo>
                    <a:pt x="6492702" y="2851350"/>
                    <a:pt x="6485082" y="2914850"/>
                    <a:pt x="6493972" y="2905960"/>
                  </a:cubicBezTo>
                  <a:cubicBezTo>
                    <a:pt x="6497782" y="2861510"/>
                    <a:pt x="6491432" y="2842460"/>
                    <a:pt x="6487622" y="2832300"/>
                  </a:cubicBezTo>
                  <a:cubicBezTo>
                    <a:pt x="6487622" y="2650690"/>
                    <a:pt x="6488892" y="2467810"/>
                    <a:pt x="6488892" y="2286200"/>
                  </a:cubicBezTo>
                  <a:cubicBezTo>
                    <a:pt x="6490162" y="2170630"/>
                    <a:pt x="6490162" y="2129918"/>
                    <a:pt x="6491432" y="2100585"/>
                  </a:cubicBezTo>
                  <a:cubicBezTo>
                    <a:pt x="6497782" y="2225240"/>
                    <a:pt x="6492702" y="2513530"/>
                    <a:pt x="6491432" y="2796740"/>
                  </a:cubicBezTo>
                  <a:cubicBezTo>
                    <a:pt x="6495242" y="2810710"/>
                    <a:pt x="6496512" y="2759910"/>
                    <a:pt x="6500322" y="2795470"/>
                  </a:cubicBezTo>
                  <a:cubicBezTo>
                    <a:pt x="6505402" y="2677360"/>
                    <a:pt x="6490162" y="2579570"/>
                    <a:pt x="6497782" y="2472890"/>
                  </a:cubicBezTo>
                  <a:lnTo>
                    <a:pt x="6501592" y="2486860"/>
                  </a:lnTo>
                  <a:cubicBezTo>
                    <a:pt x="6504132" y="2409390"/>
                    <a:pt x="6491432" y="2471620"/>
                    <a:pt x="6496512" y="2390340"/>
                  </a:cubicBezTo>
                  <a:cubicBezTo>
                    <a:pt x="6501592" y="2361130"/>
                    <a:pt x="6502862" y="2401770"/>
                    <a:pt x="6504132" y="2386530"/>
                  </a:cubicBezTo>
                  <a:close/>
                  <a:moveTo>
                    <a:pt x="6031692" y="3137100"/>
                  </a:moveTo>
                  <a:lnTo>
                    <a:pt x="6059632" y="3137100"/>
                  </a:lnTo>
                  <a:cubicBezTo>
                    <a:pt x="6053282" y="3135830"/>
                    <a:pt x="6044392" y="3135830"/>
                    <a:pt x="6031692" y="3137100"/>
                  </a:cubicBezTo>
                  <a:close/>
                </a:path>
              </a:pathLst>
            </a:custGeom>
            <a:solidFill>
              <a:srgbClr val="C7D0D8"/>
            </a:solidFill>
          </p:spPr>
        </p:sp>
      </p:grpSp>
      <p:sp>
        <p:nvSpPr>
          <p:cNvPr id="14" name="TextBox 14"/>
          <p:cNvSpPr txBox="1"/>
          <p:nvPr/>
        </p:nvSpPr>
        <p:spPr>
          <a:xfrm>
            <a:off x="506503" y="9220200"/>
            <a:ext cx="7992666" cy="721360"/>
          </a:xfrm>
          <a:prstGeom prst="rect">
            <a:avLst/>
          </a:prstGeom>
        </p:spPr>
        <p:txBody>
          <a:bodyPr lIns="0" tIns="0" rIns="0" bIns="0" rtlCol="0" anchor="t">
            <a:spAutoFit/>
          </a:bodyPr>
          <a:lstStyle/>
          <a:p>
            <a:pPr>
              <a:lnSpc>
                <a:spcPts val="2940"/>
              </a:lnSpc>
              <a:spcBef>
                <a:spcPct val="0"/>
              </a:spcBef>
            </a:pPr>
            <a:r>
              <a:rPr lang="en-US" sz="2100" dirty="0">
                <a:solidFill>
                  <a:srgbClr val="000000"/>
                </a:solidFill>
                <a:latin typeface="Amiko"/>
              </a:rPr>
              <a:t>UNESCO 2012 Paris OER Declaration. Available at: </a:t>
            </a:r>
            <a:r>
              <a:rPr lang="en-US" sz="2100" dirty="0">
                <a:solidFill>
                  <a:srgbClr val="5271FF"/>
                </a:solidFill>
                <a:latin typeface="Amiko"/>
                <a:hlinkClick r:id="rId8" tooltip="https://en.unesco.org/oer/paris-declaration"/>
              </a:rPr>
              <a:t>https://en.unesco.org/oer/paris-declaration</a:t>
            </a:r>
          </a:p>
        </p:txBody>
      </p:sp>
      <p:sp>
        <p:nvSpPr>
          <p:cNvPr id="15" name="TextBox 15"/>
          <p:cNvSpPr txBox="1"/>
          <p:nvPr/>
        </p:nvSpPr>
        <p:spPr>
          <a:xfrm>
            <a:off x="9481426" y="9220200"/>
            <a:ext cx="6842692" cy="721360"/>
          </a:xfrm>
          <a:prstGeom prst="rect">
            <a:avLst/>
          </a:prstGeom>
        </p:spPr>
        <p:txBody>
          <a:bodyPr lIns="0" tIns="0" rIns="0" bIns="0" rtlCol="0" anchor="t">
            <a:spAutoFit/>
          </a:bodyPr>
          <a:lstStyle/>
          <a:p>
            <a:pPr>
              <a:lnSpc>
                <a:spcPts val="2940"/>
              </a:lnSpc>
              <a:spcBef>
                <a:spcPct val="0"/>
              </a:spcBef>
            </a:pPr>
            <a:r>
              <a:rPr lang="en-US" sz="2100" dirty="0">
                <a:solidFill>
                  <a:srgbClr val="000000"/>
                </a:solidFill>
                <a:latin typeface="Amiko"/>
              </a:rPr>
              <a:t>The 5R Permissions, by David Wiley. Available at: </a:t>
            </a:r>
            <a:r>
              <a:rPr lang="en-US" sz="2100" dirty="0">
                <a:solidFill>
                  <a:srgbClr val="5271FF"/>
                </a:solidFill>
                <a:latin typeface="Amiko"/>
                <a:hlinkClick r:id="rId9" tooltip="https://opencontent.org/blog/archives/3221"/>
              </a:rPr>
              <a:t>https://opencontent.org/blog/archives/3221</a:t>
            </a:r>
          </a:p>
        </p:txBody>
      </p:sp>
      <p:sp>
        <p:nvSpPr>
          <p:cNvPr id="16" name="TextBox 16"/>
          <p:cNvSpPr txBox="1"/>
          <p:nvPr/>
        </p:nvSpPr>
        <p:spPr>
          <a:xfrm>
            <a:off x="16268274" y="9587454"/>
            <a:ext cx="1629808" cy="371897"/>
          </a:xfrm>
          <a:prstGeom prst="rect">
            <a:avLst/>
          </a:prstGeom>
        </p:spPr>
        <p:txBody>
          <a:bodyPr wrap="square" lIns="0" tIns="0" rIns="0" bIns="0" rtlCol="0" anchor="t">
            <a:spAutoFit/>
          </a:bodyPr>
          <a:lstStyle/>
          <a:p>
            <a:pPr>
              <a:lnSpc>
                <a:spcPts val="2940"/>
              </a:lnSpc>
              <a:spcBef>
                <a:spcPct val="0"/>
              </a:spcBef>
            </a:pPr>
            <a:r>
              <a:rPr lang="en-US" sz="2100" dirty="0" smtClean="0">
                <a:solidFill>
                  <a:srgbClr val="5271FF"/>
                </a:solidFill>
                <a:latin typeface="Amiko"/>
                <a:hlinkClick r:id="rId10" tooltip="https://creativecommons.org/licenses/by/4.0/"/>
              </a:rPr>
              <a:t>CC-BY 4.0</a:t>
            </a:r>
            <a:endParaRPr lang="en-US" sz="2100" dirty="0">
              <a:solidFill>
                <a:srgbClr val="5271FF"/>
              </a:solidFill>
              <a:latin typeface="Amiko"/>
              <a:hlinkClick r:id="rId10" tooltip="https://creativecommons.org/licenses/by/4.0/"/>
            </a:endParaRPr>
          </a:p>
        </p:txBody>
      </p:sp>
      <p:sp>
        <p:nvSpPr>
          <p:cNvPr id="17" name="TextBox 17"/>
          <p:cNvSpPr txBox="1"/>
          <p:nvPr/>
        </p:nvSpPr>
        <p:spPr>
          <a:xfrm>
            <a:off x="9481426" y="2618698"/>
            <a:ext cx="8153070" cy="721360"/>
          </a:xfrm>
          <a:prstGeom prst="rect">
            <a:avLst/>
          </a:prstGeom>
        </p:spPr>
        <p:txBody>
          <a:bodyPr lIns="0" tIns="0" rIns="0" bIns="0" rtlCol="0" anchor="t">
            <a:spAutoFit/>
          </a:bodyPr>
          <a:lstStyle/>
          <a:p>
            <a:pPr>
              <a:lnSpc>
                <a:spcPts val="2940"/>
              </a:lnSpc>
              <a:spcBef>
                <a:spcPct val="0"/>
              </a:spcBef>
            </a:pPr>
            <a:r>
              <a:rPr lang="en-US" sz="2100">
                <a:solidFill>
                  <a:srgbClr val="000000"/>
                </a:solidFill>
                <a:latin typeface="Amiko"/>
              </a:rPr>
              <a:t>Retain – the right to make, own, and control copies of the content</a:t>
            </a:r>
          </a:p>
        </p:txBody>
      </p:sp>
      <p:sp>
        <p:nvSpPr>
          <p:cNvPr id="18" name="TextBox 18"/>
          <p:cNvSpPr txBox="1"/>
          <p:nvPr/>
        </p:nvSpPr>
        <p:spPr>
          <a:xfrm>
            <a:off x="9427481" y="3673175"/>
            <a:ext cx="8207015" cy="722179"/>
          </a:xfrm>
          <a:prstGeom prst="rect">
            <a:avLst/>
          </a:prstGeom>
        </p:spPr>
        <p:txBody>
          <a:bodyPr lIns="0" tIns="0" rIns="0" bIns="0" rtlCol="0" anchor="t">
            <a:spAutoFit/>
          </a:bodyPr>
          <a:lstStyle/>
          <a:p>
            <a:pPr>
              <a:lnSpc>
                <a:spcPts val="2940"/>
              </a:lnSpc>
              <a:spcBef>
                <a:spcPct val="0"/>
              </a:spcBef>
            </a:pPr>
            <a:r>
              <a:rPr lang="en-US" sz="2100">
                <a:solidFill>
                  <a:srgbClr val="000000"/>
                </a:solidFill>
                <a:latin typeface="Amiko"/>
              </a:rPr>
              <a:t>Reuse – the right to use the content in a wide range of ways (e.g., in a class, in a study group, on a website, in a video)</a:t>
            </a:r>
          </a:p>
        </p:txBody>
      </p:sp>
      <p:sp>
        <p:nvSpPr>
          <p:cNvPr id="19" name="TextBox 19"/>
          <p:cNvSpPr txBox="1"/>
          <p:nvPr/>
        </p:nvSpPr>
        <p:spPr>
          <a:xfrm>
            <a:off x="9427481" y="4893310"/>
            <a:ext cx="8806574" cy="721360"/>
          </a:xfrm>
          <a:prstGeom prst="rect">
            <a:avLst/>
          </a:prstGeom>
        </p:spPr>
        <p:txBody>
          <a:bodyPr lIns="0" tIns="0" rIns="0" bIns="0" rtlCol="0" anchor="t">
            <a:spAutoFit/>
          </a:bodyPr>
          <a:lstStyle/>
          <a:p>
            <a:pPr>
              <a:lnSpc>
                <a:spcPts val="2940"/>
              </a:lnSpc>
              <a:spcBef>
                <a:spcPct val="0"/>
              </a:spcBef>
            </a:pPr>
            <a:r>
              <a:rPr lang="en-US" sz="2100">
                <a:solidFill>
                  <a:srgbClr val="000000"/>
                </a:solidFill>
                <a:latin typeface="Amiko"/>
              </a:rPr>
              <a:t>Revise – the right to adapt, adjust, modify, or alter the content itself (e.g., translate the content into another language)</a:t>
            </a:r>
          </a:p>
        </p:txBody>
      </p:sp>
      <p:sp>
        <p:nvSpPr>
          <p:cNvPr id="20" name="TextBox 20"/>
          <p:cNvSpPr txBox="1"/>
          <p:nvPr/>
        </p:nvSpPr>
        <p:spPr>
          <a:xfrm>
            <a:off x="9481426" y="6160250"/>
            <a:ext cx="8808027" cy="1089660"/>
          </a:xfrm>
          <a:prstGeom prst="rect">
            <a:avLst/>
          </a:prstGeom>
        </p:spPr>
        <p:txBody>
          <a:bodyPr lIns="0" tIns="0" rIns="0" bIns="0" rtlCol="0" anchor="t">
            <a:spAutoFit/>
          </a:bodyPr>
          <a:lstStyle/>
          <a:p>
            <a:pPr>
              <a:lnSpc>
                <a:spcPts val="2940"/>
              </a:lnSpc>
              <a:spcBef>
                <a:spcPct val="0"/>
              </a:spcBef>
            </a:pPr>
            <a:r>
              <a:rPr lang="en-US" sz="2100">
                <a:solidFill>
                  <a:srgbClr val="000000"/>
                </a:solidFill>
                <a:latin typeface="Amiko"/>
              </a:rPr>
              <a:t>Remix – the right to combine the original or revised content with other open content to create something new (e.g., incorporate </a:t>
            </a:r>
          </a:p>
          <a:p>
            <a:pPr>
              <a:lnSpc>
                <a:spcPts val="2940"/>
              </a:lnSpc>
              <a:spcBef>
                <a:spcPct val="0"/>
              </a:spcBef>
            </a:pPr>
            <a:r>
              <a:rPr lang="en-US" sz="2100">
                <a:solidFill>
                  <a:srgbClr val="000000"/>
                </a:solidFill>
                <a:latin typeface="Amiko"/>
              </a:rPr>
              <a:t>the content into a mashup)</a:t>
            </a:r>
          </a:p>
        </p:txBody>
      </p:sp>
      <p:sp>
        <p:nvSpPr>
          <p:cNvPr id="21" name="TextBox 21"/>
          <p:cNvSpPr txBox="1"/>
          <p:nvPr/>
        </p:nvSpPr>
        <p:spPr>
          <a:xfrm>
            <a:off x="9427481" y="7618846"/>
            <a:ext cx="8470601" cy="1089660"/>
          </a:xfrm>
          <a:prstGeom prst="rect">
            <a:avLst/>
          </a:prstGeom>
        </p:spPr>
        <p:txBody>
          <a:bodyPr lIns="0" tIns="0" rIns="0" bIns="0" rtlCol="0" anchor="t">
            <a:spAutoFit/>
          </a:bodyPr>
          <a:lstStyle/>
          <a:p>
            <a:pPr>
              <a:lnSpc>
                <a:spcPts val="2940"/>
              </a:lnSpc>
              <a:spcBef>
                <a:spcPct val="0"/>
              </a:spcBef>
            </a:pPr>
            <a:r>
              <a:rPr lang="en-US" sz="2100">
                <a:solidFill>
                  <a:srgbClr val="000000"/>
                </a:solidFill>
                <a:latin typeface="Amiko"/>
              </a:rPr>
              <a:t>Redistribute – the right to share copies of the original content, your revisions, or your remixes with others (e.g., give a copy of the content to a friend)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0148672" cy="10287000"/>
            <a:chOff x="0" y="0"/>
            <a:chExt cx="2360193" cy="2392363"/>
          </a:xfrm>
        </p:grpSpPr>
        <p:sp>
          <p:nvSpPr>
            <p:cNvPr id="3" name="Freeform 3"/>
            <p:cNvSpPr/>
            <p:nvPr/>
          </p:nvSpPr>
          <p:spPr>
            <a:xfrm>
              <a:off x="0" y="0"/>
              <a:ext cx="2360193" cy="2392362"/>
            </a:xfrm>
            <a:custGeom>
              <a:avLst/>
              <a:gdLst/>
              <a:ahLst/>
              <a:cxnLst/>
              <a:rect l="l" t="t" r="r" b="b"/>
              <a:pathLst>
                <a:path w="2360193" h="2392362">
                  <a:moveTo>
                    <a:pt x="0" y="0"/>
                  </a:moveTo>
                  <a:lnTo>
                    <a:pt x="2360193" y="0"/>
                  </a:lnTo>
                  <a:lnTo>
                    <a:pt x="2360193" y="2392362"/>
                  </a:lnTo>
                  <a:lnTo>
                    <a:pt x="0" y="2392362"/>
                  </a:lnTo>
                  <a:close/>
                </a:path>
              </a:pathLst>
            </a:custGeom>
            <a:solidFill>
              <a:srgbClr val="FFFFFF"/>
            </a:solidFill>
          </p:spPr>
        </p:sp>
      </p:grpSp>
      <p:sp>
        <p:nvSpPr>
          <p:cNvPr id="4" name="TextBox 4"/>
          <p:cNvSpPr txBox="1"/>
          <p:nvPr/>
        </p:nvSpPr>
        <p:spPr>
          <a:xfrm>
            <a:off x="393956" y="511810"/>
            <a:ext cx="13703044" cy="500137"/>
          </a:xfrm>
          <a:prstGeom prst="rect">
            <a:avLst/>
          </a:prstGeom>
        </p:spPr>
        <p:txBody>
          <a:bodyPr wrap="square" lIns="0" tIns="0" rIns="0" bIns="0" rtlCol="0" anchor="t">
            <a:spAutoFit/>
          </a:bodyPr>
          <a:lstStyle/>
          <a:p>
            <a:pPr>
              <a:lnSpc>
                <a:spcPts val="3919"/>
              </a:lnSpc>
              <a:spcBef>
                <a:spcPct val="0"/>
              </a:spcBef>
            </a:pPr>
            <a:r>
              <a:rPr lang="en-US" sz="2800" dirty="0">
                <a:solidFill>
                  <a:srgbClr val="000000"/>
                </a:solidFill>
                <a:latin typeface="Amiko Bold"/>
              </a:rPr>
              <a:t>Why are OERs important for staff and researchers?</a:t>
            </a:r>
          </a:p>
        </p:txBody>
      </p:sp>
      <p:sp>
        <p:nvSpPr>
          <p:cNvPr id="5" name="TextBox 5"/>
          <p:cNvSpPr txBox="1"/>
          <p:nvPr/>
        </p:nvSpPr>
        <p:spPr>
          <a:xfrm>
            <a:off x="393956" y="4662170"/>
            <a:ext cx="8217761" cy="481330"/>
          </a:xfrm>
          <a:prstGeom prst="rect">
            <a:avLst/>
          </a:prstGeom>
        </p:spPr>
        <p:txBody>
          <a:bodyPr lIns="0" tIns="0" rIns="0" bIns="0" rtlCol="0" anchor="t">
            <a:spAutoFit/>
          </a:bodyPr>
          <a:lstStyle/>
          <a:p>
            <a:pPr>
              <a:lnSpc>
                <a:spcPts val="3919"/>
              </a:lnSpc>
              <a:spcBef>
                <a:spcPct val="0"/>
              </a:spcBef>
            </a:pPr>
            <a:r>
              <a:rPr lang="en-US" sz="2800">
                <a:solidFill>
                  <a:srgbClr val="000000"/>
                </a:solidFill>
                <a:latin typeface="Amiko Bold"/>
              </a:rPr>
              <a:t>Why are OERs important for students?</a:t>
            </a:r>
          </a:p>
        </p:txBody>
      </p:sp>
      <p:pic>
        <p:nvPicPr>
          <p:cNvPr id="6" name="Picture 6"/>
          <p:cNvPicPr>
            <a:picLocks noChangeAspect="1"/>
          </p:cNvPicPr>
          <p:nvPr/>
        </p:nvPicPr>
        <p:blipFill>
          <a:blip r:embed="rId3"/>
          <a:srcRect/>
          <a:stretch>
            <a:fillRect/>
          </a:stretch>
        </p:blipFill>
        <p:spPr>
          <a:xfrm>
            <a:off x="393956" y="1962702"/>
            <a:ext cx="971004" cy="971004"/>
          </a:xfrm>
          <a:prstGeom prst="rect">
            <a:avLst/>
          </a:prstGeom>
        </p:spPr>
      </p:pic>
      <p:pic>
        <p:nvPicPr>
          <p:cNvPr id="7" name="Picture 7"/>
          <p:cNvPicPr>
            <a:picLocks noChangeAspect="1"/>
          </p:cNvPicPr>
          <p:nvPr/>
        </p:nvPicPr>
        <p:blipFill>
          <a:blip r:embed="rId3"/>
          <a:srcRect/>
          <a:stretch>
            <a:fillRect/>
          </a:stretch>
        </p:blipFill>
        <p:spPr>
          <a:xfrm>
            <a:off x="393956" y="3365475"/>
            <a:ext cx="971004" cy="971004"/>
          </a:xfrm>
          <a:prstGeom prst="rect">
            <a:avLst/>
          </a:prstGeom>
        </p:spPr>
      </p:pic>
      <p:sp>
        <p:nvSpPr>
          <p:cNvPr id="8" name="TextBox 8"/>
          <p:cNvSpPr txBox="1"/>
          <p:nvPr/>
        </p:nvSpPr>
        <p:spPr>
          <a:xfrm>
            <a:off x="1682904" y="6021831"/>
            <a:ext cx="3401616" cy="412115"/>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Amiko"/>
              </a:rPr>
              <a:t>They're free of charge,</a:t>
            </a:r>
          </a:p>
        </p:txBody>
      </p:sp>
      <p:pic>
        <p:nvPicPr>
          <p:cNvPr id="9" name="Picture 9"/>
          <p:cNvPicPr>
            <a:picLocks noChangeAspect="1"/>
          </p:cNvPicPr>
          <p:nvPr/>
        </p:nvPicPr>
        <p:blipFill>
          <a:blip r:embed="rId3"/>
          <a:srcRect/>
          <a:stretch>
            <a:fillRect/>
          </a:stretch>
        </p:blipFill>
        <p:spPr>
          <a:xfrm>
            <a:off x="393956" y="5583954"/>
            <a:ext cx="971004" cy="971004"/>
          </a:xfrm>
          <a:prstGeom prst="rect">
            <a:avLst/>
          </a:prstGeom>
        </p:spPr>
      </p:pic>
      <p:pic>
        <p:nvPicPr>
          <p:cNvPr id="10" name="Picture 10"/>
          <p:cNvPicPr>
            <a:picLocks noChangeAspect="1"/>
          </p:cNvPicPr>
          <p:nvPr/>
        </p:nvPicPr>
        <p:blipFill>
          <a:blip r:embed="rId3"/>
          <a:srcRect/>
          <a:stretch>
            <a:fillRect/>
          </a:stretch>
        </p:blipFill>
        <p:spPr>
          <a:xfrm>
            <a:off x="393956" y="8287296"/>
            <a:ext cx="971004" cy="971004"/>
          </a:xfrm>
          <a:prstGeom prst="rect">
            <a:avLst/>
          </a:prstGeom>
        </p:spPr>
      </p:pic>
      <p:sp>
        <p:nvSpPr>
          <p:cNvPr id="11" name="TextBox 11"/>
          <p:cNvSpPr txBox="1"/>
          <p:nvPr/>
        </p:nvSpPr>
        <p:spPr>
          <a:xfrm>
            <a:off x="1682904" y="8420735"/>
            <a:ext cx="15576396" cy="837565"/>
          </a:xfrm>
          <a:prstGeom prst="rect">
            <a:avLst/>
          </a:prstGeom>
        </p:spPr>
        <p:txBody>
          <a:bodyPr lIns="0" tIns="0" rIns="0" bIns="0" rtlCol="0" anchor="t">
            <a:spAutoFit/>
          </a:bodyPr>
          <a:lstStyle/>
          <a:p>
            <a:pPr>
              <a:lnSpc>
                <a:spcPts val="3359"/>
              </a:lnSpc>
              <a:spcBef>
                <a:spcPct val="0"/>
              </a:spcBef>
            </a:pPr>
            <a:r>
              <a:rPr lang="en-US" sz="2399" dirty="0">
                <a:solidFill>
                  <a:srgbClr val="000000"/>
                </a:solidFill>
                <a:latin typeface="Amiko"/>
              </a:rPr>
              <a:t>According to SPARC Europe, '93% of students who use OER do as well or better than those using traditional materials, since they have easy access to the content starting day one of the course'.</a:t>
            </a:r>
          </a:p>
        </p:txBody>
      </p:sp>
      <p:pic>
        <p:nvPicPr>
          <p:cNvPr id="12" name="Picture 12"/>
          <p:cNvPicPr>
            <a:picLocks noChangeAspect="1"/>
          </p:cNvPicPr>
          <p:nvPr/>
        </p:nvPicPr>
        <p:blipFill>
          <a:blip r:embed="rId3"/>
          <a:srcRect/>
          <a:stretch>
            <a:fillRect/>
          </a:stretch>
        </p:blipFill>
        <p:spPr>
          <a:xfrm>
            <a:off x="393956" y="6943620"/>
            <a:ext cx="971004" cy="971004"/>
          </a:xfrm>
          <a:prstGeom prst="rect">
            <a:avLst/>
          </a:prstGeom>
        </p:spPr>
      </p:pic>
      <p:sp>
        <p:nvSpPr>
          <p:cNvPr id="13" name="TextBox 13"/>
          <p:cNvSpPr txBox="1"/>
          <p:nvPr/>
        </p:nvSpPr>
        <p:spPr>
          <a:xfrm>
            <a:off x="1682904" y="9437601"/>
            <a:ext cx="15576396" cy="743793"/>
          </a:xfrm>
          <a:prstGeom prst="rect">
            <a:avLst/>
          </a:prstGeom>
        </p:spPr>
        <p:txBody>
          <a:bodyPr lIns="0" tIns="0" rIns="0" bIns="0" rtlCol="0" anchor="t">
            <a:spAutoFit/>
          </a:bodyPr>
          <a:lstStyle/>
          <a:p>
            <a:pPr>
              <a:lnSpc>
                <a:spcPts val="2940"/>
              </a:lnSpc>
              <a:spcBef>
                <a:spcPct val="0"/>
              </a:spcBef>
            </a:pPr>
            <a:r>
              <a:rPr lang="en-US" sz="2100" dirty="0">
                <a:solidFill>
                  <a:srgbClr val="000000"/>
                </a:solidFill>
                <a:latin typeface="Amiko"/>
              </a:rPr>
              <a:t>SPARC EUROPE, Setting the Default to Open. </a:t>
            </a:r>
            <a:r>
              <a:rPr lang="en-US" sz="2100" dirty="0" smtClean="0">
                <a:solidFill>
                  <a:srgbClr val="000000"/>
                </a:solidFill>
                <a:latin typeface="Amiko"/>
              </a:rPr>
              <a:t>Available </a:t>
            </a:r>
            <a:r>
              <a:rPr lang="en-US" sz="2100" dirty="0">
                <a:solidFill>
                  <a:srgbClr val="000000"/>
                </a:solidFill>
                <a:latin typeface="Amiko"/>
              </a:rPr>
              <a:t>at: </a:t>
            </a:r>
            <a:r>
              <a:rPr lang="en-US" sz="2100" dirty="0">
                <a:solidFill>
                  <a:srgbClr val="5271FF"/>
                </a:solidFill>
                <a:latin typeface="Amiko"/>
                <a:hlinkClick r:id="rId4" tooltip="https://sparceurope.org/what-we-do/open-education/open-educational-resource-benefits/"/>
              </a:rPr>
              <a:t>https://sparceurope.org/what-we-do/open-education/open-educational-resource-benefits/</a:t>
            </a:r>
          </a:p>
        </p:txBody>
      </p:sp>
      <p:sp>
        <p:nvSpPr>
          <p:cNvPr id="14" name="TextBox 14"/>
          <p:cNvSpPr txBox="1"/>
          <p:nvPr/>
        </p:nvSpPr>
        <p:spPr>
          <a:xfrm>
            <a:off x="1682904" y="7077059"/>
            <a:ext cx="16234487" cy="837565"/>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Amiko"/>
              </a:rPr>
              <a:t>Digital and online OERs have the potential to provide continually updated material available in multiple languages and producing boundless opportunities for collaboration and exchange between students.</a:t>
            </a:r>
          </a:p>
        </p:txBody>
      </p:sp>
      <p:sp>
        <p:nvSpPr>
          <p:cNvPr id="15" name="TextBox 15"/>
          <p:cNvSpPr txBox="1"/>
          <p:nvPr/>
        </p:nvSpPr>
        <p:spPr>
          <a:xfrm>
            <a:off x="1682904" y="2096142"/>
            <a:ext cx="15576396" cy="837565"/>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Amiko"/>
              </a:rPr>
              <a:t>Save time creating your own learning resources from scratch by using and / or adapting readily available OERs.</a:t>
            </a:r>
          </a:p>
        </p:txBody>
      </p:sp>
      <p:sp>
        <p:nvSpPr>
          <p:cNvPr id="16" name="TextBox 16"/>
          <p:cNvSpPr txBox="1"/>
          <p:nvPr/>
        </p:nvSpPr>
        <p:spPr>
          <a:xfrm>
            <a:off x="1682904" y="3498914"/>
            <a:ext cx="15576396" cy="837565"/>
          </a:xfrm>
          <a:prstGeom prst="rect">
            <a:avLst/>
          </a:prstGeom>
        </p:spPr>
        <p:txBody>
          <a:bodyPr lIns="0" tIns="0" rIns="0" bIns="0" rtlCol="0" anchor="t">
            <a:spAutoFit/>
          </a:bodyPr>
          <a:lstStyle/>
          <a:p>
            <a:pPr>
              <a:lnSpc>
                <a:spcPts val="3359"/>
              </a:lnSpc>
              <a:spcBef>
                <a:spcPct val="0"/>
              </a:spcBef>
            </a:pPr>
            <a:r>
              <a:rPr lang="en-US" sz="2400">
                <a:solidFill>
                  <a:srgbClr val="000000"/>
                </a:solidFill>
                <a:latin typeface="Amiko"/>
              </a:rPr>
              <a:t>Contribute your own knowledge and increase access to education for all. You can help build a fairer, more democratic, healthier and wealthier society.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rot="5400000">
            <a:off x="10080180" y="2352883"/>
            <a:ext cx="7328274" cy="5851169"/>
          </a:xfrm>
          <a:prstGeom prst="rect">
            <a:avLst/>
          </a:prstGeom>
        </p:spPr>
      </p:pic>
      <p:grpSp>
        <p:nvGrpSpPr>
          <p:cNvPr id="3" name="Group 3"/>
          <p:cNvGrpSpPr/>
          <p:nvPr/>
        </p:nvGrpSpPr>
        <p:grpSpPr>
          <a:xfrm>
            <a:off x="8985109" y="0"/>
            <a:ext cx="9302891" cy="10287000"/>
            <a:chOff x="0" y="0"/>
            <a:chExt cx="2163496" cy="2392363"/>
          </a:xfrm>
        </p:grpSpPr>
        <p:sp>
          <p:nvSpPr>
            <p:cNvPr id="4" name="Freeform 4"/>
            <p:cNvSpPr/>
            <p:nvPr/>
          </p:nvSpPr>
          <p:spPr>
            <a:xfrm>
              <a:off x="0" y="0"/>
              <a:ext cx="2163496" cy="2392362"/>
            </a:xfrm>
            <a:custGeom>
              <a:avLst/>
              <a:gdLst/>
              <a:ahLst/>
              <a:cxnLst/>
              <a:rect l="l" t="t" r="r" b="b"/>
              <a:pathLst>
                <a:path w="2163496" h="2392362">
                  <a:moveTo>
                    <a:pt x="0" y="0"/>
                  </a:moveTo>
                  <a:lnTo>
                    <a:pt x="2163496" y="0"/>
                  </a:lnTo>
                  <a:lnTo>
                    <a:pt x="2163496" y="2392362"/>
                  </a:lnTo>
                  <a:lnTo>
                    <a:pt x="0" y="2392362"/>
                  </a:lnTo>
                  <a:close/>
                </a:path>
              </a:pathLst>
            </a:custGeom>
            <a:solidFill>
              <a:srgbClr val="FFFFFF"/>
            </a:solidFill>
          </p:spPr>
        </p:sp>
      </p:grpSp>
      <p:pic>
        <p:nvPicPr>
          <p:cNvPr id="5" name="Picture 5"/>
          <p:cNvPicPr>
            <a:picLocks noChangeAspect="1"/>
          </p:cNvPicPr>
          <p:nvPr/>
        </p:nvPicPr>
        <p:blipFill>
          <a:blip r:embed="rId4"/>
          <a:srcRect/>
          <a:stretch>
            <a:fillRect/>
          </a:stretch>
        </p:blipFill>
        <p:spPr>
          <a:xfrm>
            <a:off x="2703445" y="1872729"/>
            <a:ext cx="3598564" cy="3146173"/>
          </a:xfrm>
          <a:prstGeom prst="rect">
            <a:avLst/>
          </a:prstGeom>
        </p:spPr>
      </p:pic>
      <p:pic>
        <p:nvPicPr>
          <p:cNvPr id="6" name="Picture 6"/>
          <p:cNvPicPr>
            <a:picLocks noChangeAspect="1"/>
          </p:cNvPicPr>
          <p:nvPr/>
        </p:nvPicPr>
        <p:blipFill>
          <a:blip r:embed="rId5"/>
          <a:srcRect/>
          <a:stretch>
            <a:fillRect/>
          </a:stretch>
        </p:blipFill>
        <p:spPr>
          <a:xfrm>
            <a:off x="11847088" y="1872729"/>
            <a:ext cx="3578933" cy="3129010"/>
          </a:xfrm>
          <a:prstGeom prst="rect">
            <a:avLst/>
          </a:prstGeom>
        </p:spPr>
      </p:pic>
      <p:sp>
        <p:nvSpPr>
          <p:cNvPr id="7" name="TextBox 7"/>
          <p:cNvSpPr txBox="1"/>
          <p:nvPr/>
        </p:nvSpPr>
        <p:spPr>
          <a:xfrm>
            <a:off x="3361216" y="3064420"/>
            <a:ext cx="2283023" cy="481330"/>
          </a:xfrm>
          <a:prstGeom prst="rect">
            <a:avLst/>
          </a:prstGeom>
        </p:spPr>
        <p:txBody>
          <a:bodyPr lIns="0" tIns="0" rIns="0" bIns="0" rtlCol="0" anchor="t">
            <a:spAutoFit/>
          </a:bodyPr>
          <a:lstStyle/>
          <a:p>
            <a:pPr>
              <a:lnSpc>
                <a:spcPts val="3919"/>
              </a:lnSpc>
              <a:spcBef>
                <a:spcPct val="0"/>
              </a:spcBef>
            </a:pPr>
            <a:r>
              <a:rPr lang="en-US" sz="2800">
                <a:solidFill>
                  <a:srgbClr val="000000"/>
                </a:solidFill>
                <a:latin typeface="Amiko Bold"/>
              </a:rPr>
              <a:t>Open Access</a:t>
            </a:r>
          </a:p>
        </p:txBody>
      </p:sp>
      <p:sp>
        <p:nvSpPr>
          <p:cNvPr id="8" name="TextBox 8"/>
          <p:cNvSpPr txBox="1"/>
          <p:nvPr/>
        </p:nvSpPr>
        <p:spPr>
          <a:xfrm>
            <a:off x="13160007" y="3176575"/>
            <a:ext cx="953095" cy="481330"/>
          </a:xfrm>
          <a:prstGeom prst="rect">
            <a:avLst/>
          </a:prstGeom>
        </p:spPr>
        <p:txBody>
          <a:bodyPr lIns="0" tIns="0" rIns="0" bIns="0" rtlCol="0" anchor="t">
            <a:spAutoFit/>
          </a:bodyPr>
          <a:lstStyle/>
          <a:p>
            <a:pPr>
              <a:lnSpc>
                <a:spcPts val="3919"/>
              </a:lnSpc>
              <a:spcBef>
                <a:spcPct val="0"/>
              </a:spcBef>
            </a:pPr>
            <a:r>
              <a:rPr lang="en-US" sz="2800">
                <a:solidFill>
                  <a:srgbClr val="000000"/>
                </a:solidFill>
                <a:latin typeface="Amiko Bold"/>
              </a:rPr>
              <a:t>OERs</a:t>
            </a:r>
          </a:p>
        </p:txBody>
      </p:sp>
      <p:sp>
        <p:nvSpPr>
          <p:cNvPr id="9" name="TextBox 9"/>
          <p:cNvSpPr txBox="1"/>
          <p:nvPr/>
        </p:nvSpPr>
        <p:spPr>
          <a:xfrm>
            <a:off x="1028700" y="729140"/>
            <a:ext cx="16665506" cy="824230"/>
          </a:xfrm>
          <a:prstGeom prst="rect">
            <a:avLst/>
          </a:prstGeom>
        </p:spPr>
        <p:txBody>
          <a:bodyPr lIns="0" tIns="0" rIns="0" bIns="0" rtlCol="0" anchor="t">
            <a:spAutoFit/>
          </a:bodyPr>
          <a:lstStyle/>
          <a:p>
            <a:pPr>
              <a:lnSpc>
                <a:spcPts val="6719"/>
              </a:lnSpc>
              <a:spcBef>
                <a:spcPct val="0"/>
              </a:spcBef>
            </a:pPr>
            <a:r>
              <a:rPr lang="en-US" sz="4800">
                <a:solidFill>
                  <a:srgbClr val="000000"/>
                </a:solidFill>
                <a:latin typeface="Amiko Bold"/>
              </a:rPr>
              <a:t>How do Open Access and OERs relate to one another?</a:t>
            </a:r>
          </a:p>
        </p:txBody>
      </p:sp>
      <p:sp>
        <p:nvSpPr>
          <p:cNvPr id="10" name="TextBox 10"/>
          <p:cNvSpPr txBox="1"/>
          <p:nvPr/>
        </p:nvSpPr>
        <p:spPr>
          <a:xfrm>
            <a:off x="301336" y="8667115"/>
            <a:ext cx="17392869" cy="1115695"/>
          </a:xfrm>
          <a:prstGeom prst="rect">
            <a:avLst/>
          </a:prstGeom>
        </p:spPr>
        <p:txBody>
          <a:bodyPr lIns="0" tIns="0" rIns="0" bIns="0" rtlCol="0" anchor="t">
            <a:spAutoFit/>
          </a:bodyPr>
          <a:lstStyle/>
          <a:p>
            <a:pPr>
              <a:lnSpc>
                <a:spcPts val="4480"/>
              </a:lnSpc>
              <a:spcBef>
                <a:spcPct val="0"/>
              </a:spcBef>
            </a:pPr>
            <a:r>
              <a:rPr lang="en-US" sz="3200">
                <a:solidFill>
                  <a:srgbClr val="000000"/>
                </a:solidFill>
                <a:latin typeface="Amiko"/>
              </a:rPr>
              <a:t>Not all OA materials are OERs. Some OA materials are licensed in a way that does not support the 5Rs. While OAs do permit sharing they may prohibit adaptation. </a:t>
            </a:r>
          </a:p>
        </p:txBody>
      </p:sp>
      <p:sp>
        <p:nvSpPr>
          <p:cNvPr id="11" name="TextBox 11"/>
          <p:cNvSpPr txBox="1"/>
          <p:nvPr/>
        </p:nvSpPr>
        <p:spPr>
          <a:xfrm>
            <a:off x="2512822" y="5419610"/>
            <a:ext cx="12382593" cy="550545"/>
          </a:xfrm>
          <a:prstGeom prst="rect">
            <a:avLst/>
          </a:prstGeom>
        </p:spPr>
        <p:txBody>
          <a:bodyPr lIns="0" tIns="0" rIns="0" bIns="0" rtlCol="0" anchor="t">
            <a:spAutoFit/>
          </a:bodyPr>
          <a:lstStyle/>
          <a:p>
            <a:pPr marL="528320" lvl="1" indent="-264160">
              <a:lnSpc>
                <a:spcPts val="4480"/>
              </a:lnSpc>
              <a:spcBef>
                <a:spcPct val="0"/>
              </a:spcBef>
              <a:buFont typeface="Arial"/>
              <a:buChar char="•"/>
            </a:pPr>
            <a:r>
              <a:rPr lang="en-US" sz="3200">
                <a:solidFill>
                  <a:srgbClr val="000000"/>
                </a:solidFill>
                <a:latin typeface="Amiko"/>
              </a:rPr>
              <a:t>Both are publicly available online free of charge to  users.</a:t>
            </a:r>
          </a:p>
        </p:txBody>
      </p:sp>
      <p:sp>
        <p:nvSpPr>
          <p:cNvPr id="12" name="TextBox 12"/>
          <p:cNvSpPr txBox="1"/>
          <p:nvPr/>
        </p:nvSpPr>
        <p:spPr>
          <a:xfrm>
            <a:off x="2512822" y="6284480"/>
            <a:ext cx="15181384" cy="1115695"/>
          </a:xfrm>
          <a:prstGeom prst="rect">
            <a:avLst/>
          </a:prstGeom>
        </p:spPr>
        <p:txBody>
          <a:bodyPr lIns="0" tIns="0" rIns="0" bIns="0" rtlCol="0" anchor="t">
            <a:spAutoFit/>
          </a:bodyPr>
          <a:lstStyle/>
          <a:p>
            <a:pPr marL="528320" lvl="1" indent="-264160">
              <a:lnSpc>
                <a:spcPts val="4480"/>
              </a:lnSpc>
              <a:spcBef>
                <a:spcPct val="0"/>
              </a:spcBef>
              <a:buFont typeface="Arial"/>
              <a:buChar char="•"/>
            </a:pPr>
            <a:r>
              <a:rPr lang="en-US" sz="3200">
                <a:solidFill>
                  <a:srgbClr val="000000"/>
                </a:solidFill>
                <a:latin typeface="Amiko"/>
              </a:rPr>
              <a:t>Both can be used as tools to help achieve the UN Sustainable Development Goals.</a:t>
            </a:r>
          </a:p>
        </p:txBody>
      </p:sp>
      <p:sp>
        <p:nvSpPr>
          <p:cNvPr id="13" name="TextBox 13"/>
          <p:cNvSpPr txBox="1"/>
          <p:nvPr/>
        </p:nvSpPr>
        <p:spPr>
          <a:xfrm>
            <a:off x="2512822" y="7617980"/>
            <a:ext cx="13941229" cy="550545"/>
          </a:xfrm>
          <a:prstGeom prst="rect">
            <a:avLst/>
          </a:prstGeom>
        </p:spPr>
        <p:txBody>
          <a:bodyPr lIns="0" tIns="0" rIns="0" bIns="0" rtlCol="0" anchor="t">
            <a:spAutoFit/>
          </a:bodyPr>
          <a:lstStyle/>
          <a:p>
            <a:pPr marL="528320" lvl="1" indent="-264160">
              <a:lnSpc>
                <a:spcPts val="4480"/>
              </a:lnSpc>
              <a:spcBef>
                <a:spcPct val="0"/>
              </a:spcBef>
              <a:buFont typeface="Arial"/>
              <a:buChar char="•"/>
            </a:pPr>
            <a:r>
              <a:rPr lang="en-US" sz="3200">
                <a:solidFill>
                  <a:srgbClr val="000000"/>
                </a:solidFill>
                <a:latin typeface="Amiko"/>
              </a:rPr>
              <a:t>Both have the potential to revolutionise access to education.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398"/>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9005672" cy="10287000"/>
            <a:chOff x="0" y="0"/>
            <a:chExt cx="2094375" cy="2392363"/>
          </a:xfrm>
        </p:grpSpPr>
        <p:sp>
          <p:nvSpPr>
            <p:cNvPr id="3" name="Freeform 3"/>
            <p:cNvSpPr/>
            <p:nvPr/>
          </p:nvSpPr>
          <p:spPr>
            <a:xfrm>
              <a:off x="0" y="0"/>
              <a:ext cx="2094375" cy="2392362"/>
            </a:xfrm>
            <a:custGeom>
              <a:avLst/>
              <a:gdLst/>
              <a:ahLst/>
              <a:cxnLst/>
              <a:rect l="l" t="t" r="r" b="b"/>
              <a:pathLst>
                <a:path w="2094375" h="2392362">
                  <a:moveTo>
                    <a:pt x="0" y="0"/>
                  </a:moveTo>
                  <a:lnTo>
                    <a:pt x="2094375" y="0"/>
                  </a:lnTo>
                  <a:lnTo>
                    <a:pt x="2094375" y="2392362"/>
                  </a:lnTo>
                  <a:lnTo>
                    <a:pt x="0" y="2392362"/>
                  </a:lnTo>
                  <a:close/>
                </a:path>
              </a:pathLst>
            </a:custGeom>
            <a:solidFill>
              <a:srgbClr val="00B398"/>
            </a:solidFill>
          </p:spPr>
        </p:sp>
      </p:grpSp>
      <p:pic>
        <p:nvPicPr>
          <p:cNvPr id="4" name="Picture 4"/>
          <p:cNvPicPr>
            <a:picLocks noChangeAspect="1"/>
          </p:cNvPicPr>
          <p:nvPr/>
        </p:nvPicPr>
        <p:blipFill>
          <a:blip r:embed="rId3"/>
          <a:srcRect/>
          <a:stretch>
            <a:fillRect/>
          </a:stretch>
        </p:blipFill>
        <p:spPr>
          <a:xfrm>
            <a:off x="7742071" y="8943914"/>
            <a:ext cx="1797126" cy="628771"/>
          </a:xfrm>
          <a:prstGeom prst="rect">
            <a:avLst/>
          </a:prstGeom>
        </p:spPr>
      </p:pic>
      <p:sp>
        <p:nvSpPr>
          <p:cNvPr id="5" name="TextBox 5"/>
          <p:cNvSpPr txBox="1"/>
          <p:nvPr/>
        </p:nvSpPr>
        <p:spPr>
          <a:xfrm>
            <a:off x="5175899" y="9665970"/>
            <a:ext cx="6929471" cy="621030"/>
          </a:xfrm>
          <a:prstGeom prst="rect">
            <a:avLst/>
          </a:prstGeom>
        </p:spPr>
        <p:txBody>
          <a:bodyPr lIns="0" tIns="0" rIns="0" bIns="0" rtlCol="0" anchor="t">
            <a:spAutoFit/>
          </a:bodyPr>
          <a:lstStyle/>
          <a:p>
            <a:pPr algn="ctr">
              <a:lnSpc>
                <a:spcPts val="2520"/>
              </a:lnSpc>
              <a:spcBef>
                <a:spcPct val="0"/>
              </a:spcBef>
            </a:pPr>
            <a:r>
              <a:rPr lang="en-US" sz="1800">
                <a:solidFill>
                  <a:srgbClr val="5271FF"/>
                </a:solidFill>
                <a:latin typeface="Amiko Bold"/>
                <a:hlinkClick r:id="rId4" tooltip="https://creativecommons.org/licenses/by/4.0/"/>
              </a:rPr>
              <a:t>This work is licensed under a Creative Commons Attribution 4.0 International License</a:t>
            </a:r>
          </a:p>
        </p:txBody>
      </p:sp>
      <p:pic>
        <p:nvPicPr>
          <p:cNvPr id="6" name="Picture 6">
            <a:hlinkClick r:id="rId5"/>
          </p:cNvPr>
          <p:cNvPicPr>
            <a:picLocks noChangeAspect="1"/>
          </p:cNvPicPr>
          <p:nvPr/>
        </p:nvPicPr>
        <p:blipFill>
          <a:blip r:embed="rId6"/>
          <a:srcRect/>
          <a:stretch>
            <a:fillRect/>
          </a:stretch>
        </p:blipFill>
        <p:spPr>
          <a:xfrm>
            <a:off x="15628128" y="148610"/>
            <a:ext cx="2537406" cy="1512929"/>
          </a:xfrm>
          <a:prstGeom prst="rect">
            <a:avLst/>
          </a:prstGeom>
        </p:spPr>
      </p:pic>
      <p:pic>
        <p:nvPicPr>
          <p:cNvPr id="7" name="Picture 7"/>
          <p:cNvPicPr>
            <a:picLocks noChangeAspect="1"/>
          </p:cNvPicPr>
          <p:nvPr/>
        </p:nvPicPr>
        <p:blipFill>
          <a:blip r:embed="rId7"/>
          <a:srcRect b="3348"/>
          <a:stretch>
            <a:fillRect/>
          </a:stretch>
        </p:blipFill>
        <p:spPr>
          <a:xfrm>
            <a:off x="4012702" y="905074"/>
            <a:ext cx="9255864" cy="5926695"/>
          </a:xfrm>
          <a:prstGeom prst="rect">
            <a:avLst/>
          </a:prstGeom>
        </p:spPr>
      </p:pic>
      <p:sp>
        <p:nvSpPr>
          <p:cNvPr id="8" name="TextBox 8"/>
          <p:cNvSpPr txBox="1"/>
          <p:nvPr/>
        </p:nvSpPr>
        <p:spPr>
          <a:xfrm>
            <a:off x="6754932" y="1594863"/>
            <a:ext cx="5350438" cy="641201"/>
          </a:xfrm>
          <a:prstGeom prst="rect">
            <a:avLst/>
          </a:prstGeom>
        </p:spPr>
        <p:txBody>
          <a:bodyPr wrap="square" lIns="0" tIns="0" rIns="0" bIns="0" rtlCol="0" anchor="t">
            <a:spAutoFit/>
          </a:bodyPr>
          <a:lstStyle/>
          <a:p>
            <a:pPr>
              <a:lnSpc>
                <a:spcPts val="5040"/>
              </a:lnSpc>
              <a:spcBef>
                <a:spcPct val="0"/>
              </a:spcBef>
            </a:pPr>
            <a:r>
              <a:rPr lang="en-US" sz="3600" dirty="0">
                <a:solidFill>
                  <a:srgbClr val="000000"/>
                </a:solidFill>
                <a:latin typeface="Amiko Bold"/>
              </a:rPr>
              <a:t>The future is Open</a:t>
            </a:r>
          </a:p>
        </p:txBody>
      </p:sp>
      <p:sp>
        <p:nvSpPr>
          <p:cNvPr id="9" name="TextBox 9"/>
          <p:cNvSpPr txBox="1"/>
          <p:nvPr/>
        </p:nvSpPr>
        <p:spPr>
          <a:xfrm>
            <a:off x="2947563" y="7314035"/>
            <a:ext cx="12680565" cy="483051"/>
          </a:xfrm>
          <a:prstGeom prst="rect">
            <a:avLst/>
          </a:prstGeom>
        </p:spPr>
        <p:txBody>
          <a:bodyPr lIns="0" tIns="0" rIns="0" bIns="0" rtlCol="0" anchor="t">
            <a:spAutoFit/>
          </a:bodyPr>
          <a:lstStyle/>
          <a:p>
            <a:pPr>
              <a:lnSpc>
                <a:spcPts val="3920"/>
              </a:lnSpc>
              <a:spcBef>
                <a:spcPct val="0"/>
              </a:spcBef>
            </a:pPr>
            <a:r>
              <a:rPr lang="en-US" sz="2800" dirty="0">
                <a:solidFill>
                  <a:srgbClr val="000000"/>
                </a:solidFill>
                <a:latin typeface="Amiko"/>
              </a:rPr>
              <a:t>For further guidance on Open Access at GCU visit the </a:t>
            </a:r>
            <a:r>
              <a:rPr lang="en-US" sz="2800" dirty="0">
                <a:solidFill>
                  <a:srgbClr val="5271FF"/>
                </a:solidFill>
                <a:latin typeface="Amiko"/>
                <a:hlinkClick r:id="rId8" tooltip="https://www.gcu.ac.uk/library/servicesforstaff/openaccessatgcu/"/>
              </a:rPr>
              <a:t>library website   </a:t>
            </a:r>
          </a:p>
        </p:txBody>
      </p:sp>
      <p:sp>
        <p:nvSpPr>
          <p:cNvPr id="10" name="TextBox 10"/>
          <p:cNvSpPr txBox="1"/>
          <p:nvPr/>
        </p:nvSpPr>
        <p:spPr>
          <a:xfrm>
            <a:off x="3237756" y="7998460"/>
            <a:ext cx="11812488" cy="500137"/>
          </a:xfrm>
          <a:prstGeom prst="rect">
            <a:avLst/>
          </a:prstGeom>
        </p:spPr>
        <p:txBody>
          <a:bodyPr lIns="0" tIns="0" rIns="0" bIns="0" rtlCol="0" anchor="t">
            <a:spAutoFit/>
          </a:bodyPr>
          <a:lstStyle/>
          <a:p>
            <a:pPr>
              <a:lnSpc>
                <a:spcPts val="3919"/>
              </a:lnSpc>
              <a:spcBef>
                <a:spcPct val="0"/>
              </a:spcBef>
            </a:pPr>
            <a:r>
              <a:rPr lang="en-US" sz="2800" dirty="0">
                <a:solidFill>
                  <a:srgbClr val="000000"/>
                </a:solidFill>
                <a:latin typeface="Amiko"/>
              </a:rPr>
              <a:t>You can also contact the repository team: </a:t>
            </a:r>
            <a:r>
              <a:rPr lang="en-US" sz="2800" dirty="0">
                <a:solidFill>
                  <a:srgbClr val="5271FF"/>
                </a:solidFill>
                <a:latin typeface="Amiko"/>
                <a:hlinkClick r:id="rId9" tooltip="http://gcu.ac.uk"/>
              </a:rPr>
              <a:t>repository@gcu.ac.uk </a:t>
            </a:r>
            <a:r>
              <a:rPr lang="en-US" sz="2800" dirty="0">
                <a:solidFill>
                  <a:srgbClr val="5271FF"/>
                </a:solidFill>
                <a:latin typeface="Amiko"/>
                <a:hlinkClick r:id="rId10" tooltip="http://gcu.ac.uk"/>
              </a:rPr>
              <a:t> </a:t>
            </a:r>
            <a:r>
              <a:rPr lang="en-US" sz="2800" dirty="0">
                <a:solidFill>
                  <a:srgbClr val="000000"/>
                </a:solidFill>
                <a:latin typeface="Amiko"/>
                <a:hlinkClick r:id="rId10" tooltip="http://gcu.ac.uk"/>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1125</Words>
  <Application>Microsoft Office PowerPoint</Application>
  <PresentationFormat>Custom</PresentationFormat>
  <Paragraphs>79</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Amiko</vt:lpstr>
      <vt:lpstr>Calibri</vt:lpstr>
      <vt:lpstr>Amiko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Access and Open Educational Resources</dc:title>
  <dc:creator>McCormick, Kirsten</dc:creator>
  <cp:lastModifiedBy>Setup</cp:lastModifiedBy>
  <cp:revision>12</cp:revision>
  <dcterms:created xsi:type="dcterms:W3CDTF">2006-08-16T00:00:00Z</dcterms:created>
  <dcterms:modified xsi:type="dcterms:W3CDTF">2020-01-08T13:20:01Z</dcterms:modified>
  <dc:identifier>DADr7W-CvUg</dc:identifier>
</cp:coreProperties>
</file>