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0" r:id="rId7"/>
    <p:sldId id="261" r:id="rId8"/>
    <p:sldId id="262" r:id="rId9"/>
    <p:sldId id="263" r:id="rId10"/>
    <p:sldId id="264" r:id="rId11"/>
    <p:sldId id="270" r:id="rId12"/>
    <p:sldId id="266" r:id="rId13"/>
    <p:sldId id="267" r:id="rId14"/>
    <p:sldId id="268"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99C8AC-0135-4923-992A-5043D073E90C}">
          <p14:sldIdLst>
            <p14:sldId id="271"/>
            <p14:sldId id="256"/>
            <p14:sldId id="257"/>
            <p14:sldId id="258"/>
            <p14:sldId id="259"/>
            <p14:sldId id="260"/>
            <p14:sldId id="261"/>
            <p14:sldId id="262"/>
            <p14:sldId id="263"/>
            <p14:sldId id="264"/>
            <p14:sldId id="270"/>
            <p14:sldId id="266"/>
          </p14:sldIdLst>
        </p14:section>
        <p14:section name="Untitled Section" id="{351A15C5-0DD3-4B47-9ACF-D4F027323F24}">
          <p14:sldIdLst>
            <p14:sldId id="267"/>
            <p14:sldId id="268"/>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eto2\Desktop\REF%20Exceptions%20survey.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00" b="1" i="0" u="none" strike="noStrike" kern="1200" baseline="0">
                <a:solidFill>
                  <a:schemeClr val="dk1">
                    <a:lumMod val="75000"/>
                    <a:lumOff val="25000"/>
                  </a:schemeClr>
                </a:solidFill>
                <a:latin typeface="+mn-lt"/>
                <a:ea typeface="+mn-ea"/>
                <a:cs typeface="+mn-cs"/>
              </a:defRPr>
            </a:pPr>
            <a:r>
              <a:rPr lang="en-GB" sz="1400" dirty="0"/>
              <a:t>252a. Not possible to secure repository at acceptance </a:t>
            </a:r>
          </a:p>
        </c:rich>
      </c:tx>
      <c:layout>
        <c:manualLayout>
          <c:xMode val="edge"/>
          <c:yMode val="edge"/>
          <c:x val="0.14450711736170752"/>
          <c:y val="0"/>
        </c:manualLayout>
      </c:layout>
      <c:overlay val="0"/>
      <c:spPr>
        <a:noFill/>
        <a:ln>
          <a:noFill/>
        </a:ln>
        <a:effectLst/>
      </c:spPr>
      <c:txPr>
        <a:bodyPr rot="0" spcFirstLastPara="1" vertOverflow="ellipsis" vert="horz" wrap="square" anchor="ctr" anchorCtr="1"/>
        <a:lstStyle/>
        <a:p>
          <a:pPr algn="ct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9B1-43D2-80EA-3600FEB5BD5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9B1-43D2-80EA-3600FEB5BD58}"/>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9B1-43D2-80EA-3600FEB5BD58}"/>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9B1-43D2-80EA-3600FEB5BD58}"/>
              </c:ext>
            </c:extLst>
          </c:dPt>
          <c:dLbls>
            <c:dLbl>
              <c:idx val="0"/>
              <c:layout/>
              <c:tx>
                <c:rich>
                  <a:bodyPr/>
                  <a:lstStyle/>
                  <a:p>
                    <a:fld id="{D5EA03A6-4165-4F7B-B52D-03151F6DF1F6}"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B9B1-43D2-80EA-3600FEB5BD58}"/>
                </c:ext>
              </c:extLst>
            </c:dLbl>
            <c:dLbl>
              <c:idx val="1"/>
              <c:layout/>
              <c:tx>
                <c:rich>
                  <a:bodyPr/>
                  <a:lstStyle/>
                  <a:p>
                    <a:fld id="{F9A46CED-E8E5-49D7-8B38-767502167F9F}"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B9B1-43D2-80EA-3600FEB5BD58}"/>
                </c:ext>
              </c:extLst>
            </c:dLbl>
            <c:dLbl>
              <c:idx val="2"/>
              <c:layout/>
              <c:tx>
                <c:rich>
                  <a:bodyPr/>
                  <a:lstStyle/>
                  <a:p>
                    <a:fld id="{C61AEF2E-2116-4635-8616-23B1CFAEF727}"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B9B1-43D2-80EA-3600FEB5BD58}"/>
                </c:ext>
              </c:extLst>
            </c:dLbl>
            <c:dLbl>
              <c:idx val="3"/>
              <c:layout/>
              <c:tx>
                <c:rich>
                  <a:bodyPr/>
                  <a:lstStyle/>
                  <a:p>
                    <a:fld id="{1E19F920-E637-4125-A327-49605B5FF289}"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B9B1-43D2-80EA-3600FEB5BD58}"/>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Deposit!$B$1:$E$1</c:f>
              <c:strCache>
                <c:ptCount val="4"/>
                <c:pt idx="0">
                  <c:v>Level 1 (low)</c:v>
                </c:pt>
                <c:pt idx="1">
                  <c:v>Level 2 (medium)</c:v>
                </c:pt>
                <c:pt idx="2">
                  <c:v>Level 3 (high)</c:v>
                </c:pt>
                <c:pt idx="3">
                  <c:v>Uncertain</c:v>
                </c:pt>
              </c:strCache>
            </c:strRef>
          </c:cat>
          <c:val>
            <c:numRef>
              <c:f>Deposit!$B$2:$E$2</c:f>
              <c:numCache>
                <c:formatCode>General</c:formatCode>
                <c:ptCount val="4"/>
                <c:pt idx="0">
                  <c:v>1</c:v>
                </c:pt>
                <c:pt idx="1">
                  <c:v>4</c:v>
                </c:pt>
                <c:pt idx="2">
                  <c:v>5</c:v>
                </c:pt>
                <c:pt idx="3">
                  <c:v>1</c:v>
                </c:pt>
              </c:numCache>
            </c:numRef>
          </c:val>
          <c:extLst>
            <c:ext xmlns:c15="http://schemas.microsoft.com/office/drawing/2012/chart" uri="{02D57815-91ED-43cb-92C2-25804820EDAC}">
              <c15:datalabelsRange>
                <c15:f>Deposit!$B$2:$E$2</c15:f>
                <c15:dlblRangeCache>
                  <c:ptCount val="4"/>
                  <c:pt idx="0">
                    <c:v>1</c:v>
                  </c:pt>
                  <c:pt idx="1">
                    <c:v>4</c:v>
                  </c:pt>
                  <c:pt idx="2">
                    <c:v>5</c:v>
                  </c:pt>
                  <c:pt idx="3">
                    <c:v>1</c:v>
                  </c:pt>
                </c15:dlblRangeCache>
              </c15:datalabelsRange>
            </c:ext>
            <c:ext xmlns:c16="http://schemas.microsoft.com/office/drawing/2014/chart" uri="{C3380CC4-5D6E-409C-BE32-E72D297353CC}">
              <c16:uniqueId val="{00000008-B9B1-43D2-80EA-3600FEB5BD58}"/>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254b. Short-term</a:t>
            </a:r>
            <a:r>
              <a:rPr lang="en-GB" sz="1400" baseline="0" dirty="0"/>
              <a:t> technical failure preventing OA compliance </a:t>
            </a:r>
            <a:endParaRPr lang="en-GB" sz="14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C28-4B8C-BA56-3346BE73184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C28-4B8C-BA56-3346BE731844}"/>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C28-4B8C-BA56-3346BE73184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C28-4B8C-BA56-3346BE731844}"/>
              </c:ext>
            </c:extLst>
          </c:dPt>
          <c:dLbls>
            <c:dLbl>
              <c:idx val="0"/>
              <c:layout/>
              <c:tx>
                <c:rich>
                  <a:bodyPr/>
                  <a:lstStyle/>
                  <a:p>
                    <a:fld id="{A3B7CEE1-8964-4473-A8F1-6A52810E8EC6}"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DC28-4B8C-BA56-3346BE731844}"/>
                </c:ext>
              </c:extLst>
            </c:dLbl>
            <c:dLbl>
              <c:idx val="1"/>
              <c:layout/>
              <c:tx>
                <c:rich>
                  <a:bodyPr/>
                  <a:lstStyle/>
                  <a:p>
                    <a:fld id="{2A307E40-7B39-4861-8356-D7795A30460A}"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DC28-4B8C-BA56-3346BE731844}"/>
                </c:ext>
              </c:extLst>
            </c:dLbl>
            <c:dLbl>
              <c:idx val="2"/>
              <c:layout/>
              <c:tx>
                <c:rich>
                  <a:bodyPr/>
                  <a:lstStyle/>
                  <a:p>
                    <a:fld id="{ACA6E984-9E52-4C72-ABC3-CACF2545E5FC}"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DC28-4B8C-BA56-3346BE731844}"/>
                </c:ext>
              </c:extLst>
            </c:dLbl>
            <c:dLbl>
              <c:idx val="3"/>
              <c:layout/>
              <c:tx>
                <c:rich>
                  <a:bodyPr/>
                  <a:lstStyle/>
                  <a:p>
                    <a:fld id="{7521738E-ED02-4EFB-AEEF-9015E4C94135}"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DC28-4B8C-BA56-3346BE73184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Technical!$B$3:$E$3</c:f>
              <c:strCache>
                <c:ptCount val="4"/>
                <c:pt idx="0">
                  <c:v>Level 1 (low)</c:v>
                </c:pt>
                <c:pt idx="1">
                  <c:v>Level 2 (medium)</c:v>
                </c:pt>
                <c:pt idx="2">
                  <c:v>Level 3 (high)</c:v>
                </c:pt>
                <c:pt idx="3">
                  <c:v>Uncertain</c:v>
                </c:pt>
              </c:strCache>
            </c:strRef>
          </c:cat>
          <c:val>
            <c:numRef>
              <c:f>Technical!$B$4:$E$4</c:f>
              <c:numCache>
                <c:formatCode>General</c:formatCode>
                <c:ptCount val="4"/>
                <c:pt idx="0">
                  <c:v>1</c:v>
                </c:pt>
                <c:pt idx="1">
                  <c:v>1</c:v>
                </c:pt>
                <c:pt idx="2">
                  <c:v>6</c:v>
                </c:pt>
                <c:pt idx="3">
                  <c:v>3</c:v>
                </c:pt>
              </c:numCache>
            </c:numRef>
          </c:val>
          <c:extLst>
            <c:ext xmlns:c15="http://schemas.microsoft.com/office/drawing/2012/chart" uri="{02D57815-91ED-43cb-92C2-25804820EDAC}">
              <c15:datalabelsRange>
                <c15:f>Technical!$B$4:$E$4</c15:f>
                <c15:dlblRangeCache>
                  <c:ptCount val="4"/>
                  <c:pt idx="0">
                    <c:v>1</c:v>
                  </c:pt>
                  <c:pt idx="1">
                    <c:v>1</c:v>
                  </c:pt>
                  <c:pt idx="2">
                    <c:v>6</c:v>
                  </c:pt>
                  <c:pt idx="3">
                    <c:v>3</c:v>
                  </c:pt>
                </c15:dlblRangeCache>
              </c15:datalabelsRange>
            </c:ext>
            <c:ext xmlns:c16="http://schemas.microsoft.com/office/drawing/2014/chart" uri="{C3380CC4-5D6E-409C-BE32-E72D297353CC}">
              <c16:uniqueId val="{00000008-DC28-4B8C-BA56-3346BE731844}"/>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254c. External service provider</a:t>
            </a:r>
            <a:r>
              <a:rPr lang="en-GB" sz="1400" baseline="0" dirty="0"/>
              <a:t> failure prevented OA compliance   </a:t>
            </a:r>
            <a:endParaRPr lang="en-GB" sz="1400" dirty="0"/>
          </a:p>
        </c:rich>
      </c:tx>
      <c:layout>
        <c:manualLayout>
          <c:xMode val="edge"/>
          <c:yMode val="edge"/>
          <c:x val="5.8714965121513862E-2"/>
          <c:y val="1.356915890446671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7B8-490E-A03D-A1DF732950A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7B8-490E-A03D-A1DF732950A5}"/>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7B8-490E-A03D-A1DF732950A5}"/>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7B8-490E-A03D-A1DF732950A5}"/>
              </c:ext>
            </c:extLst>
          </c:dPt>
          <c:dLbls>
            <c:dLbl>
              <c:idx val="0"/>
              <c:layout/>
              <c:tx>
                <c:rich>
                  <a:bodyPr/>
                  <a:lstStyle/>
                  <a:p>
                    <a:fld id="{74F5605A-6450-4DD5-8F1B-6C3BC66EAB04}"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A7B8-490E-A03D-A1DF732950A5}"/>
                </c:ext>
              </c:extLst>
            </c:dLbl>
            <c:dLbl>
              <c:idx val="1"/>
              <c:layout/>
              <c:tx>
                <c:rich>
                  <a:bodyPr/>
                  <a:lstStyle/>
                  <a:p>
                    <a:fld id="{57485A06-2F95-4344-9A88-F7E85A0A0053}"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A7B8-490E-A03D-A1DF732950A5}"/>
                </c:ext>
              </c:extLst>
            </c:dLbl>
            <c:dLbl>
              <c:idx val="2"/>
              <c:layout/>
              <c:tx>
                <c:rich>
                  <a:bodyPr/>
                  <a:lstStyle/>
                  <a:p>
                    <a:fld id="{C8AD7DC3-5CD5-42AE-A42C-6C409BE97467}"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A7B8-490E-A03D-A1DF732950A5}"/>
                </c:ext>
              </c:extLst>
            </c:dLbl>
            <c:dLbl>
              <c:idx val="3"/>
              <c:layout/>
              <c:tx>
                <c:rich>
                  <a:bodyPr/>
                  <a:lstStyle/>
                  <a:p>
                    <a:fld id="{637C4B15-D7DE-4EB9-9DD1-3569127DB4A2}"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A7B8-490E-A03D-A1DF732950A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Technical!$B$5:$E$5</c:f>
              <c:strCache>
                <c:ptCount val="4"/>
                <c:pt idx="0">
                  <c:v>Level 1 (low)</c:v>
                </c:pt>
                <c:pt idx="1">
                  <c:v>Level 2 (medium)</c:v>
                </c:pt>
                <c:pt idx="2">
                  <c:v>Level 3 (high)</c:v>
                </c:pt>
                <c:pt idx="3">
                  <c:v>Uncertain</c:v>
                </c:pt>
              </c:strCache>
            </c:strRef>
          </c:cat>
          <c:val>
            <c:numRef>
              <c:f>Technical!$B$6:$E$6</c:f>
              <c:numCache>
                <c:formatCode>General</c:formatCode>
                <c:ptCount val="4"/>
                <c:pt idx="0">
                  <c:v>1</c:v>
                </c:pt>
                <c:pt idx="1">
                  <c:v>3</c:v>
                </c:pt>
                <c:pt idx="2">
                  <c:v>5</c:v>
                </c:pt>
                <c:pt idx="3">
                  <c:v>2</c:v>
                </c:pt>
              </c:numCache>
            </c:numRef>
          </c:val>
          <c:extLst>
            <c:ext xmlns:c15="http://schemas.microsoft.com/office/drawing/2012/chart" uri="{02D57815-91ED-43cb-92C2-25804820EDAC}">
              <c15:datalabelsRange>
                <c15:f>Technical!$B$6:$E$6</c15:f>
                <c15:dlblRangeCache>
                  <c:ptCount val="4"/>
                  <c:pt idx="0">
                    <c:v>1</c:v>
                  </c:pt>
                  <c:pt idx="1">
                    <c:v>3</c:v>
                  </c:pt>
                  <c:pt idx="2">
                    <c:v>5</c:v>
                  </c:pt>
                  <c:pt idx="3">
                    <c:v>2</c:v>
                  </c:pt>
                </c15:dlblRangeCache>
              </c15:datalabelsRange>
            </c:ext>
            <c:ext xmlns:c16="http://schemas.microsoft.com/office/drawing/2014/chart" uri="{C3380CC4-5D6E-409C-BE32-E72D297353CC}">
              <c16:uniqueId val="{00000008-A7B8-490E-A03D-A1DF732950A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b="1" i="0" u="none" strike="noStrike" baseline="0" dirty="0">
                <a:effectLst/>
              </a:rPr>
              <a:t>255a. ‘Other' - unable to meet the criteria due to circumstances beyond control of HEI</a:t>
            </a:r>
            <a:endParaRPr lang="en-GB" sz="1400" dirty="0"/>
          </a:p>
        </c:rich>
      </c:tx>
      <c:layout>
        <c:manualLayout>
          <c:xMode val="edge"/>
          <c:yMode val="edge"/>
          <c:x val="1.2402204966134688E-5"/>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spPr>
            <a:solidFill>
              <a:schemeClr val="accent6">
                <a:lumMod val="60000"/>
                <a:lumOff val="40000"/>
              </a:schemeClr>
            </a:solidFill>
          </c:spPr>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A1BE-48C4-B04C-7636D24D5F96}"/>
              </c:ext>
            </c:extLst>
          </c:dPt>
          <c:dPt>
            <c:idx val="1"/>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A1BE-48C4-B04C-7636D24D5F96}"/>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A1BE-48C4-B04C-7636D24D5F96}"/>
              </c:ext>
            </c:extLst>
          </c:dPt>
          <c:dPt>
            <c:idx val="3"/>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A1BE-48C4-B04C-7636D24D5F96}"/>
              </c:ext>
            </c:extLst>
          </c:dPt>
          <c:dLbls>
            <c:dLbl>
              <c:idx val="0"/>
              <c:layout/>
              <c:tx>
                <c:rich>
                  <a:bodyPr/>
                  <a:lstStyle/>
                  <a:p>
                    <a:fld id="{3ABCD023-4629-4E38-8FB1-B7F136588850}"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A1BE-48C4-B04C-7636D24D5F96}"/>
                </c:ext>
              </c:extLst>
            </c:dLbl>
            <c:dLbl>
              <c:idx val="1"/>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BE-48C4-B04C-7636D24D5F96}"/>
                </c:ext>
              </c:extLst>
            </c:dLbl>
            <c:dLbl>
              <c:idx val="2"/>
              <c:layout/>
              <c:tx>
                <c:rich>
                  <a:bodyPr/>
                  <a:lstStyle/>
                  <a:p>
                    <a:fld id="{B4963396-5157-4702-9616-CBF4551D47C3}"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A1BE-48C4-B04C-7636D24D5F96}"/>
                </c:ext>
              </c:extLst>
            </c:dLbl>
            <c:dLbl>
              <c:idx val="3"/>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1BE-48C4-B04C-7636D24D5F9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Others!$B$1:$E$1</c:f>
              <c:strCache>
                <c:ptCount val="4"/>
                <c:pt idx="0">
                  <c:v>Level 1 (low)</c:v>
                </c:pt>
                <c:pt idx="1">
                  <c:v>Level 2 (medium)</c:v>
                </c:pt>
                <c:pt idx="2">
                  <c:v>Level 3 (high)</c:v>
                </c:pt>
                <c:pt idx="3">
                  <c:v>Uncertain</c:v>
                </c:pt>
              </c:strCache>
            </c:strRef>
          </c:cat>
          <c:val>
            <c:numRef>
              <c:f>Others!$B$2:$E$2</c:f>
              <c:numCache>
                <c:formatCode>General</c:formatCode>
                <c:ptCount val="4"/>
                <c:pt idx="0">
                  <c:v>1</c:v>
                </c:pt>
                <c:pt idx="2">
                  <c:v>10</c:v>
                </c:pt>
              </c:numCache>
            </c:numRef>
          </c:val>
          <c:extLst>
            <c:ext xmlns:c15="http://schemas.microsoft.com/office/drawing/2012/chart" uri="{02D57815-91ED-43cb-92C2-25804820EDAC}">
              <c15:datalabelsRange>
                <c15:f>Others!$B$2:$D$2</c15:f>
                <c15:dlblRangeCache>
                  <c:ptCount val="3"/>
                  <c:pt idx="0">
                    <c:v>1</c:v>
                  </c:pt>
                  <c:pt idx="2">
                    <c:v>10</c:v>
                  </c:pt>
                </c15:dlblRangeCache>
              </c15:datalabelsRange>
            </c:ext>
            <c:ext xmlns:c16="http://schemas.microsoft.com/office/drawing/2014/chart" uri="{C3380CC4-5D6E-409C-BE32-E72D297353CC}">
              <c16:uniqueId val="{00000008-A1BE-48C4-B04C-7636D24D5F96}"/>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400" dirty="0"/>
              <a:t>255b. Deposit within 3 months of publication    </a:t>
            </a:r>
          </a:p>
        </c:rich>
      </c:tx>
      <c:layout>
        <c:manualLayout>
          <c:xMode val="edge"/>
          <c:yMode val="edge"/>
          <c:x val="0.11157749616373072"/>
          <c:y val="2.5091723090114849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spPr>
            <a:solidFill>
              <a:srgbClr val="A03220"/>
            </a:solidFill>
          </c:spPr>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C9B-4520-8340-ED1F96027384}"/>
              </c:ext>
            </c:extLst>
          </c:dPt>
          <c:dPt>
            <c:idx val="1"/>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C9B-4520-8340-ED1F96027384}"/>
              </c:ext>
            </c:extLst>
          </c:dPt>
          <c:dPt>
            <c:idx val="2"/>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C9B-4520-8340-ED1F96027384}"/>
              </c:ext>
            </c:extLst>
          </c:dPt>
          <c:dLbls>
            <c:dLbl>
              <c:idx val="0"/>
              <c:layout/>
              <c:tx>
                <c:rich>
                  <a:bodyPr/>
                  <a:lstStyle/>
                  <a:p>
                    <a:fld id="{98A9C51E-B63F-493F-B22F-BB700A8E23F1}"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0C9B-4520-8340-ED1F96027384}"/>
                </c:ext>
              </c:extLst>
            </c:dLbl>
            <c:dLbl>
              <c:idx val="1"/>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C9B-4520-8340-ED1F96027384}"/>
                </c:ext>
              </c:extLst>
            </c:dLbl>
            <c:dLbl>
              <c:idx val="2"/>
              <c:layout/>
              <c:tx>
                <c:rich>
                  <a:bodyPr/>
                  <a:lstStyle/>
                  <a:p>
                    <a:fld id="{247EBC5D-AEDE-47EE-A86C-459FAFE0A7F7}"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0C9B-4520-8340-ED1F9602738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Others!$B$3:$D$3</c:f>
              <c:strCache>
                <c:ptCount val="3"/>
                <c:pt idx="0">
                  <c:v>Level 1 (low)</c:v>
                </c:pt>
                <c:pt idx="1">
                  <c:v>Level 2 (medium)</c:v>
                </c:pt>
                <c:pt idx="2">
                  <c:v>Level 3 (high)</c:v>
                </c:pt>
              </c:strCache>
            </c:strRef>
          </c:cat>
          <c:val>
            <c:numRef>
              <c:f>Others!$B$4:$D$4</c:f>
              <c:numCache>
                <c:formatCode>General</c:formatCode>
                <c:ptCount val="3"/>
                <c:pt idx="0">
                  <c:v>10</c:v>
                </c:pt>
                <c:pt idx="2">
                  <c:v>1</c:v>
                </c:pt>
              </c:numCache>
            </c:numRef>
          </c:val>
          <c:extLst>
            <c:ext xmlns:c15="http://schemas.microsoft.com/office/drawing/2012/chart" uri="{02D57815-91ED-43cb-92C2-25804820EDAC}">
              <c15:datalabelsRange>
                <c15:f>Others!$B$4:$D$4</c15:f>
                <c15:dlblRangeCache>
                  <c:ptCount val="3"/>
                  <c:pt idx="0">
                    <c:v>10</c:v>
                  </c:pt>
                  <c:pt idx="2">
                    <c:v>1</c:v>
                  </c:pt>
                </c15:dlblRangeCache>
              </c15:datalabelsRange>
            </c:ext>
            <c:ext xmlns:c16="http://schemas.microsoft.com/office/drawing/2014/chart" uri="{C3380CC4-5D6E-409C-BE32-E72D297353CC}">
              <c16:uniqueId val="{00000006-0C9B-4520-8340-ED1F96027384}"/>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b="1" i="0" u="none" strike="noStrike" baseline="0" dirty="0">
                <a:effectLst/>
              </a:rPr>
              <a:t>255a. ‘Other' - unable to meet the criteria due to circumstances beyond control of HEI</a:t>
            </a:r>
            <a:endParaRPr lang="en-GB" sz="14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spPr>
            <a:solidFill>
              <a:schemeClr val="accent6">
                <a:lumMod val="60000"/>
                <a:lumOff val="40000"/>
              </a:schemeClr>
            </a:solidFill>
          </c:spPr>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5F6-48CE-A4FF-8D91CEB414C5}"/>
              </c:ext>
            </c:extLst>
          </c:dPt>
          <c:dPt>
            <c:idx val="1"/>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5F6-48CE-A4FF-8D91CEB414C5}"/>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5F6-48CE-A4FF-8D91CEB414C5}"/>
              </c:ext>
            </c:extLst>
          </c:dPt>
          <c:dPt>
            <c:idx val="3"/>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5F6-48CE-A4FF-8D91CEB414C5}"/>
              </c:ext>
            </c:extLst>
          </c:dPt>
          <c:dLbls>
            <c:dLbl>
              <c:idx val="0"/>
              <c:layout/>
              <c:tx>
                <c:rich>
                  <a:bodyPr/>
                  <a:lstStyle/>
                  <a:p>
                    <a:fld id="{AE02BBAC-39F6-4A10-9FAE-F90826D72BA3}"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15F6-48CE-A4FF-8D91CEB414C5}"/>
                </c:ext>
              </c:extLst>
            </c:dLbl>
            <c:dLbl>
              <c:idx val="1"/>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F6-48CE-A4FF-8D91CEB414C5}"/>
                </c:ext>
              </c:extLst>
            </c:dLbl>
            <c:dLbl>
              <c:idx val="2"/>
              <c:layout/>
              <c:tx>
                <c:rich>
                  <a:bodyPr/>
                  <a:lstStyle/>
                  <a:p>
                    <a:fld id="{2BEAF1B4-06B7-48B5-9116-7938FE84C3B9}"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15F6-48CE-A4FF-8D91CEB414C5}"/>
                </c:ext>
              </c:extLst>
            </c:dLbl>
            <c:dLbl>
              <c:idx val="3"/>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5F6-48CE-A4FF-8D91CEB414C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Others!$B$1:$E$1</c:f>
              <c:strCache>
                <c:ptCount val="4"/>
                <c:pt idx="0">
                  <c:v>Level 1 (low)</c:v>
                </c:pt>
                <c:pt idx="1">
                  <c:v>Level 2 (medium)</c:v>
                </c:pt>
                <c:pt idx="2">
                  <c:v>Level 3 (high)</c:v>
                </c:pt>
                <c:pt idx="3">
                  <c:v>Uncertain</c:v>
                </c:pt>
              </c:strCache>
            </c:strRef>
          </c:cat>
          <c:val>
            <c:numRef>
              <c:f>Others!$B$2:$E$2</c:f>
              <c:numCache>
                <c:formatCode>General</c:formatCode>
                <c:ptCount val="4"/>
                <c:pt idx="0">
                  <c:v>1</c:v>
                </c:pt>
                <c:pt idx="2">
                  <c:v>10</c:v>
                </c:pt>
              </c:numCache>
            </c:numRef>
          </c:val>
          <c:extLst>
            <c:ext xmlns:c15="http://schemas.microsoft.com/office/drawing/2012/chart" uri="{02D57815-91ED-43cb-92C2-25804820EDAC}">
              <c15:datalabelsRange>
                <c15:f>Others!$B$2:$D$2</c15:f>
                <c15:dlblRangeCache>
                  <c:ptCount val="3"/>
                  <c:pt idx="0">
                    <c:v>1</c:v>
                  </c:pt>
                  <c:pt idx="2">
                    <c:v>10</c:v>
                  </c:pt>
                </c15:dlblRangeCache>
              </c15:datalabelsRange>
            </c:ext>
            <c:ext xmlns:c16="http://schemas.microsoft.com/office/drawing/2014/chart" uri="{C3380CC4-5D6E-409C-BE32-E72D297353CC}">
              <c16:uniqueId val="{00000008-15F6-48CE-A4FF-8D91CEB414C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252e. Deposit would present a security </a:t>
            </a:r>
            <a:r>
              <a:rPr lang="en-GB" sz="1400" dirty="0" smtClean="0"/>
              <a:t>risk</a:t>
            </a:r>
          </a:p>
          <a:p>
            <a:pPr>
              <a:defRPr/>
            </a:pPr>
            <a:endParaRPr lang="en-GB" sz="14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6B7-4817-99B1-66802E848CDC}"/>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6B7-4817-99B1-66802E848CDC}"/>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6B7-4817-99B1-66802E848CDC}"/>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6B7-4817-99B1-66802E848CDC}"/>
              </c:ext>
            </c:extLst>
          </c:dPt>
          <c:dLbls>
            <c:dLbl>
              <c:idx val="0"/>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6B7-4817-99B1-66802E848CDC}"/>
                </c:ext>
              </c:extLst>
            </c:dLbl>
            <c:dLbl>
              <c:idx val="1"/>
              <c:layout/>
              <c:tx>
                <c:rich>
                  <a:bodyPr/>
                  <a:lstStyle/>
                  <a:p>
                    <a:fld id="{47AF4EAA-7450-4B9F-B17A-352BC08DC999}"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3-36B7-4817-99B1-66802E848CDC}"/>
                </c:ext>
              </c:extLst>
            </c:dLbl>
            <c:dLbl>
              <c:idx val="2"/>
              <c:layout/>
              <c:tx>
                <c:rich>
                  <a:bodyPr/>
                  <a:lstStyle/>
                  <a:p>
                    <a:fld id="{86F3E1A0-DA93-4DE6-A54D-AA838AB118D9}"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36B7-4817-99B1-66802E848CDC}"/>
                </c:ext>
              </c:extLst>
            </c:dLbl>
            <c:dLbl>
              <c:idx val="3"/>
              <c:layout/>
              <c:tx>
                <c:rich>
                  <a:bodyPr/>
                  <a:lstStyle/>
                  <a:p>
                    <a:fld id="{DEFCF2B8-A7B8-431D-9D7E-03C15964B866}"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36B7-4817-99B1-66802E848CDC}"/>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Deposit!$B$9:$E$9</c:f>
              <c:strCache>
                <c:ptCount val="4"/>
                <c:pt idx="0">
                  <c:v>Level 1 (low)</c:v>
                </c:pt>
                <c:pt idx="1">
                  <c:v>Level 2 (medium)</c:v>
                </c:pt>
                <c:pt idx="2">
                  <c:v>Level 3 (high)</c:v>
                </c:pt>
                <c:pt idx="3">
                  <c:v>Uncertain</c:v>
                </c:pt>
              </c:strCache>
            </c:strRef>
          </c:cat>
          <c:val>
            <c:numRef>
              <c:f>Deposit!$B$10:$E$10</c:f>
              <c:numCache>
                <c:formatCode>General</c:formatCode>
                <c:ptCount val="4"/>
                <c:pt idx="1">
                  <c:v>1</c:v>
                </c:pt>
                <c:pt idx="2">
                  <c:v>6</c:v>
                </c:pt>
                <c:pt idx="3">
                  <c:v>4</c:v>
                </c:pt>
              </c:numCache>
            </c:numRef>
          </c:val>
          <c:extLst>
            <c:ext xmlns:c15="http://schemas.microsoft.com/office/drawing/2012/chart" uri="{02D57815-91ED-43cb-92C2-25804820EDAC}">
              <c15:datalabelsRange>
                <c15:f>Deposit!$B$10:$E$10</c15:f>
                <c15:dlblRangeCache>
                  <c:ptCount val="4"/>
                  <c:pt idx="1">
                    <c:v>1</c:v>
                  </c:pt>
                  <c:pt idx="2">
                    <c:v>6</c:v>
                  </c:pt>
                  <c:pt idx="3">
                    <c:v>4</c:v>
                  </c:pt>
                </c15:dlblRangeCache>
              </c15:datalabelsRange>
            </c:ext>
            <c:ext xmlns:c16="http://schemas.microsoft.com/office/drawing/2014/chart" uri="{C3380CC4-5D6E-409C-BE32-E72D297353CC}">
              <c16:uniqueId val="{00000008-36B7-4817-99B1-66802E848CDC}"/>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254b. Short-term</a:t>
            </a:r>
            <a:r>
              <a:rPr lang="en-GB" sz="1400" baseline="0" dirty="0"/>
              <a:t> technical failure preventing OA </a:t>
            </a:r>
            <a:r>
              <a:rPr lang="en-GB" sz="1400" baseline="0" dirty="0" smtClean="0"/>
              <a:t>compliance</a:t>
            </a:r>
          </a:p>
          <a:p>
            <a:pPr>
              <a:defRPr/>
            </a:pPr>
            <a:r>
              <a:rPr lang="en-GB" sz="1400" baseline="0" dirty="0" smtClean="0"/>
              <a:t> </a:t>
            </a:r>
            <a:endParaRPr lang="en-GB" sz="1400" dirty="0"/>
          </a:p>
        </c:rich>
      </c:tx>
      <c:layout>
        <c:manualLayout>
          <c:xMode val="edge"/>
          <c:yMode val="edge"/>
          <c:x val="0.14595124492319708"/>
          <c:y val="4.576182297806937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A90-4344-B73C-1C5F7539B07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A90-4344-B73C-1C5F7539B074}"/>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A90-4344-B73C-1C5F7539B07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A90-4344-B73C-1C5F7539B074}"/>
              </c:ext>
            </c:extLst>
          </c:dPt>
          <c:dLbls>
            <c:dLbl>
              <c:idx val="0"/>
              <c:layout/>
              <c:tx>
                <c:rich>
                  <a:bodyPr/>
                  <a:lstStyle/>
                  <a:p>
                    <a:fld id="{5D5B7A07-E092-4D68-898A-1A493B64BED7}"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EA90-4344-B73C-1C5F7539B074}"/>
                </c:ext>
              </c:extLst>
            </c:dLbl>
            <c:dLbl>
              <c:idx val="1"/>
              <c:layout/>
              <c:tx>
                <c:rich>
                  <a:bodyPr/>
                  <a:lstStyle/>
                  <a:p>
                    <a:fld id="{1FD11200-C997-4DA3-B880-3DAA29D9D978}"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EA90-4344-B73C-1C5F7539B074}"/>
                </c:ext>
              </c:extLst>
            </c:dLbl>
            <c:dLbl>
              <c:idx val="2"/>
              <c:layout/>
              <c:tx>
                <c:rich>
                  <a:bodyPr/>
                  <a:lstStyle/>
                  <a:p>
                    <a:fld id="{C9730FDF-FF87-4646-80F9-5B62ABC9FD48}"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EA90-4344-B73C-1C5F7539B074}"/>
                </c:ext>
              </c:extLst>
            </c:dLbl>
            <c:dLbl>
              <c:idx val="3"/>
              <c:layout/>
              <c:tx>
                <c:rich>
                  <a:bodyPr/>
                  <a:lstStyle/>
                  <a:p>
                    <a:fld id="{91B50A8E-5386-4694-ABC6-266BD27CB8B8}"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EA90-4344-B73C-1C5F7539B07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Technical!$B$3:$E$3</c:f>
              <c:strCache>
                <c:ptCount val="4"/>
                <c:pt idx="0">
                  <c:v>Level 1 (low)</c:v>
                </c:pt>
                <c:pt idx="1">
                  <c:v>Level 2 (medium)</c:v>
                </c:pt>
                <c:pt idx="2">
                  <c:v>Level 3 (high)</c:v>
                </c:pt>
                <c:pt idx="3">
                  <c:v>Uncertain</c:v>
                </c:pt>
              </c:strCache>
            </c:strRef>
          </c:cat>
          <c:val>
            <c:numRef>
              <c:f>Technical!$B$4:$E$4</c:f>
              <c:numCache>
                <c:formatCode>General</c:formatCode>
                <c:ptCount val="4"/>
                <c:pt idx="0">
                  <c:v>1</c:v>
                </c:pt>
                <c:pt idx="1">
                  <c:v>1</c:v>
                </c:pt>
                <c:pt idx="2">
                  <c:v>6</c:v>
                </c:pt>
                <c:pt idx="3">
                  <c:v>3</c:v>
                </c:pt>
              </c:numCache>
            </c:numRef>
          </c:val>
          <c:extLst>
            <c:ext xmlns:c15="http://schemas.microsoft.com/office/drawing/2012/chart" uri="{02D57815-91ED-43cb-92C2-25804820EDAC}">
              <c15:datalabelsRange>
                <c15:f>Technical!$B$4:$E$4</c15:f>
                <c15:dlblRangeCache>
                  <c:ptCount val="4"/>
                  <c:pt idx="0">
                    <c:v>1</c:v>
                  </c:pt>
                  <c:pt idx="1">
                    <c:v>1</c:v>
                  </c:pt>
                  <c:pt idx="2">
                    <c:v>6</c:v>
                  </c:pt>
                  <c:pt idx="3">
                    <c:v>3</c:v>
                  </c:pt>
                </c15:dlblRangeCache>
              </c15:datalabelsRange>
            </c:ext>
            <c:ext xmlns:c16="http://schemas.microsoft.com/office/drawing/2014/chart" uri="{C3380CC4-5D6E-409C-BE32-E72D297353CC}">
              <c16:uniqueId val="{00000008-EA90-4344-B73C-1C5F7539B074}"/>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400" dirty="0"/>
              <a:t>255b. Deposit within 3 months of publication    </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spPr>
            <a:solidFill>
              <a:srgbClr val="A03220"/>
            </a:solidFill>
          </c:spPr>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E06-4B72-A02A-371EF55CF1B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E06-4B72-A02A-371EF55CF1BB}"/>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E06-4B72-A02A-371EF55CF1BB}"/>
              </c:ext>
            </c:extLst>
          </c:dPt>
          <c:dLbls>
            <c:dLbl>
              <c:idx val="0"/>
              <c:layout/>
              <c:tx>
                <c:rich>
                  <a:bodyPr/>
                  <a:lstStyle/>
                  <a:p>
                    <a:fld id="{9ED175DE-E70B-48EA-8F2D-3A70E17C5FF6}"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8E06-4B72-A02A-371EF55CF1BB}"/>
                </c:ext>
              </c:extLst>
            </c:dLbl>
            <c:dLbl>
              <c:idx val="1"/>
              <c:layout/>
              <c:tx>
                <c:rich>
                  <a:bodyPr/>
                  <a:lstStyle/>
                  <a:p>
                    <a:fld id="{489EF4B6-A0B1-4111-BE7D-D897476979F8}"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8E06-4B72-A02A-371EF55CF1BB}"/>
                </c:ext>
              </c:extLst>
            </c:dLbl>
            <c:dLbl>
              <c:idx val="2"/>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E06-4B72-A02A-371EF55CF1BB}"/>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Others!$B$3:$D$3</c:f>
              <c:strCache>
                <c:ptCount val="3"/>
                <c:pt idx="0">
                  <c:v>Level 1 (low)</c:v>
                </c:pt>
                <c:pt idx="1">
                  <c:v>Level 2 (medium)</c:v>
                </c:pt>
                <c:pt idx="2">
                  <c:v>Level 3 (high)</c:v>
                </c:pt>
              </c:strCache>
            </c:strRef>
          </c:cat>
          <c:val>
            <c:numRef>
              <c:f>Others!$B$4:$D$4</c:f>
              <c:numCache>
                <c:formatCode>General</c:formatCode>
                <c:ptCount val="3"/>
                <c:pt idx="0">
                  <c:v>10</c:v>
                </c:pt>
                <c:pt idx="1">
                  <c:v>1</c:v>
                </c:pt>
              </c:numCache>
            </c:numRef>
          </c:val>
          <c:extLst>
            <c:ext xmlns:c15="http://schemas.microsoft.com/office/drawing/2012/chart" uri="{02D57815-91ED-43cb-92C2-25804820EDAC}">
              <c15:datalabelsRange>
                <c15:f>Others!$B$4:$D$4</c15:f>
                <c15:dlblRangeCache>
                  <c:ptCount val="3"/>
                  <c:pt idx="0">
                    <c:v>10</c:v>
                  </c:pt>
                  <c:pt idx="1">
                    <c:v>1</c:v>
                  </c:pt>
                </c15:dlblRangeCache>
              </c15:datalabelsRange>
            </c:ext>
            <c:ext xmlns:c16="http://schemas.microsoft.com/office/drawing/2014/chart" uri="{C3380CC4-5D6E-409C-BE32-E72D297353CC}">
              <c16:uniqueId val="{00000006-8E06-4B72-A02A-371EF55CF1BB}"/>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400" dirty="0"/>
              <a:t>252b. </a:t>
            </a:r>
            <a:r>
              <a:rPr lang="en-GB" sz="1400" dirty="0"/>
              <a:t>Delay in securing the final peer-reviewed text </a:t>
            </a:r>
          </a:p>
        </c:rich>
      </c:tx>
      <c:layout>
        <c:manualLayout>
          <c:xMode val="edge"/>
          <c:yMode val="edge"/>
          <c:x val="0.12029986785736088"/>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E6C-44F7-BB85-634CCE5A1B5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E6C-44F7-BB85-634CCE5A1B56}"/>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E6C-44F7-BB85-634CCE5A1B5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E6C-44F7-BB85-634CCE5A1B56}"/>
              </c:ext>
            </c:extLst>
          </c:dPt>
          <c:dLbls>
            <c:dLbl>
              <c:idx val="0"/>
              <c:layout/>
              <c:tx>
                <c:rich>
                  <a:bodyPr/>
                  <a:lstStyle/>
                  <a:p>
                    <a:fld id="{9FF70FD2-6E21-4D8F-821E-37BD1174C40E}"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FE6C-44F7-BB85-634CCE5A1B56}"/>
                </c:ext>
              </c:extLst>
            </c:dLbl>
            <c:dLbl>
              <c:idx val="1"/>
              <c:layout/>
              <c:tx>
                <c:rich>
                  <a:bodyPr/>
                  <a:lstStyle/>
                  <a:p>
                    <a:fld id="{E3D4B4C1-1053-44F4-AC55-A279A7191523}"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FE6C-44F7-BB85-634CCE5A1B56}"/>
                </c:ext>
              </c:extLst>
            </c:dLbl>
            <c:dLbl>
              <c:idx val="2"/>
              <c:layout/>
              <c:tx>
                <c:rich>
                  <a:bodyPr/>
                  <a:lstStyle/>
                  <a:p>
                    <a:fld id="{CEDA10F7-275F-4ED2-979B-0D376A9CB9CF}"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FE6C-44F7-BB85-634CCE5A1B56}"/>
                </c:ext>
              </c:extLst>
            </c:dLbl>
            <c:dLbl>
              <c:idx val="3"/>
              <c:layout/>
              <c:tx>
                <c:rich>
                  <a:bodyPr/>
                  <a:lstStyle/>
                  <a:p>
                    <a:fld id="{3BEA6274-3355-42E4-8D68-176723FA1E55}"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FE6C-44F7-BB85-634CCE5A1B5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Deposit!$B$3:$E$3</c:f>
              <c:strCache>
                <c:ptCount val="4"/>
                <c:pt idx="0">
                  <c:v>Level 1 (low)</c:v>
                </c:pt>
                <c:pt idx="1">
                  <c:v>Level 2 (medium)</c:v>
                </c:pt>
                <c:pt idx="2">
                  <c:v>Level 3 (high)</c:v>
                </c:pt>
                <c:pt idx="3">
                  <c:v>Uncertain</c:v>
                </c:pt>
              </c:strCache>
            </c:strRef>
          </c:cat>
          <c:val>
            <c:numRef>
              <c:f>Deposit!$B$4:$E$4</c:f>
              <c:numCache>
                <c:formatCode>General</c:formatCode>
                <c:ptCount val="4"/>
                <c:pt idx="0">
                  <c:v>1</c:v>
                </c:pt>
                <c:pt idx="1">
                  <c:v>6</c:v>
                </c:pt>
                <c:pt idx="2">
                  <c:v>3</c:v>
                </c:pt>
                <c:pt idx="3">
                  <c:v>1</c:v>
                </c:pt>
              </c:numCache>
            </c:numRef>
          </c:val>
          <c:extLst>
            <c:ext xmlns:c15="http://schemas.microsoft.com/office/drawing/2012/chart" uri="{02D57815-91ED-43cb-92C2-25804820EDAC}">
              <c15:datalabelsRange>
                <c15:f>Deposit!$B$4:$E$4</c15:f>
                <c15:dlblRangeCache>
                  <c:ptCount val="4"/>
                  <c:pt idx="0">
                    <c:v>1</c:v>
                  </c:pt>
                  <c:pt idx="1">
                    <c:v>6</c:v>
                  </c:pt>
                  <c:pt idx="2">
                    <c:v>3</c:v>
                  </c:pt>
                  <c:pt idx="3">
                    <c:v>1</c:v>
                  </c:pt>
                </c15:dlblRangeCache>
              </c15:datalabelsRange>
            </c:ext>
            <c:ext xmlns:c16="http://schemas.microsoft.com/office/drawing/2014/chart" uri="{C3380CC4-5D6E-409C-BE32-E72D297353CC}">
              <c16:uniqueId val="{00000008-FE6C-44F7-BB85-634CCE5A1B56}"/>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252c. </a:t>
            </a:r>
            <a:r>
              <a:rPr lang="en-GB" sz="1400" dirty="0" smtClean="0"/>
              <a:t>Staff</a:t>
            </a:r>
            <a:r>
              <a:rPr lang="en-GB" sz="1400" baseline="0" dirty="0" smtClean="0"/>
              <a:t> n</a:t>
            </a:r>
            <a:r>
              <a:rPr lang="en-GB" sz="1400" dirty="0" smtClean="0"/>
              <a:t>ot </a:t>
            </a:r>
            <a:r>
              <a:rPr lang="en-GB" sz="1400" dirty="0"/>
              <a:t>on </a:t>
            </a:r>
            <a:r>
              <a:rPr lang="en-GB" sz="1400" dirty="0" err="1"/>
              <a:t>CatA</a:t>
            </a:r>
            <a:r>
              <a:rPr lang="en-GB" sz="1400" baseline="0" dirty="0"/>
              <a:t> contract at UK HEI at submission</a:t>
            </a:r>
            <a:r>
              <a:rPr lang="en-GB" sz="1400" dirty="0"/>
              <a:t> </a:t>
            </a:r>
          </a:p>
        </c:rich>
      </c:tx>
      <c:layout>
        <c:manualLayout>
          <c:xMode val="edge"/>
          <c:yMode val="edge"/>
          <c:x val="9.2976316452194355E-2"/>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DF1-433A-A167-046692EAF59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DF1-433A-A167-046692EAF593}"/>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DF1-433A-A167-046692EAF59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DF1-433A-A167-046692EAF593}"/>
              </c:ext>
            </c:extLst>
          </c:dPt>
          <c:dLbls>
            <c:dLbl>
              <c:idx val="0"/>
              <c:layout/>
              <c:tx>
                <c:rich>
                  <a:bodyPr/>
                  <a:lstStyle/>
                  <a:p>
                    <a:fld id="{8D8E9AB4-6033-4A83-89A7-7FE0847A2980}"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7DF1-433A-A167-046692EAF593}"/>
                </c:ext>
              </c:extLst>
            </c:dLbl>
            <c:dLbl>
              <c:idx val="1"/>
              <c:layout/>
              <c:tx>
                <c:rich>
                  <a:bodyPr/>
                  <a:lstStyle/>
                  <a:p>
                    <a:fld id="{35638D2F-2C8D-4B0F-99B8-16B7D1481CFE}"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7DF1-433A-A167-046692EAF593}"/>
                </c:ext>
              </c:extLst>
            </c:dLbl>
            <c:dLbl>
              <c:idx val="2"/>
              <c:layout/>
              <c:tx>
                <c:rich>
                  <a:bodyPr/>
                  <a:lstStyle/>
                  <a:p>
                    <a:fld id="{92914367-4FC8-45BD-A3B4-0EDD5C9CCB26}"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7DF1-433A-A167-046692EAF593}"/>
                </c:ext>
              </c:extLst>
            </c:dLbl>
            <c:dLbl>
              <c:idx val="3"/>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DF1-433A-A167-046692EAF593}"/>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Deposit!$B$5:$E$5</c:f>
              <c:strCache>
                <c:ptCount val="4"/>
                <c:pt idx="0">
                  <c:v>Level 1 (low)</c:v>
                </c:pt>
                <c:pt idx="1">
                  <c:v>Level 2 (medium)</c:v>
                </c:pt>
                <c:pt idx="2">
                  <c:v>Level 3 (high)</c:v>
                </c:pt>
                <c:pt idx="3">
                  <c:v>Uncertain</c:v>
                </c:pt>
              </c:strCache>
            </c:strRef>
          </c:cat>
          <c:val>
            <c:numRef>
              <c:f>Deposit!$B$6:$E$6</c:f>
              <c:numCache>
                <c:formatCode>General</c:formatCode>
                <c:ptCount val="4"/>
                <c:pt idx="0">
                  <c:v>4</c:v>
                </c:pt>
                <c:pt idx="1">
                  <c:v>6</c:v>
                </c:pt>
                <c:pt idx="2">
                  <c:v>1</c:v>
                </c:pt>
              </c:numCache>
            </c:numRef>
          </c:val>
          <c:extLst>
            <c:ext xmlns:c15="http://schemas.microsoft.com/office/drawing/2012/chart" uri="{02D57815-91ED-43cb-92C2-25804820EDAC}">
              <c15:datalabelsRange>
                <c15:f>Deposit!$B$6:$E$6</c15:f>
                <c15:dlblRangeCache>
                  <c:ptCount val="4"/>
                  <c:pt idx="0">
                    <c:v>4</c:v>
                  </c:pt>
                  <c:pt idx="1">
                    <c:v>6</c:v>
                  </c:pt>
                  <c:pt idx="2">
                    <c:v>1</c:v>
                  </c:pt>
                </c15:dlblRangeCache>
              </c15:datalabelsRange>
            </c:ext>
            <c:ext xmlns:c16="http://schemas.microsoft.com/office/drawing/2014/chart" uri="{C3380CC4-5D6E-409C-BE32-E72D297353CC}">
              <c16:uniqueId val="{00000008-7DF1-433A-A167-046692EAF593}"/>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252d. Unlawful</a:t>
            </a:r>
            <a:r>
              <a:rPr lang="en-GB" sz="1400" baseline="0" dirty="0"/>
              <a:t> to deposit/request deposit of output</a:t>
            </a:r>
            <a:endParaRPr lang="en-GB" sz="1400" dirty="0"/>
          </a:p>
        </c:rich>
      </c:tx>
      <c:layout>
        <c:manualLayout>
          <c:xMode val="edge"/>
          <c:yMode val="edge"/>
          <c:x val="0.12827419143696525"/>
          <c:y val="2.911966365505900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715-4875-A2BF-3F0B04BEE26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715-4875-A2BF-3F0B04BEE265}"/>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715-4875-A2BF-3F0B04BEE265}"/>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715-4875-A2BF-3F0B04BEE265}"/>
              </c:ext>
            </c:extLst>
          </c:dPt>
          <c:dLbls>
            <c:dLbl>
              <c:idx val="0"/>
              <c:layout/>
              <c:tx>
                <c:rich>
                  <a:bodyPr/>
                  <a:lstStyle/>
                  <a:p>
                    <a:fld id="{0D03E72F-2D1B-4379-B8B9-B1ADC317D292}"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9715-4875-A2BF-3F0B04BEE265}"/>
                </c:ext>
              </c:extLst>
            </c:dLbl>
            <c:dLbl>
              <c:idx val="1"/>
              <c:layout/>
              <c:tx>
                <c:rich>
                  <a:bodyPr/>
                  <a:lstStyle/>
                  <a:p>
                    <a:fld id="{D327FACD-5390-4798-810E-45C158C0BE71}"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9715-4875-A2BF-3F0B04BEE265}"/>
                </c:ext>
              </c:extLst>
            </c:dLbl>
            <c:dLbl>
              <c:idx val="2"/>
              <c:layout/>
              <c:tx>
                <c:rich>
                  <a:bodyPr/>
                  <a:lstStyle/>
                  <a:p>
                    <a:fld id="{21B73751-89EF-4AB2-8488-7D185FF2028F}"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9715-4875-A2BF-3F0B04BEE265}"/>
                </c:ext>
              </c:extLst>
            </c:dLbl>
            <c:dLbl>
              <c:idx val="3"/>
              <c:layout/>
              <c:tx>
                <c:rich>
                  <a:bodyPr/>
                  <a:lstStyle/>
                  <a:p>
                    <a:fld id="{002DB42A-BDCC-41A5-8F0F-0653CFDD9968}"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9715-4875-A2BF-3F0B04BEE26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Deposit!$B$7:$E$7</c:f>
              <c:strCache>
                <c:ptCount val="4"/>
                <c:pt idx="0">
                  <c:v>Level 1 (low)</c:v>
                </c:pt>
                <c:pt idx="1">
                  <c:v>Level 2 (medium)</c:v>
                </c:pt>
                <c:pt idx="2">
                  <c:v>Level 3 (high)</c:v>
                </c:pt>
                <c:pt idx="3">
                  <c:v>Uncertain</c:v>
                </c:pt>
              </c:strCache>
            </c:strRef>
          </c:cat>
          <c:val>
            <c:numRef>
              <c:f>Deposit!$B$8:$E$8</c:f>
              <c:numCache>
                <c:formatCode>General</c:formatCode>
                <c:ptCount val="4"/>
                <c:pt idx="0">
                  <c:v>1</c:v>
                </c:pt>
                <c:pt idx="1">
                  <c:v>2</c:v>
                </c:pt>
                <c:pt idx="2">
                  <c:v>5</c:v>
                </c:pt>
                <c:pt idx="3">
                  <c:v>3</c:v>
                </c:pt>
              </c:numCache>
            </c:numRef>
          </c:val>
          <c:extLst>
            <c:ext xmlns:c15="http://schemas.microsoft.com/office/drawing/2012/chart" uri="{02D57815-91ED-43cb-92C2-25804820EDAC}">
              <c15:datalabelsRange>
                <c15:f>Deposit!$B$8:$E$8</c15:f>
                <c15:dlblRangeCache>
                  <c:ptCount val="4"/>
                  <c:pt idx="0">
                    <c:v>1</c:v>
                  </c:pt>
                  <c:pt idx="1">
                    <c:v>2</c:v>
                  </c:pt>
                  <c:pt idx="2">
                    <c:v>5</c:v>
                  </c:pt>
                  <c:pt idx="3">
                    <c:v>3</c:v>
                  </c:pt>
                </c15:dlblRangeCache>
              </c15:datalabelsRange>
            </c:ext>
            <c:ext xmlns:c16="http://schemas.microsoft.com/office/drawing/2014/chart" uri="{C3380CC4-5D6E-409C-BE32-E72D297353CC}">
              <c16:uniqueId val="{00000008-9715-4875-A2BF-3F0B04BEE26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252e. Deposit would present a security risk</a:t>
            </a:r>
          </a:p>
        </c:rich>
      </c:tx>
      <c:layout>
        <c:manualLayout>
          <c:xMode val="edge"/>
          <c:yMode val="edge"/>
          <c:x val="0.12331750577468789"/>
          <c:y val="3.020710897749728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818-4921-811F-DA20614D256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818-4921-811F-DA20614D2567}"/>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818-4921-811F-DA20614D256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818-4921-811F-DA20614D2567}"/>
              </c:ext>
            </c:extLst>
          </c:dPt>
          <c:dLbls>
            <c:dLbl>
              <c:idx val="0"/>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18-4921-811F-DA20614D2567}"/>
                </c:ext>
              </c:extLst>
            </c:dLbl>
            <c:dLbl>
              <c:idx val="1"/>
              <c:layout/>
              <c:tx>
                <c:rich>
                  <a:bodyPr/>
                  <a:lstStyle/>
                  <a:p>
                    <a:fld id="{95AF0F3D-922B-4E2D-AB89-6C0A4DC559C0}"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3-4818-4921-811F-DA20614D2567}"/>
                </c:ext>
              </c:extLst>
            </c:dLbl>
            <c:dLbl>
              <c:idx val="2"/>
              <c:layout/>
              <c:tx>
                <c:rich>
                  <a:bodyPr/>
                  <a:lstStyle/>
                  <a:p>
                    <a:fld id="{EBD1EA97-EF6D-41DA-B04F-9C37642424F2}"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4818-4921-811F-DA20614D2567}"/>
                </c:ext>
              </c:extLst>
            </c:dLbl>
            <c:dLbl>
              <c:idx val="3"/>
              <c:layout/>
              <c:tx>
                <c:rich>
                  <a:bodyPr/>
                  <a:lstStyle/>
                  <a:p>
                    <a:fld id="{78F9E07E-BEE4-4E2A-9BC1-824433A8C4A7}"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4818-4921-811F-DA20614D2567}"/>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Deposit!$B$9:$E$9</c:f>
              <c:strCache>
                <c:ptCount val="4"/>
                <c:pt idx="0">
                  <c:v>Level 1 (low)</c:v>
                </c:pt>
                <c:pt idx="1">
                  <c:v>Level 2 (medium)</c:v>
                </c:pt>
                <c:pt idx="2">
                  <c:v>Level 3 (high)</c:v>
                </c:pt>
                <c:pt idx="3">
                  <c:v>Uncertain</c:v>
                </c:pt>
              </c:strCache>
            </c:strRef>
          </c:cat>
          <c:val>
            <c:numRef>
              <c:f>Deposit!$B$10:$E$10</c:f>
              <c:numCache>
                <c:formatCode>General</c:formatCode>
                <c:ptCount val="4"/>
                <c:pt idx="1">
                  <c:v>1</c:v>
                </c:pt>
                <c:pt idx="2">
                  <c:v>6</c:v>
                </c:pt>
                <c:pt idx="3">
                  <c:v>4</c:v>
                </c:pt>
              </c:numCache>
            </c:numRef>
          </c:val>
          <c:extLst>
            <c:ext xmlns:c15="http://schemas.microsoft.com/office/drawing/2012/chart" uri="{02D57815-91ED-43cb-92C2-25804820EDAC}">
              <c15:datalabelsRange>
                <c15:f>Deposit!$B$10:$E$10</c15:f>
                <c15:dlblRangeCache>
                  <c:ptCount val="4"/>
                  <c:pt idx="1">
                    <c:v>1</c:v>
                  </c:pt>
                  <c:pt idx="2">
                    <c:v>6</c:v>
                  </c:pt>
                  <c:pt idx="3">
                    <c:v>4</c:v>
                  </c:pt>
                </c15:dlblRangeCache>
              </c15:datalabelsRange>
            </c:ext>
            <c:ext xmlns:c16="http://schemas.microsoft.com/office/drawing/2014/chart" uri="{C3380CC4-5D6E-409C-BE32-E72D297353CC}">
              <c16:uniqueId val="{00000008-4818-4921-811F-DA20614D2567}"/>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b="1" i="0" u="none" strike="noStrike" baseline="0" dirty="0">
                <a:effectLst/>
              </a:rPr>
              <a:t>253a. </a:t>
            </a:r>
            <a:r>
              <a:rPr lang="en-GB" sz="1400" b="1" i="0" u="none" strike="noStrike" baseline="0" dirty="0" smtClean="0">
                <a:effectLst/>
              </a:rPr>
              <a:t>Depends on  </a:t>
            </a:r>
            <a:r>
              <a:rPr lang="en-GB" sz="1400" b="1" i="0" u="none" strike="noStrike" baseline="0" dirty="0">
                <a:effectLst/>
              </a:rPr>
              <a:t>reproduction of 3rd party content for which open access rights could not be granted </a:t>
            </a:r>
            <a:endParaRPr lang="en-GB" sz="1400" dirty="0"/>
          </a:p>
        </c:rich>
      </c:tx>
      <c:layout>
        <c:manualLayout>
          <c:xMode val="edge"/>
          <c:yMode val="edge"/>
          <c:x val="0.12257635393078063"/>
          <c:y val="2.049001136146929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604-4381-A3B3-642C743939F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604-4381-A3B3-642C743939F7}"/>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604-4381-A3B3-642C743939F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604-4381-A3B3-642C743939F7}"/>
              </c:ext>
            </c:extLst>
          </c:dPt>
          <c:dLbls>
            <c:dLbl>
              <c:idx val="0"/>
              <c:layout/>
              <c:tx>
                <c:rich>
                  <a:bodyPr/>
                  <a:lstStyle/>
                  <a:p>
                    <a:fld id="{5B9ADB1F-0861-4D83-91EF-B74FF1D6C81E}"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4604-4381-A3B3-642C743939F7}"/>
                </c:ext>
              </c:extLst>
            </c:dLbl>
            <c:dLbl>
              <c:idx val="1"/>
              <c:layout/>
              <c:tx>
                <c:rich>
                  <a:bodyPr/>
                  <a:lstStyle/>
                  <a:p>
                    <a:fld id="{4DFC74B2-BC84-4360-AA01-4EF61F64FA69}"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4604-4381-A3B3-642C743939F7}"/>
                </c:ext>
              </c:extLst>
            </c:dLbl>
            <c:dLbl>
              <c:idx val="2"/>
              <c:layout/>
              <c:tx>
                <c:rich>
                  <a:bodyPr/>
                  <a:lstStyle/>
                  <a:p>
                    <a:fld id="{56DE185A-1971-432D-8DF4-A83B744309C6}"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4604-4381-A3B3-642C743939F7}"/>
                </c:ext>
              </c:extLst>
            </c:dLbl>
            <c:dLbl>
              <c:idx val="3"/>
              <c:layout/>
              <c:tx>
                <c:rich>
                  <a:bodyPr/>
                  <a:lstStyle/>
                  <a:p>
                    <a:fld id="{121C54D2-EE95-4BFF-A359-9253555D91A2}"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4604-4381-A3B3-642C743939F7}"/>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Access!$B$1:$E$1</c:f>
              <c:strCache>
                <c:ptCount val="4"/>
                <c:pt idx="0">
                  <c:v>Level 1 (low)</c:v>
                </c:pt>
                <c:pt idx="1">
                  <c:v>Level 2 (medium)</c:v>
                </c:pt>
                <c:pt idx="2">
                  <c:v>Level 3 (high)</c:v>
                </c:pt>
                <c:pt idx="3">
                  <c:v>Uncertain</c:v>
                </c:pt>
              </c:strCache>
            </c:strRef>
          </c:cat>
          <c:val>
            <c:numRef>
              <c:f>Access!$B$2:$E$2</c:f>
              <c:numCache>
                <c:formatCode>General</c:formatCode>
                <c:ptCount val="4"/>
                <c:pt idx="0">
                  <c:v>1</c:v>
                </c:pt>
                <c:pt idx="1">
                  <c:v>5</c:v>
                </c:pt>
                <c:pt idx="2">
                  <c:v>1</c:v>
                </c:pt>
                <c:pt idx="3">
                  <c:v>4</c:v>
                </c:pt>
              </c:numCache>
            </c:numRef>
          </c:val>
          <c:extLst>
            <c:ext xmlns:c15="http://schemas.microsoft.com/office/drawing/2012/chart" uri="{02D57815-91ED-43cb-92C2-25804820EDAC}">
              <c15:datalabelsRange>
                <c15:f>Access!$B$2:$E$2</c15:f>
                <c15:dlblRangeCache>
                  <c:ptCount val="4"/>
                  <c:pt idx="0">
                    <c:v>1</c:v>
                  </c:pt>
                  <c:pt idx="1">
                    <c:v>5</c:v>
                  </c:pt>
                  <c:pt idx="2">
                    <c:v>1</c:v>
                  </c:pt>
                  <c:pt idx="3">
                    <c:v>4</c:v>
                  </c:pt>
                </c15:dlblRangeCache>
              </c15:datalabelsRange>
            </c:ext>
            <c:ext xmlns:c16="http://schemas.microsoft.com/office/drawing/2014/chart" uri="{C3380CC4-5D6E-409C-BE32-E72D297353CC}">
              <c16:uniqueId val="{00000008-4604-4381-A3B3-642C743939F7}"/>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253b.</a:t>
            </a:r>
            <a:r>
              <a:rPr lang="en-GB" sz="1400" baseline="0" dirty="0"/>
              <a:t> Embargo exceeds maximum for REF Panel and was most appropriate publication </a:t>
            </a:r>
            <a:endParaRPr lang="en-GB" sz="1400" dirty="0"/>
          </a:p>
        </c:rich>
      </c:tx>
      <c:layout>
        <c:manualLayout>
          <c:xMode val="edge"/>
          <c:yMode val="edge"/>
          <c:x val="0.10487865448571966"/>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011-4169-822D-7F6FDE34BC6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011-4169-822D-7F6FDE34BC66}"/>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011-4169-822D-7F6FDE34BC6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011-4169-822D-7F6FDE34BC66}"/>
              </c:ext>
            </c:extLst>
          </c:dPt>
          <c:dLbls>
            <c:dLbl>
              <c:idx val="0"/>
              <c:layout/>
              <c:tx>
                <c:rich>
                  <a:bodyPr/>
                  <a:lstStyle/>
                  <a:p>
                    <a:fld id="{3525B978-B663-4B88-8382-D6C46F92FE23}"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E011-4169-822D-7F6FDE34BC66}"/>
                </c:ext>
              </c:extLst>
            </c:dLbl>
            <c:dLbl>
              <c:idx val="1"/>
              <c:layout/>
              <c:tx>
                <c:rich>
                  <a:bodyPr/>
                  <a:lstStyle/>
                  <a:p>
                    <a:fld id="{FAA3F64D-7C9C-4FB0-8F34-3B71CC3A55EF}"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E011-4169-822D-7F6FDE34BC66}"/>
                </c:ext>
              </c:extLst>
            </c:dLbl>
            <c:dLbl>
              <c:idx val="2"/>
              <c:layout/>
              <c:tx>
                <c:rich>
                  <a:bodyPr/>
                  <a:lstStyle/>
                  <a:p>
                    <a:fld id="{8679A670-0902-47B5-9F13-312006A40F9C}"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E011-4169-822D-7F6FDE34BC66}"/>
                </c:ext>
              </c:extLst>
            </c:dLbl>
            <c:dLbl>
              <c:idx val="3"/>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011-4169-822D-7F6FDE34BC6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Access!$B$3:$E$3</c:f>
              <c:strCache>
                <c:ptCount val="4"/>
                <c:pt idx="0">
                  <c:v>Level 1 (low)</c:v>
                </c:pt>
                <c:pt idx="1">
                  <c:v>Level 2 (medium)</c:v>
                </c:pt>
                <c:pt idx="2">
                  <c:v>Level 3 (high)</c:v>
                </c:pt>
                <c:pt idx="3">
                  <c:v>Uncertain</c:v>
                </c:pt>
              </c:strCache>
            </c:strRef>
          </c:cat>
          <c:val>
            <c:numRef>
              <c:f>Access!$B$4:$E$4</c:f>
              <c:numCache>
                <c:formatCode>General</c:formatCode>
                <c:ptCount val="4"/>
                <c:pt idx="0">
                  <c:v>1</c:v>
                </c:pt>
                <c:pt idx="1">
                  <c:v>5</c:v>
                </c:pt>
                <c:pt idx="2">
                  <c:v>5</c:v>
                </c:pt>
              </c:numCache>
            </c:numRef>
          </c:val>
          <c:extLst>
            <c:ext xmlns:c15="http://schemas.microsoft.com/office/drawing/2012/chart" uri="{02D57815-91ED-43cb-92C2-25804820EDAC}">
              <c15:datalabelsRange>
                <c15:f>Access!$B$4:$E$4</c15:f>
                <c15:dlblRangeCache>
                  <c:ptCount val="4"/>
                  <c:pt idx="0">
                    <c:v>1</c:v>
                  </c:pt>
                  <c:pt idx="1">
                    <c:v>5</c:v>
                  </c:pt>
                  <c:pt idx="2">
                    <c:v>5</c:v>
                  </c:pt>
                </c15:dlblRangeCache>
              </c15:datalabelsRange>
            </c:ext>
            <c:ext xmlns:c16="http://schemas.microsoft.com/office/drawing/2014/chart" uri="{C3380CC4-5D6E-409C-BE32-E72D297353CC}">
              <c16:uniqueId val="{00000008-E011-4169-822D-7F6FDE34BC66}"/>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253c.</a:t>
            </a:r>
            <a:r>
              <a:rPr lang="en-GB" sz="1400" baseline="0" dirty="0"/>
              <a:t> Publication disallows open access deposit in a repository and was most appropriate publication </a:t>
            </a:r>
            <a:endParaRPr lang="en-GB" sz="1400" dirty="0"/>
          </a:p>
        </c:rich>
      </c:tx>
      <c:layout>
        <c:manualLayout>
          <c:xMode val="edge"/>
          <c:yMode val="edge"/>
          <c:x val="8.1578182371513097E-2"/>
          <c:y val="5.225224669231964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75F-4BC8-B05C-7EBDEEF7DB9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75F-4BC8-B05C-7EBDEEF7DB9D}"/>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75F-4BC8-B05C-7EBDEEF7DB9D}"/>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75F-4BC8-B05C-7EBDEEF7DB9D}"/>
              </c:ext>
            </c:extLst>
          </c:dPt>
          <c:dLbls>
            <c:dLbl>
              <c:idx val="0"/>
              <c:layout/>
              <c:tx>
                <c:rich>
                  <a:bodyPr/>
                  <a:lstStyle/>
                  <a:p>
                    <a:fld id="{51ECDD61-45DE-421A-96A3-3F47987D7FE2}"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275F-4BC8-B05C-7EBDEEF7DB9D}"/>
                </c:ext>
              </c:extLst>
            </c:dLbl>
            <c:dLbl>
              <c:idx val="1"/>
              <c:layout/>
              <c:tx>
                <c:rich>
                  <a:bodyPr/>
                  <a:lstStyle/>
                  <a:p>
                    <a:fld id="{481DAA7E-3F1E-4760-B8C1-D1F1E1061937}"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275F-4BC8-B05C-7EBDEEF7DB9D}"/>
                </c:ext>
              </c:extLst>
            </c:dLbl>
            <c:dLbl>
              <c:idx val="2"/>
              <c:layout/>
              <c:tx>
                <c:rich>
                  <a:bodyPr/>
                  <a:lstStyle/>
                  <a:p>
                    <a:fld id="{096C1EFC-BBBC-4860-A4E3-A9D1FD93C93B}"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275F-4BC8-B05C-7EBDEEF7DB9D}"/>
                </c:ext>
              </c:extLst>
            </c:dLbl>
            <c:dLbl>
              <c:idx val="3"/>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75F-4BC8-B05C-7EBDEEF7DB9D}"/>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Access!$B$3:$E$3</c:f>
              <c:strCache>
                <c:ptCount val="4"/>
                <c:pt idx="0">
                  <c:v>Level 1 (low)</c:v>
                </c:pt>
                <c:pt idx="1">
                  <c:v>Level 2 (medium)</c:v>
                </c:pt>
                <c:pt idx="2">
                  <c:v>Level 3 (high)</c:v>
                </c:pt>
                <c:pt idx="3">
                  <c:v>Uncertain</c:v>
                </c:pt>
              </c:strCache>
            </c:strRef>
          </c:cat>
          <c:val>
            <c:numRef>
              <c:f>Access!$B$4:$E$4</c:f>
              <c:numCache>
                <c:formatCode>General</c:formatCode>
                <c:ptCount val="4"/>
                <c:pt idx="0">
                  <c:v>1</c:v>
                </c:pt>
                <c:pt idx="1">
                  <c:v>5</c:v>
                </c:pt>
                <c:pt idx="2">
                  <c:v>5</c:v>
                </c:pt>
              </c:numCache>
            </c:numRef>
          </c:val>
          <c:extLst>
            <c:ext xmlns:c15="http://schemas.microsoft.com/office/drawing/2012/chart" uri="{02D57815-91ED-43cb-92C2-25804820EDAC}">
              <c15:datalabelsRange>
                <c15:f>Access!$B$4:$E$4</c15:f>
                <c15:dlblRangeCache>
                  <c:ptCount val="4"/>
                  <c:pt idx="0">
                    <c:v>1</c:v>
                  </c:pt>
                  <c:pt idx="1">
                    <c:v>5</c:v>
                  </c:pt>
                  <c:pt idx="2">
                    <c:v>5</c:v>
                  </c:pt>
                </c15:dlblRangeCache>
              </c15:datalabelsRange>
            </c:ext>
            <c:ext xmlns:c16="http://schemas.microsoft.com/office/drawing/2014/chart" uri="{C3380CC4-5D6E-409C-BE32-E72D297353CC}">
              <c16:uniqueId val="{00000008-275F-4BC8-B05C-7EBDEEF7DB9D}"/>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GB" sz="1400" dirty="0"/>
              <a:t>254a. Staff </a:t>
            </a:r>
            <a:r>
              <a:rPr lang="en-GB" sz="1400" baseline="0" dirty="0"/>
              <a:t>member at other UK HEI at acceptance and not possible to determine OA compliance </a:t>
            </a:r>
            <a:endParaRPr lang="en-GB" sz="14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EE7-48A2-9FA3-25454298AA07}"/>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EE7-48A2-9FA3-25454298AA07}"/>
              </c:ext>
            </c:extLst>
          </c:dPt>
          <c:dPt>
            <c:idx val="2"/>
            <c:bubble3D val="0"/>
            <c:spPr>
              <a:solidFill>
                <a:srgbClr val="A0322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EE7-48A2-9FA3-25454298AA07}"/>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EE7-48A2-9FA3-25454298AA07}"/>
              </c:ext>
            </c:extLst>
          </c:dPt>
          <c:dLbls>
            <c:dLbl>
              <c:idx val="0"/>
              <c:layout/>
              <c:tx>
                <c:rich>
                  <a:bodyPr/>
                  <a:lstStyle/>
                  <a:p>
                    <a:fld id="{4D584BEA-7859-4A8D-9E98-BD021D74BA0A}"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3EE7-48A2-9FA3-25454298AA07}"/>
                </c:ext>
              </c:extLst>
            </c:dLbl>
            <c:dLbl>
              <c:idx val="1"/>
              <c:layout/>
              <c:tx>
                <c:rich>
                  <a:bodyPr/>
                  <a:lstStyle/>
                  <a:p>
                    <a:fld id="{575BB466-A134-45E3-869A-F91A64114EF8}"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3EE7-48A2-9FA3-25454298AA07}"/>
                </c:ext>
              </c:extLst>
            </c:dLbl>
            <c:dLbl>
              <c:idx val="2"/>
              <c:layout/>
              <c:tx>
                <c:rich>
                  <a:bodyPr/>
                  <a:lstStyle/>
                  <a:p>
                    <a:fld id="{2F5AFCD1-294A-47C5-880B-0C2BAF242069}" type="CELLRANGE">
                      <a:rPr lang="en-US"/>
                      <a:pPr/>
                      <a:t>[CELLRANGE]</a:t>
                    </a:fld>
                    <a:endParaRPr lang="en-GB"/>
                  </a:p>
                </c:rich>
              </c:tx>
              <c:dLblPos val="ct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3EE7-48A2-9FA3-25454298AA07}"/>
                </c:ext>
              </c:extLst>
            </c:dLbl>
            <c:dLbl>
              <c:idx val="3"/>
              <c:tx>
                <c:rich>
                  <a:bodyPr/>
                  <a:lstStyle/>
                  <a:p>
                    <a:endParaRPr lang="en-US"/>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EE7-48A2-9FA3-25454298AA07}"/>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15:showDataLabelsRange val="1"/>
              </c:ext>
            </c:extLst>
          </c:dLbls>
          <c:cat>
            <c:strRef>
              <c:f>Technical!$B$1:$E$1</c:f>
              <c:strCache>
                <c:ptCount val="4"/>
                <c:pt idx="0">
                  <c:v>Level 1 (low)</c:v>
                </c:pt>
                <c:pt idx="1">
                  <c:v>Level 2 (medium)</c:v>
                </c:pt>
                <c:pt idx="2">
                  <c:v>Level 3 (high)</c:v>
                </c:pt>
                <c:pt idx="3">
                  <c:v>Uncertain</c:v>
                </c:pt>
              </c:strCache>
            </c:strRef>
          </c:cat>
          <c:val>
            <c:numRef>
              <c:f>Technical!$B$2:$E$2</c:f>
              <c:numCache>
                <c:formatCode>General</c:formatCode>
                <c:ptCount val="4"/>
                <c:pt idx="0">
                  <c:v>8</c:v>
                </c:pt>
                <c:pt idx="1">
                  <c:v>2</c:v>
                </c:pt>
                <c:pt idx="2">
                  <c:v>1</c:v>
                </c:pt>
              </c:numCache>
            </c:numRef>
          </c:val>
          <c:extLst>
            <c:ext xmlns:c15="http://schemas.microsoft.com/office/drawing/2012/chart" uri="{02D57815-91ED-43cb-92C2-25804820EDAC}">
              <c15:datalabelsRange>
                <c15:f>Technical!$B$2:$E$2</c15:f>
                <c15:dlblRangeCache>
                  <c:ptCount val="4"/>
                  <c:pt idx="0">
                    <c:v>8</c:v>
                  </c:pt>
                  <c:pt idx="1">
                    <c:v>2</c:v>
                  </c:pt>
                  <c:pt idx="2">
                    <c:v>1</c:v>
                  </c:pt>
                </c15:dlblRangeCache>
              </c15:datalabelsRange>
            </c:ext>
            <c:ext xmlns:c16="http://schemas.microsoft.com/office/drawing/2014/chart" uri="{C3380CC4-5D6E-409C-BE32-E72D297353CC}">
              <c16:uniqueId val="{00000008-3EE7-48A2-9FA3-25454298AA07}"/>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425EFF-A8BA-48D2-BF53-92A862B880C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170113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425EFF-A8BA-48D2-BF53-92A862B880C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176617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425EFF-A8BA-48D2-BF53-92A862B880C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530049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425EFF-A8BA-48D2-BF53-92A862B880C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95597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425EFF-A8BA-48D2-BF53-92A862B880C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351117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425EFF-A8BA-48D2-BF53-92A862B880C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888809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425EFF-A8BA-48D2-BF53-92A862B880CF}"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1052537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425EFF-A8BA-48D2-BF53-92A862B880CF}"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239191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25EFF-A8BA-48D2-BF53-92A862B880CF}"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3711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425EFF-A8BA-48D2-BF53-92A862B880C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162086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425EFF-A8BA-48D2-BF53-92A862B880C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008D96-32BB-4E45-997D-A84890FBC891}" type="slidenum">
              <a:rPr lang="en-GB" smtClean="0"/>
              <a:t>‹#›</a:t>
            </a:fld>
            <a:endParaRPr lang="en-GB"/>
          </a:p>
        </p:txBody>
      </p:sp>
    </p:spTree>
    <p:extLst>
      <p:ext uri="{BB962C8B-B14F-4D97-AF65-F5344CB8AC3E}">
        <p14:creationId xmlns:p14="http://schemas.microsoft.com/office/powerpoint/2010/main" val="3368466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25EFF-A8BA-48D2-BF53-92A862B880CF}" type="datetimeFigureOut">
              <a:rPr lang="en-GB" smtClean="0"/>
              <a:t>06/05/2020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08D96-32BB-4E45-997D-A84890FBC891}" type="slidenum">
              <a:rPr lang="en-GB" smtClean="0"/>
              <a:t>‹#›</a:t>
            </a:fld>
            <a:endParaRPr lang="en-GB"/>
          </a:p>
        </p:txBody>
      </p:sp>
    </p:spTree>
    <p:extLst>
      <p:ext uri="{BB962C8B-B14F-4D97-AF65-F5344CB8AC3E}">
        <p14:creationId xmlns:p14="http://schemas.microsoft.com/office/powerpoint/2010/main" val="3730284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16.xml"/></Relationships>
</file>

<file path=ppt/slides/_rels/slide1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elinor.toland@gcu.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0621" y="1122363"/>
            <a:ext cx="11035862" cy="2387600"/>
          </a:xfrm>
        </p:spPr>
        <p:txBody>
          <a:bodyPr>
            <a:normAutofit/>
          </a:bodyPr>
          <a:lstStyle/>
          <a:p>
            <a:r>
              <a:rPr lang="en-US" sz="4900" dirty="0" smtClean="0"/>
              <a:t>REF OA Exceptions Survey</a:t>
            </a:r>
            <a:r>
              <a:rPr lang="en-US" dirty="0"/>
              <a:t/>
            </a:r>
            <a:br>
              <a:rPr lang="en-US" dirty="0"/>
            </a:br>
            <a:endParaRPr lang="en-GB" dirty="0"/>
          </a:p>
        </p:txBody>
      </p:sp>
      <p:sp>
        <p:nvSpPr>
          <p:cNvPr id="3" name="Subtitle 2"/>
          <p:cNvSpPr>
            <a:spLocks noGrp="1"/>
          </p:cNvSpPr>
          <p:nvPr>
            <p:ph type="subTitle" idx="1"/>
          </p:nvPr>
        </p:nvSpPr>
        <p:spPr>
          <a:xfrm>
            <a:off x="1524000" y="3074276"/>
            <a:ext cx="9144000" cy="2183524"/>
          </a:xfrm>
        </p:spPr>
        <p:txBody>
          <a:bodyPr/>
          <a:lstStyle/>
          <a:p>
            <a:r>
              <a:rPr lang="en-US" sz="3600" dirty="0" smtClean="0"/>
              <a:t>Open Research Scotland meeting, 30 April 2020</a:t>
            </a:r>
          </a:p>
          <a:p>
            <a:endParaRPr lang="en-US" dirty="0" smtClean="0"/>
          </a:p>
          <a:p>
            <a:r>
              <a:rPr lang="en-US" dirty="0" smtClean="0"/>
              <a:t>Elinor Toland, Glasgow Caledonian University</a:t>
            </a:r>
            <a:endParaRPr lang="en-US" dirty="0"/>
          </a:p>
          <a:p>
            <a:endParaRPr lang="en-GB" dirty="0"/>
          </a:p>
        </p:txBody>
      </p:sp>
    </p:spTree>
    <p:extLst>
      <p:ext uri="{BB962C8B-B14F-4D97-AF65-F5344CB8AC3E}">
        <p14:creationId xmlns:p14="http://schemas.microsoft.com/office/powerpoint/2010/main" val="92221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a:t>
            </a:r>
            <a:endParaRPr lang="en-GB" dirty="0"/>
          </a:p>
        </p:txBody>
      </p:sp>
      <p:sp>
        <p:nvSpPr>
          <p:cNvPr id="3" name="Content Placeholder 2"/>
          <p:cNvSpPr>
            <a:spLocks noGrp="1"/>
          </p:cNvSpPr>
          <p:nvPr>
            <p:ph idx="1"/>
          </p:nvPr>
        </p:nvSpPr>
        <p:spPr/>
        <p:txBody>
          <a:bodyPr/>
          <a:lstStyle/>
          <a:p>
            <a:pPr marL="0" indent="0">
              <a:buNone/>
            </a:pPr>
            <a:r>
              <a:rPr lang="en-US" dirty="0" smtClean="0"/>
              <a:t>The </a:t>
            </a:r>
            <a:r>
              <a:rPr lang="en-US" dirty="0" smtClean="0"/>
              <a:t>REF open access exceptions </a:t>
            </a:r>
            <a:r>
              <a:rPr lang="en-US" dirty="0" smtClean="0"/>
              <a:t>considered highest risk:</a:t>
            </a:r>
          </a:p>
          <a:p>
            <a:pPr marL="0" indent="0">
              <a:buNone/>
            </a:pPr>
            <a:endParaRPr lang="en-US" dirty="0"/>
          </a:p>
          <a:p>
            <a:pPr marL="0" indent="0">
              <a:buNone/>
            </a:pPr>
            <a:r>
              <a:rPr lang="en-US" dirty="0" smtClean="0"/>
              <a:t> </a:t>
            </a:r>
            <a:endParaRPr lang="en-GB" dirty="0"/>
          </a:p>
        </p:txBody>
      </p:sp>
      <p:graphicFrame>
        <p:nvGraphicFramePr>
          <p:cNvPr id="4" name="Chart 3"/>
          <p:cNvGraphicFramePr>
            <a:graphicFrameLocks/>
          </p:cNvGraphicFramePr>
          <p:nvPr>
            <p:extLst>
              <p:ext uri="{D42A27DB-BD31-4B8C-83A1-F6EECF244321}">
                <p14:modId xmlns:p14="http://schemas.microsoft.com/office/powerpoint/2010/main" val="3587150411"/>
              </p:ext>
            </p:extLst>
          </p:nvPr>
        </p:nvGraphicFramePr>
        <p:xfrm>
          <a:off x="137772" y="2502088"/>
          <a:ext cx="3872393" cy="2695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438377700"/>
              </p:ext>
            </p:extLst>
          </p:nvPr>
        </p:nvGraphicFramePr>
        <p:xfrm>
          <a:off x="4010165" y="2502088"/>
          <a:ext cx="4067175" cy="26955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1779913464"/>
              </p:ext>
            </p:extLst>
          </p:nvPr>
        </p:nvGraphicFramePr>
        <p:xfrm>
          <a:off x="8077340" y="2502089"/>
          <a:ext cx="3889534" cy="2695575"/>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a:xfrm>
            <a:off x="430924" y="5530632"/>
            <a:ext cx="10431518" cy="369332"/>
          </a:xfrm>
          <a:prstGeom prst="rect">
            <a:avLst/>
          </a:prstGeom>
        </p:spPr>
        <p:txBody>
          <a:bodyPr wrap="square">
            <a:spAutoFit/>
          </a:bodyPr>
          <a:lstStyle/>
          <a:p>
            <a:r>
              <a:rPr lang="en-GB" dirty="0" smtClean="0"/>
              <a:t>In addition, a number of other exceptions were considered high risk by 5 people in each case. </a:t>
            </a:r>
            <a:endParaRPr lang="en-GB" dirty="0"/>
          </a:p>
        </p:txBody>
      </p:sp>
      <p:pic>
        <p:nvPicPr>
          <p:cNvPr id="10" name="Picture 9"/>
          <p:cNvPicPr>
            <a:picLocks noChangeAspect="1"/>
          </p:cNvPicPr>
          <p:nvPr/>
        </p:nvPicPr>
        <p:blipFill>
          <a:blip r:embed="rId5"/>
          <a:stretch>
            <a:fillRect/>
          </a:stretch>
        </p:blipFill>
        <p:spPr>
          <a:xfrm>
            <a:off x="10197373" y="5525726"/>
            <a:ext cx="1365497" cy="1135788"/>
          </a:xfrm>
          <a:prstGeom prst="rect">
            <a:avLst/>
          </a:prstGeom>
        </p:spPr>
      </p:pic>
    </p:spTree>
    <p:extLst>
      <p:ext uri="{BB962C8B-B14F-4D97-AF65-F5344CB8AC3E}">
        <p14:creationId xmlns:p14="http://schemas.microsoft.com/office/powerpoint/2010/main" val="2129230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a:t>
            </a:r>
            <a:endParaRPr lang="en-GB" dirty="0"/>
          </a:p>
        </p:txBody>
      </p:sp>
      <p:sp>
        <p:nvSpPr>
          <p:cNvPr id="3" name="Content Placeholder 2"/>
          <p:cNvSpPr>
            <a:spLocks noGrp="1"/>
          </p:cNvSpPr>
          <p:nvPr>
            <p:ph idx="1"/>
          </p:nvPr>
        </p:nvSpPr>
        <p:spPr/>
        <p:txBody>
          <a:bodyPr/>
          <a:lstStyle/>
          <a:p>
            <a:pPr marL="0" indent="0">
              <a:buNone/>
            </a:pPr>
            <a:r>
              <a:rPr lang="en-US" dirty="0" smtClean="0"/>
              <a:t>The </a:t>
            </a:r>
            <a:r>
              <a:rPr lang="en-US" dirty="0" smtClean="0"/>
              <a:t>REF open access </a:t>
            </a:r>
            <a:r>
              <a:rPr lang="en-US" dirty="0" smtClean="0"/>
              <a:t>exceptions </a:t>
            </a:r>
            <a:r>
              <a:rPr lang="en-US" dirty="0" smtClean="0"/>
              <a:t>considered lowest risk:</a:t>
            </a:r>
          </a:p>
          <a:p>
            <a:pPr marL="0" indent="0">
              <a:buNone/>
            </a:pPr>
            <a:endParaRPr lang="en-US" dirty="0"/>
          </a:p>
          <a:p>
            <a:pPr marL="0" indent="0">
              <a:buNone/>
            </a:pPr>
            <a:r>
              <a:rPr lang="en-US" dirty="0" smtClean="0"/>
              <a:t> </a:t>
            </a:r>
            <a:endParaRPr lang="en-GB" dirty="0"/>
          </a:p>
        </p:txBody>
      </p:sp>
      <p:pic>
        <p:nvPicPr>
          <p:cNvPr id="10" name="Picture 9"/>
          <p:cNvPicPr>
            <a:picLocks noChangeAspect="1"/>
          </p:cNvPicPr>
          <p:nvPr/>
        </p:nvPicPr>
        <p:blipFill>
          <a:blip r:embed="rId2"/>
          <a:stretch>
            <a:fillRect/>
          </a:stretch>
        </p:blipFill>
        <p:spPr>
          <a:xfrm>
            <a:off x="9261408" y="3943926"/>
            <a:ext cx="1325059" cy="1102153"/>
          </a:xfrm>
          <a:prstGeom prst="rect">
            <a:avLst/>
          </a:prstGeom>
        </p:spPr>
      </p:pic>
      <p:sp>
        <p:nvSpPr>
          <p:cNvPr id="6" name="Rectangle 5"/>
          <p:cNvSpPr/>
          <p:nvPr/>
        </p:nvSpPr>
        <p:spPr>
          <a:xfrm>
            <a:off x="1290110" y="5447289"/>
            <a:ext cx="8204871" cy="646331"/>
          </a:xfrm>
          <a:prstGeom prst="rect">
            <a:avLst/>
          </a:prstGeom>
        </p:spPr>
        <p:txBody>
          <a:bodyPr wrap="square">
            <a:spAutoFit/>
          </a:bodyPr>
          <a:lstStyle/>
          <a:p>
            <a:r>
              <a:rPr lang="en-US" dirty="0"/>
              <a:t>There were only 2 exceptions where 5 or more people considered them low </a:t>
            </a:r>
            <a:r>
              <a:rPr lang="en-US" dirty="0" smtClean="0"/>
              <a:t>risk in each case. Relates to audit and level of caution/extra caution needed. </a:t>
            </a:r>
            <a:endParaRPr lang="en-GB" dirty="0"/>
          </a:p>
        </p:txBody>
      </p:sp>
      <p:graphicFrame>
        <p:nvGraphicFramePr>
          <p:cNvPr id="13" name="Chart 12"/>
          <p:cNvGraphicFramePr>
            <a:graphicFrameLocks/>
          </p:cNvGraphicFramePr>
          <p:nvPr>
            <p:extLst>
              <p:ext uri="{D42A27DB-BD31-4B8C-83A1-F6EECF244321}">
                <p14:modId xmlns:p14="http://schemas.microsoft.com/office/powerpoint/2010/main" val="1347232486"/>
              </p:ext>
            </p:extLst>
          </p:nvPr>
        </p:nvGraphicFramePr>
        <p:xfrm>
          <a:off x="966524" y="2430669"/>
          <a:ext cx="4147442" cy="2615411"/>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5113966" y="2430669"/>
            <a:ext cx="3937670" cy="2615411"/>
          </a:xfrm>
          <a:prstGeom prst="rect">
            <a:avLst/>
          </a:prstGeom>
        </p:spPr>
      </p:pic>
    </p:spTree>
    <p:extLst>
      <p:ext uri="{BB962C8B-B14F-4D97-AF65-F5344CB8AC3E}">
        <p14:creationId xmlns:p14="http://schemas.microsoft.com/office/powerpoint/2010/main" val="1818293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a:t>
            </a:r>
            <a:endParaRPr lang="en-GB" dirty="0"/>
          </a:p>
        </p:txBody>
      </p:sp>
      <p:sp>
        <p:nvSpPr>
          <p:cNvPr id="3" name="Content Placeholder 2"/>
          <p:cNvSpPr>
            <a:spLocks noGrp="1"/>
          </p:cNvSpPr>
          <p:nvPr>
            <p:ph idx="1"/>
          </p:nvPr>
        </p:nvSpPr>
        <p:spPr/>
        <p:txBody>
          <a:bodyPr>
            <a:normAutofit/>
          </a:bodyPr>
          <a:lstStyle/>
          <a:p>
            <a:pPr marL="0" indent="0">
              <a:buNone/>
            </a:pPr>
            <a:r>
              <a:rPr lang="en-US" sz="2000" dirty="0"/>
              <a:t>General comment: </a:t>
            </a:r>
          </a:p>
          <a:p>
            <a:pPr marL="0" indent="0">
              <a:buNone/>
            </a:pPr>
            <a:r>
              <a:rPr lang="en-US" sz="2000" dirty="0"/>
              <a:t>‘Exceptions are a grey area, very much open to interpretation, which is making things very complicated’</a:t>
            </a:r>
          </a:p>
          <a:p>
            <a:pPr marL="0" indent="0">
              <a:buNone/>
            </a:pPr>
            <a:endParaRPr lang="en-US" sz="2000" dirty="0" smtClean="0"/>
          </a:p>
          <a:p>
            <a:pPr marL="0" indent="0">
              <a:buNone/>
            </a:pPr>
            <a:r>
              <a:rPr lang="en-US" sz="2000" dirty="0" smtClean="0"/>
              <a:t>No complete agreement on any of the exceptions (closest was results for ‘Other’ and 3 months from publication exceptions): </a:t>
            </a:r>
          </a:p>
          <a:p>
            <a:r>
              <a:rPr lang="en-US" sz="2000" dirty="0" smtClean="0"/>
              <a:t>Indicates policy is open to interpretation and/or we’re adopting different internal approaches</a:t>
            </a:r>
          </a:p>
          <a:p>
            <a:r>
              <a:rPr lang="en-US" sz="2000" dirty="0" smtClean="0"/>
              <a:t>The number of exceptions where there was some level of uncertainty about the risk level also would support the above comment</a:t>
            </a:r>
          </a:p>
          <a:p>
            <a:r>
              <a:rPr lang="en-US" sz="2000" dirty="0" smtClean="0"/>
              <a:t>Results of the majority for each exception closely matches our interpretation at GCU</a:t>
            </a:r>
          </a:p>
          <a:p>
            <a:pPr marL="0" indent="0">
              <a:buNone/>
            </a:pPr>
            <a:endParaRPr lang="en-US" sz="2000" dirty="0"/>
          </a:p>
          <a:p>
            <a:endParaRPr lang="en-GB" sz="2000" dirty="0"/>
          </a:p>
        </p:txBody>
      </p:sp>
    </p:spTree>
    <p:extLst>
      <p:ext uri="{BB962C8B-B14F-4D97-AF65-F5344CB8AC3E}">
        <p14:creationId xmlns:p14="http://schemas.microsoft.com/office/powerpoint/2010/main" val="2936214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For </a:t>
            </a:r>
            <a:r>
              <a:rPr lang="en-US" sz="3200" dirty="0" smtClean="0"/>
              <a:t>Level 3 exceptions: </a:t>
            </a:r>
            <a:r>
              <a:rPr lang="en-US" sz="3200" dirty="0"/>
              <a:t>is the risk/uncertainty for individual outputs reported in your organisation (e.g. to a Research Director)?</a:t>
            </a:r>
            <a:endParaRPr lang="en-GB" sz="3200" dirty="0"/>
          </a:p>
        </p:txBody>
      </p:sp>
      <p:pic>
        <p:nvPicPr>
          <p:cNvPr id="11" name="Content Placeholder 10"/>
          <p:cNvPicPr>
            <a:picLocks noGrp="1" noChangeAspect="1"/>
          </p:cNvPicPr>
          <p:nvPr>
            <p:ph sz="half" idx="1"/>
          </p:nvPr>
        </p:nvPicPr>
        <p:blipFill>
          <a:blip r:embed="rId2"/>
          <a:stretch>
            <a:fillRect/>
          </a:stretch>
        </p:blipFill>
        <p:spPr>
          <a:xfrm>
            <a:off x="638504" y="2101521"/>
            <a:ext cx="4869956" cy="2927155"/>
          </a:xfrm>
          <a:prstGeom prst="rect">
            <a:avLst/>
          </a:prstGeom>
        </p:spPr>
      </p:pic>
      <p:sp>
        <p:nvSpPr>
          <p:cNvPr id="4" name="Content Placeholder 3"/>
          <p:cNvSpPr>
            <a:spLocks noGrp="1"/>
          </p:cNvSpPr>
          <p:nvPr>
            <p:ph sz="half" idx="2"/>
          </p:nvPr>
        </p:nvSpPr>
        <p:spPr>
          <a:xfrm>
            <a:off x="5636172" y="2101521"/>
            <a:ext cx="6353503" cy="4351338"/>
          </a:xfrm>
        </p:spPr>
        <p:txBody>
          <a:bodyPr>
            <a:normAutofit/>
          </a:bodyPr>
          <a:lstStyle/>
          <a:p>
            <a:pPr marL="0" indent="0">
              <a:buNone/>
            </a:pPr>
            <a:r>
              <a:rPr lang="en-US" sz="2000" dirty="0" smtClean="0"/>
              <a:t>If yes, who is this information reported to?</a:t>
            </a:r>
          </a:p>
          <a:p>
            <a:pPr marL="0" indent="0">
              <a:buNone/>
            </a:pPr>
            <a:endParaRPr lang="en-US" sz="2000" dirty="0" smtClean="0"/>
          </a:p>
          <a:p>
            <a:pPr marL="0" indent="0">
              <a:buNone/>
            </a:pPr>
            <a:r>
              <a:rPr lang="en-US" sz="2000" dirty="0" smtClean="0"/>
              <a:t>‘REF Panel groups and/or Associate Deans of Research’</a:t>
            </a:r>
          </a:p>
          <a:p>
            <a:pPr marL="0" indent="0">
              <a:buNone/>
            </a:pPr>
            <a:r>
              <a:rPr lang="en-US" sz="2000" dirty="0" smtClean="0"/>
              <a:t>‘Unit of Assessment Leads’</a:t>
            </a:r>
          </a:p>
          <a:p>
            <a:pPr marL="0" indent="0">
              <a:buNone/>
            </a:pPr>
            <a:r>
              <a:rPr lang="en-US" sz="2000" dirty="0" smtClean="0"/>
              <a:t>‘Units review the data for their selected items and are responsible for satisfying themselves that exceptions are robust’</a:t>
            </a:r>
          </a:p>
          <a:p>
            <a:pPr marL="0" indent="0">
              <a:buNone/>
            </a:pPr>
            <a:r>
              <a:rPr lang="en-US" sz="2000" dirty="0" smtClean="0"/>
              <a:t>‘These will be discussed with the REF team’ </a:t>
            </a:r>
            <a:endParaRPr lang="en-GB" sz="2000" dirty="0"/>
          </a:p>
        </p:txBody>
      </p:sp>
    </p:spTree>
    <p:extLst>
      <p:ext uri="{BB962C8B-B14F-4D97-AF65-F5344CB8AC3E}">
        <p14:creationId xmlns:p14="http://schemas.microsoft.com/office/powerpoint/2010/main" val="395998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20565" y="0"/>
            <a:ext cx="10533993" cy="9602629"/>
          </a:xfrm>
          <a:prstGeom prst="rect">
            <a:avLst/>
          </a:prstGeom>
        </p:spPr>
        <p:txBody>
          <a:bodyPr wrap="square">
            <a:spAutoFit/>
          </a:bodyPr>
          <a:lstStyle/>
          <a:p>
            <a:endParaRPr lang="en-US" sz="2400" dirty="0" smtClean="0"/>
          </a:p>
          <a:p>
            <a:r>
              <a:rPr lang="en-US" sz="2400" dirty="0" smtClean="0"/>
              <a:t>For </a:t>
            </a:r>
            <a:r>
              <a:rPr lang="en-US" sz="2400" dirty="0"/>
              <a:t>exception(s) categorised as Level 3: who makes the final judgement on whether the exception is applied and/or included in your 5% tolerance</a:t>
            </a:r>
            <a:r>
              <a:rPr lang="en-US" sz="2400" dirty="0" smtClean="0"/>
              <a:t>?</a:t>
            </a:r>
          </a:p>
          <a:p>
            <a:endParaRPr lang="en-US" sz="2400" dirty="0"/>
          </a:p>
          <a:p>
            <a:r>
              <a:rPr lang="en-GB" dirty="0" smtClean="0"/>
              <a:t>‘Currently </a:t>
            </a:r>
            <a:r>
              <a:rPr lang="en-GB" dirty="0"/>
              <a:t>the library in discussion with UoA leads. We expect this will extend to the REF management group of the university when final decisions are to be made closer to the REF submission date</a:t>
            </a:r>
            <a:r>
              <a:rPr lang="en-GB" dirty="0" smtClean="0"/>
              <a:t>.’</a:t>
            </a:r>
          </a:p>
          <a:p>
            <a:endParaRPr lang="en-GB" dirty="0"/>
          </a:p>
          <a:p>
            <a:r>
              <a:rPr lang="en-GB" dirty="0" smtClean="0"/>
              <a:t>‘not sure’</a:t>
            </a:r>
          </a:p>
          <a:p>
            <a:endParaRPr lang="en-GB" dirty="0"/>
          </a:p>
          <a:p>
            <a:r>
              <a:rPr lang="en-GB" dirty="0" smtClean="0"/>
              <a:t>‘Repository </a:t>
            </a:r>
            <a:r>
              <a:rPr lang="en-GB" dirty="0"/>
              <a:t>Librarian applies exceptions; REF Co-ordinator determines whether the output is included in the submission and how to account for it in the 5% tolerance</a:t>
            </a:r>
            <a:r>
              <a:rPr lang="en-GB" dirty="0" smtClean="0"/>
              <a:t>.’</a:t>
            </a:r>
          </a:p>
          <a:p>
            <a:endParaRPr lang="en-GB" dirty="0"/>
          </a:p>
          <a:p>
            <a:r>
              <a:rPr lang="en-GB" dirty="0" smtClean="0"/>
              <a:t>‘Research </a:t>
            </a:r>
            <a:r>
              <a:rPr lang="en-GB" dirty="0"/>
              <a:t>team and directors of research for the </a:t>
            </a:r>
            <a:r>
              <a:rPr lang="en-GB" dirty="0" smtClean="0"/>
              <a:t>school’</a:t>
            </a:r>
          </a:p>
          <a:p>
            <a:endParaRPr lang="en-GB" dirty="0"/>
          </a:p>
          <a:p>
            <a:r>
              <a:rPr lang="en-GB" dirty="0" smtClean="0"/>
              <a:t>‘Unit </a:t>
            </a:r>
            <a:r>
              <a:rPr lang="en-GB" dirty="0"/>
              <a:t>of Assessment Coordinators and REF </a:t>
            </a:r>
            <a:r>
              <a:rPr lang="en-GB" dirty="0" smtClean="0"/>
              <a:t>Manager’</a:t>
            </a:r>
          </a:p>
          <a:p>
            <a:endParaRPr lang="en-GB" dirty="0"/>
          </a:p>
          <a:p>
            <a:r>
              <a:rPr lang="en-GB" dirty="0" smtClean="0"/>
              <a:t>‘Last </a:t>
            </a:r>
            <a:r>
              <a:rPr lang="en-GB" dirty="0"/>
              <a:t>call would be on Unit of Assessments, after consultation with Library and REF </a:t>
            </a:r>
            <a:r>
              <a:rPr lang="en-GB" dirty="0" smtClean="0"/>
              <a:t>Team’</a:t>
            </a:r>
          </a:p>
          <a:p>
            <a:endParaRPr lang="en-GB" dirty="0"/>
          </a:p>
          <a:p>
            <a:r>
              <a:rPr lang="en-GB" dirty="0" smtClean="0"/>
              <a:t>‘The </a:t>
            </a:r>
            <a:r>
              <a:rPr lang="en-GB" dirty="0"/>
              <a:t>Unit of Assessment </a:t>
            </a:r>
            <a:r>
              <a:rPr lang="en-GB" dirty="0" smtClean="0"/>
              <a:t>Champion’</a:t>
            </a:r>
          </a:p>
          <a:p>
            <a:endParaRPr lang="en-GB" dirty="0"/>
          </a:p>
          <a:p>
            <a:r>
              <a:rPr lang="en-GB" dirty="0" smtClean="0"/>
              <a:t>‘REF Team’</a:t>
            </a:r>
            <a:endParaRPr lang="en-GB"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GB" sz="2400" dirty="0"/>
          </a:p>
        </p:txBody>
      </p:sp>
    </p:spTree>
    <p:extLst>
      <p:ext uri="{BB962C8B-B14F-4D97-AF65-F5344CB8AC3E}">
        <p14:creationId xmlns:p14="http://schemas.microsoft.com/office/powerpoint/2010/main" val="3988516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n-GB" dirty="0"/>
          </a:p>
        </p:txBody>
      </p:sp>
      <p:sp>
        <p:nvSpPr>
          <p:cNvPr id="5" name="Content Placeholder 4"/>
          <p:cNvSpPr>
            <a:spLocks noGrp="1"/>
          </p:cNvSpPr>
          <p:nvPr>
            <p:ph idx="1"/>
          </p:nvPr>
        </p:nvSpPr>
        <p:spPr/>
        <p:txBody>
          <a:bodyPr/>
          <a:lstStyle/>
          <a:p>
            <a:pPr marL="0" indent="0">
              <a:buNone/>
            </a:pPr>
            <a:r>
              <a:rPr lang="en-US" dirty="0" smtClean="0"/>
              <a:t>Contact: </a:t>
            </a:r>
            <a:r>
              <a:rPr lang="en-US" dirty="0" smtClean="0">
                <a:hlinkClick r:id="rId2"/>
              </a:rPr>
              <a:t>elinor.toland@gcu.ac.uk</a:t>
            </a:r>
            <a:endParaRPr lang="en-US" dirty="0" smtClean="0"/>
          </a:p>
          <a:p>
            <a:pPr marL="0" indent="0">
              <a:buNone/>
            </a:pPr>
            <a:endParaRPr lang="en-US" dirty="0"/>
          </a:p>
          <a:p>
            <a:pPr marL="0" indent="0">
              <a:buNone/>
            </a:pPr>
            <a:r>
              <a:rPr lang="en-US" dirty="0" smtClean="0"/>
              <a:t>Thanks to Jackie Proven, Head of Open Research, University of St Andrews for input into the survey</a:t>
            </a:r>
            <a:endParaRPr lang="en-GB" dirty="0"/>
          </a:p>
        </p:txBody>
      </p:sp>
    </p:spTree>
    <p:extLst>
      <p:ext uri="{BB962C8B-B14F-4D97-AF65-F5344CB8AC3E}">
        <p14:creationId xmlns:p14="http://schemas.microsoft.com/office/powerpoint/2010/main" val="172145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REF OA Exceptions survey</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GB" dirty="0"/>
          </a:p>
        </p:txBody>
      </p:sp>
      <p:sp>
        <p:nvSpPr>
          <p:cNvPr id="5" name="Content Placeholder 4"/>
          <p:cNvSpPr>
            <a:spLocks noGrp="1"/>
          </p:cNvSpPr>
          <p:nvPr>
            <p:ph idx="1"/>
          </p:nvPr>
        </p:nvSpPr>
        <p:spPr>
          <a:xfrm>
            <a:off x="838200" y="1631730"/>
            <a:ext cx="9729651" cy="4468623"/>
          </a:xfrm>
        </p:spPr>
        <p:txBody>
          <a:bodyPr>
            <a:normAutofit fontScale="47500" lnSpcReduction="20000"/>
          </a:bodyPr>
          <a:lstStyle/>
          <a:p>
            <a:r>
              <a:rPr lang="en-US" sz="3300" dirty="0" smtClean="0"/>
              <a:t>Conducted in April 2020 with Open Research Scotland group (11 responses) </a:t>
            </a:r>
          </a:p>
          <a:p>
            <a:endParaRPr lang="en-US" sz="3300" dirty="0" smtClean="0"/>
          </a:p>
          <a:p>
            <a:r>
              <a:rPr lang="en-US" sz="3300" dirty="0" smtClean="0"/>
              <a:t>Aim: to see what risk we attribute to the different exceptions and where we agree/disagree</a:t>
            </a:r>
          </a:p>
          <a:p>
            <a:pPr marL="0" indent="0">
              <a:buNone/>
            </a:pPr>
            <a:endParaRPr lang="en-US" sz="3300" dirty="0"/>
          </a:p>
          <a:p>
            <a:r>
              <a:rPr lang="en-US" sz="3300" dirty="0" smtClean="0"/>
              <a:t>The categories below were used: </a:t>
            </a:r>
          </a:p>
          <a:p>
            <a:pPr marL="0" indent="0">
              <a:buNone/>
            </a:pPr>
            <a:endParaRPr lang="en-US" sz="3300" dirty="0" smtClean="0"/>
          </a:p>
          <a:p>
            <a:pPr marL="0" indent="0">
              <a:buNone/>
            </a:pPr>
            <a:r>
              <a:rPr lang="en-US" sz="3300" dirty="0" smtClean="0"/>
              <a:t>	Level 1: considered lowest risk (e.g. routinely added by Library/Research Office staff) </a:t>
            </a:r>
          </a:p>
          <a:p>
            <a:pPr marL="0" indent="0">
              <a:buNone/>
            </a:pPr>
            <a:endParaRPr lang="en-US" sz="3300" dirty="0" smtClean="0"/>
          </a:p>
          <a:p>
            <a:pPr marL="0" indent="0">
              <a:buNone/>
            </a:pPr>
            <a:r>
              <a:rPr lang="en-US" sz="3300" dirty="0" smtClean="0"/>
              <a:t>	Level 2: considered medium risk (may involve input from the author, usually straightforward to assess)</a:t>
            </a:r>
          </a:p>
          <a:p>
            <a:pPr marL="0" indent="0">
              <a:buNone/>
            </a:pPr>
            <a:endParaRPr lang="en-US" sz="3300" dirty="0" smtClean="0"/>
          </a:p>
          <a:p>
            <a:pPr marL="0" indent="0">
              <a:buNone/>
            </a:pPr>
            <a:r>
              <a:rPr lang="en-US" sz="3300" dirty="0" smtClean="0"/>
              <a:t>	Level 3 : considered highest risk (usually involves contribution from the author and greater level of 	judgement required by Library/Research Office staff) </a:t>
            </a:r>
          </a:p>
          <a:p>
            <a:pPr marL="0" indent="0">
              <a:buNone/>
            </a:pPr>
            <a:endParaRPr lang="en-US" sz="3300" dirty="0" smtClean="0"/>
          </a:p>
          <a:p>
            <a:pPr marL="0" indent="0">
              <a:buNone/>
            </a:pPr>
            <a:r>
              <a:rPr lang="en-US" sz="3300" dirty="0" smtClean="0"/>
              <a:t>	Uncertain: exception risk level difficult to determine </a:t>
            </a:r>
          </a:p>
          <a:p>
            <a:pPr marL="0" indent="0">
              <a:buNone/>
            </a:pPr>
            <a:endParaRPr lang="en-US" dirty="0">
              <a:solidFill>
                <a:schemeClr val="tx2"/>
              </a:solidFill>
            </a:endParaRPr>
          </a:p>
          <a:p>
            <a:pPr marL="0" indent="0">
              <a:buNone/>
            </a:pPr>
            <a:endParaRPr lang="en-US" dirty="0" smtClean="0">
              <a:solidFill>
                <a:schemeClr val="tx2"/>
              </a:solidFill>
            </a:endParaRPr>
          </a:p>
          <a:p>
            <a:pPr marL="0" indent="0">
              <a:buNone/>
            </a:pPr>
            <a:endParaRPr lang="en-US" dirty="0" smtClean="0">
              <a:solidFill>
                <a:schemeClr val="tx2"/>
              </a:solidFill>
            </a:endParaRPr>
          </a:p>
          <a:p>
            <a:pPr marL="0" indent="0">
              <a:buNone/>
            </a:pPr>
            <a:endParaRPr lang="en-US" dirty="0" smtClean="0"/>
          </a:p>
          <a:p>
            <a:endParaRPr lang="en-US" dirty="0" smtClean="0"/>
          </a:p>
          <a:p>
            <a:endParaRPr lang="en-GB" dirty="0"/>
          </a:p>
        </p:txBody>
      </p:sp>
    </p:spTree>
    <p:extLst>
      <p:ext uri="{BB962C8B-B14F-4D97-AF65-F5344CB8AC3E}">
        <p14:creationId xmlns:p14="http://schemas.microsoft.com/office/powerpoint/2010/main" val="529164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smtClean="0"/>
              <a:t>Deposit exceptions risk level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9107031"/>
              </p:ext>
            </p:extLst>
          </p:nvPr>
        </p:nvGraphicFramePr>
        <p:xfrm>
          <a:off x="746761" y="1081042"/>
          <a:ext cx="3202501" cy="27403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452866222"/>
              </p:ext>
            </p:extLst>
          </p:nvPr>
        </p:nvGraphicFramePr>
        <p:xfrm>
          <a:off x="3915179" y="1081043"/>
          <a:ext cx="2919174" cy="27403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874401417"/>
              </p:ext>
            </p:extLst>
          </p:nvPr>
        </p:nvGraphicFramePr>
        <p:xfrm>
          <a:off x="6834353" y="1081042"/>
          <a:ext cx="3074275" cy="27403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352049044"/>
              </p:ext>
            </p:extLst>
          </p:nvPr>
        </p:nvGraphicFramePr>
        <p:xfrm>
          <a:off x="746762" y="3821437"/>
          <a:ext cx="4329736" cy="28406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p:cNvGraphicFramePr>
            <a:graphicFrameLocks/>
          </p:cNvGraphicFramePr>
          <p:nvPr>
            <p:extLst>
              <p:ext uri="{D42A27DB-BD31-4B8C-83A1-F6EECF244321}">
                <p14:modId xmlns:p14="http://schemas.microsoft.com/office/powerpoint/2010/main" val="3056815650"/>
              </p:ext>
            </p:extLst>
          </p:nvPr>
        </p:nvGraphicFramePr>
        <p:xfrm>
          <a:off x="4887313" y="3821437"/>
          <a:ext cx="3551293" cy="2840620"/>
        </p:xfrm>
        <a:graphic>
          <a:graphicData uri="http://schemas.openxmlformats.org/drawingml/2006/chart">
            <c:chart xmlns:c="http://schemas.openxmlformats.org/drawingml/2006/chart" xmlns:r="http://schemas.openxmlformats.org/officeDocument/2006/relationships" r:id="rId6"/>
          </a:graphicData>
        </a:graphic>
      </p:graphicFrame>
      <p:pic>
        <p:nvPicPr>
          <p:cNvPr id="9" name="Picture 8"/>
          <p:cNvPicPr>
            <a:picLocks noChangeAspect="1"/>
          </p:cNvPicPr>
          <p:nvPr/>
        </p:nvPicPr>
        <p:blipFill>
          <a:blip r:embed="rId7"/>
          <a:stretch>
            <a:fillRect/>
          </a:stretch>
        </p:blipFill>
        <p:spPr>
          <a:xfrm>
            <a:off x="8693908" y="5526269"/>
            <a:ext cx="1365497" cy="1135788"/>
          </a:xfrm>
          <a:prstGeom prst="rect">
            <a:avLst/>
          </a:prstGeom>
        </p:spPr>
      </p:pic>
    </p:spTree>
    <p:extLst>
      <p:ext uri="{BB962C8B-B14F-4D97-AF65-F5344CB8AC3E}">
        <p14:creationId xmlns:p14="http://schemas.microsoft.com/office/powerpoint/2010/main" val="3355503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Deposit </a:t>
            </a:r>
            <a:r>
              <a:rPr lang="en-US" dirty="0" smtClean="0"/>
              <a:t>exceptions results </a:t>
            </a:r>
            <a:endParaRPr lang="en-GB" dirty="0"/>
          </a:p>
        </p:txBody>
      </p:sp>
      <p:sp>
        <p:nvSpPr>
          <p:cNvPr id="3" name="Content Placeholder 2"/>
          <p:cNvSpPr>
            <a:spLocks noGrp="1"/>
          </p:cNvSpPr>
          <p:nvPr>
            <p:ph idx="1"/>
          </p:nvPr>
        </p:nvSpPr>
        <p:spPr>
          <a:xfrm>
            <a:off x="838199" y="1407612"/>
            <a:ext cx="11096297" cy="4927873"/>
          </a:xfrm>
        </p:spPr>
        <p:txBody>
          <a:bodyPr>
            <a:normAutofit fontScale="70000" lnSpcReduction="20000"/>
          </a:bodyPr>
          <a:lstStyle/>
          <a:p>
            <a:pPr marL="0" indent="0">
              <a:buNone/>
            </a:pPr>
            <a:endParaRPr lang="en-US" sz="2000" dirty="0" smtClean="0"/>
          </a:p>
          <a:p>
            <a:pPr marL="0" indent="0">
              <a:buNone/>
            </a:pPr>
            <a:r>
              <a:rPr lang="en-US" sz="2400" dirty="0" smtClean="0"/>
              <a:t>Highest risk: 252e - deposit would present a security risk</a:t>
            </a:r>
          </a:p>
          <a:p>
            <a:r>
              <a:rPr lang="en-US" sz="2400" dirty="0" smtClean="0"/>
              <a:t> This </a:t>
            </a:r>
            <a:r>
              <a:rPr lang="en-US" sz="2400" dirty="0"/>
              <a:t>is also the deposit exception with the </a:t>
            </a:r>
            <a:r>
              <a:rPr lang="en-US" sz="2400" dirty="0" smtClean="0"/>
              <a:t>most uncertainty </a:t>
            </a:r>
            <a:r>
              <a:rPr lang="en-US" sz="2400" dirty="0"/>
              <a:t>around the risk </a:t>
            </a:r>
            <a:r>
              <a:rPr lang="en-US" sz="2400" dirty="0" smtClean="0"/>
              <a:t>level</a:t>
            </a:r>
            <a:r>
              <a:rPr lang="en-US" sz="2400" dirty="0"/>
              <a:t> </a:t>
            </a:r>
          </a:p>
          <a:p>
            <a:pPr marL="0" indent="0">
              <a:buNone/>
            </a:pPr>
            <a:r>
              <a:rPr lang="en-US" sz="2400" dirty="0" smtClean="0"/>
              <a:t>Comments:</a:t>
            </a:r>
          </a:p>
          <a:p>
            <a:pPr marL="0" indent="0">
              <a:buNone/>
            </a:pPr>
            <a:r>
              <a:rPr lang="en-US" sz="2400" dirty="0" smtClean="0"/>
              <a:t>‘</a:t>
            </a:r>
            <a:r>
              <a:rPr lang="en-US" sz="2400" dirty="0"/>
              <a:t>Require input external to the Library regarding security </a:t>
            </a:r>
            <a:r>
              <a:rPr lang="en-US" sz="2400" dirty="0" smtClean="0"/>
              <a:t>risk’</a:t>
            </a:r>
          </a:p>
          <a:p>
            <a:pPr marL="0" indent="0">
              <a:buNone/>
            </a:pPr>
            <a:r>
              <a:rPr lang="en-US" sz="2400" dirty="0" smtClean="0"/>
              <a:t>‘</a:t>
            </a:r>
            <a:r>
              <a:rPr lang="en-US" sz="2400" dirty="0"/>
              <a:t>Further elaboration needed on what type of security </a:t>
            </a:r>
            <a:r>
              <a:rPr lang="en-US" sz="2400" dirty="0" smtClean="0"/>
              <a:t>risk..’</a:t>
            </a:r>
          </a:p>
          <a:p>
            <a:pPr marL="0" indent="0">
              <a:buNone/>
            </a:pPr>
            <a:endParaRPr lang="en-US" sz="2400" dirty="0" smtClean="0"/>
          </a:p>
          <a:p>
            <a:pPr marL="0" indent="0">
              <a:buNone/>
            </a:pPr>
            <a:r>
              <a:rPr lang="en-US" sz="2400" dirty="0" smtClean="0"/>
              <a:t>Lowest risk: 252c - staff not on Cat A contract at UK HEI at submission</a:t>
            </a:r>
          </a:p>
          <a:p>
            <a:pPr marL="0" indent="0">
              <a:buNone/>
            </a:pPr>
            <a:r>
              <a:rPr lang="en-US" sz="2400" dirty="0" smtClean="0"/>
              <a:t>Comments: </a:t>
            </a:r>
          </a:p>
          <a:p>
            <a:pPr marL="0" indent="0">
              <a:buNone/>
            </a:pPr>
            <a:r>
              <a:rPr lang="en-US" sz="2400" dirty="0" smtClean="0"/>
              <a:t>‘Quite </a:t>
            </a:r>
            <a:r>
              <a:rPr lang="en-US" sz="2400" dirty="0"/>
              <a:t>straightforward, we can check employment </a:t>
            </a:r>
            <a:r>
              <a:rPr lang="en-US" sz="2400" dirty="0" smtClean="0"/>
              <a:t>dates on Pure. </a:t>
            </a:r>
            <a:r>
              <a:rPr lang="en-US" sz="2400" dirty="0"/>
              <a:t>It might require further investigation with author if in </a:t>
            </a:r>
            <a:r>
              <a:rPr lang="en-US" sz="2400" dirty="0" smtClean="0"/>
              <a:t>doubt’</a:t>
            </a:r>
          </a:p>
          <a:p>
            <a:pPr marL="0" indent="0">
              <a:buNone/>
            </a:pPr>
            <a:endParaRPr lang="en-US" sz="2400" dirty="0" smtClean="0"/>
          </a:p>
          <a:p>
            <a:pPr marL="0" indent="0">
              <a:buNone/>
            </a:pPr>
            <a:r>
              <a:rPr lang="en-US" sz="2400" dirty="0" smtClean="0"/>
              <a:t>252b - delay in obtaining AAM</a:t>
            </a:r>
          </a:p>
          <a:p>
            <a:pPr marL="0" indent="0">
              <a:buNone/>
            </a:pPr>
            <a:r>
              <a:rPr lang="en-US" sz="2400" dirty="0" smtClean="0"/>
              <a:t>Comments: </a:t>
            </a:r>
          </a:p>
          <a:p>
            <a:pPr marL="0" lvl="0" indent="0">
              <a:buNone/>
            </a:pPr>
            <a:r>
              <a:rPr lang="en-US" sz="2400" dirty="0" smtClean="0"/>
              <a:t> </a:t>
            </a:r>
            <a:r>
              <a:rPr lang="en-GB" sz="2400" dirty="0"/>
              <a:t>‘We have to check and exclude cases where authors ask for this when they have no evidence of delay. They sometimes try to claim this because they were not aware of the requirements or forgot to deposit the text on time.’</a:t>
            </a:r>
          </a:p>
          <a:p>
            <a:pPr marL="0" indent="0">
              <a:buNone/>
            </a:pPr>
            <a:endParaRPr lang="en-US" dirty="0" smtClean="0"/>
          </a:p>
          <a:p>
            <a:pPr marL="0" indent="0">
              <a:buNone/>
            </a:pPr>
            <a:endParaRPr lang="en-GB" dirty="0"/>
          </a:p>
        </p:txBody>
      </p:sp>
    </p:spTree>
    <p:extLst>
      <p:ext uri="{BB962C8B-B14F-4D97-AF65-F5344CB8AC3E}">
        <p14:creationId xmlns:p14="http://schemas.microsoft.com/office/powerpoint/2010/main" val="258077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6028"/>
          </a:xfrm>
        </p:spPr>
        <p:txBody>
          <a:bodyPr/>
          <a:lstStyle/>
          <a:p>
            <a:r>
              <a:rPr lang="en-US" dirty="0" smtClean="0"/>
              <a:t>Access exceptions risk level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1823470"/>
              </p:ext>
            </p:extLst>
          </p:nvPr>
        </p:nvGraphicFramePr>
        <p:xfrm>
          <a:off x="477484" y="1127234"/>
          <a:ext cx="4542483" cy="29560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336441779"/>
              </p:ext>
            </p:extLst>
          </p:nvPr>
        </p:nvGraphicFramePr>
        <p:xfrm>
          <a:off x="5019965" y="1127234"/>
          <a:ext cx="4790241" cy="28141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2841488846"/>
              </p:ext>
            </p:extLst>
          </p:nvPr>
        </p:nvGraphicFramePr>
        <p:xfrm>
          <a:off x="2867424" y="3941379"/>
          <a:ext cx="4547662" cy="2916621"/>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p:cNvPicPr>
            <a:picLocks noChangeAspect="1"/>
          </p:cNvPicPr>
          <p:nvPr/>
        </p:nvPicPr>
        <p:blipFill>
          <a:blip r:embed="rId5"/>
          <a:stretch>
            <a:fillRect/>
          </a:stretch>
        </p:blipFill>
        <p:spPr>
          <a:xfrm>
            <a:off x="7934580" y="5617709"/>
            <a:ext cx="1365497" cy="1135788"/>
          </a:xfrm>
          <a:prstGeom prst="rect">
            <a:avLst/>
          </a:prstGeom>
        </p:spPr>
      </p:pic>
    </p:spTree>
    <p:extLst>
      <p:ext uri="{BB962C8B-B14F-4D97-AF65-F5344CB8AC3E}">
        <p14:creationId xmlns:p14="http://schemas.microsoft.com/office/powerpoint/2010/main" val="1150141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t>
            </a:r>
            <a:r>
              <a:rPr lang="en-US" dirty="0" smtClean="0"/>
              <a:t>exceptions </a:t>
            </a:r>
            <a:r>
              <a:rPr lang="en-US" dirty="0" smtClean="0"/>
              <a:t>results</a:t>
            </a:r>
            <a:endParaRPr lang="en-GB" dirty="0"/>
          </a:p>
        </p:txBody>
      </p:sp>
      <p:sp>
        <p:nvSpPr>
          <p:cNvPr id="3" name="Content Placeholder 2"/>
          <p:cNvSpPr>
            <a:spLocks noGrp="1"/>
          </p:cNvSpPr>
          <p:nvPr>
            <p:ph idx="1"/>
          </p:nvPr>
        </p:nvSpPr>
        <p:spPr/>
        <p:txBody>
          <a:bodyPr>
            <a:normAutofit/>
          </a:bodyPr>
          <a:lstStyle/>
          <a:p>
            <a:pPr marL="0" indent="0">
              <a:buNone/>
            </a:pPr>
            <a:r>
              <a:rPr lang="en-US" sz="2000" dirty="0" smtClean="0"/>
              <a:t>253b </a:t>
            </a:r>
            <a:r>
              <a:rPr lang="en-US" sz="2000" dirty="0"/>
              <a:t>(embargo exceeds maxima for </a:t>
            </a:r>
            <a:r>
              <a:rPr lang="en-US" sz="2000" dirty="0" smtClean="0"/>
              <a:t>Panel) and 253c (publication </a:t>
            </a:r>
            <a:r>
              <a:rPr lang="en-US" sz="2000" dirty="0"/>
              <a:t>disallows open access deposit) </a:t>
            </a:r>
            <a:endParaRPr lang="en-US" sz="2000" dirty="0" smtClean="0"/>
          </a:p>
          <a:p>
            <a:r>
              <a:rPr lang="en-US" sz="2000" dirty="0" smtClean="0"/>
              <a:t>Identical results for these exceptions where the </a:t>
            </a:r>
            <a:r>
              <a:rPr lang="en-US" sz="2000" dirty="0"/>
              <a:t>author has to indicate the journal was the most appropriate </a:t>
            </a:r>
            <a:r>
              <a:rPr lang="en-US" sz="2000" dirty="0" smtClean="0"/>
              <a:t>for publication. </a:t>
            </a:r>
          </a:p>
          <a:p>
            <a:r>
              <a:rPr lang="en-US" sz="2000" dirty="0" smtClean="0"/>
              <a:t>Equal split between high and medium risk </a:t>
            </a:r>
          </a:p>
          <a:p>
            <a:pPr marL="0" indent="0">
              <a:buNone/>
            </a:pPr>
            <a:endParaRPr lang="en-US" sz="2000" dirty="0" smtClean="0"/>
          </a:p>
          <a:p>
            <a:pPr marL="0" indent="0">
              <a:buNone/>
            </a:pPr>
            <a:r>
              <a:rPr lang="en-US" sz="2000" dirty="0" smtClean="0"/>
              <a:t>Comments:</a:t>
            </a:r>
          </a:p>
          <a:p>
            <a:pPr marL="0" indent="0">
              <a:buNone/>
            </a:pPr>
            <a:r>
              <a:rPr lang="en-US" sz="2000" dirty="0" smtClean="0"/>
              <a:t>253b</a:t>
            </a:r>
          </a:p>
          <a:p>
            <a:pPr marL="0" indent="0">
              <a:buNone/>
            </a:pPr>
            <a:r>
              <a:rPr lang="en-US" sz="2000" dirty="0" smtClean="0"/>
              <a:t>‘</a:t>
            </a:r>
            <a:r>
              <a:rPr lang="en-GB" sz="2000" dirty="0" smtClean="0"/>
              <a:t>This </a:t>
            </a:r>
            <a:r>
              <a:rPr lang="en-GB" sz="2000" dirty="0"/>
              <a:t>is subjective. Where authors claim this the process is Units of Assessment have to satisfy themselves that this is </a:t>
            </a:r>
            <a:r>
              <a:rPr lang="en-GB" sz="2000" dirty="0" smtClean="0"/>
              <a:t>robust’</a:t>
            </a:r>
            <a:endParaRPr lang="en-US" sz="2000" dirty="0" smtClean="0"/>
          </a:p>
          <a:p>
            <a:pPr marL="0" indent="0">
              <a:buNone/>
            </a:pPr>
            <a:r>
              <a:rPr lang="en-US" sz="2000" dirty="0" smtClean="0"/>
              <a:t>253c </a:t>
            </a:r>
          </a:p>
          <a:p>
            <a:r>
              <a:rPr lang="en-US" sz="2000" dirty="0" smtClean="0"/>
              <a:t>Several people noted they would use Sherpa/contact publisher to determine this </a:t>
            </a:r>
            <a:endParaRPr lang="en-US" sz="2000" dirty="0"/>
          </a:p>
        </p:txBody>
      </p:sp>
    </p:spTree>
    <p:extLst>
      <p:ext uri="{BB962C8B-B14F-4D97-AF65-F5344CB8AC3E}">
        <p14:creationId xmlns:p14="http://schemas.microsoft.com/office/powerpoint/2010/main" val="3706187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7652"/>
          </a:xfrm>
        </p:spPr>
        <p:txBody>
          <a:bodyPr>
            <a:normAutofit fontScale="90000"/>
          </a:bodyPr>
          <a:lstStyle/>
          <a:p>
            <a:r>
              <a:rPr lang="en-US" dirty="0" smtClean="0"/>
              <a:t>Technical exceptions risk level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3304185"/>
              </p:ext>
            </p:extLst>
          </p:nvPr>
        </p:nvGraphicFramePr>
        <p:xfrm>
          <a:off x="171994" y="992779"/>
          <a:ext cx="5140985" cy="29391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582633933"/>
              </p:ext>
            </p:extLst>
          </p:nvPr>
        </p:nvGraphicFramePr>
        <p:xfrm>
          <a:off x="5312979" y="992778"/>
          <a:ext cx="4335518" cy="2939143"/>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p:cNvPicPr>
            <a:picLocks noChangeAspect="1"/>
          </p:cNvPicPr>
          <p:nvPr/>
        </p:nvPicPr>
        <p:blipFill>
          <a:blip r:embed="rId4"/>
          <a:stretch>
            <a:fillRect/>
          </a:stretch>
        </p:blipFill>
        <p:spPr>
          <a:xfrm>
            <a:off x="7739742" y="5603972"/>
            <a:ext cx="1365497" cy="1135788"/>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2546834464"/>
              </p:ext>
            </p:extLst>
          </p:nvPr>
        </p:nvGraphicFramePr>
        <p:xfrm>
          <a:off x="2907574" y="3931922"/>
          <a:ext cx="4595813" cy="28078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446764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t>
            </a:r>
            <a:r>
              <a:rPr lang="en-US" dirty="0" smtClean="0"/>
              <a:t>exceptions </a:t>
            </a:r>
            <a:r>
              <a:rPr lang="en-US" dirty="0" smtClean="0"/>
              <a:t>results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smtClean="0"/>
              <a:t>Highest risk: 254b - short term technical failure </a:t>
            </a:r>
          </a:p>
          <a:p>
            <a:pPr marL="0" indent="0">
              <a:buNone/>
            </a:pPr>
            <a:r>
              <a:rPr lang="en-US" sz="2000" dirty="0" smtClean="0"/>
              <a:t>Comments:</a:t>
            </a:r>
          </a:p>
          <a:p>
            <a:pPr marL="0" indent="0">
              <a:buNone/>
            </a:pPr>
            <a:r>
              <a:rPr lang="en-US" sz="2000" dirty="0" smtClean="0"/>
              <a:t>‘Would require input external to library’</a:t>
            </a:r>
          </a:p>
          <a:p>
            <a:pPr marL="0" indent="0">
              <a:buNone/>
            </a:pPr>
            <a:r>
              <a:rPr lang="en-US" sz="2000" dirty="0" smtClean="0"/>
              <a:t>‘Not used so far. Some debate as to whether process issues can be covered by 'systemic issues' or if it is strictly a software or hardware error.’</a:t>
            </a:r>
          </a:p>
          <a:p>
            <a:pPr marL="0" indent="0">
              <a:buNone/>
            </a:pPr>
            <a:endParaRPr lang="en-US" sz="2000" dirty="0" smtClean="0"/>
          </a:p>
          <a:p>
            <a:pPr marL="0" indent="0">
              <a:buNone/>
            </a:pPr>
            <a:r>
              <a:rPr lang="en-US" sz="2000" dirty="0" smtClean="0"/>
              <a:t>Lowest risk: 254a - staff not at UK HEI at acceptance  </a:t>
            </a:r>
          </a:p>
          <a:p>
            <a:pPr marL="0" indent="0">
              <a:buNone/>
            </a:pPr>
            <a:r>
              <a:rPr lang="en-US" sz="2000" dirty="0" smtClean="0"/>
              <a:t>Comments:</a:t>
            </a:r>
          </a:p>
          <a:p>
            <a:pPr marL="0" indent="0">
              <a:buNone/>
            </a:pPr>
            <a:r>
              <a:rPr lang="en-US" sz="2000" dirty="0" smtClean="0"/>
              <a:t>‘We do search online for deposit in other repositories if required but don't seek confirmation of compliance with repository staff’</a:t>
            </a:r>
          </a:p>
          <a:p>
            <a:pPr marL="0" indent="0">
              <a:buNone/>
            </a:pPr>
            <a:r>
              <a:rPr lang="en-US" sz="2000" dirty="0" smtClean="0"/>
              <a:t>‘We would email the repository to try and verify’</a:t>
            </a:r>
          </a:p>
          <a:p>
            <a:pPr marL="0" indent="0">
              <a:buNone/>
            </a:pPr>
            <a:r>
              <a:rPr lang="en-US" sz="2000" dirty="0" smtClean="0"/>
              <a:t>‘We assign this if we have evidence/author claims but the Units of Assessment are responsible for checking the contract dates.’</a:t>
            </a:r>
          </a:p>
          <a:p>
            <a:pPr marL="0" indent="0">
              <a:buNone/>
            </a:pPr>
            <a:endParaRPr lang="en-GB" sz="2000" dirty="0"/>
          </a:p>
        </p:txBody>
      </p:sp>
    </p:spTree>
    <p:extLst>
      <p:ext uri="{BB962C8B-B14F-4D97-AF65-F5344CB8AC3E}">
        <p14:creationId xmlns:p14="http://schemas.microsoft.com/office/powerpoint/2010/main" val="2655053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normAutofit fontScale="90000"/>
          </a:bodyPr>
          <a:lstStyle/>
          <a:p>
            <a:r>
              <a:rPr lang="en-US" dirty="0" smtClean="0"/>
              <a:t>‘Other’ + 3 months from publication exceptions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7055366"/>
              </p:ext>
            </p:extLst>
          </p:nvPr>
        </p:nvGraphicFramePr>
        <p:xfrm>
          <a:off x="930563" y="1625207"/>
          <a:ext cx="4472710" cy="253071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3476231950"/>
              </p:ext>
            </p:extLst>
          </p:nvPr>
        </p:nvGraphicFramePr>
        <p:xfrm>
          <a:off x="5330752" y="1625207"/>
          <a:ext cx="3689131" cy="253071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777765" y="4260107"/>
            <a:ext cx="10431518" cy="2585323"/>
          </a:xfrm>
          <a:prstGeom prst="rect">
            <a:avLst/>
          </a:prstGeom>
        </p:spPr>
        <p:txBody>
          <a:bodyPr wrap="square">
            <a:spAutoFit/>
          </a:bodyPr>
          <a:lstStyle/>
          <a:p>
            <a:r>
              <a:rPr lang="en-GB" dirty="0" smtClean="0"/>
              <a:t>These are considered the highest and the lowest risk exceptions by respondents. Also no uncertainty about the risk for these. </a:t>
            </a:r>
          </a:p>
          <a:p>
            <a:endParaRPr lang="en-GB" dirty="0" smtClean="0"/>
          </a:p>
          <a:p>
            <a:r>
              <a:rPr lang="en-US" dirty="0" smtClean="0"/>
              <a:t>Comments on ‘Other’ exception: </a:t>
            </a:r>
          </a:p>
          <a:p>
            <a:pPr lvl="0"/>
            <a:r>
              <a:rPr lang="en-GB" dirty="0" smtClean="0"/>
              <a:t>‘Try </a:t>
            </a:r>
            <a:r>
              <a:rPr lang="en-GB" dirty="0"/>
              <a:t>to avoid use of this exception as believe it may leave us open to audit if over </a:t>
            </a:r>
            <a:r>
              <a:rPr lang="en-GB" dirty="0" smtClean="0"/>
              <a:t>used’</a:t>
            </a:r>
            <a:endParaRPr lang="en-GB" dirty="0"/>
          </a:p>
          <a:p>
            <a:pPr lvl="0"/>
            <a:r>
              <a:rPr lang="en-GB" dirty="0" smtClean="0"/>
              <a:t>‘We </a:t>
            </a:r>
            <a:r>
              <a:rPr lang="en-GB" dirty="0"/>
              <a:t>were told other exception was high risk and would increase the chances of </a:t>
            </a:r>
            <a:r>
              <a:rPr lang="en-GB" dirty="0" smtClean="0"/>
              <a:t>audit’</a:t>
            </a:r>
            <a:endParaRPr lang="en-GB" dirty="0"/>
          </a:p>
          <a:p>
            <a:pPr lvl="0"/>
            <a:r>
              <a:rPr lang="en-GB" dirty="0" smtClean="0"/>
              <a:t>‘Any </a:t>
            </a:r>
            <a:r>
              <a:rPr lang="en-GB" dirty="0"/>
              <a:t>unusual cases need to be checked out. Often this is the responsibility of the Unit of Assessment</a:t>
            </a:r>
            <a:r>
              <a:rPr lang="en-GB" dirty="0" smtClean="0"/>
              <a:t>.’</a:t>
            </a:r>
            <a:endParaRPr lang="en-GB" dirty="0"/>
          </a:p>
          <a:p>
            <a:endParaRPr lang="en-US" dirty="0" smtClean="0"/>
          </a:p>
          <a:p>
            <a:endParaRPr lang="en-GB" dirty="0"/>
          </a:p>
        </p:txBody>
      </p:sp>
      <p:pic>
        <p:nvPicPr>
          <p:cNvPr id="8" name="Picture 7"/>
          <p:cNvPicPr>
            <a:picLocks noChangeAspect="1"/>
          </p:cNvPicPr>
          <p:nvPr/>
        </p:nvPicPr>
        <p:blipFill>
          <a:blip r:embed="rId4"/>
          <a:stretch>
            <a:fillRect/>
          </a:stretch>
        </p:blipFill>
        <p:spPr>
          <a:xfrm>
            <a:off x="9490635" y="3108198"/>
            <a:ext cx="1134367" cy="943540"/>
          </a:xfrm>
          <a:prstGeom prst="rect">
            <a:avLst/>
          </a:prstGeom>
        </p:spPr>
      </p:pic>
    </p:spTree>
    <p:extLst>
      <p:ext uri="{BB962C8B-B14F-4D97-AF65-F5344CB8AC3E}">
        <p14:creationId xmlns:p14="http://schemas.microsoft.com/office/powerpoint/2010/main" val="2732226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1226</Words>
  <Application>Microsoft Office PowerPoint</Application>
  <PresentationFormat>Widescreen</PresentationFormat>
  <Paragraphs>157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REF OA Exceptions Survey </vt:lpstr>
      <vt:lpstr>   REF OA Exceptions survey    </vt:lpstr>
      <vt:lpstr>Deposit exceptions risk level</vt:lpstr>
      <vt:lpstr>Deposit exceptions results </vt:lpstr>
      <vt:lpstr>Access exceptions risk level</vt:lpstr>
      <vt:lpstr>Access exceptions results</vt:lpstr>
      <vt:lpstr>Technical exceptions risk level </vt:lpstr>
      <vt:lpstr>Technical exceptions results</vt:lpstr>
      <vt:lpstr>‘Other’ + 3 months from publication exceptions</vt:lpstr>
      <vt:lpstr>Overall summary</vt:lpstr>
      <vt:lpstr>Overall summary</vt:lpstr>
      <vt:lpstr>Overall summary</vt:lpstr>
      <vt:lpstr>For Level 3 exceptions: is the risk/uncertainty for individual outputs reported in your organisation (e.g. to a Research Director)?</vt:lpstr>
      <vt:lpstr>PowerPoint Presentation</vt:lpstr>
      <vt:lpstr> </vt:lpstr>
    </vt:vector>
  </TitlesOfParts>
  <Company>Glasgow Caledonian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 Exceptions survey results   Survey sent out to OR Scotland group   11 responses</dc:title>
  <dc:creator>Toland, Elinor</dc:creator>
  <cp:lastModifiedBy>Toland, Elinor</cp:lastModifiedBy>
  <cp:revision>54</cp:revision>
  <dcterms:created xsi:type="dcterms:W3CDTF">2020-04-29T11:44:57Z</dcterms:created>
  <dcterms:modified xsi:type="dcterms:W3CDTF">2020-05-06T10:05:29Z</dcterms:modified>
</cp:coreProperties>
</file>