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1" r:id="rId2"/>
    <p:sldId id="256" r:id="rId3"/>
    <p:sldId id="257" r:id="rId4"/>
    <p:sldId id="258" r:id="rId5"/>
    <p:sldId id="259" r:id="rId6"/>
    <p:sldId id="260" r:id="rId7"/>
    <p:sldId id="261" r:id="rId8"/>
    <p:sldId id="262" r:id="rId9"/>
    <p:sldId id="263" r:id="rId10"/>
    <p:sldId id="264" r:id="rId11"/>
    <p:sldId id="270" r:id="rId12"/>
    <p:sldId id="266" r:id="rId13"/>
    <p:sldId id="267" r:id="rId14"/>
    <p:sldId id="268" r:id="rId15"/>
    <p:sldId id="272"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C99C8AC-0135-4923-992A-5043D073E90C}">
          <p14:sldIdLst>
            <p14:sldId id="271"/>
            <p14:sldId id="256"/>
            <p14:sldId id="257"/>
            <p14:sldId id="258"/>
            <p14:sldId id="259"/>
            <p14:sldId id="260"/>
            <p14:sldId id="261"/>
            <p14:sldId id="262"/>
            <p14:sldId id="263"/>
            <p14:sldId id="264"/>
            <p14:sldId id="270"/>
            <p14:sldId id="266"/>
          </p14:sldIdLst>
        </p14:section>
        <p14:section name="Untitled Section" id="{351A15C5-0DD3-4B47-9ACF-D4F027323F24}">
          <p14:sldIdLst>
            <p14:sldId id="267"/>
            <p14:sldId id="268"/>
            <p14:sldId id="272"/>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0" d="100"/>
          <a:sy n="60" d="100"/>
        </p:scale>
        <p:origin x="96" y="3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file:///C:\Users\eto2\Desktop\REF%20Exceptions%20survey.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C:\Users\eto2\Desktop\REF%20Exceptions%20survey.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C:\Users\eto2\Desktop\REF%20Exceptions%20survey.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file:///C:\Users\eto2\Desktop\REF%20Exceptions%20survey.xlsx" TargetMode="External"/><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oleObject" Target="file:///C:\Users\eto2\Desktop\REF%20Exceptions%20survey.xlsx" TargetMode="External"/><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oleObject" Target="file:///C:\Users\eto2\Desktop\REF%20Exceptions%20survey.xlsx" TargetMode="External"/><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oleObject" Target="file:///C:\Users\eto2\Desktop\REF%20Exceptions%20survey.xlsx" TargetMode="External"/><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oleObject" Target="file:///C:\Users\eto2\Desktop\REF%20Exceptions%20survey.xlsx" TargetMode="External"/><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7.xml"/><Relationship Id="rId1" Type="http://schemas.microsoft.com/office/2011/relationships/chartStyle" Target="style17.xml"/></Relationships>
</file>

<file path=ppt/charts/_rels/chart2.xml.rels><?xml version="1.0" encoding="UTF-8" standalone="yes"?>
<Relationships xmlns="http://schemas.openxmlformats.org/package/2006/relationships"><Relationship Id="rId3" Type="http://schemas.openxmlformats.org/officeDocument/2006/relationships/oleObject" Target="file:///C:\Users\eto2\Desktop\REF%20Exceptions%20survey.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eto2\Desktop\REF%20Exceptions%20survey.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eto2\Desktop\REF%20Exceptions%20survey.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eto2\Desktop\REF%20Exceptions%20survey.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eto2\Desktop\REF%20Exceptions%20survey.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eto2\Desktop\REF%20Exceptions%20survey.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C:\Users\eto2\Desktop\REF%20Exceptions%20survey.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C:\Users\eto2\Desktop\REF%20Exceptions%20survey.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a:defRPr sz="1800" b="1" i="0" u="none" strike="noStrike" kern="1200" baseline="0">
                <a:solidFill>
                  <a:schemeClr val="dk1">
                    <a:lumMod val="75000"/>
                    <a:lumOff val="25000"/>
                  </a:schemeClr>
                </a:solidFill>
                <a:latin typeface="+mn-lt"/>
                <a:ea typeface="+mn-ea"/>
                <a:cs typeface="+mn-cs"/>
              </a:defRPr>
            </a:pPr>
            <a:r>
              <a:rPr lang="en-GB" sz="1400" dirty="0"/>
              <a:t>252a. Not possible to secure repository at acceptance </a:t>
            </a:r>
          </a:p>
        </c:rich>
      </c:tx>
      <c:layout>
        <c:manualLayout>
          <c:xMode val="edge"/>
          <c:yMode val="edge"/>
          <c:x val="0.14450711736170752"/>
          <c:y val="0"/>
        </c:manualLayout>
      </c:layout>
      <c:overlay val="0"/>
      <c:spPr>
        <a:noFill/>
        <a:ln>
          <a:noFill/>
        </a:ln>
        <a:effectLst/>
      </c:spPr>
      <c:txPr>
        <a:bodyPr rot="0" spcFirstLastPara="1" vertOverflow="ellipsis" vert="horz" wrap="square" anchor="ctr" anchorCtr="1"/>
        <a:lstStyle/>
        <a:p>
          <a:pPr algn="ct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pieChart>
        <c:varyColors val="1"/>
        <c:ser>
          <c:idx val="0"/>
          <c:order val="0"/>
          <c:dPt>
            <c:idx val="0"/>
            <c:bubble3D val="0"/>
            <c:spPr>
              <a:solidFill>
                <a:schemeClr val="accent6">
                  <a:lumMod val="60000"/>
                  <a:lumOff val="4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B9B1-43D2-80EA-3600FEB5BD58}"/>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B9B1-43D2-80EA-3600FEB5BD58}"/>
              </c:ext>
            </c:extLst>
          </c:dPt>
          <c:dPt>
            <c:idx val="2"/>
            <c:bubble3D val="0"/>
            <c:spPr>
              <a:solidFill>
                <a:srgbClr val="A03220"/>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B9B1-43D2-80EA-3600FEB5BD58}"/>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B9B1-43D2-80EA-3600FEB5BD58}"/>
              </c:ext>
            </c:extLst>
          </c:dPt>
          <c:dLbls>
            <c:dLbl>
              <c:idx val="0"/>
              <c:layout/>
              <c:tx>
                <c:rich>
                  <a:bodyPr/>
                  <a:lstStyle/>
                  <a:p>
                    <a:fld id="{D5EA03A6-4165-4F7B-B52D-03151F6DF1F6}"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showDataLabelsRange val="1"/>
                </c:ext>
                <c:ext xmlns:c16="http://schemas.microsoft.com/office/drawing/2014/chart" uri="{C3380CC4-5D6E-409C-BE32-E72D297353CC}">
                  <c16:uniqueId val="{00000001-B9B1-43D2-80EA-3600FEB5BD58}"/>
                </c:ext>
              </c:extLst>
            </c:dLbl>
            <c:dLbl>
              <c:idx val="1"/>
              <c:layout/>
              <c:tx>
                <c:rich>
                  <a:bodyPr/>
                  <a:lstStyle/>
                  <a:p>
                    <a:fld id="{F9A46CED-E8E5-49D7-8B38-767502167F9F}"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 xmlns:c16="http://schemas.microsoft.com/office/drawing/2014/chart" uri="{C3380CC4-5D6E-409C-BE32-E72D297353CC}">
                  <c16:uniqueId val="{00000003-B9B1-43D2-80EA-3600FEB5BD58}"/>
                </c:ext>
              </c:extLst>
            </c:dLbl>
            <c:dLbl>
              <c:idx val="2"/>
              <c:layout/>
              <c:tx>
                <c:rich>
                  <a:bodyPr/>
                  <a:lstStyle/>
                  <a:p>
                    <a:fld id="{C61AEF2E-2116-4635-8616-23B1CFAEF727}"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 xmlns:c16="http://schemas.microsoft.com/office/drawing/2014/chart" uri="{C3380CC4-5D6E-409C-BE32-E72D297353CC}">
                  <c16:uniqueId val="{00000005-B9B1-43D2-80EA-3600FEB5BD58}"/>
                </c:ext>
              </c:extLst>
            </c:dLbl>
            <c:dLbl>
              <c:idx val="3"/>
              <c:layout/>
              <c:tx>
                <c:rich>
                  <a:bodyPr/>
                  <a:lstStyle/>
                  <a:p>
                    <a:fld id="{1E19F920-E637-4125-A327-49605B5FF289}"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 xmlns:c16="http://schemas.microsoft.com/office/drawing/2014/chart" uri="{C3380CC4-5D6E-409C-BE32-E72D297353CC}">
                  <c16:uniqueId val="{00000007-B9B1-43D2-80EA-3600FEB5BD58}"/>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ctr"/>
            <c:showLegendKey val="0"/>
            <c:showVal val="0"/>
            <c:showCatName val="0"/>
            <c:showSerName val="0"/>
            <c:showPercent val="0"/>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15:showDataLabelsRange val="1"/>
              </c:ext>
            </c:extLst>
          </c:dLbls>
          <c:cat>
            <c:strRef>
              <c:f>Deposit!$B$1:$E$1</c:f>
              <c:strCache>
                <c:ptCount val="4"/>
                <c:pt idx="0">
                  <c:v>Level 1 (low)</c:v>
                </c:pt>
                <c:pt idx="1">
                  <c:v>Level 2 (medium)</c:v>
                </c:pt>
                <c:pt idx="2">
                  <c:v>Level 3 (high)</c:v>
                </c:pt>
                <c:pt idx="3">
                  <c:v>Uncertain</c:v>
                </c:pt>
              </c:strCache>
            </c:strRef>
          </c:cat>
          <c:val>
            <c:numRef>
              <c:f>Deposit!$B$2:$E$2</c:f>
              <c:numCache>
                <c:formatCode>General</c:formatCode>
                <c:ptCount val="4"/>
                <c:pt idx="0">
                  <c:v>1</c:v>
                </c:pt>
                <c:pt idx="1">
                  <c:v>4</c:v>
                </c:pt>
                <c:pt idx="2">
                  <c:v>5</c:v>
                </c:pt>
                <c:pt idx="3">
                  <c:v>1</c:v>
                </c:pt>
              </c:numCache>
            </c:numRef>
          </c:val>
          <c:extLst>
            <c:ext xmlns:c15="http://schemas.microsoft.com/office/drawing/2012/chart" uri="{02D57815-91ED-43cb-92C2-25804820EDAC}">
              <c15:datalabelsRange>
                <c15:f>Deposit!$B$2:$E$2</c15:f>
                <c15:dlblRangeCache>
                  <c:ptCount val="4"/>
                  <c:pt idx="0">
                    <c:v>1</c:v>
                  </c:pt>
                  <c:pt idx="1">
                    <c:v>4</c:v>
                  </c:pt>
                  <c:pt idx="2">
                    <c:v>5</c:v>
                  </c:pt>
                  <c:pt idx="3">
                    <c:v>1</c:v>
                  </c:pt>
                </c15:dlblRangeCache>
              </c15:datalabelsRange>
            </c:ext>
            <c:ext xmlns:c16="http://schemas.microsoft.com/office/drawing/2014/chart" uri="{C3380CC4-5D6E-409C-BE32-E72D297353CC}">
              <c16:uniqueId val="{00000008-B9B1-43D2-80EA-3600FEB5BD58}"/>
            </c:ext>
          </c:extLst>
        </c:ser>
        <c:dLbls>
          <c:dLblPos val="ctr"/>
          <c:showLegendKey val="0"/>
          <c:showVal val="0"/>
          <c:showCatName val="0"/>
          <c:showSerName val="0"/>
          <c:showPercent val="1"/>
          <c:showBubbleSize val="0"/>
          <c:showLeaderLines val="1"/>
        </c:dLbls>
        <c:firstSliceAng val="0"/>
      </c:pieChart>
      <c:spPr>
        <a:noFill/>
        <a:ln>
          <a:noFill/>
        </a:ln>
        <a:effectLst/>
      </c:spPr>
    </c:plotArea>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GB" sz="1400" dirty="0"/>
              <a:t>254b. Short-term</a:t>
            </a:r>
            <a:r>
              <a:rPr lang="en-GB" sz="1400" baseline="0" dirty="0"/>
              <a:t> technical failure preventing OA compliance </a:t>
            </a:r>
            <a:endParaRPr lang="en-GB" sz="1400" dirty="0"/>
          </a:p>
        </c:rich>
      </c:tx>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pieChart>
        <c:varyColors val="1"/>
        <c:ser>
          <c:idx val="0"/>
          <c:order val="0"/>
          <c:dPt>
            <c:idx val="0"/>
            <c:bubble3D val="0"/>
            <c:spPr>
              <a:solidFill>
                <a:schemeClr val="accent6">
                  <a:lumMod val="60000"/>
                  <a:lumOff val="4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DC28-4B8C-BA56-3346BE731844}"/>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DC28-4B8C-BA56-3346BE731844}"/>
              </c:ext>
            </c:extLst>
          </c:dPt>
          <c:dPt>
            <c:idx val="2"/>
            <c:bubble3D val="0"/>
            <c:spPr>
              <a:solidFill>
                <a:srgbClr val="A03220"/>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DC28-4B8C-BA56-3346BE731844}"/>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DC28-4B8C-BA56-3346BE731844}"/>
              </c:ext>
            </c:extLst>
          </c:dPt>
          <c:dLbls>
            <c:dLbl>
              <c:idx val="0"/>
              <c:layout/>
              <c:tx>
                <c:rich>
                  <a:bodyPr/>
                  <a:lstStyle/>
                  <a:p>
                    <a:fld id="{A3B7CEE1-8964-4473-A8F1-6A52810E8EC6}"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showDataLabelsRange val="1"/>
                </c:ext>
                <c:ext xmlns:c16="http://schemas.microsoft.com/office/drawing/2014/chart" uri="{C3380CC4-5D6E-409C-BE32-E72D297353CC}">
                  <c16:uniqueId val="{00000001-DC28-4B8C-BA56-3346BE731844}"/>
                </c:ext>
              </c:extLst>
            </c:dLbl>
            <c:dLbl>
              <c:idx val="1"/>
              <c:layout/>
              <c:tx>
                <c:rich>
                  <a:bodyPr/>
                  <a:lstStyle/>
                  <a:p>
                    <a:fld id="{2A307E40-7B39-4861-8356-D7795A30460A}"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 xmlns:c16="http://schemas.microsoft.com/office/drawing/2014/chart" uri="{C3380CC4-5D6E-409C-BE32-E72D297353CC}">
                  <c16:uniqueId val="{00000003-DC28-4B8C-BA56-3346BE731844}"/>
                </c:ext>
              </c:extLst>
            </c:dLbl>
            <c:dLbl>
              <c:idx val="2"/>
              <c:layout/>
              <c:tx>
                <c:rich>
                  <a:bodyPr/>
                  <a:lstStyle/>
                  <a:p>
                    <a:fld id="{ACA6E984-9E52-4C72-ABC3-CACF2545E5FC}"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 xmlns:c16="http://schemas.microsoft.com/office/drawing/2014/chart" uri="{C3380CC4-5D6E-409C-BE32-E72D297353CC}">
                  <c16:uniqueId val="{00000005-DC28-4B8C-BA56-3346BE731844}"/>
                </c:ext>
              </c:extLst>
            </c:dLbl>
            <c:dLbl>
              <c:idx val="3"/>
              <c:layout/>
              <c:tx>
                <c:rich>
                  <a:bodyPr/>
                  <a:lstStyle/>
                  <a:p>
                    <a:fld id="{7521738E-ED02-4EFB-AEEF-9015E4C94135}"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 xmlns:c16="http://schemas.microsoft.com/office/drawing/2014/chart" uri="{C3380CC4-5D6E-409C-BE32-E72D297353CC}">
                  <c16:uniqueId val="{00000007-DC28-4B8C-BA56-3346BE731844}"/>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ctr"/>
            <c:showLegendKey val="0"/>
            <c:showVal val="0"/>
            <c:showCatName val="0"/>
            <c:showSerName val="0"/>
            <c:showPercent val="0"/>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15:showDataLabelsRange val="1"/>
              </c:ext>
            </c:extLst>
          </c:dLbls>
          <c:cat>
            <c:strRef>
              <c:f>Technical!$B$3:$E$3</c:f>
              <c:strCache>
                <c:ptCount val="4"/>
                <c:pt idx="0">
                  <c:v>Level 1 (low)</c:v>
                </c:pt>
                <c:pt idx="1">
                  <c:v>Level 2 (medium)</c:v>
                </c:pt>
                <c:pt idx="2">
                  <c:v>Level 3 (high)</c:v>
                </c:pt>
                <c:pt idx="3">
                  <c:v>Uncertain</c:v>
                </c:pt>
              </c:strCache>
            </c:strRef>
          </c:cat>
          <c:val>
            <c:numRef>
              <c:f>Technical!$B$4:$E$4</c:f>
              <c:numCache>
                <c:formatCode>General</c:formatCode>
                <c:ptCount val="4"/>
                <c:pt idx="0">
                  <c:v>1</c:v>
                </c:pt>
                <c:pt idx="1">
                  <c:v>1</c:v>
                </c:pt>
                <c:pt idx="2">
                  <c:v>6</c:v>
                </c:pt>
                <c:pt idx="3">
                  <c:v>3</c:v>
                </c:pt>
              </c:numCache>
            </c:numRef>
          </c:val>
          <c:extLst>
            <c:ext xmlns:c15="http://schemas.microsoft.com/office/drawing/2012/chart" uri="{02D57815-91ED-43cb-92C2-25804820EDAC}">
              <c15:datalabelsRange>
                <c15:f>Technical!$B$4:$E$4</c15:f>
                <c15:dlblRangeCache>
                  <c:ptCount val="4"/>
                  <c:pt idx="0">
                    <c:v>1</c:v>
                  </c:pt>
                  <c:pt idx="1">
                    <c:v>1</c:v>
                  </c:pt>
                  <c:pt idx="2">
                    <c:v>6</c:v>
                  </c:pt>
                  <c:pt idx="3">
                    <c:v>3</c:v>
                  </c:pt>
                </c15:dlblRangeCache>
              </c15:datalabelsRange>
            </c:ext>
            <c:ext xmlns:c16="http://schemas.microsoft.com/office/drawing/2014/chart" uri="{C3380CC4-5D6E-409C-BE32-E72D297353CC}">
              <c16:uniqueId val="{00000008-DC28-4B8C-BA56-3346BE731844}"/>
            </c:ext>
          </c:extLst>
        </c:ser>
        <c:dLbls>
          <c:dLblPos val="ctr"/>
          <c:showLegendKey val="0"/>
          <c:showVal val="0"/>
          <c:showCatName val="0"/>
          <c:showSerName val="0"/>
          <c:showPercent val="1"/>
          <c:showBubbleSize val="0"/>
          <c:showLeaderLines val="1"/>
        </c:dLbls>
        <c:firstSliceAng val="0"/>
      </c:pieChart>
      <c:spPr>
        <a:noFill/>
        <a:ln>
          <a:noFill/>
        </a:ln>
        <a:effectLst/>
      </c:spPr>
    </c:plotArea>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GB" sz="1400" dirty="0"/>
              <a:t>254c. External service provider</a:t>
            </a:r>
            <a:r>
              <a:rPr lang="en-GB" sz="1400" baseline="0" dirty="0"/>
              <a:t> failure prevented OA compliance   </a:t>
            </a:r>
            <a:endParaRPr lang="en-GB" sz="1400" dirty="0"/>
          </a:p>
        </c:rich>
      </c:tx>
      <c:layout>
        <c:manualLayout>
          <c:xMode val="edge"/>
          <c:yMode val="edge"/>
          <c:x val="5.8714965121513862E-2"/>
          <c:y val="1.3569158904466711E-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pieChart>
        <c:varyColors val="1"/>
        <c:ser>
          <c:idx val="0"/>
          <c:order val="0"/>
          <c:dPt>
            <c:idx val="0"/>
            <c:bubble3D val="0"/>
            <c:spPr>
              <a:solidFill>
                <a:schemeClr val="accent6">
                  <a:lumMod val="60000"/>
                  <a:lumOff val="4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A7B8-490E-A03D-A1DF732950A5}"/>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A7B8-490E-A03D-A1DF732950A5}"/>
              </c:ext>
            </c:extLst>
          </c:dPt>
          <c:dPt>
            <c:idx val="2"/>
            <c:bubble3D val="0"/>
            <c:spPr>
              <a:solidFill>
                <a:srgbClr val="A03220"/>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A7B8-490E-A03D-A1DF732950A5}"/>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A7B8-490E-A03D-A1DF732950A5}"/>
              </c:ext>
            </c:extLst>
          </c:dPt>
          <c:dLbls>
            <c:dLbl>
              <c:idx val="0"/>
              <c:layout/>
              <c:tx>
                <c:rich>
                  <a:bodyPr/>
                  <a:lstStyle/>
                  <a:p>
                    <a:fld id="{74F5605A-6450-4DD5-8F1B-6C3BC66EAB04}"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showDataLabelsRange val="1"/>
                </c:ext>
                <c:ext xmlns:c16="http://schemas.microsoft.com/office/drawing/2014/chart" uri="{C3380CC4-5D6E-409C-BE32-E72D297353CC}">
                  <c16:uniqueId val="{00000001-A7B8-490E-A03D-A1DF732950A5}"/>
                </c:ext>
              </c:extLst>
            </c:dLbl>
            <c:dLbl>
              <c:idx val="1"/>
              <c:layout/>
              <c:tx>
                <c:rich>
                  <a:bodyPr/>
                  <a:lstStyle/>
                  <a:p>
                    <a:fld id="{57485A06-2F95-4344-9A88-F7E85A0A0053}"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 xmlns:c16="http://schemas.microsoft.com/office/drawing/2014/chart" uri="{C3380CC4-5D6E-409C-BE32-E72D297353CC}">
                  <c16:uniqueId val="{00000003-A7B8-490E-A03D-A1DF732950A5}"/>
                </c:ext>
              </c:extLst>
            </c:dLbl>
            <c:dLbl>
              <c:idx val="2"/>
              <c:layout/>
              <c:tx>
                <c:rich>
                  <a:bodyPr/>
                  <a:lstStyle/>
                  <a:p>
                    <a:fld id="{C8AD7DC3-5CD5-42AE-A42C-6C409BE97467}"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 xmlns:c16="http://schemas.microsoft.com/office/drawing/2014/chart" uri="{C3380CC4-5D6E-409C-BE32-E72D297353CC}">
                  <c16:uniqueId val="{00000005-A7B8-490E-A03D-A1DF732950A5}"/>
                </c:ext>
              </c:extLst>
            </c:dLbl>
            <c:dLbl>
              <c:idx val="3"/>
              <c:layout/>
              <c:tx>
                <c:rich>
                  <a:bodyPr/>
                  <a:lstStyle/>
                  <a:p>
                    <a:fld id="{637C4B15-D7DE-4EB9-9DD1-3569127DB4A2}"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 xmlns:c16="http://schemas.microsoft.com/office/drawing/2014/chart" uri="{C3380CC4-5D6E-409C-BE32-E72D297353CC}">
                  <c16:uniqueId val="{00000007-A7B8-490E-A03D-A1DF732950A5}"/>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ctr"/>
            <c:showLegendKey val="0"/>
            <c:showVal val="0"/>
            <c:showCatName val="0"/>
            <c:showSerName val="0"/>
            <c:showPercent val="0"/>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15:showDataLabelsRange val="1"/>
              </c:ext>
            </c:extLst>
          </c:dLbls>
          <c:cat>
            <c:strRef>
              <c:f>Technical!$B$5:$E$5</c:f>
              <c:strCache>
                <c:ptCount val="4"/>
                <c:pt idx="0">
                  <c:v>Level 1 (low)</c:v>
                </c:pt>
                <c:pt idx="1">
                  <c:v>Level 2 (medium)</c:v>
                </c:pt>
                <c:pt idx="2">
                  <c:v>Level 3 (high)</c:v>
                </c:pt>
                <c:pt idx="3">
                  <c:v>Uncertain</c:v>
                </c:pt>
              </c:strCache>
            </c:strRef>
          </c:cat>
          <c:val>
            <c:numRef>
              <c:f>Technical!$B$6:$E$6</c:f>
              <c:numCache>
                <c:formatCode>General</c:formatCode>
                <c:ptCount val="4"/>
                <c:pt idx="0">
                  <c:v>1</c:v>
                </c:pt>
                <c:pt idx="1">
                  <c:v>3</c:v>
                </c:pt>
                <c:pt idx="2">
                  <c:v>5</c:v>
                </c:pt>
                <c:pt idx="3">
                  <c:v>2</c:v>
                </c:pt>
              </c:numCache>
            </c:numRef>
          </c:val>
          <c:extLst>
            <c:ext xmlns:c15="http://schemas.microsoft.com/office/drawing/2012/chart" uri="{02D57815-91ED-43cb-92C2-25804820EDAC}">
              <c15:datalabelsRange>
                <c15:f>Technical!$B$6:$E$6</c15:f>
                <c15:dlblRangeCache>
                  <c:ptCount val="4"/>
                  <c:pt idx="0">
                    <c:v>1</c:v>
                  </c:pt>
                  <c:pt idx="1">
                    <c:v>3</c:v>
                  </c:pt>
                  <c:pt idx="2">
                    <c:v>5</c:v>
                  </c:pt>
                  <c:pt idx="3">
                    <c:v>2</c:v>
                  </c:pt>
                </c15:dlblRangeCache>
              </c15:datalabelsRange>
            </c:ext>
            <c:ext xmlns:c16="http://schemas.microsoft.com/office/drawing/2014/chart" uri="{C3380CC4-5D6E-409C-BE32-E72D297353CC}">
              <c16:uniqueId val="{00000008-A7B8-490E-A03D-A1DF732950A5}"/>
            </c:ext>
          </c:extLst>
        </c:ser>
        <c:dLbls>
          <c:dLblPos val="ctr"/>
          <c:showLegendKey val="0"/>
          <c:showVal val="0"/>
          <c:showCatName val="0"/>
          <c:showSerName val="0"/>
          <c:showPercent val="1"/>
          <c:showBubbleSize val="0"/>
          <c:showLeaderLines val="1"/>
        </c:dLbls>
        <c:firstSliceAng val="0"/>
      </c:pieChart>
      <c:spPr>
        <a:noFill/>
        <a:ln>
          <a:noFill/>
        </a:ln>
        <a:effectLst/>
      </c:spPr>
    </c:plotArea>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GB" sz="1400" b="1" i="0" u="none" strike="noStrike" baseline="0" dirty="0">
                <a:effectLst/>
              </a:rPr>
              <a:t>255a. ‘Other' - unable to meet the criteria due to circumstances beyond control of HEI</a:t>
            </a:r>
            <a:endParaRPr lang="en-GB" sz="1400" dirty="0"/>
          </a:p>
        </c:rich>
      </c:tx>
      <c:layout>
        <c:manualLayout>
          <c:xMode val="edge"/>
          <c:yMode val="edge"/>
          <c:x val="1.2402204966134688E-5"/>
          <c:y val="0"/>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pieChart>
        <c:varyColors val="1"/>
        <c:ser>
          <c:idx val="0"/>
          <c:order val="0"/>
          <c:spPr>
            <a:solidFill>
              <a:schemeClr val="accent6">
                <a:lumMod val="60000"/>
                <a:lumOff val="40000"/>
              </a:schemeClr>
            </a:solidFill>
          </c:spPr>
          <c:dPt>
            <c:idx val="0"/>
            <c:bubble3D val="0"/>
            <c:spPr>
              <a:solidFill>
                <a:schemeClr val="accent6">
                  <a:lumMod val="60000"/>
                  <a:lumOff val="4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A1BE-48C4-B04C-7636D24D5F96}"/>
              </c:ext>
            </c:extLst>
          </c:dPt>
          <c:dPt>
            <c:idx val="1"/>
            <c:bubble3D val="0"/>
            <c:spPr>
              <a:solidFill>
                <a:schemeClr val="accent6">
                  <a:lumMod val="60000"/>
                  <a:lumOff val="4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A1BE-48C4-B04C-7636D24D5F96}"/>
              </c:ext>
            </c:extLst>
          </c:dPt>
          <c:dPt>
            <c:idx val="2"/>
            <c:bubble3D val="0"/>
            <c:spPr>
              <a:solidFill>
                <a:srgbClr val="A03220"/>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A1BE-48C4-B04C-7636D24D5F96}"/>
              </c:ext>
            </c:extLst>
          </c:dPt>
          <c:dPt>
            <c:idx val="3"/>
            <c:bubble3D val="0"/>
            <c:spPr>
              <a:solidFill>
                <a:schemeClr val="accent6">
                  <a:lumMod val="60000"/>
                  <a:lumOff val="4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A1BE-48C4-B04C-7636D24D5F96}"/>
              </c:ext>
            </c:extLst>
          </c:dPt>
          <c:dLbls>
            <c:dLbl>
              <c:idx val="0"/>
              <c:layout/>
              <c:tx>
                <c:rich>
                  <a:bodyPr/>
                  <a:lstStyle/>
                  <a:p>
                    <a:fld id="{3ABCD023-4629-4E38-8FB1-B7F136588850}"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showDataLabelsRange val="1"/>
                </c:ext>
                <c:ext xmlns:c16="http://schemas.microsoft.com/office/drawing/2014/chart" uri="{C3380CC4-5D6E-409C-BE32-E72D297353CC}">
                  <c16:uniqueId val="{00000001-A1BE-48C4-B04C-7636D24D5F96}"/>
                </c:ext>
              </c:extLst>
            </c:dLbl>
            <c:dLbl>
              <c:idx val="1"/>
              <c:tx>
                <c:rich>
                  <a:bodyPr/>
                  <a:lstStyle/>
                  <a:p>
                    <a:endParaRPr lang="en-US"/>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A1BE-48C4-B04C-7636D24D5F96}"/>
                </c:ext>
              </c:extLst>
            </c:dLbl>
            <c:dLbl>
              <c:idx val="2"/>
              <c:layout/>
              <c:tx>
                <c:rich>
                  <a:bodyPr/>
                  <a:lstStyle/>
                  <a:p>
                    <a:fld id="{B4963396-5157-4702-9616-CBF4551D47C3}"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 xmlns:c16="http://schemas.microsoft.com/office/drawing/2014/chart" uri="{C3380CC4-5D6E-409C-BE32-E72D297353CC}">
                  <c16:uniqueId val="{00000005-A1BE-48C4-B04C-7636D24D5F96}"/>
                </c:ext>
              </c:extLst>
            </c:dLbl>
            <c:dLbl>
              <c:idx val="3"/>
              <c:tx>
                <c:rich>
                  <a:bodyPr/>
                  <a:lstStyle/>
                  <a:p>
                    <a:endParaRPr lang="en-US"/>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A1BE-48C4-B04C-7636D24D5F96}"/>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ctr"/>
            <c:showLegendKey val="0"/>
            <c:showVal val="0"/>
            <c:showCatName val="0"/>
            <c:showSerName val="0"/>
            <c:showPercent val="0"/>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15:showDataLabelsRange val="1"/>
              </c:ext>
            </c:extLst>
          </c:dLbls>
          <c:cat>
            <c:strRef>
              <c:f>Others!$B$1:$E$1</c:f>
              <c:strCache>
                <c:ptCount val="4"/>
                <c:pt idx="0">
                  <c:v>Level 1 (low)</c:v>
                </c:pt>
                <c:pt idx="1">
                  <c:v>Level 2 (medium)</c:v>
                </c:pt>
                <c:pt idx="2">
                  <c:v>Level 3 (high)</c:v>
                </c:pt>
                <c:pt idx="3">
                  <c:v>Uncertain</c:v>
                </c:pt>
              </c:strCache>
            </c:strRef>
          </c:cat>
          <c:val>
            <c:numRef>
              <c:f>Others!$B$2:$E$2</c:f>
              <c:numCache>
                <c:formatCode>General</c:formatCode>
                <c:ptCount val="4"/>
                <c:pt idx="0">
                  <c:v>1</c:v>
                </c:pt>
                <c:pt idx="2">
                  <c:v>10</c:v>
                </c:pt>
              </c:numCache>
            </c:numRef>
          </c:val>
          <c:extLst>
            <c:ext xmlns:c15="http://schemas.microsoft.com/office/drawing/2012/chart" uri="{02D57815-91ED-43cb-92C2-25804820EDAC}">
              <c15:datalabelsRange>
                <c15:f>Others!$B$2:$D$2</c15:f>
                <c15:dlblRangeCache>
                  <c:ptCount val="3"/>
                  <c:pt idx="0">
                    <c:v>1</c:v>
                  </c:pt>
                  <c:pt idx="2">
                    <c:v>10</c:v>
                  </c:pt>
                </c15:dlblRangeCache>
              </c15:datalabelsRange>
            </c:ext>
            <c:ext xmlns:c16="http://schemas.microsoft.com/office/drawing/2014/chart" uri="{C3380CC4-5D6E-409C-BE32-E72D297353CC}">
              <c16:uniqueId val="{00000008-A1BE-48C4-B04C-7636D24D5F96}"/>
            </c:ext>
          </c:extLst>
        </c:ser>
        <c:dLbls>
          <c:dLblPos val="ctr"/>
          <c:showLegendKey val="0"/>
          <c:showVal val="0"/>
          <c:showCatName val="0"/>
          <c:showSerName val="0"/>
          <c:showPercent val="1"/>
          <c:showBubbleSize val="0"/>
          <c:showLeaderLines val="1"/>
        </c:dLbls>
        <c:firstSliceAng val="0"/>
      </c:pieChart>
      <c:spPr>
        <a:noFill/>
        <a:ln>
          <a:noFill/>
        </a:ln>
        <a:effectLst/>
      </c:spPr>
    </c:plotArea>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sz="1400" dirty="0"/>
              <a:t>255b. Deposit within 3 months of publication    </a:t>
            </a:r>
          </a:p>
        </c:rich>
      </c:tx>
      <c:layout>
        <c:manualLayout>
          <c:xMode val="edge"/>
          <c:yMode val="edge"/>
          <c:x val="0.11157749616373072"/>
          <c:y val="2.5091723090114849E-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pieChart>
        <c:varyColors val="1"/>
        <c:ser>
          <c:idx val="0"/>
          <c:order val="0"/>
          <c:spPr>
            <a:solidFill>
              <a:srgbClr val="A03220"/>
            </a:solidFill>
          </c:spPr>
          <c:dPt>
            <c:idx val="0"/>
            <c:bubble3D val="0"/>
            <c:spPr>
              <a:solidFill>
                <a:schemeClr val="accent6">
                  <a:lumMod val="60000"/>
                  <a:lumOff val="4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0C9B-4520-8340-ED1F96027384}"/>
              </c:ext>
            </c:extLst>
          </c:dPt>
          <c:dPt>
            <c:idx val="1"/>
            <c:bubble3D val="0"/>
            <c:spPr>
              <a:solidFill>
                <a:srgbClr val="A03220"/>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0C9B-4520-8340-ED1F96027384}"/>
              </c:ext>
            </c:extLst>
          </c:dPt>
          <c:dPt>
            <c:idx val="2"/>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0C9B-4520-8340-ED1F96027384}"/>
              </c:ext>
            </c:extLst>
          </c:dPt>
          <c:dLbls>
            <c:dLbl>
              <c:idx val="0"/>
              <c:layout/>
              <c:tx>
                <c:rich>
                  <a:bodyPr/>
                  <a:lstStyle/>
                  <a:p>
                    <a:fld id="{98A9C51E-B63F-493F-B22F-BB700A8E23F1}"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showDataLabelsRange val="1"/>
                </c:ext>
                <c:ext xmlns:c16="http://schemas.microsoft.com/office/drawing/2014/chart" uri="{C3380CC4-5D6E-409C-BE32-E72D297353CC}">
                  <c16:uniqueId val="{00000001-0C9B-4520-8340-ED1F96027384}"/>
                </c:ext>
              </c:extLst>
            </c:dLbl>
            <c:dLbl>
              <c:idx val="1"/>
              <c:tx>
                <c:rich>
                  <a:bodyPr/>
                  <a:lstStyle/>
                  <a:p>
                    <a:endParaRPr lang="en-US"/>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0C9B-4520-8340-ED1F96027384}"/>
                </c:ext>
              </c:extLst>
            </c:dLbl>
            <c:dLbl>
              <c:idx val="2"/>
              <c:layout/>
              <c:tx>
                <c:rich>
                  <a:bodyPr/>
                  <a:lstStyle/>
                  <a:p>
                    <a:fld id="{247EBC5D-AEDE-47EE-A86C-459FAFE0A7F7}"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 xmlns:c16="http://schemas.microsoft.com/office/drawing/2014/chart" uri="{C3380CC4-5D6E-409C-BE32-E72D297353CC}">
                  <c16:uniqueId val="{00000005-0C9B-4520-8340-ED1F96027384}"/>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ctr"/>
            <c:showLegendKey val="0"/>
            <c:showVal val="0"/>
            <c:showCatName val="0"/>
            <c:showSerName val="0"/>
            <c:showPercent val="0"/>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15:showDataLabelsRange val="1"/>
              </c:ext>
            </c:extLst>
          </c:dLbls>
          <c:cat>
            <c:strRef>
              <c:f>Others!$B$3:$D$3</c:f>
              <c:strCache>
                <c:ptCount val="3"/>
                <c:pt idx="0">
                  <c:v>Level 1 (low)</c:v>
                </c:pt>
                <c:pt idx="1">
                  <c:v>Level 2 (medium)</c:v>
                </c:pt>
                <c:pt idx="2">
                  <c:v>Level 3 (high)</c:v>
                </c:pt>
              </c:strCache>
            </c:strRef>
          </c:cat>
          <c:val>
            <c:numRef>
              <c:f>Others!$B$4:$D$4</c:f>
              <c:numCache>
                <c:formatCode>General</c:formatCode>
                <c:ptCount val="3"/>
                <c:pt idx="0">
                  <c:v>10</c:v>
                </c:pt>
                <c:pt idx="2">
                  <c:v>1</c:v>
                </c:pt>
              </c:numCache>
            </c:numRef>
          </c:val>
          <c:extLst>
            <c:ext xmlns:c15="http://schemas.microsoft.com/office/drawing/2012/chart" uri="{02D57815-91ED-43cb-92C2-25804820EDAC}">
              <c15:datalabelsRange>
                <c15:f>Others!$B$4:$D$4</c15:f>
                <c15:dlblRangeCache>
                  <c:ptCount val="3"/>
                  <c:pt idx="0">
                    <c:v>10</c:v>
                  </c:pt>
                  <c:pt idx="2">
                    <c:v>1</c:v>
                  </c:pt>
                </c15:dlblRangeCache>
              </c15:datalabelsRange>
            </c:ext>
            <c:ext xmlns:c16="http://schemas.microsoft.com/office/drawing/2014/chart" uri="{C3380CC4-5D6E-409C-BE32-E72D297353CC}">
              <c16:uniqueId val="{00000006-0C9B-4520-8340-ED1F96027384}"/>
            </c:ext>
          </c:extLst>
        </c:ser>
        <c:dLbls>
          <c:dLblPos val="ctr"/>
          <c:showLegendKey val="0"/>
          <c:showVal val="0"/>
          <c:showCatName val="0"/>
          <c:showSerName val="0"/>
          <c:showPercent val="1"/>
          <c:showBubbleSize val="0"/>
          <c:showLeaderLines val="1"/>
        </c:dLbls>
        <c:firstSliceAng val="0"/>
      </c:pieChart>
      <c:spPr>
        <a:noFill/>
        <a:ln>
          <a:noFill/>
        </a:ln>
        <a:effectLst/>
      </c:spPr>
    </c:plotArea>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GB" sz="1400" b="1" i="0" u="none" strike="noStrike" baseline="0" dirty="0">
                <a:effectLst/>
              </a:rPr>
              <a:t>255a. ‘Other' - unable to meet the criteria due to circumstances beyond control of HEI</a:t>
            </a:r>
            <a:endParaRPr lang="en-GB" sz="1400" dirty="0"/>
          </a:p>
        </c:rich>
      </c:tx>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pieChart>
        <c:varyColors val="1"/>
        <c:ser>
          <c:idx val="0"/>
          <c:order val="0"/>
          <c:spPr>
            <a:solidFill>
              <a:schemeClr val="accent6">
                <a:lumMod val="60000"/>
                <a:lumOff val="40000"/>
              </a:schemeClr>
            </a:solidFill>
          </c:spPr>
          <c:dPt>
            <c:idx val="0"/>
            <c:bubble3D val="0"/>
            <c:spPr>
              <a:solidFill>
                <a:schemeClr val="accent6">
                  <a:lumMod val="60000"/>
                  <a:lumOff val="4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15F6-48CE-A4FF-8D91CEB414C5}"/>
              </c:ext>
            </c:extLst>
          </c:dPt>
          <c:dPt>
            <c:idx val="1"/>
            <c:bubble3D val="0"/>
            <c:spPr>
              <a:solidFill>
                <a:schemeClr val="accent6">
                  <a:lumMod val="60000"/>
                  <a:lumOff val="4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15F6-48CE-A4FF-8D91CEB414C5}"/>
              </c:ext>
            </c:extLst>
          </c:dPt>
          <c:dPt>
            <c:idx val="2"/>
            <c:bubble3D val="0"/>
            <c:spPr>
              <a:solidFill>
                <a:srgbClr val="A03220"/>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15F6-48CE-A4FF-8D91CEB414C5}"/>
              </c:ext>
            </c:extLst>
          </c:dPt>
          <c:dPt>
            <c:idx val="3"/>
            <c:bubble3D val="0"/>
            <c:spPr>
              <a:solidFill>
                <a:schemeClr val="accent6">
                  <a:lumMod val="60000"/>
                  <a:lumOff val="4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15F6-48CE-A4FF-8D91CEB414C5}"/>
              </c:ext>
            </c:extLst>
          </c:dPt>
          <c:dLbls>
            <c:dLbl>
              <c:idx val="0"/>
              <c:layout/>
              <c:tx>
                <c:rich>
                  <a:bodyPr/>
                  <a:lstStyle/>
                  <a:p>
                    <a:fld id="{AE02BBAC-39F6-4A10-9FAE-F90826D72BA3}"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showDataLabelsRange val="1"/>
                </c:ext>
                <c:ext xmlns:c16="http://schemas.microsoft.com/office/drawing/2014/chart" uri="{C3380CC4-5D6E-409C-BE32-E72D297353CC}">
                  <c16:uniqueId val="{00000001-15F6-48CE-A4FF-8D91CEB414C5}"/>
                </c:ext>
              </c:extLst>
            </c:dLbl>
            <c:dLbl>
              <c:idx val="1"/>
              <c:tx>
                <c:rich>
                  <a:bodyPr/>
                  <a:lstStyle/>
                  <a:p>
                    <a:endParaRPr lang="en-US"/>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15F6-48CE-A4FF-8D91CEB414C5}"/>
                </c:ext>
              </c:extLst>
            </c:dLbl>
            <c:dLbl>
              <c:idx val="2"/>
              <c:layout/>
              <c:tx>
                <c:rich>
                  <a:bodyPr/>
                  <a:lstStyle/>
                  <a:p>
                    <a:fld id="{2BEAF1B4-06B7-48B5-9116-7938FE84C3B9}"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 xmlns:c16="http://schemas.microsoft.com/office/drawing/2014/chart" uri="{C3380CC4-5D6E-409C-BE32-E72D297353CC}">
                  <c16:uniqueId val="{00000005-15F6-48CE-A4FF-8D91CEB414C5}"/>
                </c:ext>
              </c:extLst>
            </c:dLbl>
            <c:dLbl>
              <c:idx val="3"/>
              <c:tx>
                <c:rich>
                  <a:bodyPr/>
                  <a:lstStyle/>
                  <a:p>
                    <a:endParaRPr lang="en-US"/>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15F6-48CE-A4FF-8D91CEB414C5}"/>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ctr"/>
            <c:showLegendKey val="0"/>
            <c:showVal val="0"/>
            <c:showCatName val="0"/>
            <c:showSerName val="0"/>
            <c:showPercent val="0"/>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15:showDataLabelsRange val="1"/>
              </c:ext>
            </c:extLst>
          </c:dLbls>
          <c:cat>
            <c:strRef>
              <c:f>Others!$B$1:$E$1</c:f>
              <c:strCache>
                <c:ptCount val="4"/>
                <c:pt idx="0">
                  <c:v>Level 1 (low)</c:v>
                </c:pt>
                <c:pt idx="1">
                  <c:v>Level 2 (medium)</c:v>
                </c:pt>
                <c:pt idx="2">
                  <c:v>Level 3 (high)</c:v>
                </c:pt>
                <c:pt idx="3">
                  <c:v>Uncertain</c:v>
                </c:pt>
              </c:strCache>
            </c:strRef>
          </c:cat>
          <c:val>
            <c:numRef>
              <c:f>Others!$B$2:$E$2</c:f>
              <c:numCache>
                <c:formatCode>General</c:formatCode>
                <c:ptCount val="4"/>
                <c:pt idx="0">
                  <c:v>1</c:v>
                </c:pt>
                <c:pt idx="2">
                  <c:v>10</c:v>
                </c:pt>
              </c:numCache>
            </c:numRef>
          </c:val>
          <c:extLst>
            <c:ext xmlns:c15="http://schemas.microsoft.com/office/drawing/2012/chart" uri="{02D57815-91ED-43cb-92C2-25804820EDAC}">
              <c15:datalabelsRange>
                <c15:f>Others!$B$2:$D$2</c15:f>
                <c15:dlblRangeCache>
                  <c:ptCount val="3"/>
                  <c:pt idx="0">
                    <c:v>1</c:v>
                  </c:pt>
                  <c:pt idx="2">
                    <c:v>10</c:v>
                  </c:pt>
                </c15:dlblRangeCache>
              </c15:datalabelsRange>
            </c:ext>
            <c:ext xmlns:c16="http://schemas.microsoft.com/office/drawing/2014/chart" uri="{C3380CC4-5D6E-409C-BE32-E72D297353CC}">
              <c16:uniqueId val="{00000008-15F6-48CE-A4FF-8D91CEB414C5}"/>
            </c:ext>
          </c:extLst>
        </c:ser>
        <c:dLbls>
          <c:dLblPos val="ctr"/>
          <c:showLegendKey val="0"/>
          <c:showVal val="0"/>
          <c:showCatName val="0"/>
          <c:showSerName val="0"/>
          <c:showPercent val="1"/>
          <c:showBubbleSize val="0"/>
          <c:showLeaderLines val="1"/>
        </c:dLbls>
        <c:firstSliceAng val="0"/>
      </c:pieChart>
      <c:spPr>
        <a:noFill/>
        <a:ln>
          <a:noFill/>
        </a:ln>
        <a:effectLst/>
      </c:spPr>
    </c:plotArea>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GB" sz="1400" dirty="0"/>
              <a:t>252e. Deposit would present a security </a:t>
            </a:r>
            <a:r>
              <a:rPr lang="en-GB" sz="1400" dirty="0" smtClean="0"/>
              <a:t>risk</a:t>
            </a:r>
          </a:p>
          <a:p>
            <a:pPr>
              <a:defRPr/>
            </a:pPr>
            <a:endParaRPr lang="en-GB" sz="1400" dirty="0"/>
          </a:p>
        </c:rich>
      </c:tx>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pieChart>
        <c:varyColors val="1"/>
        <c:ser>
          <c:idx val="0"/>
          <c:order val="0"/>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36B7-4817-99B1-66802E848CDC}"/>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36B7-4817-99B1-66802E848CDC}"/>
              </c:ext>
            </c:extLst>
          </c:dPt>
          <c:dPt>
            <c:idx val="2"/>
            <c:bubble3D val="0"/>
            <c:spPr>
              <a:solidFill>
                <a:srgbClr val="A03220"/>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36B7-4817-99B1-66802E848CDC}"/>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36B7-4817-99B1-66802E848CDC}"/>
              </c:ext>
            </c:extLst>
          </c:dPt>
          <c:dLbls>
            <c:dLbl>
              <c:idx val="0"/>
              <c:tx>
                <c:rich>
                  <a:bodyPr/>
                  <a:lstStyle/>
                  <a:p>
                    <a:endParaRPr lang="en-US"/>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6B7-4817-99B1-66802E848CDC}"/>
                </c:ext>
              </c:extLst>
            </c:dLbl>
            <c:dLbl>
              <c:idx val="1"/>
              <c:layout/>
              <c:tx>
                <c:rich>
                  <a:bodyPr/>
                  <a:lstStyle/>
                  <a:p>
                    <a:fld id="{47AF4EAA-7450-4B9F-B17A-352BC08DC999}"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showDataLabelsRange val="1"/>
                </c:ext>
                <c:ext xmlns:c16="http://schemas.microsoft.com/office/drawing/2014/chart" uri="{C3380CC4-5D6E-409C-BE32-E72D297353CC}">
                  <c16:uniqueId val="{00000003-36B7-4817-99B1-66802E848CDC}"/>
                </c:ext>
              </c:extLst>
            </c:dLbl>
            <c:dLbl>
              <c:idx val="2"/>
              <c:layout/>
              <c:tx>
                <c:rich>
                  <a:bodyPr/>
                  <a:lstStyle/>
                  <a:p>
                    <a:fld id="{86F3E1A0-DA93-4DE6-A54D-AA838AB118D9}"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 xmlns:c16="http://schemas.microsoft.com/office/drawing/2014/chart" uri="{C3380CC4-5D6E-409C-BE32-E72D297353CC}">
                  <c16:uniqueId val="{00000005-36B7-4817-99B1-66802E848CDC}"/>
                </c:ext>
              </c:extLst>
            </c:dLbl>
            <c:dLbl>
              <c:idx val="3"/>
              <c:layout/>
              <c:tx>
                <c:rich>
                  <a:bodyPr/>
                  <a:lstStyle/>
                  <a:p>
                    <a:fld id="{DEFCF2B8-A7B8-431D-9D7E-03C15964B866}"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 xmlns:c16="http://schemas.microsoft.com/office/drawing/2014/chart" uri="{C3380CC4-5D6E-409C-BE32-E72D297353CC}">
                  <c16:uniqueId val="{00000007-36B7-4817-99B1-66802E848CDC}"/>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ctr"/>
            <c:showLegendKey val="0"/>
            <c:showVal val="0"/>
            <c:showCatName val="0"/>
            <c:showSerName val="0"/>
            <c:showPercent val="0"/>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15:showDataLabelsRange val="1"/>
              </c:ext>
            </c:extLst>
          </c:dLbls>
          <c:cat>
            <c:strRef>
              <c:f>Deposit!$B$9:$E$9</c:f>
              <c:strCache>
                <c:ptCount val="4"/>
                <c:pt idx="0">
                  <c:v>Level 1 (low)</c:v>
                </c:pt>
                <c:pt idx="1">
                  <c:v>Level 2 (medium)</c:v>
                </c:pt>
                <c:pt idx="2">
                  <c:v>Level 3 (high)</c:v>
                </c:pt>
                <c:pt idx="3">
                  <c:v>Uncertain</c:v>
                </c:pt>
              </c:strCache>
            </c:strRef>
          </c:cat>
          <c:val>
            <c:numRef>
              <c:f>Deposit!$B$10:$E$10</c:f>
              <c:numCache>
                <c:formatCode>General</c:formatCode>
                <c:ptCount val="4"/>
                <c:pt idx="1">
                  <c:v>1</c:v>
                </c:pt>
                <c:pt idx="2">
                  <c:v>6</c:v>
                </c:pt>
                <c:pt idx="3">
                  <c:v>4</c:v>
                </c:pt>
              </c:numCache>
            </c:numRef>
          </c:val>
          <c:extLst>
            <c:ext xmlns:c15="http://schemas.microsoft.com/office/drawing/2012/chart" uri="{02D57815-91ED-43cb-92C2-25804820EDAC}">
              <c15:datalabelsRange>
                <c15:f>Deposit!$B$10:$E$10</c15:f>
                <c15:dlblRangeCache>
                  <c:ptCount val="4"/>
                  <c:pt idx="1">
                    <c:v>1</c:v>
                  </c:pt>
                  <c:pt idx="2">
                    <c:v>6</c:v>
                  </c:pt>
                  <c:pt idx="3">
                    <c:v>4</c:v>
                  </c:pt>
                </c15:dlblRangeCache>
              </c15:datalabelsRange>
            </c:ext>
            <c:ext xmlns:c16="http://schemas.microsoft.com/office/drawing/2014/chart" uri="{C3380CC4-5D6E-409C-BE32-E72D297353CC}">
              <c16:uniqueId val="{00000008-36B7-4817-99B1-66802E848CDC}"/>
            </c:ext>
          </c:extLst>
        </c:ser>
        <c:dLbls>
          <c:dLblPos val="ctr"/>
          <c:showLegendKey val="0"/>
          <c:showVal val="0"/>
          <c:showCatName val="0"/>
          <c:showSerName val="0"/>
          <c:showPercent val="1"/>
          <c:showBubbleSize val="0"/>
          <c:showLeaderLines val="1"/>
        </c:dLbls>
        <c:firstSliceAng val="0"/>
      </c:pieChart>
      <c:spPr>
        <a:noFill/>
        <a:ln>
          <a:noFill/>
        </a:ln>
        <a:effectLst/>
      </c:spPr>
    </c:plotArea>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GB" sz="1400" dirty="0"/>
              <a:t>254b. Short-term</a:t>
            </a:r>
            <a:r>
              <a:rPr lang="en-GB" sz="1400" baseline="0" dirty="0"/>
              <a:t> technical failure preventing OA </a:t>
            </a:r>
            <a:r>
              <a:rPr lang="en-GB" sz="1400" baseline="0" dirty="0" smtClean="0"/>
              <a:t>compliance</a:t>
            </a:r>
          </a:p>
          <a:p>
            <a:pPr>
              <a:defRPr/>
            </a:pPr>
            <a:r>
              <a:rPr lang="en-GB" sz="1400" baseline="0" dirty="0" smtClean="0"/>
              <a:t> </a:t>
            </a:r>
            <a:endParaRPr lang="en-GB" sz="1400" dirty="0"/>
          </a:p>
        </c:rich>
      </c:tx>
      <c:layout>
        <c:manualLayout>
          <c:xMode val="edge"/>
          <c:yMode val="edge"/>
          <c:x val="0.14595124492319708"/>
          <c:y val="4.5761822978069376E-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pieChart>
        <c:varyColors val="1"/>
        <c:ser>
          <c:idx val="0"/>
          <c:order val="0"/>
          <c:dPt>
            <c:idx val="0"/>
            <c:bubble3D val="0"/>
            <c:spPr>
              <a:solidFill>
                <a:schemeClr val="accent6">
                  <a:lumMod val="60000"/>
                  <a:lumOff val="4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EA90-4344-B73C-1C5F7539B074}"/>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EA90-4344-B73C-1C5F7539B074}"/>
              </c:ext>
            </c:extLst>
          </c:dPt>
          <c:dPt>
            <c:idx val="2"/>
            <c:bubble3D val="0"/>
            <c:spPr>
              <a:solidFill>
                <a:srgbClr val="A03220"/>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EA90-4344-B73C-1C5F7539B074}"/>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EA90-4344-B73C-1C5F7539B074}"/>
              </c:ext>
            </c:extLst>
          </c:dPt>
          <c:dLbls>
            <c:dLbl>
              <c:idx val="0"/>
              <c:layout/>
              <c:tx>
                <c:rich>
                  <a:bodyPr/>
                  <a:lstStyle/>
                  <a:p>
                    <a:fld id="{5D5B7A07-E092-4D68-898A-1A493B64BED7}"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showDataLabelsRange val="1"/>
                </c:ext>
                <c:ext xmlns:c16="http://schemas.microsoft.com/office/drawing/2014/chart" uri="{C3380CC4-5D6E-409C-BE32-E72D297353CC}">
                  <c16:uniqueId val="{00000001-EA90-4344-B73C-1C5F7539B074}"/>
                </c:ext>
              </c:extLst>
            </c:dLbl>
            <c:dLbl>
              <c:idx val="1"/>
              <c:layout/>
              <c:tx>
                <c:rich>
                  <a:bodyPr/>
                  <a:lstStyle/>
                  <a:p>
                    <a:fld id="{1FD11200-C997-4DA3-B880-3DAA29D9D978}"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 xmlns:c16="http://schemas.microsoft.com/office/drawing/2014/chart" uri="{C3380CC4-5D6E-409C-BE32-E72D297353CC}">
                  <c16:uniqueId val="{00000003-EA90-4344-B73C-1C5F7539B074}"/>
                </c:ext>
              </c:extLst>
            </c:dLbl>
            <c:dLbl>
              <c:idx val="2"/>
              <c:layout/>
              <c:tx>
                <c:rich>
                  <a:bodyPr/>
                  <a:lstStyle/>
                  <a:p>
                    <a:fld id="{C9730FDF-FF87-4646-80F9-5B62ABC9FD48}"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 xmlns:c16="http://schemas.microsoft.com/office/drawing/2014/chart" uri="{C3380CC4-5D6E-409C-BE32-E72D297353CC}">
                  <c16:uniqueId val="{00000005-EA90-4344-B73C-1C5F7539B074}"/>
                </c:ext>
              </c:extLst>
            </c:dLbl>
            <c:dLbl>
              <c:idx val="3"/>
              <c:layout/>
              <c:tx>
                <c:rich>
                  <a:bodyPr/>
                  <a:lstStyle/>
                  <a:p>
                    <a:fld id="{91B50A8E-5386-4694-ABC6-266BD27CB8B8}"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 xmlns:c16="http://schemas.microsoft.com/office/drawing/2014/chart" uri="{C3380CC4-5D6E-409C-BE32-E72D297353CC}">
                  <c16:uniqueId val="{00000007-EA90-4344-B73C-1C5F7539B074}"/>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ctr"/>
            <c:showLegendKey val="0"/>
            <c:showVal val="0"/>
            <c:showCatName val="0"/>
            <c:showSerName val="0"/>
            <c:showPercent val="0"/>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15:showDataLabelsRange val="1"/>
              </c:ext>
            </c:extLst>
          </c:dLbls>
          <c:cat>
            <c:strRef>
              <c:f>Technical!$B$3:$E$3</c:f>
              <c:strCache>
                <c:ptCount val="4"/>
                <c:pt idx="0">
                  <c:v>Level 1 (low)</c:v>
                </c:pt>
                <c:pt idx="1">
                  <c:v>Level 2 (medium)</c:v>
                </c:pt>
                <c:pt idx="2">
                  <c:v>Level 3 (high)</c:v>
                </c:pt>
                <c:pt idx="3">
                  <c:v>Uncertain</c:v>
                </c:pt>
              </c:strCache>
            </c:strRef>
          </c:cat>
          <c:val>
            <c:numRef>
              <c:f>Technical!$B$4:$E$4</c:f>
              <c:numCache>
                <c:formatCode>General</c:formatCode>
                <c:ptCount val="4"/>
                <c:pt idx="0">
                  <c:v>1</c:v>
                </c:pt>
                <c:pt idx="1">
                  <c:v>1</c:v>
                </c:pt>
                <c:pt idx="2">
                  <c:v>6</c:v>
                </c:pt>
                <c:pt idx="3">
                  <c:v>3</c:v>
                </c:pt>
              </c:numCache>
            </c:numRef>
          </c:val>
          <c:extLst>
            <c:ext xmlns:c15="http://schemas.microsoft.com/office/drawing/2012/chart" uri="{02D57815-91ED-43cb-92C2-25804820EDAC}">
              <c15:datalabelsRange>
                <c15:f>Technical!$B$4:$E$4</c15:f>
                <c15:dlblRangeCache>
                  <c:ptCount val="4"/>
                  <c:pt idx="0">
                    <c:v>1</c:v>
                  </c:pt>
                  <c:pt idx="1">
                    <c:v>1</c:v>
                  </c:pt>
                  <c:pt idx="2">
                    <c:v>6</c:v>
                  </c:pt>
                  <c:pt idx="3">
                    <c:v>3</c:v>
                  </c:pt>
                </c15:dlblRangeCache>
              </c15:datalabelsRange>
            </c:ext>
            <c:ext xmlns:c16="http://schemas.microsoft.com/office/drawing/2014/chart" uri="{C3380CC4-5D6E-409C-BE32-E72D297353CC}">
              <c16:uniqueId val="{00000008-EA90-4344-B73C-1C5F7539B074}"/>
            </c:ext>
          </c:extLst>
        </c:ser>
        <c:dLbls>
          <c:dLblPos val="ctr"/>
          <c:showLegendKey val="0"/>
          <c:showVal val="0"/>
          <c:showCatName val="0"/>
          <c:showSerName val="0"/>
          <c:showPercent val="1"/>
          <c:showBubbleSize val="0"/>
          <c:showLeaderLines val="1"/>
        </c:dLbls>
        <c:firstSliceAng val="0"/>
      </c:pieChart>
      <c:spPr>
        <a:noFill/>
        <a:ln>
          <a:noFill/>
        </a:ln>
        <a:effectLst/>
      </c:spPr>
    </c:plotArea>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sz="1400" dirty="0"/>
              <a:t>255b. Deposit within 3 months of publication    </a:t>
            </a:r>
          </a:p>
        </c:rich>
      </c:tx>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pieChart>
        <c:varyColors val="1"/>
        <c:ser>
          <c:idx val="0"/>
          <c:order val="0"/>
          <c:spPr>
            <a:solidFill>
              <a:srgbClr val="A03220"/>
            </a:solidFill>
          </c:spPr>
          <c:dPt>
            <c:idx val="0"/>
            <c:bubble3D val="0"/>
            <c:spPr>
              <a:solidFill>
                <a:schemeClr val="accent6">
                  <a:lumMod val="60000"/>
                  <a:lumOff val="4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8E06-4B72-A02A-371EF55CF1BB}"/>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8E06-4B72-A02A-371EF55CF1BB}"/>
              </c:ext>
            </c:extLst>
          </c:dPt>
          <c:dPt>
            <c:idx val="2"/>
            <c:bubble3D val="0"/>
            <c:spPr>
              <a:solidFill>
                <a:srgbClr val="A03220"/>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8E06-4B72-A02A-371EF55CF1BB}"/>
              </c:ext>
            </c:extLst>
          </c:dPt>
          <c:dLbls>
            <c:dLbl>
              <c:idx val="0"/>
              <c:layout/>
              <c:tx>
                <c:rich>
                  <a:bodyPr/>
                  <a:lstStyle/>
                  <a:p>
                    <a:fld id="{9ED175DE-E70B-48EA-8F2D-3A70E17C5FF6}"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showDataLabelsRange val="1"/>
                </c:ext>
                <c:ext xmlns:c16="http://schemas.microsoft.com/office/drawing/2014/chart" uri="{C3380CC4-5D6E-409C-BE32-E72D297353CC}">
                  <c16:uniqueId val="{00000001-8E06-4B72-A02A-371EF55CF1BB}"/>
                </c:ext>
              </c:extLst>
            </c:dLbl>
            <c:dLbl>
              <c:idx val="1"/>
              <c:layout/>
              <c:tx>
                <c:rich>
                  <a:bodyPr/>
                  <a:lstStyle/>
                  <a:p>
                    <a:fld id="{489EF4B6-A0B1-4111-BE7D-D897476979F8}"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 xmlns:c16="http://schemas.microsoft.com/office/drawing/2014/chart" uri="{C3380CC4-5D6E-409C-BE32-E72D297353CC}">
                  <c16:uniqueId val="{00000003-8E06-4B72-A02A-371EF55CF1BB}"/>
                </c:ext>
              </c:extLst>
            </c:dLbl>
            <c:dLbl>
              <c:idx val="2"/>
              <c:tx>
                <c:rich>
                  <a:bodyPr/>
                  <a:lstStyle/>
                  <a:p>
                    <a:endParaRPr lang="en-US"/>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8E06-4B72-A02A-371EF55CF1BB}"/>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ctr"/>
            <c:showLegendKey val="0"/>
            <c:showVal val="0"/>
            <c:showCatName val="0"/>
            <c:showSerName val="0"/>
            <c:showPercent val="0"/>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15:showDataLabelsRange val="1"/>
              </c:ext>
            </c:extLst>
          </c:dLbls>
          <c:cat>
            <c:strRef>
              <c:f>Others!$B$3:$D$3</c:f>
              <c:strCache>
                <c:ptCount val="3"/>
                <c:pt idx="0">
                  <c:v>Level 1 (low)</c:v>
                </c:pt>
                <c:pt idx="1">
                  <c:v>Level 2 (medium)</c:v>
                </c:pt>
                <c:pt idx="2">
                  <c:v>Level 3 (high)</c:v>
                </c:pt>
              </c:strCache>
            </c:strRef>
          </c:cat>
          <c:val>
            <c:numRef>
              <c:f>Others!$B$4:$D$4</c:f>
              <c:numCache>
                <c:formatCode>General</c:formatCode>
                <c:ptCount val="3"/>
                <c:pt idx="0">
                  <c:v>10</c:v>
                </c:pt>
                <c:pt idx="1">
                  <c:v>1</c:v>
                </c:pt>
              </c:numCache>
            </c:numRef>
          </c:val>
          <c:extLst>
            <c:ext xmlns:c15="http://schemas.microsoft.com/office/drawing/2012/chart" uri="{02D57815-91ED-43cb-92C2-25804820EDAC}">
              <c15:datalabelsRange>
                <c15:f>Others!$B$4:$D$4</c15:f>
                <c15:dlblRangeCache>
                  <c:ptCount val="3"/>
                  <c:pt idx="0">
                    <c:v>10</c:v>
                  </c:pt>
                  <c:pt idx="1">
                    <c:v>1</c:v>
                  </c:pt>
                </c15:dlblRangeCache>
              </c15:datalabelsRange>
            </c:ext>
            <c:ext xmlns:c16="http://schemas.microsoft.com/office/drawing/2014/chart" uri="{C3380CC4-5D6E-409C-BE32-E72D297353CC}">
              <c16:uniqueId val="{00000006-8E06-4B72-A02A-371EF55CF1BB}"/>
            </c:ext>
          </c:extLst>
        </c:ser>
        <c:dLbls>
          <c:dLblPos val="ctr"/>
          <c:showLegendKey val="0"/>
          <c:showVal val="0"/>
          <c:showCatName val="0"/>
          <c:showSerName val="0"/>
          <c:showPercent val="1"/>
          <c:showBubbleSize val="0"/>
          <c:showLeaderLines val="1"/>
        </c:dLbls>
        <c:firstSliceAng val="0"/>
      </c:pieChart>
      <c:spPr>
        <a:noFill/>
        <a:ln>
          <a:noFill/>
        </a:ln>
        <a:effectLst/>
      </c:spPr>
    </c:plotArea>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sz="1400" dirty="0"/>
              <a:t>252b. </a:t>
            </a:r>
            <a:r>
              <a:rPr lang="en-GB" sz="1400" dirty="0"/>
              <a:t>Delay in securing the final peer-reviewed text </a:t>
            </a:r>
          </a:p>
        </c:rich>
      </c:tx>
      <c:layout>
        <c:manualLayout>
          <c:xMode val="edge"/>
          <c:yMode val="edge"/>
          <c:x val="0.12029986785736088"/>
          <c:y val="0"/>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pieChart>
        <c:varyColors val="1"/>
        <c:ser>
          <c:idx val="0"/>
          <c:order val="0"/>
          <c:dPt>
            <c:idx val="0"/>
            <c:bubble3D val="0"/>
            <c:spPr>
              <a:solidFill>
                <a:schemeClr val="accent6">
                  <a:lumMod val="60000"/>
                  <a:lumOff val="4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FE6C-44F7-BB85-634CCE5A1B56}"/>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FE6C-44F7-BB85-634CCE5A1B56}"/>
              </c:ext>
            </c:extLst>
          </c:dPt>
          <c:dPt>
            <c:idx val="2"/>
            <c:bubble3D val="0"/>
            <c:spPr>
              <a:solidFill>
                <a:srgbClr val="A03220"/>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FE6C-44F7-BB85-634CCE5A1B56}"/>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FE6C-44F7-BB85-634CCE5A1B56}"/>
              </c:ext>
            </c:extLst>
          </c:dPt>
          <c:dLbls>
            <c:dLbl>
              <c:idx val="0"/>
              <c:layout/>
              <c:tx>
                <c:rich>
                  <a:bodyPr/>
                  <a:lstStyle/>
                  <a:p>
                    <a:fld id="{9FF70FD2-6E21-4D8F-821E-37BD1174C40E}"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showDataLabelsRange val="1"/>
                </c:ext>
                <c:ext xmlns:c16="http://schemas.microsoft.com/office/drawing/2014/chart" uri="{C3380CC4-5D6E-409C-BE32-E72D297353CC}">
                  <c16:uniqueId val="{00000001-FE6C-44F7-BB85-634CCE5A1B56}"/>
                </c:ext>
              </c:extLst>
            </c:dLbl>
            <c:dLbl>
              <c:idx val="1"/>
              <c:layout/>
              <c:tx>
                <c:rich>
                  <a:bodyPr/>
                  <a:lstStyle/>
                  <a:p>
                    <a:fld id="{E3D4B4C1-1053-44F4-AC55-A279A7191523}"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 xmlns:c16="http://schemas.microsoft.com/office/drawing/2014/chart" uri="{C3380CC4-5D6E-409C-BE32-E72D297353CC}">
                  <c16:uniqueId val="{00000003-FE6C-44F7-BB85-634CCE5A1B56}"/>
                </c:ext>
              </c:extLst>
            </c:dLbl>
            <c:dLbl>
              <c:idx val="2"/>
              <c:layout/>
              <c:tx>
                <c:rich>
                  <a:bodyPr/>
                  <a:lstStyle/>
                  <a:p>
                    <a:fld id="{CEDA10F7-275F-4ED2-979B-0D376A9CB9CF}"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 xmlns:c16="http://schemas.microsoft.com/office/drawing/2014/chart" uri="{C3380CC4-5D6E-409C-BE32-E72D297353CC}">
                  <c16:uniqueId val="{00000005-FE6C-44F7-BB85-634CCE5A1B56}"/>
                </c:ext>
              </c:extLst>
            </c:dLbl>
            <c:dLbl>
              <c:idx val="3"/>
              <c:layout/>
              <c:tx>
                <c:rich>
                  <a:bodyPr/>
                  <a:lstStyle/>
                  <a:p>
                    <a:fld id="{3BEA6274-3355-42E4-8D68-176723FA1E55}"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 xmlns:c16="http://schemas.microsoft.com/office/drawing/2014/chart" uri="{C3380CC4-5D6E-409C-BE32-E72D297353CC}">
                  <c16:uniqueId val="{00000007-FE6C-44F7-BB85-634CCE5A1B56}"/>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ctr"/>
            <c:showLegendKey val="0"/>
            <c:showVal val="0"/>
            <c:showCatName val="0"/>
            <c:showSerName val="0"/>
            <c:showPercent val="0"/>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15:showDataLabelsRange val="1"/>
              </c:ext>
            </c:extLst>
          </c:dLbls>
          <c:cat>
            <c:strRef>
              <c:f>Deposit!$B$3:$E$3</c:f>
              <c:strCache>
                <c:ptCount val="4"/>
                <c:pt idx="0">
                  <c:v>Level 1 (low)</c:v>
                </c:pt>
                <c:pt idx="1">
                  <c:v>Level 2 (medium)</c:v>
                </c:pt>
                <c:pt idx="2">
                  <c:v>Level 3 (high)</c:v>
                </c:pt>
                <c:pt idx="3">
                  <c:v>Uncertain</c:v>
                </c:pt>
              </c:strCache>
            </c:strRef>
          </c:cat>
          <c:val>
            <c:numRef>
              <c:f>Deposit!$B$4:$E$4</c:f>
              <c:numCache>
                <c:formatCode>General</c:formatCode>
                <c:ptCount val="4"/>
                <c:pt idx="0">
                  <c:v>1</c:v>
                </c:pt>
                <c:pt idx="1">
                  <c:v>6</c:v>
                </c:pt>
                <c:pt idx="2">
                  <c:v>3</c:v>
                </c:pt>
                <c:pt idx="3">
                  <c:v>1</c:v>
                </c:pt>
              </c:numCache>
            </c:numRef>
          </c:val>
          <c:extLst>
            <c:ext xmlns:c15="http://schemas.microsoft.com/office/drawing/2012/chart" uri="{02D57815-91ED-43cb-92C2-25804820EDAC}">
              <c15:datalabelsRange>
                <c15:f>Deposit!$B$4:$E$4</c15:f>
                <c15:dlblRangeCache>
                  <c:ptCount val="4"/>
                  <c:pt idx="0">
                    <c:v>1</c:v>
                  </c:pt>
                  <c:pt idx="1">
                    <c:v>6</c:v>
                  </c:pt>
                  <c:pt idx="2">
                    <c:v>3</c:v>
                  </c:pt>
                  <c:pt idx="3">
                    <c:v>1</c:v>
                  </c:pt>
                </c15:dlblRangeCache>
              </c15:datalabelsRange>
            </c:ext>
            <c:ext xmlns:c16="http://schemas.microsoft.com/office/drawing/2014/chart" uri="{C3380CC4-5D6E-409C-BE32-E72D297353CC}">
              <c16:uniqueId val="{00000008-FE6C-44F7-BB85-634CCE5A1B56}"/>
            </c:ext>
          </c:extLst>
        </c:ser>
        <c:dLbls>
          <c:dLblPos val="ctr"/>
          <c:showLegendKey val="0"/>
          <c:showVal val="0"/>
          <c:showCatName val="0"/>
          <c:showSerName val="0"/>
          <c:showPercent val="1"/>
          <c:showBubbleSize val="0"/>
          <c:showLeaderLines val="1"/>
        </c:dLbls>
        <c:firstSliceAng val="0"/>
      </c:pieChart>
      <c:spPr>
        <a:noFill/>
        <a:ln>
          <a:noFill/>
        </a:ln>
        <a:effectLst/>
      </c:spPr>
    </c:plotArea>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GB" sz="1400" dirty="0"/>
              <a:t>252c. </a:t>
            </a:r>
            <a:r>
              <a:rPr lang="en-GB" sz="1400" dirty="0" smtClean="0"/>
              <a:t>Staff</a:t>
            </a:r>
            <a:r>
              <a:rPr lang="en-GB" sz="1400" baseline="0" dirty="0" smtClean="0"/>
              <a:t> n</a:t>
            </a:r>
            <a:r>
              <a:rPr lang="en-GB" sz="1400" dirty="0" smtClean="0"/>
              <a:t>ot </a:t>
            </a:r>
            <a:r>
              <a:rPr lang="en-GB" sz="1400" dirty="0"/>
              <a:t>on </a:t>
            </a:r>
            <a:r>
              <a:rPr lang="en-GB" sz="1400" dirty="0" err="1"/>
              <a:t>CatA</a:t>
            </a:r>
            <a:r>
              <a:rPr lang="en-GB" sz="1400" baseline="0" dirty="0"/>
              <a:t> contract at UK HEI at submission</a:t>
            </a:r>
            <a:r>
              <a:rPr lang="en-GB" sz="1400" dirty="0"/>
              <a:t> </a:t>
            </a:r>
          </a:p>
        </c:rich>
      </c:tx>
      <c:layout>
        <c:manualLayout>
          <c:xMode val="edge"/>
          <c:yMode val="edge"/>
          <c:x val="9.2976316452194355E-2"/>
          <c:y val="0"/>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pieChart>
        <c:varyColors val="1"/>
        <c:ser>
          <c:idx val="0"/>
          <c:order val="0"/>
          <c:dPt>
            <c:idx val="0"/>
            <c:bubble3D val="0"/>
            <c:spPr>
              <a:solidFill>
                <a:schemeClr val="accent6">
                  <a:lumMod val="60000"/>
                  <a:lumOff val="4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7DF1-433A-A167-046692EAF593}"/>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7DF1-433A-A167-046692EAF593}"/>
              </c:ext>
            </c:extLst>
          </c:dPt>
          <c:dPt>
            <c:idx val="2"/>
            <c:bubble3D val="0"/>
            <c:spPr>
              <a:solidFill>
                <a:srgbClr val="A03220"/>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7DF1-433A-A167-046692EAF593}"/>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7DF1-433A-A167-046692EAF593}"/>
              </c:ext>
            </c:extLst>
          </c:dPt>
          <c:dLbls>
            <c:dLbl>
              <c:idx val="0"/>
              <c:layout/>
              <c:tx>
                <c:rich>
                  <a:bodyPr/>
                  <a:lstStyle/>
                  <a:p>
                    <a:fld id="{8D8E9AB4-6033-4A83-89A7-7FE0847A2980}"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showDataLabelsRange val="1"/>
                </c:ext>
                <c:ext xmlns:c16="http://schemas.microsoft.com/office/drawing/2014/chart" uri="{C3380CC4-5D6E-409C-BE32-E72D297353CC}">
                  <c16:uniqueId val="{00000001-7DF1-433A-A167-046692EAF593}"/>
                </c:ext>
              </c:extLst>
            </c:dLbl>
            <c:dLbl>
              <c:idx val="1"/>
              <c:layout/>
              <c:tx>
                <c:rich>
                  <a:bodyPr/>
                  <a:lstStyle/>
                  <a:p>
                    <a:fld id="{35638D2F-2C8D-4B0F-99B8-16B7D1481CFE}"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 xmlns:c16="http://schemas.microsoft.com/office/drawing/2014/chart" uri="{C3380CC4-5D6E-409C-BE32-E72D297353CC}">
                  <c16:uniqueId val="{00000003-7DF1-433A-A167-046692EAF593}"/>
                </c:ext>
              </c:extLst>
            </c:dLbl>
            <c:dLbl>
              <c:idx val="2"/>
              <c:layout/>
              <c:tx>
                <c:rich>
                  <a:bodyPr/>
                  <a:lstStyle/>
                  <a:p>
                    <a:fld id="{92914367-4FC8-45BD-A3B4-0EDD5C9CCB26}"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 xmlns:c16="http://schemas.microsoft.com/office/drawing/2014/chart" uri="{C3380CC4-5D6E-409C-BE32-E72D297353CC}">
                  <c16:uniqueId val="{00000005-7DF1-433A-A167-046692EAF593}"/>
                </c:ext>
              </c:extLst>
            </c:dLbl>
            <c:dLbl>
              <c:idx val="3"/>
              <c:tx>
                <c:rich>
                  <a:bodyPr/>
                  <a:lstStyle/>
                  <a:p>
                    <a:endParaRPr lang="en-US"/>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7DF1-433A-A167-046692EAF593}"/>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ctr"/>
            <c:showLegendKey val="0"/>
            <c:showVal val="0"/>
            <c:showCatName val="0"/>
            <c:showSerName val="0"/>
            <c:showPercent val="0"/>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15:showDataLabelsRange val="1"/>
              </c:ext>
            </c:extLst>
          </c:dLbls>
          <c:cat>
            <c:strRef>
              <c:f>Deposit!$B$5:$E$5</c:f>
              <c:strCache>
                <c:ptCount val="4"/>
                <c:pt idx="0">
                  <c:v>Level 1 (low)</c:v>
                </c:pt>
                <c:pt idx="1">
                  <c:v>Level 2 (medium)</c:v>
                </c:pt>
                <c:pt idx="2">
                  <c:v>Level 3 (high)</c:v>
                </c:pt>
                <c:pt idx="3">
                  <c:v>Uncertain</c:v>
                </c:pt>
              </c:strCache>
            </c:strRef>
          </c:cat>
          <c:val>
            <c:numRef>
              <c:f>Deposit!$B$6:$E$6</c:f>
              <c:numCache>
                <c:formatCode>General</c:formatCode>
                <c:ptCount val="4"/>
                <c:pt idx="0">
                  <c:v>4</c:v>
                </c:pt>
                <c:pt idx="1">
                  <c:v>6</c:v>
                </c:pt>
                <c:pt idx="2">
                  <c:v>1</c:v>
                </c:pt>
              </c:numCache>
            </c:numRef>
          </c:val>
          <c:extLst>
            <c:ext xmlns:c15="http://schemas.microsoft.com/office/drawing/2012/chart" uri="{02D57815-91ED-43cb-92C2-25804820EDAC}">
              <c15:datalabelsRange>
                <c15:f>Deposit!$B$6:$E$6</c15:f>
                <c15:dlblRangeCache>
                  <c:ptCount val="4"/>
                  <c:pt idx="0">
                    <c:v>4</c:v>
                  </c:pt>
                  <c:pt idx="1">
                    <c:v>6</c:v>
                  </c:pt>
                  <c:pt idx="2">
                    <c:v>1</c:v>
                  </c:pt>
                </c15:dlblRangeCache>
              </c15:datalabelsRange>
            </c:ext>
            <c:ext xmlns:c16="http://schemas.microsoft.com/office/drawing/2014/chart" uri="{C3380CC4-5D6E-409C-BE32-E72D297353CC}">
              <c16:uniqueId val="{00000008-7DF1-433A-A167-046692EAF593}"/>
            </c:ext>
          </c:extLst>
        </c:ser>
        <c:dLbls>
          <c:dLblPos val="ctr"/>
          <c:showLegendKey val="0"/>
          <c:showVal val="0"/>
          <c:showCatName val="0"/>
          <c:showSerName val="0"/>
          <c:showPercent val="1"/>
          <c:showBubbleSize val="0"/>
          <c:showLeaderLines val="1"/>
        </c:dLbls>
        <c:firstSliceAng val="0"/>
      </c:pieChart>
      <c:spPr>
        <a:noFill/>
        <a:ln>
          <a:noFill/>
        </a:ln>
        <a:effectLst/>
      </c:spPr>
    </c:plotArea>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GB" sz="1400" dirty="0"/>
              <a:t>252d. Unlawful</a:t>
            </a:r>
            <a:r>
              <a:rPr lang="en-GB" sz="1400" baseline="0" dirty="0"/>
              <a:t> to deposit/request deposit of output</a:t>
            </a:r>
            <a:endParaRPr lang="en-GB" sz="1400" dirty="0"/>
          </a:p>
        </c:rich>
      </c:tx>
      <c:layout>
        <c:manualLayout>
          <c:xMode val="edge"/>
          <c:yMode val="edge"/>
          <c:x val="0.12827419143696525"/>
          <c:y val="2.9119663655059008E-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pieChart>
        <c:varyColors val="1"/>
        <c:ser>
          <c:idx val="0"/>
          <c:order val="0"/>
          <c:dPt>
            <c:idx val="0"/>
            <c:bubble3D val="0"/>
            <c:spPr>
              <a:solidFill>
                <a:schemeClr val="accent6">
                  <a:lumMod val="60000"/>
                  <a:lumOff val="4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9715-4875-A2BF-3F0B04BEE265}"/>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9715-4875-A2BF-3F0B04BEE265}"/>
              </c:ext>
            </c:extLst>
          </c:dPt>
          <c:dPt>
            <c:idx val="2"/>
            <c:bubble3D val="0"/>
            <c:spPr>
              <a:solidFill>
                <a:srgbClr val="A03220"/>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9715-4875-A2BF-3F0B04BEE265}"/>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9715-4875-A2BF-3F0B04BEE265}"/>
              </c:ext>
            </c:extLst>
          </c:dPt>
          <c:dLbls>
            <c:dLbl>
              <c:idx val="0"/>
              <c:layout/>
              <c:tx>
                <c:rich>
                  <a:bodyPr/>
                  <a:lstStyle/>
                  <a:p>
                    <a:fld id="{0D03E72F-2D1B-4379-B8B9-B1ADC317D292}"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showDataLabelsRange val="1"/>
                </c:ext>
                <c:ext xmlns:c16="http://schemas.microsoft.com/office/drawing/2014/chart" uri="{C3380CC4-5D6E-409C-BE32-E72D297353CC}">
                  <c16:uniqueId val="{00000001-9715-4875-A2BF-3F0B04BEE265}"/>
                </c:ext>
              </c:extLst>
            </c:dLbl>
            <c:dLbl>
              <c:idx val="1"/>
              <c:layout/>
              <c:tx>
                <c:rich>
                  <a:bodyPr/>
                  <a:lstStyle/>
                  <a:p>
                    <a:fld id="{D327FACD-5390-4798-810E-45C158C0BE71}"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 xmlns:c16="http://schemas.microsoft.com/office/drawing/2014/chart" uri="{C3380CC4-5D6E-409C-BE32-E72D297353CC}">
                  <c16:uniqueId val="{00000003-9715-4875-A2BF-3F0B04BEE265}"/>
                </c:ext>
              </c:extLst>
            </c:dLbl>
            <c:dLbl>
              <c:idx val="2"/>
              <c:layout/>
              <c:tx>
                <c:rich>
                  <a:bodyPr/>
                  <a:lstStyle/>
                  <a:p>
                    <a:fld id="{21B73751-89EF-4AB2-8488-7D185FF2028F}"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 xmlns:c16="http://schemas.microsoft.com/office/drawing/2014/chart" uri="{C3380CC4-5D6E-409C-BE32-E72D297353CC}">
                  <c16:uniqueId val="{00000005-9715-4875-A2BF-3F0B04BEE265}"/>
                </c:ext>
              </c:extLst>
            </c:dLbl>
            <c:dLbl>
              <c:idx val="3"/>
              <c:layout/>
              <c:tx>
                <c:rich>
                  <a:bodyPr/>
                  <a:lstStyle/>
                  <a:p>
                    <a:fld id="{002DB42A-BDCC-41A5-8F0F-0653CFDD9968}"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 xmlns:c16="http://schemas.microsoft.com/office/drawing/2014/chart" uri="{C3380CC4-5D6E-409C-BE32-E72D297353CC}">
                  <c16:uniqueId val="{00000007-9715-4875-A2BF-3F0B04BEE265}"/>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ctr"/>
            <c:showLegendKey val="0"/>
            <c:showVal val="0"/>
            <c:showCatName val="0"/>
            <c:showSerName val="0"/>
            <c:showPercent val="0"/>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15:showDataLabelsRange val="1"/>
              </c:ext>
            </c:extLst>
          </c:dLbls>
          <c:cat>
            <c:strRef>
              <c:f>Deposit!$B$7:$E$7</c:f>
              <c:strCache>
                <c:ptCount val="4"/>
                <c:pt idx="0">
                  <c:v>Level 1 (low)</c:v>
                </c:pt>
                <c:pt idx="1">
                  <c:v>Level 2 (medium)</c:v>
                </c:pt>
                <c:pt idx="2">
                  <c:v>Level 3 (high)</c:v>
                </c:pt>
                <c:pt idx="3">
                  <c:v>Uncertain</c:v>
                </c:pt>
              </c:strCache>
            </c:strRef>
          </c:cat>
          <c:val>
            <c:numRef>
              <c:f>Deposit!$B$8:$E$8</c:f>
              <c:numCache>
                <c:formatCode>General</c:formatCode>
                <c:ptCount val="4"/>
                <c:pt idx="0">
                  <c:v>1</c:v>
                </c:pt>
                <c:pt idx="1">
                  <c:v>2</c:v>
                </c:pt>
                <c:pt idx="2">
                  <c:v>5</c:v>
                </c:pt>
                <c:pt idx="3">
                  <c:v>3</c:v>
                </c:pt>
              </c:numCache>
            </c:numRef>
          </c:val>
          <c:extLst>
            <c:ext xmlns:c15="http://schemas.microsoft.com/office/drawing/2012/chart" uri="{02D57815-91ED-43cb-92C2-25804820EDAC}">
              <c15:datalabelsRange>
                <c15:f>Deposit!$B$8:$E$8</c15:f>
                <c15:dlblRangeCache>
                  <c:ptCount val="4"/>
                  <c:pt idx="0">
                    <c:v>1</c:v>
                  </c:pt>
                  <c:pt idx="1">
                    <c:v>2</c:v>
                  </c:pt>
                  <c:pt idx="2">
                    <c:v>5</c:v>
                  </c:pt>
                  <c:pt idx="3">
                    <c:v>3</c:v>
                  </c:pt>
                </c15:dlblRangeCache>
              </c15:datalabelsRange>
            </c:ext>
            <c:ext xmlns:c16="http://schemas.microsoft.com/office/drawing/2014/chart" uri="{C3380CC4-5D6E-409C-BE32-E72D297353CC}">
              <c16:uniqueId val="{00000008-9715-4875-A2BF-3F0B04BEE265}"/>
            </c:ext>
          </c:extLst>
        </c:ser>
        <c:dLbls>
          <c:dLblPos val="ctr"/>
          <c:showLegendKey val="0"/>
          <c:showVal val="0"/>
          <c:showCatName val="0"/>
          <c:showSerName val="0"/>
          <c:showPercent val="1"/>
          <c:showBubbleSize val="0"/>
          <c:showLeaderLines val="1"/>
        </c:dLbls>
        <c:firstSliceAng val="0"/>
      </c:pieChart>
      <c:spPr>
        <a:noFill/>
        <a:ln>
          <a:noFill/>
        </a:ln>
        <a:effectLst/>
      </c:spPr>
    </c:plotArea>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GB" sz="1400" dirty="0"/>
              <a:t>252e. Deposit would present a security risk</a:t>
            </a:r>
          </a:p>
        </c:rich>
      </c:tx>
      <c:layout>
        <c:manualLayout>
          <c:xMode val="edge"/>
          <c:yMode val="edge"/>
          <c:x val="0.12331750577468789"/>
          <c:y val="3.0207108977497288E-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pieChart>
        <c:varyColors val="1"/>
        <c:ser>
          <c:idx val="0"/>
          <c:order val="0"/>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4818-4921-811F-DA20614D2567}"/>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4818-4921-811F-DA20614D2567}"/>
              </c:ext>
            </c:extLst>
          </c:dPt>
          <c:dPt>
            <c:idx val="2"/>
            <c:bubble3D val="0"/>
            <c:spPr>
              <a:solidFill>
                <a:srgbClr val="A03220"/>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4818-4921-811F-DA20614D2567}"/>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4818-4921-811F-DA20614D2567}"/>
              </c:ext>
            </c:extLst>
          </c:dPt>
          <c:dLbls>
            <c:dLbl>
              <c:idx val="0"/>
              <c:tx>
                <c:rich>
                  <a:bodyPr/>
                  <a:lstStyle/>
                  <a:p>
                    <a:endParaRPr lang="en-US"/>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818-4921-811F-DA20614D2567}"/>
                </c:ext>
              </c:extLst>
            </c:dLbl>
            <c:dLbl>
              <c:idx val="1"/>
              <c:layout/>
              <c:tx>
                <c:rich>
                  <a:bodyPr/>
                  <a:lstStyle/>
                  <a:p>
                    <a:fld id="{95AF0F3D-922B-4E2D-AB89-6C0A4DC559C0}"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showDataLabelsRange val="1"/>
                </c:ext>
                <c:ext xmlns:c16="http://schemas.microsoft.com/office/drawing/2014/chart" uri="{C3380CC4-5D6E-409C-BE32-E72D297353CC}">
                  <c16:uniqueId val="{00000003-4818-4921-811F-DA20614D2567}"/>
                </c:ext>
              </c:extLst>
            </c:dLbl>
            <c:dLbl>
              <c:idx val="2"/>
              <c:layout/>
              <c:tx>
                <c:rich>
                  <a:bodyPr/>
                  <a:lstStyle/>
                  <a:p>
                    <a:fld id="{EBD1EA97-EF6D-41DA-B04F-9C37642424F2}"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 xmlns:c16="http://schemas.microsoft.com/office/drawing/2014/chart" uri="{C3380CC4-5D6E-409C-BE32-E72D297353CC}">
                  <c16:uniqueId val="{00000005-4818-4921-811F-DA20614D2567}"/>
                </c:ext>
              </c:extLst>
            </c:dLbl>
            <c:dLbl>
              <c:idx val="3"/>
              <c:layout/>
              <c:tx>
                <c:rich>
                  <a:bodyPr/>
                  <a:lstStyle/>
                  <a:p>
                    <a:fld id="{78F9E07E-BEE4-4E2A-9BC1-824433A8C4A7}"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 xmlns:c16="http://schemas.microsoft.com/office/drawing/2014/chart" uri="{C3380CC4-5D6E-409C-BE32-E72D297353CC}">
                  <c16:uniqueId val="{00000007-4818-4921-811F-DA20614D2567}"/>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ctr"/>
            <c:showLegendKey val="0"/>
            <c:showVal val="0"/>
            <c:showCatName val="0"/>
            <c:showSerName val="0"/>
            <c:showPercent val="0"/>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15:showDataLabelsRange val="1"/>
              </c:ext>
            </c:extLst>
          </c:dLbls>
          <c:cat>
            <c:strRef>
              <c:f>Deposit!$B$9:$E$9</c:f>
              <c:strCache>
                <c:ptCount val="4"/>
                <c:pt idx="0">
                  <c:v>Level 1 (low)</c:v>
                </c:pt>
                <c:pt idx="1">
                  <c:v>Level 2 (medium)</c:v>
                </c:pt>
                <c:pt idx="2">
                  <c:v>Level 3 (high)</c:v>
                </c:pt>
                <c:pt idx="3">
                  <c:v>Uncertain</c:v>
                </c:pt>
              </c:strCache>
            </c:strRef>
          </c:cat>
          <c:val>
            <c:numRef>
              <c:f>Deposit!$B$10:$E$10</c:f>
              <c:numCache>
                <c:formatCode>General</c:formatCode>
                <c:ptCount val="4"/>
                <c:pt idx="1">
                  <c:v>1</c:v>
                </c:pt>
                <c:pt idx="2">
                  <c:v>6</c:v>
                </c:pt>
                <c:pt idx="3">
                  <c:v>4</c:v>
                </c:pt>
              </c:numCache>
            </c:numRef>
          </c:val>
          <c:extLst>
            <c:ext xmlns:c15="http://schemas.microsoft.com/office/drawing/2012/chart" uri="{02D57815-91ED-43cb-92C2-25804820EDAC}">
              <c15:datalabelsRange>
                <c15:f>Deposit!$B$10:$E$10</c15:f>
                <c15:dlblRangeCache>
                  <c:ptCount val="4"/>
                  <c:pt idx="1">
                    <c:v>1</c:v>
                  </c:pt>
                  <c:pt idx="2">
                    <c:v>6</c:v>
                  </c:pt>
                  <c:pt idx="3">
                    <c:v>4</c:v>
                  </c:pt>
                </c15:dlblRangeCache>
              </c15:datalabelsRange>
            </c:ext>
            <c:ext xmlns:c16="http://schemas.microsoft.com/office/drawing/2014/chart" uri="{C3380CC4-5D6E-409C-BE32-E72D297353CC}">
              <c16:uniqueId val="{00000008-4818-4921-811F-DA20614D2567}"/>
            </c:ext>
          </c:extLst>
        </c:ser>
        <c:dLbls>
          <c:dLblPos val="ctr"/>
          <c:showLegendKey val="0"/>
          <c:showVal val="0"/>
          <c:showCatName val="0"/>
          <c:showSerName val="0"/>
          <c:showPercent val="1"/>
          <c:showBubbleSize val="0"/>
          <c:showLeaderLines val="1"/>
        </c:dLbls>
        <c:firstSliceAng val="0"/>
      </c:pieChart>
      <c:spPr>
        <a:noFill/>
        <a:ln>
          <a:noFill/>
        </a:ln>
        <a:effectLst/>
      </c:spPr>
    </c:plotArea>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GB" sz="1400" b="1" i="0" u="none" strike="noStrike" baseline="0" dirty="0">
                <a:effectLst/>
              </a:rPr>
              <a:t>253a. </a:t>
            </a:r>
            <a:r>
              <a:rPr lang="en-GB" sz="1400" b="1" i="0" u="none" strike="noStrike" baseline="0" dirty="0" smtClean="0">
                <a:effectLst/>
              </a:rPr>
              <a:t>Depends on  </a:t>
            </a:r>
            <a:r>
              <a:rPr lang="en-GB" sz="1400" b="1" i="0" u="none" strike="noStrike" baseline="0" dirty="0">
                <a:effectLst/>
              </a:rPr>
              <a:t>reproduction of 3rd party content for which open access rights could not be granted </a:t>
            </a:r>
            <a:endParaRPr lang="en-GB" sz="1400" dirty="0"/>
          </a:p>
        </c:rich>
      </c:tx>
      <c:layout>
        <c:manualLayout>
          <c:xMode val="edge"/>
          <c:yMode val="edge"/>
          <c:x val="0.12257635393078063"/>
          <c:y val="2.0490011361469291E-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pieChart>
        <c:varyColors val="1"/>
        <c:ser>
          <c:idx val="0"/>
          <c:order val="0"/>
          <c:dPt>
            <c:idx val="0"/>
            <c:bubble3D val="0"/>
            <c:spPr>
              <a:solidFill>
                <a:schemeClr val="accent6">
                  <a:lumMod val="60000"/>
                  <a:lumOff val="4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4604-4381-A3B3-642C743939F7}"/>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4604-4381-A3B3-642C743939F7}"/>
              </c:ext>
            </c:extLst>
          </c:dPt>
          <c:dPt>
            <c:idx val="2"/>
            <c:bubble3D val="0"/>
            <c:spPr>
              <a:solidFill>
                <a:srgbClr val="A03220"/>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4604-4381-A3B3-642C743939F7}"/>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4604-4381-A3B3-642C743939F7}"/>
              </c:ext>
            </c:extLst>
          </c:dPt>
          <c:dLbls>
            <c:dLbl>
              <c:idx val="0"/>
              <c:layout/>
              <c:tx>
                <c:rich>
                  <a:bodyPr/>
                  <a:lstStyle/>
                  <a:p>
                    <a:fld id="{5B9ADB1F-0861-4D83-91EF-B74FF1D6C81E}"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showDataLabelsRange val="1"/>
                </c:ext>
                <c:ext xmlns:c16="http://schemas.microsoft.com/office/drawing/2014/chart" uri="{C3380CC4-5D6E-409C-BE32-E72D297353CC}">
                  <c16:uniqueId val="{00000001-4604-4381-A3B3-642C743939F7}"/>
                </c:ext>
              </c:extLst>
            </c:dLbl>
            <c:dLbl>
              <c:idx val="1"/>
              <c:layout/>
              <c:tx>
                <c:rich>
                  <a:bodyPr/>
                  <a:lstStyle/>
                  <a:p>
                    <a:fld id="{4DFC74B2-BC84-4360-AA01-4EF61F64FA69}"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 xmlns:c16="http://schemas.microsoft.com/office/drawing/2014/chart" uri="{C3380CC4-5D6E-409C-BE32-E72D297353CC}">
                  <c16:uniqueId val="{00000003-4604-4381-A3B3-642C743939F7}"/>
                </c:ext>
              </c:extLst>
            </c:dLbl>
            <c:dLbl>
              <c:idx val="2"/>
              <c:layout/>
              <c:tx>
                <c:rich>
                  <a:bodyPr/>
                  <a:lstStyle/>
                  <a:p>
                    <a:fld id="{56DE185A-1971-432D-8DF4-A83B744309C6}"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 xmlns:c16="http://schemas.microsoft.com/office/drawing/2014/chart" uri="{C3380CC4-5D6E-409C-BE32-E72D297353CC}">
                  <c16:uniqueId val="{00000005-4604-4381-A3B3-642C743939F7}"/>
                </c:ext>
              </c:extLst>
            </c:dLbl>
            <c:dLbl>
              <c:idx val="3"/>
              <c:layout/>
              <c:tx>
                <c:rich>
                  <a:bodyPr/>
                  <a:lstStyle/>
                  <a:p>
                    <a:fld id="{121C54D2-EE95-4BFF-A359-9253555D91A2}"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 xmlns:c16="http://schemas.microsoft.com/office/drawing/2014/chart" uri="{C3380CC4-5D6E-409C-BE32-E72D297353CC}">
                  <c16:uniqueId val="{00000007-4604-4381-A3B3-642C743939F7}"/>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ctr"/>
            <c:showLegendKey val="0"/>
            <c:showVal val="0"/>
            <c:showCatName val="0"/>
            <c:showSerName val="0"/>
            <c:showPercent val="0"/>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15:showDataLabelsRange val="1"/>
              </c:ext>
            </c:extLst>
          </c:dLbls>
          <c:cat>
            <c:strRef>
              <c:f>Access!$B$1:$E$1</c:f>
              <c:strCache>
                <c:ptCount val="4"/>
                <c:pt idx="0">
                  <c:v>Level 1 (low)</c:v>
                </c:pt>
                <c:pt idx="1">
                  <c:v>Level 2 (medium)</c:v>
                </c:pt>
                <c:pt idx="2">
                  <c:v>Level 3 (high)</c:v>
                </c:pt>
                <c:pt idx="3">
                  <c:v>Uncertain</c:v>
                </c:pt>
              </c:strCache>
            </c:strRef>
          </c:cat>
          <c:val>
            <c:numRef>
              <c:f>Access!$B$2:$E$2</c:f>
              <c:numCache>
                <c:formatCode>General</c:formatCode>
                <c:ptCount val="4"/>
                <c:pt idx="0">
                  <c:v>1</c:v>
                </c:pt>
                <c:pt idx="1">
                  <c:v>5</c:v>
                </c:pt>
                <c:pt idx="2">
                  <c:v>1</c:v>
                </c:pt>
                <c:pt idx="3">
                  <c:v>4</c:v>
                </c:pt>
              </c:numCache>
            </c:numRef>
          </c:val>
          <c:extLst>
            <c:ext xmlns:c15="http://schemas.microsoft.com/office/drawing/2012/chart" uri="{02D57815-91ED-43cb-92C2-25804820EDAC}">
              <c15:datalabelsRange>
                <c15:f>Access!$B$2:$E$2</c15:f>
                <c15:dlblRangeCache>
                  <c:ptCount val="4"/>
                  <c:pt idx="0">
                    <c:v>1</c:v>
                  </c:pt>
                  <c:pt idx="1">
                    <c:v>5</c:v>
                  </c:pt>
                  <c:pt idx="2">
                    <c:v>1</c:v>
                  </c:pt>
                  <c:pt idx="3">
                    <c:v>4</c:v>
                  </c:pt>
                </c15:dlblRangeCache>
              </c15:datalabelsRange>
            </c:ext>
            <c:ext xmlns:c16="http://schemas.microsoft.com/office/drawing/2014/chart" uri="{C3380CC4-5D6E-409C-BE32-E72D297353CC}">
              <c16:uniqueId val="{00000008-4604-4381-A3B3-642C743939F7}"/>
            </c:ext>
          </c:extLst>
        </c:ser>
        <c:dLbls>
          <c:dLblPos val="ctr"/>
          <c:showLegendKey val="0"/>
          <c:showVal val="0"/>
          <c:showCatName val="0"/>
          <c:showSerName val="0"/>
          <c:showPercent val="1"/>
          <c:showBubbleSize val="0"/>
          <c:showLeaderLines val="1"/>
        </c:dLbls>
        <c:firstSliceAng val="0"/>
      </c:pieChart>
      <c:spPr>
        <a:noFill/>
        <a:ln>
          <a:noFill/>
        </a:ln>
        <a:effectLst/>
      </c:spPr>
    </c:plotArea>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GB" sz="1400" dirty="0"/>
              <a:t>253b.</a:t>
            </a:r>
            <a:r>
              <a:rPr lang="en-GB" sz="1400" baseline="0" dirty="0"/>
              <a:t> Embargo exceeds maximum for REF Panel and was most appropriate publication </a:t>
            </a:r>
            <a:endParaRPr lang="en-GB" sz="1400" dirty="0"/>
          </a:p>
        </c:rich>
      </c:tx>
      <c:layout>
        <c:manualLayout>
          <c:xMode val="edge"/>
          <c:yMode val="edge"/>
          <c:x val="0.10487865448571966"/>
          <c:y val="0"/>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pieChart>
        <c:varyColors val="1"/>
        <c:ser>
          <c:idx val="0"/>
          <c:order val="0"/>
          <c:dPt>
            <c:idx val="0"/>
            <c:bubble3D val="0"/>
            <c:spPr>
              <a:solidFill>
                <a:schemeClr val="accent6">
                  <a:lumMod val="60000"/>
                  <a:lumOff val="4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E011-4169-822D-7F6FDE34BC66}"/>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E011-4169-822D-7F6FDE34BC66}"/>
              </c:ext>
            </c:extLst>
          </c:dPt>
          <c:dPt>
            <c:idx val="2"/>
            <c:bubble3D val="0"/>
            <c:spPr>
              <a:solidFill>
                <a:srgbClr val="A03220"/>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E011-4169-822D-7F6FDE34BC66}"/>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E011-4169-822D-7F6FDE34BC66}"/>
              </c:ext>
            </c:extLst>
          </c:dPt>
          <c:dLbls>
            <c:dLbl>
              <c:idx val="0"/>
              <c:layout/>
              <c:tx>
                <c:rich>
                  <a:bodyPr/>
                  <a:lstStyle/>
                  <a:p>
                    <a:fld id="{3525B978-B663-4B88-8382-D6C46F92FE23}"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showDataLabelsRange val="1"/>
                </c:ext>
                <c:ext xmlns:c16="http://schemas.microsoft.com/office/drawing/2014/chart" uri="{C3380CC4-5D6E-409C-BE32-E72D297353CC}">
                  <c16:uniqueId val="{00000001-E011-4169-822D-7F6FDE34BC66}"/>
                </c:ext>
              </c:extLst>
            </c:dLbl>
            <c:dLbl>
              <c:idx val="1"/>
              <c:layout/>
              <c:tx>
                <c:rich>
                  <a:bodyPr/>
                  <a:lstStyle/>
                  <a:p>
                    <a:fld id="{FAA3F64D-7C9C-4FB0-8F34-3B71CC3A55EF}"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 xmlns:c16="http://schemas.microsoft.com/office/drawing/2014/chart" uri="{C3380CC4-5D6E-409C-BE32-E72D297353CC}">
                  <c16:uniqueId val="{00000003-E011-4169-822D-7F6FDE34BC66}"/>
                </c:ext>
              </c:extLst>
            </c:dLbl>
            <c:dLbl>
              <c:idx val="2"/>
              <c:layout/>
              <c:tx>
                <c:rich>
                  <a:bodyPr/>
                  <a:lstStyle/>
                  <a:p>
                    <a:fld id="{8679A670-0902-47B5-9F13-312006A40F9C}"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 xmlns:c16="http://schemas.microsoft.com/office/drawing/2014/chart" uri="{C3380CC4-5D6E-409C-BE32-E72D297353CC}">
                  <c16:uniqueId val="{00000005-E011-4169-822D-7F6FDE34BC66}"/>
                </c:ext>
              </c:extLst>
            </c:dLbl>
            <c:dLbl>
              <c:idx val="3"/>
              <c:tx>
                <c:rich>
                  <a:bodyPr/>
                  <a:lstStyle/>
                  <a:p>
                    <a:endParaRPr lang="en-US"/>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E011-4169-822D-7F6FDE34BC66}"/>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ctr"/>
            <c:showLegendKey val="0"/>
            <c:showVal val="0"/>
            <c:showCatName val="0"/>
            <c:showSerName val="0"/>
            <c:showPercent val="0"/>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15:showDataLabelsRange val="1"/>
              </c:ext>
            </c:extLst>
          </c:dLbls>
          <c:cat>
            <c:strRef>
              <c:f>Access!$B$3:$E$3</c:f>
              <c:strCache>
                <c:ptCount val="4"/>
                <c:pt idx="0">
                  <c:v>Level 1 (low)</c:v>
                </c:pt>
                <c:pt idx="1">
                  <c:v>Level 2 (medium)</c:v>
                </c:pt>
                <c:pt idx="2">
                  <c:v>Level 3 (high)</c:v>
                </c:pt>
                <c:pt idx="3">
                  <c:v>Uncertain</c:v>
                </c:pt>
              </c:strCache>
            </c:strRef>
          </c:cat>
          <c:val>
            <c:numRef>
              <c:f>Access!$B$4:$E$4</c:f>
              <c:numCache>
                <c:formatCode>General</c:formatCode>
                <c:ptCount val="4"/>
                <c:pt idx="0">
                  <c:v>1</c:v>
                </c:pt>
                <c:pt idx="1">
                  <c:v>5</c:v>
                </c:pt>
                <c:pt idx="2">
                  <c:v>5</c:v>
                </c:pt>
              </c:numCache>
            </c:numRef>
          </c:val>
          <c:extLst>
            <c:ext xmlns:c15="http://schemas.microsoft.com/office/drawing/2012/chart" uri="{02D57815-91ED-43cb-92C2-25804820EDAC}">
              <c15:datalabelsRange>
                <c15:f>Access!$B$4:$E$4</c15:f>
                <c15:dlblRangeCache>
                  <c:ptCount val="4"/>
                  <c:pt idx="0">
                    <c:v>1</c:v>
                  </c:pt>
                  <c:pt idx="1">
                    <c:v>5</c:v>
                  </c:pt>
                  <c:pt idx="2">
                    <c:v>5</c:v>
                  </c:pt>
                </c15:dlblRangeCache>
              </c15:datalabelsRange>
            </c:ext>
            <c:ext xmlns:c16="http://schemas.microsoft.com/office/drawing/2014/chart" uri="{C3380CC4-5D6E-409C-BE32-E72D297353CC}">
              <c16:uniqueId val="{00000008-E011-4169-822D-7F6FDE34BC66}"/>
            </c:ext>
          </c:extLst>
        </c:ser>
        <c:dLbls>
          <c:dLblPos val="ctr"/>
          <c:showLegendKey val="0"/>
          <c:showVal val="0"/>
          <c:showCatName val="0"/>
          <c:showSerName val="0"/>
          <c:showPercent val="1"/>
          <c:showBubbleSize val="0"/>
          <c:showLeaderLines val="1"/>
        </c:dLbls>
        <c:firstSliceAng val="0"/>
      </c:pieChart>
      <c:spPr>
        <a:noFill/>
        <a:ln>
          <a:noFill/>
        </a:ln>
        <a:effectLst/>
      </c:spPr>
    </c:plotArea>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GB" sz="1400" dirty="0"/>
              <a:t>253c.</a:t>
            </a:r>
            <a:r>
              <a:rPr lang="en-GB" sz="1400" baseline="0" dirty="0"/>
              <a:t> Publication disallows open access deposit in a repository and was most appropriate publication </a:t>
            </a:r>
            <a:endParaRPr lang="en-GB" sz="1400" dirty="0"/>
          </a:p>
        </c:rich>
      </c:tx>
      <c:layout>
        <c:manualLayout>
          <c:xMode val="edge"/>
          <c:yMode val="edge"/>
          <c:x val="8.1578182371513097E-2"/>
          <c:y val="5.2252246692319641E-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pieChart>
        <c:varyColors val="1"/>
        <c:ser>
          <c:idx val="0"/>
          <c:order val="0"/>
          <c:dPt>
            <c:idx val="0"/>
            <c:bubble3D val="0"/>
            <c:spPr>
              <a:solidFill>
                <a:schemeClr val="accent6">
                  <a:lumMod val="60000"/>
                  <a:lumOff val="4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275F-4BC8-B05C-7EBDEEF7DB9D}"/>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275F-4BC8-B05C-7EBDEEF7DB9D}"/>
              </c:ext>
            </c:extLst>
          </c:dPt>
          <c:dPt>
            <c:idx val="2"/>
            <c:bubble3D val="0"/>
            <c:spPr>
              <a:solidFill>
                <a:srgbClr val="A03220"/>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275F-4BC8-B05C-7EBDEEF7DB9D}"/>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275F-4BC8-B05C-7EBDEEF7DB9D}"/>
              </c:ext>
            </c:extLst>
          </c:dPt>
          <c:dLbls>
            <c:dLbl>
              <c:idx val="0"/>
              <c:layout/>
              <c:tx>
                <c:rich>
                  <a:bodyPr/>
                  <a:lstStyle/>
                  <a:p>
                    <a:fld id="{51ECDD61-45DE-421A-96A3-3F47987D7FE2}"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showDataLabelsRange val="1"/>
                </c:ext>
                <c:ext xmlns:c16="http://schemas.microsoft.com/office/drawing/2014/chart" uri="{C3380CC4-5D6E-409C-BE32-E72D297353CC}">
                  <c16:uniqueId val="{00000001-275F-4BC8-B05C-7EBDEEF7DB9D}"/>
                </c:ext>
              </c:extLst>
            </c:dLbl>
            <c:dLbl>
              <c:idx val="1"/>
              <c:layout/>
              <c:tx>
                <c:rich>
                  <a:bodyPr/>
                  <a:lstStyle/>
                  <a:p>
                    <a:fld id="{481DAA7E-3F1E-4760-B8C1-D1F1E1061937}"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 xmlns:c16="http://schemas.microsoft.com/office/drawing/2014/chart" uri="{C3380CC4-5D6E-409C-BE32-E72D297353CC}">
                  <c16:uniqueId val="{00000003-275F-4BC8-B05C-7EBDEEF7DB9D}"/>
                </c:ext>
              </c:extLst>
            </c:dLbl>
            <c:dLbl>
              <c:idx val="2"/>
              <c:layout/>
              <c:tx>
                <c:rich>
                  <a:bodyPr/>
                  <a:lstStyle/>
                  <a:p>
                    <a:fld id="{096C1EFC-BBBC-4860-A4E3-A9D1FD93C93B}"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 xmlns:c16="http://schemas.microsoft.com/office/drawing/2014/chart" uri="{C3380CC4-5D6E-409C-BE32-E72D297353CC}">
                  <c16:uniqueId val="{00000005-275F-4BC8-B05C-7EBDEEF7DB9D}"/>
                </c:ext>
              </c:extLst>
            </c:dLbl>
            <c:dLbl>
              <c:idx val="3"/>
              <c:tx>
                <c:rich>
                  <a:bodyPr/>
                  <a:lstStyle/>
                  <a:p>
                    <a:endParaRPr lang="en-US"/>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275F-4BC8-B05C-7EBDEEF7DB9D}"/>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ctr"/>
            <c:showLegendKey val="0"/>
            <c:showVal val="0"/>
            <c:showCatName val="0"/>
            <c:showSerName val="0"/>
            <c:showPercent val="0"/>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15:showDataLabelsRange val="1"/>
              </c:ext>
            </c:extLst>
          </c:dLbls>
          <c:cat>
            <c:strRef>
              <c:f>Access!$B$3:$E$3</c:f>
              <c:strCache>
                <c:ptCount val="4"/>
                <c:pt idx="0">
                  <c:v>Level 1 (low)</c:v>
                </c:pt>
                <c:pt idx="1">
                  <c:v>Level 2 (medium)</c:v>
                </c:pt>
                <c:pt idx="2">
                  <c:v>Level 3 (high)</c:v>
                </c:pt>
                <c:pt idx="3">
                  <c:v>Uncertain</c:v>
                </c:pt>
              </c:strCache>
            </c:strRef>
          </c:cat>
          <c:val>
            <c:numRef>
              <c:f>Access!$B$4:$E$4</c:f>
              <c:numCache>
                <c:formatCode>General</c:formatCode>
                <c:ptCount val="4"/>
                <c:pt idx="0">
                  <c:v>1</c:v>
                </c:pt>
                <c:pt idx="1">
                  <c:v>5</c:v>
                </c:pt>
                <c:pt idx="2">
                  <c:v>5</c:v>
                </c:pt>
              </c:numCache>
            </c:numRef>
          </c:val>
          <c:extLst>
            <c:ext xmlns:c15="http://schemas.microsoft.com/office/drawing/2012/chart" uri="{02D57815-91ED-43cb-92C2-25804820EDAC}">
              <c15:datalabelsRange>
                <c15:f>Access!$B$4:$E$4</c15:f>
                <c15:dlblRangeCache>
                  <c:ptCount val="4"/>
                  <c:pt idx="0">
                    <c:v>1</c:v>
                  </c:pt>
                  <c:pt idx="1">
                    <c:v>5</c:v>
                  </c:pt>
                  <c:pt idx="2">
                    <c:v>5</c:v>
                  </c:pt>
                </c15:dlblRangeCache>
              </c15:datalabelsRange>
            </c:ext>
            <c:ext xmlns:c16="http://schemas.microsoft.com/office/drawing/2014/chart" uri="{C3380CC4-5D6E-409C-BE32-E72D297353CC}">
              <c16:uniqueId val="{00000008-275F-4BC8-B05C-7EBDEEF7DB9D}"/>
            </c:ext>
          </c:extLst>
        </c:ser>
        <c:dLbls>
          <c:dLblPos val="ctr"/>
          <c:showLegendKey val="0"/>
          <c:showVal val="0"/>
          <c:showCatName val="0"/>
          <c:showSerName val="0"/>
          <c:showPercent val="1"/>
          <c:showBubbleSize val="0"/>
          <c:showLeaderLines val="1"/>
        </c:dLbls>
        <c:firstSliceAng val="0"/>
      </c:pieChart>
      <c:spPr>
        <a:noFill/>
        <a:ln>
          <a:noFill/>
        </a:ln>
        <a:effectLst/>
      </c:spPr>
    </c:plotArea>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GB" sz="1400" dirty="0"/>
              <a:t>254a. Staff </a:t>
            </a:r>
            <a:r>
              <a:rPr lang="en-GB" sz="1400" baseline="0" dirty="0"/>
              <a:t>member at other UK HEI at acceptance and not possible to determine OA compliance </a:t>
            </a:r>
            <a:endParaRPr lang="en-GB" sz="1400" dirty="0"/>
          </a:p>
        </c:rich>
      </c:tx>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pieChart>
        <c:varyColors val="1"/>
        <c:ser>
          <c:idx val="0"/>
          <c:order val="0"/>
          <c:dPt>
            <c:idx val="0"/>
            <c:bubble3D val="0"/>
            <c:spPr>
              <a:solidFill>
                <a:schemeClr val="accent6">
                  <a:lumMod val="60000"/>
                  <a:lumOff val="40000"/>
                </a:schemeClr>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3EE7-48A2-9FA3-25454298AA07}"/>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3EE7-48A2-9FA3-25454298AA07}"/>
              </c:ext>
            </c:extLst>
          </c:dPt>
          <c:dPt>
            <c:idx val="2"/>
            <c:bubble3D val="0"/>
            <c:spPr>
              <a:solidFill>
                <a:srgbClr val="A03220"/>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3EE7-48A2-9FA3-25454298AA07}"/>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3EE7-48A2-9FA3-25454298AA07}"/>
              </c:ext>
            </c:extLst>
          </c:dPt>
          <c:dLbls>
            <c:dLbl>
              <c:idx val="0"/>
              <c:layout/>
              <c:tx>
                <c:rich>
                  <a:bodyPr/>
                  <a:lstStyle/>
                  <a:p>
                    <a:fld id="{4D584BEA-7859-4A8D-9E98-BD021D74BA0A}"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showDataLabelsRange val="1"/>
                </c:ext>
                <c:ext xmlns:c16="http://schemas.microsoft.com/office/drawing/2014/chart" uri="{C3380CC4-5D6E-409C-BE32-E72D297353CC}">
                  <c16:uniqueId val="{00000001-3EE7-48A2-9FA3-25454298AA07}"/>
                </c:ext>
              </c:extLst>
            </c:dLbl>
            <c:dLbl>
              <c:idx val="1"/>
              <c:layout/>
              <c:tx>
                <c:rich>
                  <a:bodyPr/>
                  <a:lstStyle/>
                  <a:p>
                    <a:fld id="{575BB466-A134-45E3-869A-F91A64114EF8}"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 xmlns:c16="http://schemas.microsoft.com/office/drawing/2014/chart" uri="{C3380CC4-5D6E-409C-BE32-E72D297353CC}">
                  <c16:uniqueId val="{00000003-3EE7-48A2-9FA3-25454298AA07}"/>
                </c:ext>
              </c:extLst>
            </c:dLbl>
            <c:dLbl>
              <c:idx val="2"/>
              <c:layout/>
              <c:tx>
                <c:rich>
                  <a:bodyPr/>
                  <a:lstStyle/>
                  <a:p>
                    <a:fld id="{2F5AFCD1-294A-47C5-880B-0C2BAF242069}" type="CELLRANGE">
                      <a:rPr lang="en-US"/>
                      <a:pPr/>
                      <a:t>[CELLRANGE]</a:t>
                    </a:fld>
                    <a:endParaRPr lang="en-GB"/>
                  </a:p>
                </c:rich>
              </c:tx>
              <c:dLblPos val="ct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 xmlns:c16="http://schemas.microsoft.com/office/drawing/2014/chart" uri="{C3380CC4-5D6E-409C-BE32-E72D297353CC}">
                  <c16:uniqueId val="{00000005-3EE7-48A2-9FA3-25454298AA07}"/>
                </c:ext>
              </c:extLst>
            </c:dLbl>
            <c:dLbl>
              <c:idx val="3"/>
              <c:tx>
                <c:rich>
                  <a:bodyPr/>
                  <a:lstStyle/>
                  <a:p>
                    <a:endParaRPr lang="en-US"/>
                  </a:p>
                </c:rich>
              </c:tx>
              <c:dLblPos val="ctr"/>
              <c:showLegendKey val="0"/>
              <c:showVal val="0"/>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3EE7-48A2-9FA3-25454298AA07}"/>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ctr"/>
            <c:showLegendKey val="0"/>
            <c:showVal val="0"/>
            <c:showCatName val="0"/>
            <c:showSerName val="0"/>
            <c:showPercent val="0"/>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15:showDataLabelsRange val="1"/>
              </c:ext>
            </c:extLst>
          </c:dLbls>
          <c:cat>
            <c:strRef>
              <c:f>Technical!$B$1:$E$1</c:f>
              <c:strCache>
                <c:ptCount val="4"/>
                <c:pt idx="0">
                  <c:v>Level 1 (low)</c:v>
                </c:pt>
                <c:pt idx="1">
                  <c:v>Level 2 (medium)</c:v>
                </c:pt>
                <c:pt idx="2">
                  <c:v>Level 3 (high)</c:v>
                </c:pt>
                <c:pt idx="3">
                  <c:v>Uncertain</c:v>
                </c:pt>
              </c:strCache>
            </c:strRef>
          </c:cat>
          <c:val>
            <c:numRef>
              <c:f>Technical!$B$2:$E$2</c:f>
              <c:numCache>
                <c:formatCode>General</c:formatCode>
                <c:ptCount val="4"/>
                <c:pt idx="0">
                  <c:v>8</c:v>
                </c:pt>
                <c:pt idx="1">
                  <c:v>2</c:v>
                </c:pt>
                <c:pt idx="2">
                  <c:v>1</c:v>
                </c:pt>
              </c:numCache>
            </c:numRef>
          </c:val>
          <c:extLst>
            <c:ext xmlns:c15="http://schemas.microsoft.com/office/drawing/2012/chart" uri="{02D57815-91ED-43cb-92C2-25804820EDAC}">
              <c15:datalabelsRange>
                <c15:f>Technical!$B$2:$E$2</c15:f>
                <c15:dlblRangeCache>
                  <c:ptCount val="4"/>
                  <c:pt idx="0">
                    <c:v>8</c:v>
                  </c:pt>
                  <c:pt idx="1">
                    <c:v>2</c:v>
                  </c:pt>
                  <c:pt idx="2">
                    <c:v>1</c:v>
                  </c:pt>
                </c15:dlblRangeCache>
              </c15:datalabelsRange>
            </c:ext>
            <c:ext xmlns:c16="http://schemas.microsoft.com/office/drawing/2014/chart" uri="{C3380CC4-5D6E-409C-BE32-E72D297353CC}">
              <c16:uniqueId val="{00000008-3EE7-48A2-9FA3-25454298AA07}"/>
            </c:ext>
          </c:extLst>
        </c:ser>
        <c:dLbls>
          <c:dLblPos val="ctr"/>
          <c:showLegendKey val="0"/>
          <c:showVal val="0"/>
          <c:showCatName val="0"/>
          <c:showSerName val="0"/>
          <c:showPercent val="1"/>
          <c:showBubbleSize val="0"/>
          <c:showLeaderLines val="1"/>
        </c:dLbls>
        <c:firstSliceAng val="0"/>
      </c:pieChart>
      <c:spPr>
        <a:noFill/>
        <a:ln>
          <a:noFill/>
        </a:ln>
        <a:effectLst/>
      </c:spPr>
    </c:plotArea>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10.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11.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12.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13.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14.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15.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16.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17.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6.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7.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8.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9.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1425EFF-A8BA-48D2-BF53-92A862B880CF}" type="datetimeFigureOut">
              <a:rPr lang="en-GB" smtClean="0"/>
              <a:t>06/05/2020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008D96-32BB-4E45-997D-A84890FBC891}" type="slidenum">
              <a:rPr lang="en-GB" smtClean="0"/>
              <a:t>‹#›</a:t>
            </a:fld>
            <a:endParaRPr lang="en-GB"/>
          </a:p>
        </p:txBody>
      </p:sp>
    </p:spTree>
    <p:extLst>
      <p:ext uri="{BB962C8B-B14F-4D97-AF65-F5344CB8AC3E}">
        <p14:creationId xmlns:p14="http://schemas.microsoft.com/office/powerpoint/2010/main" val="17011340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1425EFF-A8BA-48D2-BF53-92A862B880CF}" type="datetimeFigureOut">
              <a:rPr lang="en-GB" smtClean="0"/>
              <a:t>06/05/2020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008D96-32BB-4E45-997D-A84890FBC891}" type="slidenum">
              <a:rPr lang="en-GB" smtClean="0"/>
              <a:t>‹#›</a:t>
            </a:fld>
            <a:endParaRPr lang="en-GB"/>
          </a:p>
        </p:txBody>
      </p:sp>
    </p:spTree>
    <p:extLst>
      <p:ext uri="{BB962C8B-B14F-4D97-AF65-F5344CB8AC3E}">
        <p14:creationId xmlns:p14="http://schemas.microsoft.com/office/powerpoint/2010/main" val="1766177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1425EFF-A8BA-48D2-BF53-92A862B880CF}" type="datetimeFigureOut">
              <a:rPr lang="en-GB" smtClean="0"/>
              <a:t>06/05/2020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008D96-32BB-4E45-997D-A84890FBC891}" type="slidenum">
              <a:rPr lang="en-GB" smtClean="0"/>
              <a:t>‹#›</a:t>
            </a:fld>
            <a:endParaRPr lang="en-GB"/>
          </a:p>
        </p:txBody>
      </p:sp>
    </p:spTree>
    <p:extLst>
      <p:ext uri="{BB962C8B-B14F-4D97-AF65-F5344CB8AC3E}">
        <p14:creationId xmlns:p14="http://schemas.microsoft.com/office/powerpoint/2010/main" val="5300497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1425EFF-A8BA-48D2-BF53-92A862B880CF}" type="datetimeFigureOut">
              <a:rPr lang="en-GB" smtClean="0"/>
              <a:t>06/05/2020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008D96-32BB-4E45-997D-A84890FBC891}" type="slidenum">
              <a:rPr lang="en-GB" smtClean="0"/>
              <a:t>‹#›</a:t>
            </a:fld>
            <a:endParaRPr lang="en-GB"/>
          </a:p>
        </p:txBody>
      </p:sp>
    </p:spTree>
    <p:extLst>
      <p:ext uri="{BB962C8B-B14F-4D97-AF65-F5344CB8AC3E}">
        <p14:creationId xmlns:p14="http://schemas.microsoft.com/office/powerpoint/2010/main" val="955972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1425EFF-A8BA-48D2-BF53-92A862B880CF}" type="datetimeFigureOut">
              <a:rPr lang="en-GB" smtClean="0"/>
              <a:t>06/05/2020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008D96-32BB-4E45-997D-A84890FBC891}" type="slidenum">
              <a:rPr lang="en-GB" smtClean="0"/>
              <a:t>‹#›</a:t>
            </a:fld>
            <a:endParaRPr lang="en-GB"/>
          </a:p>
        </p:txBody>
      </p:sp>
    </p:spTree>
    <p:extLst>
      <p:ext uri="{BB962C8B-B14F-4D97-AF65-F5344CB8AC3E}">
        <p14:creationId xmlns:p14="http://schemas.microsoft.com/office/powerpoint/2010/main" val="3511177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1425EFF-A8BA-48D2-BF53-92A862B880CF}" type="datetimeFigureOut">
              <a:rPr lang="en-GB" smtClean="0"/>
              <a:t>06/05/2020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0008D96-32BB-4E45-997D-A84890FBC891}" type="slidenum">
              <a:rPr lang="en-GB" smtClean="0"/>
              <a:t>‹#›</a:t>
            </a:fld>
            <a:endParaRPr lang="en-GB"/>
          </a:p>
        </p:txBody>
      </p:sp>
    </p:spTree>
    <p:extLst>
      <p:ext uri="{BB962C8B-B14F-4D97-AF65-F5344CB8AC3E}">
        <p14:creationId xmlns:p14="http://schemas.microsoft.com/office/powerpoint/2010/main" val="8888093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1425EFF-A8BA-48D2-BF53-92A862B880CF}" type="datetimeFigureOut">
              <a:rPr lang="en-GB" smtClean="0"/>
              <a:t>06/05/2020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0008D96-32BB-4E45-997D-A84890FBC891}" type="slidenum">
              <a:rPr lang="en-GB" smtClean="0"/>
              <a:t>‹#›</a:t>
            </a:fld>
            <a:endParaRPr lang="en-GB"/>
          </a:p>
        </p:txBody>
      </p:sp>
    </p:spTree>
    <p:extLst>
      <p:ext uri="{BB962C8B-B14F-4D97-AF65-F5344CB8AC3E}">
        <p14:creationId xmlns:p14="http://schemas.microsoft.com/office/powerpoint/2010/main" val="10525376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1425EFF-A8BA-48D2-BF53-92A862B880CF}" type="datetimeFigureOut">
              <a:rPr lang="en-GB" smtClean="0"/>
              <a:t>06/05/2020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0008D96-32BB-4E45-997D-A84890FBC891}" type="slidenum">
              <a:rPr lang="en-GB" smtClean="0"/>
              <a:t>‹#›</a:t>
            </a:fld>
            <a:endParaRPr lang="en-GB"/>
          </a:p>
        </p:txBody>
      </p:sp>
    </p:spTree>
    <p:extLst>
      <p:ext uri="{BB962C8B-B14F-4D97-AF65-F5344CB8AC3E}">
        <p14:creationId xmlns:p14="http://schemas.microsoft.com/office/powerpoint/2010/main" val="239191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425EFF-A8BA-48D2-BF53-92A862B880CF}" type="datetimeFigureOut">
              <a:rPr lang="en-GB" smtClean="0"/>
              <a:t>06/05/2020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0008D96-32BB-4E45-997D-A84890FBC891}" type="slidenum">
              <a:rPr lang="en-GB" smtClean="0"/>
              <a:t>‹#›</a:t>
            </a:fld>
            <a:endParaRPr lang="en-GB"/>
          </a:p>
        </p:txBody>
      </p:sp>
    </p:spTree>
    <p:extLst>
      <p:ext uri="{BB962C8B-B14F-4D97-AF65-F5344CB8AC3E}">
        <p14:creationId xmlns:p14="http://schemas.microsoft.com/office/powerpoint/2010/main" val="37116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1425EFF-A8BA-48D2-BF53-92A862B880CF}" type="datetimeFigureOut">
              <a:rPr lang="en-GB" smtClean="0"/>
              <a:t>06/05/2020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0008D96-32BB-4E45-997D-A84890FBC891}" type="slidenum">
              <a:rPr lang="en-GB" smtClean="0"/>
              <a:t>‹#›</a:t>
            </a:fld>
            <a:endParaRPr lang="en-GB"/>
          </a:p>
        </p:txBody>
      </p:sp>
    </p:spTree>
    <p:extLst>
      <p:ext uri="{BB962C8B-B14F-4D97-AF65-F5344CB8AC3E}">
        <p14:creationId xmlns:p14="http://schemas.microsoft.com/office/powerpoint/2010/main" val="16208644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1425EFF-A8BA-48D2-BF53-92A862B880CF}" type="datetimeFigureOut">
              <a:rPr lang="en-GB" smtClean="0"/>
              <a:t>06/05/2020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0008D96-32BB-4E45-997D-A84890FBC891}" type="slidenum">
              <a:rPr lang="en-GB" smtClean="0"/>
              <a:t>‹#›</a:t>
            </a:fld>
            <a:endParaRPr lang="en-GB"/>
          </a:p>
        </p:txBody>
      </p:sp>
    </p:spTree>
    <p:extLst>
      <p:ext uri="{BB962C8B-B14F-4D97-AF65-F5344CB8AC3E}">
        <p14:creationId xmlns:p14="http://schemas.microsoft.com/office/powerpoint/2010/main" val="3368466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425EFF-A8BA-48D2-BF53-92A862B880CF}" type="datetimeFigureOut">
              <a:rPr lang="en-GB" smtClean="0"/>
              <a:t>06/05/2020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008D96-32BB-4E45-997D-A84890FBC891}" type="slidenum">
              <a:rPr lang="en-GB" smtClean="0"/>
              <a:t>‹#›</a:t>
            </a:fld>
            <a:endParaRPr lang="en-GB"/>
          </a:p>
        </p:txBody>
      </p:sp>
    </p:spTree>
    <p:extLst>
      <p:ext uri="{BB962C8B-B14F-4D97-AF65-F5344CB8AC3E}">
        <p14:creationId xmlns:p14="http://schemas.microsoft.com/office/powerpoint/2010/main" val="37302842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chart" Target="../charts/chart14.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chart" Target="../charts/chart16.xml"/></Relationships>
</file>

<file path=ppt/slides/_rels/slide11.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hyperlink" Target="mailto:elinor.toland@gcu.ac.uk"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7" Type="http://schemas.openxmlformats.org/officeDocument/2006/relationships/image" Target="../media/image1.png"/><Relationship Id="rId2" Type="http://schemas.openxmlformats.org/officeDocument/2006/relationships/chart" Target="../charts/chart1.xml"/><Relationship Id="rId1" Type="http://schemas.openxmlformats.org/officeDocument/2006/relationships/slideLayout" Target="../slideLayouts/slideLayout2.xml"/><Relationship Id="rId6" Type="http://schemas.openxmlformats.org/officeDocument/2006/relationships/chart" Target="../charts/chart5.xml"/><Relationship Id="rId5" Type="http://schemas.openxmlformats.org/officeDocument/2006/relationships/chart" Target="../charts/chart4.xml"/><Relationship Id="rId4" Type="http://schemas.openxmlformats.org/officeDocument/2006/relationships/chart" Target="../charts/char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chart" Target="../charts/chart6.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chart" Target="../charts/char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chart" Target="../charts/chart9.xml"/><Relationship Id="rId1" Type="http://schemas.openxmlformats.org/officeDocument/2006/relationships/slideLayout" Target="../slideLayouts/slideLayout2.xml"/><Relationship Id="rId5" Type="http://schemas.openxmlformats.org/officeDocument/2006/relationships/chart" Target="../charts/chart11.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chart" Target="../charts/chart12.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30621" y="1122363"/>
            <a:ext cx="11035862" cy="2387600"/>
          </a:xfrm>
        </p:spPr>
        <p:txBody>
          <a:bodyPr>
            <a:normAutofit/>
          </a:bodyPr>
          <a:lstStyle/>
          <a:p>
            <a:r>
              <a:rPr lang="en-US" sz="4900" dirty="0" smtClean="0"/>
              <a:t>REF OA Exceptions Survey</a:t>
            </a:r>
            <a:r>
              <a:rPr lang="en-US" dirty="0"/>
              <a:t/>
            </a:r>
            <a:br>
              <a:rPr lang="en-US" dirty="0"/>
            </a:br>
            <a:endParaRPr lang="en-GB" dirty="0"/>
          </a:p>
        </p:txBody>
      </p:sp>
      <p:sp>
        <p:nvSpPr>
          <p:cNvPr id="3" name="Subtitle 2"/>
          <p:cNvSpPr>
            <a:spLocks noGrp="1"/>
          </p:cNvSpPr>
          <p:nvPr>
            <p:ph type="subTitle" idx="1"/>
          </p:nvPr>
        </p:nvSpPr>
        <p:spPr>
          <a:xfrm>
            <a:off x="1524000" y="3074276"/>
            <a:ext cx="9144000" cy="2183524"/>
          </a:xfrm>
        </p:spPr>
        <p:txBody>
          <a:bodyPr/>
          <a:lstStyle/>
          <a:p>
            <a:r>
              <a:rPr lang="en-US" sz="3600" dirty="0" smtClean="0"/>
              <a:t>Open Research Scotland meeting, 30 April 2020</a:t>
            </a:r>
          </a:p>
          <a:p>
            <a:endParaRPr lang="en-US" dirty="0" smtClean="0"/>
          </a:p>
          <a:p>
            <a:r>
              <a:rPr lang="en-US" dirty="0" smtClean="0"/>
              <a:t>Elinor Toland, Glasgow Caledonian University</a:t>
            </a:r>
            <a:endParaRPr lang="en-US" dirty="0"/>
          </a:p>
          <a:p>
            <a:endParaRPr lang="en-GB" dirty="0"/>
          </a:p>
        </p:txBody>
      </p:sp>
    </p:spTree>
    <p:extLst>
      <p:ext uri="{BB962C8B-B14F-4D97-AF65-F5344CB8AC3E}">
        <p14:creationId xmlns:p14="http://schemas.microsoft.com/office/powerpoint/2010/main" val="9222173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Overall summary</a:t>
            </a:r>
            <a:endParaRPr lang="en-GB" dirty="0"/>
          </a:p>
        </p:txBody>
      </p:sp>
      <p:sp>
        <p:nvSpPr>
          <p:cNvPr id="3" name="Content Placeholder 2"/>
          <p:cNvSpPr>
            <a:spLocks noGrp="1"/>
          </p:cNvSpPr>
          <p:nvPr>
            <p:ph idx="1"/>
          </p:nvPr>
        </p:nvSpPr>
        <p:spPr/>
        <p:txBody>
          <a:bodyPr/>
          <a:lstStyle/>
          <a:p>
            <a:pPr marL="0" indent="0">
              <a:buNone/>
            </a:pPr>
            <a:r>
              <a:rPr lang="en-US" dirty="0" smtClean="0"/>
              <a:t>The </a:t>
            </a:r>
            <a:r>
              <a:rPr lang="en-US" dirty="0" smtClean="0"/>
              <a:t>REF open access exceptions </a:t>
            </a:r>
            <a:r>
              <a:rPr lang="en-US" dirty="0" smtClean="0"/>
              <a:t>considered highest risk:</a:t>
            </a:r>
          </a:p>
          <a:p>
            <a:pPr marL="0" indent="0">
              <a:buNone/>
            </a:pPr>
            <a:endParaRPr lang="en-US" dirty="0"/>
          </a:p>
          <a:p>
            <a:pPr marL="0" indent="0">
              <a:buNone/>
            </a:pPr>
            <a:r>
              <a:rPr lang="en-US" dirty="0" smtClean="0"/>
              <a:t> </a:t>
            </a:r>
            <a:endParaRPr lang="en-GB" dirty="0"/>
          </a:p>
        </p:txBody>
      </p:sp>
      <p:graphicFrame>
        <p:nvGraphicFramePr>
          <p:cNvPr id="4" name="Chart 3"/>
          <p:cNvGraphicFramePr>
            <a:graphicFrameLocks/>
          </p:cNvGraphicFramePr>
          <p:nvPr>
            <p:extLst>
              <p:ext uri="{D42A27DB-BD31-4B8C-83A1-F6EECF244321}">
                <p14:modId xmlns:p14="http://schemas.microsoft.com/office/powerpoint/2010/main" val="3587150411"/>
              </p:ext>
            </p:extLst>
          </p:nvPr>
        </p:nvGraphicFramePr>
        <p:xfrm>
          <a:off x="137772" y="2502088"/>
          <a:ext cx="3872393" cy="269557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hart 4"/>
          <p:cNvGraphicFramePr>
            <a:graphicFrameLocks/>
          </p:cNvGraphicFramePr>
          <p:nvPr>
            <p:extLst>
              <p:ext uri="{D42A27DB-BD31-4B8C-83A1-F6EECF244321}">
                <p14:modId xmlns:p14="http://schemas.microsoft.com/office/powerpoint/2010/main" val="2438377700"/>
              </p:ext>
            </p:extLst>
          </p:nvPr>
        </p:nvGraphicFramePr>
        <p:xfrm>
          <a:off x="4010165" y="2502088"/>
          <a:ext cx="4067175" cy="269557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hart 7"/>
          <p:cNvGraphicFramePr>
            <a:graphicFrameLocks/>
          </p:cNvGraphicFramePr>
          <p:nvPr>
            <p:extLst>
              <p:ext uri="{D42A27DB-BD31-4B8C-83A1-F6EECF244321}">
                <p14:modId xmlns:p14="http://schemas.microsoft.com/office/powerpoint/2010/main" val="1779913464"/>
              </p:ext>
            </p:extLst>
          </p:nvPr>
        </p:nvGraphicFramePr>
        <p:xfrm>
          <a:off x="8077340" y="2502089"/>
          <a:ext cx="3889534" cy="2695575"/>
        </p:xfrm>
        <a:graphic>
          <a:graphicData uri="http://schemas.openxmlformats.org/drawingml/2006/chart">
            <c:chart xmlns:c="http://schemas.openxmlformats.org/drawingml/2006/chart" xmlns:r="http://schemas.openxmlformats.org/officeDocument/2006/relationships" r:id="rId4"/>
          </a:graphicData>
        </a:graphic>
      </p:graphicFrame>
      <p:sp>
        <p:nvSpPr>
          <p:cNvPr id="9" name="Rectangle 8"/>
          <p:cNvSpPr/>
          <p:nvPr/>
        </p:nvSpPr>
        <p:spPr>
          <a:xfrm>
            <a:off x="430924" y="5530632"/>
            <a:ext cx="10431518" cy="369332"/>
          </a:xfrm>
          <a:prstGeom prst="rect">
            <a:avLst/>
          </a:prstGeom>
        </p:spPr>
        <p:txBody>
          <a:bodyPr wrap="square">
            <a:spAutoFit/>
          </a:bodyPr>
          <a:lstStyle/>
          <a:p>
            <a:r>
              <a:rPr lang="en-GB" dirty="0" smtClean="0"/>
              <a:t>In addition, a number of other exceptions were considered high risk by 5 people in each case. </a:t>
            </a:r>
            <a:endParaRPr lang="en-GB" dirty="0"/>
          </a:p>
        </p:txBody>
      </p:sp>
      <p:pic>
        <p:nvPicPr>
          <p:cNvPr id="10" name="Picture 9"/>
          <p:cNvPicPr>
            <a:picLocks noChangeAspect="1"/>
          </p:cNvPicPr>
          <p:nvPr/>
        </p:nvPicPr>
        <p:blipFill>
          <a:blip r:embed="rId5"/>
          <a:stretch>
            <a:fillRect/>
          </a:stretch>
        </p:blipFill>
        <p:spPr>
          <a:xfrm>
            <a:off x="10197373" y="5525726"/>
            <a:ext cx="1365497" cy="1135788"/>
          </a:xfrm>
          <a:prstGeom prst="rect">
            <a:avLst/>
          </a:prstGeom>
        </p:spPr>
      </p:pic>
    </p:spTree>
    <p:extLst>
      <p:ext uri="{BB962C8B-B14F-4D97-AF65-F5344CB8AC3E}">
        <p14:creationId xmlns:p14="http://schemas.microsoft.com/office/powerpoint/2010/main" val="21292308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Overall summary</a:t>
            </a:r>
            <a:endParaRPr lang="en-GB" dirty="0"/>
          </a:p>
        </p:txBody>
      </p:sp>
      <p:sp>
        <p:nvSpPr>
          <p:cNvPr id="3" name="Content Placeholder 2"/>
          <p:cNvSpPr>
            <a:spLocks noGrp="1"/>
          </p:cNvSpPr>
          <p:nvPr>
            <p:ph idx="1"/>
          </p:nvPr>
        </p:nvSpPr>
        <p:spPr/>
        <p:txBody>
          <a:bodyPr/>
          <a:lstStyle/>
          <a:p>
            <a:pPr marL="0" indent="0">
              <a:buNone/>
            </a:pPr>
            <a:r>
              <a:rPr lang="en-US" dirty="0" smtClean="0"/>
              <a:t>The </a:t>
            </a:r>
            <a:r>
              <a:rPr lang="en-US" dirty="0" smtClean="0"/>
              <a:t>REF open access </a:t>
            </a:r>
            <a:r>
              <a:rPr lang="en-US" dirty="0" smtClean="0"/>
              <a:t>exceptions </a:t>
            </a:r>
            <a:r>
              <a:rPr lang="en-US" dirty="0" smtClean="0"/>
              <a:t>considered lowest risk:</a:t>
            </a:r>
          </a:p>
          <a:p>
            <a:pPr marL="0" indent="0">
              <a:buNone/>
            </a:pPr>
            <a:endParaRPr lang="en-US" dirty="0"/>
          </a:p>
          <a:p>
            <a:pPr marL="0" indent="0">
              <a:buNone/>
            </a:pPr>
            <a:r>
              <a:rPr lang="en-US" dirty="0" smtClean="0"/>
              <a:t> </a:t>
            </a:r>
            <a:endParaRPr lang="en-GB" dirty="0"/>
          </a:p>
        </p:txBody>
      </p:sp>
      <p:pic>
        <p:nvPicPr>
          <p:cNvPr id="10" name="Picture 9"/>
          <p:cNvPicPr>
            <a:picLocks noChangeAspect="1"/>
          </p:cNvPicPr>
          <p:nvPr/>
        </p:nvPicPr>
        <p:blipFill>
          <a:blip r:embed="rId2"/>
          <a:stretch>
            <a:fillRect/>
          </a:stretch>
        </p:blipFill>
        <p:spPr>
          <a:xfrm>
            <a:off x="9261408" y="3943926"/>
            <a:ext cx="1325059" cy="1102153"/>
          </a:xfrm>
          <a:prstGeom prst="rect">
            <a:avLst/>
          </a:prstGeom>
        </p:spPr>
      </p:pic>
      <p:sp>
        <p:nvSpPr>
          <p:cNvPr id="6" name="Rectangle 5"/>
          <p:cNvSpPr/>
          <p:nvPr/>
        </p:nvSpPr>
        <p:spPr>
          <a:xfrm>
            <a:off x="1290110" y="5447289"/>
            <a:ext cx="8204871" cy="646331"/>
          </a:xfrm>
          <a:prstGeom prst="rect">
            <a:avLst/>
          </a:prstGeom>
        </p:spPr>
        <p:txBody>
          <a:bodyPr wrap="square">
            <a:spAutoFit/>
          </a:bodyPr>
          <a:lstStyle/>
          <a:p>
            <a:r>
              <a:rPr lang="en-US" dirty="0"/>
              <a:t>There were only 2 exceptions where 5 or more people considered them low </a:t>
            </a:r>
            <a:r>
              <a:rPr lang="en-US" dirty="0" smtClean="0"/>
              <a:t>risk in each case. Relates to audit and level of caution/extra caution needed. </a:t>
            </a:r>
            <a:endParaRPr lang="en-GB" dirty="0"/>
          </a:p>
        </p:txBody>
      </p:sp>
      <p:graphicFrame>
        <p:nvGraphicFramePr>
          <p:cNvPr id="13" name="Chart 12"/>
          <p:cNvGraphicFramePr>
            <a:graphicFrameLocks/>
          </p:cNvGraphicFramePr>
          <p:nvPr>
            <p:extLst>
              <p:ext uri="{D42A27DB-BD31-4B8C-83A1-F6EECF244321}">
                <p14:modId xmlns:p14="http://schemas.microsoft.com/office/powerpoint/2010/main" val="1347232486"/>
              </p:ext>
            </p:extLst>
          </p:nvPr>
        </p:nvGraphicFramePr>
        <p:xfrm>
          <a:off x="966524" y="2430669"/>
          <a:ext cx="4147442" cy="2615411"/>
        </p:xfrm>
        <a:graphic>
          <a:graphicData uri="http://schemas.openxmlformats.org/drawingml/2006/chart">
            <c:chart xmlns:c="http://schemas.openxmlformats.org/drawingml/2006/chart" xmlns:r="http://schemas.openxmlformats.org/officeDocument/2006/relationships" r:id="rId3"/>
          </a:graphicData>
        </a:graphic>
      </p:graphicFrame>
      <p:pic>
        <p:nvPicPr>
          <p:cNvPr id="5" name="Picture 4"/>
          <p:cNvPicPr>
            <a:picLocks noChangeAspect="1"/>
          </p:cNvPicPr>
          <p:nvPr/>
        </p:nvPicPr>
        <p:blipFill>
          <a:blip r:embed="rId4"/>
          <a:stretch>
            <a:fillRect/>
          </a:stretch>
        </p:blipFill>
        <p:spPr>
          <a:xfrm>
            <a:off x="5113966" y="2430669"/>
            <a:ext cx="3937670" cy="2615411"/>
          </a:xfrm>
          <a:prstGeom prst="rect">
            <a:avLst/>
          </a:prstGeom>
        </p:spPr>
      </p:pic>
    </p:spTree>
    <p:extLst>
      <p:ext uri="{BB962C8B-B14F-4D97-AF65-F5344CB8AC3E}">
        <p14:creationId xmlns:p14="http://schemas.microsoft.com/office/powerpoint/2010/main" val="18182937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Overall summary</a:t>
            </a:r>
            <a:endParaRPr lang="en-GB" dirty="0"/>
          </a:p>
        </p:txBody>
      </p:sp>
      <p:sp>
        <p:nvSpPr>
          <p:cNvPr id="3" name="Content Placeholder 2"/>
          <p:cNvSpPr>
            <a:spLocks noGrp="1"/>
          </p:cNvSpPr>
          <p:nvPr>
            <p:ph idx="1"/>
          </p:nvPr>
        </p:nvSpPr>
        <p:spPr/>
        <p:txBody>
          <a:bodyPr>
            <a:normAutofit/>
          </a:bodyPr>
          <a:lstStyle/>
          <a:p>
            <a:pPr marL="0" indent="0">
              <a:buNone/>
            </a:pPr>
            <a:r>
              <a:rPr lang="en-US" sz="2000" dirty="0"/>
              <a:t>General comment: </a:t>
            </a:r>
          </a:p>
          <a:p>
            <a:pPr marL="0" indent="0">
              <a:buNone/>
            </a:pPr>
            <a:r>
              <a:rPr lang="en-US" sz="2000" dirty="0"/>
              <a:t>‘Exceptions are a grey area, very much open to interpretation, which is making things very complicated’</a:t>
            </a:r>
          </a:p>
          <a:p>
            <a:pPr marL="0" indent="0">
              <a:buNone/>
            </a:pPr>
            <a:endParaRPr lang="en-US" sz="2000" dirty="0" smtClean="0"/>
          </a:p>
          <a:p>
            <a:pPr marL="0" indent="0">
              <a:buNone/>
            </a:pPr>
            <a:r>
              <a:rPr lang="en-US" sz="2000" dirty="0" smtClean="0"/>
              <a:t>No complete agreement on any of the exceptions (closest was results for ‘Other’ and 3 months from publication exceptions): </a:t>
            </a:r>
          </a:p>
          <a:p>
            <a:r>
              <a:rPr lang="en-US" sz="2000" dirty="0" smtClean="0"/>
              <a:t>Indicates policy is open to interpretation and/or we’re adopting different internal approaches</a:t>
            </a:r>
          </a:p>
          <a:p>
            <a:r>
              <a:rPr lang="en-US" sz="2000" dirty="0" smtClean="0"/>
              <a:t>The number of exceptions where there was some level of uncertainty about the risk level also would support the above comment</a:t>
            </a:r>
          </a:p>
          <a:p>
            <a:r>
              <a:rPr lang="en-US" sz="2000" dirty="0" smtClean="0"/>
              <a:t>Results of the majority for each exception closely matches our interpretation at GCU</a:t>
            </a:r>
          </a:p>
          <a:p>
            <a:pPr marL="0" indent="0">
              <a:buNone/>
            </a:pPr>
            <a:endParaRPr lang="en-US" sz="2000" dirty="0"/>
          </a:p>
          <a:p>
            <a:endParaRPr lang="en-GB" sz="2000" dirty="0"/>
          </a:p>
        </p:txBody>
      </p:sp>
    </p:spTree>
    <p:extLst>
      <p:ext uri="{BB962C8B-B14F-4D97-AF65-F5344CB8AC3E}">
        <p14:creationId xmlns:p14="http://schemas.microsoft.com/office/powerpoint/2010/main" val="29362143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t>For </a:t>
            </a:r>
            <a:r>
              <a:rPr lang="en-US" sz="3200" dirty="0" smtClean="0"/>
              <a:t>Level 3 exceptions: </a:t>
            </a:r>
            <a:r>
              <a:rPr lang="en-US" sz="3200" dirty="0"/>
              <a:t>is the risk/uncertainty for individual outputs reported in your organisation (e.g. to a Research Director)?</a:t>
            </a:r>
            <a:endParaRPr lang="en-GB" sz="3200" dirty="0"/>
          </a:p>
        </p:txBody>
      </p:sp>
      <p:pic>
        <p:nvPicPr>
          <p:cNvPr id="11" name="Content Placeholder 10"/>
          <p:cNvPicPr>
            <a:picLocks noGrp="1" noChangeAspect="1"/>
          </p:cNvPicPr>
          <p:nvPr>
            <p:ph sz="half" idx="1"/>
          </p:nvPr>
        </p:nvPicPr>
        <p:blipFill>
          <a:blip r:embed="rId2"/>
          <a:stretch>
            <a:fillRect/>
          </a:stretch>
        </p:blipFill>
        <p:spPr>
          <a:xfrm>
            <a:off x="638504" y="2101521"/>
            <a:ext cx="4869956" cy="2927155"/>
          </a:xfrm>
          <a:prstGeom prst="rect">
            <a:avLst/>
          </a:prstGeom>
        </p:spPr>
      </p:pic>
      <p:sp>
        <p:nvSpPr>
          <p:cNvPr id="4" name="Content Placeholder 3"/>
          <p:cNvSpPr>
            <a:spLocks noGrp="1"/>
          </p:cNvSpPr>
          <p:nvPr>
            <p:ph sz="half" idx="2"/>
          </p:nvPr>
        </p:nvSpPr>
        <p:spPr>
          <a:xfrm>
            <a:off x="5636172" y="2101521"/>
            <a:ext cx="6353503" cy="4351338"/>
          </a:xfrm>
        </p:spPr>
        <p:txBody>
          <a:bodyPr>
            <a:normAutofit/>
          </a:bodyPr>
          <a:lstStyle/>
          <a:p>
            <a:pPr marL="0" indent="0">
              <a:buNone/>
            </a:pPr>
            <a:r>
              <a:rPr lang="en-US" sz="2000" dirty="0" smtClean="0"/>
              <a:t>If yes, who is this information reported to?</a:t>
            </a:r>
          </a:p>
          <a:p>
            <a:pPr marL="0" indent="0">
              <a:buNone/>
            </a:pPr>
            <a:endParaRPr lang="en-US" sz="2000" dirty="0" smtClean="0"/>
          </a:p>
          <a:p>
            <a:pPr marL="0" indent="0">
              <a:buNone/>
            </a:pPr>
            <a:r>
              <a:rPr lang="en-US" sz="2000" dirty="0" smtClean="0"/>
              <a:t>‘REF Panel groups and/or Associate Deans of Research’</a:t>
            </a:r>
          </a:p>
          <a:p>
            <a:pPr marL="0" indent="0">
              <a:buNone/>
            </a:pPr>
            <a:r>
              <a:rPr lang="en-US" sz="2000" dirty="0" smtClean="0"/>
              <a:t>‘Unit of Assessment Leads’</a:t>
            </a:r>
          </a:p>
          <a:p>
            <a:pPr marL="0" indent="0">
              <a:buNone/>
            </a:pPr>
            <a:r>
              <a:rPr lang="en-US" sz="2000" dirty="0" smtClean="0"/>
              <a:t>‘Units review the data for their selected items and are responsible for satisfying themselves that exceptions are robust’</a:t>
            </a:r>
          </a:p>
          <a:p>
            <a:pPr marL="0" indent="0">
              <a:buNone/>
            </a:pPr>
            <a:r>
              <a:rPr lang="en-US" sz="2000" dirty="0" smtClean="0"/>
              <a:t>‘These will be discussed with the REF team’ </a:t>
            </a:r>
            <a:endParaRPr lang="en-GB" sz="2000" dirty="0"/>
          </a:p>
        </p:txBody>
      </p:sp>
    </p:spTree>
    <p:extLst>
      <p:ext uri="{BB962C8B-B14F-4D97-AF65-F5344CB8AC3E}">
        <p14:creationId xmlns:p14="http://schemas.microsoft.com/office/powerpoint/2010/main" val="3959988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320565" y="0"/>
            <a:ext cx="10533993" cy="9602629"/>
          </a:xfrm>
          <a:prstGeom prst="rect">
            <a:avLst/>
          </a:prstGeom>
        </p:spPr>
        <p:txBody>
          <a:bodyPr wrap="square">
            <a:spAutoFit/>
          </a:bodyPr>
          <a:lstStyle/>
          <a:p>
            <a:endParaRPr lang="en-US" sz="2400" dirty="0" smtClean="0"/>
          </a:p>
          <a:p>
            <a:r>
              <a:rPr lang="en-US" sz="2400" dirty="0" smtClean="0"/>
              <a:t>For </a:t>
            </a:r>
            <a:r>
              <a:rPr lang="en-US" sz="2400" dirty="0"/>
              <a:t>exception(s) categorised as Level 3: who makes the final judgement on whether the exception is applied and/or included in your 5% tolerance</a:t>
            </a:r>
            <a:r>
              <a:rPr lang="en-US" sz="2400" dirty="0" smtClean="0"/>
              <a:t>?</a:t>
            </a:r>
          </a:p>
          <a:p>
            <a:endParaRPr lang="en-US" sz="2400" dirty="0"/>
          </a:p>
          <a:p>
            <a:r>
              <a:rPr lang="en-GB" dirty="0" smtClean="0"/>
              <a:t>‘Currently </a:t>
            </a:r>
            <a:r>
              <a:rPr lang="en-GB" dirty="0"/>
              <a:t>the library in discussion with UoA leads. We expect this will extend to the REF management group of the university when final decisions are to be made closer to the REF submission date</a:t>
            </a:r>
            <a:r>
              <a:rPr lang="en-GB" dirty="0" smtClean="0"/>
              <a:t>.’</a:t>
            </a:r>
          </a:p>
          <a:p>
            <a:endParaRPr lang="en-GB" dirty="0"/>
          </a:p>
          <a:p>
            <a:r>
              <a:rPr lang="en-GB" dirty="0" smtClean="0"/>
              <a:t>‘not sure’</a:t>
            </a:r>
          </a:p>
          <a:p>
            <a:endParaRPr lang="en-GB" dirty="0"/>
          </a:p>
          <a:p>
            <a:r>
              <a:rPr lang="en-GB" dirty="0" smtClean="0"/>
              <a:t>‘Repository </a:t>
            </a:r>
            <a:r>
              <a:rPr lang="en-GB" dirty="0"/>
              <a:t>Librarian applies exceptions; REF Co-ordinator determines whether the output is included in the submission and how to account for it in the 5% tolerance</a:t>
            </a:r>
            <a:r>
              <a:rPr lang="en-GB" dirty="0" smtClean="0"/>
              <a:t>.’</a:t>
            </a:r>
          </a:p>
          <a:p>
            <a:endParaRPr lang="en-GB" dirty="0"/>
          </a:p>
          <a:p>
            <a:r>
              <a:rPr lang="en-GB" dirty="0" smtClean="0"/>
              <a:t>‘Research </a:t>
            </a:r>
            <a:r>
              <a:rPr lang="en-GB" dirty="0"/>
              <a:t>team and directors of research for the </a:t>
            </a:r>
            <a:r>
              <a:rPr lang="en-GB" dirty="0" smtClean="0"/>
              <a:t>school’</a:t>
            </a:r>
          </a:p>
          <a:p>
            <a:endParaRPr lang="en-GB" dirty="0"/>
          </a:p>
          <a:p>
            <a:r>
              <a:rPr lang="en-GB" dirty="0" smtClean="0"/>
              <a:t>‘Unit </a:t>
            </a:r>
            <a:r>
              <a:rPr lang="en-GB" dirty="0"/>
              <a:t>of Assessment Coordinators and REF </a:t>
            </a:r>
            <a:r>
              <a:rPr lang="en-GB" dirty="0" smtClean="0"/>
              <a:t>Manager’</a:t>
            </a:r>
          </a:p>
          <a:p>
            <a:endParaRPr lang="en-GB" dirty="0"/>
          </a:p>
          <a:p>
            <a:r>
              <a:rPr lang="en-GB" dirty="0" smtClean="0"/>
              <a:t>‘Last </a:t>
            </a:r>
            <a:r>
              <a:rPr lang="en-GB" dirty="0"/>
              <a:t>call would be on Unit of Assessments, after consultation with Library and REF </a:t>
            </a:r>
            <a:r>
              <a:rPr lang="en-GB" dirty="0" smtClean="0"/>
              <a:t>Team’</a:t>
            </a:r>
          </a:p>
          <a:p>
            <a:endParaRPr lang="en-GB" dirty="0"/>
          </a:p>
          <a:p>
            <a:r>
              <a:rPr lang="en-GB" dirty="0" smtClean="0"/>
              <a:t>‘The </a:t>
            </a:r>
            <a:r>
              <a:rPr lang="en-GB" dirty="0"/>
              <a:t>Unit of Assessment </a:t>
            </a:r>
            <a:r>
              <a:rPr lang="en-GB" dirty="0" smtClean="0"/>
              <a:t>Champion’</a:t>
            </a:r>
          </a:p>
          <a:p>
            <a:endParaRPr lang="en-GB" dirty="0"/>
          </a:p>
          <a:p>
            <a:r>
              <a:rPr lang="en-GB" dirty="0" smtClean="0"/>
              <a:t>‘REF Team’</a:t>
            </a:r>
            <a:endParaRPr lang="en-GB" dirty="0"/>
          </a:p>
          <a:p>
            <a:endParaRPr lang="en-US" sz="2400" dirty="0" smtClean="0"/>
          </a:p>
          <a:p>
            <a:endParaRPr lang="en-US" sz="2400" dirty="0"/>
          </a:p>
          <a:p>
            <a:endParaRPr lang="en-US" sz="2400" dirty="0" smtClean="0"/>
          </a:p>
          <a:p>
            <a:endParaRPr lang="en-US" sz="2400" dirty="0"/>
          </a:p>
          <a:p>
            <a:endParaRPr lang="en-US" sz="2400" dirty="0" smtClean="0"/>
          </a:p>
          <a:p>
            <a:endParaRPr lang="en-US" sz="2400" dirty="0"/>
          </a:p>
          <a:p>
            <a:endParaRPr lang="en-US" sz="2400" dirty="0" smtClean="0"/>
          </a:p>
          <a:p>
            <a:endParaRPr lang="en-US" sz="2400" dirty="0"/>
          </a:p>
          <a:p>
            <a:endParaRPr lang="en-GB" sz="2400" dirty="0"/>
          </a:p>
        </p:txBody>
      </p:sp>
    </p:spTree>
    <p:extLst>
      <p:ext uri="{BB962C8B-B14F-4D97-AF65-F5344CB8AC3E}">
        <p14:creationId xmlns:p14="http://schemas.microsoft.com/office/powerpoint/2010/main" val="39885160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 </a:t>
            </a:r>
            <a:endParaRPr lang="en-GB" dirty="0"/>
          </a:p>
        </p:txBody>
      </p:sp>
      <p:sp>
        <p:nvSpPr>
          <p:cNvPr id="5" name="Content Placeholder 4"/>
          <p:cNvSpPr>
            <a:spLocks noGrp="1"/>
          </p:cNvSpPr>
          <p:nvPr>
            <p:ph idx="1"/>
          </p:nvPr>
        </p:nvSpPr>
        <p:spPr/>
        <p:txBody>
          <a:bodyPr/>
          <a:lstStyle/>
          <a:p>
            <a:pPr marL="0" indent="0">
              <a:buNone/>
            </a:pPr>
            <a:r>
              <a:rPr lang="en-US" dirty="0" smtClean="0"/>
              <a:t>Contact: </a:t>
            </a:r>
            <a:r>
              <a:rPr lang="en-US" dirty="0" smtClean="0">
                <a:hlinkClick r:id="rId2"/>
              </a:rPr>
              <a:t>elinor.toland@gcu.ac.uk</a:t>
            </a:r>
            <a:endParaRPr lang="en-US" dirty="0" smtClean="0"/>
          </a:p>
          <a:p>
            <a:pPr marL="0" indent="0">
              <a:buNone/>
            </a:pPr>
            <a:endParaRPr lang="en-US" dirty="0"/>
          </a:p>
          <a:p>
            <a:pPr marL="0" indent="0">
              <a:buNone/>
            </a:pPr>
            <a:r>
              <a:rPr lang="en-US" dirty="0" smtClean="0"/>
              <a:t>Thanks to Jackie Proven, Head of Open Research, University of St Andrews for input into the survey</a:t>
            </a:r>
            <a:endParaRPr lang="en-GB" dirty="0"/>
          </a:p>
        </p:txBody>
      </p:sp>
    </p:spTree>
    <p:extLst>
      <p:ext uri="{BB962C8B-B14F-4D97-AF65-F5344CB8AC3E}">
        <p14:creationId xmlns:p14="http://schemas.microsoft.com/office/powerpoint/2010/main" val="17214587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
            </a:r>
            <a:br>
              <a:rPr lang="en-US" dirty="0" smtClean="0"/>
            </a:br>
            <a:r>
              <a:rPr lang="en-US" dirty="0" smtClean="0"/>
              <a:t/>
            </a:r>
            <a:br>
              <a:rPr lang="en-US" dirty="0" smtClean="0"/>
            </a:br>
            <a:r>
              <a:rPr lang="en-US" dirty="0" smtClean="0"/>
              <a:t>REF OA Exceptions survey</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endParaRPr lang="en-GB" dirty="0"/>
          </a:p>
        </p:txBody>
      </p:sp>
      <p:sp>
        <p:nvSpPr>
          <p:cNvPr id="5" name="Content Placeholder 4"/>
          <p:cNvSpPr>
            <a:spLocks noGrp="1"/>
          </p:cNvSpPr>
          <p:nvPr>
            <p:ph idx="1"/>
          </p:nvPr>
        </p:nvSpPr>
        <p:spPr>
          <a:xfrm>
            <a:off x="838200" y="1631730"/>
            <a:ext cx="9729651" cy="4468623"/>
          </a:xfrm>
        </p:spPr>
        <p:txBody>
          <a:bodyPr>
            <a:normAutofit fontScale="47500" lnSpcReduction="20000"/>
          </a:bodyPr>
          <a:lstStyle/>
          <a:p>
            <a:r>
              <a:rPr lang="en-US" sz="3300" dirty="0" smtClean="0"/>
              <a:t>Conducted in April 2020 with Open Research Scotland group (11 responses) </a:t>
            </a:r>
          </a:p>
          <a:p>
            <a:endParaRPr lang="en-US" sz="3300" dirty="0" smtClean="0"/>
          </a:p>
          <a:p>
            <a:r>
              <a:rPr lang="en-US" sz="3300" dirty="0" smtClean="0"/>
              <a:t>Aim: to see what risk we attribute to the different exceptions and where we agree/disagree</a:t>
            </a:r>
          </a:p>
          <a:p>
            <a:pPr marL="0" indent="0">
              <a:buNone/>
            </a:pPr>
            <a:endParaRPr lang="en-US" sz="3300" dirty="0"/>
          </a:p>
          <a:p>
            <a:r>
              <a:rPr lang="en-US" sz="3300" dirty="0" smtClean="0"/>
              <a:t>The categories below were used: </a:t>
            </a:r>
          </a:p>
          <a:p>
            <a:pPr marL="0" indent="0">
              <a:buNone/>
            </a:pPr>
            <a:endParaRPr lang="en-US" sz="3300" dirty="0" smtClean="0"/>
          </a:p>
          <a:p>
            <a:pPr marL="0" indent="0">
              <a:buNone/>
            </a:pPr>
            <a:r>
              <a:rPr lang="en-US" sz="3300" dirty="0" smtClean="0"/>
              <a:t>	Level 1: considered lowest risk (e.g. routinely added by Library/Research Office staff) </a:t>
            </a:r>
          </a:p>
          <a:p>
            <a:pPr marL="0" indent="0">
              <a:buNone/>
            </a:pPr>
            <a:endParaRPr lang="en-US" sz="3300" dirty="0" smtClean="0"/>
          </a:p>
          <a:p>
            <a:pPr marL="0" indent="0">
              <a:buNone/>
            </a:pPr>
            <a:r>
              <a:rPr lang="en-US" sz="3300" dirty="0" smtClean="0"/>
              <a:t>	Level 2: considered medium risk (may involve input from the author, usually straightforward to assess)</a:t>
            </a:r>
          </a:p>
          <a:p>
            <a:pPr marL="0" indent="0">
              <a:buNone/>
            </a:pPr>
            <a:endParaRPr lang="en-US" sz="3300" dirty="0" smtClean="0"/>
          </a:p>
          <a:p>
            <a:pPr marL="0" indent="0">
              <a:buNone/>
            </a:pPr>
            <a:r>
              <a:rPr lang="en-US" sz="3300" dirty="0" smtClean="0"/>
              <a:t>	Level 3 : considered highest risk (usually involves contribution from the author and greater level of 	judgement required by Library/Research Office staff) </a:t>
            </a:r>
          </a:p>
          <a:p>
            <a:pPr marL="0" indent="0">
              <a:buNone/>
            </a:pPr>
            <a:endParaRPr lang="en-US" sz="3300" dirty="0" smtClean="0"/>
          </a:p>
          <a:p>
            <a:pPr marL="0" indent="0">
              <a:buNone/>
            </a:pPr>
            <a:r>
              <a:rPr lang="en-US" sz="3300" dirty="0" smtClean="0"/>
              <a:t>	Uncertain: exception risk level difficult to determine </a:t>
            </a:r>
          </a:p>
          <a:p>
            <a:pPr marL="0" indent="0">
              <a:buNone/>
            </a:pPr>
            <a:endParaRPr lang="en-US" dirty="0">
              <a:solidFill>
                <a:schemeClr val="tx2"/>
              </a:solidFill>
            </a:endParaRPr>
          </a:p>
          <a:p>
            <a:pPr marL="0" indent="0">
              <a:buNone/>
            </a:pPr>
            <a:endParaRPr lang="en-US" dirty="0" smtClean="0">
              <a:solidFill>
                <a:schemeClr val="tx2"/>
              </a:solidFill>
            </a:endParaRPr>
          </a:p>
          <a:p>
            <a:pPr marL="0" indent="0">
              <a:buNone/>
            </a:pPr>
            <a:endParaRPr lang="en-US" dirty="0" smtClean="0">
              <a:solidFill>
                <a:schemeClr val="tx2"/>
              </a:solidFill>
            </a:endParaRPr>
          </a:p>
          <a:p>
            <a:pPr marL="0" indent="0">
              <a:buNone/>
            </a:pPr>
            <a:endParaRPr lang="en-US" dirty="0" smtClean="0"/>
          </a:p>
          <a:p>
            <a:endParaRPr lang="en-US" dirty="0" smtClean="0"/>
          </a:p>
          <a:p>
            <a:endParaRPr lang="en-GB" dirty="0"/>
          </a:p>
        </p:txBody>
      </p:sp>
    </p:spTree>
    <p:extLst>
      <p:ext uri="{BB962C8B-B14F-4D97-AF65-F5344CB8AC3E}">
        <p14:creationId xmlns:p14="http://schemas.microsoft.com/office/powerpoint/2010/main" val="5291646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49275"/>
          </a:xfrm>
        </p:spPr>
        <p:txBody>
          <a:bodyPr>
            <a:normAutofit fontScale="90000"/>
          </a:bodyPr>
          <a:lstStyle/>
          <a:p>
            <a:r>
              <a:rPr lang="en-US" dirty="0" smtClean="0"/>
              <a:t>Deposit exceptions risk level</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29107031"/>
              </p:ext>
            </p:extLst>
          </p:nvPr>
        </p:nvGraphicFramePr>
        <p:xfrm>
          <a:off x="746761" y="1081042"/>
          <a:ext cx="3202501" cy="274039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hart 4"/>
          <p:cNvGraphicFramePr>
            <a:graphicFrameLocks/>
          </p:cNvGraphicFramePr>
          <p:nvPr>
            <p:extLst>
              <p:ext uri="{D42A27DB-BD31-4B8C-83A1-F6EECF244321}">
                <p14:modId xmlns:p14="http://schemas.microsoft.com/office/powerpoint/2010/main" val="452866222"/>
              </p:ext>
            </p:extLst>
          </p:nvPr>
        </p:nvGraphicFramePr>
        <p:xfrm>
          <a:off x="3915179" y="1081043"/>
          <a:ext cx="2919174" cy="274039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5"/>
          <p:cNvGraphicFramePr>
            <a:graphicFrameLocks/>
          </p:cNvGraphicFramePr>
          <p:nvPr>
            <p:extLst>
              <p:ext uri="{D42A27DB-BD31-4B8C-83A1-F6EECF244321}">
                <p14:modId xmlns:p14="http://schemas.microsoft.com/office/powerpoint/2010/main" val="1874401417"/>
              </p:ext>
            </p:extLst>
          </p:nvPr>
        </p:nvGraphicFramePr>
        <p:xfrm>
          <a:off x="6834353" y="1081042"/>
          <a:ext cx="3074275" cy="2740395"/>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7" name="Chart 6"/>
          <p:cNvGraphicFramePr>
            <a:graphicFrameLocks/>
          </p:cNvGraphicFramePr>
          <p:nvPr>
            <p:extLst>
              <p:ext uri="{D42A27DB-BD31-4B8C-83A1-F6EECF244321}">
                <p14:modId xmlns:p14="http://schemas.microsoft.com/office/powerpoint/2010/main" val="352049044"/>
              </p:ext>
            </p:extLst>
          </p:nvPr>
        </p:nvGraphicFramePr>
        <p:xfrm>
          <a:off x="746762" y="3821437"/>
          <a:ext cx="4329736" cy="284062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8" name="Chart 7"/>
          <p:cNvGraphicFramePr>
            <a:graphicFrameLocks/>
          </p:cNvGraphicFramePr>
          <p:nvPr>
            <p:extLst>
              <p:ext uri="{D42A27DB-BD31-4B8C-83A1-F6EECF244321}">
                <p14:modId xmlns:p14="http://schemas.microsoft.com/office/powerpoint/2010/main" val="3056815650"/>
              </p:ext>
            </p:extLst>
          </p:nvPr>
        </p:nvGraphicFramePr>
        <p:xfrm>
          <a:off x="4887313" y="3821437"/>
          <a:ext cx="3551293" cy="2840620"/>
        </p:xfrm>
        <a:graphic>
          <a:graphicData uri="http://schemas.openxmlformats.org/drawingml/2006/chart">
            <c:chart xmlns:c="http://schemas.openxmlformats.org/drawingml/2006/chart" xmlns:r="http://schemas.openxmlformats.org/officeDocument/2006/relationships" r:id="rId6"/>
          </a:graphicData>
        </a:graphic>
      </p:graphicFrame>
      <p:pic>
        <p:nvPicPr>
          <p:cNvPr id="9" name="Picture 8"/>
          <p:cNvPicPr>
            <a:picLocks noChangeAspect="1"/>
          </p:cNvPicPr>
          <p:nvPr/>
        </p:nvPicPr>
        <p:blipFill>
          <a:blip r:embed="rId7"/>
          <a:stretch>
            <a:fillRect/>
          </a:stretch>
        </p:blipFill>
        <p:spPr>
          <a:xfrm>
            <a:off x="8693908" y="5526269"/>
            <a:ext cx="1365497" cy="1135788"/>
          </a:xfrm>
          <a:prstGeom prst="rect">
            <a:avLst/>
          </a:prstGeom>
        </p:spPr>
      </p:pic>
    </p:spTree>
    <p:extLst>
      <p:ext uri="{BB962C8B-B14F-4D97-AF65-F5344CB8AC3E}">
        <p14:creationId xmlns:p14="http://schemas.microsoft.com/office/powerpoint/2010/main" val="33555037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Deposit </a:t>
            </a:r>
            <a:r>
              <a:rPr lang="en-US" dirty="0" smtClean="0"/>
              <a:t>exceptions results </a:t>
            </a:r>
            <a:endParaRPr lang="en-GB" dirty="0"/>
          </a:p>
        </p:txBody>
      </p:sp>
      <p:sp>
        <p:nvSpPr>
          <p:cNvPr id="3" name="Content Placeholder 2"/>
          <p:cNvSpPr>
            <a:spLocks noGrp="1"/>
          </p:cNvSpPr>
          <p:nvPr>
            <p:ph idx="1"/>
          </p:nvPr>
        </p:nvSpPr>
        <p:spPr>
          <a:xfrm>
            <a:off x="838199" y="1407612"/>
            <a:ext cx="11096297" cy="4927873"/>
          </a:xfrm>
        </p:spPr>
        <p:txBody>
          <a:bodyPr>
            <a:normAutofit fontScale="70000" lnSpcReduction="20000"/>
          </a:bodyPr>
          <a:lstStyle/>
          <a:p>
            <a:pPr marL="0" indent="0">
              <a:buNone/>
            </a:pPr>
            <a:endParaRPr lang="en-US" sz="2000" dirty="0" smtClean="0"/>
          </a:p>
          <a:p>
            <a:pPr marL="0" indent="0">
              <a:buNone/>
            </a:pPr>
            <a:r>
              <a:rPr lang="en-US" sz="2400" dirty="0" smtClean="0"/>
              <a:t>Highest risk: 252e - deposit would present a security risk</a:t>
            </a:r>
          </a:p>
          <a:p>
            <a:r>
              <a:rPr lang="en-US" sz="2400" dirty="0" smtClean="0"/>
              <a:t> This </a:t>
            </a:r>
            <a:r>
              <a:rPr lang="en-US" sz="2400" dirty="0"/>
              <a:t>is also the deposit exception with the </a:t>
            </a:r>
            <a:r>
              <a:rPr lang="en-US" sz="2400" dirty="0" smtClean="0"/>
              <a:t>most uncertainty </a:t>
            </a:r>
            <a:r>
              <a:rPr lang="en-US" sz="2400" dirty="0"/>
              <a:t>around the risk </a:t>
            </a:r>
            <a:r>
              <a:rPr lang="en-US" sz="2400" dirty="0" smtClean="0"/>
              <a:t>level</a:t>
            </a:r>
            <a:r>
              <a:rPr lang="en-US" sz="2400" dirty="0"/>
              <a:t> </a:t>
            </a:r>
          </a:p>
          <a:p>
            <a:pPr marL="0" indent="0">
              <a:buNone/>
            </a:pPr>
            <a:r>
              <a:rPr lang="en-US" sz="2400" dirty="0" smtClean="0"/>
              <a:t>Comments:</a:t>
            </a:r>
          </a:p>
          <a:p>
            <a:pPr marL="0" indent="0">
              <a:buNone/>
            </a:pPr>
            <a:r>
              <a:rPr lang="en-US" sz="2400" dirty="0" smtClean="0"/>
              <a:t>‘</a:t>
            </a:r>
            <a:r>
              <a:rPr lang="en-US" sz="2400" dirty="0"/>
              <a:t>Require input external to the Library regarding security </a:t>
            </a:r>
            <a:r>
              <a:rPr lang="en-US" sz="2400" dirty="0" smtClean="0"/>
              <a:t>risk’</a:t>
            </a:r>
          </a:p>
          <a:p>
            <a:pPr marL="0" indent="0">
              <a:buNone/>
            </a:pPr>
            <a:r>
              <a:rPr lang="en-US" sz="2400" dirty="0" smtClean="0"/>
              <a:t>‘</a:t>
            </a:r>
            <a:r>
              <a:rPr lang="en-US" sz="2400" dirty="0"/>
              <a:t>Further elaboration needed on what type of security </a:t>
            </a:r>
            <a:r>
              <a:rPr lang="en-US" sz="2400" dirty="0" smtClean="0"/>
              <a:t>risk..’</a:t>
            </a:r>
          </a:p>
          <a:p>
            <a:pPr marL="0" indent="0">
              <a:buNone/>
            </a:pPr>
            <a:endParaRPr lang="en-US" sz="2400" dirty="0" smtClean="0"/>
          </a:p>
          <a:p>
            <a:pPr marL="0" indent="0">
              <a:buNone/>
            </a:pPr>
            <a:r>
              <a:rPr lang="en-US" sz="2400" dirty="0" smtClean="0"/>
              <a:t>Lowest risk: 252c - staff not on Cat A contract at UK HEI at submission</a:t>
            </a:r>
          </a:p>
          <a:p>
            <a:pPr marL="0" indent="0">
              <a:buNone/>
            </a:pPr>
            <a:r>
              <a:rPr lang="en-US" sz="2400" dirty="0" smtClean="0"/>
              <a:t>Comments: </a:t>
            </a:r>
          </a:p>
          <a:p>
            <a:pPr marL="0" indent="0">
              <a:buNone/>
            </a:pPr>
            <a:r>
              <a:rPr lang="en-US" sz="2400" dirty="0" smtClean="0"/>
              <a:t>‘Quite </a:t>
            </a:r>
            <a:r>
              <a:rPr lang="en-US" sz="2400" dirty="0"/>
              <a:t>straightforward, we can check employment </a:t>
            </a:r>
            <a:r>
              <a:rPr lang="en-US" sz="2400" dirty="0" smtClean="0"/>
              <a:t>dates on Pure. </a:t>
            </a:r>
            <a:r>
              <a:rPr lang="en-US" sz="2400" dirty="0"/>
              <a:t>It might require further investigation with author if in </a:t>
            </a:r>
            <a:r>
              <a:rPr lang="en-US" sz="2400" dirty="0" smtClean="0"/>
              <a:t>doubt’</a:t>
            </a:r>
          </a:p>
          <a:p>
            <a:pPr marL="0" indent="0">
              <a:buNone/>
            </a:pPr>
            <a:endParaRPr lang="en-US" sz="2400" dirty="0" smtClean="0"/>
          </a:p>
          <a:p>
            <a:pPr marL="0" indent="0">
              <a:buNone/>
            </a:pPr>
            <a:r>
              <a:rPr lang="en-US" sz="2400" dirty="0" smtClean="0"/>
              <a:t>252b - delay in obtaining AAM</a:t>
            </a:r>
          </a:p>
          <a:p>
            <a:pPr marL="0" indent="0">
              <a:buNone/>
            </a:pPr>
            <a:r>
              <a:rPr lang="en-US" sz="2400" dirty="0" smtClean="0"/>
              <a:t>Comments: </a:t>
            </a:r>
          </a:p>
          <a:p>
            <a:pPr marL="0" lvl="0" indent="0">
              <a:buNone/>
            </a:pPr>
            <a:r>
              <a:rPr lang="en-US" sz="2400" dirty="0" smtClean="0"/>
              <a:t> </a:t>
            </a:r>
            <a:r>
              <a:rPr lang="en-GB" sz="2400" dirty="0"/>
              <a:t>‘We have to check and exclude cases where authors ask for this when they have no evidence of delay. They sometimes try to claim this because they were not aware of the requirements or forgot to deposit the text on time.’</a:t>
            </a:r>
          </a:p>
          <a:p>
            <a:pPr marL="0" indent="0">
              <a:buNone/>
            </a:pPr>
            <a:endParaRPr lang="en-US" dirty="0" smtClean="0"/>
          </a:p>
          <a:p>
            <a:pPr marL="0" indent="0">
              <a:buNone/>
            </a:pPr>
            <a:endParaRPr lang="en-GB" dirty="0"/>
          </a:p>
        </p:txBody>
      </p:sp>
    </p:spTree>
    <p:extLst>
      <p:ext uri="{BB962C8B-B14F-4D97-AF65-F5344CB8AC3E}">
        <p14:creationId xmlns:p14="http://schemas.microsoft.com/office/powerpoint/2010/main" val="2580770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06028"/>
          </a:xfrm>
        </p:spPr>
        <p:txBody>
          <a:bodyPr/>
          <a:lstStyle/>
          <a:p>
            <a:r>
              <a:rPr lang="en-US" dirty="0" smtClean="0"/>
              <a:t>Access exceptions risk level</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201823470"/>
              </p:ext>
            </p:extLst>
          </p:nvPr>
        </p:nvGraphicFramePr>
        <p:xfrm>
          <a:off x="477484" y="1127234"/>
          <a:ext cx="4542483" cy="295603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hart 4"/>
          <p:cNvGraphicFramePr>
            <a:graphicFrameLocks/>
          </p:cNvGraphicFramePr>
          <p:nvPr>
            <p:extLst>
              <p:ext uri="{D42A27DB-BD31-4B8C-83A1-F6EECF244321}">
                <p14:modId xmlns:p14="http://schemas.microsoft.com/office/powerpoint/2010/main" val="1336441779"/>
              </p:ext>
            </p:extLst>
          </p:nvPr>
        </p:nvGraphicFramePr>
        <p:xfrm>
          <a:off x="5019965" y="1127234"/>
          <a:ext cx="4790241" cy="281414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5"/>
          <p:cNvGraphicFramePr>
            <a:graphicFrameLocks/>
          </p:cNvGraphicFramePr>
          <p:nvPr>
            <p:extLst>
              <p:ext uri="{D42A27DB-BD31-4B8C-83A1-F6EECF244321}">
                <p14:modId xmlns:p14="http://schemas.microsoft.com/office/powerpoint/2010/main" val="2841488846"/>
              </p:ext>
            </p:extLst>
          </p:nvPr>
        </p:nvGraphicFramePr>
        <p:xfrm>
          <a:off x="2867424" y="3941379"/>
          <a:ext cx="4547662" cy="2916621"/>
        </p:xfrm>
        <a:graphic>
          <a:graphicData uri="http://schemas.openxmlformats.org/drawingml/2006/chart">
            <c:chart xmlns:c="http://schemas.openxmlformats.org/drawingml/2006/chart" xmlns:r="http://schemas.openxmlformats.org/officeDocument/2006/relationships" r:id="rId4"/>
          </a:graphicData>
        </a:graphic>
      </p:graphicFrame>
      <p:pic>
        <p:nvPicPr>
          <p:cNvPr id="7" name="Picture 6"/>
          <p:cNvPicPr>
            <a:picLocks noChangeAspect="1"/>
          </p:cNvPicPr>
          <p:nvPr/>
        </p:nvPicPr>
        <p:blipFill>
          <a:blip r:embed="rId5"/>
          <a:stretch>
            <a:fillRect/>
          </a:stretch>
        </p:blipFill>
        <p:spPr>
          <a:xfrm>
            <a:off x="7934580" y="5617709"/>
            <a:ext cx="1365497" cy="1135788"/>
          </a:xfrm>
          <a:prstGeom prst="rect">
            <a:avLst/>
          </a:prstGeom>
        </p:spPr>
      </p:pic>
    </p:spTree>
    <p:extLst>
      <p:ext uri="{BB962C8B-B14F-4D97-AF65-F5344CB8AC3E}">
        <p14:creationId xmlns:p14="http://schemas.microsoft.com/office/powerpoint/2010/main" val="11501413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Access </a:t>
            </a:r>
            <a:r>
              <a:rPr lang="en-US" dirty="0" smtClean="0"/>
              <a:t>exceptions </a:t>
            </a:r>
            <a:r>
              <a:rPr lang="en-US" dirty="0" smtClean="0"/>
              <a:t>results</a:t>
            </a:r>
            <a:endParaRPr lang="en-GB" dirty="0"/>
          </a:p>
        </p:txBody>
      </p:sp>
      <p:sp>
        <p:nvSpPr>
          <p:cNvPr id="3" name="Content Placeholder 2"/>
          <p:cNvSpPr>
            <a:spLocks noGrp="1"/>
          </p:cNvSpPr>
          <p:nvPr>
            <p:ph idx="1"/>
          </p:nvPr>
        </p:nvSpPr>
        <p:spPr/>
        <p:txBody>
          <a:bodyPr>
            <a:normAutofit/>
          </a:bodyPr>
          <a:lstStyle/>
          <a:p>
            <a:pPr marL="0" indent="0">
              <a:buNone/>
            </a:pPr>
            <a:r>
              <a:rPr lang="en-US" sz="2000" dirty="0" smtClean="0"/>
              <a:t>253b </a:t>
            </a:r>
            <a:r>
              <a:rPr lang="en-US" sz="2000" dirty="0"/>
              <a:t>(embargo exceeds maxima for </a:t>
            </a:r>
            <a:r>
              <a:rPr lang="en-US" sz="2000" dirty="0" smtClean="0"/>
              <a:t>Panel) and 253c (publication </a:t>
            </a:r>
            <a:r>
              <a:rPr lang="en-US" sz="2000" dirty="0"/>
              <a:t>disallows open access deposit) </a:t>
            </a:r>
            <a:endParaRPr lang="en-US" sz="2000" dirty="0" smtClean="0"/>
          </a:p>
          <a:p>
            <a:r>
              <a:rPr lang="en-US" sz="2000" dirty="0" smtClean="0"/>
              <a:t>Identical results for these exceptions where the </a:t>
            </a:r>
            <a:r>
              <a:rPr lang="en-US" sz="2000" dirty="0"/>
              <a:t>author has to indicate the journal was the most appropriate </a:t>
            </a:r>
            <a:r>
              <a:rPr lang="en-US" sz="2000" dirty="0" smtClean="0"/>
              <a:t>for publication. </a:t>
            </a:r>
          </a:p>
          <a:p>
            <a:r>
              <a:rPr lang="en-US" sz="2000" dirty="0" smtClean="0"/>
              <a:t>Equal split between high and medium risk </a:t>
            </a:r>
          </a:p>
          <a:p>
            <a:pPr marL="0" indent="0">
              <a:buNone/>
            </a:pPr>
            <a:endParaRPr lang="en-US" sz="2000" dirty="0" smtClean="0"/>
          </a:p>
          <a:p>
            <a:pPr marL="0" indent="0">
              <a:buNone/>
            </a:pPr>
            <a:r>
              <a:rPr lang="en-US" sz="2000" dirty="0" smtClean="0"/>
              <a:t>Comments:</a:t>
            </a:r>
          </a:p>
          <a:p>
            <a:pPr marL="0" indent="0">
              <a:buNone/>
            </a:pPr>
            <a:r>
              <a:rPr lang="en-US" sz="2000" dirty="0" smtClean="0"/>
              <a:t>253b</a:t>
            </a:r>
          </a:p>
          <a:p>
            <a:pPr marL="0" indent="0">
              <a:buNone/>
            </a:pPr>
            <a:r>
              <a:rPr lang="en-US" sz="2000" dirty="0" smtClean="0"/>
              <a:t>‘</a:t>
            </a:r>
            <a:r>
              <a:rPr lang="en-GB" sz="2000" dirty="0" smtClean="0"/>
              <a:t>This </a:t>
            </a:r>
            <a:r>
              <a:rPr lang="en-GB" sz="2000" dirty="0"/>
              <a:t>is subjective. Where authors claim this the process is Units of Assessment have to satisfy themselves that this is </a:t>
            </a:r>
            <a:r>
              <a:rPr lang="en-GB" sz="2000" dirty="0" smtClean="0"/>
              <a:t>robust’</a:t>
            </a:r>
            <a:endParaRPr lang="en-US" sz="2000" dirty="0" smtClean="0"/>
          </a:p>
          <a:p>
            <a:pPr marL="0" indent="0">
              <a:buNone/>
            </a:pPr>
            <a:r>
              <a:rPr lang="en-US" sz="2000" dirty="0" smtClean="0"/>
              <a:t>253c </a:t>
            </a:r>
          </a:p>
          <a:p>
            <a:r>
              <a:rPr lang="en-US" sz="2000" dirty="0" smtClean="0"/>
              <a:t>Several people noted they would use Sherpa/contact publisher to determine this </a:t>
            </a:r>
            <a:endParaRPr lang="en-US" sz="2000" dirty="0"/>
          </a:p>
        </p:txBody>
      </p:sp>
    </p:spTree>
    <p:extLst>
      <p:ext uri="{BB962C8B-B14F-4D97-AF65-F5344CB8AC3E}">
        <p14:creationId xmlns:p14="http://schemas.microsoft.com/office/powerpoint/2010/main" val="37061871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27652"/>
          </a:xfrm>
        </p:spPr>
        <p:txBody>
          <a:bodyPr>
            <a:normAutofit fontScale="90000"/>
          </a:bodyPr>
          <a:lstStyle/>
          <a:p>
            <a:r>
              <a:rPr lang="en-US" dirty="0" smtClean="0"/>
              <a:t>Technical exceptions risk level </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23304185"/>
              </p:ext>
            </p:extLst>
          </p:nvPr>
        </p:nvGraphicFramePr>
        <p:xfrm>
          <a:off x="171994" y="992779"/>
          <a:ext cx="5140985" cy="293914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hart 4"/>
          <p:cNvGraphicFramePr>
            <a:graphicFrameLocks/>
          </p:cNvGraphicFramePr>
          <p:nvPr>
            <p:extLst>
              <p:ext uri="{D42A27DB-BD31-4B8C-83A1-F6EECF244321}">
                <p14:modId xmlns:p14="http://schemas.microsoft.com/office/powerpoint/2010/main" val="582633933"/>
              </p:ext>
            </p:extLst>
          </p:nvPr>
        </p:nvGraphicFramePr>
        <p:xfrm>
          <a:off x="5312979" y="992778"/>
          <a:ext cx="4335518" cy="2939143"/>
        </p:xfrm>
        <a:graphic>
          <a:graphicData uri="http://schemas.openxmlformats.org/drawingml/2006/chart">
            <c:chart xmlns:c="http://schemas.openxmlformats.org/drawingml/2006/chart" xmlns:r="http://schemas.openxmlformats.org/officeDocument/2006/relationships" r:id="rId3"/>
          </a:graphicData>
        </a:graphic>
      </p:graphicFrame>
      <p:pic>
        <p:nvPicPr>
          <p:cNvPr id="7" name="Picture 6"/>
          <p:cNvPicPr>
            <a:picLocks noChangeAspect="1"/>
          </p:cNvPicPr>
          <p:nvPr/>
        </p:nvPicPr>
        <p:blipFill>
          <a:blip r:embed="rId4"/>
          <a:stretch>
            <a:fillRect/>
          </a:stretch>
        </p:blipFill>
        <p:spPr>
          <a:xfrm>
            <a:off x="7739742" y="5603972"/>
            <a:ext cx="1365497" cy="1135788"/>
          </a:xfrm>
          <a:prstGeom prst="rect">
            <a:avLst/>
          </a:prstGeom>
        </p:spPr>
      </p:pic>
      <p:graphicFrame>
        <p:nvGraphicFramePr>
          <p:cNvPr id="8" name="Chart 7"/>
          <p:cNvGraphicFramePr>
            <a:graphicFrameLocks/>
          </p:cNvGraphicFramePr>
          <p:nvPr>
            <p:extLst>
              <p:ext uri="{D42A27DB-BD31-4B8C-83A1-F6EECF244321}">
                <p14:modId xmlns:p14="http://schemas.microsoft.com/office/powerpoint/2010/main" val="2546834464"/>
              </p:ext>
            </p:extLst>
          </p:nvPr>
        </p:nvGraphicFramePr>
        <p:xfrm>
          <a:off x="2907574" y="3931922"/>
          <a:ext cx="4595813" cy="2807838"/>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4467649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Technical </a:t>
            </a:r>
            <a:r>
              <a:rPr lang="en-US" dirty="0" smtClean="0"/>
              <a:t>exceptions </a:t>
            </a:r>
            <a:r>
              <a:rPr lang="en-US" dirty="0" smtClean="0"/>
              <a:t>results</a:t>
            </a:r>
            <a:endParaRPr lang="en-GB" dirty="0"/>
          </a:p>
        </p:txBody>
      </p:sp>
      <p:sp>
        <p:nvSpPr>
          <p:cNvPr id="3" name="Content Placeholder 2"/>
          <p:cNvSpPr>
            <a:spLocks noGrp="1"/>
          </p:cNvSpPr>
          <p:nvPr>
            <p:ph idx="1"/>
          </p:nvPr>
        </p:nvSpPr>
        <p:spPr/>
        <p:txBody>
          <a:bodyPr>
            <a:normAutofit fontScale="92500" lnSpcReduction="10000"/>
          </a:bodyPr>
          <a:lstStyle/>
          <a:p>
            <a:pPr marL="0" indent="0">
              <a:buNone/>
            </a:pPr>
            <a:r>
              <a:rPr lang="en-US" sz="2000" dirty="0" smtClean="0"/>
              <a:t>Highest risk: 254b - short term technical failure </a:t>
            </a:r>
          </a:p>
          <a:p>
            <a:pPr marL="0" indent="0">
              <a:buNone/>
            </a:pPr>
            <a:r>
              <a:rPr lang="en-US" sz="2000" dirty="0" smtClean="0"/>
              <a:t>Comments:</a:t>
            </a:r>
          </a:p>
          <a:p>
            <a:pPr marL="0" indent="0">
              <a:buNone/>
            </a:pPr>
            <a:r>
              <a:rPr lang="en-US" sz="2000" dirty="0" smtClean="0"/>
              <a:t>‘Would require input external to library’</a:t>
            </a:r>
          </a:p>
          <a:p>
            <a:pPr marL="0" indent="0">
              <a:buNone/>
            </a:pPr>
            <a:r>
              <a:rPr lang="en-US" sz="2000" dirty="0" smtClean="0"/>
              <a:t>‘Not used so far. Some debate as to whether process issues can be covered by 'systemic issues' or if it is strictly a software or hardware error.’</a:t>
            </a:r>
          </a:p>
          <a:p>
            <a:pPr marL="0" indent="0">
              <a:buNone/>
            </a:pPr>
            <a:endParaRPr lang="en-US" sz="2000" dirty="0" smtClean="0"/>
          </a:p>
          <a:p>
            <a:pPr marL="0" indent="0">
              <a:buNone/>
            </a:pPr>
            <a:r>
              <a:rPr lang="en-US" sz="2000" dirty="0" smtClean="0"/>
              <a:t>Lowest risk: 254a - staff not at UK HEI at acceptance  </a:t>
            </a:r>
          </a:p>
          <a:p>
            <a:pPr marL="0" indent="0">
              <a:buNone/>
            </a:pPr>
            <a:r>
              <a:rPr lang="en-US" sz="2000" dirty="0" smtClean="0"/>
              <a:t>Comments:</a:t>
            </a:r>
          </a:p>
          <a:p>
            <a:pPr marL="0" indent="0">
              <a:buNone/>
            </a:pPr>
            <a:r>
              <a:rPr lang="en-US" sz="2000" dirty="0" smtClean="0"/>
              <a:t>‘We do search online for deposit in other repositories if required but don't seek confirmation of compliance with repository staff’</a:t>
            </a:r>
          </a:p>
          <a:p>
            <a:pPr marL="0" indent="0">
              <a:buNone/>
            </a:pPr>
            <a:r>
              <a:rPr lang="en-US" sz="2000" dirty="0" smtClean="0"/>
              <a:t>‘We would email the repository to try and verify’</a:t>
            </a:r>
          </a:p>
          <a:p>
            <a:pPr marL="0" indent="0">
              <a:buNone/>
            </a:pPr>
            <a:r>
              <a:rPr lang="en-US" sz="2000" dirty="0" smtClean="0"/>
              <a:t>‘We assign this if we have evidence/author claims but the Units of Assessment are responsible for checking the contract dates.’</a:t>
            </a:r>
          </a:p>
          <a:p>
            <a:pPr marL="0" indent="0">
              <a:buNone/>
            </a:pPr>
            <a:endParaRPr lang="en-GB" sz="2000" dirty="0"/>
          </a:p>
        </p:txBody>
      </p:sp>
    </p:spTree>
    <p:extLst>
      <p:ext uri="{BB962C8B-B14F-4D97-AF65-F5344CB8AC3E}">
        <p14:creationId xmlns:p14="http://schemas.microsoft.com/office/powerpoint/2010/main" val="26550536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23595"/>
          </a:xfrm>
        </p:spPr>
        <p:txBody>
          <a:bodyPr>
            <a:normAutofit fontScale="90000"/>
          </a:bodyPr>
          <a:lstStyle/>
          <a:p>
            <a:r>
              <a:rPr lang="en-US" dirty="0" smtClean="0"/>
              <a:t>‘Other’ + 3 months from publication exceptions</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17055366"/>
              </p:ext>
            </p:extLst>
          </p:nvPr>
        </p:nvGraphicFramePr>
        <p:xfrm>
          <a:off x="930563" y="1625207"/>
          <a:ext cx="4472710" cy="253071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5"/>
          <p:cNvGraphicFramePr>
            <a:graphicFrameLocks/>
          </p:cNvGraphicFramePr>
          <p:nvPr>
            <p:extLst>
              <p:ext uri="{D42A27DB-BD31-4B8C-83A1-F6EECF244321}">
                <p14:modId xmlns:p14="http://schemas.microsoft.com/office/powerpoint/2010/main" val="3476231950"/>
              </p:ext>
            </p:extLst>
          </p:nvPr>
        </p:nvGraphicFramePr>
        <p:xfrm>
          <a:off x="5330752" y="1625207"/>
          <a:ext cx="3689131" cy="2530715"/>
        </p:xfrm>
        <a:graphic>
          <a:graphicData uri="http://schemas.openxmlformats.org/drawingml/2006/chart">
            <c:chart xmlns:c="http://schemas.openxmlformats.org/drawingml/2006/chart" xmlns:r="http://schemas.openxmlformats.org/officeDocument/2006/relationships" r:id="rId3"/>
          </a:graphicData>
        </a:graphic>
      </p:graphicFrame>
      <p:sp>
        <p:nvSpPr>
          <p:cNvPr id="7" name="Rectangle 6"/>
          <p:cNvSpPr/>
          <p:nvPr/>
        </p:nvSpPr>
        <p:spPr>
          <a:xfrm>
            <a:off x="777765" y="4260107"/>
            <a:ext cx="10431518" cy="2585323"/>
          </a:xfrm>
          <a:prstGeom prst="rect">
            <a:avLst/>
          </a:prstGeom>
        </p:spPr>
        <p:txBody>
          <a:bodyPr wrap="square">
            <a:spAutoFit/>
          </a:bodyPr>
          <a:lstStyle/>
          <a:p>
            <a:r>
              <a:rPr lang="en-GB" dirty="0" smtClean="0"/>
              <a:t>These are considered the highest and the lowest risk exceptions by respondents. Also no uncertainty about the risk for these. </a:t>
            </a:r>
          </a:p>
          <a:p>
            <a:endParaRPr lang="en-GB" dirty="0" smtClean="0"/>
          </a:p>
          <a:p>
            <a:r>
              <a:rPr lang="en-US" dirty="0" smtClean="0"/>
              <a:t>Comments on ‘Other’ exception: </a:t>
            </a:r>
          </a:p>
          <a:p>
            <a:pPr lvl="0"/>
            <a:r>
              <a:rPr lang="en-GB" dirty="0" smtClean="0"/>
              <a:t>‘Try </a:t>
            </a:r>
            <a:r>
              <a:rPr lang="en-GB" dirty="0"/>
              <a:t>to avoid use of this exception as believe it may leave us open to audit if over </a:t>
            </a:r>
            <a:r>
              <a:rPr lang="en-GB" dirty="0" smtClean="0"/>
              <a:t>used’</a:t>
            </a:r>
            <a:endParaRPr lang="en-GB" dirty="0"/>
          </a:p>
          <a:p>
            <a:pPr lvl="0"/>
            <a:r>
              <a:rPr lang="en-GB" dirty="0" smtClean="0"/>
              <a:t>‘We </a:t>
            </a:r>
            <a:r>
              <a:rPr lang="en-GB" dirty="0"/>
              <a:t>were told other exception was high risk and would increase the chances of </a:t>
            </a:r>
            <a:r>
              <a:rPr lang="en-GB" dirty="0" smtClean="0"/>
              <a:t>audit’</a:t>
            </a:r>
            <a:endParaRPr lang="en-GB" dirty="0"/>
          </a:p>
          <a:p>
            <a:pPr lvl="0"/>
            <a:r>
              <a:rPr lang="en-GB" dirty="0" smtClean="0"/>
              <a:t>‘Any </a:t>
            </a:r>
            <a:r>
              <a:rPr lang="en-GB" dirty="0"/>
              <a:t>unusual cases need to be checked out. Often this is the responsibility of the Unit of Assessment</a:t>
            </a:r>
            <a:r>
              <a:rPr lang="en-GB" dirty="0" smtClean="0"/>
              <a:t>.’</a:t>
            </a:r>
            <a:endParaRPr lang="en-GB" dirty="0"/>
          </a:p>
          <a:p>
            <a:endParaRPr lang="en-US" dirty="0" smtClean="0"/>
          </a:p>
          <a:p>
            <a:endParaRPr lang="en-GB" dirty="0"/>
          </a:p>
        </p:txBody>
      </p:sp>
      <p:pic>
        <p:nvPicPr>
          <p:cNvPr id="8" name="Picture 7"/>
          <p:cNvPicPr>
            <a:picLocks noChangeAspect="1"/>
          </p:cNvPicPr>
          <p:nvPr/>
        </p:nvPicPr>
        <p:blipFill>
          <a:blip r:embed="rId4"/>
          <a:stretch>
            <a:fillRect/>
          </a:stretch>
        </p:blipFill>
        <p:spPr>
          <a:xfrm>
            <a:off x="9490635" y="3108198"/>
            <a:ext cx="1134367" cy="943540"/>
          </a:xfrm>
          <a:prstGeom prst="rect">
            <a:avLst/>
          </a:prstGeom>
        </p:spPr>
      </p:pic>
    </p:spTree>
    <p:extLst>
      <p:ext uri="{BB962C8B-B14F-4D97-AF65-F5344CB8AC3E}">
        <p14:creationId xmlns:p14="http://schemas.microsoft.com/office/powerpoint/2010/main" val="273222690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924</TotalTime>
  <Words>1226</Words>
  <Application>Microsoft Office PowerPoint</Application>
  <PresentationFormat>Widescreen</PresentationFormat>
  <Paragraphs>157</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REF OA Exceptions Survey </vt:lpstr>
      <vt:lpstr>   REF OA Exceptions survey    </vt:lpstr>
      <vt:lpstr>Deposit exceptions risk level</vt:lpstr>
      <vt:lpstr>Deposit exceptions results </vt:lpstr>
      <vt:lpstr>Access exceptions risk level</vt:lpstr>
      <vt:lpstr>Access exceptions results</vt:lpstr>
      <vt:lpstr>Technical exceptions risk level </vt:lpstr>
      <vt:lpstr>Technical exceptions results</vt:lpstr>
      <vt:lpstr>‘Other’ + 3 months from publication exceptions</vt:lpstr>
      <vt:lpstr>Overall summary</vt:lpstr>
      <vt:lpstr>Overall summary</vt:lpstr>
      <vt:lpstr>Overall summary</vt:lpstr>
      <vt:lpstr>For Level 3 exceptions: is the risk/uncertainty for individual outputs reported in your organisation (e.g. to a Research Director)?</vt:lpstr>
      <vt:lpstr>PowerPoint Presentation</vt:lpstr>
      <vt:lpstr> </vt:lpstr>
    </vt:vector>
  </TitlesOfParts>
  <Company>Glasgow Caledonian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 Exceptions survey results   Survey sent out to OR Scotland group   11 responses</dc:title>
  <dc:creator>Toland, Elinor</dc:creator>
  <cp:lastModifiedBy>Toland, Elinor</cp:lastModifiedBy>
  <cp:revision>54</cp:revision>
  <dcterms:created xsi:type="dcterms:W3CDTF">2020-04-29T11:44:57Z</dcterms:created>
  <dcterms:modified xsi:type="dcterms:W3CDTF">2020-05-06T10:05:29Z</dcterms:modified>
</cp:coreProperties>
</file>