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notesMasterIdLst>
    <p:notesMasterId r:id="rId34"/>
  </p:notesMasterIdLst>
  <p:sldIdLst>
    <p:sldId id="257" r:id="rId3"/>
    <p:sldId id="260" r:id="rId4"/>
    <p:sldId id="261" r:id="rId5"/>
    <p:sldId id="274" r:id="rId6"/>
    <p:sldId id="275" r:id="rId7"/>
    <p:sldId id="276" r:id="rId8"/>
    <p:sldId id="277" r:id="rId9"/>
    <p:sldId id="266" r:id="rId10"/>
    <p:sldId id="289" r:id="rId11"/>
    <p:sldId id="268" r:id="rId12"/>
    <p:sldId id="282" r:id="rId13"/>
    <p:sldId id="269" r:id="rId14"/>
    <p:sldId id="270" r:id="rId15"/>
    <p:sldId id="278" r:id="rId16"/>
    <p:sldId id="263" r:id="rId17"/>
    <p:sldId id="262" r:id="rId18"/>
    <p:sldId id="279" r:id="rId19"/>
    <p:sldId id="280" r:id="rId20"/>
    <p:sldId id="264" r:id="rId21"/>
    <p:sldId id="265" r:id="rId22"/>
    <p:sldId id="258" r:id="rId23"/>
    <p:sldId id="281" r:id="rId24"/>
    <p:sldId id="271" r:id="rId25"/>
    <p:sldId id="272" r:id="rId26"/>
    <p:sldId id="273" r:id="rId27"/>
    <p:sldId id="283" r:id="rId28"/>
    <p:sldId id="284" r:id="rId29"/>
    <p:sldId id="285" r:id="rId30"/>
    <p:sldId id="286" r:id="rId31"/>
    <p:sldId id="287" r:id="rId32"/>
    <p:sldId id="288" r:id="rId3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60627" autoAdjust="0"/>
  </p:normalViewPr>
  <p:slideViewPr>
    <p:cSldViewPr>
      <p:cViewPr varScale="1">
        <p:scale>
          <a:sx n="40" d="100"/>
          <a:sy n="40" d="100"/>
        </p:scale>
        <p:origin x="1332"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FB9D296-BA30-47F9-B7EF-20FC16FC3C58}" type="datetimeFigureOut">
              <a:rPr lang="en-GB" smtClean="0"/>
              <a:t>19/05/2020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10AFD46-F46E-401B-A7F2-4BA846AFF68B}" type="slidenum">
              <a:rPr lang="en-GB" smtClean="0"/>
              <a:t>‹#›</a:t>
            </a:fld>
            <a:endParaRPr lang="en-GB"/>
          </a:p>
        </p:txBody>
      </p:sp>
    </p:spTree>
    <p:extLst>
      <p:ext uri="{BB962C8B-B14F-4D97-AF65-F5344CB8AC3E}">
        <p14:creationId xmlns:p14="http://schemas.microsoft.com/office/powerpoint/2010/main" val="1688231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copyrightuser.org/understand/exceptions/education/"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a:t>
            </a:fld>
            <a:endParaRPr lang="en-GB"/>
          </a:p>
        </p:txBody>
      </p:sp>
    </p:spTree>
    <p:extLst>
      <p:ext uri="{BB962C8B-B14F-4D97-AF65-F5344CB8AC3E}">
        <p14:creationId xmlns:p14="http://schemas.microsoft.com/office/powerpoint/2010/main" val="2593308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11</a:t>
            </a:fld>
            <a:endParaRPr lang="en-GB"/>
          </a:p>
        </p:txBody>
      </p:sp>
    </p:spTree>
    <p:extLst>
      <p:ext uri="{BB962C8B-B14F-4D97-AF65-F5344CB8AC3E}">
        <p14:creationId xmlns:p14="http://schemas.microsoft.com/office/powerpoint/2010/main" val="14212452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12</a:t>
            </a:fld>
            <a:endParaRPr lang="en-GB"/>
          </a:p>
        </p:txBody>
      </p:sp>
    </p:spTree>
    <p:extLst>
      <p:ext uri="{BB962C8B-B14F-4D97-AF65-F5344CB8AC3E}">
        <p14:creationId xmlns:p14="http://schemas.microsoft.com/office/powerpoint/2010/main" val="15789746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13</a:t>
            </a:fld>
            <a:endParaRPr lang="en-GB"/>
          </a:p>
        </p:txBody>
      </p:sp>
    </p:spTree>
    <p:extLst>
      <p:ext uri="{BB962C8B-B14F-4D97-AF65-F5344CB8AC3E}">
        <p14:creationId xmlns:p14="http://schemas.microsoft.com/office/powerpoint/2010/main" val="38928760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14</a:t>
            </a:fld>
            <a:endParaRPr lang="en-GB"/>
          </a:p>
        </p:txBody>
      </p:sp>
    </p:spTree>
    <p:extLst>
      <p:ext uri="{BB962C8B-B14F-4D97-AF65-F5344CB8AC3E}">
        <p14:creationId xmlns:p14="http://schemas.microsoft.com/office/powerpoint/2010/main" val="7564111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15</a:t>
            </a:fld>
            <a:endParaRPr lang="en-GB"/>
          </a:p>
        </p:txBody>
      </p:sp>
    </p:spTree>
    <p:extLst>
      <p:ext uri="{BB962C8B-B14F-4D97-AF65-F5344CB8AC3E}">
        <p14:creationId xmlns:p14="http://schemas.microsoft.com/office/powerpoint/2010/main" val="39918418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GB" sz="1200" b="0" i="0" kern="1200" dirty="0">
                <a:solidFill>
                  <a:schemeClr val="tx1"/>
                </a:solidFill>
                <a:effectLst/>
                <a:latin typeface="+mn-lt"/>
                <a:ea typeface="+mn-ea"/>
                <a:cs typeface="+mn-cs"/>
              </a:rPr>
              <a:t>1. The use of materials protected by copyright is essential to the learning process. Educational resources exist in all formats that are recognised as ‘works’ in copyright law.</a:t>
            </a:r>
            <a:endParaRPr lang="en-GB" sz="1200" dirty="0"/>
          </a:p>
          <a:p>
            <a:pPr fontAlgn="base"/>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However,</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if you are using materials in an educational context this does not mean that you can forget about copyright.</a:t>
            </a:r>
          </a:p>
          <a:p>
            <a:pPr fontAlgn="base"/>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What it does mean is that you need to be aware of when you can use a work without obtaining permission or paying a licence fee, and when permission or a licence is required.</a:t>
            </a:r>
            <a:r>
              <a:rPr lang="en-GB" sz="1200" b="0" i="0" kern="1200" baseline="0" dirty="0">
                <a:solidFill>
                  <a:schemeClr val="tx1"/>
                </a:solidFill>
                <a:effectLst/>
                <a:latin typeface="+mn-lt"/>
                <a:ea typeface="+mn-ea"/>
                <a:cs typeface="+mn-cs"/>
              </a:rPr>
              <a:t> </a:t>
            </a:r>
          </a:p>
          <a:p>
            <a:pPr fontAlgn="base"/>
            <a:endParaRPr lang="en-GB"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16</a:t>
            </a:fld>
            <a:endParaRPr lang="en-GB"/>
          </a:p>
        </p:txBody>
      </p:sp>
    </p:spTree>
    <p:extLst>
      <p:ext uri="{BB962C8B-B14F-4D97-AF65-F5344CB8AC3E}">
        <p14:creationId xmlns:p14="http://schemas.microsoft.com/office/powerpoint/2010/main" val="37421730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The law makes clear that certain exceptions for education can only be relied upon in the absence of a relevant educational licensing scheme</a:t>
            </a:r>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17</a:t>
            </a:fld>
            <a:endParaRPr lang="en-GB"/>
          </a:p>
        </p:txBody>
      </p:sp>
    </p:spTree>
    <p:extLst>
      <p:ext uri="{BB962C8B-B14F-4D97-AF65-F5344CB8AC3E}">
        <p14:creationId xmlns:p14="http://schemas.microsoft.com/office/powerpoint/2010/main" val="6875480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2. One of the most important exceptions for education permits the use of any type of work for the purpose of teaching (or as the law puts it: ‘for the sole purpose of illustration for instruction’).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This means that copyright in the work is not infringed by an individual teacher or a student as long as they are copying the work to give or receive instruction (or when preparing to give or receive instruction)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3… and the copying is used to illustrate a point about the subject being taught. </a:t>
            </a:r>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18</a:t>
            </a:fld>
            <a:endParaRPr lang="en-GB"/>
          </a:p>
        </p:txBody>
      </p:sp>
    </p:spTree>
    <p:extLst>
      <p:ext uri="{BB962C8B-B14F-4D97-AF65-F5344CB8AC3E}">
        <p14:creationId xmlns:p14="http://schemas.microsoft.com/office/powerpoint/2010/main" val="41130464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19</a:t>
            </a:fld>
            <a:endParaRPr lang="en-GB"/>
          </a:p>
        </p:txBody>
      </p:sp>
    </p:spTree>
    <p:extLst>
      <p:ext uri="{BB962C8B-B14F-4D97-AF65-F5344CB8AC3E}">
        <p14:creationId xmlns:p14="http://schemas.microsoft.com/office/powerpoint/2010/main" val="17136217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prstClr val="black"/>
                </a:solidFill>
              </a:rPr>
              <a:t>Where practical, there should be sufficient acknowledgement of authorship of the work</a:t>
            </a: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Here is a simple format for crediting media items:</a:t>
            </a:r>
            <a:br>
              <a:rPr lang="en-GB" sz="1200" dirty="0"/>
            </a:br>
            <a:br>
              <a:rPr lang="en-GB" sz="1200" dirty="0"/>
            </a:br>
            <a:r>
              <a:rPr lang="en-GB" sz="1200" dirty="0"/>
              <a:t>Type of content: Title by Author. Source (Licence)</a:t>
            </a:r>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20</a:t>
            </a:fld>
            <a:endParaRPr lang="en-GB"/>
          </a:p>
        </p:txBody>
      </p:sp>
    </p:spTree>
    <p:extLst>
      <p:ext uri="{BB962C8B-B14F-4D97-AF65-F5344CB8AC3E}">
        <p14:creationId xmlns:p14="http://schemas.microsoft.com/office/powerpoint/2010/main" val="3160792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a:t>
            </a:fld>
            <a:endParaRPr lang="en-GB"/>
          </a:p>
        </p:txBody>
      </p:sp>
    </p:spTree>
    <p:extLst>
      <p:ext uri="{BB962C8B-B14F-4D97-AF65-F5344CB8AC3E}">
        <p14:creationId xmlns:p14="http://schemas.microsoft.com/office/powerpoint/2010/main" val="14473510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GB" sz="1200" dirty="0"/>
              <a:t>7. ‘Fair dealing’ an issue decided by courts depending on a number of factors, such as:</a:t>
            </a:r>
          </a:p>
          <a:p>
            <a:pPr marL="1085850" lvl="1" indent="-342900">
              <a:buFont typeface="Courier New" panose="02070309020205020404" pitchFamily="49" charset="0"/>
              <a:buChar char="o"/>
            </a:pPr>
            <a:r>
              <a:rPr lang="en-GB" sz="1200" dirty="0"/>
              <a:t>amount of the work taken</a:t>
            </a:r>
          </a:p>
          <a:p>
            <a:pPr marL="1085850" lvl="1" indent="-342900">
              <a:buFont typeface="Courier New" panose="02070309020205020404" pitchFamily="49" charset="0"/>
              <a:buChar char="o"/>
            </a:pPr>
            <a:r>
              <a:rPr lang="en-GB" sz="1200" dirty="0"/>
              <a:t>whether the use would commercially compete with the copyright owner’s exploitation of the material</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kern="1200" baseline="0" dirty="0">
                <a:solidFill>
                  <a:schemeClr val="tx1"/>
                </a:solidFill>
                <a:effectLst/>
                <a:latin typeface="+mn-lt"/>
                <a:ea typeface="+mn-ea"/>
                <a:cs typeface="+mn-cs"/>
              </a:rPr>
              <a:t>Just to reiterate one again, the </a:t>
            </a:r>
            <a:r>
              <a:rPr lang="en-GB" sz="1200" b="0" i="0" kern="1200" dirty="0">
                <a:solidFill>
                  <a:schemeClr val="tx1"/>
                </a:solidFill>
                <a:effectLst/>
                <a:latin typeface="+mn-lt"/>
                <a:ea typeface="+mn-ea"/>
                <a:cs typeface="+mn-cs"/>
              </a:rPr>
              <a:t>law makes clear that certain exceptions for education can only be relied upon in the absence of a relevant educational licensing scheme.</a:t>
            </a:r>
          </a:p>
          <a:p>
            <a:endParaRPr lang="en-GB" dirty="0">
              <a:hlinkClick r:id="rId3"/>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21</a:t>
            </a:fld>
            <a:endParaRPr lang="en-GB"/>
          </a:p>
        </p:txBody>
      </p:sp>
    </p:spTree>
    <p:extLst>
      <p:ext uri="{BB962C8B-B14F-4D97-AF65-F5344CB8AC3E}">
        <p14:creationId xmlns:p14="http://schemas.microsoft.com/office/powerpoint/2010/main" val="24396052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22</a:t>
            </a:fld>
            <a:endParaRPr lang="en-GB"/>
          </a:p>
        </p:txBody>
      </p:sp>
    </p:spTree>
    <p:extLst>
      <p:ext uri="{BB962C8B-B14F-4D97-AF65-F5344CB8AC3E}">
        <p14:creationId xmlns:p14="http://schemas.microsoft.com/office/powerpoint/2010/main" val="24025383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23</a:t>
            </a:fld>
            <a:endParaRPr lang="en-GB"/>
          </a:p>
        </p:txBody>
      </p:sp>
    </p:spTree>
    <p:extLst>
      <p:ext uri="{BB962C8B-B14F-4D97-AF65-F5344CB8AC3E}">
        <p14:creationId xmlns:p14="http://schemas.microsoft.com/office/powerpoint/2010/main" val="16900830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24</a:t>
            </a:fld>
            <a:endParaRPr lang="en-GB"/>
          </a:p>
        </p:txBody>
      </p:sp>
    </p:spTree>
    <p:extLst>
      <p:ext uri="{BB962C8B-B14F-4D97-AF65-F5344CB8AC3E}">
        <p14:creationId xmlns:p14="http://schemas.microsoft.com/office/powerpoint/2010/main" val="41686180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25</a:t>
            </a:fld>
            <a:endParaRPr lang="en-GB"/>
          </a:p>
        </p:txBody>
      </p:sp>
    </p:spTree>
    <p:extLst>
      <p:ext uri="{BB962C8B-B14F-4D97-AF65-F5344CB8AC3E}">
        <p14:creationId xmlns:p14="http://schemas.microsoft.com/office/powerpoint/2010/main" val="3598501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26</a:t>
            </a:fld>
            <a:endParaRPr lang="en-GB"/>
          </a:p>
        </p:txBody>
      </p:sp>
    </p:spTree>
    <p:extLst>
      <p:ext uri="{BB962C8B-B14F-4D97-AF65-F5344CB8AC3E}">
        <p14:creationId xmlns:p14="http://schemas.microsoft.com/office/powerpoint/2010/main" val="5211777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27</a:t>
            </a:fld>
            <a:endParaRPr lang="en-GB"/>
          </a:p>
        </p:txBody>
      </p:sp>
    </p:spTree>
    <p:extLst>
      <p:ext uri="{BB962C8B-B14F-4D97-AF65-F5344CB8AC3E}">
        <p14:creationId xmlns:p14="http://schemas.microsoft.com/office/powerpoint/2010/main" val="33009610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28</a:t>
            </a:fld>
            <a:endParaRPr lang="en-GB"/>
          </a:p>
        </p:txBody>
      </p:sp>
    </p:spTree>
    <p:extLst>
      <p:ext uri="{BB962C8B-B14F-4D97-AF65-F5344CB8AC3E}">
        <p14:creationId xmlns:p14="http://schemas.microsoft.com/office/powerpoint/2010/main" val="31478056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29</a:t>
            </a:fld>
            <a:endParaRPr lang="en-GB"/>
          </a:p>
        </p:txBody>
      </p:sp>
    </p:spTree>
    <p:extLst>
      <p:ext uri="{BB962C8B-B14F-4D97-AF65-F5344CB8AC3E}">
        <p14:creationId xmlns:p14="http://schemas.microsoft.com/office/powerpoint/2010/main" val="6587862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30</a:t>
            </a:fld>
            <a:endParaRPr lang="en-GB"/>
          </a:p>
        </p:txBody>
      </p:sp>
    </p:spTree>
    <p:extLst>
      <p:ext uri="{BB962C8B-B14F-4D97-AF65-F5344CB8AC3E}">
        <p14:creationId xmlns:p14="http://schemas.microsoft.com/office/powerpoint/2010/main" val="4128764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1. Copyright gives the creator of the work the</a:t>
            </a:r>
            <a:r>
              <a:rPr lang="en-GB" sz="1200" b="0" i="0" kern="1200" baseline="0" dirty="0">
                <a:solidFill>
                  <a:schemeClr val="tx1"/>
                </a:solidFill>
                <a:effectLst/>
                <a:latin typeface="+mn-lt"/>
                <a:ea typeface="+mn-ea"/>
                <a:cs typeface="+mn-cs"/>
              </a:rPr>
              <a:t> exclusive rights </a:t>
            </a:r>
            <a:r>
              <a:rPr lang="en-GB" sz="1200" b="0" i="0" kern="1200" dirty="0">
                <a:solidFill>
                  <a:schemeClr val="tx1"/>
                </a:solidFill>
                <a:effectLst/>
                <a:latin typeface="+mn-lt"/>
                <a:ea typeface="+mn-ea"/>
                <a:cs typeface="+mn-cs"/>
              </a:rPr>
              <a:t>to copy, license, rent, lend, perform, show the work to the public, make an adaptation of the work or translate a work.</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The copyright regime consists of not only economic rights but also moral rights.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Moral rights</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give the creator the right to be identified as the author of the work; not to have their work changed and the right to object to derogatory treatment of their work.</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2. The Copyright, Designs and Patents Act 1988 (as amended and revised), is the current UK copyright law</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3. Copyright for different types of works can</a:t>
            </a:r>
            <a:r>
              <a:rPr lang="en-GB" sz="1200" b="0" i="0" kern="1200" baseline="0" dirty="0">
                <a:solidFill>
                  <a:schemeClr val="tx1"/>
                </a:solidFill>
                <a:effectLst/>
                <a:latin typeface="+mn-lt"/>
                <a:ea typeface="+mn-ea"/>
                <a:cs typeface="+mn-cs"/>
              </a:rPr>
              <a:t> last for different durations. However, literary, dramatic, musical and artistic works currently expires 70 years from the end of the calendar year of the author's death. After this the work is within the public domain.</a:t>
            </a:r>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3</a:t>
            </a:fld>
            <a:endParaRPr lang="en-GB"/>
          </a:p>
        </p:txBody>
      </p:sp>
    </p:spTree>
    <p:extLst>
      <p:ext uri="{BB962C8B-B14F-4D97-AF65-F5344CB8AC3E}">
        <p14:creationId xmlns:p14="http://schemas.microsoft.com/office/powerpoint/2010/main" val="26611148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31</a:t>
            </a:fld>
            <a:endParaRPr lang="en-GB"/>
          </a:p>
        </p:txBody>
      </p:sp>
    </p:spTree>
    <p:extLst>
      <p:ext uri="{BB962C8B-B14F-4D97-AF65-F5344CB8AC3E}">
        <p14:creationId xmlns:p14="http://schemas.microsoft.com/office/powerpoint/2010/main" val="2995991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3. What makes copyright a complex mechanism is that it has to encourage learning and the spread of knowledge while securing economic and personal rights to authors and creators.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Striking</a:t>
            </a:r>
            <a:r>
              <a:rPr lang="en-GB" sz="1200" b="0" i="0" kern="1200" baseline="0" dirty="0">
                <a:solidFill>
                  <a:schemeClr val="tx1"/>
                </a:solidFill>
                <a:effectLst/>
                <a:latin typeface="+mn-lt"/>
                <a:ea typeface="+mn-ea"/>
                <a:cs typeface="+mn-cs"/>
              </a:rPr>
              <a:t> the correct balance </a:t>
            </a:r>
            <a:r>
              <a:rPr lang="en-GB" sz="1200" b="0" i="0" kern="1200" dirty="0">
                <a:solidFill>
                  <a:schemeClr val="tx1"/>
                </a:solidFill>
                <a:effectLst/>
                <a:latin typeface="+mn-lt"/>
                <a:ea typeface="+mn-ea"/>
                <a:cs typeface="+mn-cs"/>
              </a:rPr>
              <a:t>is one of the major challenges of copyright law.</a:t>
            </a:r>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4</a:t>
            </a:fld>
            <a:endParaRPr lang="en-GB"/>
          </a:p>
        </p:txBody>
      </p:sp>
    </p:spTree>
    <p:extLst>
      <p:ext uri="{BB962C8B-B14F-4D97-AF65-F5344CB8AC3E}">
        <p14:creationId xmlns:p14="http://schemas.microsoft.com/office/powerpoint/2010/main" val="3886490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5</a:t>
            </a:fld>
            <a:endParaRPr lang="en-GB"/>
          </a:p>
        </p:txBody>
      </p:sp>
    </p:spTree>
    <p:extLst>
      <p:ext uri="{BB962C8B-B14F-4D97-AF65-F5344CB8AC3E}">
        <p14:creationId xmlns:p14="http://schemas.microsoft.com/office/powerpoint/2010/main" val="700288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7. Key issue:</a:t>
            </a:r>
            <a:r>
              <a:rPr lang="en-GB" baseline="0" dirty="0"/>
              <a:t> is one of these acts taking place?</a:t>
            </a:r>
          </a:p>
          <a:p>
            <a:endParaRPr lang="en-GB" baseline="0" dirty="0"/>
          </a:p>
          <a:p>
            <a:r>
              <a:rPr lang="en-GB" baseline="0" dirty="0"/>
              <a:t>If not, no copyright issues taking place</a:t>
            </a:r>
          </a:p>
          <a:p>
            <a:endParaRPr lang="en-GB" baseline="0" dirty="0"/>
          </a:p>
          <a:p>
            <a:r>
              <a:rPr lang="en-GB" baseline="0" dirty="0"/>
              <a:t>For example, reading a journal article does not involve an usage controlled by copyright.</a:t>
            </a:r>
          </a:p>
          <a:p>
            <a:endParaRPr lang="en-GB" baseline="0" dirty="0"/>
          </a:p>
          <a:p>
            <a:r>
              <a:rPr lang="en-GB" baseline="0" dirty="0"/>
              <a:t>However, making a copy of the journal article and posting it on the internet does.</a:t>
            </a:r>
          </a:p>
        </p:txBody>
      </p:sp>
      <p:sp>
        <p:nvSpPr>
          <p:cNvPr id="4" name="Slide Number Placeholder 3"/>
          <p:cNvSpPr>
            <a:spLocks noGrp="1"/>
          </p:cNvSpPr>
          <p:nvPr>
            <p:ph type="sldNum" sz="quarter" idx="10"/>
          </p:nvPr>
        </p:nvSpPr>
        <p:spPr/>
        <p:txBody>
          <a:bodyPr/>
          <a:lstStyle/>
          <a:p>
            <a:fld id="{510AFD46-F46E-401B-A7F2-4BA846AFF68B}" type="slidenum">
              <a:rPr lang="en-GB" smtClean="0"/>
              <a:t>6</a:t>
            </a:fld>
            <a:endParaRPr lang="en-GB"/>
          </a:p>
        </p:txBody>
      </p:sp>
    </p:spTree>
    <p:extLst>
      <p:ext uri="{BB962C8B-B14F-4D97-AF65-F5344CB8AC3E}">
        <p14:creationId xmlns:p14="http://schemas.microsoft.com/office/powerpoint/2010/main" val="3892863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1. Copyright</a:t>
            </a:r>
            <a:r>
              <a:rPr lang="en-GB" baseline="0" dirty="0"/>
              <a:t> licenses are legal agreements that allow people/organisations to use copyright material with the permission of the copyright owners. First point of call</a:t>
            </a:r>
          </a:p>
          <a:p>
            <a:endParaRPr lang="en-GB" baseline="0" dirty="0"/>
          </a:p>
          <a:p>
            <a:r>
              <a:rPr lang="en-GB" baseline="0" dirty="0"/>
              <a:t>2. If what you want to do with copyright material is covered by a license arranged by GCU it is a legal certainty as long as you stick to the terms of that license</a:t>
            </a:r>
          </a:p>
          <a:p>
            <a:endParaRPr lang="en-GB" baseline="0" dirty="0"/>
          </a:p>
          <a:p>
            <a:r>
              <a:rPr lang="en-GB" baseline="0" dirty="0"/>
              <a:t>3. Worth reiterating all licenses have limits, having a license is not an opportunity to do as you wish</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7</a:t>
            </a:fld>
            <a:endParaRPr lang="en-GB"/>
          </a:p>
        </p:txBody>
      </p:sp>
    </p:spTree>
    <p:extLst>
      <p:ext uri="{BB962C8B-B14F-4D97-AF65-F5344CB8AC3E}">
        <p14:creationId xmlns:p14="http://schemas.microsoft.com/office/powerpoint/2010/main" val="31062635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8</a:t>
            </a:fld>
            <a:endParaRPr lang="en-GB"/>
          </a:p>
        </p:txBody>
      </p:sp>
    </p:spTree>
    <p:extLst>
      <p:ext uri="{BB962C8B-B14F-4D97-AF65-F5344CB8AC3E}">
        <p14:creationId xmlns:p14="http://schemas.microsoft.com/office/powerpoint/2010/main" val="2611801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rPr>
              <a:t>The ERA license</a:t>
            </a:r>
            <a:r>
              <a:rPr lang="en-GB" sz="1200" baseline="0" dirty="0">
                <a:latin typeface="+mn-lt"/>
              </a:rPr>
              <a:t> provides </a:t>
            </a:r>
            <a:r>
              <a:rPr lang="en-GB" sz="1200" b="0" i="0" kern="1200" dirty="0">
                <a:solidFill>
                  <a:schemeClr val="tx1"/>
                </a:solidFill>
                <a:effectLst/>
                <a:latin typeface="+mn-lt"/>
                <a:ea typeface="+mn-ea"/>
                <a:cs typeface="+mn-cs"/>
              </a:rPr>
              <a:t>the relevant licensing</a:t>
            </a:r>
            <a:r>
              <a:rPr lang="en-GB" sz="1200" b="0" i="0" kern="1200" baseline="0" dirty="0">
                <a:solidFill>
                  <a:schemeClr val="tx1"/>
                </a:solidFill>
                <a:effectLst/>
                <a:latin typeface="+mn-lt"/>
                <a:ea typeface="+mn-ea"/>
                <a:cs typeface="+mn-cs"/>
              </a:rPr>
              <a:t> scheme in relation to </a:t>
            </a:r>
            <a:r>
              <a:rPr kumimoji="0" lang="en-GB" sz="1200" b="0" i="0" u="none" strike="noStrike" kern="1200" cap="none" spc="0" normalizeH="0" baseline="0" noProof="0" dirty="0">
                <a:ln>
                  <a:noFill/>
                </a:ln>
                <a:solidFill>
                  <a:prstClr val="black"/>
                </a:solidFill>
                <a:effectLst/>
                <a:uLnTx/>
                <a:uFillTx/>
                <a:latin typeface="+mn-lt"/>
                <a:ea typeface="+mn-ea"/>
                <a:cs typeface="Arial" pitchFamily="34" charset="0"/>
              </a:rPr>
              <a:t>making recordings or copies of TV and radio programmes for educational use</a:t>
            </a:r>
          </a:p>
        </p:txBody>
      </p:sp>
      <p:sp>
        <p:nvSpPr>
          <p:cNvPr id="4" name="Slide Number Placeholder 3"/>
          <p:cNvSpPr>
            <a:spLocks noGrp="1"/>
          </p:cNvSpPr>
          <p:nvPr>
            <p:ph type="sldNum" sz="quarter" idx="10"/>
          </p:nvPr>
        </p:nvSpPr>
        <p:spPr/>
        <p:txBody>
          <a:bodyPr/>
          <a:lstStyle/>
          <a:p>
            <a:fld id="{510AFD46-F46E-401B-A7F2-4BA846AFF68B}" type="slidenum">
              <a:rPr lang="en-GB" smtClean="0"/>
              <a:t>10</a:t>
            </a:fld>
            <a:endParaRPr lang="en-GB"/>
          </a:p>
        </p:txBody>
      </p:sp>
    </p:spTree>
    <p:extLst>
      <p:ext uri="{BB962C8B-B14F-4D97-AF65-F5344CB8AC3E}">
        <p14:creationId xmlns:p14="http://schemas.microsoft.com/office/powerpoint/2010/main" val="27342897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a:solidFill>
                <a:srgbClr val="01498E"/>
              </a:solidFill>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07592" y="6229042"/>
            <a:ext cx="3704960" cy="254716"/>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2127" y="5409253"/>
            <a:ext cx="1914660" cy="1080000"/>
          </a:xfrm>
          <a:prstGeom prst="rect">
            <a:avLst/>
          </a:prstGeom>
        </p:spPr>
      </p:pic>
      <p:sp>
        <p:nvSpPr>
          <p:cNvPr id="12" name="Text Placeholder 2"/>
          <p:cNvSpPr>
            <a:spLocks noGrp="1"/>
          </p:cNvSpPr>
          <p:nvPr>
            <p:ph type="body" sz="quarter" idx="10" hasCustomPrompt="1"/>
          </p:nvPr>
        </p:nvSpPr>
        <p:spPr>
          <a:xfrm>
            <a:off x="431471" y="1178700"/>
            <a:ext cx="5760746" cy="400110"/>
          </a:xfrm>
          <a:prstGeom prst="rect">
            <a:avLst/>
          </a:prstGeom>
        </p:spPr>
        <p:txBody>
          <a:bodyPr wrap="square">
            <a:sp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GB" dirty="0"/>
              <a:t>Presenter’s Name (click to edit)</a:t>
            </a:r>
          </a:p>
        </p:txBody>
      </p:sp>
      <p:sp>
        <p:nvSpPr>
          <p:cNvPr id="13" name="Text Placeholder 4"/>
          <p:cNvSpPr>
            <a:spLocks noGrp="1"/>
          </p:cNvSpPr>
          <p:nvPr>
            <p:ph type="body" sz="quarter" idx="11" hasCustomPrompt="1"/>
          </p:nvPr>
        </p:nvSpPr>
        <p:spPr>
          <a:xfrm>
            <a:off x="431412" y="1988808"/>
            <a:ext cx="5760806" cy="400110"/>
          </a:xfrm>
          <a:prstGeom prst="rect">
            <a:avLst/>
          </a:prstGeom>
        </p:spPr>
        <p:txBody>
          <a:bodyPr wrap="square">
            <a:sp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GB" dirty="0"/>
              <a:t>Presentation Title (click to edit)</a:t>
            </a:r>
          </a:p>
        </p:txBody>
      </p:sp>
      <p:sp>
        <p:nvSpPr>
          <p:cNvPr id="2" name="Rectangle 1"/>
          <p:cNvSpPr/>
          <p:nvPr userDrawn="1"/>
        </p:nvSpPr>
        <p:spPr>
          <a:xfrm>
            <a:off x="6552200" y="374614"/>
            <a:ext cx="2160000" cy="2160292"/>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GB">
              <a:solidFill>
                <a:prstClr val="white"/>
              </a:solidFill>
            </a:endParaRPr>
          </a:p>
        </p:txBody>
      </p:sp>
    </p:spTree>
    <p:extLst>
      <p:ext uri="{BB962C8B-B14F-4D97-AF65-F5344CB8AC3E}">
        <p14:creationId xmlns:p14="http://schemas.microsoft.com/office/powerpoint/2010/main" val="10722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ject, Overlay (bottom left)">
    <p:spTree>
      <p:nvGrpSpPr>
        <p:cNvPr id="1" name=""/>
        <p:cNvGrpSpPr/>
        <p:nvPr/>
      </p:nvGrpSpPr>
      <p:grpSpPr>
        <a:xfrm>
          <a:off x="0" y="0"/>
          <a:ext cx="0" cy="0"/>
          <a:chOff x="0" y="0"/>
          <a:chExt cx="0" cy="0"/>
        </a:xfrm>
      </p:grpSpPr>
      <p:sp>
        <p:nvSpPr>
          <p:cNvPr id="10" name="Content Placeholder 7"/>
          <p:cNvSpPr>
            <a:spLocks noGrp="1" noChangeAspect="1"/>
          </p:cNvSpPr>
          <p:nvPr>
            <p:ph sz="quarter" idx="13" hasCustomPrompt="1"/>
          </p:nvPr>
        </p:nvSpPr>
        <p:spPr>
          <a:xfrm>
            <a:off x="431801" y="368300"/>
            <a:ext cx="8280400"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a:t>Object (Click an icon below)</a:t>
            </a:r>
          </a:p>
        </p:txBody>
      </p:sp>
      <p:sp>
        <p:nvSpPr>
          <p:cNvPr id="13" name="Text Placeholder 12"/>
          <p:cNvSpPr>
            <a:spLocks noGrp="1"/>
          </p:cNvSpPr>
          <p:nvPr>
            <p:ph type="body" sz="quarter" idx="11" hasCustomPrompt="1"/>
          </p:nvPr>
        </p:nvSpPr>
        <p:spPr>
          <a:xfrm>
            <a:off x="431801" y="2935552"/>
            <a:ext cx="3780152" cy="496805"/>
          </a:xfrm>
          <a:prstGeom prst="rect">
            <a:avLst/>
          </a:prstGeom>
          <a:solidFill>
            <a:srgbClr val="01498E">
              <a:alpha val="88000"/>
            </a:srgbClr>
          </a:solidFill>
        </p:spPr>
        <p:txBody>
          <a:bodyPr lIns="180000" tIns="93600" rIns="180000" bIns="93600">
            <a:normAutofit/>
          </a:bodyPr>
          <a:lstStyle>
            <a:lvl1pPr marL="0" indent="0">
              <a:buNone/>
              <a:defRPr sz="2000" b="1" baseline="0">
                <a:solidFill>
                  <a:schemeClr val="bg1"/>
                </a:solidFill>
                <a:latin typeface="Arial" pitchFamily="34" charset="0"/>
                <a:cs typeface="Arial" pitchFamily="34" charset="0"/>
              </a:defRPr>
            </a:lvl1pPr>
          </a:lstStyle>
          <a:p>
            <a:pPr lvl="0"/>
            <a:r>
              <a:rPr lang="en-GB" dirty="0"/>
              <a:t>Subtitle (click to edit)</a:t>
            </a:r>
          </a:p>
        </p:txBody>
      </p:sp>
      <p:sp>
        <p:nvSpPr>
          <p:cNvPr id="15" name="Text Placeholder 14"/>
          <p:cNvSpPr>
            <a:spLocks noGrp="1"/>
          </p:cNvSpPr>
          <p:nvPr>
            <p:ph type="body" sz="quarter" idx="12" hasCustomPrompt="1"/>
          </p:nvPr>
        </p:nvSpPr>
        <p:spPr>
          <a:xfrm>
            <a:off x="431802" y="3429001"/>
            <a:ext cx="3780150" cy="2430462"/>
          </a:xfrm>
          <a:prstGeom prst="rect">
            <a:avLst/>
          </a:prstGeom>
          <a:solidFill>
            <a:srgbClr val="01498E">
              <a:alpha val="88000"/>
            </a:srgbClr>
          </a:solidFill>
        </p:spPr>
        <p:txBody>
          <a:bodyPr lIns="180000" tIns="93600" rIns="180000" bIns="93600">
            <a:normAutofit/>
          </a:bodyPr>
          <a:lstStyle>
            <a:lvl1pPr marL="0" indent="0">
              <a:buNone/>
              <a:defRPr sz="2000" baseline="0">
                <a:solidFill>
                  <a:schemeClr val="bg1"/>
                </a:solidFill>
                <a:latin typeface="Arial" pitchFamily="34" charset="0"/>
                <a:cs typeface="Arial" pitchFamily="34" charset="0"/>
              </a:defRPr>
            </a:lvl1pPr>
          </a:lstStyle>
          <a:p>
            <a:pPr lvl="0"/>
            <a:r>
              <a:rPr lang="en-GB" dirty="0"/>
              <a:t>Paragraph (click to edit)</a:t>
            </a:r>
          </a:p>
        </p:txBody>
      </p:sp>
    </p:spTree>
    <p:extLst>
      <p:ext uri="{BB962C8B-B14F-4D97-AF65-F5344CB8AC3E}">
        <p14:creationId xmlns:p14="http://schemas.microsoft.com/office/powerpoint/2010/main" val="341753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left), Object (right)">
    <p:spTree>
      <p:nvGrpSpPr>
        <p:cNvPr id="1" name=""/>
        <p:cNvGrpSpPr/>
        <p:nvPr/>
      </p:nvGrpSpPr>
      <p:grpSpPr>
        <a:xfrm>
          <a:off x="0" y="0"/>
          <a:ext cx="0" cy="0"/>
          <a:chOff x="0" y="0"/>
          <a:chExt cx="0" cy="0"/>
        </a:xfrm>
      </p:grpSpPr>
      <p:sp>
        <p:nvSpPr>
          <p:cNvPr id="7" name="Content Placeholder 6"/>
          <p:cNvSpPr>
            <a:spLocks noGrp="1"/>
          </p:cNvSpPr>
          <p:nvPr>
            <p:ph sz="quarter" idx="12" hasCustomPrompt="1"/>
          </p:nvPr>
        </p:nvSpPr>
        <p:spPr>
          <a:xfrm>
            <a:off x="4751389" y="368609"/>
            <a:ext cx="3960812" cy="5490853"/>
          </a:xfrm>
          <a:prstGeom prst="rect">
            <a:avLst/>
          </a:prstGeom>
        </p:spPr>
        <p:txBody>
          <a:bodyPr/>
          <a:lstStyle>
            <a:lvl1pPr marL="0" indent="0">
              <a:buNone/>
              <a:defRPr/>
            </a:lvl1pPr>
          </a:lstStyle>
          <a:p>
            <a:pPr lvl="0"/>
            <a:r>
              <a:rPr lang="en-GB" dirty="0"/>
              <a:t>Object (Click an icon below)</a:t>
            </a:r>
          </a:p>
        </p:txBody>
      </p:sp>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Tree>
    <p:extLst>
      <p:ext uri="{BB962C8B-B14F-4D97-AF65-F5344CB8AC3E}">
        <p14:creationId xmlns:p14="http://schemas.microsoft.com/office/powerpoint/2010/main" val="4152614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bject (left), Object (right)">
    <p:spTree>
      <p:nvGrpSpPr>
        <p:cNvPr id="1" name=""/>
        <p:cNvGrpSpPr/>
        <p:nvPr/>
      </p:nvGrpSpPr>
      <p:grpSpPr>
        <a:xfrm>
          <a:off x="0" y="0"/>
          <a:ext cx="0" cy="0"/>
          <a:chOff x="0" y="0"/>
          <a:chExt cx="0" cy="0"/>
        </a:xfrm>
      </p:grpSpPr>
      <p:sp>
        <p:nvSpPr>
          <p:cNvPr id="3" name="Content Placeholder 2"/>
          <p:cNvSpPr>
            <a:spLocks noGrp="1"/>
          </p:cNvSpPr>
          <p:nvPr>
            <p:ph sz="quarter" idx="12" hasCustomPrompt="1"/>
          </p:nvPr>
        </p:nvSpPr>
        <p:spPr>
          <a:xfrm>
            <a:off x="431802" y="368300"/>
            <a:ext cx="3960811" cy="5491163"/>
          </a:xfrm>
          <a:prstGeom prst="rect">
            <a:avLst/>
          </a:prstGeom>
        </p:spPr>
        <p:txBody>
          <a:bodyPr/>
          <a:lstStyle>
            <a:lvl1pPr marL="0" indent="0">
              <a:buNone/>
              <a:defRPr/>
            </a:lvl1pPr>
          </a:lstStyle>
          <a:p>
            <a:pPr lvl="0"/>
            <a:r>
              <a:rPr lang="en-GB" dirty="0"/>
              <a:t>Object (Click an icon below)</a:t>
            </a:r>
          </a:p>
        </p:txBody>
      </p:sp>
      <p:sp>
        <p:nvSpPr>
          <p:cNvPr id="11" name="Content Placeholder 2"/>
          <p:cNvSpPr>
            <a:spLocks noGrp="1"/>
          </p:cNvSpPr>
          <p:nvPr>
            <p:ph sz="quarter" idx="13" hasCustomPrompt="1"/>
          </p:nvPr>
        </p:nvSpPr>
        <p:spPr>
          <a:xfrm>
            <a:off x="4751388" y="368300"/>
            <a:ext cx="3960812" cy="5491162"/>
          </a:xfrm>
          <a:prstGeom prst="rect">
            <a:avLst/>
          </a:prstGeom>
        </p:spPr>
        <p:txBody>
          <a:bodyPr/>
          <a:lstStyle>
            <a:lvl1pPr marL="0" indent="0">
              <a:buNone/>
              <a:defRPr/>
            </a:lvl1pPr>
          </a:lstStyle>
          <a:p>
            <a:pPr lvl="0"/>
            <a:r>
              <a:rPr lang="en-GB" dirty="0"/>
              <a:t>Object (Click an icon below)</a:t>
            </a:r>
          </a:p>
        </p:txBody>
      </p:sp>
    </p:spTree>
    <p:extLst>
      <p:ext uri="{BB962C8B-B14F-4D97-AF65-F5344CB8AC3E}">
        <p14:creationId xmlns:p14="http://schemas.microsoft.com/office/powerpoint/2010/main" val="89730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bejct  (left), Text (right)">
    <p:spTree>
      <p:nvGrpSpPr>
        <p:cNvPr id="1" name=""/>
        <p:cNvGrpSpPr/>
        <p:nvPr/>
      </p:nvGrpSpPr>
      <p:grpSpPr>
        <a:xfrm>
          <a:off x="0" y="0"/>
          <a:ext cx="0" cy="0"/>
          <a:chOff x="0" y="0"/>
          <a:chExt cx="0" cy="0"/>
        </a:xfrm>
      </p:grpSpPr>
      <p:sp>
        <p:nvSpPr>
          <p:cNvPr id="11" name="Content Placeholder 2"/>
          <p:cNvSpPr>
            <a:spLocks noGrp="1"/>
          </p:cNvSpPr>
          <p:nvPr>
            <p:ph sz="quarter" idx="12" hasCustomPrompt="1"/>
          </p:nvPr>
        </p:nvSpPr>
        <p:spPr>
          <a:xfrm>
            <a:off x="431801" y="368300"/>
            <a:ext cx="3960812" cy="5491163"/>
          </a:xfrm>
          <a:prstGeom prst="rect">
            <a:avLst/>
          </a:prstGeom>
        </p:spPr>
        <p:txBody>
          <a:bodyPr/>
          <a:lstStyle>
            <a:lvl1pPr marL="0" indent="0">
              <a:buNone/>
              <a:defRPr/>
            </a:lvl1pPr>
          </a:lstStyle>
          <a:p>
            <a:pPr lvl="0"/>
            <a:r>
              <a:rPr lang="en-GB" dirty="0"/>
              <a:t>Object (Click an icon below)</a:t>
            </a:r>
          </a:p>
        </p:txBody>
      </p:sp>
      <p:sp>
        <p:nvSpPr>
          <p:cNvPr id="4" name="Text Placeholder 6"/>
          <p:cNvSpPr>
            <a:spLocks noGrp="1"/>
          </p:cNvSpPr>
          <p:nvPr>
            <p:ph type="body" sz="quarter" idx="13" hasCustomPrompt="1"/>
          </p:nvPr>
        </p:nvSpPr>
        <p:spPr>
          <a:xfrm>
            <a:off x="4751389" y="368609"/>
            <a:ext cx="3960812"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Tree>
    <p:extLst>
      <p:ext uri="{BB962C8B-B14F-4D97-AF65-F5344CB8AC3E}">
        <p14:creationId xmlns:p14="http://schemas.microsoft.com/office/powerpoint/2010/main" val="41831250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left), Text (right)">
    <p:spTree>
      <p:nvGrpSpPr>
        <p:cNvPr id="1" name=""/>
        <p:cNvGrpSpPr/>
        <p:nvPr/>
      </p:nvGrpSpPr>
      <p:grpSpPr>
        <a:xfrm>
          <a:off x="0" y="0"/>
          <a:ext cx="0" cy="0"/>
          <a:chOff x="0" y="0"/>
          <a:chExt cx="0" cy="0"/>
        </a:xfrm>
      </p:grpSpPr>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
        <p:nvSpPr>
          <p:cNvPr id="5" name="Text Placeholder 6"/>
          <p:cNvSpPr>
            <a:spLocks noGrp="1"/>
          </p:cNvSpPr>
          <p:nvPr>
            <p:ph type="body" sz="quarter" idx="14" hasCustomPrompt="1"/>
          </p:nvPr>
        </p:nvSpPr>
        <p:spPr>
          <a:xfrm>
            <a:off x="4751389" y="368609"/>
            <a:ext cx="3960814"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Tree>
    <p:extLst>
      <p:ext uri="{BB962C8B-B14F-4D97-AF65-F5344CB8AC3E}">
        <p14:creationId xmlns:p14="http://schemas.microsoft.com/office/powerpoint/2010/main" val="2490987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9042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GB" dirty="0"/>
              <a:t>Thank you note (click to edit)</a:t>
            </a:r>
          </a:p>
        </p:txBody>
      </p:sp>
    </p:spTree>
    <p:extLst>
      <p:ext uri="{BB962C8B-B14F-4D97-AF65-F5344CB8AC3E}">
        <p14:creationId xmlns:p14="http://schemas.microsoft.com/office/powerpoint/2010/main" val="243871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Tex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
        <p:nvSpPr>
          <p:cNvPr id="7" name="Text Placeholder 6"/>
          <p:cNvSpPr>
            <a:spLocks noGrp="1"/>
          </p:cNvSpPr>
          <p:nvPr>
            <p:ph type="body" sz="quarter" idx="11" hasCustomPrompt="1"/>
          </p:nvPr>
        </p:nvSpPr>
        <p:spPr>
          <a:xfrm>
            <a:off x="431132" y="2170427"/>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Section Paragraph (click to edit)</a:t>
            </a:r>
          </a:p>
        </p:txBody>
      </p:sp>
      <p:sp>
        <p:nvSpPr>
          <p:cNvPr id="8" name="Text Placeholder 7"/>
          <p:cNvSpPr>
            <a:spLocks noGrp="1"/>
          </p:cNvSpPr>
          <p:nvPr>
            <p:ph type="body" sz="quarter" idx="12" hasCustomPrompt="1"/>
          </p:nvPr>
        </p:nvSpPr>
        <p:spPr>
          <a:xfrm>
            <a:off x="431800" y="1358900"/>
            <a:ext cx="8279732"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a:latin typeface="Arial" pitchFamily="34" charset="0"/>
                <a:cs typeface="Arial" pitchFamily="34" charset="0"/>
              </a:rPr>
              <a:t>Section Subtitle (click to edit)</a:t>
            </a:r>
          </a:p>
        </p:txBody>
      </p:sp>
    </p:spTree>
    <p:extLst>
      <p:ext uri="{BB962C8B-B14F-4D97-AF65-F5344CB8AC3E}">
        <p14:creationId xmlns:p14="http://schemas.microsoft.com/office/powerpoint/2010/main" val="3108053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Text">
    <p:spTree>
      <p:nvGrpSpPr>
        <p:cNvPr id="1" name=""/>
        <p:cNvGrpSpPr/>
        <p:nvPr/>
      </p:nvGrpSpPr>
      <p:grpSpPr>
        <a:xfrm>
          <a:off x="0" y="0"/>
          <a:ext cx="0" cy="0"/>
          <a:chOff x="0" y="0"/>
          <a:chExt cx="0" cy="0"/>
        </a:xfrm>
      </p:grpSpPr>
      <p:sp>
        <p:nvSpPr>
          <p:cNvPr id="4"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
        <p:nvSpPr>
          <p:cNvPr id="5" name="Text Placeholder 6"/>
          <p:cNvSpPr>
            <a:spLocks noGrp="1"/>
          </p:cNvSpPr>
          <p:nvPr>
            <p:ph type="body" sz="quarter" idx="11" hasCustomPrompt="1"/>
          </p:nvPr>
        </p:nvSpPr>
        <p:spPr>
          <a:xfrm>
            <a:off x="429680" y="13589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Section Paragraph (click to edit)</a:t>
            </a:r>
          </a:p>
        </p:txBody>
      </p:sp>
    </p:spTree>
    <p:extLst>
      <p:ext uri="{BB962C8B-B14F-4D97-AF65-F5344CB8AC3E}">
        <p14:creationId xmlns:p14="http://schemas.microsoft.com/office/powerpoint/2010/main" val="1069555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5" name="Text Placeholder 6"/>
          <p:cNvSpPr>
            <a:spLocks noGrp="1"/>
          </p:cNvSpPr>
          <p:nvPr>
            <p:ph type="body" sz="quarter" idx="12" hasCustomPrompt="1"/>
          </p:nvPr>
        </p:nvSpPr>
        <p:spPr>
          <a:xfrm>
            <a:off x="431800" y="3683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Section Paragraph (click to edit)</a:t>
            </a:r>
          </a:p>
        </p:txBody>
      </p:sp>
    </p:spTree>
    <p:extLst>
      <p:ext uri="{BB962C8B-B14F-4D97-AF65-F5344CB8AC3E}">
        <p14:creationId xmlns:p14="http://schemas.microsoft.com/office/powerpoint/2010/main" val="3185868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Object">
    <p:spTree>
      <p:nvGrpSpPr>
        <p:cNvPr id="1" name=""/>
        <p:cNvGrpSpPr/>
        <p:nvPr/>
      </p:nvGrpSpPr>
      <p:grpSpPr>
        <a:xfrm>
          <a:off x="0" y="0"/>
          <a:ext cx="0" cy="0"/>
          <a:chOff x="0" y="0"/>
          <a:chExt cx="0" cy="0"/>
        </a:xfrm>
      </p:grpSpPr>
      <p:sp>
        <p:nvSpPr>
          <p:cNvPr id="12" name="Content Placeholder 11"/>
          <p:cNvSpPr>
            <a:spLocks noGrp="1"/>
          </p:cNvSpPr>
          <p:nvPr>
            <p:ph sz="quarter" idx="13" hasCustomPrompt="1"/>
          </p:nvPr>
        </p:nvSpPr>
        <p:spPr>
          <a:xfrm>
            <a:off x="431800" y="2168525"/>
            <a:ext cx="8280400" cy="3690938"/>
          </a:xfrm>
          <a:prstGeom prst="rect">
            <a:avLst/>
          </a:prstGeom>
        </p:spPr>
        <p:txBody>
          <a:bodyPr/>
          <a:lstStyle>
            <a:lvl1pPr marL="0" indent="0">
              <a:buNone/>
              <a:defRPr sz="2400">
                <a:latin typeface="Arial" pitchFamily="34" charset="0"/>
                <a:cs typeface="Arial" pitchFamily="34" charset="0"/>
              </a:defRPr>
            </a:lvl1pPr>
          </a:lstStyle>
          <a:p>
            <a:pPr lvl="0"/>
            <a:r>
              <a:rPr lang="en-GB" dirty="0"/>
              <a:t>Object (Click an icon below)</a:t>
            </a:r>
          </a:p>
        </p:txBody>
      </p:sp>
      <p:sp>
        <p:nvSpPr>
          <p:cNvPr id="5" name="Text Placeholder 9"/>
          <p:cNvSpPr>
            <a:spLocks noGrp="1"/>
          </p:cNvSpPr>
          <p:nvPr>
            <p:ph type="body" sz="quarter" idx="10"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
        <p:nvSpPr>
          <p:cNvPr id="6" name="Text Placeholder 7"/>
          <p:cNvSpPr>
            <a:spLocks noGrp="1"/>
          </p:cNvSpPr>
          <p:nvPr>
            <p:ph type="body" sz="quarter" idx="12" hasCustomPrompt="1"/>
          </p:nvPr>
        </p:nvSpPr>
        <p:spPr>
          <a:xfrm>
            <a:off x="431800" y="1358900"/>
            <a:ext cx="8280400"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a:latin typeface="Arial" pitchFamily="34" charset="0"/>
                <a:cs typeface="Arial" pitchFamily="34" charset="0"/>
              </a:rPr>
              <a:t>Section Subtitle (click to edit)</a:t>
            </a:r>
          </a:p>
        </p:txBody>
      </p:sp>
    </p:spTree>
    <p:extLst>
      <p:ext uri="{BB962C8B-B14F-4D97-AF65-F5344CB8AC3E}">
        <p14:creationId xmlns:p14="http://schemas.microsoft.com/office/powerpoint/2010/main" val="1358365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bject">
    <p:spTree>
      <p:nvGrpSpPr>
        <p:cNvPr id="1" name=""/>
        <p:cNvGrpSpPr/>
        <p:nvPr/>
      </p:nvGrpSpPr>
      <p:grpSpPr>
        <a:xfrm>
          <a:off x="0" y="0"/>
          <a:ext cx="0" cy="0"/>
          <a:chOff x="0" y="0"/>
          <a:chExt cx="0" cy="0"/>
        </a:xfrm>
      </p:grpSpPr>
      <p:sp>
        <p:nvSpPr>
          <p:cNvPr id="8" name="Content Placeholder 7"/>
          <p:cNvSpPr>
            <a:spLocks noGrp="1"/>
          </p:cNvSpPr>
          <p:nvPr>
            <p:ph sz="quarter" idx="11" hasCustomPrompt="1"/>
          </p:nvPr>
        </p:nvSpPr>
        <p:spPr>
          <a:xfrm>
            <a:off x="431800" y="1358899"/>
            <a:ext cx="8280400" cy="4500563"/>
          </a:xfrm>
          <a:prstGeom prst="rect">
            <a:avLst/>
          </a:prstGeom>
        </p:spPr>
        <p:txBody>
          <a:bodyPr/>
          <a:lstStyle>
            <a:lvl1pPr marL="0" indent="0">
              <a:buNone/>
              <a:defRPr sz="2400">
                <a:latin typeface="Arial" pitchFamily="34" charset="0"/>
                <a:cs typeface="Arial" pitchFamily="34" charset="0"/>
              </a:defRPr>
            </a:lvl1pPr>
          </a:lstStyle>
          <a:p>
            <a:pPr lvl="0"/>
            <a:r>
              <a:rPr lang="en-GB" dirty="0"/>
              <a:t>Object (Click an icon below)</a:t>
            </a:r>
          </a:p>
        </p:txBody>
      </p:sp>
      <p:sp>
        <p:nvSpPr>
          <p:cNvPr id="4" name="Text Placeholder 9"/>
          <p:cNvSpPr>
            <a:spLocks noGrp="1"/>
          </p:cNvSpPr>
          <p:nvPr>
            <p:ph type="body" sz="quarter" idx="12"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Tree>
    <p:extLst>
      <p:ext uri="{BB962C8B-B14F-4D97-AF65-F5344CB8AC3E}">
        <p14:creationId xmlns:p14="http://schemas.microsoft.com/office/powerpoint/2010/main" val="1226312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Rectangle 2"/>
          <p:cNvSpPr/>
          <p:nvPr userDrawn="1"/>
        </p:nvSpPr>
        <p:spPr>
          <a:xfrm>
            <a:off x="431802" y="368301"/>
            <a:ext cx="8101012" cy="50409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a:solidFill>
                <a:srgbClr val="FFFFFF"/>
              </a:solidFill>
            </a:endParaRPr>
          </a:p>
        </p:txBody>
      </p:sp>
      <p:sp>
        <p:nvSpPr>
          <p:cNvPr id="8" name="Content Placeholder 7"/>
          <p:cNvSpPr>
            <a:spLocks noGrp="1"/>
          </p:cNvSpPr>
          <p:nvPr>
            <p:ph sz="quarter" idx="10" hasCustomPrompt="1"/>
          </p:nvPr>
        </p:nvSpPr>
        <p:spPr>
          <a:xfrm>
            <a:off x="431802" y="368299"/>
            <a:ext cx="8280399"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a:t>Object (Click an icon below)</a:t>
            </a:r>
          </a:p>
        </p:txBody>
      </p:sp>
    </p:spTree>
    <p:extLst>
      <p:ext uri="{BB962C8B-B14F-4D97-AF65-F5344CB8AC3E}">
        <p14:creationId xmlns:p14="http://schemas.microsoft.com/office/powerpoint/2010/main" val="91001771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ject, Overlay (top right)">
    <p:spTree>
      <p:nvGrpSpPr>
        <p:cNvPr id="1" name=""/>
        <p:cNvGrpSpPr/>
        <p:nvPr/>
      </p:nvGrpSpPr>
      <p:grpSpPr>
        <a:xfrm>
          <a:off x="0" y="0"/>
          <a:ext cx="0" cy="0"/>
          <a:chOff x="0" y="0"/>
          <a:chExt cx="0" cy="0"/>
        </a:xfrm>
      </p:grpSpPr>
      <p:sp>
        <p:nvSpPr>
          <p:cNvPr id="11" name="Content Placeholder 7"/>
          <p:cNvSpPr>
            <a:spLocks noGrp="1"/>
          </p:cNvSpPr>
          <p:nvPr>
            <p:ph sz="quarter" idx="13" hasCustomPrompt="1"/>
          </p:nvPr>
        </p:nvSpPr>
        <p:spPr>
          <a:xfrm>
            <a:off x="431801" y="368301"/>
            <a:ext cx="8280729" cy="5491162"/>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a:t>Object (Click an icon below)</a:t>
            </a:r>
          </a:p>
        </p:txBody>
      </p:sp>
      <p:sp>
        <p:nvSpPr>
          <p:cNvPr id="13" name="Text Placeholder 12"/>
          <p:cNvSpPr>
            <a:spLocks noGrp="1"/>
          </p:cNvSpPr>
          <p:nvPr>
            <p:ph type="body" sz="quarter" idx="11" hasCustomPrompt="1"/>
          </p:nvPr>
        </p:nvSpPr>
        <p:spPr>
          <a:xfrm>
            <a:off x="4932036" y="375319"/>
            <a:ext cx="3780165" cy="496805"/>
          </a:xfrm>
          <a:prstGeom prst="rect">
            <a:avLst/>
          </a:prstGeom>
          <a:solidFill>
            <a:schemeClr val="bg1">
              <a:alpha val="88000"/>
            </a:schemeClr>
          </a:solidFill>
        </p:spPr>
        <p:txBody>
          <a:bodyPr lIns="180000" tIns="93600" rIns="180000" bIns="93600">
            <a:normAutofit/>
          </a:bodyPr>
          <a:lstStyle>
            <a:lvl1pPr marL="0" indent="0">
              <a:buNone/>
              <a:defRPr sz="2000" b="1" baseline="0">
                <a:latin typeface="Arial" pitchFamily="34" charset="0"/>
                <a:cs typeface="Arial" pitchFamily="34" charset="0"/>
              </a:defRPr>
            </a:lvl1pPr>
          </a:lstStyle>
          <a:p>
            <a:pPr lvl="0"/>
            <a:r>
              <a:rPr lang="en-GB" sz="2000" b="1" dirty="0">
                <a:latin typeface="Arial" pitchFamily="34" charset="0"/>
                <a:cs typeface="Arial" pitchFamily="34" charset="0"/>
              </a:rPr>
              <a:t>Subtitle (click to edit)</a:t>
            </a:r>
            <a:endParaRPr lang="en-GB" sz="2400" b="1" dirty="0">
              <a:latin typeface="Arial" pitchFamily="34" charset="0"/>
              <a:cs typeface="Arial" pitchFamily="34" charset="0"/>
            </a:endParaRPr>
          </a:p>
        </p:txBody>
      </p:sp>
      <p:sp>
        <p:nvSpPr>
          <p:cNvPr id="15" name="Text Placeholder 14"/>
          <p:cNvSpPr>
            <a:spLocks noGrp="1"/>
          </p:cNvSpPr>
          <p:nvPr>
            <p:ph type="body" sz="quarter" idx="12" hasCustomPrompt="1"/>
          </p:nvPr>
        </p:nvSpPr>
        <p:spPr>
          <a:xfrm>
            <a:off x="4932363" y="872124"/>
            <a:ext cx="3780167" cy="2558463"/>
          </a:xfrm>
          <a:prstGeom prst="rect">
            <a:avLst/>
          </a:prstGeom>
          <a:solidFill>
            <a:schemeClr val="bg1">
              <a:alpha val="88000"/>
            </a:schemeClr>
          </a:solidFill>
        </p:spPr>
        <p:txBody>
          <a:bodyPr lIns="180000" tIns="93600" rIns="180000" bIns="93600">
            <a:normAutofit/>
          </a:bodyPr>
          <a:lstStyle>
            <a:lvl1pPr marL="0" indent="0">
              <a:buNone/>
              <a:defRPr sz="2000" baseline="0">
                <a:latin typeface="Arial" pitchFamily="34" charset="0"/>
                <a:cs typeface="Arial" pitchFamily="34" charset="0"/>
              </a:defRPr>
            </a:lvl1pPr>
          </a:lstStyle>
          <a:p>
            <a:pPr lvl="0"/>
            <a:r>
              <a:rPr lang="en-GB" dirty="0"/>
              <a:t>Paragraph (click to edit)</a:t>
            </a:r>
          </a:p>
        </p:txBody>
      </p:sp>
    </p:spTree>
    <p:extLst>
      <p:ext uri="{BB962C8B-B14F-4D97-AF65-F5344CB8AC3E}">
        <p14:creationId xmlns:p14="http://schemas.microsoft.com/office/powerpoint/2010/main" val="4267793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6.emf"/><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34203" y="5409700"/>
            <a:ext cx="1909853" cy="1080000"/>
          </a:xfrm>
          <a:prstGeom prst="rect">
            <a:avLst/>
          </a:prstGeom>
        </p:spPr>
      </p:pic>
      <p:pic>
        <p:nvPicPr>
          <p:cNvPr id="5" name="Pictur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79946" y="6229061"/>
            <a:ext cx="3704684" cy="254697"/>
          </a:xfrm>
          <a:prstGeom prst="rect">
            <a:avLst/>
          </a:prstGeom>
        </p:spPr>
      </p:pic>
    </p:spTree>
    <p:extLst>
      <p:ext uri="{BB962C8B-B14F-4D97-AF65-F5344CB8AC3E}">
        <p14:creationId xmlns:p14="http://schemas.microsoft.com/office/powerpoint/2010/main" val="4148724173"/>
      </p:ext>
    </p:extLst>
  </p:cSld>
  <p:clrMap bg1="lt1" tx1="dk1" bg2="lt2" tx2="dk2" accent1="accent1" accent2="accent2" accent3="accent3" accent4="accent4" accent5="accent5" accent6="accent6" hlink="hlink" folHlink="folHlink"/>
  <p:sldLayoutIdLst>
    <p:sldLayoutId id="2147483661" r:id="rId1"/>
    <p:sldLayoutId id="2147483662"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33556" y="5945640"/>
            <a:ext cx="957330" cy="540000"/>
          </a:xfrm>
          <a:prstGeom prst="rect">
            <a:avLst/>
          </a:prstGeom>
        </p:spPr>
      </p:pic>
      <p:sp>
        <p:nvSpPr>
          <p:cNvPr id="5" name="TextBox 4"/>
          <p:cNvSpPr txBox="1"/>
          <p:nvPr userDrawn="1"/>
        </p:nvSpPr>
        <p:spPr>
          <a:xfrm>
            <a:off x="4932046" y="6453644"/>
            <a:ext cx="3962717" cy="215444"/>
          </a:xfrm>
          <a:prstGeom prst="rect">
            <a:avLst/>
          </a:prstGeom>
          <a:noFill/>
        </p:spPr>
        <p:txBody>
          <a:bodyPr wrap="square" rtlCol="0">
            <a:spAutoFit/>
          </a:bodyPr>
          <a:lstStyle/>
          <a:p>
            <a:pPr algn="r" defTabSz="457200"/>
            <a:fld id="{268E1414-5F24-4E3F-ACA1-76792B015177}" type="slidenum">
              <a:rPr lang="en-GB" sz="800">
                <a:solidFill>
                  <a:prstClr val="black"/>
                </a:solidFill>
              </a:rPr>
              <a:pPr algn="r" defTabSz="457200"/>
              <a:t>‹#›</a:t>
            </a:fld>
            <a:endParaRPr lang="en-GB" sz="800" dirty="0">
              <a:solidFill>
                <a:prstClr val="black"/>
              </a:solidFill>
            </a:endParaRPr>
          </a:p>
        </p:txBody>
      </p:sp>
    </p:spTree>
    <p:extLst>
      <p:ext uri="{BB962C8B-B14F-4D97-AF65-F5344CB8AC3E}">
        <p14:creationId xmlns:p14="http://schemas.microsoft.com/office/powerpoint/2010/main" val="338512894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hyperlink" Target="https://edshare.gcu.ac.uk/5415/"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www.copyrightuser.org/understand/exceptions/"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bit.ly/2GZ85AQ" TargetMode="External"/><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hyperlink" Target="https://creativecommons.org/licenses/by-sa/2.0/"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s://edshare.gcu.ac.uk/4481/13/CARP/index.html"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mailto:copyright@gcu.ac.uk" TargetMode="External"/><Relationship Id="rId7" Type="http://schemas.openxmlformats.org/officeDocument/2006/relationships/hyperlink" Target="http://www.legislation.gov.uk/ukpga/1988/48/contents" TargetMode="External"/><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hyperlink" Target="https://copyrightliteracy.org/" TargetMode="External"/><Relationship Id="rId5" Type="http://schemas.openxmlformats.org/officeDocument/2006/relationships/hyperlink" Target="https://www.copyrightuser.org/" TargetMode="External"/><Relationship Id="rId4" Type="http://schemas.openxmlformats.org/officeDocument/2006/relationships/hyperlink" Target="https://www.gcu.ac.uk/library/servicesforstaff/copyrigh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8" Type="http://schemas.openxmlformats.org/officeDocument/2006/relationships/hyperlink" Target="https://creativecommons.org/licenses/by/4.0/" TargetMode="External"/><Relationship Id="rId3" Type="http://schemas.openxmlformats.org/officeDocument/2006/relationships/hyperlink" Target="https://media.ed.ac.uk/playlist/dedicated/42223461/1_attqfb92/0_dpdxtviw.%20Licensed%20under%20CC-BY-4.0" TargetMode="External"/><Relationship Id="rId7" Type="http://schemas.openxmlformats.org/officeDocument/2006/relationships/hyperlink" Target="https://creativecommons.org/about/" TargetMode="External"/><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hyperlink" Target="https://creativecommons.org/licenses/by/3.0/deed.en_US" TargetMode="External"/><Relationship Id="rId5" Type="http://schemas.openxmlformats.org/officeDocument/2006/relationships/hyperlink" Target="https://www.copyrightuser.org/faqs/question-1/" TargetMode="External"/><Relationship Id="rId4" Type="http://schemas.openxmlformats.org/officeDocument/2006/relationships/hyperlink" Target="https://www.cla.co.uk/higher-education-licence"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s://creativecommons.org/licenses/by/4.0/" TargetMode="External"/><Relationship Id="rId3" Type="http://schemas.openxmlformats.org/officeDocument/2006/relationships/hyperlink" Target="https://www.copyrightuser.org/create/public-domain/duration/" TargetMode="External"/><Relationship Id="rId7" Type="http://schemas.openxmlformats.org/officeDocument/2006/relationships/hyperlink" Target="https://www.copyrightuser.org/understand/exceptions/education/" TargetMode="External"/><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hyperlink" Target="https://www.nlamediaaccess.com/apply-for-a-licence/education-establishment/" TargetMode="External"/><Relationship Id="rId5" Type="http://schemas.openxmlformats.org/officeDocument/2006/relationships/hyperlink" Target="https://era.org.uk/the-licence/the-era-license/" TargetMode="External"/><Relationship Id="rId4" Type="http://schemas.openxmlformats.org/officeDocument/2006/relationships/hyperlink" Target="https://creativecommons.org/licenses/by/3.0/deed.en_US" TargetMode="External"/><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gcu.ac.uk/library/servicesforstaff/scanning/" TargetMode="External"/><Relationship Id="rId2" Type="http://schemas.openxmlformats.org/officeDocument/2006/relationships/hyperlink" Target="https://www.gcu.ac.uk/library/servicesforstaff/scanning/requestascan/"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471" y="1088688"/>
            <a:ext cx="5760746" cy="646331"/>
          </a:xfrm>
        </p:spPr>
        <p:txBody>
          <a:bodyPr/>
          <a:lstStyle/>
          <a:p>
            <a:r>
              <a:rPr lang="en-GB" sz="3600" dirty="0"/>
              <a:t>Seth Thompson</a:t>
            </a:r>
          </a:p>
        </p:txBody>
      </p:sp>
      <p:sp>
        <p:nvSpPr>
          <p:cNvPr id="3" name="Text Placeholder 2"/>
          <p:cNvSpPr>
            <a:spLocks noGrp="1"/>
          </p:cNvSpPr>
          <p:nvPr>
            <p:ph type="body" sz="quarter" idx="11"/>
          </p:nvPr>
        </p:nvSpPr>
        <p:spPr>
          <a:xfrm>
            <a:off x="431412" y="2348856"/>
            <a:ext cx="7020972" cy="1200329"/>
          </a:xfrm>
        </p:spPr>
        <p:txBody>
          <a:bodyPr/>
          <a:lstStyle/>
          <a:p>
            <a:r>
              <a:rPr lang="en-GB" sz="3600" dirty="0"/>
              <a:t>An introduction to copyright and licensing in teaching</a:t>
            </a:r>
          </a:p>
        </p:txBody>
      </p:sp>
      <p:sp>
        <p:nvSpPr>
          <p:cNvPr id="4" name="TextBox 3"/>
          <p:cNvSpPr txBox="1"/>
          <p:nvPr/>
        </p:nvSpPr>
        <p:spPr>
          <a:xfrm>
            <a:off x="4932040" y="4869160"/>
            <a:ext cx="3744416" cy="923330"/>
          </a:xfrm>
          <a:prstGeom prst="rect">
            <a:avLst/>
          </a:prstGeom>
          <a:noFill/>
          <a:ln>
            <a:solidFill>
              <a:schemeClr val="bg1"/>
            </a:solidFill>
          </a:ln>
        </p:spPr>
        <p:txBody>
          <a:bodyPr wrap="square" rtlCol="0">
            <a:spAutoFit/>
          </a:bodyPr>
          <a:lstStyle/>
          <a:p>
            <a:r>
              <a:rPr lang="en-GB" dirty="0">
                <a:solidFill>
                  <a:schemeClr val="bg1"/>
                </a:solidFill>
              </a:rPr>
              <a:t>Presentation by Seth Thompson. Licensed under the terms of  a </a:t>
            </a:r>
            <a:r>
              <a:rPr lang="en-GB" dirty="0">
                <a:solidFill>
                  <a:schemeClr val="bg1"/>
                </a:solidFill>
                <a:hlinkClick r:id="rId3"/>
              </a:rPr>
              <a:t>CC-BY-4.0 license</a:t>
            </a:r>
            <a:endParaRPr lang="en-GB" dirty="0">
              <a:solidFill>
                <a:schemeClr val="bg1"/>
              </a:solidFill>
            </a:endParaRPr>
          </a:p>
        </p:txBody>
      </p:sp>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5661" y="550218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118541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08720"/>
            <a:ext cx="8280400" cy="5472608"/>
          </a:xfrm>
        </p:spPr>
        <p:txBody>
          <a:bodyPr/>
          <a:lstStyle/>
          <a:p>
            <a:pPr marL="342900" indent="-342900">
              <a:buFont typeface="Arial" panose="020B0604020202020204" pitchFamily="34" charset="0"/>
              <a:buChar char="•"/>
            </a:pPr>
            <a:r>
              <a:rPr lang="en-GB" sz="2000" dirty="0"/>
              <a:t>ERA Licence enables GCU staff to make recordings or copies of TV and radio programmes for educational use.</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Facilitates permissions to:</a:t>
            </a:r>
          </a:p>
          <a:p>
            <a:pPr marL="1085850" lvl="1" indent="-342900" fontAlgn="base">
              <a:buFont typeface="Courier New" panose="02070309020205020404" pitchFamily="49" charset="0"/>
              <a:buChar char="o"/>
            </a:pPr>
            <a:r>
              <a:rPr lang="en-GB" sz="2000" dirty="0"/>
              <a:t>Show clips or copies of whole programmes</a:t>
            </a:r>
          </a:p>
          <a:p>
            <a:pPr marL="1085850" lvl="1" indent="-342900" fontAlgn="base">
              <a:buFont typeface="Courier New" panose="02070309020205020404" pitchFamily="49" charset="0"/>
              <a:buChar char="o"/>
            </a:pPr>
            <a:r>
              <a:rPr lang="en-GB" sz="2000" dirty="0"/>
              <a:t>Use clips from broadcasters’ websites and catch-up services</a:t>
            </a:r>
          </a:p>
          <a:p>
            <a:pPr marL="1085850" lvl="1" indent="-342900" fontAlgn="base">
              <a:buFont typeface="Courier New" panose="02070309020205020404" pitchFamily="49" charset="0"/>
              <a:buChar char="o"/>
            </a:pPr>
            <a:r>
              <a:rPr lang="en-GB" sz="2000" dirty="0"/>
              <a:t>Any number of copies can be made and retained</a:t>
            </a:r>
          </a:p>
          <a:p>
            <a:pPr marL="1085850" lvl="1" indent="-342900" fontAlgn="base">
              <a:buFont typeface="Courier New" panose="02070309020205020404" pitchFamily="49" charset="0"/>
              <a:buChar char="o"/>
            </a:pPr>
            <a:r>
              <a:rPr lang="en-GB" sz="2000" dirty="0"/>
              <a:t>Copies can be kept for as long as an ERA Licence is held</a:t>
            </a:r>
          </a:p>
          <a:p>
            <a:pPr marL="1085850" lvl="1" indent="-342900" fontAlgn="base">
              <a:buFont typeface="Courier New" panose="02070309020205020404" pitchFamily="49" charset="0"/>
              <a:buChar char="o"/>
            </a:pPr>
            <a:r>
              <a:rPr lang="en-GB" sz="2000" dirty="0"/>
              <a:t>Share on VLEs and embed clips in presentations</a:t>
            </a:r>
          </a:p>
          <a:p>
            <a:pPr marL="1085850" lvl="1" indent="-342900" fontAlgn="base">
              <a:buFont typeface="Courier New" panose="02070309020205020404" pitchFamily="49" charset="0"/>
              <a:buChar char="o"/>
            </a:pPr>
            <a:r>
              <a:rPr lang="en-GB" sz="2000" dirty="0"/>
              <a:t>Access recordings via an approved third party for example: BBC iPlayer or Box of Broadcasts (</a:t>
            </a:r>
            <a:r>
              <a:rPr lang="en-GB" sz="2000" dirty="0" err="1"/>
              <a:t>BoB</a:t>
            </a:r>
            <a:r>
              <a:rPr lang="en-GB" sz="2000" dirty="0"/>
              <a:t>)</a:t>
            </a:r>
          </a:p>
          <a:p>
            <a:pPr marL="1085850" lvl="1" indent="-342900" fontAlgn="base">
              <a:buFont typeface="Courier New" panose="02070309020205020404" pitchFamily="49" charset="0"/>
              <a:buChar char="o"/>
            </a:pPr>
            <a:r>
              <a:rPr lang="en-GB" sz="2000" dirty="0"/>
              <a:t>Students can access ERA licensed material over a secure network on or off-site in the UK</a:t>
            </a:r>
          </a:p>
          <a:p>
            <a:pPr lvl="1" indent="0" fontAlgn="base">
              <a:buNone/>
            </a:pPr>
            <a:endParaRPr lang="en-GB" sz="2000" dirty="0"/>
          </a:p>
          <a:p>
            <a:pPr lvl="1" indent="0" fontAlgn="base">
              <a:buNone/>
            </a:pPr>
            <a:r>
              <a:rPr lang="en-GB" sz="2000" dirty="0"/>
              <a:t>(ERA, </a:t>
            </a:r>
            <a:r>
              <a:rPr lang="en-GB" sz="2000" dirty="0" err="1"/>
              <a:t>n.d.</a:t>
            </a:r>
            <a:r>
              <a:rPr lang="en-GB" sz="2000" dirty="0"/>
              <a:t>)</a:t>
            </a:r>
          </a:p>
          <a:p>
            <a:pPr marL="342900" indent="-342900">
              <a:buFont typeface="Arial" panose="020B0604020202020204" pitchFamily="34" charset="0"/>
              <a:buChar char="•"/>
            </a:pPr>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Educational Recording Agency (ERA) License</a:t>
            </a:r>
          </a:p>
        </p:txBody>
      </p:sp>
    </p:spTree>
    <p:extLst>
      <p:ext uri="{BB962C8B-B14F-4D97-AF65-F5344CB8AC3E}">
        <p14:creationId xmlns:p14="http://schemas.microsoft.com/office/powerpoint/2010/main" val="736401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124744"/>
            <a:ext cx="8280400" cy="4500563"/>
          </a:xfrm>
        </p:spPr>
        <p:txBody>
          <a:bodyPr/>
          <a:lstStyle/>
          <a:p>
            <a:pPr marL="342900" indent="-342900">
              <a:buFont typeface="Arial" panose="020B0604020202020204" pitchFamily="34" charset="0"/>
              <a:buChar char="•"/>
            </a:pPr>
            <a:r>
              <a:rPr lang="en-GB" sz="2000" dirty="0"/>
              <a:t>The NLA Education Establishment Licence permits the copying and reuse of print and digital news content.</a:t>
            </a:r>
          </a:p>
          <a:p>
            <a:endParaRPr lang="en-GB" sz="2000" dirty="0"/>
          </a:p>
          <a:p>
            <a:pPr marL="342900" indent="-342900">
              <a:buFont typeface="Arial" panose="020B0604020202020204" pitchFamily="34" charset="0"/>
              <a:buChar char="•"/>
            </a:pPr>
            <a:r>
              <a:rPr lang="en-GB" sz="2000" dirty="0"/>
              <a:t>Facilitates permissions to:</a:t>
            </a:r>
          </a:p>
          <a:p>
            <a:pPr marL="1085850" lvl="1" indent="-342900">
              <a:buFont typeface="Courier New" panose="02070309020205020404" pitchFamily="49" charset="0"/>
              <a:buChar char="o"/>
            </a:pPr>
            <a:r>
              <a:rPr lang="en-GB" sz="2000" dirty="0"/>
              <a:t>Make copies from UK national newspapers plus 5 regional titles</a:t>
            </a:r>
          </a:p>
          <a:p>
            <a:pPr marL="1085850" lvl="1" indent="-342900">
              <a:buFont typeface="Courier New" panose="02070309020205020404" pitchFamily="49" charset="0"/>
              <a:buChar char="o"/>
            </a:pPr>
            <a:r>
              <a:rPr lang="en-GB" sz="2000" dirty="0"/>
              <a:t>Upload and store copies of news articles on a VLE or intranet</a:t>
            </a:r>
          </a:p>
          <a:p>
            <a:pPr marL="1085850" lvl="1" indent="-342900">
              <a:buFont typeface="Courier New" panose="02070309020205020404" pitchFamily="49" charset="0"/>
              <a:buChar char="o"/>
            </a:pPr>
            <a:r>
              <a:rPr lang="en-GB" sz="2000" dirty="0"/>
              <a:t>Email copies to students and staff</a:t>
            </a:r>
          </a:p>
          <a:p>
            <a:pPr lvl="1" indent="0">
              <a:buNone/>
            </a:pPr>
            <a:endParaRPr lang="en-GB" sz="2000" dirty="0"/>
          </a:p>
          <a:p>
            <a:pPr lvl="1" indent="0">
              <a:buNone/>
            </a:pPr>
            <a:r>
              <a:rPr lang="en-GB" sz="2000" dirty="0"/>
              <a:t>(NLA, </a:t>
            </a:r>
            <a:r>
              <a:rPr lang="en-GB" sz="2000" dirty="0" err="1"/>
              <a:t>n.d.</a:t>
            </a:r>
            <a:r>
              <a:rPr lang="en-GB" sz="2000" dirty="0"/>
              <a:t>)</a:t>
            </a:r>
          </a:p>
          <a:p>
            <a:endParaRPr lang="en-GB" dirty="0"/>
          </a:p>
        </p:txBody>
      </p:sp>
      <p:sp>
        <p:nvSpPr>
          <p:cNvPr id="3" name="Text Placeholder 2"/>
          <p:cNvSpPr>
            <a:spLocks noGrp="1"/>
          </p:cNvSpPr>
          <p:nvPr>
            <p:ph type="body" sz="quarter" idx="12"/>
          </p:nvPr>
        </p:nvSpPr>
        <p:spPr/>
        <p:txBody>
          <a:bodyPr/>
          <a:lstStyle/>
          <a:p>
            <a:r>
              <a:rPr lang="en-GB" dirty="0"/>
              <a:t>Newspaper Licensing Association (NLA) License</a:t>
            </a:r>
          </a:p>
        </p:txBody>
      </p:sp>
    </p:spTree>
    <p:extLst>
      <p:ext uri="{BB962C8B-B14F-4D97-AF65-F5344CB8AC3E}">
        <p14:creationId xmlns:p14="http://schemas.microsoft.com/office/powerpoint/2010/main" val="247660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80728"/>
            <a:ext cx="8280400" cy="4500563"/>
          </a:xfrm>
        </p:spPr>
        <p:txBody>
          <a:bodyPr/>
          <a:lstStyle/>
          <a:p>
            <a:pPr marL="342900" indent="-342900">
              <a:buFont typeface="Arial" panose="020B0604020202020204" pitchFamily="34" charset="0"/>
              <a:buChar char="•"/>
            </a:pPr>
            <a:r>
              <a:rPr lang="en-GB" sz="2000" dirty="0">
                <a:solidFill>
                  <a:prstClr val="black"/>
                </a:solidFill>
                <a:latin typeface="Arial"/>
                <a:cs typeface="+mn-cs"/>
              </a:rPr>
              <a:t>An international legally binding scheme which is complimentary to copyright laws</a:t>
            </a:r>
          </a:p>
          <a:p>
            <a:pPr marL="342900" indent="-342900">
              <a:buFont typeface="Arial" panose="020B0604020202020204" pitchFamily="34" charset="0"/>
              <a:buChar char="•"/>
            </a:pPr>
            <a:r>
              <a:rPr lang="en-GB" sz="2000" dirty="0"/>
              <a:t>Provides people and organisations with a simple, and standardised method to grant copyright permissions for creative and academic works; ensure proper attribution; and allow others to copy, distribute, and make use of those works</a:t>
            </a:r>
          </a:p>
          <a:p>
            <a:pPr marL="342900" indent="-342900">
              <a:buFont typeface="Arial" panose="020B0604020202020204" pitchFamily="34" charset="0"/>
              <a:buChar char="•"/>
            </a:pPr>
            <a:r>
              <a:rPr lang="en-GB" sz="2000" dirty="0"/>
              <a:t>You may encounter CC licenses when searching online for teaching materials</a:t>
            </a:r>
          </a:p>
          <a:p>
            <a:pPr marL="342900" indent="-342900">
              <a:buFont typeface="Arial" panose="020B0604020202020204" pitchFamily="34" charset="0"/>
              <a:buChar char="•"/>
            </a:pPr>
            <a:r>
              <a:rPr lang="en-GB" sz="2000" dirty="0"/>
              <a:t>You can apply a CC license to any resources you develop- allows you to control how your resource can be reused </a:t>
            </a:r>
          </a:p>
          <a:p>
            <a:pPr marL="342900" indent="-342900">
              <a:buFont typeface="Arial" panose="020B0604020202020204" pitchFamily="34" charset="0"/>
              <a:buChar char="•"/>
            </a:pPr>
            <a:endParaRPr lang="en-GB" sz="2000" dirty="0"/>
          </a:p>
          <a:p>
            <a:r>
              <a:rPr lang="en-GB" sz="2000" dirty="0"/>
              <a:t>	(Creative Commons, </a:t>
            </a:r>
            <a:r>
              <a:rPr lang="en-GB" sz="2000" dirty="0" err="1"/>
              <a:t>n.d.</a:t>
            </a:r>
            <a:r>
              <a:rPr lang="en-GB" sz="2000" dirty="0"/>
              <a:t> CC-BY 4.0)</a:t>
            </a:r>
          </a:p>
        </p:txBody>
      </p:sp>
      <p:sp>
        <p:nvSpPr>
          <p:cNvPr id="3" name="Text Placeholder 2"/>
          <p:cNvSpPr>
            <a:spLocks noGrp="1"/>
          </p:cNvSpPr>
          <p:nvPr>
            <p:ph type="body" sz="quarter" idx="12"/>
          </p:nvPr>
        </p:nvSpPr>
        <p:spPr/>
        <p:txBody>
          <a:bodyPr/>
          <a:lstStyle/>
          <a:p>
            <a:r>
              <a:rPr lang="en-GB" dirty="0"/>
              <a:t>Creative Commons (CC) licenses</a:t>
            </a:r>
          </a:p>
        </p:txBody>
      </p:sp>
    </p:spTree>
    <p:extLst>
      <p:ext uri="{BB962C8B-B14F-4D97-AF65-F5344CB8AC3E}">
        <p14:creationId xmlns:p14="http://schemas.microsoft.com/office/powerpoint/2010/main" val="849527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431800" y="368301"/>
            <a:ext cx="8280400" cy="461665"/>
          </a:xfrm>
        </p:spPr>
        <p:txBody>
          <a:bodyPr/>
          <a:lstStyle/>
          <a:p>
            <a:r>
              <a:rPr lang="en-GB" dirty="0"/>
              <a:t>Common CC licenses</a:t>
            </a:r>
          </a:p>
        </p:txBody>
      </p:sp>
      <p:sp>
        <p:nvSpPr>
          <p:cNvPr id="5" name="Content Placeholder 4"/>
          <p:cNvSpPr>
            <a:spLocks noGrp="1"/>
          </p:cNvSpPr>
          <p:nvPr>
            <p:ph sz="quarter" idx="11"/>
          </p:nvPr>
        </p:nvSpPr>
        <p:spPr>
          <a:prstGeom prst="rect">
            <a:avLst/>
          </a:prstGeom>
        </p:spPr>
        <p:txBody>
          <a:bodyPr/>
          <a:lstStyle/>
          <a:p>
            <a:pPr marL="342900" lvl="0" indent="-342900" rtl="0">
              <a:buFont typeface="Arial" panose="020B0604020202020204" pitchFamily="34" charset="0"/>
              <a:buChar char="•"/>
            </a:pPr>
            <a:endParaRPr lang="en-GB" sz="2000" dirty="0"/>
          </a:p>
          <a:p>
            <a:pPr marL="342900" lvl="0" indent="-342900" rtl="0">
              <a:buFont typeface="Arial" panose="020B0604020202020204" pitchFamily="34" charset="0"/>
              <a:buChar char="•"/>
            </a:pPr>
            <a:endParaRPr lang="en-GB" sz="2000" dirty="0"/>
          </a:p>
        </p:txBody>
      </p:sp>
      <p:graphicFrame>
        <p:nvGraphicFramePr>
          <p:cNvPr id="9" name="Table 8"/>
          <p:cNvGraphicFramePr>
            <a:graphicFrameLocks noGrp="1"/>
          </p:cNvGraphicFramePr>
          <p:nvPr>
            <p:extLst>
              <p:ext uri="{D42A27DB-BD31-4B8C-83A1-F6EECF244321}">
                <p14:modId xmlns:p14="http://schemas.microsoft.com/office/powerpoint/2010/main" val="2868716817"/>
              </p:ext>
            </p:extLst>
          </p:nvPr>
        </p:nvGraphicFramePr>
        <p:xfrm>
          <a:off x="539552" y="980728"/>
          <a:ext cx="8208911" cy="4673600"/>
        </p:xfrm>
        <a:graphic>
          <a:graphicData uri="http://schemas.openxmlformats.org/drawingml/2006/table">
            <a:tbl>
              <a:tblPr firstRow="1" bandRow="1">
                <a:tableStyleId>{5C22544A-7EE6-4342-B048-85BDC9FD1C3A}</a:tableStyleId>
              </a:tblPr>
              <a:tblGrid>
                <a:gridCol w="2222702">
                  <a:extLst>
                    <a:ext uri="{9D8B030D-6E8A-4147-A177-3AD203B41FA5}">
                      <a16:colId xmlns:a16="http://schemas.microsoft.com/office/drawing/2014/main" val="20000"/>
                    </a:ext>
                  </a:extLst>
                </a:gridCol>
                <a:gridCol w="945650">
                  <a:extLst>
                    <a:ext uri="{9D8B030D-6E8A-4147-A177-3AD203B41FA5}">
                      <a16:colId xmlns:a16="http://schemas.microsoft.com/office/drawing/2014/main" val="20001"/>
                    </a:ext>
                  </a:extLst>
                </a:gridCol>
                <a:gridCol w="5040559">
                  <a:extLst>
                    <a:ext uri="{9D8B030D-6E8A-4147-A177-3AD203B41FA5}">
                      <a16:colId xmlns:a16="http://schemas.microsoft.com/office/drawing/2014/main" val="20002"/>
                    </a:ext>
                  </a:extLst>
                </a:gridCol>
              </a:tblGrid>
              <a:tr h="370840">
                <a:tc>
                  <a:txBody>
                    <a:bodyPr/>
                    <a:lstStyle/>
                    <a:p>
                      <a:r>
                        <a:rPr lang="en-GB" dirty="0"/>
                        <a:t>License</a:t>
                      </a:r>
                    </a:p>
                  </a:txBody>
                  <a:tcPr/>
                </a:tc>
                <a:tc>
                  <a:txBody>
                    <a:bodyPr/>
                    <a:lstStyle/>
                    <a:p>
                      <a:r>
                        <a:rPr lang="en-GB" dirty="0"/>
                        <a:t>Logo</a:t>
                      </a:r>
                    </a:p>
                  </a:txBody>
                  <a:tcPr/>
                </a:tc>
                <a:tc>
                  <a:txBody>
                    <a:bodyPr/>
                    <a:lstStyle/>
                    <a:p>
                      <a:r>
                        <a:rPr lang="en-GB" dirty="0"/>
                        <a:t>Description</a:t>
                      </a:r>
                    </a:p>
                  </a:txBody>
                  <a:tcPr/>
                </a:tc>
                <a:extLst>
                  <a:ext uri="{0D108BD9-81ED-4DB2-BD59-A6C34878D82A}">
                    <a16:rowId xmlns:a16="http://schemas.microsoft.com/office/drawing/2014/main" val="10000"/>
                  </a:ext>
                </a:extLst>
              </a:tr>
              <a:tr h="370840">
                <a:tc>
                  <a:txBody>
                    <a:bodyPr/>
                    <a:lstStyle/>
                    <a:p>
                      <a:r>
                        <a:rPr lang="en-GB" sz="1800" b="1" baseline="0" dirty="0"/>
                        <a:t>CC0</a:t>
                      </a:r>
                    </a:p>
                  </a:txBody>
                  <a:tcPr/>
                </a:tc>
                <a:tc>
                  <a:txBody>
                    <a:bodyPr/>
                    <a:lstStyle/>
                    <a:p>
                      <a:endParaRPr lang="en-GB" sz="1800" b="1" baseline="0" dirty="0"/>
                    </a:p>
                  </a:txBody>
                  <a:tcPr/>
                </a:tc>
                <a:tc>
                  <a:txBody>
                    <a:bodyPr/>
                    <a:lstStyle/>
                    <a:p>
                      <a:r>
                        <a:rPr lang="en-GB" sz="1800" baseline="0" dirty="0"/>
                        <a:t>Public</a:t>
                      </a:r>
                      <a:r>
                        <a:rPr lang="en-GB" sz="1800" dirty="0"/>
                        <a:t> domain licence, completely open</a:t>
                      </a:r>
                      <a:endParaRPr lang="en-GB" dirty="0"/>
                    </a:p>
                  </a:txBody>
                  <a:tcPr/>
                </a:tc>
                <a:extLst>
                  <a:ext uri="{0D108BD9-81ED-4DB2-BD59-A6C34878D82A}">
                    <a16:rowId xmlns:a16="http://schemas.microsoft.com/office/drawing/2014/main" val="10001"/>
                  </a:ext>
                </a:extLst>
              </a:tr>
              <a:tr h="370840">
                <a:tc>
                  <a:txBody>
                    <a:bodyPr/>
                    <a:lstStyle/>
                    <a:p>
                      <a:r>
                        <a:rPr lang="en-GB" sz="1800" b="1" dirty="0"/>
                        <a:t>CC-BY </a:t>
                      </a:r>
                      <a:endParaRPr lang="en-GB" dirty="0"/>
                    </a:p>
                  </a:txBody>
                  <a:tcPr/>
                </a:tc>
                <a:tc>
                  <a:txBody>
                    <a:bodyPr/>
                    <a:lstStyle/>
                    <a:p>
                      <a:endParaRPr lang="en-GB" dirty="0"/>
                    </a:p>
                  </a:txBody>
                  <a:tcPr/>
                </a:tc>
                <a:tc>
                  <a:txBody>
                    <a:bodyPr/>
                    <a:lstStyle/>
                    <a:p>
                      <a:r>
                        <a:rPr lang="en-GB" sz="1800" dirty="0"/>
                        <a:t>lets you distribute, remix, tweak, and build upon a work, even commercially, as long as you credit the creator</a:t>
                      </a:r>
                      <a:endParaRPr lang="en-GB" dirty="0"/>
                    </a:p>
                  </a:txBody>
                  <a:tcPr/>
                </a:tc>
                <a:extLst>
                  <a:ext uri="{0D108BD9-81ED-4DB2-BD59-A6C34878D82A}">
                    <a16:rowId xmlns:a16="http://schemas.microsoft.com/office/drawing/2014/main" val="10002"/>
                  </a:ext>
                </a:extLst>
              </a:tr>
              <a:tr h="370840">
                <a:tc>
                  <a:txBody>
                    <a:bodyPr/>
                    <a:lstStyle/>
                    <a:p>
                      <a:r>
                        <a:rPr lang="en-GB" sz="1800" b="1" dirty="0"/>
                        <a:t>CC-BY-SA </a:t>
                      </a:r>
                      <a:endParaRPr lang="en-GB" dirty="0"/>
                    </a:p>
                  </a:txBody>
                  <a:tcPr/>
                </a:tc>
                <a:tc>
                  <a:txBody>
                    <a:bodyPr/>
                    <a:lstStyle/>
                    <a:p>
                      <a:endParaRPr lang="en-GB" dirty="0"/>
                    </a:p>
                  </a:txBody>
                  <a:tcPr/>
                </a:tc>
                <a:tc>
                  <a:txBody>
                    <a:bodyPr/>
                    <a:lstStyle/>
                    <a:p>
                      <a:r>
                        <a:rPr lang="en-GB" sz="1800" dirty="0"/>
                        <a:t>lets you distribute, remix, tweak, and build upon a work, even commercially, as long as you credit the creator and license your new creations under identical terms</a:t>
                      </a:r>
                      <a:endParaRPr lang="en-GB" dirty="0"/>
                    </a:p>
                  </a:txBody>
                  <a:tcPr/>
                </a:tc>
                <a:extLst>
                  <a:ext uri="{0D108BD9-81ED-4DB2-BD59-A6C34878D82A}">
                    <a16:rowId xmlns:a16="http://schemas.microsoft.com/office/drawing/2014/main" val="10003"/>
                  </a:ext>
                </a:extLst>
              </a:tr>
              <a:tr h="370840">
                <a:tc>
                  <a:txBody>
                    <a:bodyPr/>
                    <a:lstStyle/>
                    <a:p>
                      <a:r>
                        <a:rPr lang="en-GB" sz="1800" b="1" dirty="0"/>
                        <a:t>CC-BY-ND </a:t>
                      </a:r>
                      <a:endParaRPr lang="en-GB" dirty="0"/>
                    </a:p>
                  </a:txBody>
                  <a:tcPr/>
                </a:tc>
                <a:tc>
                  <a:txBody>
                    <a:bodyPr/>
                    <a:lstStyle/>
                    <a:p>
                      <a:endParaRPr lang="en-GB" dirty="0"/>
                    </a:p>
                  </a:txBody>
                  <a:tcPr/>
                </a:tc>
                <a:tc>
                  <a:txBody>
                    <a:bodyPr/>
                    <a:lstStyle/>
                    <a:p>
                      <a:r>
                        <a:rPr lang="en-GB" sz="1800" dirty="0"/>
                        <a:t>allows redistribution, commercial and non-commercial, as long as the content is passed along unchanged and you credit the creator</a:t>
                      </a:r>
                      <a:endParaRPr lang="en-GB" dirty="0"/>
                    </a:p>
                  </a:txBody>
                  <a:tcPr/>
                </a:tc>
                <a:extLst>
                  <a:ext uri="{0D108BD9-81ED-4DB2-BD59-A6C34878D82A}">
                    <a16:rowId xmlns:a16="http://schemas.microsoft.com/office/drawing/2014/main" val="10004"/>
                  </a:ext>
                </a:extLst>
              </a:tr>
              <a:tr h="370840">
                <a:tc>
                  <a:txBody>
                    <a:bodyPr/>
                    <a:lstStyle/>
                    <a:p>
                      <a:r>
                        <a:rPr lang="en-GB" sz="1800" b="1" dirty="0"/>
                        <a:t>CC-BY-NC </a:t>
                      </a:r>
                      <a:endParaRPr lang="en-GB" dirty="0"/>
                    </a:p>
                  </a:txBody>
                  <a:tcPr/>
                </a:tc>
                <a:tc>
                  <a:txBody>
                    <a:bodyPr/>
                    <a:lstStyle/>
                    <a:p>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dirty="0"/>
                        <a:t>lets you distribute, remix, tweak, and build upon a work non-commercially, as long as you credit the creator</a:t>
                      </a:r>
                    </a:p>
                  </a:txBody>
                  <a:tcPr/>
                </a:tc>
                <a:extLst>
                  <a:ext uri="{0D108BD9-81ED-4DB2-BD59-A6C34878D82A}">
                    <a16:rowId xmlns:a16="http://schemas.microsoft.com/office/drawing/2014/main" val="10005"/>
                  </a:ext>
                </a:extLst>
              </a:tr>
            </a:tbl>
          </a:graphicData>
        </a:graphic>
      </p:graphicFrame>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5816" y="140060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5816" y="1807523"/>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15" y="2730881"/>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6262" y="390357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6261" y="4829208"/>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4345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08720"/>
            <a:ext cx="8280400" cy="4500563"/>
          </a:xfrm>
        </p:spPr>
        <p:txBody>
          <a:bodyPr/>
          <a:lstStyle/>
          <a:p>
            <a:pPr marL="342900" indent="-342900">
              <a:buFont typeface="Arial" panose="020B0604020202020204" pitchFamily="34" charset="0"/>
              <a:buChar char="•"/>
            </a:pPr>
            <a:r>
              <a:rPr lang="en-GB" sz="2000" dirty="0"/>
              <a:t>CC licenses recommended within GCU Open Educational Resources Policy when creating teaching resources</a:t>
            </a:r>
          </a:p>
          <a:p>
            <a:pPr marL="1085850" lvl="1" indent="-342900">
              <a:buFont typeface="Courier New" panose="02070309020205020404" pitchFamily="49" charset="0"/>
              <a:buChar char="o"/>
            </a:pPr>
            <a:r>
              <a:rPr lang="en-GB" sz="2000" dirty="0">
                <a:hlinkClick r:id="rId3"/>
              </a:rPr>
              <a:t>https://edshare.gcu.ac.uk/5415/</a:t>
            </a:r>
            <a:endParaRPr lang="en-GB" sz="2000" dirty="0"/>
          </a:p>
          <a:p>
            <a:pPr marL="342900" indent="-342900">
              <a:buFont typeface="Arial" panose="020B0604020202020204" pitchFamily="34" charset="0"/>
              <a:buChar char="•"/>
            </a:pPr>
            <a:r>
              <a:rPr lang="en-GB" sz="2000" dirty="0"/>
              <a:t>Approved by GCU Executive Board in 2015</a:t>
            </a: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
        <p:nvSpPr>
          <p:cNvPr id="3" name="Text Placeholder 2"/>
          <p:cNvSpPr>
            <a:spLocks noGrp="1"/>
          </p:cNvSpPr>
          <p:nvPr>
            <p:ph type="body" sz="quarter" idx="12"/>
          </p:nvPr>
        </p:nvSpPr>
        <p:spPr/>
        <p:txBody>
          <a:bodyPr/>
          <a:lstStyle/>
          <a:p>
            <a:r>
              <a:rPr lang="en-GB" dirty="0"/>
              <a:t>CC licences and GCU policy</a:t>
            </a:r>
          </a:p>
        </p:txBody>
      </p:sp>
    </p:spTree>
    <p:extLst>
      <p:ext uri="{BB962C8B-B14F-4D97-AF65-F5344CB8AC3E}">
        <p14:creationId xmlns:p14="http://schemas.microsoft.com/office/powerpoint/2010/main" val="254700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08720"/>
            <a:ext cx="8280400" cy="5184576"/>
          </a:xfrm>
        </p:spPr>
        <p:txBody>
          <a:bodyPr/>
          <a:lstStyle/>
          <a:p>
            <a:pPr marL="342900" indent="-342900">
              <a:buFont typeface="Arial" panose="020B0604020202020204" pitchFamily="34" charset="0"/>
              <a:buChar char="•"/>
            </a:pPr>
            <a:r>
              <a:rPr lang="en-GB" sz="2000" dirty="0"/>
              <a:t>There are a number of copyright exceptions set out in the CDPA</a:t>
            </a:r>
          </a:p>
          <a:p>
            <a:endParaRPr lang="en-GB" sz="2000" dirty="0"/>
          </a:p>
          <a:p>
            <a:pPr marL="342900" indent="-342900">
              <a:buFont typeface="Arial" panose="020B0604020202020204" pitchFamily="34" charset="0"/>
              <a:buChar char="•"/>
            </a:pPr>
            <a:r>
              <a:rPr lang="en-GB" sz="2000" dirty="0"/>
              <a:t>Concerning education, non-commercial research and private study, quotation and news reporting amongst others</a:t>
            </a:r>
          </a:p>
          <a:p>
            <a:endParaRPr lang="en-GB" sz="2000" dirty="0"/>
          </a:p>
          <a:p>
            <a:pPr marL="342900" indent="-342900">
              <a:buFont typeface="Arial" panose="020B0604020202020204" pitchFamily="34" charset="0"/>
              <a:buChar char="•"/>
            </a:pPr>
            <a:r>
              <a:rPr lang="en-US" sz="2000" dirty="0"/>
              <a:t>Learn about the UK’s copyright exceptions here: </a:t>
            </a:r>
            <a:r>
              <a:rPr lang="en-US" sz="2000" dirty="0">
                <a:solidFill>
                  <a:srgbClr val="002060"/>
                </a:solidFill>
                <a:hlinkClick r:id="rId3"/>
              </a:rPr>
              <a:t>https://www.copyrightuser.org/understand/exceptions/</a:t>
            </a:r>
            <a:endParaRPr lang="en-US" sz="2000" dirty="0">
              <a:solidFill>
                <a:srgbClr val="002060"/>
              </a:solidFill>
            </a:endParaRPr>
          </a:p>
          <a:p>
            <a:endParaRPr lang="en-US" sz="2000" dirty="0">
              <a:solidFill>
                <a:srgbClr val="002060"/>
              </a:solidFill>
            </a:endParaRPr>
          </a:p>
          <a:p>
            <a:pPr marL="342900" indent="-342900">
              <a:buFont typeface="Arial" panose="020B0604020202020204" pitchFamily="34" charset="0"/>
              <a:buChar char="•"/>
            </a:pPr>
            <a:r>
              <a:rPr lang="en-GB" sz="2000" dirty="0"/>
              <a:t>Focus of this workshop is on the education exemption</a:t>
            </a:r>
          </a:p>
        </p:txBody>
      </p:sp>
      <p:sp>
        <p:nvSpPr>
          <p:cNvPr id="3" name="Text Placeholder 2"/>
          <p:cNvSpPr>
            <a:spLocks noGrp="1"/>
          </p:cNvSpPr>
          <p:nvPr>
            <p:ph type="body" sz="quarter" idx="12"/>
          </p:nvPr>
        </p:nvSpPr>
        <p:spPr>
          <a:xfrm>
            <a:off x="431800" y="368301"/>
            <a:ext cx="8280400" cy="461665"/>
          </a:xfrm>
        </p:spPr>
        <p:txBody>
          <a:bodyPr/>
          <a:lstStyle/>
          <a:p>
            <a:r>
              <a:rPr lang="en-GB" dirty="0"/>
              <a:t>Copyright exemptions</a:t>
            </a:r>
          </a:p>
        </p:txBody>
      </p:sp>
    </p:spTree>
    <p:extLst>
      <p:ext uri="{BB962C8B-B14F-4D97-AF65-F5344CB8AC3E}">
        <p14:creationId xmlns:p14="http://schemas.microsoft.com/office/powerpoint/2010/main" val="4134033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80728"/>
            <a:ext cx="8280400" cy="4968552"/>
          </a:xfrm>
        </p:spPr>
        <p:txBody>
          <a:bodyPr/>
          <a:lstStyle/>
          <a:p>
            <a:pPr marL="342900" lvl="0" indent="-342900">
              <a:buFont typeface="Arial" panose="020B0604020202020204" pitchFamily="34" charset="0"/>
              <a:buChar char="•"/>
            </a:pPr>
            <a:r>
              <a:rPr lang="en-GB" sz="2000" dirty="0"/>
              <a:t>Under the exceptions to copyright law you can use any type of material for teaching purposes.</a:t>
            </a:r>
            <a:br>
              <a:rPr lang="en-GB" sz="2000" dirty="0"/>
            </a:br>
            <a:endParaRPr lang="en-GB" sz="2000" dirty="0"/>
          </a:p>
          <a:p>
            <a:pPr marL="342900" lvl="0" indent="-342900">
              <a:buFont typeface="Arial" panose="020B0604020202020204" pitchFamily="34" charset="0"/>
              <a:buChar char="•"/>
            </a:pPr>
            <a:r>
              <a:rPr lang="en-GB" sz="2000" dirty="0"/>
              <a:t>To use the education exemption, you must also comply with… </a:t>
            </a:r>
          </a:p>
        </p:txBody>
      </p:sp>
      <p:sp>
        <p:nvSpPr>
          <p:cNvPr id="3" name="Text Placeholder 2"/>
          <p:cNvSpPr>
            <a:spLocks noGrp="1"/>
          </p:cNvSpPr>
          <p:nvPr>
            <p:ph type="body" sz="quarter" idx="12"/>
          </p:nvPr>
        </p:nvSpPr>
        <p:spPr>
          <a:xfrm>
            <a:off x="431800" y="368301"/>
            <a:ext cx="8280400" cy="461665"/>
          </a:xfrm>
        </p:spPr>
        <p:txBody>
          <a:bodyPr/>
          <a:lstStyle/>
          <a:p>
            <a:r>
              <a:rPr lang="en-GB" dirty="0"/>
              <a:t>Education exemption</a:t>
            </a:r>
          </a:p>
        </p:txBody>
      </p:sp>
    </p:spTree>
    <p:extLst>
      <p:ext uri="{BB962C8B-B14F-4D97-AF65-F5344CB8AC3E}">
        <p14:creationId xmlns:p14="http://schemas.microsoft.com/office/powerpoint/2010/main" val="1462248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052736"/>
            <a:ext cx="8280400" cy="4500563"/>
          </a:xfrm>
        </p:spPr>
        <p:txBody>
          <a:bodyPr/>
          <a:lstStyle/>
          <a:p>
            <a:pPr marL="342900" lvl="0" indent="-342900">
              <a:buFont typeface="Arial" panose="020B0604020202020204" pitchFamily="34" charset="0"/>
              <a:buChar char="•"/>
            </a:pPr>
            <a:r>
              <a:rPr lang="en-GB" sz="2000" dirty="0">
                <a:solidFill>
                  <a:prstClr val="black"/>
                </a:solidFill>
              </a:rPr>
              <a:t>Three conditions to use the education exemption:</a:t>
            </a:r>
          </a:p>
          <a:p>
            <a:pPr lvl="1">
              <a:buFont typeface="Courier New" panose="02070309020205020404" pitchFamily="49" charset="0"/>
              <a:buChar char="o"/>
            </a:pPr>
            <a:r>
              <a:rPr lang="en-GB" sz="2000" dirty="0">
                <a:solidFill>
                  <a:prstClr val="black"/>
                </a:solidFill>
              </a:rPr>
              <a:t>The purpose of the use is non-commercial</a:t>
            </a:r>
          </a:p>
          <a:p>
            <a:pPr lvl="1">
              <a:buFont typeface="Courier New" panose="02070309020205020404" pitchFamily="49" charset="0"/>
              <a:buChar char="o"/>
            </a:pPr>
            <a:r>
              <a:rPr lang="en-GB" sz="2000" dirty="0">
                <a:solidFill>
                  <a:prstClr val="black"/>
                </a:solidFill>
              </a:rPr>
              <a:t>Where practical, there should be sufficient acknowledgement of authorship of the work</a:t>
            </a:r>
          </a:p>
          <a:p>
            <a:pPr lvl="1">
              <a:buFont typeface="Courier New" panose="02070309020205020404" pitchFamily="49" charset="0"/>
              <a:buChar char="o"/>
            </a:pPr>
            <a:r>
              <a:rPr lang="en-GB" sz="2000" dirty="0">
                <a:solidFill>
                  <a:prstClr val="black"/>
                </a:solidFill>
              </a:rPr>
              <a:t>The use of the material is fair</a:t>
            </a:r>
          </a:p>
          <a:p>
            <a:pPr lvl="1">
              <a:buFont typeface="Courier New" panose="02070309020205020404" pitchFamily="49" charset="0"/>
              <a:buChar char="o"/>
            </a:pPr>
            <a:endParaRPr lang="en-GB" sz="2000" dirty="0">
              <a:solidFill>
                <a:prstClr val="black"/>
              </a:solidFill>
            </a:endParaRPr>
          </a:p>
          <a:p>
            <a:pPr marL="342900" indent="-342900">
              <a:buFont typeface="Arial" panose="020B0604020202020204" pitchFamily="34" charset="0"/>
              <a:buChar char="•"/>
            </a:pPr>
            <a:r>
              <a:rPr lang="en-GB" sz="2000" dirty="0">
                <a:solidFill>
                  <a:prstClr val="black"/>
                </a:solidFill>
              </a:rPr>
              <a:t>… education exemption only applicable when a license is not available</a:t>
            </a:r>
          </a:p>
          <a:p>
            <a:endParaRPr lang="en-GB" dirty="0"/>
          </a:p>
          <a:p>
            <a:r>
              <a:rPr lang="en-GB" sz="2000" dirty="0"/>
              <a:t>	(</a:t>
            </a:r>
            <a:r>
              <a:rPr lang="en-GB" sz="2000" dirty="0" err="1"/>
              <a:t>Soetendorp</a:t>
            </a:r>
            <a:r>
              <a:rPr lang="en-GB" sz="2000" dirty="0"/>
              <a:t> and </a:t>
            </a:r>
            <a:r>
              <a:rPr lang="en-GB" sz="2000" dirty="0" err="1"/>
              <a:t>Meletti</a:t>
            </a:r>
            <a:r>
              <a:rPr lang="en-GB" sz="2000" dirty="0"/>
              <a:t>, </a:t>
            </a:r>
            <a:r>
              <a:rPr lang="en-GB" sz="2000" dirty="0" err="1"/>
              <a:t>n.d.</a:t>
            </a:r>
            <a:r>
              <a:rPr lang="en-GB" sz="2000" dirty="0"/>
              <a:t> CC-BY-3.0)</a:t>
            </a:r>
          </a:p>
        </p:txBody>
      </p:sp>
      <p:sp>
        <p:nvSpPr>
          <p:cNvPr id="3" name="Text Placeholder 2"/>
          <p:cNvSpPr>
            <a:spLocks noGrp="1"/>
          </p:cNvSpPr>
          <p:nvPr>
            <p:ph type="body" sz="quarter" idx="12"/>
          </p:nvPr>
        </p:nvSpPr>
        <p:spPr>
          <a:xfrm>
            <a:off x="431800" y="368301"/>
            <a:ext cx="8280400" cy="461665"/>
          </a:xfrm>
        </p:spPr>
        <p:txBody>
          <a:bodyPr/>
          <a:lstStyle/>
          <a:p>
            <a:r>
              <a:rPr lang="en-GB" dirty="0"/>
              <a:t>Education exemption</a:t>
            </a:r>
          </a:p>
        </p:txBody>
      </p:sp>
    </p:spTree>
    <p:extLst>
      <p:ext uri="{BB962C8B-B14F-4D97-AF65-F5344CB8AC3E}">
        <p14:creationId xmlns:p14="http://schemas.microsoft.com/office/powerpoint/2010/main" val="279667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1124744"/>
            <a:ext cx="8280400" cy="4500563"/>
          </a:xfrm>
        </p:spPr>
        <p:txBody>
          <a:bodyPr/>
          <a:lstStyle/>
          <a:p>
            <a:pPr marL="57150" indent="-342900">
              <a:buFont typeface="Arial" panose="020B0604020202020204" pitchFamily="34" charset="0"/>
              <a:buChar char="•"/>
            </a:pPr>
            <a:r>
              <a:rPr lang="en-GB" sz="2000" dirty="0"/>
              <a:t>Copyright is not infringed upon if:</a:t>
            </a:r>
          </a:p>
          <a:p>
            <a:pPr lvl="1">
              <a:buFont typeface="Courier New" panose="02070309020205020404" pitchFamily="49" charset="0"/>
              <a:buChar char="o"/>
            </a:pPr>
            <a:r>
              <a:rPr lang="en-GB" sz="2000" dirty="0"/>
              <a:t>Work used to give/receive instruction</a:t>
            </a:r>
          </a:p>
          <a:p>
            <a:pPr marL="1200150" lvl="2" indent="-342900">
              <a:buFont typeface="Wingdings" panose="05000000000000000000" pitchFamily="2" charset="2"/>
              <a:buChar char="§"/>
            </a:pPr>
            <a:r>
              <a:rPr lang="en-GB" sz="2000" dirty="0"/>
              <a:t>Can include setting exam questions, communicating questions and answer questions</a:t>
            </a:r>
          </a:p>
          <a:p>
            <a:pPr lvl="1">
              <a:buFont typeface="Courier New" panose="02070309020205020404" pitchFamily="49" charset="0"/>
              <a:buChar char="o"/>
            </a:pPr>
            <a:r>
              <a:rPr lang="en-GB" sz="2000" dirty="0"/>
              <a:t>Work is used to illustrate a point</a:t>
            </a:r>
          </a:p>
          <a:p>
            <a:endParaRPr lang="en-GB" dirty="0"/>
          </a:p>
          <a:p>
            <a:pPr marL="342900" indent="-342900">
              <a:buFont typeface="Arial" panose="020B0604020202020204" pitchFamily="34" charset="0"/>
              <a:buChar char="•"/>
            </a:pPr>
            <a:r>
              <a:rPr lang="en-GB" sz="2000" dirty="0"/>
              <a:t>… </a:t>
            </a:r>
            <a:r>
              <a:rPr lang="en-GB" sz="2000" u="sng" dirty="0"/>
              <a:t>must</a:t>
            </a:r>
            <a:r>
              <a:rPr lang="en-GB" sz="2000" dirty="0"/>
              <a:t> illustrate a point!</a:t>
            </a:r>
          </a:p>
          <a:p>
            <a:pPr marL="342900" indent="-342900">
              <a:buFont typeface="Arial" panose="020B0604020202020204" pitchFamily="34" charset="0"/>
              <a:buChar char="•"/>
            </a:pPr>
            <a:endParaRPr lang="en-GB" sz="2000" dirty="0"/>
          </a:p>
          <a:p>
            <a:r>
              <a:rPr lang="en-GB" sz="2000" dirty="0"/>
              <a:t>	(</a:t>
            </a:r>
            <a:r>
              <a:rPr lang="en-GB" sz="2000" dirty="0" err="1"/>
              <a:t>Soetendorp</a:t>
            </a:r>
            <a:r>
              <a:rPr lang="en-GB" sz="2000" dirty="0"/>
              <a:t> and </a:t>
            </a:r>
            <a:r>
              <a:rPr lang="en-GB" sz="2000" dirty="0" err="1"/>
              <a:t>Meletti</a:t>
            </a:r>
            <a:r>
              <a:rPr lang="en-GB" sz="2000" dirty="0"/>
              <a:t>, </a:t>
            </a:r>
            <a:r>
              <a:rPr lang="en-GB" sz="2000" dirty="0" err="1"/>
              <a:t>n.d.</a:t>
            </a:r>
            <a:r>
              <a:rPr lang="en-GB" sz="2000" dirty="0"/>
              <a:t> CC-BY-3.0)</a:t>
            </a:r>
          </a:p>
          <a:p>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Education exemption</a:t>
            </a:r>
          </a:p>
        </p:txBody>
      </p:sp>
    </p:spTree>
    <p:extLst>
      <p:ext uri="{BB962C8B-B14F-4D97-AF65-F5344CB8AC3E}">
        <p14:creationId xmlns:p14="http://schemas.microsoft.com/office/powerpoint/2010/main" val="245289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052736"/>
            <a:ext cx="8280400" cy="4500563"/>
          </a:xfrm>
        </p:spPr>
        <p:txBody>
          <a:bodyPr/>
          <a:lstStyle/>
          <a:p>
            <a:pPr marL="342900" lvl="1" indent="-342900">
              <a:buFont typeface="Arial" panose="020B0604020202020204" pitchFamily="34" charset="0"/>
              <a:buChar char="•"/>
            </a:pPr>
            <a:r>
              <a:rPr lang="en-GB" sz="2000" dirty="0">
                <a:solidFill>
                  <a:prstClr val="black"/>
                </a:solidFill>
              </a:rPr>
              <a:t>Purpose of the use is non-commercial</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Is education commercial?</a:t>
            </a:r>
          </a:p>
          <a:p>
            <a:pPr marL="1085850" lvl="1" indent="-342900">
              <a:buFont typeface="Courier New" panose="02070309020205020404" pitchFamily="49" charset="0"/>
              <a:buChar char="o"/>
            </a:pPr>
            <a:r>
              <a:rPr lang="en-GB" sz="2000" dirty="0">
                <a:solidFill>
                  <a:prstClr val="black"/>
                </a:solidFill>
              </a:rPr>
              <a:t>For the purposes of copyright law, Higher Education in Scotland is seen as a non-commercial enterprise.</a:t>
            </a:r>
            <a:br>
              <a:rPr lang="en-GB" sz="2000" dirty="0">
                <a:solidFill>
                  <a:prstClr val="black"/>
                </a:solidFill>
              </a:rPr>
            </a:br>
            <a:endParaRPr lang="en-GB" dirty="0"/>
          </a:p>
        </p:txBody>
      </p:sp>
      <p:sp>
        <p:nvSpPr>
          <p:cNvPr id="3" name="Text Placeholder 2"/>
          <p:cNvSpPr>
            <a:spLocks noGrp="1"/>
          </p:cNvSpPr>
          <p:nvPr>
            <p:ph type="body" sz="quarter" idx="12"/>
          </p:nvPr>
        </p:nvSpPr>
        <p:spPr>
          <a:xfrm>
            <a:off x="431800" y="368301"/>
            <a:ext cx="8280400" cy="461665"/>
          </a:xfrm>
        </p:spPr>
        <p:txBody>
          <a:bodyPr/>
          <a:lstStyle/>
          <a:p>
            <a:r>
              <a:rPr lang="en-GB" dirty="0"/>
              <a:t>Three conditions to use the education exemption</a:t>
            </a:r>
          </a:p>
        </p:txBody>
      </p:sp>
    </p:spTree>
    <p:extLst>
      <p:ext uri="{BB962C8B-B14F-4D97-AF65-F5344CB8AC3E}">
        <p14:creationId xmlns:p14="http://schemas.microsoft.com/office/powerpoint/2010/main" val="1632559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80728"/>
            <a:ext cx="8280400" cy="4500563"/>
          </a:xfrm>
        </p:spPr>
        <p:txBody>
          <a:bodyPr/>
          <a:lstStyle/>
          <a:p>
            <a:pPr marL="342900" indent="-342900">
              <a:buFont typeface="Arial" panose="020B0604020202020204" pitchFamily="34" charset="0"/>
              <a:buChar char="•"/>
            </a:pPr>
            <a:r>
              <a:rPr lang="en-GB" sz="2000" dirty="0"/>
              <a:t>What is copyright and what can be protected by copyright?</a:t>
            </a:r>
          </a:p>
          <a:p>
            <a:pPr marL="342900" indent="-342900">
              <a:buFont typeface="Arial" panose="020B0604020202020204" pitchFamily="34" charset="0"/>
              <a:buChar char="•"/>
            </a:pPr>
            <a:r>
              <a:rPr lang="en-GB" sz="2000" dirty="0"/>
              <a:t>So you want to use copyright material?.. what do you want to use it for?</a:t>
            </a:r>
          </a:p>
          <a:p>
            <a:pPr marL="342900" indent="-342900">
              <a:buFont typeface="Arial" panose="020B0604020202020204" pitchFamily="34" charset="0"/>
              <a:buChar char="•"/>
            </a:pPr>
            <a:r>
              <a:rPr lang="en-GB" sz="2000" dirty="0"/>
              <a:t>Copyright license information in teaching and education</a:t>
            </a:r>
          </a:p>
          <a:p>
            <a:pPr marL="342900" indent="-342900">
              <a:buFont typeface="Arial" panose="020B0604020202020204" pitchFamily="34" charset="0"/>
              <a:buChar char="•"/>
            </a:pPr>
            <a:r>
              <a:rPr lang="en-GB" sz="2000" dirty="0"/>
              <a:t>Copyright exemptions</a:t>
            </a:r>
          </a:p>
          <a:p>
            <a:pPr marL="342900" indent="-342900">
              <a:buFont typeface="Arial" panose="020B0604020202020204" pitchFamily="34" charset="0"/>
              <a:buChar char="•"/>
            </a:pPr>
            <a:r>
              <a:rPr lang="en-GB" sz="2000" dirty="0"/>
              <a:t>Copyright and licensing in open and closed spaces</a:t>
            </a:r>
          </a:p>
          <a:p>
            <a:pPr marL="342900" indent="-342900">
              <a:buFont typeface="Arial" panose="020B0604020202020204" pitchFamily="34" charset="0"/>
              <a:buChar char="•"/>
            </a:pPr>
            <a:r>
              <a:rPr lang="en-GB" sz="2000" dirty="0"/>
              <a:t>Putting it all together: some worked examples of copyright queries</a:t>
            </a:r>
          </a:p>
          <a:p>
            <a:pPr marL="1085850" lvl="1" indent="-342900">
              <a:buFont typeface="Courier New" panose="02070309020205020404" pitchFamily="49" charset="0"/>
              <a:buChar char="o"/>
            </a:pPr>
            <a:r>
              <a:rPr lang="en-GB" sz="2000" dirty="0"/>
              <a:t>GCU UK Copyright Advisor</a:t>
            </a:r>
          </a:p>
        </p:txBody>
      </p:sp>
      <p:sp>
        <p:nvSpPr>
          <p:cNvPr id="3" name="Text Placeholder 2"/>
          <p:cNvSpPr>
            <a:spLocks noGrp="1"/>
          </p:cNvSpPr>
          <p:nvPr>
            <p:ph type="body" sz="quarter" idx="12"/>
          </p:nvPr>
        </p:nvSpPr>
        <p:spPr/>
        <p:txBody>
          <a:bodyPr/>
          <a:lstStyle/>
          <a:p>
            <a:r>
              <a:rPr lang="en-GB" dirty="0"/>
              <a:t>What we will cover in this workshop</a:t>
            </a:r>
          </a:p>
        </p:txBody>
      </p:sp>
    </p:spTree>
    <p:extLst>
      <p:ext uri="{BB962C8B-B14F-4D97-AF65-F5344CB8AC3E}">
        <p14:creationId xmlns:p14="http://schemas.microsoft.com/office/powerpoint/2010/main" val="956926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p:txBody>
          <a:bodyPr/>
          <a:lstStyle/>
          <a:p>
            <a:r>
              <a:rPr lang="en-GB" dirty="0"/>
              <a:t>Three conditions to use the education exemption</a:t>
            </a:r>
          </a:p>
        </p:txBody>
      </p:sp>
      <p:sp>
        <p:nvSpPr>
          <p:cNvPr id="4" name="Content Placeholder 1"/>
          <p:cNvSpPr txBox="1">
            <a:spLocks/>
          </p:cNvSpPr>
          <p:nvPr/>
        </p:nvSpPr>
        <p:spPr>
          <a:xfrm>
            <a:off x="4788024" y="1196752"/>
            <a:ext cx="3996184" cy="4644579"/>
          </a:xfrm>
          <a:prstGeom prst="rect">
            <a:avLst/>
          </a:prstGeom>
        </p:spPr>
        <p:txBody>
          <a:bodyPr/>
          <a:lstStyle>
            <a:lvl1pPr marL="0" indent="0" algn="l" defTabSz="457200" rtl="0" eaLnBrk="1" latinLnBrk="0" hangingPunct="1">
              <a:spcBef>
                <a:spcPct val="20000"/>
              </a:spcBef>
              <a:buFont typeface="Arial"/>
              <a:buNone/>
              <a:defRPr sz="24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endParaRPr lang="en-GB" dirty="0"/>
          </a:p>
        </p:txBody>
      </p:sp>
      <p:sp>
        <p:nvSpPr>
          <p:cNvPr id="5" name="Content Placeholder 1"/>
          <p:cNvSpPr txBox="1">
            <a:spLocks/>
          </p:cNvSpPr>
          <p:nvPr/>
        </p:nvSpPr>
        <p:spPr>
          <a:xfrm>
            <a:off x="4211960" y="1196752"/>
            <a:ext cx="4572248" cy="5112568"/>
          </a:xfrm>
          <a:prstGeom prst="rect">
            <a:avLst/>
          </a:prstGeom>
        </p:spPr>
        <p:txBody>
          <a:bodyPr/>
          <a:lstStyle>
            <a:lvl1pPr marL="0" indent="0" algn="l" defTabSz="457200" rtl="0" eaLnBrk="1" latinLnBrk="0" hangingPunct="1">
              <a:spcBef>
                <a:spcPct val="20000"/>
              </a:spcBef>
              <a:buFont typeface="Arial"/>
              <a:buNone/>
              <a:defRPr sz="24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buFont typeface="Arial" panose="020B0604020202020204" pitchFamily="34" charset="0"/>
              <a:buChar char="•"/>
            </a:pPr>
            <a:r>
              <a:rPr lang="en-GB" sz="2000" dirty="0"/>
              <a:t>What is sufficient acknowledgement? </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Type of content: Title, by Author. Source. (Licence)</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Image: </a:t>
            </a:r>
            <a:r>
              <a:rPr lang="fr-FR" sz="2000" dirty="0"/>
              <a:t>Le Penseur in the Jardin du Musée Rodin, Paris, by </a:t>
            </a:r>
            <a:r>
              <a:rPr lang="en-GB" sz="2000" dirty="0"/>
              <a:t>Douglas O’Brien. </a:t>
            </a:r>
            <a:r>
              <a:rPr lang="en-GB" sz="2000" dirty="0">
                <a:hlinkClick r:id="rId3"/>
              </a:rPr>
              <a:t>https://bit.ly/2GZ85AQ</a:t>
            </a:r>
            <a:r>
              <a:rPr lang="en-GB" sz="2000" dirty="0"/>
              <a:t> (</a:t>
            </a:r>
            <a:r>
              <a:rPr lang="en-GB" sz="2000" dirty="0">
                <a:hlinkClick r:id="rId4"/>
              </a:rPr>
              <a:t>CC BY-SA 2.0</a:t>
            </a:r>
            <a:r>
              <a:rPr lang="en-GB" sz="2000" dirty="0"/>
              <a:t>)</a:t>
            </a:r>
          </a:p>
        </p:txBody>
      </p:sp>
      <p:pic>
        <p:nvPicPr>
          <p:cNvPr id="8" name="Content Placeholder 7"/>
          <p:cNvPicPr>
            <a:picLocks noGrp="1" noChangeAspect="1"/>
          </p:cNvPicPr>
          <p:nvPr>
            <p:ph sz="quarter" idx="11"/>
          </p:nvPr>
        </p:nvPicPr>
        <p:blipFill>
          <a:blip r:embed="rId5" cstate="print">
            <a:extLst>
              <a:ext uri="{28A0092B-C50C-407E-A947-70E740481C1C}">
                <a14:useLocalDpi xmlns:a14="http://schemas.microsoft.com/office/drawing/2010/main" val="0"/>
              </a:ext>
            </a:extLst>
          </a:blip>
          <a:stretch>
            <a:fillRect/>
          </a:stretch>
        </p:blipFill>
        <p:spPr>
          <a:xfrm>
            <a:off x="683568" y="1196752"/>
            <a:ext cx="2980758" cy="4500563"/>
          </a:xfrm>
        </p:spPr>
      </p:pic>
    </p:spTree>
    <p:extLst>
      <p:ext uri="{BB962C8B-B14F-4D97-AF65-F5344CB8AC3E}">
        <p14:creationId xmlns:p14="http://schemas.microsoft.com/office/powerpoint/2010/main" val="97668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467544" y="908720"/>
            <a:ext cx="8280400" cy="5328592"/>
          </a:xfrm>
        </p:spPr>
        <p:txBody>
          <a:bodyPr/>
          <a:lstStyle/>
          <a:p>
            <a:pPr marL="285750" indent="-285750">
              <a:buFont typeface="Arial" panose="020B0604020202020204" pitchFamily="34" charset="0"/>
              <a:buChar char="•"/>
            </a:pPr>
            <a:r>
              <a:rPr lang="en-GB" sz="2000" dirty="0">
                <a:solidFill>
                  <a:prstClr val="black"/>
                </a:solidFill>
              </a:rPr>
              <a:t>The use of the material is fair and of ‘fair dealing’</a:t>
            </a:r>
          </a:p>
          <a:p>
            <a:endParaRPr lang="en-GB" sz="2000" dirty="0"/>
          </a:p>
          <a:p>
            <a:pPr marL="342900" lvl="0" indent="-342900">
              <a:buFont typeface="Arial" panose="020B0604020202020204" pitchFamily="34" charset="0"/>
              <a:buChar char="•"/>
            </a:pPr>
            <a:r>
              <a:rPr lang="en-GB" sz="2000" dirty="0"/>
              <a:t>No legal definition of what is fair or unfair in this context</a:t>
            </a:r>
          </a:p>
          <a:p>
            <a:pPr marL="342900" lvl="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latin typeface="+mn-lt"/>
              </a:rPr>
              <a:t>Fair dealing d</a:t>
            </a:r>
            <a:r>
              <a:rPr lang="en-GB" sz="2000" dirty="0">
                <a:latin typeface="+mn-lt"/>
                <a:ea typeface="Open Sans" panose="020B0606030504020204" pitchFamily="34" charset="0"/>
                <a:cs typeface="Open Sans" panose="020B0606030504020204" pitchFamily="34" charset="0"/>
              </a:rPr>
              <a:t>etermines whether usage is lawful or infringing based on how a ‘fair minded and honest person’ would deal with the work.</a:t>
            </a:r>
          </a:p>
          <a:p>
            <a:pPr marL="342900" indent="-342900">
              <a:buFont typeface="Arial" panose="020B0604020202020204" pitchFamily="34" charset="0"/>
              <a:buChar char="•"/>
            </a:pPr>
            <a:endParaRPr lang="en-GB" sz="2000" dirty="0">
              <a:latin typeface="+mn-lt"/>
              <a:ea typeface="Open Sans" panose="020B0606030504020204" pitchFamily="34" charset="0"/>
              <a:cs typeface="Open Sans" panose="020B0606030504020204" pitchFamily="34" charset="0"/>
            </a:endParaRPr>
          </a:p>
          <a:p>
            <a:pPr marL="342900" indent="-342900">
              <a:buFont typeface="Arial" panose="020B0604020202020204" pitchFamily="34" charset="0"/>
              <a:buChar char="•"/>
            </a:pPr>
            <a:r>
              <a:rPr lang="en-GB" sz="2000" dirty="0">
                <a:latin typeface="+mn-lt"/>
                <a:ea typeface="Open Sans" panose="020B0606030504020204" pitchFamily="34" charset="0"/>
                <a:cs typeface="Open Sans" panose="020B0606030504020204" pitchFamily="34" charset="0"/>
              </a:rPr>
              <a:t>Key questions:</a:t>
            </a:r>
          </a:p>
          <a:p>
            <a:pPr marL="1085850" lvl="1" indent="-342900">
              <a:buFont typeface="Courier New" panose="02070309020205020404" pitchFamily="49" charset="0"/>
              <a:buChar char="o"/>
            </a:pPr>
            <a:r>
              <a:rPr lang="en-GB" sz="2000" dirty="0">
                <a:ea typeface="Open Sans" panose="020B0606030504020204" pitchFamily="34" charset="0"/>
                <a:cs typeface="Open Sans" panose="020B0606030504020204" pitchFamily="34" charset="0"/>
              </a:rPr>
              <a:t>Does using the work affect the market for the original work?</a:t>
            </a:r>
          </a:p>
          <a:p>
            <a:pPr marL="1085850" lvl="1" indent="-342900">
              <a:buFont typeface="Courier New" panose="02070309020205020404" pitchFamily="49" charset="0"/>
              <a:buChar char="o"/>
            </a:pPr>
            <a:r>
              <a:rPr lang="en-GB" sz="2000" dirty="0">
                <a:ea typeface="Open Sans" panose="020B0606030504020204" pitchFamily="34" charset="0"/>
                <a:cs typeface="Open Sans" panose="020B0606030504020204" pitchFamily="34" charset="0"/>
              </a:rPr>
              <a:t>Does it affect or substitute the normal exploitation of the work?</a:t>
            </a:r>
          </a:p>
          <a:p>
            <a:pPr marL="1085850" lvl="1" indent="-342900">
              <a:buFont typeface="Courier New" panose="02070309020205020404" pitchFamily="49" charset="0"/>
              <a:buChar char="o"/>
            </a:pPr>
            <a:r>
              <a:rPr lang="en-GB" sz="2000" dirty="0">
                <a:solidFill>
                  <a:prstClr val="black"/>
                </a:solidFill>
                <a:ea typeface="Open Sans" panose="020B0606030504020204" pitchFamily="34" charset="0"/>
                <a:cs typeface="Open Sans" panose="020B0606030504020204" pitchFamily="34" charset="0"/>
              </a:rPr>
              <a:t>Is the amount of the work taken reasonable and appropriate?</a:t>
            </a:r>
          </a:p>
          <a:p>
            <a:pPr marL="1085850" lvl="1" indent="-342900">
              <a:buFont typeface="Courier New" panose="02070309020205020404" pitchFamily="49" charset="0"/>
              <a:buChar char="o"/>
            </a:pPr>
            <a:r>
              <a:rPr lang="en-GB" sz="2000" dirty="0">
                <a:ea typeface="Open Sans" panose="020B0606030504020204" pitchFamily="34" charset="0"/>
                <a:cs typeface="Open Sans" panose="020B0606030504020204" pitchFamily="34" charset="0"/>
              </a:rPr>
              <a:t>Was it necessary to use the amount?</a:t>
            </a:r>
            <a:endParaRPr lang="en-GB" sz="2400" dirty="0">
              <a:ea typeface="Open Sans" panose="020B0606030504020204" pitchFamily="34" charset="0"/>
              <a:cs typeface="Open Sans" panose="020B0606030504020204" pitchFamily="34" charset="0"/>
            </a:endParaRPr>
          </a:p>
          <a:p>
            <a:endParaRPr lang="en-GB" sz="1600" dirty="0">
              <a:ea typeface="Open Sans" panose="020B0606030504020204" pitchFamily="34" charset="0"/>
              <a:cs typeface="Open Sans" panose="020B0606030504020204" pitchFamily="34" charset="0"/>
            </a:endParaRPr>
          </a:p>
          <a:p>
            <a:r>
              <a:rPr lang="en-GB" sz="1600" dirty="0">
                <a:ea typeface="Open Sans" panose="020B0606030504020204" pitchFamily="34" charset="0"/>
                <a:cs typeface="Open Sans" panose="020B0606030504020204" pitchFamily="34" charset="0"/>
              </a:rPr>
              <a:t>	</a:t>
            </a:r>
            <a:r>
              <a:rPr lang="en-GB" sz="2000" dirty="0">
                <a:ea typeface="Open Sans" panose="020B0606030504020204" pitchFamily="34" charset="0"/>
                <a:cs typeface="Open Sans" panose="020B0606030504020204" pitchFamily="34" charset="0"/>
              </a:rPr>
              <a:t>(Morrison and Secker, 2020. </a:t>
            </a:r>
            <a:r>
              <a:rPr lang="en-GB" sz="2000" dirty="0"/>
              <a:t>CC-BY-4.0)</a:t>
            </a:r>
            <a:endParaRPr lang="en-GB" sz="2000" dirty="0">
              <a:ea typeface="Open Sans" panose="020B0606030504020204" pitchFamily="34" charset="0"/>
              <a:cs typeface="Open Sans" panose="020B0606030504020204" pitchFamily="34" charset="0"/>
            </a:endParaRPr>
          </a:p>
          <a:p>
            <a:pPr marL="1085850" lvl="1" indent="-342900">
              <a:buFont typeface="Courier New" panose="02070309020205020404" pitchFamily="49" charset="0"/>
              <a:buChar char="o"/>
            </a:pPr>
            <a:endParaRPr lang="en-GB" sz="2000" dirty="0">
              <a:latin typeface="+mn-lt"/>
              <a:ea typeface="Open Sans" panose="020B0606030504020204" pitchFamily="34" charset="0"/>
              <a:cs typeface="Open Sans" panose="020B0606030504020204" pitchFamily="34" charset="0"/>
            </a:endParaRPr>
          </a:p>
          <a:p>
            <a:pPr marL="342900" lvl="0" indent="-342900">
              <a:buFont typeface="Arial" panose="020B0604020202020204" pitchFamily="34" charset="0"/>
              <a:buChar char="•"/>
            </a:pPr>
            <a:endParaRPr lang="en-GB" sz="2000" dirty="0"/>
          </a:p>
          <a:p>
            <a:pPr marL="342900" lvl="0" indent="-342900">
              <a:buFont typeface="Arial" panose="020B0604020202020204" pitchFamily="34" charset="0"/>
              <a:buChar char="•"/>
            </a:pPr>
            <a:endParaRPr lang="en-GB" sz="2000" dirty="0"/>
          </a:p>
          <a:p>
            <a:endParaRPr lang="en-GB" dirty="0"/>
          </a:p>
        </p:txBody>
      </p:sp>
      <p:sp>
        <p:nvSpPr>
          <p:cNvPr id="4" name="Text Placeholder 3"/>
          <p:cNvSpPr>
            <a:spLocks noGrp="1"/>
          </p:cNvSpPr>
          <p:nvPr>
            <p:ph type="body" sz="quarter" idx="12"/>
          </p:nvPr>
        </p:nvSpPr>
        <p:spPr/>
        <p:txBody>
          <a:bodyPr/>
          <a:lstStyle/>
          <a:p>
            <a:r>
              <a:rPr lang="en-GB" dirty="0"/>
              <a:t>Three conditions to use the education exemption</a:t>
            </a:r>
          </a:p>
        </p:txBody>
      </p:sp>
    </p:spTree>
    <p:extLst>
      <p:ext uri="{BB962C8B-B14F-4D97-AF65-F5344CB8AC3E}">
        <p14:creationId xmlns:p14="http://schemas.microsoft.com/office/powerpoint/2010/main" val="2766963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08720"/>
            <a:ext cx="8280400" cy="4500563"/>
          </a:xfrm>
        </p:spPr>
        <p:txBody>
          <a:bodyPr/>
          <a:lstStyle/>
          <a:p>
            <a:pPr marL="342900" lvl="0" indent="-342900">
              <a:buFont typeface="Arial" panose="020B0604020202020204" pitchFamily="34" charset="0"/>
              <a:buChar char="•"/>
            </a:pPr>
            <a:r>
              <a:rPr lang="en-GB" sz="2000" dirty="0"/>
              <a:t>UK government on ‘fair’:</a:t>
            </a:r>
          </a:p>
          <a:p>
            <a:pPr marL="1085850" lvl="1" indent="-342900">
              <a:buFont typeface="Courier New" panose="02070309020205020404" pitchFamily="49" charset="0"/>
              <a:buChar char="o"/>
            </a:pPr>
            <a:r>
              <a:rPr lang="en-GB" sz="2000" dirty="0"/>
              <a:t>'minor uses, such as displaying a few lines of poetry on an interactive whiteboard, will be permitted, but uses which would undermine sales of teaching materials will still need a licence'. </a:t>
            </a:r>
          </a:p>
          <a:p>
            <a:r>
              <a:rPr lang="en-GB" sz="1600" dirty="0"/>
              <a:t>	</a:t>
            </a:r>
            <a:r>
              <a:rPr lang="en-GB" sz="2000" dirty="0"/>
              <a:t>(</a:t>
            </a:r>
            <a:r>
              <a:rPr lang="en-GB" sz="2000" dirty="0" err="1"/>
              <a:t>Soetendorp</a:t>
            </a:r>
            <a:r>
              <a:rPr lang="en-GB" sz="2000" dirty="0"/>
              <a:t> and </a:t>
            </a:r>
            <a:r>
              <a:rPr lang="en-GB" sz="2000" dirty="0" err="1"/>
              <a:t>Meletti</a:t>
            </a:r>
            <a:r>
              <a:rPr lang="en-GB" sz="2000" dirty="0"/>
              <a:t>, </a:t>
            </a:r>
            <a:r>
              <a:rPr lang="en-GB" sz="2000" dirty="0" err="1"/>
              <a:t>n.d.</a:t>
            </a:r>
            <a:r>
              <a:rPr lang="en-GB" sz="2000" dirty="0"/>
              <a:t> CC-BY-3.0)</a:t>
            </a:r>
          </a:p>
          <a:p>
            <a:pPr lvl="1" indent="0">
              <a:buNone/>
            </a:pPr>
            <a:endParaRPr lang="en-GB" sz="2000" dirty="0"/>
          </a:p>
          <a:p>
            <a:pPr marL="342900" lvl="0" indent="-342900">
              <a:buFont typeface="Arial" panose="020B0604020202020204" pitchFamily="34" charset="0"/>
              <a:buChar char="•"/>
            </a:pPr>
            <a:r>
              <a:rPr lang="en-GB" sz="2000" dirty="0"/>
              <a:t>In short…</a:t>
            </a:r>
          </a:p>
          <a:p>
            <a:pPr lvl="1">
              <a:buFont typeface="Courier New" panose="02070309020205020404" pitchFamily="49" charset="0"/>
              <a:buChar char="o"/>
            </a:pPr>
            <a:r>
              <a:rPr lang="en-GB" sz="2000" dirty="0"/>
              <a:t>use only as much as needed to make your point</a:t>
            </a:r>
          </a:p>
          <a:p>
            <a:pPr lvl="1">
              <a:buFont typeface="Courier New" panose="02070309020205020404" pitchFamily="49" charset="0"/>
              <a:buChar char="o"/>
            </a:pPr>
            <a:endParaRPr lang="en-GB" sz="2000" dirty="0"/>
          </a:p>
          <a:p>
            <a:endParaRPr lang="en-GB" sz="1600" dirty="0"/>
          </a:p>
          <a:p>
            <a:endParaRPr lang="en-GB" dirty="0"/>
          </a:p>
        </p:txBody>
      </p:sp>
      <p:sp>
        <p:nvSpPr>
          <p:cNvPr id="3" name="Text Placeholder 2"/>
          <p:cNvSpPr>
            <a:spLocks noGrp="1"/>
          </p:cNvSpPr>
          <p:nvPr>
            <p:ph type="body" sz="quarter" idx="12"/>
          </p:nvPr>
        </p:nvSpPr>
        <p:spPr>
          <a:xfrm>
            <a:off x="431800" y="368301"/>
            <a:ext cx="8280400" cy="612427"/>
          </a:xfrm>
        </p:spPr>
        <p:txBody>
          <a:bodyPr/>
          <a:lstStyle/>
          <a:p>
            <a:r>
              <a:rPr lang="en-GB" dirty="0"/>
              <a:t>Three conditions to use the education exemption</a:t>
            </a:r>
          </a:p>
          <a:p>
            <a:endParaRPr lang="en-GB" dirty="0"/>
          </a:p>
        </p:txBody>
      </p:sp>
    </p:spTree>
    <p:extLst>
      <p:ext uri="{BB962C8B-B14F-4D97-AF65-F5344CB8AC3E}">
        <p14:creationId xmlns:p14="http://schemas.microsoft.com/office/powerpoint/2010/main" val="2063573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124744"/>
            <a:ext cx="8280400" cy="5328592"/>
          </a:xfrm>
        </p:spPr>
        <p:txBody>
          <a:bodyPr/>
          <a:lstStyle/>
          <a:p>
            <a:pPr marL="342900" indent="-342900">
              <a:buFont typeface="Arial" panose="020B0604020202020204" pitchFamily="34" charset="0"/>
              <a:buChar char="•"/>
            </a:pPr>
            <a:r>
              <a:rPr lang="en-GB" sz="2000" dirty="0"/>
              <a:t>Open and closed spaces can be physical or digital</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Open:</a:t>
            </a:r>
          </a:p>
          <a:p>
            <a:pPr marL="1085850" lvl="1" indent="-342900">
              <a:buFont typeface="Courier New" panose="02070309020205020404" pitchFamily="49" charset="0"/>
              <a:buChar char="o"/>
            </a:pPr>
            <a:r>
              <a:rPr lang="en-GB" sz="2000" dirty="0"/>
              <a:t>Websites and social media platforms- viewable to anyone with the address</a:t>
            </a:r>
          </a:p>
          <a:p>
            <a:pPr marL="1085850" lvl="1" indent="-342900">
              <a:buFont typeface="Courier New" panose="02070309020205020404" pitchFamily="49" charset="0"/>
              <a:buChar char="o"/>
            </a:pPr>
            <a:r>
              <a:rPr lang="en-GB" sz="2000" dirty="0"/>
              <a:t>Public teaching spaces and conferences</a:t>
            </a:r>
          </a:p>
          <a:p>
            <a:pPr marL="1085850" lvl="1" indent="-342900">
              <a:buFont typeface="Courier New" panose="02070309020205020404" pitchFamily="49" charset="0"/>
              <a:buChar char="o"/>
            </a:pPr>
            <a:endParaRPr lang="en-GB" sz="2000" dirty="0"/>
          </a:p>
          <a:p>
            <a:pPr marL="342900" lvl="0" indent="-342900">
              <a:buFont typeface="Arial" panose="020B0604020202020204" pitchFamily="34" charset="0"/>
              <a:buChar char="•"/>
            </a:pPr>
            <a:r>
              <a:rPr lang="en-GB" sz="2000" dirty="0">
                <a:solidFill>
                  <a:prstClr val="black"/>
                </a:solidFill>
              </a:rPr>
              <a:t>Closed:</a:t>
            </a:r>
          </a:p>
          <a:p>
            <a:pPr marL="1085850" lvl="1" indent="-342900">
              <a:buFont typeface="Courier New" panose="02070309020205020404" pitchFamily="49" charset="0"/>
              <a:buChar char="o"/>
            </a:pPr>
            <a:r>
              <a:rPr lang="en-GB" sz="2000" dirty="0">
                <a:solidFill>
                  <a:prstClr val="black"/>
                </a:solidFill>
              </a:rPr>
              <a:t>GCU Learn (VLE) or authenticated spaces only open to GCU staff and students</a:t>
            </a:r>
          </a:p>
          <a:p>
            <a:pPr marL="1085850" lvl="1" indent="-342900">
              <a:buFont typeface="Courier New" panose="02070309020205020404" pitchFamily="49" charset="0"/>
              <a:buChar char="o"/>
            </a:pPr>
            <a:r>
              <a:rPr lang="en-GB" sz="2000" dirty="0">
                <a:solidFill>
                  <a:prstClr val="black"/>
                </a:solidFill>
              </a:rPr>
              <a:t>Lecture theatres, tutorial, lab and seminar spaces</a:t>
            </a:r>
            <a:endParaRPr lang="en-GB" sz="2000" dirty="0"/>
          </a:p>
          <a:p>
            <a:pPr marL="342900" indent="-342900">
              <a:buFont typeface="Courier New" panose="02070309020205020404" pitchFamily="49" charset="0"/>
              <a:buChar char="o"/>
            </a:pPr>
            <a:endParaRPr lang="en-GB" sz="1600" dirty="0"/>
          </a:p>
          <a:p>
            <a:r>
              <a:rPr lang="en-GB" sz="1600" dirty="0"/>
              <a:t>	</a:t>
            </a:r>
            <a:r>
              <a:rPr lang="en-GB" sz="2000" dirty="0"/>
              <a:t>(Campbell and Farley, </a:t>
            </a:r>
            <a:r>
              <a:rPr lang="en-GB" sz="2000" dirty="0" err="1"/>
              <a:t>n.d.</a:t>
            </a:r>
            <a:r>
              <a:rPr lang="en-GB" sz="2000" dirty="0"/>
              <a:t> CC-BY-4.0)</a:t>
            </a:r>
          </a:p>
          <a:p>
            <a:pPr marL="1085850" lvl="1" indent="-342900">
              <a:buFont typeface="Courier New" panose="02070309020205020404" pitchFamily="49" charset="0"/>
              <a:buChar char="o"/>
            </a:pPr>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and licensing in open and closed spaces</a:t>
            </a:r>
          </a:p>
        </p:txBody>
      </p:sp>
    </p:spTree>
    <p:extLst>
      <p:ext uri="{BB962C8B-B14F-4D97-AF65-F5344CB8AC3E}">
        <p14:creationId xmlns:p14="http://schemas.microsoft.com/office/powerpoint/2010/main" val="330528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196752"/>
            <a:ext cx="8280400" cy="5238453"/>
          </a:xfrm>
        </p:spPr>
        <p:txBody>
          <a:bodyPr/>
          <a:lstStyle/>
          <a:p>
            <a:pPr marL="457200" lvl="0" indent="-457200" defTabSz="914400">
              <a:spcBef>
                <a:spcPts val="0"/>
              </a:spcBef>
              <a:buFont typeface="Arial" panose="020B0604020202020204" pitchFamily="34" charset="0"/>
              <a:buChar char="•"/>
            </a:pPr>
            <a:r>
              <a:rPr lang="en-US" sz="2000" dirty="0">
                <a:latin typeface="+mn-lt"/>
                <a:cs typeface="+mn-cs"/>
              </a:rPr>
              <a:t>Open:</a:t>
            </a:r>
          </a:p>
          <a:p>
            <a:pPr marL="1200150" lvl="1" indent="-457200" defTabSz="914400">
              <a:spcBef>
                <a:spcPts val="0"/>
              </a:spcBef>
              <a:buFont typeface="Courier New" panose="02070309020205020404" pitchFamily="49" charset="0"/>
              <a:buChar char="o"/>
            </a:pPr>
            <a:r>
              <a:rPr lang="en-US" sz="2000" dirty="0">
                <a:latin typeface="+mn-lt"/>
                <a:cs typeface="+mn-cs"/>
              </a:rPr>
              <a:t>Content you have created</a:t>
            </a:r>
            <a:endParaRPr lang="en-US" sz="1600" dirty="0">
              <a:latin typeface="+mn-lt"/>
              <a:cs typeface="+mn-cs"/>
            </a:endParaRPr>
          </a:p>
          <a:p>
            <a:pPr marL="1200150" lvl="1" indent="-457200" defTabSz="914400">
              <a:spcBef>
                <a:spcPts val="0"/>
              </a:spcBef>
              <a:buFont typeface="Courier New" panose="02070309020205020404" pitchFamily="49" charset="0"/>
              <a:buChar char="o"/>
            </a:pPr>
            <a:r>
              <a:rPr lang="en-US" sz="2000" dirty="0">
                <a:latin typeface="+mn-lt"/>
                <a:cs typeface="+mn-cs"/>
              </a:rPr>
              <a:t>Any Public Domain or openly licensed (CC) materials and Open educational resources (OER)</a:t>
            </a:r>
          </a:p>
          <a:p>
            <a:pPr marL="1200150" lvl="1" indent="-457200" defTabSz="914400">
              <a:spcBef>
                <a:spcPts val="0"/>
              </a:spcBef>
              <a:buFont typeface="Courier New" panose="02070309020205020404" pitchFamily="49" charset="0"/>
              <a:buChar char="o"/>
            </a:pPr>
            <a:r>
              <a:rPr lang="en-US" sz="2000" dirty="0">
                <a:latin typeface="+mn-lt"/>
                <a:cs typeface="+mn-cs"/>
              </a:rPr>
              <a:t>Copyright materials under the CDPA exceptions </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Closed:</a:t>
            </a:r>
          </a:p>
          <a:p>
            <a:pPr marL="1085850" lvl="1" indent="-342900">
              <a:buFont typeface="Courier New" panose="02070309020205020404" pitchFamily="49" charset="0"/>
              <a:buChar char="o"/>
            </a:pPr>
            <a:r>
              <a:rPr lang="en-GB" sz="2000" dirty="0"/>
              <a:t>Database and subscription materials</a:t>
            </a:r>
          </a:p>
          <a:p>
            <a:pPr marL="1085850" lvl="1" indent="-342900">
              <a:buFont typeface="Courier New" panose="02070309020205020404" pitchFamily="49" charset="0"/>
              <a:buChar char="o"/>
            </a:pPr>
            <a:r>
              <a:rPr lang="en-GB" sz="2000" dirty="0"/>
              <a:t>Texts - within CLA licence terms</a:t>
            </a:r>
          </a:p>
          <a:p>
            <a:pPr marL="1085850" lvl="1" indent="-342900">
              <a:buFont typeface="Courier New" panose="02070309020205020404" pitchFamily="49" charset="0"/>
              <a:buChar char="o"/>
            </a:pPr>
            <a:r>
              <a:rPr lang="en-GB" sz="2000" dirty="0"/>
              <a:t>Film and broadcast materials - within ERA licence terms</a:t>
            </a:r>
          </a:p>
          <a:p>
            <a:pPr marL="1085850" lvl="1" indent="-342900">
              <a:buFont typeface="Courier New" panose="02070309020205020404" pitchFamily="49" charset="0"/>
              <a:buChar char="o"/>
            </a:pPr>
            <a:r>
              <a:rPr lang="en-GB" sz="2000" dirty="0"/>
              <a:t>Newspapers – within NLA license terms</a:t>
            </a:r>
          </a:p>
          <a:p>
            <a:pPr marL="1085850" lvl="1" indent="-342900">
              <a:buFont typeface="Courier New" panose="02070309020205020404" pitchFamily="49" charset="0"/>
              <a:buChar char="o"/>
            </a:pPr>
            <a:r>
              <a:rPr lang="en-GB" sz="2000" dirty="0"/>
              <a:t>Any Public Domain or openly licensed (CC) materials and OER</a:t>
            </a:r>
          </a:p>
          <a:p>
            <a:r>
              <a:rPr lang="en-GB" sz="1600" dirty="0"/>
              <a:t>	</a:t>
            </a:r>
            <a:r>
              <a:rPr lang="en-GB" sz="2000" dirty="0"/>
              <a:t>(Campbell and Farley, </a:t>
            </a:r>
            <a:r>
              <a:rPr lang="en-GB" sz="2000" dirty="0" err="1"/>
              <a:t>n.d.</a:t>
            </a:r>
            <a:r>
              <a:rPr lang="en-GB" sz="2000" dirty="0"/>
              <a:t> CC-BY-4.0)</a:t>
            </a:r>
          </a:p>
          <a:p>
            <a:endParaRPr lang="en-GB" sz="1600" dirty="0"/>
          </a:p>
        </p:txBody>
      </p:sp>
      <p:sp>
        <p:nvSpPr>
          <p:cNvPr id="3" name="Text Placeholder 2"/>
          <p:cNvSpPr>
            <a:spLocks noGrp="1"/>
          </p:cNvSpPr>
          <p:nvPr>
            <p:ph type="body" sz="quarter" idx="12"/>
          </p:nvPr>
        </p:nvSpPr>
        <p:spPr>
          <a:xfrm>
            <a:off x="431800" y="368301"/>
            <a:ext cx="8280400" cy="830997"/>
          </a:xfrm>
        </p:spPr>
        <p:txBody>
          <a:bodyPr/>
          <a:lstStyle/>
          <a:p>
            <a:r>
              <a:rPr lang="en-GB" dirty="0"/>
              <a:t>What teaching materials can we use in open and closed spaces?</a:t>
            </a:r>
          </a:p>
        </p:txBody>
      </p:sp>
    </p:spTree>
    <p:extLst>
      <p:ext uri="{BB962C8B-B14F-4D97-AF65-F5344CB8AC3E}">
        <p14:creationId xmlns:p14="http://schemas.microsoft.com/office/powerpoint/2010/main" val="168603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0" end="10"/>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340768"/>
            <a:ext cx="8280400" cy="4500563"/>
          </a:xfrm>
        </p:spPr>
        <p:txBody>
          <a:bodyPr/>
          <a:lstStyle/>
          <a:p>
            <a:pPr marL="342900" lvl="1" indent="-342900">
              <a:buFont typeface="Arial" panose="020B0604020202020204" pitchFamily="34" charset="0"/>
              <a:buChar char="•"/>
            </a:pPr>
            <a:r>
              <a:rPr lang="en-GB" sz="2000" dirty="0">
                <a:solidFill>
                  <a:prstClr val="black"/>
                </a:solidFill>
              </a:rPr>
              <a:t>Have a look at the scenarios, use the GCU UK Copyright Advisor to work out if you can or can’t use the work and if a license of exemption may be applicable</a:t>
            </a:r>
          </a:p>
          <a:p>
            <a:pPr marL="0" lvl="1" indent="0">
              <a:buNone/>
            </a:pPr>
            <a:endParaRPr lang="en-GB" sz="2000" dirty="0">
              <a:solidFill>
                <a:prstClr val="black"/>
              </a:solidFill>
            </a:endParaRPr>
          </a:p>
          <a:p>
            <a:pPr marL="1085850" lvl="1" indent="-342900">
              <a:buFont typeface="Courier New" panose="02070309020205020404" pitchFamily="49" charset="0"/>
              <a:buChar char="o"/>
            </a:pPr>
            <a:r>
              <a:rPr lang="en-GB" sz="2000" dirty="0">
                <a:solidFill>
                  <a:prstClr val="black"/>
                </a:solidFill>
                <a:hlinkClick r:id="rId3"/>
              </a:rPr>
              <a:t>https://edshare.gcu.ac.uk/4481/13/CARP/index.html</a:t>
            </a:r>
            <a:endParaRPr lang="en-GB" sz="2000" dirty="0">
              <a:solidFill>
                <a:prstClr val="black"/>
              </a:solidFill>
            </a:endParaRPr>
          </a:p>
          <a:p>
            <a:endParaRPr lang="en-GB" sz="1600" dirty="0">
              <a:solidFill>
                <a:prstClr val="black"/>
              </a:solidFill>
            </a:endParaRPr>
          </a:p>
          <a:p>
            <a:pPr marL="1085850" lvl="1" indent="-342900">
              <a:buFont typeface="Courier New" panose="02070309020205020404" pitchFamily="49" charset="0"/>
              <a:buChar char="o"/>
            </a:pPr>
            <a:endParaRPr lang="en-GB" sz="2000" dirty="0">
              <a:solidFill>
                <a:prstClr val="black"/>
              </a:solidFill>
            </a:endParaRPr>
          </a:p>
          <a:p>
            <a:pPr lvl="1" indent="0">
              <a:buNone/>
            </a:pPr>
            <a:endParaRPr lang="en-GB" sz="2000" dirty="0">
              <a:solidFill>
                <a:prstClr val="black"/>
              </a:solidFill>
            </a:endParaRPr>
          </a:p>
          <a:p>
            <a:endParaRPr lang="en-GB" dirty="0"/>
          </a:p>
        </p:txBody>
      </p:sp>
      <p:sp>
        <p:nvSpPr>
          <p:cNvPr id="3" name="Text Placeholder 2"/>
          <p:cNvSpPr>
            <a:spLocks noGrp="1"/>
          </p:cNvSpPr>
          <p:nvPr>
            <p:ph type="body" sz="quarter" idx="12"/>
          </p:nvPr>
        </p:nvSpPr>
        <p:spPr>
          <a:xfrm>
            <a:off x="431800" y="368301"/>
            <a:ext cx="8280400" cy="900459"/>
          </a:xfrm>
        </p:spPr>
        <p:txBody>
          <a:bodyPr/>
          <a:lstStyle/>
          <a:p>
            <a:r>
              <a:rPr lang="en-GB" dirty="0"/>
              <a:t>Putting it all together: some worked examples of copyright queries</a:t>
            </a:r>
          </a:p>
          <a:p>
            <a:endParaRPr lang="en-GB" dirty="0"/>
          </a:p>
        </p:txBody>
      </p:sp>
    </p:spTree>
    <p:extLst>
      <p:ext uri="{BB962C8B-B14F-4D97-AF65-F5344CB8AC3E}">
        <p14:creationId xmlns:p14="http://schemas.microsoft.com/office/powerpoint/2010/main" val="346954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A World Health Organisation (WHO) infographic detailing alcohol awareness. You wish to use the work with a group of community health and nursing students within a classroom environment in order  to test their knowledge on the health risks associated with excessive alcohol consumption. You have found the image on the WHO website.</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p:txBody>
      </p:sp>
      <p:sp>
        <p:nvSpPr>
          <p:cNvPr id="3" name="Text Placeholder 2"/>
          <p:cNvSpPr>
            <a:spLocks noGrp="1"/>
          </p:cNvSpPr>
          <p:nvPr>
            <p:ph type="body" sz="quarter" idx="12"/>
          </p:nvPr>
        </p:nvSpPr>
        <p:spPr>
          <a:xfrm>
            <a:off x="431800" y="368301"/>
            <a:ext cx="8280400" cy="830997"/>
          </a:xfrm>
        </p:spPr>
        <p:txBody>
          <a:bodyPr/>
          <a:lstStyle/>
          <a:p>
            <a:r>
              <a:rPr lang="en-GB" dirty="0"/>
              <a:t>Putting it all together: some worked examples of copyright queries</a:t>
            </a:r>
          </a:p>
        </p:txBody>
      </p:sp>
    </p:spTree>
    <p:extLst>
      <p:ext uri="{BB962C8B-B14F-4D97-AF65-F5344CB8AC3E}">
        <p14:creationId xmlns:p14="http://schemas.microsoft.com/office/powerpoint/2010/main" val="10612647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A video clip on management that you found online. You are delivering a lecture on leadership in the workplace. The lecture is open to the public. You wish to use the clip as it illustrates examples of poor management, you also think its funny and would be a good ice breaker for the attendees.</a:t>
            </a:r>
          </a:p>
        </p:txBody>
      </p:sp>
      <p:sp>
        <p:nvSpPr>
          <p:cNvPr id="3" name="Text Placeholder 2"/>
          <p:cNvSpPr>
            <a:spLocks noGrp="1"/>
          </p:cNvSpPr>
          <p:nvPr>
            <p:ph type="body" sz="quarter" idx="12"/>
          </p:nvPr>
        </p:nvSpPr>
        <p:spPr>
          <a:xfrm>
            <a:off x="431800" y="368301"/>
            <a:ext cx="8280400" cy="830997"/>
          </a:xfrm>
        </p:spPr>
        <p:txBody>
          <a:bodyPr/>
          <a:lstStyle/>
          <a:p>
            <a:r>
              <a:rPr lang="en-GB" dirty="0"/>
              <a:t>Putting it all together: some worked examples of copyright queries</a:t>
            </a:r>
          </a:p>
        </p:txBody>
      </p:sp>
    </p:spTree>
    <p:extLst>
      <p:ext uri="{BB962C8B-B14F-4D97-AF65-F5344CB8AC3E}">
        <p14:creationId xmlns:p14="http://schemas.microsoft.com/office/powerpoint/2010/main" val="6610772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A chapter from a print version of a textbook called Craig’s Soil Mechanics. You wish to post it on GCU Learn as a course reading for week 3 of a Geotechnical Engineering module.</a:t>
            </a:r>
          </a:p>
        </p:txBody>
      </p:sp>
      <p:sp>
        <p:nvSpPr>
          <p:cNvPr id="3" name="Text Placeholder 2"/>
          <p:cNvSpPr>
            <a:spLocks noGrp="1"/>
          </p:cNvSpPr>
          <p:nvPr>
            <p:ph type="body" sz="quarter" idx="12"/>
          </p:nvPr>
        </p:nvSpPr>
        <p:spPr>
          <a:xfrm>
            <a:off x="431800" y="368301"/>
            <a:ext cx="8280400" cy="830997"/>
          </a:xfrm>
        </p:spPr>
        <p:txBody>
          <a:bodyPr/>
          <a:lstStyle/>
          <a:p>
            <a:r>
              <a:rPr lang="en-GB" dirty="0"/>
              <a:t>Putting it all together: some worked examples of copyright queries</a:t>
            </a:r>
          </a:p>
        </p:txBody>
      </p:sp>
    </p:spTree>
    <p:extLst>
      <p:ext uri="{BB962C8B-B14F-4D97-AF65-F5344CB8AC3E}">
        <p14:creationId xmlns:p14="http://schemas.microsoft.com/office/powerpoint/2010/main" val="2002181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80728"/>
            <a:ext cx="8280400" cy="4752528"/>
          </a:xfrm>
        </p:spPr>
        <p:txBody>
          <a:bodyPr/>
          <a:lstStyle/>
          <a:p>
            <a:pPr marL="342900" indent="-342900">
              <a:buFont typeface="Arial" panose="020B0604020202020204" pitchFamily="34" charset="0"/>
              <a:buChar char="•"/>
            </a:pPr>
            <a:r>
              <a:rPr lang="en-GB" sz="2000" dirty="0"/>
              <a:t>If you have any queries you can contact us at:</a:t>
            </a:r>
          </a:p>
          <a:p>
            <a:pPr marL="1085850" lvl="1" indent="-342900">
              <a:buFont typeface="Courier New" panose="02070309020205020404" pitchFamily="49" charset="0"/>
              <a:buChar char="o"/>
            </a:pPr>
            <a:r>
              <a:rPr lang="en-GB" sz="2000" dirty="0">
                <a:hlinkClick r:id="rId3"/>
              </a:rPr>
              <a:t>copyright@gcu.ac.uk</a:t>
            </a:r>
            <a:endParaRPr lang="en-GB" sz="2000" dirty="0"/>
          </a:p>
          <a:p>
            <a:pPr marL="1085850" lvl="1" indent="-342900">
              <a:buFont typeface="Courier New" panose="02070309020205020404" pitchFamily="49" charset="0"/>
              <a:buChar char="o"/>
            </a:pPr>
            <a:endParaRPr lang="en-GB" sz="2000" dirty="0"/>
          </a:p>
          <a:p>
            <a:pPr marL="342900" indent="-342900">
              <a:buFont typeface="Arial" panose="020B0604020202020204" pitchFamily="34" charset="0"/>
              <a:buChar char="•"/>
            </a:pPr>
            <a:r>
              <a:rPr lang="en-GB" sz="2000" dirty="0"/>
              <a:t>You can also check out our copyright webpages for more information:</a:t>
            </a:r>
          </a:p>
          <a:p>
            <a:pPr marL="1085850" lvl="1" indent="-342900">
              <a:buFont typeface="Courier New" panose="02070309020205020404" pitchFamily="49" charset="0"/>
              <a:buChar char="o"/>
            </a:pPr>
            <a:r>
              <a:rPr lang="en-GB" sz="2000" dirty="0">
                <a:hlinkClick r:id="rId4"/>
              </a:rPr>
              <a:t>https://www.gcu.ac.uk/library/servicesforstaff/copyright/</a:t>
            </a:r>
            <a:endParaRPr lang="en-GB" sz="2000" dirty="0"/>
          </a:p>
          <a:p>
            <a:pPr marL="342900" indent="-342900">
              <a:buFont typeface="Courier New" panose="02070309020205020404" pitchFamily="49" charset="0"/>
              <a:buChar char="o"/>
            </a:pPr>
            <a:endParaRPr lang="en-GB" sz="1600" dirty="0"/>
          </a:p>
          <a:p>
            <a:pPr marL="342900" indent="-342900">
              <a:buFont typeface="Arial" panose="020B0604020202020204" pitchFamily="34" charset="0"/>
              <a:buChar char="•"/>
            </a:pPr>
            <a:r>
              <a:rPr lang="en-GB" sz="2000" dirty="0"/>
              <a:t>Some other useful websites:</a:t>
            </a:r>
          </a:p>
          <a:p>
            <a:pPr marL="1085850" lvl="1" indent="-342900">
              <a:buFont typeface="Courier New" panose="02070309020205020404" pitchFamily="49" charset="0"/>
              <a:buChar char="o"/>
            </a:pPr>
            <a:r>
              <a:rPr lang="en-GB" sz="2000" dirty="0">
                <a:hlinkClick r:id="rId5"/>
              </a:rPr>
              <a:t>https://www.copyrightuser.org/</a:t>
            </a:r>
            <a:endParaRPr lang="en-GB" sz="2000" dirty="0"/>
          </a:p>
          <a:p>
            <a:pPr marL="1085850" lvl="1" indent="-342900">
              <a:buFont typeface="Courier New" panose="02070309020205020404" pitchFamily="49" charset="0"/>
              <a:buChar char="o"/>
            </a:pPr>
            <a:r>
              <a:rPr lang="en-GB" sz="2000" dirty="0">
                <a:hlinkClick r:id="rId6"/>
              </a:rPr>
              <a:t>https://copyrightliteracy.org/</a:t>
            </a:r>
            <a:endParaRPr lang="en-GB" sz="2000" dirty="0"/>
          </a:p>
          <a:p>
            <a:pPr marL="1085850" lvl="1" indent="-342900">
              <a:buFont typeface="Courier New" panose="02070309020205020404" pitchFamily="49" charset="0"/>
              <a:buChar char="o"/>
            </a:pPr>
            <a:r>
              <a:rPr lang="en-GB" sz="2000" dirty="0">
                <a:hlinkClick r:id="rId7"/>
              </a:rPr>
              <a:t>http://www.legislation.gov.uk/ukpga/1988/48/contents</a:t>
            </a:r>
            <a:endParaRPr lang="en-GB" sz="2000" dirty="0"/>
          </a:p>
          <a:p>
            <a:pPr lvl="1" indent="0">
              <a:buNone/>
            </a:pPr>
            <a:endParaRPr lang="en-GB" sz="2000" dirty="0"/>
          </a:p>
          <a:p>
            <a:pPr marL="342900" indent="-342900">
              <a:buFont typeface="Arial" panose="020B0604020202020204" pitchFamily="34" charset="0"/>
              <a:buChar char="•"/>
            </a:pPr>
            <a:r>
              <a:rPr lang="en-GB" sz="2000" dirty="0"/>
              <a:t>Thanks for coming!</a:t>
            </a:r>
          </a:p>
          <a:p>
            <a:endParaRPr lang="en-GB" dirty="0"/>
          </a:p>
        </p:txBody>
      </p:sp>
      <p:sp>
        <p:nvSpPr>
          <p:cNvPr id="3" name="Text Placeholder 2"/>
          <p:cNvSpPr>
            <a:spLocks noGrp="1"/>
          </p:cNvSpPr>
          <p:nvPr>
            <p:ph type="body" sz="quarter" idx="12"/>
          </p:nvPr>
        </p:nvSpPr>
        <p:spPr/>
        <p:txBody>
          <a:bodyPr/>
          <a:lstStyle/>
          <a:p>
            <a:r>
              <a:rPr lang="en-GB" dirty="0"/>
              <a:t>GCU Library Copyright team contact details</a:t>
            </a:r>
          </a:p>
        </p:txBody>
      </p:sp>
    </p:spTree>
    <p:extLst>
      <p:ext uri="{BB962C8B-B14F-4D97-AF65-F5344CB8AC3E}">
        <p14:creationId xmlns:p14="http://schemas.microsoft.com/office/powerpoint/2010/main" val="1008451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Copyright is a form of intellectual property that protects original literary, dramatic, musical and artistic works, as well as layouts or typographical arrangements of published work, sound recordings, film and broadcast</a:t>
            </a:r>
          </a:p>
          <a:p>
            <a:r>
              <a:rPr lang="en-GB" sz="2000" dirty="0"/>
              <a:t>	(Copyright User, </a:t>
            </a:r>
            <a:r>
              <a:rPr lang="en-GB" sz="2000" dirty="0" err="1"/>
              <a:t>n.d.</a:t>
            </a:r>
            <a:r>
              <a:rPr lang="en-GB" sz="2000" dirty="0"/>
              <a:t> CC-BY-3.0)</a:t>
            </a:r>
          </a:p>
          <a:p>
            <a:endParaRPr lang="en-GB" sz="2000" dirty="0"/>
          </a:p>
          <a:p>
            <a:pPr marL="342900" indent="-342900">
              <a:buFont typeface="Arial" panose="020B0604020202020204" pitchFamily="34" charset="0"/>
              <a:buChar char="•"/>
            </a:pPr>
            <a:r>
              <a:rPr lang="en-GB" sz="2000" dirty="0"/>
              <a:t>Copyright, designs and patents act 1988 (CDPA)</a:t>
            </a:r>
          </a:p>
          <a:p>
            <a:endParaRPr lang="en-GB" sz="2000" dirty="0"/>
          </a:p>
          <a:p>
            <a:pPr marL="342900" indent="-342900">
              <a:buFont typeface="Arial" panose="020B0604020202020204" pitchFamily="34" charset="0"/>
              <a:buChar char="•"/>
            </a:pPr>
            <a:r>
              <a:rPr lang="en-GB" sz="2000" dirty="0"/>
              <a:t>Literary, dramatic, musical and artistic works: copyright expires 70 years from the end of the calendar year of the author's death</a:t>
            </a:r>
          </a:p>
          <a:p>
            <a:r>
              <a:rPr lang="en-GB" sz="2000" dirty="0"/>
              <a:t>	(</a:t>
            </a:r>
            <a:r>
              <a:rPr lang="en-GB" sz="2000" dirty="0" err="1"/>
              <a:t>Deazley</a:t>
            </a:r>
            <a:r>
              <a:rPr lang="en-GB" sz="2000" dirty="0"/>
              <a:t> and </a:t>
            </a:r>
            <a:r>
              <a:rPr lang="en-GB" sz="2000" dirty="0" err="1"/>
              <a:t>Meletti</a:t>
            </a:r>
            <a:r>
              <a:rPr lang="en-GB" sz="2000" dirty="0"/>
              <a:t>, </a:t>
            </a:r>
            <a:r>
              <a:rPr lang="en-GB" sz="2000" dirty="0" err="1"/>
              <a:t>n.d.</a:t>
            </a:r>
            <a:r>
              <a:rPr lang="en-GB" sz="2000" dirty="0"/>
              <a:t> CC-BY-3.0)</a:t>
            </a:r>
          </a:p>
          <a:p>
            <a:pPr marL="342900" indent="-342900">
              <a:buFont typeface="Arial" panose="020B0604020202020204" pitchFamily="34" charset="0"/>
              <a:buChar char="•"/>
            </a:pPr>
            <a:endParaRPr lang="en-GB" sz="2000" dirty="0"/>
          </a:p>
        </p:txBody>
      </p:sp>
      <p:sp>
        <p:nvSpPr>
          <p:cNvPr id="3" name="Text Placeholder 2"/>
          <p:cNvSpPr>
            <a:spLocks noGrp="1"/>
          </p:cNvSpPr>
          <p:nvPr>
            <p:ph type="body" sz="quarter" idx="12"/>
          </p:nvPr>
        </p:nvSpPr>
        <p:spPr>
          <a:xfrm>
            <a:off x="431800" y="368301"/>
            <a:ext cx="8280400" cy="830997"/>
          </a:xfrm>
        </p:spPr>
        <p:txBody>
          <a:bodyPr/>
          <a:lstStyle/>
          <a:p>
            <a:r>
              <a:rPr lang="en-GB" dirty="0"/>
              <a:t>What is copyright and what can be protected by copyright?</a:t>
            </a:r>
          </a:p>
        </p:txBody>
      </p:sp>
    </p:spTree>
    <p:extLst>
      <p:ext uri="{BB962C8B-B14F-4D97-AF65-F5344CB8AC3E}">
        <p14:creationId xmlns:p14="http://schemas.microsoft.com/office/powerpoint/2010/main" val="311732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500"/>
                                        <p:tgtEl>
                                          <p:spTgt spid="2">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
                                            <p:txEl>
                                              <p:pRg st="6" end="6"/>
                                            </p:txEl>
                                          </p:spTgt>
                                        </p:tgtEl>
                                        <p:attrNameLst>
                                          <p:attrName>style.visibility</p:attrName>
                                        </p:attrNameLst>
                                      </p:cBhvr>
                                      <p:to>
                                        <p:strVal val="visible"/>
                                      </p:to>
                                    </p:set>
                                    <p:animEffect transition="in" filter="fade">
                                      <p:cBhvr>
                                        <p:cTn id="2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836712"/>
            <a:ext cx="8280400" cy="4500563"/>
          </a:xfrm>
        </p:spPr>
        <p:txBody>
          <a:bodyPr/>
          <a:lstStyle/>
          <a:p>
            <a:r>
              <a:rPr lang="en-GB" sz="1600" dirty="0"/>
              <a:t>CAMPBELL, L.M. and FARLEY C., </a:t>
            </a:r>
            <a:r>
              <a:rPr lang="en-GB" sz="1600" dirty="0" err="1"/>
              <a:t>n.d.</a:t>
            </a:r>
            <a:r>
              <a:rPr lang="en-GB" sz="1600" dirty="0"/>
              <a:t> </a:t>
            </a:r>
            <a:r>
              <a:rPr lang="en-GB" sz="1600" i="1" dirty="0"/>
              <a:t>Will it Bite Me? Media, Licensing, and online teaching environments</a:t>
            </a:r>
            <a:r>
              <a:rPr lang="en-GB" sz="1600" dirty="0"/>
              <a:t> [presentation online]. [viewed 03 February 2020] Available from:  </a:t>
            </a:r>
            <a:r>
              <a:rPr lang="en-GB" sz="1600" u="sng" dirty="0">
                <a:hlinkClick r:id="rId3"/>
              </a:rPr>
              <a:t>https://media.ed.ac.uk/playlist/dedicated/42223461/1_attqfb92/0_dpdxtviw</a:t>
            </a:r>
            <a:r>
              <a:rPr lang="en-GB" sz="1600" dirty="0">
                <a:hlinkClick r:id="rId3"/>
              </a:rPr>
              <a:t>. Licensed under </a:t>
            </a:r>
            <a:r>
              <a:rPr lang="en-GB" sz="1600" u="sng" dirty="0">
                <a:hlinkClick r:id="rId3"/>
              </a:rPr>
              <a:t>CC-BY-4.0</a:t>
            </a:r>
            <a:endParaRPr lang="en-GB" sz="1600" u="sng" dirty="0"/>
          </a:p>
          <a:p>
            <a:endParaRPr lang="en-GB" sz="1600" dirty="0"/>
          </a:p>
          <a:p>
            <a:r>
              <a:rPr lang="en-GB" sz="1600" dirty="0"/>
              <a:t>COPYRIGHT LICENSING AGENCY, </a:t>
            </a:r>
            <a:r>
              <a:rPr lang="en-GB" sz="1600" dirty="0" err="1"/>
              <a:t>n.d.</a:t>
            </a:r>
            <a:r>
              <a:rPr lang="en-GB" sz="1600" dirty="0"/>
              <a:t> </a:t>
            </a:r>
            <a:r>
              <a:rPr lang="en-GB" sz="1600" i="1" dirty="0"/>
              <a:t>CLA UUK/</a:t>
            </a:r>
            <a:r>
              <a:rPr lang="en-GB" sz="1600" i="1" dirty="0" err="1"/>
              <a:t>GuildHE</a:t>
            </a:r>
            <a:r>
              <a:rPr lang="en-GB" sz="1600" i="1" dirty="0"/>
              <a:t> Higher Education Licence </a:t>
            </a:r>
            <a:r>
              <a:rPr lang="en-GB" sz="1600" dirty="0"/>
              <a:t>[online]. Copyright Licensing Agency. [viewed 03 February 2020]. Available from: </a:t>
            </a:r>
            <a:r>
              <a:rPr lang="en-GB" sz="1600" u="sng" dirty="0">
                <a:hlinkClick r:id="rId4"/>
              </a:rPr>
              <a:t>https://www.cla.co.uk/higher-education-licence</a:t>
            </a:r>
            <a:endParaRPr lang="en-GB" sz="1600" u="sng" dirty="0"/>
          </a:p>
          <a:p>
            <a:endParaRPr lang="en-GB" sz="1600" dirty="0"/>
          </a:p>
          <a:p>
            <a:r>
              <a:rPr lang="en-GB" sz="1600" dirty="0"/>
              <a:t>COPYRIGHT USER, </a:t>
            </a:r>
            <a:r>
              <a:rPr lang="en-GB" sz="1600" dirty="0" err="1"/>
              <a:t>n.d.</a:t>
            </a:r>
            <a:r>
              <a:rPr lang="en-GB" sz="1600" dirty="0"/>
              <a:t>  </a:t>
            </a:r>
            <a:r>
              <a:rPr lang="en-GB" sz="1600" i="1" dirty="0"/>
              <a:t>Question #1: What is copyright and what can be protected by copyright? </a:t>
            </a:r>
            <a:r>
              <a:rPr lang="en-GB" sz="1600" dirty="0"/>
              <a:t>[online]. Copyright User. [viewed 03 February 2020]. Available from: </a:t>
            </a:r>
            <a:r>
              <a:rPr lang="en-GB" sz="1600" u="sng" dirty="0">
                <a:hlinkClick r:id="rId5"/>
              </a:rPr>
              <a:t>https://www.copyrightuser.org/faqs/question-1/</a:t>
            </a:r>
            <a:r>
              <a:rPr lang="en-GB" sz="1600" dirty="0"/>
              <a:t>. Licensed under </a:t>
            </a:r>
            <a:r>
              <a:rPr lang="en-GB" sz="1600" u="sng" dirty="0">
                <a:hlinkClick r:id="rId6"/>
              </a:rPr>
              <a:t>CC-BY 3.0</a:t>
            </a:r>
            <a:endParaRPr lang="en-GB" sz="1600" u="sng" dirty="0"/>
          </a:p>
          <a:p>
            <a:endParaRPr lang="en-GB" sz="1600" dirty="0"/>
          </a:p>
          <a:p>
            <a:r>
              <a:rPr lang="en-GB" sz="1600" dirty="0"/>
              <a:t>CREATIVE COMMONS, </a:t>
            </a:r>
            <a:r>
              <a:rPr lang="en-GB" sz="1600" dirty="0" err="1"/>
              <a:t>n.d.</a:t>
            </a:r>
            <a:r>
              <a:rPr lang="en-GB" sz="1600" dirty="0"/>
              <a:t> </a:t>
            </a:r>
            <a:r>
              <a:rPr lang="en-GB" sz="1600" i="1" dirty="0"/>
              <a:t>What we do </a:t>
            </a:r>
            <a:r>
              <a:rPr lang="en-GB" sz="1600" dirty="0"/>
              <a:t>[online]. Creative Commons. [viewed 03 February 2020]. Available from: </a:t>
            </a:r>
            <a:r>
              <a:rPr lang="en-GB" sz="1600" u="sng" dirty="0">
                <a:hlinkClick r:id="rId7"/>
              </a:rPr>
              <a:t>https://creativecommons.org/about/</a:t>
            </a:r>
            <a:r>
              <a:rPr lang="en-GB" sz="1600" dirty="0"/>
              <a:t>. Licensed under </a:t>
            </a:r>
            <a:r>
              <a:rPr lang="en-GB" sz="1600" u="sng" dirty="0">
                <a:hlinkClick r:id="rId8"/>
              </a:rPr>
              <a:t>CC-BY-4.0</a:t>
            </a:r>
            <a:endParaRPr lang="en-GB" sz="1600" u="sng" dirty="0"/>
          </a:p>
          <a:p>
            <a:endParaRPr lang="en-GB" sz="1600" dirty="0"/>
          </a:p>
        </p:txBody>
      </p:sp>
      <p:sp>
        <p:nvSpPr>
          <p:cNvPr id="3" name="Text Placeholder 2"/>
          <p:cNvSpPr>
            <a:spLocks noGrp="1"/>
          </p:cNvSpPr>
          <p:nvPr>
            <p:ph type="body" sz="quarter" idx="12"/>
          </p:nvPr>
        </p:nvSpPr>
        <p:spPr/>
        <p:txBody>
          <a:bodyPr/>
          <a:lstStyle/>
          <a:p>
            <a:r>
              <a:rPr lang="en-GB" dirty="0"/>
              <a:t>References</a:t>
            </a:r>
          </a:p>
        </p:txBody>
      </p:sp>
    </p:spTree>
    <p:extLst>
      <p:ext uri="{BB962C8B-B14F-4D97-AF65-F5344CB8AC3E}">
        <p14:creationId xmlns:p14="http://schemas.microsoft.com/office/powerpoint/2010/main" val="372908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836712"/>
            <a:ext cx="8280400" cy="4500563"/>
          </a:xfrm>
        </p:spPr>
        <p:txBody>
          <a:bodyPr/>
          <a:lstStyle/>
          <a:p>
            <a:pPr lvl="0"/>
            <a:r>
              <a:rPr lang="en-GB" sz="1600" dirty="0">
                <a:solidFill>
                  <a:prstClr val="black"/>
                </a:solidFill>
              </a:rPr>
              <a:t>DEAZLEY, R. and </a:t>
            </a:r>
            <a:r>
              <a:rPr lang="en-GB" sz="1600" dirty="0" err="1">
                <a:solidFill>
                  <a:prstClr val="black"/>
                </a:solidFill>
              </a:rPr>
              <a:t>Meletti</a:t>
            </a:r>
            <a:r>
              <a:rPr lang="en-GB" sz="1600" dirty="0">
                <a:solidFill>
                  <a:prstClr val="black"/>
                </a:solidFill>
              </a:rPr>
              <a:t>, B., </a:t>
            </a:r>
            <a:r>
              <a:rPr lang="en-GB" sz="1600" dirty="0" err="1">
                <a:solidFill>
                  <a:prstClr val="black"/>
                </a:solidFill>
              </a:rPr>
              <a:t>n.d.</a:t>
            </a:r>
            <a:r>
              <a:rPr lang="en-GB" sz="1600" dirty="0">
                <a:solidFill>
                  <a:prstClr val="black"/>
                </a:solidFill>
              </a:rPr>
              <a:t> </a:t>
            </a:r>
            <a:r>
              <a:rPr lang="en-GB" sz="1600" i="1" dirty="0">
                <a:solidFill>
                  <a:prstClr val="black"/>
                </a:solidFill>
              </a:rPr>
              <a:t>Public Domain </a:t>
            </a:r>
            <a:r>
              <a:rPr lang="en-GB" sz="1600" dirty="0">
                <a:solidFill>
                  <a:prstClr val="black"/>
                </a:solidFill>
              </a:rPr>
              <a:t>[online]. Copyright User. [viewed 03 February 2020]. Available from: </a:t>
            </a:r>
            <a:r>
              <a:rPr lang="en-GB" sz="1600" u="sng" dirty="0">
                <a:solidFill>
                  <a:prstClr val="black"/>
                </a:solidFill>
                <a:hlinkClick r:id="rId3"/>
              </a:rPr>
              <a:t>https://www.copyrightuser.org/create/public-domain/duration/</a:t>
            </a:r>
            <a:r>
              <a:rPr lang="en-GB" sz="1600" dirty="0">
                <a:solidFill>
                  <a:prstClr val="black"/>
                </a:solidFill>
              </a:rPr>
              <a:t>. Licensed under </a:t>
            </a:r>
            <a:r>
              <a:rPr lang="en-GB" sz="1600" u="sng" dirty="0">
                <a:solidFill>
                  <a:prstClr val="black"/>
                </a:solidFill>
                <a:hlinkClick r:id="rId4"/>
              </a:rPr>
              <a:t>CC-BY 3.0</a:t>
            </a:r>
            <a:endParaRPr lang="en-GB" sz="1600" u="sng" dirty="0">
              <a:solidFill>
                <a:prstClr val="black"/>
              </a:solidFill>
            </a:endParaRPr>
          </a:p>
          <a:p>
            <a:pPr lvl="0"/>
            <a:endParaRPr lang="en-GB" sz="1600" dirty="0">
              <a:solidFill>
                <a:prstClr val="black"/>
              </a:solidFill>
            </a:endParaRPr>
          </a:p>
          <a:p>
            <a:pPr lvl="0"/>
            <a:r>
              <a:rPr lang="en-GB" sz="1600" dirty="0">
                <a:solidFill>
                  <a:prstClr val="black"/>
                </a:solidFill>
              </a:rPr>
              <a:t>EDUCATIONAL RECORDING AGENCY, </a:t>
            </a:r>
            <a:r>
              <a:rPr lang="en-GB" sz="1600" dirty="0" err="1">
                <a:solidFill>
                  <a:prstClr val="black"/>
                </a:solidFill>
              </a:rPr>
              <a:t>n.d.</a:t>
            </a:r>
            <a:r>
              <a:rPr lang="en-GB" sz="1600" dirty="0">
                <a:solidFill>
                  <a:prstClr val="black"/>
                </a:solidFill>
              </a:rPr>
              <a:t> </a:t>
            </a:r>
            <a:r>
              <a:rPr lang="en-GB" sz="1600" i="1" dirty="0">
                <a:solidFill>
                  <a:prstClr val="black"/>
                </a:solidFill>
              </a:rPr>
              <a:t>The ERA License </a:t>
            </a:r>
            <a:r>
              <a:rPr lang="en-GB" sz="1600" dirty="0">
                <a:solidFill>
                  <a:prstClr val="black"/>
                </a:solidFill>
              </a:rPr>
              <a:t>[online]. Educational Recording Agency. [viewed 03 February 2020]. Available from: </a:t>
            </a:r>
            <a:r>
              <a:rPr lang="en-GB" sz="1600" u="sng" dirty="0">
                <a:solidFill>
                  <a:prstClr val="black"/>
                </a:solidFill>
                <a:hlinkClick r:id="rId5"/>
              </a:rPr>
              <a:t>https://era.org.uk/the-licence/the-era-license/</a:t>
            </a:r>
            <a:endParaRPr lang="en-GB" sz="1600" u="sng" dirty="0">
              <a:solidFill>
                <a:prstClr val="black"/>
              </a:solidFill>
            </a:endParaRPr>
          </a:p>
          <a:p>
            <a:pPr lvl="0"/>
            <a:endParaRPr lang="en-GB" sz="1600" dirty="0">
              <a:solidFill>
                <a:prstClr val="black"/>
              </a:solidFill>
            </a:endParaRPr>
          </a:p>
          <a:p>
            <a:pPr lvl="0"/>
            <a:r>
              <a:rPr lang="en-GB" sz="1600" dirty="0">
                <a:solidFill>
                  <a:prstClr val="black"/>
                </a:solidFill>
              </a:rPr>
              <a:t>NEWSPAPER LICENSING AGENCY, </a:t>
            </a:r>
            <a:r>
              <a:rPr lang="en-GB" sz="1600" dirty="0" err="1">
                <a:solidFill>
                  <a:prstClr val="black"/>
                </a:solidFill>
              </a:rPr>
              <a:t>n.d.</a:t>
            </a:r>
            <a:r>
              <a:rPr lang="en-GB" sz="1600" dirty="0">
                <a:solidFill>
                  <a:prstClr val="black"/>
                </a:solidFill>
              </a:rPr>
              <a:t> </a:t>
            </a:r>
            <a:r>
              <a:rPr lang="en-GB" sz="1600" i="1" dirty="0">
                <a:solidFill>
                  <a:prstClr val="black"/>
                </a:solidFill>
              </a:rPr>
              <a:t>Educational licences</a:t>
            </a:r>
            <a:r>
              <a:rPr lang="en-GB" sz="1600" dirty="0">
                <a:solidFill>
                  <a:prstClr val="black"/>
                </a:solidFill>
              </a:rPr>
              <a:t> [online]. Newspaper Licensing Agency. [viewed 03 February 2020]. </a:t>
            </a:r>
            <a:r>
              <a:rPr lang="en-GB" sz="1600" u="sng" dirty="0">
                <a:solidFill>
                  <a:prstClr val="black"/>
                </a:solidFill>
                <a:hlinkClick r:id="rId6"/>
              </a:rPr>
              <a:t>https://www.nlamediaaccess.com/apply-for-a-licence/education-establishment/</a:t>
            </a:r>
            <a:endParaRPr lang="en-GB" sz="1600" u="sng" dirty="0">
              <a:solidFill>
                <a:prstClr val="black"/>
              </a:solidFill>
            </a:endParaRPr>
          </a:p>
          <a:p>
            <a:pPr lvl="0"/>
            <a:endParaRPr lang="en-GB" sz="1600" dirty="0">
              <a:solidFill>
                <a:prstClr val="black"/>
              </a:solidFill>
            </a:endParaRPr>
          </a:p>
          <a:p>
            <a:pPr lvl="0"/>
            <a:r>
              <a:rPr lang="en-GB" sz="1600" dirty="0">
                <a:solidFill>
                  <a:prstClr val="black"/>
                </a:solidFill>
              </a:rPr>
              <a:t>SOETENDORP, R. and MELETTI, B., </a:t>
            </a:r>
            <a:r>
              <a:rPr lang="en-GB" sz="1600" dirty="0" err="1">
                <a:solidFill>
                  <a:prstClr val="black"/>
                </a:solidFill>
              </a:rPr>
              <a:t>n.d.</a:t>
            </a:r>
            <a:r>
              <a:rPr lang="en-GB" sz="1600" dirty="0">
                <a:solidFill>
                  <a:prstClr val="black"/>
                </a:solidFill>
              </a:rPr>
              <a:t> </a:t>
            </a:r>
            <a:r>
              <a:rPr lang="en-GB" sz="1600" i="1" dirty="0">
                <a:solidFill>
                  <a:prstClr val="black"/>
                </a:solidFill>
              </a:rPr>
              <a:t>Education </a:t>
            </a:r>
            <a:r>
              <a:rPr lang="en-GB" sz="1600" dirty="0">
                <a:solidFill>
                  <a:prstClr val="black"/>
                </a:solidFill>
              </a:rPr>
              <a:t>[online]. Copyright User. [viewed 03 February 2020]. Available from: </a:t>
            </a:r>
            <a:r>
              <a:rPr lang="en-GB" sz="1600" u="sng" dirty="0">
                <a:solidFill>
                  <a:prstClr val="black"/>
                </a:solidFill>
                <a:hlinkClick r:id="rId7"/>
              </a:rPr>
              <a:t>https://www.copyrightuser.org/understand/exceptions/education/</a:t>
            </a:r>
            <a:r>
              <a:rPr lang="en-GB" sz="1600" dirty="0">
                <a:solidFill>
                  <a:prstClr val="black"/>
                </a:solidFill>
              </a:rPr>
              <a:t>. Licensed under </a:t>
            </a:r>
            <a:r>
              <a:rPr lang="en-GB" sz="1600" u="sng" dirty="0">
                <a:solidFill>
                  <a:prstClr val="black"/>
                </a:solidFill>
                <a:hlinkClick r:id="rId4"/>
              </a:rPr>
              <a:t>CC-BY 3.0</a:t>
            </a:r>
            <a:endParaRPr lang="en-GB" sz="1600" dirty="0">
              <a:solidFill>
                <a:prstClr val="black"/>
              </a:solidFill>
            </a:endParaRPr>
          </a:p>
          <a:p>
            <a:pPr lvl="0"/>
            <a:endParaRPr lang="en-GB" sz="1600" dirty="0">
              <a:solidFill>
                <a:prstClr val="black"/>
              </a:solidFill>
            </a:endParaRPr>
          </a:p>
          <a:p>
            <a:endParaRPr lang="en-GB" dirty="0"/>
          </a:p>
        </p:txBody>
      </p:sp>
      <p:sp>
        <p:nvSpPr>
          <p:cNvPr id="3" name="Text Placeholder 2"/>
          <p:cNvSpPr>
            <a:spLocks noGrp="1"/>
          </p:cNvSpPr>
          <p:nvPr>
            <p:ph type="body" sz="quarter" idx="12"/>
          </p:nvPr>
        </p:nvSpPr>
        <p:spPr/>
        <p:txBody>
          <a:bodyPr/>
          <a:lstStyle/>
          <a:p>
            <a:r>
              <a:rPr lang="en-GB" dirty="0"/>
              <a:t>References</a:t>
            </a:r>
          </a:p>
        </p:txBody>
      </p:sp>
      <p:sp>
        <p:nvSpPr>
          <p:cNvPr id="4" name="TextBox 3"/>
          <p:cNvSpPr txBox="1"/>
          <p:nvPr/>
        </p:nvSpPr>
        <p:spPr>
          <a:xfrm>
            <a:off x="4788024" y="5589240"/>
            <a:ext cx="3744416" cy="923330"/>
          </a:xfrm>
          <a:prstGeom prst="rect">
            <a:avLst/>
          </a:prstGeom>
          <a:noFill/>
          <a:ln>
            <a:solidFill>
              <a:schemeClr val="tx1"/>
            </a:solidFill>
          </a:ln>
        </p:spPr>
        <p:txBody>
          <a:bodyPr wrap="square" rtlCol="0">
            <a:spAutoFit/>
          </a:bodyPr>
          <a:lstStyle/>
          <a:p>
            <a:r>
              <a:rPr lang="en-GB" dirty="0"/>
              <a:t>Presentation by Seth Thompson. Licensed under the terms of  a </a:t>
            </a:r>
            <a:r>
              <a:rPr lang="en-GB" dirty="0">
                <a:hlinkClick r:id="rId8"/>
              </a:rPr>
              <a:t>CC-BY-4.0 license</a:t>
            </a:r>
            <a:r>
              <a:rPr lang="en-GB" dirty="0"/>
              <a:t> </a:t>
            </a:r>
          </a:p>
        </p:txBody>
      </p:sp>
      <p:pic>
        <p:nvPicPr>
          <p:cNvPr id="5"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64060" y="6231120"/>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25596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lvl="0" indent="-342900">
              <a:spcBef>
                <a:spcPts val="0"/>
              </a:spcBef>
              <a:buFont typeface="Arial" panose="020B0604020202020204" pitchFamily="34" charset="0"/>
              <a:buChar char="•"/>
            </a:pPr>
            <a:r>
              <a:rPr lang="en-GB" sz="2000" dirty="0">
                <a:solidFill>
                  <a:prstClr val="black"/>
                </a:solidFill>
                <a:latin typeface="Arial"/>
              </a:rPr>
              <a:t>There is no formal registration procedure for copyright; a work is protected as soon as it is in a permanent or fixed form</a:t>
            </a:r>
            <a:br>
              <a:rPr lang="en-GB" sz="2000" dirty="0">
                <a:solidFill>
                  <a:prstClr val="black"/>
                </a:solidFill>
                <a:latin typeface="Arial"/>
              </a:rPr>
            </a:br>
            <a:endParaRPr lang="en-GB" sz="2000" dirty="0">
              <a:solidFill>
                <a:prstClr val="black"/>
              </a:solidFill>
              <a:latin typeface="Arial"/>
            </a:endParaRPr>
          </a:p>
          <a:p>
            <a:pPr marL="342900" lvl="0" indent="-342900">
              <a:spcBef>
                <a:spcPts val="0"/>
              </a:spcBef>
              <a:buFont typeface="Arial" panose="020B0604020202020204" pitchFamily="34" charset="0"/>
              <a:buChar char="•"/>
            </a:pPr>
            <a:r>
              <a:rPr lang="en-GB" sz="2000" dirty="0">
                <a:solidFill>
                  <a:prstClr val="black"/>
                </a:solidFill>
                <a:latin typeface="Arial"/>
              </a:rPr>
              <a:t>More than one person can own copyright on a work</a:t>
            </a:r>
            <a:br>
              <a:rPr lang="en-GB" sz="2000" dirty="0">
                <a:solidFill>
                  <a:prstClr val="black"/>
                </a:solidFill>
                <a:latin typeface="Arial"/>
              </a:rPr>
            </a:br>
            <a:endParaRPr lang="en-GB" sz="2000" dirty="0">
              <a:solidFill>
                <a:prstClr val="black"/>
              </a:solidFill>
              <a:latin typeface="Arial"/>
            </a:endParaRPr>
          </a:p>
          <a:p>
            <a:pPr marL="342900" lvl="0" indent="-342900">
              <a:spcBef>
                <a:spcPts val="0"/>
              </a:spcBef>
              <a:buFont typeface="Arial" panose="020B0604020202020204" pitchFamily="34" charset="0"/>
              <a:buChar char="•"/>
            </a:pPr>
            <a:r>
              <a:rPr lang="en-GB" sz="2000" dirty="0">
                <a:solidFill>
                  <a:prstClr val="black"/>
                </a:solidFill>
                <a:latin typeface="Arial"/>
              </a:rPr>
              <a:t>Infringement of copyright occurs when someone takes either all of a work, or a substantial part of it, without permission.</a:t>
            </a:r>
          </a:p>
          <a:p>
            <a:pPr marL="342900" lvl="0" indent="-342900">
              <a:spcBef>
                <a:spcPts val="0"/>
              </a:spcBef>
              <a:buFont typeface="Arial" panose="020B0604020202020204" pitchFamily="34" charset="0"/>
              <a:buChar char="•"/>
            </a:pPr>
            <a:endParaRPr lang="en-GB" sz="2000" dirty="0">
              <a:solidFill>
                <a:prstClr val="black"/>
              </a:solidFill>
              <a:latin typeface="Arial"/>
            </a:endParaRPr>
          </a:p>
          <a:p>
            <a:pPr lvl="0">
              <a:spcBef>
                <a:spcPts val="0"/>
              </a:spcBef>
            </a:pPr>
            <a:r>
              <a:rPr lang="en-GB" sz="2000" dirty="0">
                <a:solidFill>
                  <a:prstClr val="black"/>
                </a:solidFill>
                <a:latin typeface="Arial"/>
              </a:rPr>
              <a:t>	 (</a:t>
            </a:r>
            <a:r>
              <a:rPr lang="en-GB" sz="2000" dirty="0" err="1">
                <a:solidFill>
                  <a:prstClr val="black"/>
                </a:solidFill>
                <a:latin typeface="Arial"/>
              </a:rPr>
              <a:t>Soetendorp</a:t>
            </a:r>
            <a:r>
              <a:rPr lang="en-GB" sz="2000" dirty="0">
                <a:solidFill>
                  <a:prstClr val="black"/>
                </a:solidFill>
                <a:latin typeface="Arial"/>
              </a:rPr>
              <a:t> and </a:t>
            </a:r>
            <a:r>
              <a:rPr lang="en-GB" sz="2000" dirty="0" err="1">
                <a:solidFill>
                  <a:prstClr val="black"/>
                </a:solidFill>
                <a:latin typeface="Arial"/>
              </a:rPr>
              <a:t>Meletti</a:t>
            </a:r>
            <a:r>
              <a:rPr lang="en-GB" sz="2000" dirty="0">
                <a:solidFill>
                  <a:prstClr val="black"/>
                </a:solidFill>
                <a:latin typeface="Arial"/>
              </a:rPr>
              <a:t>, </a:t>
            </a:r>
            <a:r>
              <a:rPr lang="en-GB" sz="2000" dirty="0" err="1">
                <a:solidFill>
                  <a:prstClr val="black"/>
                </a:solidFill>
                <a:latin typeface="Arial"/>
              </a:rPr>
              <a:t>n.d.</a:t>
            </a:r>
            <a:r>
              <a:rPr lang="en-GB" sz="2000" dirty="0">
                <a:solidFill>
                  <a:prstClr val="black"/>
                </a:solidFill>
                <a:latin typeface="Arial"/>
              </a:rPr>
              <a:t> </a:t>
            </a:r>
            <a:r>
              <a:rPr lang="en-GB" sz="2000" dirty="0"/>
              <a:t>CC-BY-3.0</a:t>
            </a:r>
            <a:r>
              <a:rPr lang="en-GB" sz="2000" dirty="0">
                <a:solidFill>
                  <a:prstClr val="black"/>
                </a:solidFill>
                <a:latin typeface="Arial"/>
              </a:rPr>
              <a:t>)</a:t>
            </a:r>
          </a:p>
          <a:p>
            <a:r>
              <a:rPr lang="en-GB" dirty="0"/>
              <a:t>	</a:t>
            </a:r>
          </a:p>
          <a:p>
            <a:endParaRPr lang="en-GB" dirty="0"/>
          </a:p>
        </p:txBody>
      </p:sp>
      <p:sp>
        <p:nvSpPr>
          <p:cNvPr id="3" name="Text Placeholder 2"/>
          <p:cNvSpPr>
            <a:spLocks noGrp="1"/>
          </p:cNvSpPr>
          <p:nvPr>
            <p:ph type="body" sz="quarter" idx="12"/>
          </p:nvPr>
        </p:nvSpPr>
        <p:spPr>
          <a:xfrm>
            <a:off x="431800" y="368301"/>
            <a:ext cx="8280400" cy="830997"/>
          </a:xfrm>
        </p:spPr>
        <p:txBody>
          <a:bodyPr/>
          <a:lstStyle/>
          <a:p>
            <a:r>
              <a:rPr lang="en-GB" dirty="0"/>
              <a:t>What is copyright and what can be protected by copyright?</a:t>
            </a:r>
          </a:p>
        </p:txBody>
      </p:sp>
    </p:spTree>
    <p:extLst>
      <p:ext uri="{BB962C8B-B14F-4D97-AF65-F5344CB8AC3E}">
        <p14:creationId xmlns:p14="http://schemas.microsoft.com/office/powerpoint/2010/main" val="1115357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Why consider types of copyright usage?</a:t>
            </a:r>
          </a:p>
          <a:p>
            <a:pPr marL="1085850" lvl="1" indent="-342900">
              <a:buFont typeface="Arial" panose="020B0604020202020204" pitchFamily="34" charset="0"/>
              <a:buChar char="•"/>
            </a:pPr>
            <a:r>
              <a:rPr lang="en-GB" sz="2000" dirty="0"/>
              <a:t>Certain activities are considered ‘restricted acts’ under copyright legislation</a:t>
            </a:r>
          </a:p>
          <a:p>
            <a:pPr marL="1085850" lvl="1"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Restricted acts defined by CDPA</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Restricted acts must be ‘mapped’ onto activities in order to understand if licenses and exceptions are available</a:t>
            </a:r>
          </a:p>
          <a:p>
            <a:pPr marL="342900" indent="-342900">
              <a:buFont typeface="Arial" panose="020B0604020202020204" pitchFamily="34" charset="0"/>
              <a:buChar char="•"/>
            </a:pPr>
            <a:endParaRPr lang="en-GB" sz="2000" dirty="0"/>
          </a:p>
          <a:p>
            <a:r>
              <a:rPr lang="en-GB" sz="2000" dirty="0"/>
              <a:t>	(Morrison and Secker, 2020. CC-BY-4.0)</a:t>
            </a:r>
          </a:p>
        </p:txBody>
      </p:sp>
      <p:sp>
        <p:nvSpPr>
          <p:cNvPr id="3" name="Text Placeholder 2"/>
          <p:cNvSpPr>
            <a:spLocks noGrp="1"/>
          </p:cNvSpPr>
          <p:nvPr>
            <p:ph type="body" sz="quarter" idx="12"/>
          </p:nvPr>
        </p:nvSpPr>
        <p:spPr>
          <a:xfrm>
            <a:off x="431800" y="368301"/>
            <a:ext cx="8280400" cy="830997"/>
          </a:xfrm>
        </p:spPr>
        <p:txBody>
          <a:bodyPr/>
          <a:lstStyle/>
          <a:p>
            <a:r>
              <a:rPr lang="en-GB" dirty="0"/>
              <a:t>So you want to use copyrighted material?.. what do you want to use it for?</a:t>
            </a:r>
          </a:p>
        </p:txBody>
      </p:sp>
    </p:spTree>
    <p:extLst>
      <p:ext uri="{BB962C8B-B14F-4D97-AF65-F5344CB8AC3E}">
        <p14:creationId xmlns:p14="http://schemas.microsoft.com/office/powerpoint/2010/main" val="2071721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Restricted acts…</a:t>
            </a:r>
          </a:p>
          <a:p>
            <a:pPr marL="342900" indent="-342900">
              <a:buFont typeface="Arial" panose="020B0604020202020204" pitchFamily="34" charset="0"/>
              <a:buChar char="•"/>
            </a:pPr>
            <a:r>
              <a:rPr lang="en-GB" sz="2000" dirty="0"/>
              <a:t>Copyright owner has the right to, or allow others to:</a:t>
            </a:r>
          </a:p>
          <a:p>
            <a:pPr marL="1200150" lvl="1" indent="-457200">
              <a:buFont typeface="Courier New" panose="02070309020205020404" pitchFamily="49" charset="0"/>
              <a:buChar char="o"/>
            </a:pPr>
            <a:r>
              <a:rPr lang="en-GB" sz="2000" dirty="0"/>
              <a:t>Make copies of a work</a:t>
            </a:r>
          </a:p>
          <a:p>
            <a:pPr marL="1200150" lvl="1" indent="-457200">
              <a:buFont typeface="Courier New" panose="02070309020205020404" pitchFamily="49" charset="0"/>
              <a:buChar char="o"/>
            </a:pPr>
            <a:r>
              <a:rPr lang="en-GB" sz="2000" dirty="0"/>
              <a:t>Distribute copies (e.g. publishing)</a:t>
            </a:r>
          </a:p>
          <a:p>
            <a:pPr marL="1200150" lvl="1" indent="-457200">
              <a:buFont typeface="Courier New" panose="02070309020205020404" pitchFamily="49" charset="0"/>
              <a:buChar char="o"/>
            </a:pPr>
            <a:r>
              <a:rPr lang="en-GB" sz="2000" dirty="0"/>
              <a:t>Rent or lend the work</a:t>
            </a:r>
          </a:p>
          <a:p>
            <a:pPr marL="1200150" lvl="1" indent="-457200">
              <a:buFont typeface="Courier New" panose="02070309020205020404" pitchFamily="49" charset="0"/>
              <a:buChar char="o"/>
            </a:pPr>
            <a:r>
              <a:rPr lang="en-GB" sz="2000" dirty="0"/>
              <a:t>Perform, play, or show the work in public</a:t>
            </a:r>
          </a:p>
          <a:p>
            <a:pPr marL="1200150" lvl="1" indent="-457200">
              <a:buFont typeface="Courier New" panose="02070309020205020404" pitchFamily="49" charset="0"/>
              <a:buChar char="o"/>
            </a:pPr>
            <a:r>
              <a:rPr lang="en-GB" sz="2000" dirty="0"/>
              <a:t>Communicate the work by electronic means (internet or broadcasting)</a:t>
            </a:r>
          </a:p>
          <a:p>
            <a:pPr marL="1200150" lvl="1" indent="-457200">
              <a:buFont typeface="Courier New" panose="02070309020205020404" pitchFamily="49" charset="0"/>
              <a:buChar char="o"/>
            </a:pPr>
            <a:r>
              <a:rPr lang="en-GB" sz="2000" dirty="0"/>
              <a:t>Adapt the work</a:t>
            </a:r>
          </a:p>
          <a:p>
            <a:r>
              <a:rPr lang="en-GB" sz="1600" dirty="0"/>
              <a:t>	</a:t>
            </a:r>
          </a:p>
          <a:p>
            <a:r>
              <a:rPr lang="en-GB" sz="1600" dirty="0"/>
              <a:t>	</a:t>
            </a:r>
            <a:r>
              <a:rPr lang="en-GB" sz="2000" dirty="0"/>
              <a:t>(Morrison and Secker, 2020. CC-BY-4.0)</a:t>
            </a:r>
          </a:p>
          <a:p>
            <a:endParaRPr lang="en-GB" sz="1600" dirty="0"/>
          </a:p>
        </p:txBody>
      </p:sp>
      <p:sp>
        <p:nvSpPr>
          <p:cNvPr id="3" name="Text Placeholder 2"/>
          <p:cNvSpPr>
            <a:spLocks noGrp="1"/>
          </p:cNvSpPr>
          <p:nvPr>
            <p:ph type="body" sz="quarter" idx="12"/>
          </p:nvPr>
        </p:nvSpPr>
        <p:spPr>
          <a:xfrm>
            <a:off x="431800" y="368301"/>
            <a:ext cx="8280400" cy="830997"/>
          </a:xfrm>
        </p:spPr>
        <p:txBody>
          <a:bodyPr/>
          <a:lstStyle/>
          <a:p>
            <a:r>
              <a:rPr lang="en-GB" dirty="0"/>
              <a:t>Do you want to use copyrighted material?.. what do you want to use it for?</a:t>
            </a:r>
          </a:p>
        </p:txBody>
      </p:sp>
    </p:spTree>
    <p:extLst>
      <p:ext uri="{BB962C8B-B14F-4D97-AF65-F5344CB8AC3E}">
        <p14:creationId xmlns:p14="http://schemas.microsoft.com/office/powerpoint/2010/main" val="82210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268760"/>
            <a:ext cx="8280400" cy="4500563"/>
          </a:xfrm>
        </p:spPr>
        <p:txBody>
          <a:bodyPr/>
          <a:lstStyle/>
          <a:p>
            <a:pPr marL="342900" indent="-342900">
              <a:buFont typeface="Arial" panose="020B0604020202020204" pitchFamily="34" charset="0"/>
              <a:buChar char="•"/>
            </a:pPr>
            <a:r>
              <a:rPr lang="en-GB" sz="2000" dirty="0"/>
              <a:t>Copyright licenses…</a:t>
            </a:r>
          </a:p>
          <a:p>
            <a:pPr marL="1085850" lvl="1" indent="-342900">
              <a:buFont typeface="Courier New" panose="02070309020205020404" pitchFamily="49" charset="0"/>
              <a:buChar char="o"/>
            </a:pPr>
            <a:r>
              <a:rPr lang="en-GB" sz="2000" dirty="0"/>
              <a:t>Legal agreements that allow use of copyright material</a:t>
            </a:r>
          </a:p>
          <a:p>
            <a:pPr marL="1085850" lvl="1" indent="-342900">
              <a:buFont typeface="Courier New" panose="02070309020205020404" pitchFamily="49" charset="0"/>
              <a:buChar char="o"/>
            </a:pPr>
            <a:endParaRPr lang="en-GB" sz="2000" dirty="0"/>
          </a:p>
          <a:p>
            <a:pPr marL="342900" indent="-342900">
              <a:buFont typeface="Arial" panose="020B0604020202020204" pitchFamily="34" charset="0"/>
              <a:buChar char="•"/>
            </a:pPr>
            <a:r>
              <a:rPr lang="en-GB" sz="2000" dirty="0"/>
              <a:t>Advantage of licenses over relying on a copyright exemption- they give certainty (provided you stick to the terms!)</a:t>
            </a:r>
          </a:p>
          <a:p>
            <a:pPr marL="1200150" lvl="1" indent="-457200">
              <a:buFont typeface="Courier New" panose="02070309020205020404" pitchFamily="49" charset="0"/>
              <a:buChar char="o"/>
            </a:pPr>
            <a:endParaRPr lang="en-GB" sz="2000" dirty="0"/>
          </a:p>
          <a:p>
            <a:pPr marL="457200" indent="-457200">
              <a:buFont typeface="Arial" panose="020B0604020202020204" pitchFamily="34" charset="0"/>
              <a:buChar char="•"/>
            </a:pPr>
            <a:r>
              <a:rPr lang="en-GB" sz="2000" dirty="0"/>
              <a:t>All licenses involve limitations</a:t>
            </a:r>
          </a:p>
          <a:p>
            <a:pPr marL="457200" indent="-457200">
              <a:buFont typeface="Arial" panose="020B0604020202020204" pitchFamily="34" charset="0"/>
              <a:buChar char="•"/>
            </a:pPr>
            <a:endParaRPr lang="en-GB" sz="2000" dirty="0"/>
          </a:p>
          <a:p>
            <a:r>
              <a:rPr lang="en-GB" sz="2000" dirty="0"/>
              <a:t>	(Morrison and Secker, 2020. CC-BY-4.0)</a:t>
            </a:r>
          </a:p>
          <a:p>
            <a:endParaRPr lang="en-GB" sz="2000" dirty="0"/>
          </a:p>
          <a:p>
            <a:pPr marL="1085850" lvl="1" indent="-342900">
              <a:buFont typeface="Courier New" panose="02070309020205020404" pitchFamily="49" charset="0"/>
              <a:buChar char="o"/>
            </a:pPr>
            <a:endParaRPr lang="en-GB" sz="2000" dirty="0"/>
          </a:p>
        </p:txBody>
      </p:sp>
      <p:sp>
        <p:nvSpPr>
          <p:cNvPr id="3" name="Text Placeholder 2"/>
          <p:cNvSpPr>
            <a:spLocks noGrp="1"/>
          </p:cNvSpPr>
          <p:nvPr>
            <p:ph type="body" sz="quarter" idx="12"/>
          </p:nvPr>
        </p:nvSpPr>
        <p:spPr>
          <a:xfrm>
            <a:off x="431800" y="368301"/>
            <a:ext cx="8280400" cy="830997"/>
          </a:xfrm>
        </p:spPr>
        <p:txBody>
          <a:bodyPr/>
          <a:lstStyle/>
          <a:p>
            <a:r>
              <a:rPr lang="en-GB" dirty="0"/>
              <a:t>Copyright license information in teaching and education</a:t>
            </a:r>
          </a:p>
        </p:txBody>
      </p:sp>
    </p:spTree>
    <p:extLst>
      <p:ext uri="{BB962C8B-B14F-4D97-AF65-F5344CB8AC3E}">
        <p14:creationId xmlns:p14="http://schemas.microsoft.com/office/powerpoint/2010/main" val="166438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80728"/>
            <a:ext cx="8280400" cy="5328592"/>
          </a:xfrm>
        </p:spPr>
        <p:txBody>
          <a:bodyPr/>
          <a:lstStyle/>
          <a:p>
            <a:pPr marL="342900" indent="-342900">
              <a:buFont typeface="Arial" panose="020B0604020202020204" pitchFamily="34" charset="0"/>
              <a:buChar char="•"/>
            </a:pPr>
            <a:r>
              <a:rPr lang="en-GB" sz="2000" dirty="0">
                <a:latin typeface="+mn-lt"/>
              </a:rPr>
              <a:t>Copying, scanning and using extracts from work</a:t>
            </a:r>
          </a:p>
          <a:p>
            <a:pPr marL="342900" indent="-342900">
              <a:buFont typeface="Arial" panose="020B0604020202020204" pitchFamily="34" charset="0"/>
              <a:buChar char="•"/>
            </a:pPr>
            <a:endParaRPr lang="en-GB" sz="2000" dirty="0">
              <a:latin typeface="+mn-lt"/>
            </a:endParaRPr>
          </a:p>
          <a:p>
            <a:pPr marL="342900" indent="-342900">
              <a:buFont typeface="Arial" panose="020B0604020202020204" pitchFamily="34" charset="0"/>
              <a:buChar char="•"/>
            </a:pPr>
            <a:r>
              <a:rPr lang="en-GB" sz="2000" dirty="0">
                <a:latin typeface="+mn-lt"/>
              </a:rPr>
              <a:t>CLA UK HE license facilitates permission to:</a:t>
            </a:r>
          </a:p>
          <a:p>
            <a:pPr marL="1200150" lvl="1" indent="-457200">
              <a:buFont typeface="Courier New" panose="02070309020205020404" pitchFamily="49" charset="0"/>
              <a:buChar char="o"/>
            </a:pPr>
            <a:r>
              <a:rPr lang="en-GB" sz="2000" dirty="0">
                <a:solidFill>
                  <a:srgbClr val="1A1A1A"/>
                </a:solidFill>
              </a:rPr>
              <a:t>Make copies from digital and print books, magazines, journals and websites</a:t>
            </a:r>
          </a:p>
          <a:p>
            <a:pPr marL="1200150" lvl="1" indent="-457200">
              <a:buFont typeface="Courier New" panose="02070309020205020404" pitchFamily="49" charset="0"/>
              <a:buChar char="o"/>
            </a:pPr>
            <a:r>
              <a:rPr lang="en-GB" sz="2000" dirty="0"/>
              <a:t>Share copies with students and staff</a:t>
            </a:r>
          </a:p>
          <a:p>
            <a:pPr marL="1200150" lvl="1" indent="-457200">
              <a:buFont typeface="Courier New" panose="02070309020205020404" pitchFamily="49" charset="0"/>
              <a:buChar char="o"/>
            </a:pPr>
            <a:r>
              <a:rPr lang="en-GB" sz="2000" dirty="0"/>
              <a:t>Store copies on GCU Learn (intranet)</a:t>
            </a:r>
          </a:p>
          <a:p>
            <a:pPr marL="1200150" lvl="1" indent="-457200">
              <a:buFont typeface="Courier New" panose="02070309020205020404" pitchFamily="49" charset="0"/>
              <a:buChar char="o"/>
            </a:pPr>
            <a:r>
              <a:rPr lang="en-GB" sz="2000" dirty="0"/>
              <a:t>Copy up to one article, chapter or 10% of the total, whichever is greater</a:t>
            </a:r>
          </a:p>
          <a:p>
            <a:pPr marL="1200150" lvl="1" indent="-457200">
              <a:buFont typeface="Courier New" panose="02070309020205020404" pitchFamily="49" charset="0"/>
              <a:buChar char="o"/>
            </a:pPr>
            <a:r>
              <a:rPr lang="en-GB" sz="2000" dirty="0"/>
              <a:t>Copy publications from the UK plus 38 international territories</a:t>
            </a:r>
            <a:endParaRPr lang="en-GB" sz="2000" dirty="0">
              <a:latin typeface="+mj-lt"/>
            </a:endParaRPr>
          </a:p>
          <a:p>
            <a:r>
              <a:rPr lang="en-GB" sz="2000" dirty="0">
                <a:latin typeface="+mj-lt"/>
              </a:rPr>
              <a:t>	(CLA, </a:t>
            </a:r>
            <a:r>
              <a:rPr lang="en-GB" sz="2000" dirty="0" err="1">
                <a:latin typeface="+mj-lt"/>
              </a:rPr>
              <a:t>n.d</a:t>
            </a:r>
            <a:r>
              <a:rPr lang="en-GB" sz="2000" dirty="0">
                <a:latin typeface="+mj-lt"/>
              </a:rPr>
              <a:t>)</a:t>
            </a:r>
          </a:p>
          <a:p>
            <a:pPr marL="1085850" lvl="1" indent="-342900">
              <a:buFont typeface="Arial" panose="020B0604020202020204" pitchFamily="34" charset="0"/>
              <a:buChar char="•"/>
            </a:pPr>
            <a:endParaRPr lang="en-GB"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Licensing Agency (CLA) UK HE License</a:t>
            </a:r>
          </a:p>
        </p:txBody>
      </p:sp>
    </p:spTree>
    <p:extLst>
      <p:ext uri="{BB962C8B-B14F-4D97-AF65-F5344CB8AC3E}">
        <p14:creationId xmlns:p14="http://schemas.microsoft.com/office/powerpoint/2010/main" val="3628288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1052736"/>
            <a:ext cx="8280400" cy="4500563"/>
          </a:xfrm>
        </p:spPr>
        <p:txBody>
          <a:bodyPr/>
          <a:lstStyle/>
          <a:p>
            <a:pPr marL="342900" indent="-342900">
              <a:buFont typeface="Arial" panose="020B0604020202020204" pitchFamily="34" charset="0"/>
              <a:buChar char="•"/>
            </a:pPr>
            <a:r>
              <a:rPr lang="en-GB" sz="2000" dirty="0"/>
              <a:t>Need to get something scanned…</a:t>
            </a:r>
            <a:endParaRPr lang="en-GB"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Fill out a scanning request and contact the Library Scanning Team:</a:t>
            </a:r>
          </a:p>
          <a:p>
            <a:pPr marL="1200150" lvl="1" indent="-457200">
              <a:buFont typeface="Courier New" panose="02070309020205020404" pitchFamily="49" charset="0"/>
              <a:buChar char="o"/>
            </a:pPr>
            <a:r>
              <a:rPr lang="en-GB" sz="2000" dirty="0">
                <a:hlinkClick r:id="rId2"/>
              </a:rPr>
              <a:t>https://www.gcu.ac.uk/library/servicesforstaff/scanning/requestascan/</a:t>
            </a: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You can find out more about CLA scanning at GCU, and how to request scan renewals at our webpages:</a:t>
            </a:r>
          </a:p>
          <a:p>
            <a:pPr marL="1085850" lvl="1" indent="-342900">
              <a:buFont typeface="Courier New" panose="02070309020205020404" pitchFamily="49" charset="0"/>
              <a:buChar char="o"/>
            </a:pPr>
            <a:r>
              <a:rPr lang="en-GB" sz="2000" dirty="0">
                <a:hlinkClick r:id="rId3"/>
              </a:rPr>
              <a:t>https://www.gcu.ac.uk/library/servicesforstaff/scanning/</a:t>
            </a:r>
            <a:endParaRPr lang="en-GB" sz="2000" dirty="0"/>
          </a:p>
          <a:p>
            <a:pPr marL="1085850" lvl="1" indent="-342900">
              <a:buFont typeface="Courier New" panose="02070309020205020404" pitchFamily="49" charset="0"/>
              <a:buChar char="o"/>
            </a:pPr>
            <a:endParaRPr lang="en-GB" sz="2000" dirty="0"/>
          </a:p>
          <a:p>
            <a:pPr marL="342900" indent="-342900">
              <a:buFont typeface="Arial" panose="020B0604020202020204" pitchFamily="34" charset="0"/>
              <a:buChar char="•"/>
            </a:pPr>
            <a:endParaRPr lang="en-GB" sz="2000" dirty="0"/>
          </a:p>
          <a:p>
            <a:pPr marL="1085850" lvl="1" indent="-342900">
              <a:buFont typeface="Courier New" panose="02070309020205020404" pitchFamily="49" charset="0"/>
              <a:buChar char="o"/>
            </a:pPr>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Licensing Agency (CLA) UK HE License</a:t>
            </a:r>
          </a:p>
        </p:txBody>
      </p:sp>
    </p:spTree>
    <p:extLst>
      <p:ext uri="{BB962C8B-B14F-4D97-AF65-F5344CB8AC3E}">
        <p14:creationId xmlns:p14="http://schemas.microsoft.com/office/powerpoint/2010/main" val="2370880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ra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
  <a:themeElements>
    <a:clrScheme name="GCU">
      <a:dk1>
        <a:sysClr val="windowText" lastClr="000000"/>
      </a:dk1>
      <a:lt1>
        <a:srgbClr val="FFFFFF"/>
      </a:lt1>
      <a:dk2>
        <a:srgbClr val="006CB4"/>
      </a:dk2>
      <a:lt2>
        <a:srgbClr val="EFEEED"/>
      </a:lt2>
      <a:accent1>
        <a:srgbClr val="0092BC"/>
      </a:accent1>
      <a:accent2>
        <a:srgbClr val="64A70B"/>
      </a:accent2>
      <a:accent3>
        <a:srgbClr val="AA0061"/>
      </a:accent3>
      <a:accent4>
        <a:srgbClr val="642667"/>
      </a:accent4>
      <a:accent5>
        <a:srgbClr val="B5BD00"/>
      </a:accent5>
      <a:accent6>
        <a:srgbClr val="00A9E0"/>
      </a:accent6>
      <a:hlink>
        <a:srgbClr val="64A70B"/>
      </a:hlink>
      <a:folHlink>
        <a:srgbClr val="DAAA00"/>
      </a:folHlink>
    </a:clrScheme>
    <a:fontScheme name="GC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1289</TotalTime>
  <Words>3162</Words>
  <Application>Microsoft Office PowerPoint</Application>
  <PresentationFormat>On-screen Show (4:3)</PresentationFormat>
  <Paragraphs>328</Paragraphs>
  <Slides>31</Slides>
  <Notes>30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31</vt:i4>
      </vt:variant>
    </vt:vector>
  </HeadingPairs>
  <TitlesOfParts>
    <vt:vector size="37" baseType="lpstr">
      <vt:lpstr>Arial</vt:lpstr>
      <vt:lpstr>Calibri</vt:lpstr>
      <vt:lpstr>Courier New</vt:lpstr>
      <vt:lpstr>Wingdings</vt:lpstr>
      <vt:lpstr>Frame</vt:lpstr>
      <vt:lpstr>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Glasgow Caledonian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Setup</dc:creator>
  <cp:lastModifiedBy>Thompson, Seth</cp:lastModifiedBy>
  <cp:revision>97</cp:revision>
  <cp:lastPrinted>2020-02-05T16:20:41Z</cp:lastPrinted>
  <dcterms:created xsi:type="dcterms:W3CDTF">2020-01-14T14:22:17Z</dcterms:created>
  <dcterms:modified xsi:type="dcterms:W3CDTF">2020-05-19T08:08:52Z</dcterms:modified>
</cp:coreProperties>
</file>