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75" r:id="rId11"/>
    <p:sldId id="265" r:id="rId12"/>
    <p:sldId id="267" r:id="rId13"/>
    <p:sldId id="274" r:id="rId14"/>
    <p:sldId id="268" r:id="rId15"/>
    <p:sldId id="277" r:id="rId16"/>
    <p:sldId id="266" r:id="rId17"/>
    <p:sldId id="269" r:id="rId18"/>
    <p:sldId id="270" r:id="rId19"/>
    <p:sldId id="271" r:id="rId20"/>
    <p:sldId id="272" r:id="rId21"/>
    <p:sldId id="273" r:id="rId22"/>
    <p:sldId id="276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57" autoAdjust="0"/>
  </p:normalViewPr>
  <p:slideViewPr>
    <p:cSldViewPr>
      <p:cViewPr varScale="1">
        <p:scale>
          <a:sx n="71" d="100"/>
          <a:sy n="7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CC8-890C-4A96-8395-E31005FDE271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DBF85-AFD7-4B01-8AB9-1F5A2F95A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31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7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75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432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7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7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6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13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450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89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520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7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144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48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edShare</a:t>
            </a:r>
            <a:r>
              <a:rPr lang="en-GB" baseline="0" dirty="0" smtClean="0"/>
              <a:t>@GCU launched 2016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edShare repositories developed by the University of Southampton School of Electronics and Computer Science using a variant of their EPrints repository platform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68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7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890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5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986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9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0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3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8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26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60441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8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17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7660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77573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922618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3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73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57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01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99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11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25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084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3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0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25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82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21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3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9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EAE8-E5B9-4A2A-8FD6-EE23F38C86A4}" type="datetimeFigureOut">
              <a:rPr lang="en-GB" smtClean="0"/>
              <a:t>12/02/2020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268E1414-5F24-4E3F-ACA1-76792B015177}" type="slidenum">
              <a:rPr lang="en-GB" sz="800">
                <a:solidFill>
                  <a:prstClr val="black"/>
                </a:solidFill>
              </a:rPr>
              <a:pPr algn="r" defTabSz="457200"/>
              <a:t>‹#›</a:t>
            </a:fld>
            <a:endParaRPr lang="en-GB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8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help/KeepingItLegal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disability@gcu.ac.uk" TargetMode="External"/><Relationship Id="rId4" Type="http://schemas.openxmlformats.org/officeDocument/2006/relationships/hyperlink" Target="https://www.gcu.ac.uk/student/studentlife/studentsupport/disabilityservice/staffmaterials/guidanceforcreatingaccessibleteachingmaterial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lascanrequests@gcu.ac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u.ac.uk/library/servicesforstaff/copyright/copyrightexceptionsforeducation/" TargetMode="Externa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gcu.ac.uk/library/servicesforstaff/workshopsforstaff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reusingconten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google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dshare@gcu.ac.u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www.gcu.ac.uk/library/servicesforstaff/edsharegc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5415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 smtClean="0"/>
              <a:t>Seth Thompson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754326"/>
          </a:xfrm>
        </p:spPr>
        <p:txBody>
          <a:bodyPr/>
          <a:lstStyle/>
          <a:p>
            <a:r>
              <a:rPr lang="en-GB" sz="3600" dirty="0" smtClean="0"/>
              <a:t>An introduction to edShare@GCU and Open Educational Resources (OER)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Presentation by Seth Thompson. Licensed under the terms of  a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hlinkClick r:id="rId3"/>
              </a:rPr>
              <a:t>CC-BY-4.0 license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6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hlinkClick r:id="rId3"/>
              </a:rPr>
              <a:t>https://</a:t>
            </a:r>
            <a:r>
              <a:rPr lang="en-GB" sz="1800" dirty="0" smtClean="0">
                <a:latin typeface="+mn-lt"/>
                <a:hlinkClick r:id="rId3"/>
              </a:rPr>
              <a:t>edshare.gcu.ac.uk/help/KeepingItLegal.pdf</a:t>
            </a:r>
            <a:endParaRPr lang="en-GB" sz="18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n-lt"/>
              </a:rPr>
              <a:t>Keeping it legal guide aims to help your use of edShare@GCU and serve as guide to good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n-lt"/>
              </a:rPr>
              <a:t>GCU Disability Service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Guidance for creating accessible teaching materials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https://www.gcu.ac.uk/student/studentlife/studentsupport/disabilityservice/staffmaterials/guidanceforcreatingaccessibleteachingmaterial</a:t>
            </a:r>
            <a:r>
              <a:rPr lang="en-GB" sz="1800" dirty="0" smtClean="0">
                <a:hlinkClick r:id="rId4"/>
              </a:rPr>
              <a:t>/</a:t>
            </a:r>
            <a:endParaRPr lang="en-GB" sz="1800" dirty="0" smtClean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Email: </a:t>
            </a:r>
            <a:r>
              <a:rPr lang="en-GB" sz="1800" dirty="0" smtClean="0">
                <a:hlinkClick r:id="rId5"/>
              </a:rPr>
              <a:t>disability@gcu.ac.uk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Copyright and licensing – Keeping it 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n-lt"/>
              </a:rPr>
              <a:t>Good practice when creating a resource: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Add a standard attribution statement, for example…</a:t>
            </a:r>
          </a:p>
          <a:p>
            <a:pPr lvl="1" indent="0">
              <a:buNone/>
            </a:pPr>
            <a:endParaRPr lang="en-GB" sz="1800" dirty="0" smtClean="0"/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u="sng" dirty="0" smtClean="0">
                <a:solidFill>
                  <a:schemeClr val="tx2"/>
                </a:solidFill>
              </a:rPr>
              <a:t>An introduction </a:t>
            </a:r>
            <a:r>
              <a:rPr lang="en-GB" sz="1800" u="sng" dirty="0">
                <a:solidFill>
                  <a:schemeClr val="tx2"/>
                </a:solidFill>
              </a:rPr>
              <a:t>to </a:t>
            </a:r>
            <a:r>
              <a:rPr lang="en-GB" sz="1800" u="sng" dirty="0" smtClean="0">
                <a:solidFill>
                  <a:schemeClr val="tx2"/>
                </a:solidFill>
              </a:rPr>
              <a:t>edShare@GCU and </a:t>
            </a:r>
            <a:r>
              <a:rPr lang="en-GB" sz="1800" u="sng" dirty="0">
                <a:solidFill>
                  <a:schemeClr val="tx2"/>
                </a:solidFill>
              </a:rPr>
              <a:t>Open Educational Resources (</a:t>
            </a:r>
            <a:r>
              <a:rPr lang="en-GB" sz="1800" u="sng" dirty="0" smtClean="0">
                <a:solidFill>
                  <a:schemeClr val="tx2"/>
                </a:solidFill>
              </a:rPr>
              <a:t>OER)</a:t>
            </a:r>
            <a:r>
              <a:rPr lang="en-GB" sz="1800" u="sng" dirty="0" smtClean="0"/>
              <a:t> </a:t>
            </a:r>
            <a:r>
              <a:rPr lang="en-GB" sz="1800" dirty="0" smtClean="0"/>
              <a:t>by Seth Thompson. Licensed under a </a:t>
            </a:r>
            <a:r>
              <a:rPr lang="en-GB" sz="1800" u="sng" dirty="0" smtClean="0">
                <a:solidFill>
                  <a:schemeClr val="tx2"/>
                </a:solidFill>
              </a:rPr>
              <a:t>CC-BY 4.0 license</a:t>
            </a:r>
            <a:r>
              <a:rPr lang="en-GB" sz="1800" dirty="0" smtClean="0"/>
              <a:t>.</a:t>
            </a:r>
          </a:p>
          <a:p>
            <a:pPr marL="1485900" lvl="2" indent="-285750">
              <a:buFont typeface="Wingdings" panose="05000000000000000000" pitchFamily="2" charset="2"/>
              <a:buChar char="§"/>
            </a:pPr>
            <a:endParaRPr lang="en-GB" sz="1800" dirty="0" smtClean="0"/>
          </a:p>
          <a:p>
            <a:pPr marL="1485900" lvl="2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Title (link to source), author, license (link to license).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Copyright and licensing – Keeping it 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4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Think about the content you intend to use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Did you create the content yourself?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Is the content created by someone else?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prstClr val="black"/>
                </a:solidFill>
              </a:rPr>
              <a:t>If so, it is important you have permission to use this content</a:t>
            </a:r>
            <a:r>
              <a:rPr lang="en-GB" sz="1800" dirty="0" smtClean="0">
                <a:solidFill>
                  <a:prstClr val="black"/>
                </a:solidFill>
              </a:rPr>
              <a:t>…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prstClr val="black"/>
                </a:solidFill>
              </a:rPr>
              <a:t>As this may be considered as using third party content, </a:t>
            </a:r>
            <a:r>
              <a:rPr lang="en-GB" sz="1800" dirty="0" smtClean="0"/>
              <a:t>which </a:t>
            </a:r>
            <a:r>
              <a:rPr lang="en-GB" sz="1800" dirty="0"/>
              <a:t>r</a:t>
            </a:r>
            <a:r>
              <a:rPr lang="en-GB" sz="1800" dirty="0" smtClean="0"/>
              <a:t>efers </a:t>
            </a:r>
            <a:r>
              <a:rPr lang="en-GB" sz="1800" dirty="0"/>
              <a:t>to any copyright work created by someone other than yourself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endParaRPr lang="en-GB" sz="14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prstClr val="black"/>
                </a:solidFill>
              </a:rPr>
              <a:t>Some general guidance on using third party content… </a:t>
            </a:r>
            <a:endParaRPr lang="en-GB" sz="18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</a:t>
            </a:r>
            <a:r>
              <a:rPr lang="en-GB" dirty="0" smtClean="0"/>
              <a:t>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0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5112568"/>
          </a:xfrm>
        </p:spPr>
        <p:txBody>
          <a:bodyPr/>
          <a:lstStyle/>
          <a:p>
            <a:pPr marL="400500" indent="-342900">
              <a:buFont typeface="Arial" panose="020B0604020202020204" pitchFamily="34" charset="0"/>
              <a:buChar char="•"/>
            </a:pPr>
            <a:r>
              <a:rPr lang="en-GB" sz="1800" dirty="0"/>
              <a:t>Library’s </a:t>
            </a:r>
            <a:r>
              <a:rPr lang="en-GB" sz="1800" dirty="0" smtClean="0"/>
              <a:t>electronic and print resources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Copyright held by various publishers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In general, edShare@GCU not the place to deposit</a:t>
            </a:r>
          </a:p>
          <a:p>
            <a:pPr marL="1143000" lvl="1" indent="-3429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You </a:t>
            </a:r>
            <a:r>
              <a:rPr lang="en-GB" sz="1800" dirty="0">
                <a:solidFill>
                  <a:srgbClr val="000000"/>
                </a:solidFill>
                <a:cs typeface="Arial" panose="020B0604020202020204" pitchFamily="34" charset="0"/>
              </a:rPr>
              <a:t>must not scan published articles or chapters and </a:t>
            </a:r>
            <a:r>
              <a:rPr lang="en-GB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deposit in edShare@GCU- contact Library Scanning Team</a:t>
            </a:r>
          </a:p>
          <a:p>
            <a:pPr marL="1543050" lvl="2" indent="-342900">
              <a:buFont typeface="Wingdings" panose="05000000000000000000" pitchFamily="2" charset="2"/>
              <a:buChar char="§"/>
            </a:pPr>
            <a:r>
              <a:rPr lang="en-GB" sz="1800" u="sng" dirty="0">
                <a:hlinkClick r:id="rId3"/>
              </a:rPr>
              <a:t>clascanrequests@gcu.ac.uk</a:t>
            </a:r>
            <a:endParaRPr lang="en-GB" sz="18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00150" lvl="2" indent="0">
              <a:buNone/>
            </a:pPr>
            <a:endParaRPr lang="en-GB" sz="18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0000"/>
                </a:solidFill>
              </a:rPr>
              <a:t>Resources from the internet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</a:rPr>
              <a:t>Check terms and conditions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</a:rPr>
              <a:t>Reuse only licensed content (for example Creative Commons)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</a:rPr>
              <a:t>Adhere to license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</a:rPr>
              <a:t>Cite content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00"/>
                </a:solidFill>
              </a:rPr>
              <a:t>If using video, link to content</a:t>
            </a: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endParaRPr lang="en-GB" sz="1800" dirty="0" smtClean="0"/>
          </a:p>
          <a:p>
            <a:pPr marL="1028700" lvl="1">
              <a:buFont typeface="Courier New" panose="02070309020205020404" pitchFamily="49" charset="0"/>
              <a:buChar char="o"/>
            </a:pPr>
            <a:endParaRPr lang="en-GB" sz="1800" dirty="0" smtClean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Copyright and licensing – Keeping it 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8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Education exemption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In the absence of an institutional license, you may be able to utilise the education exemption to copyright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However, the exception only applies under the following conditions: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purpose of the use is non-commercial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Where practical, there should be sufficient acknowledgement of authorship of the work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use of the material is </a:t>
            </a:r>
            <a:r>
              <a:rPr lang="en-GB" sz="1800" dirty="0" smtClean="0"/>
              <a:t>fair</a:t>
            </a:r>
          </a:p>
          <a:p>
            <a:pPr marL="342000" lvl="1" indent="-284400">
              <a:spcBef>
                <a:spcPts val="24"/>
              </a:spcBef>
              <a:buNone/>
            </a:pPr>
            <a:endParaRPr lang="en-GB" sz="1800" dirty="0"/>
          </a:p>
          <a:p>
            <a:pPr marL="343350" lvl="1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GB" sz="1800" dirty="0" smtClean="0"/>
              <a:t>Find out more at our </a:t>
            </a:r>
            <a:r>
              <a:rPr lang="en-GB" sz="1800" dirty="0"/>
              <a:t>C</a:t>
            </a:r>
            <a:r>
              <a:rPr lang="en-GB" sz="1800" dirty="0" smtClean="0"/>
              <a:t>opyright exemptions for education webpage: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>
                <a:hlinkClick r:id="rId2"/>
              </a:rPr>
              <a:t>https://www.gcu.ac.uk/library/servicesforstaff/copyright/copyrightexceptionsforeducation/</a:t>
            </a:r>
            <a:endParaRPr lang="en-GB" sz="1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</a:t>
            </a:r>
            <a:r>
              <a:rPr lang="en-GB" dirty="0" smtClean="0"/>
              <a:t>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Creative Commons (CC) License</a:t>
            </a: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An international legally binding scheme which is complimentary to copyright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Provides people and organisations with a simple, and standardised method to grant copyright permissions for creative and academic works; ensure proper attribution; and allow others to copy, distribute, and make use of those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may encounter CC licenses when searching online for teaching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can apply a CC license to any resources you develop- allows you to control how your resource can be reused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/>
              <a:t>	(Creative Commons, n.d. CC-BY 4.0)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2151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77361715"/>
              </p:ext>
            </p:extLst>
          </p:nvPr>
        </p:nvGraphicFramePr>
        <p:xfrm>
          <a:off x="467544" y="950778"/>
          <a:ext cx="8280399" cy="430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12"/>
                <a:gridCol w="792088"/>
                <a:gridCol w="5940399"/>
              </a:tblGrid>
              <a:tr h="414342">
                <a:tc>
                  <a:txBody>
                    <a:bodyPr/>
                    <a:lstStyle/>
                    <a:p>
                      <a:r>
                        <a:rPr lang="en-GB" dirty="0" smtClean="0"/>
                        <a:t>License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</a:p>
                  </a:txBody>
                  <a:tcPr/>
                </a:tc>
              </a:tr>
              <a:tr h="414342">
                <a:tc>
                  <a:txBody>
                    <a:bodyPr/>
                    <a:lstStyle/>
                    <a:p>
                      <a:r>
                        <a:rPr lang="en-GB" sz="1800" b="1" baseline="0" dirty="0" smtClean="0"/>
                        <a:t>CC0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Public</a:t>
                      </a:r>
                      <a:r>
                        <a:rPr lang="en-GB" sz="1800" dirty="0" smtClean="0"/>
                        <a:t> domain licence, completely open</a:t>
                      </a:r>
                      <a:endParaRPr lang="en-GB" dirty="0" smtClean="0"/>
                    </a:p>
                  </a:txBody>
                  <a:tcPr/>
                </a:tc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CC-BY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lets you distribute, remix, tweak, and build upon a work, even commercially, as long as you credit the creator</a:t>
                      </a:r>
                      <a:endParaRPr lang="en-GB" dirty="0" smtClean="0"/>
                    </a:p>
                  </a:txBody>
                  <a:tcPr/>
                </a:tc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CC-BY-SA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lets you distribute, remix, tweak, and build upon a work, even commercially, as long as you credit the creator and license your new creations under identical terms</a:t>
                      </a:r>
                      <a:endParaRPr lang="en-GB" dirty="0" smtClean="0"/>
                    </a:p>
                  </a:txBody>
                  <a:tcPr/>
                </a:tc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CC-BY-ND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allows redistribution, commercial and non-commercial, as long as the content is passed along unchanged and you credit the creator</a:t>
                      </a:r>
                      <a:endParaRPr lang="en-GB" dirty="0" smtClean="0"/>
                    </a:p>
                  </a:txBody>
                  <a:tcPr/>
                </a:tc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CC-BY-NC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lets you distribute, remix, tweak, and build upon a work non-commercially, as long as you credit the creator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</a:t>
            </a:r>
            <a:r>
              <a:rPr lang="en-GB" dirty="0" smtClean="0"/>
              <a:t>legal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5" y="1415651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6" y="2001734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2860629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3896233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4784425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Want more info on copyright and licensing?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</a:t>
            </a:r>
            <a:r>
              <a:rPr lang="en-GB" sz="1800" dirty="0" smtClean="0">
                <a:hlinkClick r:id="rId3"/>
              </a:rPr>
              <a:t>/</a:t>
            </a:r>
            <a:endParaRPr lang="en-GB" sz="1800" dirty="0" smtClean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Come along to one of our Introduction to copyright and licensing in teaching workshops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https://www.gcu.ac.uk/library/servicesforstaff/workshopsforstaff/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</a:t>
            </a:r>
            <a:r>
              <a:rPr lang="en-GB" dirty="0" smtClean="0"/>
              <a:t>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Open Educational Resources (OER) are teaching, learning and research materials in any medium – digital or otherwise – that reside in the public domain or have been released under an open license that permits no-cost access, use, adaptation and redistribution by others with no or limited restrictions</a:t>
            </a:r>
            <a:r>
              <a:rPr lang="en-GB" sz="1800" dirty="0" smtClean="0"/>
              <a:t>.</a:t>
            </a:r>
            <a:endParaRPr lang="en-GB" sz="2200" dirty="0"/>
          </a:p>
          <a:p>
            <a:r>
              <a:rPr lang="en-GB" sz="2200" dirty="0" smtClean="0"/>
              <a:t>	</a:t>
            </a:r>
            <a:r>
              <a:rPr lang="en-GB" sz="1800" dirty="0" smtClean="0"/>
              <a:t>UNESCO (2011)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OER can be documents, images, moving image, software (open source), data sets…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What are Open </a:t>
            </a:r>
            <a:r>
              <a:rPr lang="en-GB" dirty="0"/>
              <a:t>E</a:t>
            </a:r>
            <a:r>
              <a:rPr lang="en-GB" dirty="0" smtClean="0"/>
              <a:t>ducational Resources (OER)?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Pretty much whatever you like... as long as you stick to the terms of the license applied to the resource!</a:t>
            </a:r>
            <a:endParaRPr lang="en-GB" sz="1800" dirty="0"/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Retain - make, own, and control a copy of the resource (e.g., download and keep your own </a:t>
            </a:r>
            <a:r>
              <a:rPr lang="en-GB" sz="1800" dirty="0" smtClean="0"/>
              <a:t>copy)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Revise </a:t>
            </a:r>
            <a:r>
              <a:rPr lang="en-GB" sz="1800" dirty="0"/>
              <a:t>- edit, adapt, and modify your copy of the resource (e.g., translate into another </a:t>
            </a:r>
            <a:r>
              <a:rPr lang="en-GB" sz="1800" dirty="0" smtClean="0"/>
              <a:t>language)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Remix </a:t>
            </a:r>
            <a:r>
              <a:rPr lang="en-GB" sz="1800" dirty="0"/>
              <a:t>- combine your original or revised copy of the resource with other existing material to create something new (e.g., make a </a:t>
            </a:r>
            <a:r>
              <a:rPr lang="en-GB" sz="1800" dirty="0" smtClean="0"/>
              <a:t>mashup)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Reuse </a:t>
            </a:r>
            <a:r>
              <a:rPr lang="en-GB" sz="1800" dirty="0"/>
              <a:t>- use your original, revised, or remixed copy of the resource publicly (e.g., on a website, in a presentation, in a </a:t>
            </a:r>
            <a:r>
              <a:rPr lang="en-GB" sz="1800" dirty="0" smtClean="0"/>
              <a:t>class)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Redistribute </a:t>
            </a:r>
            <a:r>
              <a:rPr lang="en-GB" sz="1800" dirty="0"/>
              <a:t>- share copies of your original, revised, or remixed copy of the resource with others (e.g., post a copy online or give one to a friend</a:t>
            </a:r>
            <a:r>
              <a:rPr lang="en-GB" sz="1800" dirty="0" smtClean="0"/>
              <a:t>)</a:t>
            </a:r>
          </a:p>
          <a:p>
            <a:pPr lvl="1" indent="0">
              <a:buNone/>
            </a:pPr>
            <a:r>
              <a:rPr lang="en-GB" sz="1800" dirty="0" smtClean="0"/>
              <a:t>(Wiley, n.d.</a:t>
            </a:r>
            <a:r>
              <a:rPr lang="en-GB" sz="1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I do with OER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What is edShare?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What can edShare@GCU be used 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Practical demonstration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Uploading a file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Adding metadata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Versioning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Copyright and licensing - keeping it legal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What are Open Educational Resources (OER)?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What can I do with OER?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Where can I find OER?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What we will cover in this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251520" y="980728"/>
            <a:ext cx="8568952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You can start by having a look at the links on our Reusing content webpage: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https://www.gcu.ac.uk/library/servicesforstaff/copyright/reusingcontent</a:t>
            </a:r>
            <a:r>
              <a:rPr lang="en-GB" sz="1800" dirty="0" smtClean="0">
                <a:hlinkClick r:id="rId3"/>
              </a:rPr>
              <a:t>/</a:t>
            </a:r>
            <a:endParaRPr lang="en-GB" sz="1800" dirty="0" smtClean="0"/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You can use Advanced Search/ Tools in Google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 smtClean="0">
                <a:hlinkClick r:id="rId4"/>
              </a:rPr>
              <a:t>www.google.com</a:t>
            </a:r>
            <a:endParaRPr lang="en-GB" sz="1800" dirty="0" smtClean="0"/>
          </a:p>
          <a:p>
            <a:pPr lvl="1" indent="0">
              <a:buNone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Where can I find OER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8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539552" y="1124744"/>
            <a:ext cx="8280400" cy="49685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If you have any queries you can contact us at</a:t>
            </a:r>
            <a:r>
              <a:rPr lang="en-GB" sz="1800" dirty="0" smtClean="0">
                <a:latin typeface="+mn-lt"/>
              </a:rPr>
              <a:t>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>
                <a:hlinkClick r:id="rId3"/>
              </a:rPr>
              <a:t>edshare@gcu.ac.uk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You can also check out our copyright webpages for more information: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https://www.gcu.ac.uk/library/servicesforstaff/edsharegcu/</a:t>
            </a:r>
            <a:endParaRPr lang="en-GB" sz="18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n-lt"/>
              </a:rPr>
              <a:t>Thanks for coming!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edShare@GCU team contact details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kern="0" dirty="0" smtClean="0">
                <a:latin typeface="Calibri"/>
              </a:rPr>
              <a:t>Presentation by Seth Thompson. Licensed under the terms of  a </a:t>
            </a:r>
            <a:r>
              <a:rPr lang="en-GB" kern="0" dirty="0" smtClean="0">
                <a:solidFill>
                  <a:prstClr val="white"/>
                </a:solidFill>
                <a:latin typeface="Calibri"/>
                <a:hlinkClick r:id="rId5"/>
              </a:rPr>
              <a:t>CC-BY-4.0 license</a:t>
            </a:r>
            <a:r>
              <a:rPr lang="en-GB" kern="0" dirty="0" smtClean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90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8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8965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is a </a:t>
            </a:r>
            <a:r>
              <a:rPr lang="en-GB" sz="1800" dirty="0" smtClean="0"/>
              <a:t>learning and teaching resource repository </a:t>
            </a:r>
            <a:r>
              <a:rPr lang="en-GB" sz="1800" dirty="0"/>
              <a:t>for the GCU </a:t>
            </a:r>
            <a:r>
              <a:rPr lang="en-GB" sz="1800" dirty="0" smtClean="0"/>
              <a:t>community</a:t>
            </a:r>
          </a:p>
          <a:p>
            <a:endParaRPr lang="en-GB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A</a:t>
            </a:r>
            <a:r>
              <a:rPr lang="en-GB" sz="1800" dirty="0" smtClean="0"/>
              <a:t>ccepts </a:t>
            </a:r>
            <a:r>
              <a:rPr lang="en-GB" sz="1800" dirty="0"/>
              <a:t>any permanent resources created by GCU </a:t>
            </a:r>
            <a:r>
              <a:rPr lang="en-GB" sz="1800" dirty="0" smtClean="0"/>
              <a:t>staff</a:t>
            </a:r>
          </a:p>
          <a:p>
            <a:endParaRPr lang="en-GB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The services that support edShare@GCU also provide </a:t>
            </a:r>
            <a:r>
              <a:rPr lang="en-GB" sz="1800" dirty="0"/>
              <a:t>a point of contact for </a:t>
            </a:r>
            <a:r>
              <a:rPr lang="en-GB" sz="1800" dirty="0" smtClean="0"/>
              <a:t>copyright, licensing and </a:t>
            </a:r>
            <a:r>
              <a:rPr lang="en-GB" sz="1800" dirty="0"/>
              <a:t>intellectual property rights (IPR) </a:t>
            </a:r>
            <a:r>
              <a:rPr lang="en-GB" sz="1800" dirty="0" smtClean="0"/>
              <a:t>advice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edShare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3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08720"/>
            <a:ext cx="8280400" cy="55446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edShare@GCU aims to: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Enhance </a:t>
            </a:r>
            <a:r>
              <a:rPr lang="en-GB" sz="1800" dirty="0"/>
              <a:t>learning and teaching by enabling staff to manage, store and share a greater variety of digital resources, providing broader and deeper learning opportunities for </a:t>
            </a:r>
            <a:r>
              <a:rPr lang="en-GB" sz="1800" dirty="0" smtClean="0"/>
              <a:t>students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Enable long-term preservation of University’s educational output</a:t>
            </a:r>
          </a:p>
          <a:p>
            <a:pPr lvl="1" indent="0">
              <a:buNone/>
            </a:pPr>
            <a:endParaRPr lang="en-GB" sz="1800" dirty="0" smtClean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Support flexible </a:t>
            </a:r>
            <a:r>
              <a:rPr lang="en-GB" sz="1800" dirty="0"/>
              <a:t>learning by enabling digital resources to be embedded into GCU Learn and GCU </a:t>
            </a:r>
            <a:r>
              <a:rPr lang="en-GB" sz="1800" dirty="0" smtClean="0"/>
              <a:t>website</a:t>
            </a:r>
          </a:p>
          <a:p>
            <a:pPr lvl="1" indent="0">
              <a:buNone/>
            </a:pPr>
            <a:endParaRPr lang="en-GB" sz="1800" dirty="0" smtClean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Enable </a:t>
            </a:r>
            <a:r>
              <a:rPr lang="en-GB" sz="1800" dirty="0"/>
              <a:t>GCU staff to make digital resources openly available online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By opening access, supports </a:t>
            </a:r>
            <a:r>
              <a:rPr lang="en-GB" sz="1800" dirty="0"/>
              <a:t>learning in developing communities by providing free access to educational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Support </a:t>
            </a:r>
            <a:r>
              <a:rPr lang="en-GB" sz="1800" dirty="0"/>
              <a:t>the “Common Good</a:t>
            </a:r>
            <a:r>
              <a:rPr lang="en-GB" sz="1800" dirty="0" smtClean="0"/>
              <a:t>”	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 smtClean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</a:t>
            </a:r>
            <a:r>
              <a:rPr lang="en-GB" dirty="0" smtClean="0"/>
              <a:t>edShare@GCU?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7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</a:t>
            </a:r>
            <a:r>
              <a:rPr lang="en-GB" sz="1800" dirty="0" smtClean="0"/>
              <a:t>tore</a:t>
            </a:r>
            <a:r>
              <a:rPr lang="en-GB" sz="1800" dirty="0"/>
              <a:t>, share and preserve a wide variety of learning and teaching materials in one central </a:t>
            </a:r>
            <a:r>
              <a:rPr lang="en-GB" sz="1800" dirty="0" smtClean="0"/>
              <a:t>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Staff </a:t>
            </a:r>
            <a:r>
              <a:rPr lang="en-GB" sz="1800" dirty="0"/>
              <a:t>can upload and manage their own resources and have the option to share them openly on the internet, with all members of the University, or with a select group of students or </a:t>
            </a:r>
            <a:r>
              <a:rPr lang="en-GB" sz="1800" dirty="0" smtClean="0"/>
              <a:t>staff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edShare@GCU be used for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3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n-lt"/>
              </a:rPr>
              <a:t>What can I upload?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Virtually </a:t>
            </a:r>
            <a:r>
              <a:rPr lang="en-GB" sz="1800" dirty="0" smtClean="0"/>
              <a:t>anything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Multimedia (video, audio, animations</a:t>
            </a:r>
            <a:r>
              <a:rPr lang="en-GB" sz="1800" dirty="0" smtClean="0"/>
              <a:t>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 smtClean="0"/>
              <a:t>Images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Documents (including PDFs</a:t>
            </a:r>
            <a:r>
              <a:rPr lang="en-GB" sz="1800" dirty="0" smtClean="0"/>
              <a:t>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Exam </a:t>
            </a:r>
            <a:r>
              <a:rPr lang="en-GB" sz="1800" dirty="0" smtClean="0"/>
              <a:t>past-papers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 smtClean="0"/>
              <a:t>e</a:t>
            </a:r>
            <a:r>
              <a:rPr lang="en-GB" sz="1800" dirty="0"/>
              <a:t>L</a:t>
            </a:r>
            <a:r>
              <a:rPr lang="en-GB" sz="1800" dirty="0" smtClean="0"/>
              <a:t>earning resources (for example iSpring, Captivate)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8411"/>
          </a:xfrm>
        </p:spPr>
        <p:txBody>
          <a:bodyPr/>
          <a:lstStyle/>
          <a:p>
            <a:r>
              <a:rPr lang="en-GB" dirty="0"/>
              <a:t>What can edShare@GCU be used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8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Practical </a:t>
            </a:r>
            <a:r>
              <a:rPr lang="en-GB" sz="1800" dirty="0" smtClean="0">
                <a:latin typeface="+mn-lt"/>
              </a:rPr>
              <a:t>demonstration of edShare@GCU</a:t>
            </a:r>
            <a:endParaRPr lang="en-GB" sz="1800" dirty="0">
              <a:latin typeface="+mn-lt"/>
            </a:endParaRP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Uploading a file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Adding metadata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 smtClean="0"/>
              <a:t>Version control (versioning)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https://www.gcu.ac.uk/library/servicesforstaff/edsharegcu/</a:t>
            </a:r>
            <a:endParaRPr lang="en-GB" sz="1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904863"/>
          </a:xfrm>
        </p:spPr>
        <p:txBody>
          <a:bodyPr/>
          <a:lstStyle/>
          <a:p>
            <a:r>
              <a:rPr lang="en-GB" dirty="0"/>
              <a:t>Practical demonstration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3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edShare@GCU webpage and guides: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https://www.gcu.ac.uk/library/servicesforstaff/edsharegcu</a:t>
            </a:r>
            <a:r>
              <a:rPr lang="en-GB" sz="1800" dirty="0" smtClean="0">
                <a:hlinkClick r:id="rId3"/>
              </a:rPr>
              <a:t>/</a:t>
            </a:r>
            <a:endParaRPr lang="en-GB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Full edShare user guide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Uploading content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Creating new versions of resources</a:t>
            </a:r>
            <a:endParaRPr lang="en-GB" sz="18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Uploading </a:t>
            </a:r>
            <a:r>
              <a:rPr lang="en-GB" sz="1800" dirty="0" smtClean="0"/>
              <a:t>eLearning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Keeping it legal guide (copyright and licensing)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Editing videos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 smtClean="0"/>
              <a:t>Top tips for stress free edShare use!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Practical demonstration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2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Your GCU contract of employment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 smtClean="0"/>
              <a:t>Contains </a:t>
            </a:r>
            <a:r>
              <a:rPr lang="en-GB" sz="1800" dirty="0"/>
              <a:t>information on copyright and intellectual property rights for resources created whilst employed by </a:t>
            </a:r>
            <a:r>
              <a:rPr lang="en-GB" sz="1800" dirty="0" smtClean="0"/>
              <a:t>the University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GCU had a policy on </a:t>
            </a:r>
            <a:r>
              <a:rPr lang="en-GB" sz="1800" dirty="0" smtClean="0"/>
              <a:t>Open Education Resources (OER), </a:t>
            </a:r>
            <a:r>
              <a:rPr lang="en-GB" sz="1800" dirty="0"/>
              <a:t>encourages</a:t>
            </a:r>
            <a:r>
              <a:rPr lang="en-GB" sz="1800" dirty="0" smtClean="0"/>
              <a:t>:</a:t>
            </a:r>
            <a:r>
              <a:rPr lang="en-GB" sz="1600" dirty="0" smtClean="0"/>
              <a:t> </a:t>
            </a:r>
            <a:endParaRPr lang="en-GB" sz="1600" dirty="0"/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Depositing resources in edShare@GCU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Make resources openly available to the world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License resources so they can be reused and adapted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https://edshare.gcu.ac.uk/5415/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</a:t>
            </a:r>
            <a:r>
              <a:rPr lang="en-GB" dirty="0" smtClean="0"/>
              <a:t>legal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7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1390</Words>
  <Application>Microsoft Office PowerPoint</Application>
  <PresentationFormat>On-screen Show (4:3)</PresentationFormat>
  <Paragraphs>201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34</cp:revision>
  <cp:lastPrinted>2020-02-12T12:56:30Z</cp:lastPrinted>
  <dcterms:created xsi:type="dcterms:W3CDTF">2020-02-03T15:38:41Z</dcterms:created>
  <dcterms:modified xsi:type="dcterms:W3CDTF">2020-02-12T13:11:55Z</dcterms:modified>
</cp:coreProperties>
</file>