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4"/>
  </p:notesMasterIdLst>
  <p:sldIdLst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75" r:id="rId11"/>
    <p:sldId id="265" r:id="rId12"/>
    <p:sldId id="267" r:id="rId13"/>
    <p:sldId id="274" r:id="rId14"/>
    <p:sldId id="268" r:id="rId15"/>
    <p:sldId id="277" r:id="rId16"/>
    <p:sldId id="266" r:id="rId17"/>
    <p:sldId id="269" r:id="rId18"/>
    <p:sldId id="270" r:id="rId19"/>
    <p:sldId id="271" r:id="rId20"/>
    <p:sldId id="272" r:id="rId21"/>
    <p:sldId id="273" r:id="rId22"/>
    <p:sldId id="276" r:id="rId2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657" autoAdjust="0"/>
  </p:normalViewPr>
  <p:slideViewPr>
    <p:cSldViewPr>
      <p:cViewPr varScale="1">
        <p:scale>
          <a:sx n="71" d="100"/>
          <a:sy n="71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9DCC8-890C-4A96-8395-E31005FDE271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DBF85-AFD7-4B01-8AB9-1F5A2F95A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319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7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775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432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67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7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36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3137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64501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489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65204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773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144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0482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edShare</a:t>
            </a:r>
            <a:r>
              <a:rPr lang="en-GB" baseline="0" dirty="0" smtClean="0"/>
              <a:t>@GCU launched 2016</a:t>
            </a:r>
          </a:p>
          <a:p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edShare repositories developed by the University of Southampton School of Electronics and Computer Science using a variant of their EPrints repository platform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682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270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890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957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986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0901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4DBF85-AFD7-4B01-8AB9-1F5A2F95A2C6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801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963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8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980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926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2604415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580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17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7660097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775737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9226182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3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173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571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901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6990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4112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3254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5084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73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0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253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82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218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6314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890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EAE8-E5B9-4A2A-8FD6-EE23F38C86A4}" type="datetimeFigureOut">
              <a:rPr lang="en-GB" smtClean="0"/>
              <a:t>12/02/2020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F0F1-2595-4079-A952-218863F7D7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348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fld id="{268E1414-5F24-4E3F-ACA1-76792B015177}" type="slidenum">
              <a:rPr lang="en-GB" sz="800">
                <a:solidFill>
                  <a:prstClr val="black"/>
                </a:solidFill>
              </a:rPr>
              <a:pPr algn="r" defTabSz="457200"/>
              <a:t>‹#›</a:t>
            </a:fld>
            <a:endParaRPr lang="en-GB" sz="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78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/4.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help/KeepingItLegal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hyperlink" Target="mailto:disability@gcu.ac.uk" TargetMode="External"/><Relationship Id="rId4" Type="http://schemas.openxmlformats.org/officeDocument/2006/relationships/hyperlink" Target="https://www.gcu.ac.uk/student/studentlife/studentsupport/disabilityservice/staffmaterials/guidanceforcreatingaccessibleteachingmaterial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lascanrequests@gcu.ac.u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cu.ac.uk/library/servicesforstaff/copyright/copyrightexceptionsforeducation/" TargetMode="Externa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copyrigh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s://www.gcu.ac.uk/library/servicesforstaff/workshopsforstaff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copyright/reusingcontent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google.com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edshare@gcu.ac.uk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www.gcu.ac.uk/library/servicesforstaff/edsharegcu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edsharegcu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cu.ac.uk/library/servicesforstaff/edsharegcu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dshare.gcu.ac.uk/5415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471" y="1088688"/>
            <a:ext cx="5760746" cy="646331"/>
          </a:xfrm>
        </p:spPr>
        <p:txBody>
          <a:bodyPr/>
          <a:lstStyle/>
          <a:p>
            <a:r>
              <a:rPr lang="en-GB" sz="3600" dirty="0" smtClean="0"/>
              <a:t>Seth Thompson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31412" y="2348856"/>
            <a:ext cx="7020972" cy="1754326"/>
          </a:xfrm>
        </p:spPr>
        <p:txBody>
          <a:bodyPr/>
          <a:lstStyle/>
          <a:p>
            <a:r>
              <a:rPr lang="en-GB" sz="3600" dirty="0" smtClean="0"/>
              <a:t>An introduction to edShare@GCU and Open Educational Resources (OER)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ysClr val="window" lastClr="FFFFFF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Presentation by Seth Thompson. Licensed under the terms of  a 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hlinkClick r:id="rId3"/>
              </a:rPr>
              <a:t>CC-BY-4.0 license</a:t>
            </a:r>
            <a:r>
              <a:rPr kumimoji="0" lang="en-GB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566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  <a:hlinkClick r:id="rId3"/>
              </a:rPr>
              <a:t>https://</a:t>
            </a:r>
            <a:r>
              <a:rPr lang="en-GB" sz="1800" dirty="0" smtClean="0">
                <a:latin typeface="+mn-lt"/>
                <a:hlinkClick r:id="rId3"/>
              </a:rPr>
              <a:t>edshare.gcu.ac.uk/help/KeepingItLegal.pdf</a:t>
            </a:r>
            <a:endParaRPr lang="en-GB" sz="18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 smtClean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Keeping it legal guide aims to help your use of edShare@GCU and serve as guide to good practice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GCU Disability Service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Guidance for creating accessible teaching materials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https://www.gcu.ac.uk/student/studentlife/studentsupport/disabilityservice/staffmaterials/guidanceforcreatingaccessibleteachingmaterial</a:t>
            </a:r>
            <a:r>
              <a:rPr lang="en-GB" sz="1800" dirty="0" smtClean="0">
                <a:hlinkClick r:id="rId4"/>
              </a:rPr>
              <a:t>/</a:t>
            </a:r>
            <a:endParaRPr lang="en-GB" sz="1800" dirty="0" smtClean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Email: </a:t>
            </a:r>
            <a:r>
              <a:rPr lang="en-GB" sz="1800" dirty="0" smtClean="0">
                <a:hlinkClick r:id="rId5"/>
              </a:rPr>
              <a:t>disability@gcu.ac.uk</a:t>
            </a:r>
            <a:r>
              <a:rPr lang="en-GB" sz="1800" dirty="0" smtClean="0"/>
              <a:t> 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Copyright and licensing – Keeping it 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527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124744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Good practice when creating a resource: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Add a standard attribution statement, for example…</a:t>
            </a:r>
          </a:p>
          <a:p>
            <a:pPr lvl="1" indent="0">
              <a:buNone/>
            </a:pPr>
            <a:endParaRPr lang="en-GB" sz="1800" dirty="0" smtClean="0"/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u="sng" dirty="0" smtClean="0">
                <a:solidFill>
                  <a:schemeClr val="tx2"/>
                </a:solidFill>
              </a:rPr>
              <a:t>An introduction </a:t>
            </a:r>
            <a:r>
              <a:rPr lang="en-GB" sz="1800" u="sng" dirty="0">
                <a:solidFill>
                  <a:schemeClr val="tx2"/>
                </a:solidFill>
              </a:rPr>
              <a:t>to </a:t>
            </a:r>
            <a:r>
              <a:rPr lang="en-GB" sz="1800" u="sng" dirty="0" smtClean="0">
                <a:solidFill>
                  <a:schemeClr val="tx2"/>
                </a:solidFill>
              </a:rPr>
              <a:t>edShare@GCU and </a:t>
            </a:r>
            <a:r>
              <a:rPr lang="en-GB" sz="1800" u="sng" dirty="0">
                <a:solidFill>
                  <a:schemeClr val="tx2"/>
                </a:solidFill>
              </a:rPr>
              <a:t>Open Educational Resources (</a:t>
            </a:r>
            <a:r>
              <a:rPr lang="en-GB" sz="1800" u="sng" dirty="0" smtClean="0">
                <a:solidFill>
                  <a:schemeClr val="tx2"/>
                </a:solidFill>
              </a:rPr>
              <a:t>OER)</a:t>
            </a:r>
            <a:r>
              <a:rPr lang="en-GB" sz="1800" u="sng" dirty="0" smtClean="0"/>
              <a:t> </a:t>
            </a:r>
            <a:r>
              <a:rPr lang="en-GB" sz="1800" dirty="0" smtClean="0"/>
              <a:t>by Seth Thompson. Licensed under a </a:t>
            </a:r>
            <a:r>
              <a:rPr lang="en-GB" sz="1800" u="sng" dirty="0" smtClean="0">
                <a:solidFill>
                  <a:schemeClr val="tx2"/>
                </a:solidFill>
              </a:rPr>
              <a:t>CC-BY 4.0 license</a:t>
            </a:r>
            <a:r>
              <a:rPr lang="en-GB" sz="1800" dirty="0" smtClean="0"/>
              <a:t>.</a:t>
            </a:r>
          </a:p>
          <a:p>
            <a:pPr marL="1485900" lvl="2" indent="-285750">
              <a:buFont typeface="Wingdings" panose="05000000000000000000" pitchFamily="2" charset="2"/>
              <a:buChar char="§"/>
            </a:pPr>
            <a:endParaRPr lang="en-GB" sz="1800" dirty="0" smtClean="0"/>
          </a:p>
          <a:p>
            <a:pPr marL="1485900" lvl="2" indent="-285750">
              <a:buFont typeface="Wingdings" panose="05000000000000000000" pitchFamily="2" charset="2"/>
              <a:buChar char="§"/>
            </a:pPr>
            <a:r>
              <a:rPr lang="en-GB" sz="1800" dirty="0" smtClean="0"/>
              <a:t>Title (link to source), author, license (link to license).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Copyright and licensing – Keeping it 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448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Arial"/>
              </a:rPr>
              <a:t>Think about the content you intend to use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prstClr val="black"/>
                </a:solidFill>
              </a:rPr>
              <a:t>Did you create the content yourself?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solidFill>
                  <a:prstClr val="black"/>
                </a:solidFill>
              </a:rPr>
              <a:t>Is the content created by someone else?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prstClr val="black"/>
                </a:solidFill>
              </a:rPr>
              <a:t>If so, it is important you have permission to use this content</a:t>
            </a:r>
            <a:r>
              <a:rPr lang="en-GB" sz="1800" dirty="0" smtClean="0">
                <a:solidFill>
                  <a:prstClr val="black"/>
                </a:solidFill>
              </a:rPr>
              <a:t>…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>
                <a:solidFill>
                  <a:prstClr val="black"/>
                </a:solidFill>
              </a:rPr>
              <a:t>As this may be considered as using third party content, </a:t>
            </a:r>
            <a:r>
              <a:rPr lang="en-GB" sz="1800" dirty="0" smtClean="0"/>
              <a:t>which </a:t>
            </a:r>
            <a:r>
              <a:rPr lang="en-GB" sz="1800" dirty="0"/>
              <a:t>r</a:t>
            </a:r>
            <a:r>
              <a:rPr lang="en-GB" sz="1800" dirty="0" smtClean="0"/>
              <a:t>efers </a:t>
            </a:r>
            <a:r>
              <a:rPr lang="en-GB" sz="1800" dirty="0"/>
              <a:t>to any copyright work created by someone other than yourself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endParaRPr lang="en-GB" sz="1400" dirty="0" smtClean="0">
              <a:solidFill>
                <a:prstClr val="black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prstClr val="black"/>
                </a:solidFill>
              </a:rPr>
              <a:t>Some general guidance on using third party content… </a:t>
            </a:r>
            <a:endParaRPr lang="en-GB" sz="18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</a:t>
            </a:r>
            <a:r>
              <a:rPr lang="en-GB" dirty="0" smtClean="0"/>
              <a:t>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07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5112568"/>
          </a:xfrm>
        </p:spPr>
        <p:txBody>
          <a:bodyPr/>
          <a:lstStyle/>
          <a:p>
            <a:pPr marL="400500" indent="-342900">
              <a:buFont typeface="Arial" panose="020B0604020202020204" pitchFamily="34" charset="0"/>
              <a:buChar char="•"/>
            </a:pPr>
            <a:r>
              <a:rPr lang="en-GB" sz="1800" dirty="0"/>
              <a:t>Library’s </a:t>
            </a:r>
            <a:r>
              <a:rPr lang="en-GB" sz="1800" dirty="0" smtClean="0"/>
              <a:t>electronic and print resources</a:t>
            </a:r>
          </a:p>
          <a:p>
            <a:pPr marL="108585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Copyright held by various publishers</a:t>
            </a:r>
          </a:p>
          <a:p>
            <a:pPr marL="108585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In general, edShare@GCU not the place to deposit</a:t>
            </a:r>
          </a:p>
          <a:p>
            <a:pPr marL="1143000" lvl="1" indent="-3429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You </a:t>
            </a:r>
            <a:r>
              <a:rPr lang="en-GB" sz="1800" dirty="0">
                <a:solidFill>
                  <a:srgbClr val="000000"/>
                </a:solidFill>
                <a:cs typeface="Arial" panose="020B0604020202020204" pitchFamily="34" charset="0"/>
              </a:rPr>
              <a:t>must not scan published articles or chapters and </a:t>
            </a:r>
            <a:r>
              <a:rPr lang="en-GB" sz="1800" dirty="0" smtClean="0">
                <a:solidFill>
                  <a:srgbClr val="000000"/>
                </a:solidFill>
                <a:cs typeface="Arial" panose="020B0604020202020204" pitchFamily="34" charset="0"/>
              </a:rPr>
              <a:t>deposit in edShare@GCU- contact Library Scanning Team</a:t>
            </a:r>
          </a:p>
          <a:p>
            <a:pPr marL="1543050" lvl="2" indent="-342900">
              <a:buFont typeface="Wingdings" panose="05000000000000000000" pitchFamily="2" charset="2"/>
              <a:buChar char="§"/>
            </a:pPr>
            <a:r>
              <a:rPr lang="en-GB" sz="1800" u="sng" dirty="0">
                <a:hlinkClick r:id="rId3"/>
              </a:rPr>
              <a:t>clascanrequests@gcu.ac.uk</a:t>
            </a:r>
            <a:endParaRPr lang="en-GB" sz="18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1200150" lvl="2" indent="0">
              <a:buNone/>
            </a:pPr>
            <a:endParaRPr lang="en-GB" sz="1800" dirty="0" smtClean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342900" indent="-285750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rgbClr val="000000"/>
                </a:solidFill>
              </a:rPr>
              <a:t>Resources from the internet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00"/>
                </a:solidFill>
              </a:rPr>
              <a:t>Check terms and conditions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00"/>
                </a:solidFill>
              </a:rPr>
              <a:t>Reuse only licensed content (for example Creative Commons)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00"/>
                </a:solidFill>
              </a:rPr>
              <a:t>Adhere to license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00"/>
                </a:solidFill>
              </a:rPr>
              <a:t>Cite content</a:t>
            </a:r>
          </a:p>
          <a:p>
            <a:pPr marL="1257300" lvl="1" indent="-457200">
              <a:buFont typeface="Courier New" panose="02070309020205020404" pitchFamily="49" charset="0"/>
              <a:buChar char="o"/>
            </a:pPr>
            <a:r>
              <a:rPr lang="en-GB" sz="1800" dirty="0" smtClean="0">
                <a:solidFill>
                  <a:srgbClr val="000000"/>
                </a:solidFill>
              </a:rPr>
              <a:t>If using video, link to content</a:t>
            </a: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endParaRPr lang="en-GB" sz="1800" dirty="0" smtClean="0"/>
          </a:p>
          <a:p>
            <a:pPr marL="1028700" lvl="1">
              <a:buFont typeface="Courier New" panose="02070309020205020404" pitchFamily="49" charset="0"/>
              <a:buChar char="o"/>
            </a:pPr>
            <a:endParaRPr lang="en-GB" sz="1800" dirty="0" smtClean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Copyright and licensing – Keeping it 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89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Education exemption</a:t>
            </a: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In the absence of an institutional license, you may be able to utilise the education exemption to copyright material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However, the exception only applies under the following conditions: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The purpose of the use is non-commercial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Where practical, there should be sufficient acknowledgement of authorship of the work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The use of the material is </a:t>
            </a:r>
            <a:r>
              <a:rPr lang="en-GB" sz="1800" dirty="0" smtClean="0"/>
              <a:t>fair</a:t>
            </a:r>
          </a:p>
          <a:p>
            <a:pPr marL="342000" lvl="1" indent="-284400">
              <a:spcBef>
                <a:spcPts val="24"/>
              </a:spcBef>
              <a:buNone/>
            </a:pPr>
            <a:endParaRPr lang="en-GB" sz="1800" dirty="0"/>
          </a:p>
          <a:p>
            <a:pPr marL="343350" lvl="1">
              <a:spcBef>
                <a:spcPts val="24"/>
              </a:spcBef>
              <a:buFont typeface="Arial" panose="020B0604020202020204" pitchFamily="34" charset="0"/>
              <a:buChar char="•"/>
            </a:pPr>
            <a:r>
              <a:rPr lang="en-GB" sz="1800" dirty="0" smtClean="0"/>
              <a:t>Find out more at our </a:t>
            </a:r>
            <a:r>
              <a:rPr lang="en-GB" sz="1800" dirty="0"/>
              <a:t>C</a:t>
            </a:r>
            <a:r>
              <a:rPr lang="en-GB" sz="1800" dirty="0" smtClean="0"/>
              <a:t>opyright exemptions for education webpage: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>
                <a:hlinkClick r:id="rId2"/>
              </a:rPr>
              <a:t>https://www.gcu.ac.uk/library/servicesforstaff/copyright/copyrightexceptionsforeducation/</a:t>
            </a:r>
            <a:endParaRPr lang="en-GB" sz="180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</a:t>
            </a:r>
            <a:r>
              <a:rPr lang="en-GB" dirty="0" smtClean="0"/>
              <a:t>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81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Creative Commons (CC) License</a:t>
            </a: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prstClr val="black"/>
                </a:solidFill>
                <a:latin typeface="Arial"/>
              </a:rPr>
              <a:t>An international legally binding scheme which is complimentary to copyright laws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Provides people and organisations with a simple, and standardised method to grant copyright permissions for creative and academic works; ensure proper attribution; and allow others to copy, distribute, and make use of those works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may encounter CC licenses when searching online for teaching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You can apply a CC license to any resources you develop- allows you to control how your resource can be reused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r>
              <a:rPr lang="en-GB" sz="1800" dirty="0"/>
              <a:t>	(Creative Commons, n.d. CC-BY 4.0)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legal</a:t>
            </a:r>
          </a:p>
        </p:txBody>
      </p:sp>
    </p:spTree>
    <p:extLst>
      <p:ext uri="{BB962C8B-B14F-4D97-AF65-F5344CB8AC3E}">
        <p14:creationId xmlns:p14="http://schemas.microsoft.com/office/powerpoint/2010/main" val="2215157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577361715"/>
              </p:ext>
            </p:extLst>
          </p:nvPr>
        </p:nvGraphicFramePr>
        <p:xfrm>
          <a:off x="467544" y="950778"/>
          <a:ext cx="8280399" cy="4302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912"/>
                <a:gridCol w="792088"/>
                <a:gridCol w="5940399"/>
              </a:tblGrid>
              <a:tr h="414342">
                <a:tc>
                  <a:txBody>
                    <a:bodyPr/>
                    <a:lstStyle/>
                    <a:p>
                      <a:r>
                        <a:rPr lang="en-GB" dirty="0" smtClean="0"/>
                        <a:t>License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Logo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</a:p>
                  </a:txBody>
                  <a:tcPr/>
                </a:tc>
              </a:tr>
              <a:tr h="414342">
                <a:tc>
                  <a:txBody>
                    <a:bodyPr/>
                    <a:lstStyle/>
                    <a:p>
                      <a:r>
                        <a:rPr lang="en-GB" sz="1800" b="1" baseline="0" dirty="0" smtClean="0"/>
                        <a:t>CC0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aseline="0" dirty="0" smtClean="0"/>
                        <a:t>Public</a:t>
                      </a:r>
                      <a:r>
                        <a:rPr lang="en-GB" sz="1800" dirty="0" smtClean="0"/>
                        <a:t> domain licence, completely open</a:t>
                      </a:r>
                      <a:endParaRPr lang="en-GB" dirty="0" smtClean="0"/>
                    </a:p>
                  </a:txBody>
                  <a:tcPr/>
                </a:tc>
              </a:tr>
              <a:tr h="715166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CC-BY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lets you distribute, remix, tweak, and build upon a work, even commercially, as long as you credit the creator</a:t>
                      </a:r>
                      <a:endParaRPr lang="en-GB" dirty="0" smtClean="0"/>
                    </a:p>
                  </a:txBody>
                  <a:tcPr/>
                </a:tc>
              </a:tr>
              <a:tr h="1021666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CC-BY-SA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lets you distribute, remix, tweak, and build upon a work, even commercially, as long as you credit the creator and license your new creations under identical terms</a:t>
                      </a:r>
                      <a:endParaRPr lang="en-GB" dirty="0" smtClean="0"/>
                    </a:p>
                  </a:txBody>
                  <a:tcPr/>
                </a:tc>
              </a:tr>
              <a:tr h="1021666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CC-BY-ND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allows redistribution, commercial and non-commercial, as long as the content is passed along unchanged and you credit the creator</a:t>
                      </a:r>
                      <a:endParaRPr lang="en-GB" dirty="0" smtClean="0"/>
                    </a:p>
                  </a:txBody>
                  <a:tcPr/>
                </a:tc>
              </a:tr>
              <a:tr h="715166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CC-BY-NC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lets you distribute, remix, tweak, and build upon a work non-commercially, as long as you credit the creator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</a:t>
            </a:r>
            <a:r>
              <a:rPr lang="en-GB" dirty="0" smtClean="0"/>
              <a:t>legal</a:t>
            </a:r>
            <a:endParaRPr lang="en-GB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185" y="1415651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3186" y="2001734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2860629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3896233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10" y="4784425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540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Want more info on copyright and licensing?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https://www.gcu.ac.uk/library/servicesforstaff/copyright</a:t>
            </a:r>
            <a:r>
              <a:rPr lang="en-GB" sz="1800" dirty="0" smtClean="0">
                <a:hlinkClick r:id="rId3"/>
              </a:rPr>
              <a:t>/</a:t>
            </a:r>
            <a:endParaRPr lang="en-GB" sz="1800" dirty="0" smtClean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Come along to one of our Introduction to copyright and licensing in teaching workshops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https://www.gcu.ac.uk/library/servicesforstaff/workshopsforstaff/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</a:t>
            </a:r>
            <a:r>
              <a:rPr lang="en-GB" dirty="0" smtClean="0"/>
              <a:t>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7502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Open Educational Resources (OER) are teaching, learning and research materials in any medium – digital or otherwise – that reside in the public domain or have been released under an open license that permits no-cost access, use, adaptation and redistribution by others with no or limited restrictions</a:t>
            </a:r>
            <a:r>
              <a:rPr lang="en-GB" sz="1800" dirty="0" smtClean="0"/>
              <a:t>.</a:t>
            </a:r>
            <a:endParaRPr lang="en-GB" sz="2200" dirty="0"/>
          </a:p>
          <a:p>
            <a:r>
              <a:rPr lang="en-GB" sz="2200" dirty="0" smtClean="0"/>
              <a:t>	</a:t>
            </a:r>
            <a:r>
              <a:rPr lang="en-GB" sz="1800" dirty="0" smtClean="0"/>
              <a:t>UNESCO (2011)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OER can be documents, images, moving image, software (open source), data sets…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What are Open </a:t>
            </a:r>
            <a:r>
              <a:rPr lang="en-GB" dirty="0"/>
              <a:t>E</a:t>
            </a:r>
            <a:r>
              <a:rPr lang="en-GB" dirty="0" smtClean="0"/>
              <a:t>ducational Resources (OER)?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73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Pretty much whatever you like... as long as you stick to the terms of the license applied to the resource!</a:t>
            </a:r>
            <a:endParaRPr lang="en-GB" sz="1800" dirty="0"/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/>
              <a:t>Retain - make, own, and control a copy of the resource (e.g., download and keep your own </a:t>
            </a:r>
            <a:r>
              <a:rPr lang="en-GB" sz="1800" dirty="0" smtClean="0"/>
              <a:t>copy)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Revise </a:t>
            </a:r>
            <a:r>
              <a:rPr lang="en-GB" sz="1800" dirty="0"/>
              <a:t>- edit, adapt, and modify your copy of the resource (e.g., translate into another </a:t>
            </a:r>
            <a:r>
              <a:rPr lang="en-GB" sz="1800" dirty="0" smtClean="0"/>
              <a:t>language)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Remix </a:t>
            </a:r>
            <a:r>
              <a:rPr lang="en-GB" sz="1800" dirty="0"/>
              <a:t>- combine your original or revised copy of the resource with other existing material to create something new (e.g., make a </a:t>
            </a:r>
            <a:r>
              <a:rPr lang="en-GB" sz="1800" dirty="0" smtClean="0"/>
              <a:t>mashup)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Reuse </a:t>
            </a:r>
            <a:r>
              <a:rPr lang="en-GB" sz="1800" dirty="0"/>
              <a:t>- use your original, revised, or remixed copy of the resource publicly (e.g., on a website, in a presentation, in a </a:t>
            </a:r>
            <a:r>
              <a:rPr lang="en-GB" sz="1800" dirty="0" smtClean="0"/>
              <a:t>class)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 smtClean="0"/>
              <a:t>Redistribute </a:t>
            </a:r>
            <a:r>
              <a:rPr lang="en-GB" sz="1800" dirty="0"/>
              <a:t>- share copies of your original, revised, or remixed copy of the resource with others (e.g., post a copy online or give one to a friend</a:t>
            </a:r>
            <a:r>
              <a:rPr lang="en-GB" sz="1800" dirty="0" smtClean="0"/>
              <a:t>)</a:t>
            </a:r>
          </a:p>
          <a:p>
            <a:pPr lvl="1" indent="0">
              <a:buNone/>
            </a:pPr>
            <a:r>
              <a:rPr lang="en-GB" sz="1800" dirty="0" smtClean="0"/>
              <a:t>(Wiley, n.d.</a:t>
            </a:r>
            <a:r>
              <a:rPr lang="en-GB" sz="1800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can I do with OER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13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What is edShare?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What can edShare@GCU be used for?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Practical demonstration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Uploading a file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Adding metadata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Versioning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Copyright and licensing - keeping it legal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What are Open Educational Resources (OER)?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What can I do with OER?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Where can I find OER?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What we will cover in this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88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251520" y="980728"/>
            <a:ext cx="8568952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You can start by having a look at the links on our Reusing content webpage: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https://www.gcu.ac.uk/library/servicesforstaff/copyright/reusingcontent</a:t>
            </a:r>
            <a:r>
              <a:rPr lang="en-GB" sz="1800" dirty="0" smtClean="0">
                <a:hlinkClick r:id="rId3"/>
              </a:rPr>
              <a:t>/</a:t>
            </a:r>
            <a:endParaRPr lang="en-GB" sz="1800" dirty="0" smtClean="0"/>
          </a:p>
          <a:p>
            <a:pPr marL="1200150" lvl="1" indent="-4572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You can use Advanced Search/ Tools in Google</a:t>
            </a:r>
          </a:p>
          <a:p>
            <a:pPr marL="1028700" lvl="1">
              <a:buFont typeface="Courier New" panose="02070309020205020404" pitchFamily="49" charset="0"/>
              <a:buChar char="o"/>
            </a:pPr>
            <a:r>
              <a:rPr lang="en-GB" sz="1800" dirty="0" smtClean="0">
                <a:hlinkClick r:id="rId4"/>
              </a:rPr>
              <a:t>www.google.com</a:t>
            </a:r>
            <a:endParaRPr lang="en-GB" sz="1800" dirty="0" smtClean="0"/>
          </a:p>
          <a:p>
            <a:pPr lvl="1" indent="0">
              <a:buNone/>
            </a:pP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Where can I find OER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838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539552" y="1124744"/>
            <a:ext cx="8280400" cy="496855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If you have any queries you can contact us at</a:t>
            </a:r>
            <a:r>
              <a:rPr lang="en-GB" sz="1800" dirty="0" smtClean="0">
                <a:latin typeface="+mn-lt"/>
              </a:rPr>
              <a:t>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>
                <a:hlinkClick r:id="rId3"/>
              </a:rPr>
              <a:t>edshare@gcu.ac.uk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You can also check out our copyright webpages for more information: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4"/>
              </a:rPr>
              <a:t>https://www.gcu.ac.uk/library/servicesforstaff/edsharegcu/</a:t>
            </a:r>
            <a:endParaRPr lang="en-GB" sz="1800" dirty="0" smtClean="0"/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Thanks for coming!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edShare@GCU team contact details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969728" y="4869160"/>
            <a:ext cx="374441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kern="0" dirty="0" smtClean="0">
                <a:latin typeface="Calibri"/>
              </a:rPr>
              <a:t>Presentation by Seth Thompson. Licensed under the terms of  a </a:t>
            </a:r>
            <a:r>
              <a:rPr lang="en-GB" kern="0" dirty="0" smtClean="0">
                <a:solidFill>
                  <a:prstClr val="white"/>
                </a:solidFill>
                <a:latin typeface="Calibri"/>
                <a:hlinkClick r:id="rId5"/>
              </a:rPr>
              <a:t>CC-BY-4.0 license</a:t>
            </a:r>
            <a:r>
              <a:rPr lang="en-GB" kern="0" dirty="0" smtClean="0">
                <a:solidFill>
                  <a:prstClr val="white"/>
                </a:solidFill>
                <a:latin typeface="Calibri"/>
              </a:rPr>
              <a:t> 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901" y="5502186"/>
            <a:ext cx="676275" cy="23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488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89654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edShare@GCU is a </a:t>
            </a:r>
            <a:r>
              <a:rPr lang="en-GB" sz="1800" dirty="0" smtClean="0"/>
              <a:t>learning and teaching resource repository </a:t>
            </a:r>
            <a:r>
              <a:rPr lang="en-GB" sz="1800" dirty="0"/>
              <a:t>for the GCU </a:t>
            </a:r>
            <a:r>
              <a:rPr lang="en-GB" sz="1800" dirty="0" smtClean="0"/>
              <a:t>community</a:t>
            </a:r>
          </a:p>
          <a:p>
            <a:endParaRPr lang="en-GB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A</a:t>
            </a:r>
            <a:r>
              <a:rPr lang="en-GB" sz="1800" dirty="0" smtClean="0"/>
              <a:t>ccepts </a:t>
            </a:r>
            <a:r>
              <a:rPr lang="en-GB" sz="1800" dirty="0"/>
              <a:t>any permanent resources created by GCU </a:t>
            </a:r>
            <a:r>
              <a:rPr lang="en-GB" sz="1800" dirty="0" smtClean="0"/>
              <a:t>staff</a:t>
            </a:r>
          </a:p>
          <a:p>
            <a:endParaRPr lang="en-GB" sz="1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The services that support edShare@GCU also provide </a:t>
            </a:r>
            <a:r>
              <a:rPr lang="en-GB" sz="1800" dirty="0"/>
              <a:t>a point of contact for </a:t>
            </a:r>
            <a:r>
              <a:rPr lang="en-GB" sz="1800" dirty="0" smtClean="0"/>
              <a:t>copyright, licensing and </a:t>
            </a:r>
            <a:r>
              <a:rPr lang="en-GB" sz="1800" dirty="0"/>
              <a:t>intellectual property rights (IPR) </a:t>
            </a:r>
            <a:r>
              <a:rPr lang="en-GB" sz="1800" dirty="0" smtClean="0"/>
              <a:t>advice</a:t>
            </a:r>
          </a:p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is edShare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336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08720"/>
            <a:ext cx="8280400" cy="55446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edShare@GCU aims to: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Enhance </a:t>
            </a:r>
            <a:r>
              <a:rPr lang="en-GB" sz="1800" dirty="0"/>
              <a:t>learning and teaching by enabling staff to manage, store and share a greater variety of digital resources, providing broader and deeper learning opportunities for </a:t>
            </a:r>
            <a:r>
              <a:rPr lang="en-GB" sz="1800" dirty="0" smtClean="0"/>
              <a:t>students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Enable long-term preservation of University’s educational output</a:t>
            </a:r>
          </a:p>
          <a:p>
            <a:pPr lvl="1" indent="0">
              <a:buNone/>
            </a:pPr>
            <a:endParaRPr lang="en-GB" sz="1800" dirty="0" smtClean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Support flexible </a:t>
            </a:r>
            <a:r>
              <a:rPr lang="en-GB" sz="1800" dirty="0"/>
              <a:t>learning by enabling digital resources to be embedded into GCU Learn and GCU </a:t>
            </a:r>
            <a:r>
              <a:rPr lang="en-GB" sz="1800" dirty="0" smtClean="0"/>
              <a:t>website</a:t>
            </a:r>
          </a:p>
          <a:p>
            <a:pPr lvl="1" indent="0">
              <a:buNone/>
            </a:pPr>
            <a:endParaRPr lang="en-GB" sz="1800" dirty="0" smtClean="0"/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Enable </a:t>
            </a:r>
            <a:r>
              <a:rPr lang="en-GB" sz="1800" dirty="0"/>
              <a:t>GCU staff to make digital resources openly available online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By opening access, supports </a:t>
            </a:r>
            <a:r>
              <a:rPr lang="en-GB" sz="1800" dirty="0"/>
              <a:t>learning in developing communities by providing free access to educational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Support </a:t>
            </a:r>
            <a:r>
              <a:rPr lang="en-GB" sz="1800" dirty="0"/>
              <a:t>the “Common Good</a:t>
            </a:r>
            <a:r>
              <a:rPr lang="en-GB" sz="1800" dirty="0" smtClean="0"/>
              <a:t>”	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 smtClean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is </a:t>
            </a:r>
            <a:r>
              <a:rPr lang="en-GB" dirty="0" smtClean="0"/>
              <a:t>edShare@GCU?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671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/>
              <a:t>S</a:t>
            </a:r>
            <a:r>
              <a:rPr lang="en-GB" sz="1800" dirty="0" smtClean="0"/>
              <a:t>tore</a:t>
            </a:r>
            <a:r>
              <a:rPr lang="en-GB" sz="1800" dirty="0"/>
              <a:t>, share and preserve a wide variety of learning and teaching materials in one central </a:t>
            </a:r>
            <a:r>
              <a:rPr lang="en-GB" sz="1800" dirty="0" smtClean="0"/>
              <a:t>location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Staff </a:t>
            </a:r>
            <a:r>
              <a:rPr lang="en-GB" sz="1800" dirty="0"/>
              <a:t>can upload and manage their own resources and have the option to share them openly on the internet, with all members of the University, or with a select group of students or </a:t>
            </a:r>
            <a:r>
              <a:rPr lang="en-GB" sz="1800" dirty="0" smtClean="0"/>
              <a:t>staff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What can edShare@GCU be used for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038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n-lt"/>
              </a:rPr>
              <a:t>What can I upload?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/>
              <a:t>Virtually </a:t>
            </a:r>
            <a:r>
              <a:rPr lang="en-GB" sz="1800" dirty="0" smtClean="0"/>
              <a:t>anything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Multimedia (video, audio, animations</a:t>
            </a:r>
            <a:r>
              <a:rPr lang="en-GB" sz="1800" dirty="0" smtClean="0"/>
              <a:t>)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 smtClean="0"/>
              <a:t>Images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Documents (including PDFs</a:t>
            </a:r>
            <a:r>
              <a:rPr lang="en-GB" sz="1800" dirty="0" smtClean="0"/>
              <a:t>)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/>
              <a:t>Exam </a:t>
            </a:r>
            <a:r>
              <a:rPr lang="en-GB" sz="1800" dirty="0" smtClean="0"/>
              <a:t>past-papers</a:t>
            </a:r>
          </a:p>
          <a:p>
            <a:pPr marL="1600200" lvl="2" indent="-457200">
              <a:buFont typeface="Wingdings" panose="05000000000000000000" pitchFamily="2" charset="2"/>
              <a:buChar char="§"/>
            </a:pPr>
            <a:r>
              <a:rPr lang="en-GB" sz="1800" dirty="0" smtClean="0"/>
              <a:t>e</a:t>
            </a:r>
            <a:r>
              <a:rPr lang="en-GB" sz="1800" dirty="0"/>
              <a:t>L</a:t>
            </a:r>
            <a:r>
              <a:rPr lang="en-GB" sz="1800" dirty="0" smtClean="0"/>
              <a:t>earning resources (for example iSpring, Captivate)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8411"/>
          </a:xfrm>
        </p:spPr>
        <p:txBody>
          <a:bodyPr/>
          <a:lstStyle/>
          <a:p>
            <a:r>
              <a:rPr lang="en-GB" dirty="0"/>
              <a:t>What can edShare@GCU be used for?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8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n-lt"/>
              </a:rPr>
              <a:t>Practical </a:t>
            </a:r>
            <a:r>
              <a:rPr lang="en-GB" sz="1800" dirty="0" smtClean="0">
                <a:latin typeface="+mn-lt"/>
              </a:rPr>
              <a:t>demonstration of edShare@GCU</a:t>
            </a:r>
            <a:endParaRPr lang="en-GB" sz="1800" dirty="0">
              <a:latin typeface="+mn-lt"/>
            </a:endParaRP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Uploading a file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/>
              <a:t>Adding metadata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GB" sz="1800" dirty="0" smtClean="0"/>
              <a:t>Version control (versioning)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1800" dirty="0">
                <a:hlinkClick r:id="rId3"/>
              </a:rPr>
              <a:t>https://www.gcu.ac.uk/library/servicesforstaff/edsharegcu/</a:t>
            </a:r>
            <a:endParaRPr lang="en-GB" sz="1800" dirty="0" smtClean="0"/>
          </a:p>
          <a:p>
            <a:pPr marL="457200" indent="-457200">
              <a:buFont typeface="Courier New" panose="02070309020205020404" pitchFamily="49" charset="0"/>
              <a:buChar char="o"/>
            </a:pPr>
            <a:endParaRPr lang="en-GB" sz="1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000" dirty="0"/>
          </a:p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904863"/>
          </a:xfrm>
        </p:spPr>
        <p:txBody>
          <a:bodyPr/>
          <a:lstStyle/>
          <a:p>
            <a:r>
              <a:rPr lang="en-GB" dirty="0"/>
              <a:t>Practical demonstration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438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467544" y="980728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edShare@GCU webpage and guides: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https://www.gcu.ac.uk/library/servicesforstaff/edsharegcu</a:t>
            </a:r>
            <a:r>
              <a:rPr lang="en-GB" sz="1800" dirty="0" smtClean="0">
                <a:hlinkClick r:id="rId3"/>
              </a:rPr>
              <a:t>/</a:t>
            </a:r>
            <a:endParaRPr lang="en-GB" sz="1800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Full edShare user guide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Uploading content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Creating new versions of resources</a:t>
            </a:r>
            <a:endParaRPr lang="en-GB" sz="1800" dirty="0"/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/>
              <a:t>Uploading </a:t>
            </a:r>
            <a:r>
              <a:rPr lang="en-GB" sz="1800" dirty="0" smtClean="0"/>
              <a:t>eLearning resources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Keeping it legal guide (copyright and licensing)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Editing videos</a:t>
            </a:r>
          </a:p>
          <a:p>
            <a:pPr marL="1485900" lvl="2" indent="-342900">
              <a:buFont typeface="Wingdings" panose="05000000000000000000" pitchFamily="2" charset="2"/>
              <a:buChar char="§"/>
            </a:pPr>
            <a:r>
              <a:rPr lang="en-GB" sz="1800" dirty="0" smtClean="0"/>
              <a:t>Top tips for stress free edShare use!</a:t>
            </a:r>
            <a:endParaRPr lang="en-GB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Practical demonstration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21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1"/>
          </p:nvPr>
        </p:nvSpPr>
        <p:spPr>
          <a:xfrm>
            <a:off x="395536" y="1052736"/>
            <a:ext cx="8280400" cy="45005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Your GCU contract of employment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GB" sz="1800" dirty="0" smtClean="0"/>
              <a:t>Contains </a:t>
            </a:r>
            <a:r>
              <a:rPr lang="en-GB" sz="1800" dirty="0"/>
              <a:t>information on copyright and intellectual property rights for resources created whilst employed by </a:t>
            </a:r>
            <a:r>
              <a:rPr lang="en-GB" sz="1800" dirty="0" smtClean="0"/>
              <a:t>the University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1800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GCU had a policy on </a:t>
            </a:r>
            <a:r>
              <a:rPr lang="en-GB" sz="1800" dirty="0" smtClean="0"/>
              <a:t>Open Education Resources (OER), </a:t>
            </a:r>
            <a:r>
              <a:rPr lang="en-GB" sz="1800" dirty="0"/>
              <a:t>encourages</a:t>
            </a:r>
            <a:r>
              <a:rPr lang="en-GB" sz="1800" dirty="0" smtClean="0"/>
              <a:t>:</a:t>
            </a:r>
            <a:r>
              <a:rPr lang="en-GB" sz="1600" dirty="0" smtClean="0"/>
              <a:t> </a:t>
            </a:r>
            <a:endParaRPr lang="en-GB" sz="1600" dirty="0"/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Depositing resources in edShare@GCU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Make resources openly available to the world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/>
              <a:t>License resources so they can be reused and adapted</a:t>
            </a:r>
          </a:p>
          <a:p>
            <a:pPr marL="1485900" lvl="2" indent="-342900">
              <a:buFont typeface="Courier New" panose="02070309020205020404" pitchFamily="49" charset="0"/>
              <a:buChar char="o"/>
            </a:pPr>
            <a:r>
              <a:rPr lang="en-GB" sz="1800" dirty="0">
                <a:hlinkClick r:id="rId3"/>
              </a:rPr>
              <a:t>https://edshare.gcu.ac.uk/5415/</a:t>
            </a:r>
            <a:endParaRPr lang="en-GB" sz="1800" dirty="0"/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GB" sz="2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431800" y="368301"/>
            <a:ext cx="8280400" cy="461665"/>
          </a:xfrm>
        </p:spPr>
        <p:txBody>
          <a:bodyPr/>
          <a:lstStyle/>
          <a:p>
            <a:r>
              <a:rPr lang="en-GB" dirty="0"/>
              <a:t>Copyright and licensing – Keeping it </a:t>
            </a:r>
            <a:r>
              <a:rPr lang="en-GB" dirty="0" smtClean="0"/>
              <a:t>legal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77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1390</Words>
  <Application>Microsoft Office PowerPoint</Application>
  <PresentationFormat>On-screen Show (4:3)</PresentationFormat>
  <Paragraphs>201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Glasgow Caledonian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Setup</cp:lastModifiedBy>
  <cp:revision>34</cp:revision>
  <cp:lastPrinted>2020-02-12T12:56:30Z</cp:lastPrinted>
  <dcterms:created xsi:type="dcterms:W3CDTF">2020-02-03T15:38:41Z</dcterms:created>
  <dcterms:modified xsi:type="dcterms:W3CDTF">2020-02-12T13:11:55Z</dcterms:modified>
</cp:coreProperties>
</file>