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4" r:id="rId2"/>
    <p:sldId id="308" r:id="rId3"/>
    <p:sldId id="312" r:id="rId4"/>
    <p:sldId id="303" r:id="rId5"/>
    <p:sldId id="304" r:id="rId6"/>
    <p:sldId id="305" r:id="rId7"/>
    <p:sldId id="306" r:id="rId8"/>
    <p:sldId id="307" r:id="rId9"/>
    <p:sldId id="311" r:id="rId10"/>
    <p:sldId id="313" r:id="rId11"/>
    <p:sldId id="314" r:id="rId12"/>
    <p:sldId id="316" r:id="rId13"/>
    <p:sldId id="30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ome" id="{DA3887E7-EB7E-4AAD-BFD5-A116142945A2}">
          <p14:sldIdLst>
            <p14:sldId id="264"/>
          </p14:sldIdLst>
        </p14:section>
        <p14:section name="Specific article" id="{D903C762-C0ED-43BD-BB4C-9DE69AF6CE30}">
          <p14:sldIdLst>
            <p14:sldId id="308"/>
            <p14:sldId id="312"/>
            <p14:sldId id="303"/>
          </p14:sldIdLst>
        </p14:section>
        <p14:section name="ILL" id="{265B38A6-4094-42F1-B7A1-5C2FDB78AB39}">
          <p14:sldIdLst>
            <p14:sldId id="304"/>
            <p14:sldId id="305"/>
            <p14:sldId id="306"/>
            <p14:sldId id="307"/>
          </p14:sldIdLst>
        </p14:section>
        <p14:section name="Articles on a topic" id="{4C0532A8-734A-4DA8-8B7B-828B76D85590}">
          <p14:sldIdLst>
            <p14:sldId id="311"/>
            <p14:sldId id="313"/>
            <p14:sldId id="314"/>
          </p14:sldIdLst>
        </p14:section>
        <p14:section name="Browse journals" id="{B22C783F-1286-4E6A-ABCB-708ABC813B1F}">
          <p14:sldIdLst>
            <p14:sldId id="316"/>
            <p14:sldId id="30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DA5"/>
    <a:srgbClr val="8270B3"/>
    <a:srgbClr val="F3F3F3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5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76B64-EE0C-4301-9CC3-364B87960329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ABE5B-6A59-4701-8638-1D712E0781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615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5E94-5FC6-480C-A9BA-80CFDB3AA144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A8186-0A81-4B23-A86B-F9402A0EF3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5341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5E94-5FC6-480C-A9BA-80CFDB3AA144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A8186-0A81-4B23-A86B-F9402A0EF3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143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5E94-5FC6-480C-A9BA-80CFDB3AA144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A8186-0A81-4B23-A86B-F9402A0EF3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6477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5E94-5FC6-480C-A9BA-80CFDB3AA144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A8186-0A81-4B23-A86B-F9402A0EF3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237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5E94-5FC6-480C-A9BA-80CFDB3AA144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A8186-0A81-4B23-A86B-F9402A0EF3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142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5E94-5FC6-480C-A9BA-80CFDB3AA144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A8186-0A81-4B23-A86B-F9402A0EF3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463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5E94-5FC6-480C-A9BA-80CFDB3AA144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A8186-0A81-4B23-A86B-F9402A0EF3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805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5E94-5FC6-480C-A9BA-80CFDB3AA144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A8186-0A81-4B23-A86B-F9402A0EF3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635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5E94-5FC6-480C-A9BA-80CFDB3AA144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A8186-0A81-4B23-A86B-F9402A0EF3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600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5E94-5FC6-480C-A9BA-80CFDB3AA144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A8186-0A81-4B23-A86B-F9402A0EF3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733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5E94-5FC6-480C-A9BA-80CFDB3AA144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A8186-0A81-4B23-A86B-F9402A0EF3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375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D5E94-5FC6-480C-A9BA-80CFDB3AA144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A8186-0A81-4B23-A86B-F9402A0EF3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691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cu.ac.uk/library/onlineresources/browsejournals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lib-gsbs@gcu.ac.uk" TargetMode="External"/><Relationship Id="rId2" Type="http://schemas.openxmlformats.org/officeDocument/2006/relationships/hyperlink" Target="mailto:lib-alc@gcu.ac.u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lib.u2b@gcu.ac.uk" TargetMode="External"/><Relationship Id="rId5" Type="http://schemas.openxmlformats.org/officeDocument/2006/relationships/hyperlink" Target="mailto:lib-hls@gcu.ac.uk" TargetMode="External"/><Relationship Id="rId4" Type="http://schemas.openxmlformats.org/officeDocument/2006/relationships/hyperlink" Target="mailto:lib-scebe@gcu.ac.uk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hevron 11">
            <a:hlinkClick r:id="rId2" action="ppaction://hlinksldjump"/>
          </p:cNvPr>
          <p:cNvSpPr/>
          <p:nvPr/>
        </p:nvSpPr>
        <p:spPr>
          <a:xfrm>
            <a:off x="1249822" y="3318283"/>
            <a:ext cx="7400636" cy="1175430"/>
          </a:xfrm>
          <a:prstGeom prst="chevron">
            <a:avLst/>
          </a:prstGeom>
          <a:solidFill>
            <a:srgbClr val="003D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55" y="64655"/>
            <a:ext cx="11270672" cy="1283632"/>
          </a:xfrm>
          <a:prstGeom prst="homePlate">
            <a:avLst/>
          </a:prstGeom>
          <a:solidFill>
            <a:srgbClr val="003DA5"/>
          </a:solidFill>
        </p:spPr>
        <p:txBody>
          <a:bodyPr/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+mn-lt"/>
              </a:rPr>
              <a:t>I want to find…</a:t>
            </a:r>
            <a:endParaRPr lang="en-GB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hevron 3">
            <a:hlinkClick r:id="rId2" action="ppaction://hlinksldjump"/>
          </p:cNvPr>
          <p:cNvSpPr/>
          <p:nvPr/>
        </p:nvSpPr>
        <p:spPr>
          <a:xfrm>
            <a:off x="1249822" y="1715272"/>
            <a:ext cx="6970541" cy="1175430"/>
          </a:xfrm>
          <a:prstGeom prst="chevron">
            <a:avLst/>
          </a:prstGeom>
          <a:solidFill>
            <a:srgbClr val="003D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801695" y="2052923"/>
            <a:ext cx="652087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GB" sz="4000" dirty="0" smtClean="0">
                <a:solidFill>
                  <a:srgbClr val="FFC000"/>
                </a:solidFill>
                <a:ea typeface="+mj-ea"/>
                <a:cs typeface="+mj-cs"/>
              </a:rPr>
              <a:t> </a:t>
            </a:r>
            <a:r>
              <a:rPr lang="en-GB" sz="4000" dirty="0" smtClean="0">
                <a:solidFill>
                  <a:schemeClr val="bg1"/>
                </a:solidFill>
                <a:ea typeface="+mj-ea"/>
                <a:cs typeface="+mj-cs"/>
              </a:rPr>
              <a:t>a </a:t>
            </a:r>
            <a:r>
              <a:rPr lang="en-GB" sz="4000" dirty="0">
                <a:solidFill>
                  <a:schemeClr val="bg1"/>
                </a:solidFill>
                <a:ea typeface="+mj-ea"/>
                <a:cs typeface="+mj-cs"/>
              </a:rPr>
              <a:t>specific journal </a:t>
            </a:r>
            <a:r>
              <a:rPr lang="en-GB" sz="4000" dirty="0" smtClean="0">
                <a:solidFill>
                  <a:schemeClr val="bg1"/>
                </a:solidFill>
                <a:ea typeface="+mj-ea"/>
                <a:cs typeface="+mj-cs"/>
              </a:rPr>
              <a:t>article</a:t>
            </a:r>
            <a:endParaRPr lang="en-GB" sz="4000" dirty="0">
              <a:solidFill>
                <a:schemeClr val="bg1"/>
              </a:solidFill>
              <a:ea typeface="+mj-ea"/>
              <a:cs typeface="+mj-cs"/>
            </a:endParaRPr>
          </a:p>
        </p:txBody>
      </p:sp>
      <p:sp>
        <p:nvSpPr>
          <p:cNvPr id="8" name="TextBox 7">
            <a:hlinkClick r:id="rId2" action="ppaction://hlinksldjump"/>
          </p:cNvPr>
          <p:cNvSpPr txBox="1"/>
          <p:nvPr/>
        </p:nvSpPr>
        <p:spPr>
          <a:xfrm>
            <a:off x="1801695" y="3582832"/>
            <a:ext cx="717665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GB" sz="4000" dirty="0" smtClean="0">
                <a:solidFill>
                  <a:schemeClr val="bg1"/>
                </a:solidFill>
                <a:ea typeface="+mj-ea"/>
                <a:cs typeface="+mj-cs"/>
              </a:rPr>
              <a:t> journal articles on a subject</a:t>
            </a:r>
            <a:endParaRPr lang="en-GB" sz="4000" dirty="0">
              <a:solidFill>
                <a:schemeClr val="bg1"/>
              </a:solidFill>
              <a:ea typeface="+mj-ea"/>
              <a:cs typeface="+mj-cs"/>
            </a:endParaRPr>
          </a:p>
        </p:txBody>
      </p:sp>
      <p:sp>
        <p:nvSpPr>
          <p:cNvPr id="13" name="Chevron 12">
            <a:hlinkClick r:id="rId3" action="ppaction://hlinksldjump"/>
          </p:cNvPr>
          <p:cNvSpPr/>
          <p:nvPr/>
        </p:nvSpPr>
        <p:spPr>
          <a:xfrm>
            <a:off x="1283305" y="4952876"/>
            <a:ext cx="6937058" cy="1175430"/>
          </a:xfrm>
          <a:prstGeom prst="chevron">
            <a:avLst/>
          </a:prstGeom>
          <a:solidFill>
            <a:srgbClr val="003D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hlinkClick r:id="rId3" action="ppaction://hlinksldjump"/>
          </p:cNvPr>
          <p:cNvSpPr txBox="1"/>
          <p:nvPr/>
        </p:nvSpPr>
        <p:spPr>
          <a:xfrm>
            <a:off x="1801695" y="5218540"/>
            <a:ext cx="59305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GB" sz="4000" dirty="0" smtClean="0">
                <a:solidFill>
                  <a:schemeClr val="bg1"/>
                </a:solidFill>
                <a:ea typeface="+mj-ea"/>
                <a:cs typeface="+mj-cs"/>
              </a:rPr>
              <a:t> journals on a subject</a:t>
            </a:r>
            <a:endParaRPr lang="en-GB" sz="4000" dirty="0">
              <a:solidFill>
                <a:schemeClr val="bg1"/>
              </a:solidFill>
              <a:ea typeface="+mj-ea"/>
              <a:cs typeface="+mj-cs"/>
            </a:endParaRPr>
          </a:p>
        </p:txBody>
      </p:sp>
      <p:sp>
        <p:nvSpPr>
          <p:cNvPr id="9" name="Chevron 8"/>
          <p:cNvSpPr/>
          <p:nvPr/>
        </p:nvSpPr>
        <p:spPr>
          <a:xfrm>
            <a:off x="1249821" y="1715272"/>
            <a:ext cx="6970541" cy="1175430"/>
          </a:xfrm>
          <a:prstGeom prst="chevron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56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agon 3"/>
          <p:cNvSpPr/>
          <p:nvPr/>
        </p:nvSpPr>
        <p:spPr>
          <a:xfrm>
            <a:off x="319191" y="1520190"/>
            <a:ext cx="8436190" cy="1120140"/>
          </a:xfrm>
          <a:prstGeom prst="homePlate">
            <a:avLst/>
          </a:prstGeom>
          <a:solidFill>
            <a:srgbClr val="8270B3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 smtClean="0">
                <a:solidFill>
                  <a:srgbClr val="003DA5"/>
                </a:solidFill>
              </a:rPr>
              <a:t>Discover searches across most of the library’s collections, including most subject databases. </a:t>
            </a:r>
            <a:endParaRPr lang="en-GB" sz="2800" b="1" dirty="0">
              <a:solidFill>
                <a:srgbClr val="003DA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54" y="64655"/>
            <a:ext cx="12034981" cy="1283632"/>
          </a:xfrm>
          <a:prstGeom prst="rect">
            <a:avLst/>
          </a:prstGeom>
          <a:solidFill>
            <a:srgbClr val="003DA5"/>
          </a:solidFill>
        </p:spPr>
        <p:txBody>
          <a:bodyPr/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+mn-lt"/>
              </a:rPr>
              <a:t>Discover</a:t>
            </a:r>
            <a:endParaRPr lang="en-GB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Action Button: Home 15">
            <a:hlinkClick r:id="" action="ppaction://hlinkshowjump?jump=firstslide" highlightClick="1"/>
          </p:cNvPr>
          <p:cNvSpPr/>
          <p:nvPr/>
        </p:nvSpPr>
        <p:spPr>
          <a:xfrm>
            <a:off x="10804841" y="6155798"/>
            <a:ext cx="540000" cy="540000"/>
          </a:xfrm>
          <a:prstGeom prst="actionButtonHom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ction Button: Back or Previous 16">
            <a:hlinkClick r:id="" action="ppaction://hlinkshowjump?jump=previousslide" highlightClick="1"/>
          </p:cNvPr>
          <p:cNvSpPr/>
          <p:nvPr/>
        </p:nvSpPr>
        <p:spPr>
          <a:xfrm>
            <a:off x="10129790" y="6155798"/>
            <a:ext cx="540000" cy="540000"/>
          </a:xfrm>
          <a:prstGeom prst="actionButtonBackPreviou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ction Button: Forward or Next 17">
            <a:hlinkClick r:id="" action="ppaction://hlinkshowjump?jump=nextslide" highlightClick="1"/>
          </p:cNvPr>
          <p:cNvSpPr/>
          <p:nvPr/>
        </p:nvSpPr>
        <p:spPr>
          <a:xfrm>
            <a:off x="11469254" y="6155798"/>
            <a:ext cx="540000" cy="540000"/>
          </a:xfrm>
          <a:prstGeom prst="actionButtonForwardNex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934481" y="2953912"/>
            <a:ext cx="8195309" cy="971549"/>
          </a:xfrm>
          <a:prstGeom prst="rect">
            <a:avLst/>
          </a:prstGeom>
          <a:solidFill>
            <a:srgbClr val="8270B3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rgbClr val="003DA5"/>
                </a:solidFill>
              </a:rPr>
              <a:t>Discover is good </a:t>
            </a:r>
            <a:r>
              <a:rPr lang="en-GB" sz="2800" dirty="0">
                <a:solidFill>
                  <a:srgbClr val="003DA5"/>
                </a:solidFill>
              </a:rPr>
              <a:t>for simple </a:t>
            </a:r>
            <a:r>
              <a:rPr lang="en-GB" sz="2800" dirty="0" smtClean="0">
                <a:solidFill>
                  <a:srgbClr val="003DA5"/>
                </a:solidFill>
              </a:rPr>
              <a:t>searches</a:t>
            </a:r>
            <a:endParaRPr lang="en-GB" sz="2800" dirty="0">
              <a:solidFill>
                <a:srgbClr val="003DA5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rgbClr val="003DA5"/>
                </a:solidFill>
              </a:rPr>
              <a:t>Use the Articles filter to view only journal articles</a:t>
            </a:r>
          </a:p>
        </p:txBody>
      </p:sp>
      <p:sp>
        <p:nvSpPr>
          <p:cNvPr id="14" name="Pentagon 13"/>
          <p:cNvSpPr/>
          <p:nvPr/>
        </p:nvSpPr>
        <p:spPr>
          <a:xfrm>
            <a:off x="319190" y="4137659"/>
            <a:ext cx="7433376" cy="1805941"/>
          </a:xfrm>
          <a:prstGeom prst="homePlate">
            <a:avLst/>
          </a:prstGeom>
          <a:solidFill>
            <a:srgbClr val="8270B3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>
                <a:solidFill>
                  <a:srgbClr val="003DA5"/>
                </a:solidFill>
              </a:rPr>
              <a:t>I</a:t>
            </a:r>
            <a:r>
              <a:rPr lang="en-GB" sz="2800" dirty="0" smtClean="0">
                <a:solidFill>
                  <a:srgbClr val="003DA5"/>
                </a:solidFill>
              </a:rPr>
              <a:t>f you have several search terms, your search needs to be comprehensive or you don’t find what you need in Discover </a:t>
            </a:r>
            <a:r>
              <a:rPr lang="en-GB" sz="2800" dirty="0" smtClean="0">
                <a:solidFill>
                  <a:srgbClr val="003DA5"/>
                </a:solidFill>
              </a:rPr>
              <a:t>then…</a:t>
            </a:r>
            <a:endParaRPr lang="en-GB" sz="2800" b="1" dirty="0">
              <a:solidFill>
                <a:srgbClr val="003DA5"/>
              </a:solidFill>
            </a:endParaRPr>
          </a:p>
        </p:txBody>
      </p:sp>
      <p:sp>
        <p:nvSpPr>
          <p:cNvPr id="3" name="Chevron 2"/>
          <p:cNvSpPr/>
          <p:nvPr/>
        </p:nvSpPr>
        <p:spPr>
          <a:xfrm>
            <a:off x="7224819" y="4137658"/>
            <a:ext cx="4784435" cy="1805941"/>
          </a:xfrm>
          <a:prstGeom prst="chevron">
            <a:avLst/>
          </a:prstGeom>
          <a:solidFill>
            <a:srgbClr val="003D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u</a:t>
            </a:r>
            <a:r>
              <a:rPr lang="en-GB" sz="2800" dirty="0" smtClean="0"/>
              <a:t>se </a:t>
            </a:r>
            <a:r>
              <a:rPr lang="en-GB" sz="2800" dirty="0" smtClean="0"/>
              <a:t>subject databases  </a:t>
            </a:r>
            <a:endParaRPr lang="en-GB" sz="2800" dirty="0"/>
          </a:p>
        </p:txBody>
      </p:sp>
      <p:sp>
        <p:nvSpPr>
          <p:cNvPr id="10" name="Chevron 9"/>
          <p:cNvSpPr/>
          <p:nvPr/>
        </p:nvSpPr>
        <p:spPr>
          <a:xfrm>
            <a:off x="8441979" y="1520190"/>
            <a:ext cx="3468081" cy="1120140"/>
          </a:xfrm>
          <a:prstGeom prst="chevron">
            <a:avLst/>
          </a:prstGeom>
          <a:solidFill>
            <a:srgbClr val="003D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/>
              <a:t>More on Discover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021021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9190" y="1458280"/>
            <a:ext cx="11373700" cy="1374601"/>
          </a:xfrm>
          <a:prstGeom prst="rect">
            <a:avLst/>
          </a:prstGeom>
          <a:solidFill>
            <a:srgbClr val="8270B3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 smtClean="0">
                <a:solidFill>
                  <a:srgbClr val="003DA5"/>
                </a:solidFill>
              </a:rPr>
              <a:t>The library subscribes to a range of databases, both multidisciplinary, for example Science Direct or ProQuest Central and subject specific,  for example Emerald or Business Source Elite.</a:t>
            </a:r>
            <a:endParaRPr lang="en-GB" sz="2800" b="1" dirty="0">
              <a:solidFill>
                <a:srgbClr val="003DA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54" y="64655"/>
            <a:ext cx="12034981" cy="1283632"/>
          </a:xfrm>
          <a:prstGeom prst="rect">
            <a:avLst/>
          </a:prstGeom>
          <a:solidFill>
            <a:srgbClr val="003DA5"/>
          </a:solidFill>
        </p:spPr>
        <p:txBody>
          <a:bodyPr/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+mn-lt"/>
              </a:rPr>
              <a:t>Subject databases</a:t>
            </a:r>
            <a:endParaRPr lang="en-GB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Action Button: Home 15">
            <a:hlinkClick r:id="" action="ppaction://hlinkshowjump?jump=firstslide" highlightClick="1"/>
          </p:cNvPr>
          <p:cNvSpPr/>
          <p:nvPr/>
        </p:nvSpPr>
        <p:spPr>
          <a:xfrm>
            <a:off x="10804841" y="6155798"/>
            <a:ext cx="540000" cy="540000"/>
          </a:xfrm>
          <a:prstGeom prst="actionButtonHom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ction Button: Back or Previous 16">
            <a:hlinkClick r:id="" action="ppaction://hlinkshowjump?jump=previousslide" highlightClick="1"/>
          </p:cNvPr>
          <p:cNvSpPr/>
          <p:nvPr/>
        </p:nvSpPr>
        <p:spPr>
          <a:xfrm>
            <a:off x="10129790" y="6155798"/>
            <a:ext cx="540000" cy="540000"/>
          </a:xfrm>
          <a:prstGeom prst="actionButtonBackPreviou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ction Button: Forward or Next 17">
            <a:hlinkClick r:id="" action="ppaction://hlinkshowjump?jump=nextslide" highlightClick="1"/>
          </p:cNvPr>
          <p:cNvSpPr/>
          <p:nvPr/>
        </p:nvSpPr>
        <p:spPr>
          <a:xfrm>
            <a:off x="11469254" y="6155798"/>
            <a:ext cx="540000" cy="540000"/>
          </a:xfrm>
          <a:prstGeom prst="actionButtonForwardNex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319190" y="2951426"/>
            <a:ext cx="7144600" cy="2275025"/>
          </a:xfrm>
          <a:prstGeom prst="rect">
            <a:avLst/>
          </a:prstGeom>
          <a:solidFill>
            <a:srgbClr val="8270B3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 smtClean="0">
                <a:solidFill>
                  <a:srgbClr val="003DA5"/>
                </a:solidFill>
              </a:rPr>
              <a:t>A subject database gives you more control over your search. </a:t>
            </a:r>
            <a:r>
              <a:rPr lang="en-GB" sz="2800" dirty="0">
                <a:solidFill>
                  <a:srgbClr val="003DA5"/>
                </a:solidFill>
              </a:rPr>
              <a:t> </a:t>
            </a:r>
            <a:r>
              <a:rPr lang="en-GB" sz="2800" dirty="0" smtClean="0">
                <a:solidFill>
                  <a:srgbClr val="003DA5"/>
                </a:solidFill>
              </a:rPr>
              <a:t>You can: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rgbClr val="003DA5"/>
                </a:solidFill>
              </a:rPr>
              <a:t>use more keywords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rgbClr val="003DA5"/>
                </a:solidFill>
              </a:rPr>
              <a:t>use more filters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rgbClr val="003DA5"/>
                </a:solidFill>
              </a:rPr>
              <a:t>save and rerun searches </a:t>
            </a:r>
            <a:endParaRPr lang="en-GB" sz="2800" dirty="0">
              <a:solidFill>
                <a:srgbClr val="003DA5"/>
              </a:solidFill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319190" y="5440680"/>
            <a:ext cx="7092220" cy="1120140"/>
          </a:xfrm>
          <a:prstGeom prst="chevron">
            <a:avLst/>
          </a:prstGeom>
          <a:solidFill>
            <a:srgbClr val="003D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/>
              <a:t>Find the best databases for your subject</a:t>
            </a:r>
            <a:endParaRPr lang="en-GB" sz="2800" dirty="0"/>
          </a:p>
        </p:txBody>
      </p:sp>
      <p:sp>
        <p:nvSpPr>
          <p:cNvPr id="11" name="Rectangle 10"/>
          <p:cNvSpPr/>
          <p:nvPr/>
        </p:nvSpPr>
        <p:spPr>
          <a:xfrm>
            <a:off x="7612380" y="2951427"/>
            <a:ext cx="4080510" cy="1494843"/>
          </a:xfrm>
          <a:prstGeom prst="rect">
            <a:avLst/>
          </a:prstGeom>
          <a:solidFill>
            <a:srgbClr val="8270B3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 smtClean="0">
                <a:solidFill>
                  <a:srgbClr val="003DA5"/>
                </a:solidFill>
              </a:rPr>
              <a:t>Your academic librarians can advise on effective database searching.</a:t>
            </a:r>
            <a:endParaRPr lang="en-GB" sz="2800" dirty="0">
              <a:solidFill>
                <a:srgbClr val="003DA5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612380" y="4564816"/>
            <a:ext cx="4080510" cy="661635"/>
          </a:xfrm>
          <a:prstGeom prst="rect">
            <a:avLst/>
          </a:prstGeom>
          <a:solidFill>
            <a:srgbClr val="003D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 smtClean="0">
                <a:solidFill>
                  <a:schemeClr val="bg1"/>
                </a:solidFill>
              </a:rPr>
              <a:t>Contact your librarian 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6" name="Action Button: Information 5">
            <a:hlinkClick r:id="rId2" action="ppaction://hlinksldjump" highlightClick="1"/>
          </p:cNvPr>
          <p:cNvSpPr/>
          <p:nvPr/>
        </p:nvSpPr>
        <p:spPr>
          <a:xfrm>
            <a:off x="11052810" y="4671204"/>
            <a:ext cx="416444" cy="438006"/>
          </a:xfrm>
          <a:prstGeom prst="actionButtonInform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132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0" grpId="0" animBg="1"/>
      <p:bldP spid="11" grpId="0" animBg="1"/>
      <p:bldP spid="12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54" y="64655"/>
            <a:ext cx="12034981" cy="1283632"/>
          </a:xfrm>
          <a:prstGeom prst="rect">
            <a:avLst/>
          </a:prstGeom>
          <a:solidFill>
            <a:srgbClr val="003DA5"/>
          </a:solidFill>
        </p:spPr>
        <p:txBody>
          <a:bodyPr/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+mn-lt"/>
              </a:rPr>
              <a:t>Finding journals by subject</a:t>
            </a:r>
            <a:endParaRPr lang="en-GB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73804" y="3580150"/>
            <a:ext cx="717665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GB" sz="4000" dirty="0" smtClean="0">
                <a:solidFill>
                  <a:schemeClr val="bg1"/>
                </a:solidFill>
                <a:ea typeface="+mj-ea"/>
                <a:cs typeface="+mj-cs"/>
              </a:rPr>
              <a:t>journal articles on a subject</a:t>
            </a:r>
            <a:endParaRPr lang="en-GB" sz="4000" dirty="0">
              <a:solidFill>
                <a:schemeClr val="bg1"/>
              </a:solidFill>
              <a:ea typeface="+mj-ea"/>
              <a:cs typeface="+mj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73805" y="5235601"/>
            <a:ext cx="59305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GB" sz="4000" dirty="0" smtClean="0">
                <a:solidFill>
                  <a:schemeClr val="bg1"/>
                </a:solidFill>
                <a:ea typeface="+mj-ea"/>
                <a:cs typeface="+mj-cs"/>
              </a:rPr>
              <a:t>journals on a subject</a:t>
            </a:r>
            <a:endParaRPr lang="en-GB" sz="4000" dirty="0">
              <a:solidFill>
                <a:schemeClr val="bg1"/>
              </a:solidFill>
              <a:ea typeface="+mj-ea"/>
              <a:cs typeface="+mj-cs"/>
            </a:endParaRPr>
          </a:p>
        </p:txBody>
      </p:sp>
      <p:sp>
        <p:nvSpPr>
          <p:cNvPr id="16" name="Action Button: Home 15">
            <a:hlinkClick r:id="" action="ppaction://hlinkshowjump?jump=firstslide" highlightClick="1"/>
          </p:cNvPr>
          <p:cNvSpPr/>
          <p:nvPr/>
        </p:nvSpPr>
        <p:spPr>
          <a:xfrm>
            <a:off x="10804841" y="6155798"/>
            <a:ext cx="540000" cy="540000"/>
          </a:xfrm>
          <a:prstGeom prst="actionButtonHom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" name="Group 8"/>
          <p:cNvGrpSpPr/>
          <p:nvPr/>
        </p:nvGrpSpPr>
        <p:grpSpPr>
          <a:xfrm>
            <a:off x="1473804" y="2699382"/>
            <a:ext cx="8343278" cy="1237994"/>
            <a:chOff x="160643" y="1805448"/>
            <a:chExt cx="8343278" cy="1237994"/>
          </a:xfrm>
        </p:grpSpPr>
        <p:sp>
          <p:nvSpPr>
            <p:cNvPr id="4" name="Rectangle 3"/>
            <p:cNvSpPr/>
            <p:nvPr/>
          </p:nvSpPr>
          <p:spPr>
            <a:xfrm>
              <a:off x="160643" y="1805448"/>
              <a:ext cx="8343278" cy="1237994"/>
            </a:xfrm>
            <a:prstGeom prst="rect">
              <a:avLst/>
            </a:prstGeom>
            <a:solidFill>
              <a:srgbClr val="8270B3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800" dirty="0" smtClean="0">
                  <a:solidFill>
                    <a:srgbClr val="003DA5"/>
                  </a:solidFill>
                </a:rPr>
                <a:t>1. Select </a:t>
              </a:r>
              <a:r>
                <a:rPr lang="en-GB" sz="2800" i="1" dirty="0" smtClean="0">
                  <a:solidFill>
                    <a:srgbClr val="003DA5"/>
                  </a:solidFill>
                </a:rPr>
                <a:t>Browse Journals </a:t>
              </a:r>
              <a:r>
                <a:rPr lang="en-GB" sz="2800" dirty="0" smtClean="0">
                  <a:solidFill>
                    <a:srgbClr val="003DA5"/>
                  </a:solidFill>
                </a:rPr>
                <a:t>on library homepage</a:t>
              </a:r>
              <a:endParaRPr lang="en-GB" sz="2800" dirty="0">
                <a:solidFill>
                  <a:srgbClr val="003DA5"/>
                </a:solidFill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4149" y="1878887"/>
              <a:ext cx="951162" cy="1041036"/>
            </a:xfrm>
            <a:prstGeom prst="rect">
              <a:avLst/>
            </a:prstGeom>
          </p:spPr>
        </p:pic>
      </p:grpSp>
      <p:grpSp>
        <p:nvGrpSpPr>
          <p:cNvPr id="11" name="Group 10"/>
          <p:cNvGrpSpPr/>
          <p:nvPr/>
        </p:nvGrpSpPr>
        <p:grpSpPr>
          <a:xfrm>
            <a:off x="1473805" y="4129853"/>
            <a:ext cx="8343277" cy="1237994"/>
            <a:chOff x="160643" y="3321398"/>
            <a:chExt cx="8343277" cy="1237994"/>
          </a:xfrm>
        </p:grpSpPr>
        <p:sp>
          <p:nvSpPr>
            <p:cNvPr id="15" name="Rectangle 14"/>
            <p:cNvSpPr/>
            <p:nvPr/>
          </p:nvSpPr>
          <p:spPr>
            <a:xfrm>
              <a:off x="160643" y="3321398"/>
              <a:ext cx="8343277" cy="1237994"/>
            </a:xfrm>
            <a:prstGeom prst="rect">
              <a:avLst/>
            </a:prstGeom>
            <a:solidFill>
              <a:srgbClr val="8270B3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800" dirty="0" smtClean="0">
                  <a:solidFill>
                    <a:srgbClr val="003DA5"/>
                  </a:solidFill>
                </a:rPr>
                <a:t>2. Choose Connect to </a:t>
              </a:r>
              <a:r>
                <a:rPr lang="en-GB" sz="2800" dirty="0" err="1" smtClean="0">
                  <a:solidFill>
                    <a:srgbClr val="003DA5"/>
                  </a:solidFill>
                </a:rPr>
                <a:t>Browzine</a:t>
              </a:r>
              <a:r>
                <a:rPr lang="en-GB" sz="2800" dirty="0" smtClean="0">
                  <a:solidFill>
                    <a:srgbClr val="003DA5"/>
                  </a:solidFill>
                </a:rPr>
                <a:t>  </a:t>
              </a:r>
              <a:endParaRPr lang="en-GB" sz="2800" dirty="0">
                <a:solidFill>
                  <a:srgbClr val="003DA5"/>
                </a:solidFill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56910" y="3521295"/>
              <a:ext cx="2552700" cy="838200"/>
            </a:xfrm>
            <a:prstGeom prst="rect">
              <a:avLst/>
            </a:prstGeom>
          </p:spPr>
        </p:pic>
      </p:grpSp>
      <p:sp>
        <p:nvSpPr>
          <p:cNvPr id="20" name="Rectangle 19"/>
          <p:cNvSpPr/>
          <p:nvPr/>
        </p:nvSpPr>
        <p:spPr>
          <a:xfrm>
            <a:off x="530346" y="1648083"/>
            <a:ext cx="10568920" cy="820797"/>
          </a:xfrm>
          <a:prstGeom prst="rect">
            <a:avLst/>
          </a:prstGeom>
          <a:solidFill>
            <a:srgbClr val="8270B3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 err="1" smtClean="0">
                <a:solidFill>
                  <a:srgbClr val="003DA5"/>
                </a:solidFill>
              </a:rPr>
              <a:t>Browzine</a:t>
            </a:r>
            <a:r>
              <a:rPr lang="en-GB" sz="2800" dirty="0" smtClean="0">
                <a:solidFill>
                  <a:srgbClr val="003DA5"/>
                </a:solidFill>
              </a:rPr>
              <a:t> enables you to browse, read and monitor journals by subject </a:t>
            </a:r>
            <a:endParaRPr lang="en-GB" sz="2800" b="1" dirty="0">
              <a:solidFill>
                <a:srgbClr val="003DA5"/>
              </a:solidFill>
            </a:endParaRPr>
          </a:p>
        </p:txBody>
      </p:sp>
      <p:sp>
        <p:nvSpPr>
          <p:cNvPr id="19" name="Chevron 18">
            <a:hlinkClick r:id="rId4"/>
          </p:cNvPr>
          <p:cNvSpPr/>
          <p:nvPr/>
        </p:nvSpPr>
        <p:spPr>
          <a:xfrm>
            <a:off x="1473804" y="5595728"/>
            <a:ext cx="6370658" cy="1120140"/>
          </a:xfrm>
          <a:prstGeom prst="chevron">
            <a:avLst/>
          </a:prstGeom>
          <a:solidFill>
            <a:srgbClr val="003D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/>
              <a:t>More information on </a:t>
            </a:r>
            <a:r>
              <a:rPr lang="en-GB" sz="2800" dirty="0" err="1" smtClean="0"/>
              <a:t>Browzine</a:t>
            </a:r>
            <a:endParaRPr lang="en-GB" sz="2800" dirty="0"/>
          </a:p>
        </p:txBody>
      </p:sp>
      <p:sp>
        <p:nvSpPr>
          <p:cNvPr id="17" name="Action Button: Forward or Next 16">
            <a:hlinkClick r:id="" action="ppaction://hlinkshowjump?jump=nextslide" highlightClick="1"/>
          </p:cNvPr>
          <p:cNvSpPr/>
          <p:nvPr/>
        </p:nvSpPr>
        <p:spPr>
          <a:xfrm>
            <a:off x="11469254" y="6155798"/>
            <a:ext cx="540000" cy="540000"/>
          </a:xfrm>
          <a:prstGeom prst="actionButtonForwardNex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72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54" y="64655"/>
            <a:ext cx="12034981" cy="1283632"/>
          </a:xfrm>
          <a:prstGeom prst="rect">
            <a:avLst/>
          </a:prstGeom>
          <a:solidFill>
            <a:srgbClr val="003DA5"/>
          </a:solidFill>
        </p:spPr>
        <p:txBody>
          <a:bodyPr/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+mn-lt"/>
              </a:rPr>
              <a:t>Contact us for further assistance</a:t>
            </a:r>
            <a:endParaRPr lang="en-GB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Action Button: Home 15">
            <a:hlinkClick r:id="" action="ppaction://hlinkshowjump?jump=firstslide" highlightClick="1"/>
          </p:cNvPr>
          <p:cNvSpPr/>
          <p:nvPr/>
        </p:nvSpPr>
        <p:spPr>
          <a:xfrm>
            <a:off x="10804841" y="6155798"/>
            <a:ext cx="540000" cy="540000"/>
          </a:xfrm>
          <a:prstGeom prst="actionButtonHom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ction Button: Back or Previous 16">
            <a:hlinkClick r:id="" action="ppaction://hlinkshowjump?jump=previousslide" highlightClick="1"/>
          </p:cNvPr>
          <p:cNvSpPr/>
          <p:nvPr/>
        </p:nvSpPr>
        <p:spPr>
          <a:xfrm>
            <a:off x="10129790" y="6155798"/>
            <a:ext cx="540000" cy="540000"/>
          </a:xfrm>
          <a:prstGeom prst="actionButtonBackPreviou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6281305" y="1504705"/>
            <a:ext cx="55827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60643" y="1744039"/>
            <a:ext cx="11842999" cy="3021140"/>
          </a:xfrm>
          <a:prstGeom prst="rect">
            <a:avLst/>
          </a:prstGeom>
          <a:solidFill>
            <a:srgbClr val="8270B3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800" dirty="0">
              <a:solidFill>
                <a:srgbClr val="003DA5"/>
              </a:solidFill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sz="half" idx="4294967295"/>
          </p:nvPr>
        </p:nvSpPr>
        <p:spPr>
          <a:xfrm>
            <a:off x="505690" y="1874037"/>
            <a:ext cx="10963564" cy="4351338"/>
          </a:xfrm>
          <a:prstGeom prst="rect">
            <a:avLst/>
          </a:prstGeom>
        </p:spPr>
        <p:txBody>
          <a:bodyPr/>
          <a:lstStyle/>
          <a:p>
            <a:pPr lvl="1"/>
            <a:r>
              <a:rPr lang="en-GB" dirty="0" smtClean="0">
                <a:solidFill>
                  <a:srgbClr val="003DA5"/>
                </a:solidFill>
              </a:rPr>
              <a:t>African Leadership College </a:t>
            </a:r>
            <a:r>
              <a:rPr lang="en-GB" dirty="0" smtClean="0">
                <a:hlinkClick r:id="rId2"/>
              </a:rPr>
              <a:t>lib-alc@gcu.ac.uk</a:t>
            </a:r>
            <a:endParaRPr lang="en-GB" dirty="0" smtClean="0"/>
          </a:p>
          <a:p>
            <a:pPr lvl="1"/>
            <a:r>
              <a:rPr lang="en-GB" dirty="0" smtClean="0">
                <a:solidFill>
                  <a:srgbClr val="003DA5"/>
                </a:solidFill>
              </a:rPr>
              <a:t>Glasgow School for Business and Society </a:t>
            </a:r>
            <a:r>
              <a:rPr lang="en-GB" dirty="0" smtClean="0">
                <a:hlinkClick r:id="rId3"/>
              </a:rPr>
              <a:t>lib-gsbs@gcu.ac.uk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>
                <a:solidFill>
                  <a:srgbClr val="003DA5"/>
                </a:solidFill>
              </a:rPr>
              <a:t>School for Computing, Engineering and Built Environment </a:t>
            </a:r>
            <a:r>
              <a:rPr lang="en-GB" dirty="0" smtClean="0">
                <a:hlinkClick r:id="rId4"/>
              </a:rPr>
              <a:t>lib-scebe@gcu.ac.uk</a:t>
            </a:r>
            <a:endParaRPr lang="en-GB" dirty="0" smtClean="0"/>
          </a:p>
          <a:p>
            <a:pPr lvl="1"/>
            <a:r>
              <a:rPr lang="en-GB" dirty="0" smtClean="0">
                <a:solidFill>
                  <a:srgbClr val="003DA5"/>
                </a:solidFill>
              </a:rPr>
              <a:t>School for Health and Life Sciences </a:t>
            </a:r>
            <a:r>
              <a:rPr lang="en-GB" dirty="0" smtClean="0">
                <a:hlinkClick r:id="rId5"/>
              </a:rPr>
              <a:t>lib-hls@gcu.ac.uk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>
                <a:solidFill>
                  <a:srgbClr val="003DA5"/>
                </a:solidFill>
              </a:rPr>
              <a:t>Institute for University to Business Education </a:t>
            </a:r>
            <a:r>
              <a:rPr lang="en-GB" dirty="0" smtClean="0">
                <a:hlinkClick r:id="rId6"/>
              </a:rPr>
              <a:t>lib.u2b@gcu.ac.uk</a:t>
            </a:r>
            <a:r>
              <a:rPr lang="en-GB" dirty="0" smtClean="0"/>
              <a:t> </a:t>
            </a: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45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0642" y="1805448"/>
            <a:ext cx="11842999" cy="1237994"/>
          </a:xfrm>
          <a:prstGeom prst="rect">
            <a:avLst/>
          </a:prstGeom>
          <a:solidFill>
            <a:srgbClr val="8270B3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 smtClean="0">
                <a:solidFill>
                  <a:srgbClr val="003DA5"/>
                </a:solidFill>
              </a:rPr>
              <a:t>1. Note the article details </a:t>
            </a:r>
            <a:endParaRPr lang="en-GB" sz="2800" dirty="0">
              <a:solidFill>
                <a:srgbClr val="003DA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54" y="64655"/>
            <a:ext cx="12034981" cy="1283632"/>
          </a:xfrm>
          <a:prstGeom prst="rect">
            <a:avLst/>
          </a:prstGeom>
          <a:solidFill>
            <a:srgbClr val="003DA5"/>
          </a:solidFill>
        </p:spPr>
        <p:txBody>
          <a:bodyPr/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+mn-lt"/>
              </a:rPr>
              <a:t>Finding a specific article</a:t>
            </a:r>
            <a:endParaRPr lang="en-GB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73805" y="5235601"/>
            <a:ext cx="59305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GB" sz="4000" dirty="0" smtClean="0">
                <a:solidFill>
                  <a:schemeClr val="bg1"/>
                </a:solidFill>
                <a:ea typeface="+mj-ea"/>
                <a:cs typeface="+mj-cs"/>
              </a:rPr>
              <a:t>journals on a subject</a:t>
            </a:r>
            <a:endParaRPr lang="en-GB" sz="4000" dirty="0">
              <a:solidFill>
                <a:schemeClr val="bg1"/>
              </a:solidFill>
              <a:ea typeface="+mj-ea"/>
              <a:cs typeface="+mj-cs"/>
            </a:endParaRPr>
          </a:p>
        </p:txBody>
      </p:sp>
      <p:sp>
        <p:nvSpPr>
          <p:cNvPr id="16" name="Action Button: Home 15">
            <a:hlinkClick r:id="" action="ppaction://hlinkshowjump?jump=firstslide" highlightClick="1"/>
          </p:cNvPr>
          <p:cNvSpPr/>
          <p:nvPr/>
        </p:nvSpPr>
        <p:spPr>
          <a:xfrm>
            <a:off x="10804841" y="6155798"/>
            <a:ext cx="540000" cy="540000"/>
          </a:xfrm>
          <a:prstGeom prst="actionButtonHom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ction Button: Back or Previous 16">
            <a:hlinkClick r:id="" action="ppaction://hlinkshowjump?jump=previousslide" highlightClick="1"/>
          </p:cNvPr>
          <p:cNvSpPr/>
          <p:nvPr/>
        </p:nvSpPr>
        <p:spPr>
          <a:xfrm>
            <a:off x="10129790" y="6155798"/>
            <a:ext cx="540000" cy="540000"/>
          </a:xfrm>
          <a:prstGeom prst="actionButtonBackPreviou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ction Button: Forward or Next 17">
            <a:hlinkClick r:id="" action="ppaction://hlinkshowjump?jump=nextslide" highlightClick="1"/>
          </p:cNvPr>
          <p:cNvSpPr/>
          <p:nvPr/>
        </p:nvSpPr>
        <p:spPr>
          <a:xfrm>
            <a:off x="11469254" y="6155798"/>
            <a:ext cx="540000" cy="540000"/>
          </a:xfrm>
          <a:prstGeom prst="actionButtonForwardNex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6281305" y="1504705"/>
            <a:ext cx="558277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 smtClean="0"/>
              <a:t>CHUNG, H. &amp; VAN DER LIPPE, T., 2018. </a:t>
            </a:r>
            <a:r>
              <a:rPr lang="en-US" dirty="0"/>
              <a:t>Flexible Working, Work–Life Balance, and Gender Equality: Introduction. </a:t>
            </a:r>
            <a:r>
              <a:rPr lang="en-US" i="1" dirty="0"/>
              <a:t>Social Indicators </a:t>
            </a:r>
            <a:r>
              <a:rPr lang="en-US" i="1" dirty="0" smtClean="0"/>
              <a:t>Research</a:t>
            </a:r>
            <a:r>
              <a:rPr lang="en-US" dirty="0"/>
              <a:t> </a:t>
            </a:r>
            <a:r>
              <a:rPr lang="en-US" dirty="0" smtClean="0"/>
              <a:t>[online]. pp. 1–17. </a:t>
            </a:r>
            <a:r>
              <a:rPr lang="en-US" dirty="0"/>
              <a:t>Available </a:t>
            </a:r>
            <a:r>
              <a:rPr lang="en-US" dirty="0" smtClean="0"/>
              <a:t>from:</a:t>
            </a:r>
            <a:r>
              <a:rPr lang="en-GB" dirty="0" smtClean="0"/>
              <a:t>DOI:10.1007/s11205-018-2025-x 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60644" y="3115321"/>
            <a:ext cx="11842998" cy="1477328"/>
            <a:chOff x="160644" y="3115321"/>
            <a:chExt cx="11842998" cy="1477328"/>
          </a:xfrm>
        </p:grpSpPr>
        <p:sp>
          <p:nvSpPr>
            <p:cNvPr id="15" name="Rectangle 14"/>
            <p:cNvSpPr/>
            <p:nvPr/>
          </p:nvSpPr>
          <p:spPr>
            <a:xfrm>
              <a:off x="160644" y="3321398"/>
              <a:ext cx="11842998" cy="1237994"/>
            </a:xfrm>
            <a:prstGeom prst="rect">
              <a:avLst/>
            </a:prstGeom>
            <a:solidFill>
              <a:srgbClr val="8270B3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800" dirty="0" smtClean="0">
                  <a:solidFill>
                    <a:srgbClr val="003DA5"/>
                  </a:solidFill>
                </a:rPr>
                <a:t>2. </a:t>
              </a:r>
              <a:r>
                <a:rPr lang="en-GB" sz="2800" dirty="0">
                  <a:solidFill>
                    <a:srgbClr val="003DA5"/>
                  </a:solidFill>
                </a:rPr>
                <a:t>I</a:t>
              </a:r>
              <a:r>
                <a:rPr lang="en-GB" sz="2800" dirty="0" smtClean="0">
                  <a:solidFill>
                    <a:srgbClr val="003DA5"/>
                  </a:solidFill>
                </a:rPr>
                <a:t>dentify the article title  </a:t>
              </a:r>
              <a:endParaRPr lang="en-GB" sz="2800" dirty="0">
                <a:solidFill>
                  <a:srgbClr val="003DA5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281305" y="3115321"/>
              <a:ext cx="5582778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dirty="0"/>
            </a:p>
            <a:p>
              <a:r>
                <a:rPr lang="en-US" dirty="0" smtClean="0">
                  <a:solidFill>
                    <a:schemeClr val="bg1">
                      <a:lumMod val="85000"/>
                    </a:schemeClr>
                  </a:solidFill>
                </a:rPr>
                <a:t>CHUNG, H. &amp; VAN DER LIPPE, T., 2018. </a:t>
              </a:r>
              <a:r>
                <a:rPr lang="en-US" dirty="0"/>
                <a:t>Flexible Working, Work–Life Balance, and Gender Equality: Introduction. </a:t>
              </a:r>
              <a:r>
                <a:rPr lang="en-US" i="1" dirty="0">
                  <a:solidFill>
                    <a:schemeClr val="bg1">
                      <a:lumMod val="85000"/>
                    </a:schemeClr>
                  </a:solidFill>
                </a:rPr>
                <a:t>Social Indicators </a:t>
              </a:r>
              <a:r>
                <a:rPr lang="en-US" i="1" dirty="0" smtClean="0">
                  <a:solidFill>
                    <a:schemeClr val="bg1">
                      <a:lumMod val="85000"/>
                    </a:schemeClr>
                  </a:solidFill>
                </a:rPr>
                <a:t>Research</a:t>
              </a:r>
              <a:r>
                <a:rPr lang="en-US" dirty="0">
                  <a:solidFill>
                    <a:schemeClr val="bg1">
                      <a:lumMod val="85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1">
                      <a:lumMod val="85000"/>
                    </a:schemeClr>
                  </a:solidFill>
                </a:rPr>
                <a:t>[online]. pp. 1–17. </a:t>
              </a:r>
              <a:r>
                <a:rPr lang="en-US" dirty="0">
                  <a:solidFill>
                    <a:schemeClr val="bg1">
                      <a:lumMod val="85000"/>
                    </a:schemeClr>
                  </a:solidFill>
                </a:rPr>
                <a:t>Available </a:t>
              </a:r>
              <a:r>
                <a:rPr lang="en-US" dirty="0" smtClean="0">
                  <a:solidFill>
                    <a:schemeClr val="bg1">
                      <a:lumMod val="85000"/>
                    </a:schemeClr>
                  </a:solidFill>
                </a:rPr>
                <a:t>from:</a:t>
              </a:r>
              <a:r>
                <a:rPr lang="en-GB" dirty="0" smtClean="0">
                  <a:solidFill>
                    <a:schemeClr val="bg1">
                      <a:lumMod val="85000"/>
                    </a:schemeClr>
                  </a:solidFill>
                </a:rPr>
                <a:t>DOI:10.1007/s11205-018-2025-x </a:t>
              </a:r>
              <a:endParaRPr lang="en-US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60642" y="4771345"/>
            <a:ext cx="11842999" cy="1237994"/>
            <a:chOff x="160642" y="4771345"/>
            <a:chExt cx="11842999" cy="1237994"/>
          </a:xfrm>
        </p:grpSpPr>
        <p:sp>
          <p:nvSpPr>
            <p:cNvPr id="19" name="Rectangle 18"/>
            <p:cNvSpPr/>
            <p:nvPr/>
          </p:nvSpPr>
          <p:spPr>
            <a:xfrm>
              <a:off x="160642" y="4771345"/>
              <a:ext cx="11842999" cy="1237994"/>
            </a:xfrm>
            <a:prstGeom prst="rect">
              <a:avLst/>
            </a:prstGeom>
            <a:solidFill>
              <a:srgbClr val="8270B3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800" dirty="0" smtClean="0">
                  <a:solidFill>
                    <a:srgbClr val="003DA5"/>
                  </a:solidFill>
                </a:rPr>
                <a:t>3. </a:t>
              </a:r>
              <a:r>
                <a:rPr lang="en-GB" sz="2800" dirty="0">
                  <a:solidFill>
                    <a:srgbClr val="003DA5"/>
                  </a:solidFill>
                </a:rPr>
                <a:t>S</a:t>
              </a:r>
              <a:r>
                <a:rPr lang="en-GB" sz="2800" dirty="0" smtClean="0">
                  <a:solidFill>
                    <a:srgbClr val="003DA5"/>
                  </a:solidFill>
                </a:rPr>
                <a:t>earch for it in Discover  </a:t>
              </a:r>
              <a:endParaRPr lang="en-GB" sz="2800" dirty="0">
                <a:solidFill>
                  <a:srgbClr val="003DA5"/>
                </a:solidFill>
              </a:endParaRPr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9922"/>
            <a:stretch/>
          </p:blipFill>
          <p:spPr>
            <a:xfrm>
              <a:off x="6442967" y="4821315"/>
              <a:ext cx="4226823" cy="112253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94453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60643" y="4441645"/>
            <a:ext cx="5815285" cy="1229434"/>
          </a:xfrm>
          <a:prstGeom prst="rect">
            <a:avLst/>
          </a:prstGeom>
          <a:solidFill>
            <a:srgbClr val="8270B3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 smtClean="0">
                <a:solidFill>
                  <a:srgbClr val="003DA5"/>
                </a:solidFill>
              </a:rPr>
              <a:t>Scenario 2. Still can’t find it? Not part of library collection.</a:t>
            </a:r>
            <a:endParaRPr lang="en-GB" sz="2800" dirty="0">
              <a:solidFill>
                <a:srgbClr val="003DA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54" y="64655"/>
            <a:ext cx="12034981" cy="1283632"/>
          </a:xfrm>
          <a:prstGeom prst="rect">
            <a:avLst/>
          </a:prstGeom>
          <a:solidFill>
            <a:srgbClr val="003DA5"/>
          </a:solidFill>
        </p:spPr>
        <p:txBody>
          <a:bodyPr/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+mn-lt"/>
              </a:rPr>
              <a:t>I can’t find the article on Discover</a:t>
            </a:r>
            <a:endParaRPr lang="en-GB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Action Button: Home 15">
            <a:hlinkClick r:id="" action="ppaction://hlinkshowjump?jump=firstslide" highlightClick="1"/>
          </p:cNvPr>
          <p:cNvSpPr/>
          <p:nvPr/>
        </p:nvSpPr>
        <p:spPr>
          <a:xfrm>
            <a:off x="10804841" y="6155798"/>
            <a:ext cx="540000" cy="540000"/>
          </a:xfrm>
          <a:prstGeom prst="actionButtonHom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ction Button: Back or Previous 16">
            <a:hlinkClick r:id="" action="ppaction://hlinkshowjump?jump=previousslide" highlightClick="1"/>
          </p:cNvPr>
          <p:cNvSpPr/>
          <p:nvPr/>
        </p:nvSpPr>
        <p:spPr>
          <a:xfrm>
            <a:off x="10129790" y="6155798"/>
            <a:ext cx="540000" cy="540000"/>
          </a:xfrm>
          <a:prstGeom prst="actionButtonBackPreviou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60644" y="2358757"/>
            <a:ext cx="5815284" cy="1237994"/>
          </a:xfrm>
          <a:prstGeom prst="rect">
            <a:avLst/>
          </a:prstGeom>
          <a:solidFill>
            <a:srgbClr val="8270B3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 smtClean="0">
                <a:solidFill>
                  <a:srgbClr val="003DA5"/>
                </a:solidFill>
              </a:rPr>
              <a:t>Scenario 1.  The library have it but it’s not in the first page of results: </a:t>
            </a:r>
          </a:p>
        </p:txBody>
      </p:sp>
      <p:sp>
        <p:nvSpPr>
          <p:cNvPr id="3" name="Rectangle 2"/>
          <p:cNvSpPr/>
          <p:nvPr/>
        </p:nvSpPr>
        <p:spPr>
          <a:xfrm>
            <a:off x="6281305" y="1504705"/>
            <a:ext cx="55827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5" name="Pentagon 4">
            <a:hlinkClick r:id="rId2" action="ppaction://hlinksldjump"/>
          </p:cNvPr>
          <p:cNvSpPr/>
          <p:nvPr/>
        </p:nvSpPr>
        <p:spPr>
          <a:xfrm>
            <a:off x="5975928" y="2358757"/>
            <a:ext cx="4719782" cy="1237994"/>
          </a:xfrm>
          <a:prstGeom prst="homePlate">
            <a:avLst/>
          </a:prstGeom>
          <a:solidFill>
            <a:srgbClr val="003D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Filter results to show articles</a:t>
            </a:r>
            <a:endParaRPr lang="en-GB" sz="2400" dirty="0"/>
          </a:p>
        </p:txBody>
      </p:sp>
      <p:sp>
        <p:nvSpPr>
          <p:cNvPr id="11" name="Pentagon 10">
            <a:hlinkClick r:id="rId3" action="ppaction://hlinksldjump"/>
          </p:cNvPr>
          <p:cNvSpPr/>
          <p:nvPr/>
        </p:nvSpPr>
        <p:spPr>
          <a:xfrm>
            <a:off x="5975928" y="4433084"/>
            <a:ext cx="4719782" cy="1237994"/>
          </a:xfrm>
          <a:prstGeom prst="homePlate">
            <a:avLst/>
          </a:prstGeom>
          <a:solidFill>
            <a:srgbClr val="003D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R</a:t>
            </a:r>
            <a:r>
              <a:rPr lang="en-GB" sz="2400" dirty="0" smtClean="0"/>
              <a:t>equest an Inter-library loan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319114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4" grpId="0" animBg="1"/>
      <p:bldP spid="5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54" y="64655"/>
            <a:ext cx="12034981" cy="1283632"/>
          </a:xfrm>
          <a:prstGeom prst="rect">
            <a:avLst/>
          </a:prstGeom>
          <a:solidFill>
            <a:srgbClr val="003DA5"/>
          </a:solidFill>
        </p:spPr>
        <p:txBody>
          <a:bodyPr/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+mn-lt"/>
              </a:rPr>
              <a:t>Filtering results on Discover</a:t>
            </a:r>
            <a:endParaRPr lang="en-GB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73805" y="5235601"/>
            <a:ext cx="59305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GB" sz="4000" dirty="0" smtClean="0">
                <a:solidFill>
                  <a:schemeClr val="bg1"/>
                </a:solidFill>
                <a:ea typeface="+mj-ea"/>
                <a:cs typeface="+mj-cs"/>
              </a:rPr>
              <a:t>journals on a subject</a:t>
            </a:r>
            <a:endParaRPr lang="en-GB" sz="4000" dirty="0">
              <a:solidFill>
                <a:schemeClr val="bg1"/>
              </a:solidFill>
              <a:ea typeface="+mj-ea"/>
              <a:cs typeface="+mj-cs"/>
            </a:endParaRPr>
          </a:p>
        </p:txBody>
      </p:sp>
      <p:sp>
        <p:nvSpPr>
          <p:cNvPr id="16" name="Action Button: Home 15">
            <a:hlinkClick r:id="" action="ppaction://hlinkshowjump?jump=firstslide" highlightClick="1"/>
          </p:cNvPr>
          <p:cNvSpPr/>
          <p:nvPr/>
        </p:nvSpPr>
        <p:spPr>
          <a:xfrm>
            <a:off x="10804841" y="6155798"/>
            <a:ext cx="540000" cy="540000"/>
          </a:xfrm>
          <a:prstGeom prst="actionButtonHom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ction Button: Back or Previous 16">
            <a:hlinkClick r:id="" action="ppaction://hlinkshowjump?jump=previousslide" highlightClick="1"/>
          </p:cNvPr>
          <p:cNvSpPr/>
          <p:nvPr/>
        </p:nvSpPr>
        <p:spPr>
          <a:xfrm>
            <a:off x="10129790" y="6155798"/>
            <a:ext cx="540000" cy="540000"/>
          </a:xfrm>
          <a:prstGeom prst="actionButtonBackPreviou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6281305" y="1504705"/>
            <a:ext cx="55827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29"/>
          <a:stretch/>
        </p:blipFill>
        <p:spPr>
          <a:xfrm>
            <a:off x="311218" y="1798877"/>
            <a:ext cx="6320662" cy="3439021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237686" y="1740437"/>
            <a:ext cx="4858816" cy="1653931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800" dirty="0">
              <a:solidFill>
                <a:srgbClr val="003DA5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8581" y="3154643"/>
            <a:ext cx="4858816" cy="1566018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800" dirty="0">
              <a:solidFill>
                <a:srgbClr val="003DA5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829299" y="1798877"/>
            <a:ext cx="1680200" cy="38793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311219" y="5688488"/>
            <a:ext cx="9683520" cy="1008896"/>
          </a:xfrm>
          <a:prstGeom prst="rect">
            <a:avLst/>
          </a:prstGeom>
          <a:solidFill>
            <a:srgbClr val="8270B3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 smtClean="0">
                <a:solidFill>
                  <a:srgbClr val="003DA5"/>
                </a:solidFill>
              </a:rPr>
              <a:t>Article not there? Request an inter-library library loan. </a:t>
            </a:r>
            <a:r>
              <a:rPr lang="en-GB" sz="2800" dirty="0" smtClean="0">
                <a:solidFill>
                  <a:srgbClr val="003DA5"/>
                </a:solidFill>
                <a:hlinkClick r:id="rId3" action="ppaction://hlinksldjump"/>
              </a:rPr>
              <a:t>Click here</a:t>
            </a:r>
            <a:endParaRPr lang="en-GB" sz="2800" dirty="0" smtClean="0">
              <a:solidFill>
                <a:srgbClr val="003DA5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4893863" y="4420090"/>
            <a:ext cx="1680200" cy="50273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" name="Group 8"/>
          <p:cNvGrpSpPr/>
          <p:nvPr/>
        </p:nvGrpSpPr>
        <p:grpSpPr>
          <a:xfrm>
            <a:off x="6822171" y="1484844"/>
            <a:ext cx="4851620" cy="1483558"/>
            <a:chOff x="6617633" y="1785194"/>
            <a:chExt cx="4851620" cy="1483558"/>
          </a:xfrm>
        </p:grpSpPr>
        <p:sp>
          <p:nvSpPr>
            <p:cNvPr id="4" name="Rectangle 3"/>
            <p:cNvSpPr/>
            <p:nvPr/>
          </p:nvSpPr>
          <p:spPr>
            <a:xfrm>
              <a:off x="7646868" y="1785194"/>
              <a:ext cx="3822385" cy="1483558"/>
            </a:xfrm>
            <a:prstGeom prst="rect">
              <a:avLst/>
            </a:prstGeom>
            <a:solidFill>
              <a:srgbClr val="8270B3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800" dirty="0" smtClean="0">
                  <a:solidFill>
                    <a:srgbClr val="003DA5"/>
                  </a:solidFill>
                </a:rPr>
                <a:t>Use the </a:t>
              </a:r>
              <a:r>
                <a:rPr lang="en-GB" sz="2800" i="1" dirty="0" smtClean="0">
                  <a:solidFill>
                    <a:srgbClr val="003DA5"/>
                  </a:solidFill>
                </a:rPr>
                <a:t>Refine my results </a:t>
              </a:r>
              <a:r>
                <a:rPr lang="en-GB" sz="2800" dirty="0" smtClean="0">
                  <a:solidFill>
                    <a:srgbClr val="003DA5"/>
                  </a:solidFill>
                </a:rPr>
                <a:t>options on the results screen.</a:t>
              </a:r>
            </a:p>
          </p:txBody>
        </p:sp>
        <p:sp>
          <p:nvSpPr>
            <p:cNvPr id="8" name="Isosceles Triangle 7"/>
            <p:cNvSpPr/>
            <p:nvPr/>
          </p:nvSpPr>
          <p:spPr>
            <a:xfrm rot="16200000">
              <a:off x="6390472" y="2012355"/>
              <a:ext cx="1483558" cy="1029236"/>
            </a:xfrm>
            <a:prstGeom prst="triangle">
              <a:avLst/>
            </a:prstGeom>
            <a:solidFill>
              <a:srgbClr val="8270B3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871429" y="4104194"/>
            <a:ext cx="4851621" cy="1211314"/>
            <a:chOff x="6617633" y="3714873"/>
            <a:chExt cx="4851621" cy="1211314"/>
          </a:xfrm>
        </p:grpSpPr>
        <p:sp>
          <p:nvSpPr>
            <p:cNvPr id="19" name="Rectangle 18"/>
            <p:cNvSpPr/>
            <p:nvPr/>
          </p:nvSpPr>
          <p:spPr>
            <a:xfrm>
              <a:off x="7646869" y="3718759"/>
              <a:ext cx="3822385" cy="1204063"/>
            </a:xfrm>
            <a:prstGeom prst="rect">
              <a:avLst/>
            </a:prstGeom>
            <a:solidFill>
              <a:srgbClr val="8270B3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800" dirty="0" smtClean="0">
                  <a:solidFill>
                    <a:srgbClr val="003DA5"/>
                  </a:solidFill>
                </a:rPr>
                <a:t>For </a:t>
              </a:r>
              <a:r>
                <a:rPr lang="en-GB" sz="2800" i="1" dirty="0">
                  <a:solidFill>
                    <a:srgbClr val="003DA5"/>
                  </a:solidFill>
                </a:rPr>
                <a:t>Resource Type </a:t>
              </a:r>
              <a:endParaRPr lang="en-GB" sz="2800" i="1" dirty="0" smtClean="0">
                <a:solidFill>
                  <a:srgbClr val="003DA5"/>
                </a:solidFill>
              </a:endParaRPr>
            </a:p>
            <a:p>
              <a:r>
                <a:rPr lang="en-GB" sz="2800" dirty="0" smtClean="0">
                  <a:solidFill>
                    <a:srgbClr val="003DA5"/>
                  </a:solidFill>
                </a:rPr>
                <a:t>select </a:t>
              </a:r>
              <a:r>
                <a:rPr lang="en-GB" sz="2800" i="1" dirty="0">
                  <a:solidFill>
                    <a:srgbClr val="003DA5"/>
                  </a:solidFill>
                </a:rPr>
                <a:t>Articles.</a:t>
              </a:r>
            </a:p>
          </p:txBody>
        </p:sp>
        <p:sp>
          <p:nvSpPr>
            <p:cNvPr id="22" name="Isosceles Triangle 21"/>
            <p:cNvSpPr/>
            <p:nvPr/>
          </p:nvSpPr>
          <p:spPr>
            <a:xfrm rot="16200000">
              <a:off x="6526594" y="3805912"/>
              <a:ext cx="1211314" cy="1029236"/>
            </a:xfrm>
            <a:prstGeom prst="triangle">
              <a:avLst/>
            </a:prstGeom>
            <a:solidFill>
              <a:srgbClr val="8270B3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746888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54" y="64655"/>
            <a:ext cx="12034981" cy="1283632"/>
          </a:xfrm>
          <a:prstGeom prst="rect">
            <a:avLst/>
          </a:prstGeom>
          <a:solidFill>
            <a:srgbClr val="003DA5"/>
          </a:solidFill>
        </p:spPr>
        <p:txBody>
          <a:bodyPr/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+mn-lt"/>
              </a:rPr>
              <a:t>Requesting an inter-library loan on Discover</a:t>
            </a:r>
            <a:endParaRPr lang="en-GB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73805" y="5235601"/>
            <a:ext cx="59305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GB" sz="4000" dirty="0" smtClean="0">
                <a:solidFill>
                  <a:schemeClr val="bg1"/>
                </a:solidFill>
                <a:ea typeface="+mj-ea"/>
                <a:cs typeface="+mj-cs"/>
              </a:rPr>
              <a:t>journals on a subject</a:t>
            </a:r>
            <a:endParaRPr lang="en-GB" sz="4000" dirty="0">
              <a:solidFill>
                <a:schemeClr val="bg1"/>
              </a:solidFill>
              <a:ea typeface="+mj-ea"/>
              <a:cs typeface="+mj-cs"/>
            </a:endParaRPr>
          </a:p>
        </p:txBody>
      </p:sp>
      <p:sp>
        <p:nvSpPr>
          <p:cNvPr id="16" name="Action Button: Home 15">
            <a:hlinkClick r:id="" action="ppaction://hlinkshowjump?jump=firstslide" highlightClick="1"/>
          </p:cNvPr>
          <p:cNvSpPr/>
          <p:nvPr/>
        </p:nvSpPr>
        <p:spPr>
          <a:xfrm>
            <a:off x="10804841" y="6155798"/>
            <a:ext cx="540000" cy="540000"/>
          </a:xfrm>
          <a:prstGeom prst="actionButtonHom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ction Button: Back or Previous 16">
            <a:hlinkClick r:id="" action="ppaction://hlinkshowjump?jump=previousslide" highlightClick="1"/>
          </p:cNvPr>
          <p:cNvSpPr/>
          <p:nvPr/>
        </p:nvSpPr>
        <p:spPr>
          <a:xfrm>
            <a:off x="10129790" y="6155798"/>
            <a:ext cx="540000" cy="540000"/>
          </a:xfrm>
          <a:prstGeom prst="actionButtonBackPreviou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ction Button: Forward or Next 17">
            <a:hlinkClick r:id="" action="ppaction://hlinkshowjump?jump=nextslide" highlightClick="1"/>
          </p:cNvPr>
          <p:cNvSpPr/>
          <p:nvPr/>
        </p:nvSpPr>
        <p:spPr>
          <a:xfrm>
            <a:off x="11469254" y="6155798"/>
            <a:ext cx="540000" cy="540000"/>
          </a:xfrm>
          <a:prstGeom prst="actionButtonForwardNex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6281305" y="1504705"/>
            <a:ext cx="55827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09" y="2004931"/>
            <a:ext cx="6320662" cy="2967723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1559887" y="2580463"/>
            <a:ext cx="3333975" cy="38793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" name="Group 8"/>
          <p:cNvGrpSpPr/>
          <p:nvPr/>
        </p:nvGrpSpPr>
        <p:grpSpPr>
          <a:xfrm>
            <a:off x="6746417" y="2063746"/>
            <a:ext cx="4851620" cy="1483558"/>
            <a:chOff x="6617633" y="1785194"/>
            <a:chExt cx="4851620" cy="1483558"/>
          </a:xfrm>
        </p:grpSpPr>
        <p:sp>
          <p:nvSpPr>
            <p:cNvPr id="4" name="Rectangle 3"/>
            <p:cNvSpPr/>
            <p:nvPr/>
          </p:nvSpPr>
          <p:spPr>
            <a:xfrm>
              <a:off x="7646868" y="1785194"/>
              <a:ext cx="3822385" cy="1483558"/>
            </a:xfrm>
            <a:prstGeom prst="rect">
              <a:avLst/>
            </a:prstGeom>
            <a:solidFill>
              <a:srgbClr val="8270B3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800" dirty="0" smtClean="0">
                  <a:solidFill>
                    <a:srgbClr val="003DA5"/>
                  </a:solidFill>
                </a:rPr>
                <a:t>Sign in using your GCU username and password</a:t>
              </a:r>
            </a:p>
          </p:txBody>
        </p:sp>
        <p:sp>
          <p:nvSpPr>
            <p:cNvPr id="8" name="Isosceles Triangle 7"/>
            <p:cNvSpPr/>
            <p:nvPr/>
          </p:nvSpPr>
          <p:spPr>
            <a:xfrm rot="16200000">
              <a:off x="6390472" y="2012355"/>
              <a:ext cx="1483558" cy="1029236"/>
            </a:xfrm>
            <a:prstGeom prst="triangle">
              <a:avLst/>
            </a:prstGeom>
            <a:solidFill>
              <a:srgbClr val="8270B3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23250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54" y="64655"/>
            <a:ext cx="12034981" cy="1283632"/>
          </a:xfrm>
          <a:prstGeom prst="rect">
            <a:avLst/>
          </a:prstGeom>
          <a:solidFill>
            <a:srgbClr val="003DA5"/>
          </a:solidFill>
        </p:spPr>
        <p:txBody>
          <a:bodyPr/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+mn-lt"/>
              </a:rPr>
              <a:t>Requesting an inter-library loan on Discover</a:t>
            </a:r>
            <a:endParaRPr lang="en-GB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73805" y="5235601"/>
            <a:ext cx="59305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GB" sz="4000" dirty="0" smtClean="0">
                <a:solidFill>
                  <a:schemeClr val="bg1"/>
                </a:solidFill>
                <a:ea typeface="+mj-ea"/>
                <a:cs typeface="+mj-cs"/>
              </a:rPr>
              <a:t>journals on a subject</a:t>
            </a:r>
            <a:endParaRPr lang="en-GB" sz="4000" dirty="0">
              <a:solidFill>
                <a:schemeClr val="bg1"/>
              </a:solidFill>
              <a:ea typeface="+mj-ea"/>
              <a:cs typeface="+mj-cs"/>
            </a:endParaRPr>
          </a:p>
        </p:txBody>
      </p:sp>
      <p:sp>
        <p:nvSpPr>
          <p:cNvPr id="16" name="Action Button: Home 15">
            <a:hlinkClick r:id="" action="ppaction://hlinkshowjump?jump=firstslide" highlightClick="1"/>
          </p:cNvPr>
          <p:cNvSpPr/>
          <p:nvPr/>
        </p:nvSpPr>
        <p:spPr>
          <a:xfrm>
            <a:off x="10804841" y="6155798"/>
            <a:ext cx="540000" cy="540000"/>
          </a:xfrm>
          <a:prstGeom prst="actionButtonHom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ction Button: Back or Previous 16">
            <a:hlinkClick r:id="" action="ppaction://hlinkshowjump?jump=previousslide" highlightClick="1"/>
          </p:cNvPr>
          <p:cNvSpPr/>
          <p:nvPr/>
        </p:nvSpPr>
        <p:spPr>
          <a:xfrm>
            <a:off x="10129790" y="6155798"/>
            <a:ext cx="540000" cy="540000"/>
          </a:xfrm>
          <a:prstGeom prst="actionButtonBackPreviou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ction Button: Forward or Next 17">
            <a:hlinkClick r:id="" action="ppaction://hlinkshowjump?jump=nextslide" highlightClick="1"/>
          </p:cNvPr>
          <p:cNvSpPr/>
          <p:nvPr/>
        </p:nvSpPr>
        <p:spPr>
          <a:xfrm>
            <a:off x="11469254" y="6155798"/>
            <a:ext cx="540000" cy="540000"/>
          </a:xfrm>
          <a:prstGeom prst="actionButtonForwardNex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6281305" y="1504705"/>
            <a:ext cx="55827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09" y="2004931"/>
            <a:ext cx="6320662" cy="2967723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5046452" y="3197177"/>
            <a:ext cx="1440612" cy="38793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oup 5"/>
          <p:cNvGrpSpPr/>
          <p:nvPr/>
        </p:nvGrpSpPr>
        <p:grpSpPr>
          <a:xfrm>
            <a:off x="6737790" y="2580463"/>
            <a:ext cx="4851621" cy="1491073"/>
            <a:chOff x="6746417" y="2063746"/>
            <a:chExt cx="4851621" cy="1491073"/>
          </a:xfrm>
        </p:grpSpPr>
        <p:sp>
          <p:nvSpPr>
            <p:cNvPr id="4" name="Rectangle 3"/>
            <p:cNvSpPr/>
            <p:nvPr/>
          </p:nvSpPr>
          <p:spPr>
            <a:xfrm>
              <a:off x="7775653" y="2071261"/>
              <a:ext cx="3822385" cy="1483558"/>
            </a:xfrm>
            <a:prstGeom prst="rect">
              <a:avLst/>
            </a:prstGeom>
            <a:solidFill>
              <a:srgbClr val="8270B3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800" dirty="0" smtClean="0">
                  <a:solidFill>
                    <a:srgbClr val="003DA5"/>
                  </a:solidFill>
                </a:rPr>
                <a:t>Select </a:t>
              </a:r>
              <a:r>
                <a:rPr lang="en-GB" sz="2800" i="1" dirty="0" smtClean="0">
                  <a:solidFill>
                    <a:srgbClr val="003DA5"/>
                  </a:solidFill>
                </a:rPr>
                <a:t>Expand My Results Beyond GCU Library Collections</a:t>
              </a:r>
            </a:p>
          </p:txBody>
        </p:sp>
        <p:sp>
          <p:nvSpPr>
            <p:cNvPr id="8" name="Isosceles Triangle 7"/>
            <p:cNvSpPr/>
            <p:nvPr/>
          </p:nvSpPr>
          <p:spPr>
            <a:xfrm rot="16200000">
              <a:off x="6519256" y="2290907"/>
              <a:ext cx="1483558" cy="1029236"/>
            </a:xfrm>
            <a:prstGeom prst="triangle">
              <a:avLst/>
            </a:prstGeom>
            <a:solidFill>
              <a:srgbClr val="8270B3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840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54" y="64655"/>
            <a:ext cx="12034981" cy="1283632"/>
          </a:xfrm>
          <a:prstGeom prst="rect">
            <a:avLst/>
          </a:prstGeom>
          <a:solidFill>
            <a:srgbClr val="003DA5"/>
          </a:solidFill>
        </p:spPr>
        <p:txBody>
          <a:bodyPr/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+mn-lt"/>
              </a:rPr>
              <a:t>Requesting an inter-library loan on Discover</a:t>
            </a:r>
            <a:endParaRPr lang="en-GB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73805" y="5235601"/>
            <a:ext cx="59305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GB" sz="4000" dirty="0" smtClean="0">
                <a:solidFill>
                  <a:schemeClr val="bg1"/>
                </a:solidFill>
                <a:ea typeface="+mj-ea"/>
                <a:cs typeface="+mj-cs"/>
              </a:rPr>
              <a:t>journals on a subject</a:t>
            </a:r>
            <a:endParaRPr lang="en-GB" sz="4000" dirty="0">
              <a:solidFill>
                <a:schemeClr val="bg1"/>
              </a:solidFill>
              <a:ea typeface="+mj-ea"/>
              <a:cs typeface="+mj-cs"/>
            </a:endParaRPr>
          </a:p>
        </p:txBody>
      </p:sp>
      <p:sp>
        <p:nvSpPr>
          <p:cNvPr id="16" name="Action Button: Home 15">
            <a:hlinkClick r:id="" action="ppaction://hlinkshowjump?jump=firstslide" highlightClick="1"/>
          </p:cNvPr>
          <p:cNvSpPr/>
          <p:nvPr/>
        </p:nvSpPr>
        <p:spPr>
          <a:xfrm>
            <a:off x="10804841" y="6155798"/>
            <a:ext cx="540000" cy="540000"/>
          </a:xfrm>
          <a:prstGeom prst="actionButtonHom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ction Button: Back or Previous 16">
            <a:hlinkClick r:id="" action="ppaction://hlinkshowjump?jump=previousslide" highlightClick="1"/>
          </p:cNvPr>
          <p:cNvSpPr/>
          <p:nvPr/>
        </p:nvSpPr>
        <p:spPr>
          <a:xfrm>
            <a:off x="10129790" y="6155798"/>
            <a:ext cx="540000" cy="540000"/>
          </a:xfrm>
          <a:prstGeom prst="actionButtonBackPreviou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ction Button: Forward or Next 17">
            <a:hlinkClick r:id="" action="ppaction://hlinkshowjump?jump=nextslide" highlightClick="1"/>
          </p:cNvPr>
          <p:cNvSpPr/>
          <p:nvPr/>
        </p:nvSpPr>
        <p:spPr>
          <a:xfrm>
            <a:off x="11469254" y="6155798"/>
            <a:ext cx="540000" cy="540000"/>
          </a:xfrm>
          <a:prstGeom prst="actionButtonForwardNex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6281305" y="1504705"/>
            <a:ext cx="55827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385" y="2004931"/>
            <a:ext cx="6019909" cy="2967723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456385" y="2834868"/>
            <a:ext cx="4667706" cy="80547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oup 5"/>
          <p:cNvGrpSpPr/>
          <p:nvPr/>
        </p:nvGrpSpPr>
        <p:grpSpPr>
          <a:xfrm>
            <a:off x="6646883" y="2425188"/>
            <a:ext cx="4851621" cy="1491073"/>
            <a:chOff x="6746417" y="2063746"/>
            <a:chExt cx="4851621" cy="1491073"/>
          </a:xfrm>
        </p:grpSpPr>
        <p:sp>
          <p:nvSpPr>
            <p:cNvPr id="4" name="Rectangle 3"/>
            <p:cNvSpPr/>
            <p:nvPr/>
          </p:nvSpPr>
          <p:spPr>
            <a:xfrm>
              <a:off x="7775653" y="2071261"/>
              <a:ext cx="3822385" cy="1483558"/>
            </a:xfrm>
            <a:prstGeom prst="rect">
              <a:avLst/>
            </a:prstGeom>
            <a:solidFill>
              <a:srgbClr val="8270B3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800" dirty="0" smtClean="0">
                  <a:solidFill>
                    <a:srgbClr val="003DA5"/>
                  </a:solidFill>
                </a:rPr>
                <a:t>Click on the article you are searching for</a:t>
              </a:r>
              <a:endParaRPr lang="en-GB" sz="2800" i="1" dirty="0" smtClean="0">
                <a:solidFill>
                  <a:srgbClr val="003DA5"/>
                </a:solidFill>
              </a:endParaRPr>
            </a:p>
          </p:txBody>
        </p:sp>
        <p:sp>
          <p:nvSpPr>
            <p:cNvPr id="8" name="Isosceles Triangle 7"/>
            <p:cNvSpPr/>
            <p:nvPr/>
          </p:nvSpPr>
          <p:spPr>
            <a:xfrm rot="16200000">
              <a:off x="6519256" y="2290907"/>
              <a:ext cx="1483558" cy="1029236"/>
            </a:xfrm>
            <a:prstGeom prst="triangle">
              <a:avLst/>
            </a:prstGeom>
            <a:solidFill>
              <a:srgbClr val="8270B3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94973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54" y="64655"/>
            <a:ext cx="12034981" cy="1283632"/>
          </a:xfrm>
          <a:prstGeom prst="rect">
            <a:avLst/>
          </a:prstGeom>
          <a:solidFill>
            <a:srgbClr val="003DA5"/>
          </a:solidFill>
        </p:spPr>
        <p:txBody>
          <a:bodyPr/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+mn-lt"/>
              </a:rPr>
              <a:t>Requesting an inter-library loan on Discover</a:t>
            </a:r>
            <a:endParaRPr lang="en-GB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73805" y="5235601"/>
            <a:ext cx="59305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GB" sz="4000" dirty="0" smtClean="0">
                <a:solidFill>
                  <a:schemeClr val="bg1"/>
                </a:solidFill>
                <a:ea typeface="+mj-ea"/>
                <a:cs typeface="+mj-cs"/>
              </a:rPr>
              <a:t>journals on a subject</a:t>
            </a:r>
            <a:endParaRPr lang="en-GB" sz="4000" dirty="0">
              <a:solidFill>
                <a:schemeClr val="bg1"/>
              </a:solidFill>
              <a:ea typeface="+mj-ea"/>
              <a:cs typeface="+mj-cs"/>
            </a:endParaRPr>
          </a:p>
        </p:txBody>
      </p:sp>
      <p:sp>
        <p:nvSpPr>
          <p:cNvPr id="16" name="Action Button: Home 15">
            <a:hlinkClick r:id="" action="ppaction://hlinkshowjump?jump=firstslide" highlightClick="1"/>
          </p:cNvPr>
          <p:cNvSpPr/>
          <p:nvPr/>
        </p:nvSpPr>
        <p:spPr>
          <a:xfrm>
            <a:off x="10804841" y="6155798"/>
            <a:ext cx="540000" cy="540000"/>
          </a:xfrm>
          <a:prstGeom prst="actionButtonHom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ction Button: Back or Previous 16">
            <a:hlinkClick r:id="" action="ppaction://hlinkshowjump?jump=previousslide" highlightClick="1"/>
          </p:cNvPr>
          <p:cNvSpPr/>
          <p:nvPr/>
        </p:nvSpPr>
        <p:spPr>
          <a:xfrm>
            <a:off x="10129790" y="6155798"/>
            <a:ext cx="540000" cy="540000"/>
          </a:xfrm>
          <a:prstGeom prst="actionButtonBackPreviou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6281305" y="1504705"/>
            <a:ext cx="55827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640" y="2004931"/>
            <a:ext cx="5517398" cy="2967723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1299079" y="4192438"/>
            <a:ext cx="2832974" cy="63835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oup 5"/>
          <p:cNvGrpSpPr/>
          <p:nvPr/>
        </p:nvGrpSpPr>
        <p:grpSpPr>
          <a:xfrm>
            <a:off x="6353585" y="3613054"/>
            <a:ext cx="4851621" cy="1491073"/>
            <a:chOff x="6746417" y="2063746"/>
            <a:chExt cx="4851621" cy="1491073"/>
          </a:xfrm>
        </p:grpSpPr>
        <p:sp>
          <p:nvSpPr>
            <p:cNvPr id="4" name="Rectangle 3"/>
            <p:cNvSpPr/>
            <p:nvPr/>
          </p:nvSpPr>
          <p:spPr>
            <a:xfrm>
              <a:off x="7775653" y="2071261"/>
              <a:ext cx="3822385" cy="1483558"/>
            </a:xfrm>
            <a:prstGeom prst="rect">
              <a:avLst/>
            </a:prstGeom>
            <a:solidFill>
              <a:srgbClr val="8270B3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800" dirty="0" smtClean="0">
                  <a:solidFill>
                    <a:srgbClr val="003DA5"/>
                  </a:solidFill>
                </a:rPr>
                <a:t>Click on Inter-library loan request and complete the online form.</a:t>
              </a:r>
              <a:endParaRPr lang="en-GB" sz="2800" i="1" dirty="0" smtClean="0">
                <a:solidFill>
                  <a:srgbClr val="003DA5"/>
                </a:solidFill>
              </a:endParaRPr>
            </a:p>
          </p:txBody>
        </p:sp>
        <p:sp>
          <p:nvSpPr>
            <p:cNvPr id="8" name="Isosceles Triangle 7"/>
            <p:cNvSpPr/>
            <p:nvPr/>
          </p:nvSpPr>
          <p:spPr>
            <a:xfrm rot="16200000">
              <a:off x="6519256" y="2290907"/>
              <a:ext cx="1483558" cy="1029236"/>
            </a:xfrm>
            <a:prstGeom prst="triangle">
              <a:avLst/>
            </a:prstGeom>
            <a:solidFill>
              <a:srgbClr val="8270B3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311219" y="5688488"/>
            <a:ext cx="9479326" cy="1008896"/>
          </a:xfrm>
          <a:prstGeom prst="rect">
            <a:avLst/>
          </a:prstGeom>
          <a:solidFill>
            <a:srgbClr val="8270B3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 smtClean="0">
                <a:solidFill>
                  <a:srgbClr val="003DA5"/>
                </a:solidFill>
              </a:rPr>
              <a:t>The Inter-library loan team will process your request. Note: not everything is available via </a:t>
            </a:r>
            <a:r>
              <a:rPr lang="en-GB" sz="2800" dirty="0" err="1" smtClean="0">
                <a:solidFill>
                  <a:srgbClr val="003DA5"/>
                </a:solidFill>
              </a:rPr>
              <a:t>lnter</a:t>
            </a:r>
            <a:r>
              <a:rPr lang="en-GB" sz="2800" dirty="0" smtClean="0">
                <a:solidFill>
                  <a:srgbClr val="003DA5"/>
                </a:solidFill>
              </a:rPr>
              <a:t>-library loan</a:t>
            </a:r>
          </a:p>
        </p:txBody>
      </p:sp>
    </p:spTree>
    <p:extLst>
      <p:ext uri="{BB962C8B-B14F-4D97-AF65-F5344CB8AC3E}">
        <p14:creationId xmlns:p14="http://schemas.microsoft.com/office/powerpoint/2010/main" val="2159609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10446" y="3106795"/>
            <a:ext cx="3149990" cy="1237994"/>
          </a:xfrm>
          <a:prstGeom prst="rect">
            <a:avLst/>
          </a:prstGeom>
          <a:solidFill>
            <a:srgbClr val="8270B3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b="1" dirty="0" smtClean="0">
                <a:solidFill>
                  <a:srgbClr val="003DA5"/>
                </a:solidFill>
              </a:rPr>
              <a:t>Discover</a:t>
            </a:r>
            <a:r>
              <a:rPr lang="en-GB" sz="2800" dirty="0" smtClean="0">
                <a:solidFill>
                  <a:srgbClr val="003DA5"/>
                </a:solidFill>
              </a:rPr>
              <a:t>  </a:t>
            </a:r>
            <a:endParaRPr lang="en-GB" sz="2800" dirty="0">
              <a:solidFill>
                <a:srgbClr val="003DA5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0446" y="1562088"/>
            <a:ext cx="8279175" cy="1237994"/>
          </a:xfrm>
          <a:prstGeom prst="rect">
            <a:avLst/>
          </a:prstGeom>
          <a:solidFill>
            <a:srgbClr val="8270B3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003DA5"/>
                </a:solidFill>
              </a:rPr>
              <a:t>Two main places to search on a topic using keywords:</a:t>
            </a:r>
            <a:endParaRPr lang="en-GB" sz="2800" b="1" dirty="0">
              <a:solidFill>
                <a:srgbClr val="003DA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54" y="64655"/>
            <a:ext cx="12034981" cy="1283632"/>
          </a:xfrm>
          <a:prstGeom prst="rect">
            <a:avLst/>
          </a:prstGeom>
          <a:solidFill>
            <a:srgbClr val="003DA5"/>
          </a:solidFill>
        </p:spPr>
        <p:txBody>
          <a:bodyPr/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+mn-lt"/>
              </a:rPr>
              <a:t>Finding articles on a topic</a:t>
            </a:r>
            <a:endParaRPr lang="en-GB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73805" y="5235601"/>
            <a:ext cx="59305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GB" sz="4000" dirty="0" smtClean="0">
                <a:solidFill>
                  <a:schemeClr val="bg1"/>
                </a:solidFill>
                <a:ea typeface="+mj-ea"/>
                <a:cs typeface="+mj-cs"/>
              </a:rPr>
              <a:t>journals on a subject</a:t>
            </a:r>
            <a:endParaRPr lang="en-GB" sz="4000" dirty="0">
              <a:solidFill>
                <a:schemeClr val="bg1"/>
              </a:solidFill>
              <a:ea typeface="+mj-ea"/>
              <a:cs typeface="+mj-cs"/>
            </a:endParaRPr>
          </a:p>
        </p:txBody>
      </p:sp>
      <p:sp>
        <p:nvSpPr>
          <p:cNvPr id="16" name="Action Button: Home 15">
            <a:hlinkClick r:id="" action="ppaction://hlinkshowjump?jump=firstslide" highlightClick="1"/>
          </p:cNvPr>
          <p:cNvSpPr/>
          <p:nvPr/>
        </p:nvSpPr>
        <p:spPr>
          <a:xfrm>
            <a:off x="10804841" y="6155798"/>
            <a:ext cx="540000" cy="540000"/>
          </a:xfrm>
          <a:prstGeom prst="actionButtonHom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ction Button: Back or Previous 16">
            <a:hlinkClick r:id="" action="ppaction://hlinkshowjump?jump=previousslide" highlightClick="1"/>
          </p:cNvPr>
          <p:cNvSpPr/>
          <p:nvPr/>
        </p:nvSpPr>
        <p:spPr>
          <a:xfrm>
            <a:off x="10129790" y="6155798"/>
            <a:ext cx="540000" cy="540000"/>
          </a:xfrm>
          <a:prstGeom prst="actionButtonBackPreviou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ction Button: Forward or Next 17">
            <a:hlinkClick r:id="" action="ppaction://hlinkshowjump?jump=nextslide" highlightClick="1"/>
          </p:cNvPr>
          <p:cNvSpPr/>
          <p:nvPr/>
        </p:nvSpPr>
        <p:spPr>
          <a:xfrm>
            <a:off x="11469254" y="6155798"/>
            <a:ext cx="540000" cy="540000"/>
          </a:xfrm>
          <a:prstGeom prst="actionButtonForwardNex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160643" y="4647000"/>
            <a:ext cx="3099794" cy="1237994"/>
          </a:xfrm>
          <a:prstGeom prst="rect">
            <a:avLst/>
          </a:prstGeom>
          <a:solidFill>
            <a:srgbClr val="8270B3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b="1" dirty="0" smtClean="0">
                <a:solidFill>
                  <a:srgbClr val="003DA5"/>
                </a:solidFill>
              </a:rPr>
              <a:t>Subject databases  </a:t>
            </a:r>
            <a:endParaRPr lang="en-GB" sz="2800" b="1" dirty="0">
              <a:solidFill>
                <a:srgbClr val="003DA5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260436" y="3104341"/>
            <a:ext cx="4673599" cy="1238400"/>
          </a:xfrm>
          <a:prstGeom prst="rect">
            <a:avLst/>
          </a:prstGeom>
          <a:solidFill>
            <a:srgbClr val="8270B3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b="1" dirty="0" smtClean="0">
                <a:solidFill>
                  <a:srgbClr val="003DA5"/>
                </a:solidFill>
              </a:rPr>
              <a:t> </a:t>
            </a:r>
            <a:r>
              <a:rPr lang="en-GB" sz="2800" dirty="0" smtClean="0">
                <a:solidFill>
                  <a:srgbClr val="003DA5"/>
                </a:solidFill>
              </a:rPr>
              <a:t>High hit rate, low accuracy  </a:t>
            </a:r>
            <a:endParaRPr lang="en-GB" sz="2800" dirty="0">
              <a:solidFill>
                <a:srgbClr val="003DA5"/>
              </a:solidFill>
            </a:endParaRPr>
          </a:p>
        </p:txBody>
      </p:sp>
      <p:sp>
        <p:nvSpPr>
          <p:cNvPr id="21" name="Pentagon 20"/>
          <p:cNvSpPr/>
          <p:nvPr/>
        </p:nvSpPr>
        <p:spPr>
          <a:xfrm>
            <a:off x="8389621" y="3104341"/>
            <a:ext cx="3266674" cy="1238400"/>
          </a:xfrm>
          <a:prstGeom prst="homePlate">
            <a:avLst/>
          </a:prstGeom>
          <a:solidFill>
            <a:srgbClr val="003DA5">
              <a:alpha val="9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b="1" dirty="0" smtClean="0">
                <a:solidFill>
                  <a:schemeClr val="bg1"/>
                </a:solidFill>
              </a:rPr>
              <a:t>Learn more about Discover 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260437" y="4647000"/>
            <a:ext cx="4673599" cy="1237994"/>
          </a:xfrm>
          <a:prstGeom prst="rect">
            <a:avLst/>
          </a:prstGeom>
          <a:solidFill>
            <a:srgbClr val="8270B3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b="1" dirty="0" smtClean="0">
                <a:solidFill>
                  <a:srgbClr val="003DA5"/>
                </a:solidFill>
              </a:rPr>
              <a:t> </a:t>
            </a:r>
            <a:r>
              <a:rPr lang="en-GB" sz="2800" dirty="0" smtClean="0">
                <a:solidFill>
                  <a:srgbClr val="003DA5"/>
                </a:solidFill>
              </a:rPr>
              <a:t>Low hit rate, high accuracy  </a:t>
            </a:r>
            <a:endParaRPr lang="en-GB" sz="2800" dirty="0">
              <a:solidFill>
                <a:srgbClr val="003DA5"/>
              </a:solidFill>
            </a:endParaRPr>
          </a:p>
        </p:txBody>
      </p:sp>
      <p:sp>
        <p:nvSpPr>
          <p:cNvPr id="25" name="Pentagon 24"/>
          <p:cNvSpPr/>
          <p:nvPr/>
        </p:nvSpPr>
        <p:spPr>
          <a:xfrm>
            <a:off x="8389621" y="4597752"/>
            <a:ext cx="3507739" cy="1237994"/>
          </a:xfrm>
          <a:prstGeom prst="homePlate">
            <a:avLst/>
          </a:prstGeom>
          <a:solidFill>
            <a:srgbClr val="003D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b="1" dirty="0" smtClean="0">
                <a:solidFill>
                  <a:schemeClr val="bg1"/>
                </a:solidFill>
              </a:rPr>
              <a:t>Learn more about subject databases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657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BDD7E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1022</TotalTime>
  <Words>566</Words>
  <Application>Microsoft Office PowerPoint</Application>
  <PresentationFormat>Widescreen</PresentationFormat>
  <Paragraphs>76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I want to find…</vt:lpstr>
      <vt:lpstr>Finding a specific article</vt:lpstr>
      <vt:lpstr>I can’t find the article on Discover</vt:lpstr>
      <vt:lpstr>Filtering results on Discover</vt:lpstr>
      <vt:lpstr>Requesting an inter-library loan on Discover</vt:lpstr>
      <vt:lpstr>Requesting an inter-library loan on Discover</vt:lpstr>
      <vt:lpstr>Requesting an inter-library loan on Discover</vt:lpstr>
      <vt:lpstr>Requesting an inter-library loan on Discover</vt:lpstr>
      <vt:lpstr>Finding articles on a topic</vt:lpstr>
      <vt:lpstr>Discover</vt:lpstr>
      <vt:lpstr>Subject databases</vt:lpstr>
      <vt:lpstr>Finding journals by subject</vt:lpstr>
      <vt:lpstr>Contact us for further assistance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Gardiner, Lisa</dc:creator>
  <cp:lastModifiedBy>Gardiner, Lisa</cp:lastModifiedBy>
  <cp:revision>83</cp:revision>
  <dcterms:created xsi:type="dcterms:W3CDTF">2020-05-14T13:44:14Z</dcterms:created>
  <dcterms:modified xsi:type="dcterms:W3CDTF">2020-07-01T11:07:08Z</dcterms:modified>
</cp:coreProperties>
</file>