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0.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21.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22.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23.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24.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25.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28" r:id="rId1"/>
  </p:sldMasterIdLst>
  <p:notesMasterIdLst>
    <p:notesMasterId r:id="rId31"/>
  </p:notesMasterIdLst>
  <p:handoutMasterIdLst>
    <p:handoutMasterId r:id="rId32"/>
  </p:handoutMasterIdLst>
  <p:sldIdLst>
    <p:sldId id="352" r:id="rId2"/>
    <p:sldId id="258" r:id="rId3"/>
    <p:sldId id="365" r:id="rId4"/>
    <p:sldId id="366" r:id="rId5"/>
    <p:sldId id="308" r:id="rId6"/>
    <p:sldId id="361" r:id="rId7"/>
    <p:sldId id="330" r:id="rId8"/>
    <p:sldId id="344" r:id="rId9"/>
    <p:sldId id="355" r:id="rId10"/>
    <p:sldId id="356" r:id="rId11"/>
    <p:sldId id="357" r:id="rId12"/>
    <p:sldId id="310" r:id="rId13"/>
    <p:sldId id="347" r:id="rId14"/>
    <p:sldId id="332" r:id="rId15"/>
    <p:sldId id="312" r:id="rId16"/>
    <p:sldId id="333" r:id="rId17"/>
    <p:sldId id="353" r:id="rId18"/>
    <p:sldId id="334" r:id="rId19"/>
    <p:sldId id="314" r:id="rId20"/>
    <p:sldId id="359" r:id="rId21"/>
    <p:sldId id="315" r:id="rId22"/>
    <p:sldId id="349" r:id="rId23"/>
    <p:sldId id="363" r:id="rId24"/>
    <p:sldId id="364" r:id="rId25"/>
    <p:sldId id="336" r:id="rId26"/>
    <p:sldId id="316" r:id="rId27"/>
    <p:sldId id="322" r:id="rId28"/>
    <p:sldId id="326" r:id="rId29"/>
    <p:sldId id="351" r:id="rId30"/>
  </p:sldIdLst>
  <p:sldSz cx="9144000" cy="6858000" type="screen4x3"/>
  <p:notesSz cx="6858000" cy="9144000"/>
  <p:defaultTextStyle>
    <a:defPPr>
      <a:defRPr lang="en-US"/>
    </a:defPPr>
    <a:lvl1pPr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5pPr>
    <a:lvl6pPr marL="2286000" algn="l" defTabSz="914400" rtl="0" eaLnBrk="1" latinLnBrk="0" hangingPunct="1">
      <a:defRPr sz="2400" b="1" kern="1200">
        <a:solidFill>
          <a:schemeClr val="tx1"/>
        </a:solidFill>
        <a:latin typeface="Arial" panose="020B0604020202020204" pitchFamily="34" charset="0"/>
        <a:ea typeface="+mn-ea"/>
        <a:cs typeface="+mn-cs"/>
      </a:defRPr>
    </a:lvl6pPr>
    <a:lvl7pPr marL="2743200" algn="l" defTabSz="914400" rtl="0" eaLnBrk="1" latinLnBrk="0" hangingPunct="1">
      <a:defRPr sz="2400" b="1" kern="1200">
        <a:solidFill>
          <a:schemeClr val="tx1"/>
        </a:solidFill>
        <a:latin typeface="Arial" panose="020B0604020202020204" pitchFamily="34" charset="0"/>
        <a:ea typeface="+mn-ea"/>
        <a:cs typeface="+mn-cs"/>
      </a:defRPr>
    </a:lvl7pPr>
    <a:lvl8pPr marL="3200400" algn="l" defTabSz="914400" rtl="0" eaLnBrk="1" latinLnBrk="0" hangingPunct="1">
      <a:defRPr sz="2400" b="1" kern="1200">
        <a:solidFill>
          <a:schemeClr val="tx1"/>
        </a:solidFill>
        <a:latin typeface="Arial" panose="020B0604020202020204" pitchFamily="34" charset="0"/>
        <a:ea typeface="+mn-ea"/>
        <a:cs typeface="+mn-cs"/>
      </a:defRPr>
    </a:lvl8pPr>
    <a:lvl9pPr marL="3657600" algn="l" defTabSz="914400" rtl="0" eaLnBrk="1" latinLnBrk="0" hangingPunct="1">
      <a:defRPr sz="2400"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00CC00"/>
    <a:srgbClr val="FFFF00"/>
    <a:srgbClr val="BFFFFC"/>
    <a:srgbClr val="39FFF6"/>
    <a:srgbClr val="00DFD2"/>
    <a:srgbClr val="0FFFF6"/>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93750"/>
  </p:normalViewPr>
  <p:slideViewPr>
    <p:cSldViewPr>
      <p:cViewPr>
        <p:scale>
          <a:sx n="81" d="100"/>
          <a:sy n="81" d="100"/>
        </p:scale>
        <p:origin x="-105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026"/>
    </p:cViewPr>
  </p:sorterViewPr>
  <p:notesViewPr>
    <p:cSldViewPr>
      <p:cViewPr>
        <p:scale>
          <a:sx n="70" d="100"/>
          <a:sy n="70" d="100"/>
        </p:scale>
        <p:origin x="-2544" y="24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A91547-1F5B-40F6-B859-B07F66BEBB14}"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GB"/>
        </a:p>
      </dgm:t>
    </dgm:pt>
    <dgm:pt modelId="{84FC0BBC-A1CD-43EB-99B8-6DEDD191EC14}">
      <dgm:prSet/>
      <dgm:spPr/>
      <dgm:t>
        <a:bodyPr/>
        <a:lstStyle/>
        <a:p>
          <a:pPr rtl="0"/>
          <a:r>
            <a:rPr lang="en-US" smtClean="0"/>
            <a:t>To explain how exchange rate movements are measured;</a:t>
          </a:r>
          <a:endParaRPr lang="en-GB"/>
        </a:p>
      </dgm:t>
    </dgm:pt>
    <dgm:pt modelId="{557E37A1-FE2D-4C1D-9A3C-371304CDE831}" type="parTrans" cxnId="{FE4AC93D-601A-4A15-9C27-4E3DA3D67597}">
      <dgm:prSet/>
      <dgm:spPr/>
      <dgm:t>
        <a:bodyPr/>
        <a:lstStyle/>
        <a:p>
          <a:endParaRPr lang="en-GB"/>
        </a:p>
      </dgm:t>
    </dgm:pt>
    <dgm:pt modelId="{4708F60F-2EDB-4C90-B2F1-C182F29F78E1}" type="sibTrans" cxnId="{FE4AC93D-601A-4A15-9C27-4E3DA3D67597}">
      <dgm:prSet/>
      <dgm:spPr/>
      <dgm:t>
        <a:bodyPr/>
        <a:lstStyle/>
        <a:p>
          <a:endParaRPr lang="en-GB"/>
        </a:p>
      </dgm:t>
    </dgm:pt>
    <dgm:pt modelId="{A190371E-01B7-4B3D-AD34-0B894508D9E3}">
      <dgm:prSet/>
      <dgm:spPr/>
      <dgm:t>
        <a:bodyPr/>
        <a:lstStyle/>
        <a:p>
          <a:pPr rtl="0"/>
          <a:r>
            <a:rPr lang="en-US" smtClean="0"/>
            <a:t>To explain the effect of demand and supply on exchange rates and;</a:t>
          </a:r>
          <a:endParaRPr lang="en-GB"/>
        </a:p>
      </dgm:t>
    </dgm:pt>
    <dgm:pt modelId="{9ED942D0-B8DF-488A-AE31-C8E976C04ECB}" type="parTrans" cxnId="{97777672-A048-48F5-9130-91B7F0AE7E82}">
      <dgm:prSet/>
      <dgm:spPr/>
      <dgm:t>
        <a:bodyPr/>
        <a:lstStyle/>
        <a:p>
          <a:endParaRPr lang="en-GB"/>
        </a:p>
      </dgm:t>
    </dgm:pt>
    <dgm:pt modelId="{198EB0A0-823D-423A-8646-84772E1D4831}" type="sibTrans" cxnId="{97777672-A048-48F5-9130-91B7F0AE7E82}">
      <dgm:prSet/>
      <dgm:spPr/>
      <dgm:t>
        <a:bodyPr/>
        <a:lstStyle/>
        <a:p>
          <a:endParaRPr lang="en-GB"/>
        </a:p>
      </dgm:t>
    </dgm:pt>
    <dgm:pt modelId="{4461B5F4-3DC2-41C3-8AAF-427BDE354394}">
      <dgm:prSet/>
      <dgm:spPr/>
      <dgm:t>
        <a:bodyPr/>
        <a:lstStyle/>
        <a:p>
          <a:pPr rtl="0"/>
          <a:r>
            <a:rPr lang="en-US" smtClean="0"/>
            <a:t>To examine a range of economic and market factors which may explain changes in the exchange rate.</a:t>
          </a:r>
          <a:endParaRPr lang="en-GB"/>
        </a:p>
      </dgm:t>
    </dgm:pt>
    <dgm:pt modelId="{6343ABC6-624D-4BED-A355-D17BE42C03C0}" type="parTrans" cxnId="{26643201-C9C1-4D06-A1A4-BB87EB30982F}">
      <dgm:prSet/>
      <dgm:spPr/>
      <dgm:t>
        <a:bodyPr/>
        <a:lstStyle/>
        <a:p>
          <a:endParaRPr lang="en-GB"/>
        </a:p>
      </dgm:t>
    </dgm:pt>
    <dgm:pt modelId="{CCC96989-FA62-4E6E-A015-031953E428DE}" type="sibTrans" cxnId="{26643201-C9C1-4D06-A1A4-BB87EB30982F}">
      <dgm:prSet/>
      <dgm:spPr/>
      <dgm:t>
        <a:bodyPr/>
        <a:lstStyle/>
        <a:p>
          <a:endParaRPr lang="en-GB"/>
        </a:p>
      </dgm:t>
    </dgm:pt>
    <dgm:pt modelId="{799453E2-6B3D-4265-838C-A2A8E998BE4A}" type="pres">
      <dgm:prSet presAssocID="{11A91547-1F5B-40F6-B859-B07F66BEBB14}" presName="Name0" presStyleCnt="0">
        <dgm:presLayoutVars>
          <dgm:dir/>
          <dgm:animLvl val="lvl"/>
          <dgm:resizeHandles val="exact"/>
        </dgm:presLayoutVars>
      </dgm:prSet>
      <dgm:spPr/>
      <dgm:t>
        <a:bodyPr/>
        <a:lstStyle/>
        <a:p>
          <a:endParaRPr lang="en-GB"/>
        </a:p>
      </dgm:t>
    </dgm:pt>
    <dgm:pt modelId="{AF90C098-7F3C-4395-9D8D-B44BDBCBE571}" type="pres">
      <dgm:prSet presAssocID="{84FC0BBC-A1CD-43EB-99B8-6DEDD191EC14}" presName="linNode" presStyleCnt="0"/>
      <dgm:spPr/>
    </dgm:pt>
    <dgm:pt modelId="{3A4E3C3F-C29B-4C03-866E-66EE78C34499}" type="pres">
      <dgm:prSet presAssocID="{84FC0BBC-A1CD-43EB-99B8-6DEDD191EC14}" presName="parentText" presStyleLbl="node1" presStyleIdx="0" presStyleCnt="3">
        <dgm:presLayoutVars>
          <dgm:chMax val="1"/>
          <dgm:bulletEnabled val="1"/>
        </dgm:presLayoutVars>
      </dgm:prSet>
      <dgm:spPr/>
      <dgm:t>
        <a:bodyPr/>
        <a:lstStyle/>
        <a:p>
          <a:endParaRPr lang="en-GB"/>
        </a:p>
      </dgm:t>
    </dgm:pt>
    <dgm:pt modelId="{5CF841AB-E9EC-4B72-BB57-2387B910E8D9}" type="pres">
      <dgm:prSet presAssocID="{4708F60F-2EDB-4C90-B2F1-C182F29F78E1}" presName="sp" presStyleCnt="0"/>
      <dgm:spPr/>
    </dgm:pt>
    <dgm:pt modelId="{8DA39BF4-ED53-4E37-88BE-DC5C6A386CCD}" type="pres">
      <dgm:prSet presAssocID="{A190371E-01B7-4B3D-AD34-0B894508D9E3}" presName="linNode" presStyleCnt="0"/>
      <dgm:spPr/>
    </dgm:pt>
    <dgm:pt modelId="{22523C35-3E12-4E28-BC38-C1BE3BB42C75}" type="pres">
      <dgm:prSet presAssocID="{A190371E-01B7-4B3D-AD34-0B894508D9E3}" presName="parentText" presStyleLbl="node1" presStyleIdx="1" presStyleCnt="3">
        <dgm:presLayoutVars>
          <dgm:chMax val="1"/>
          <dgm:bulletEnabled val="1"/>
        </dgm:presLayoutVars>
      </dgm:prSet>
      <dgm:spPr/>
      <dgm:t>
        <a:bodyPr/>
        <a:lstStyle/>
        <a:p>
          <a:endParaRPr lang="en-GB"/>
        </a:p>
      </dgm:t>
    </dgm:pt>
    <dgm:pt modelId="{3D8E80B5-EBBC-4500-9FDB-32E8EE792BEE}" type="pres">
      <dgm:prSet presAssocID="{198EB0A0-823D-423A-8646-84772E1D4831}" presName="sp" presStyleCnt="0"/>
      <dgm:spPr/>
    </dgm:pt>
    <dgm:pt modelId="{F48D3650-FFE9-4948-8830-91596591C9EE}" type="pres">
      <dgm:prSet presAssocID="{4461B5F4-3DC2-41C3-8AAF-427BDE354394}" presName="linNode" presStyleCnt="0"/>
      <dgm:spPr/>
    </dgm:pt>
    <dgm:pt modelId="{DC02EA8E-D995-462C-B5DE-98D456BEF460}" type="pres">
      <dgm:prSet presAssocID="{4461B5F4-3DC2-41C3-8AAF-427BDE354394}" presName="parentText" presStyleLbl="node1" presStyleIdx="2" presStyleCnt="3">
        <dgm:presLayoutVars>
          <dgm:chMax val="1"/>
          <dgm:bulletEnabled val="1"/>
        </dgm:presLayoutVars>
      </dgm:prSet>
      <dgm:spPr/>
      <dgm:t>
        <a:bodyPr/>
        <a:lstStyle/>
        <a:p>
          <a:endParaRPr lang="en-GB"/>
        </a:p>
      </dgm:t>
    </dgm:pt>
  </dgm:ptLst>
  <dgm:cxnLst>
    <dgm:cxn modelId="{32C649D7-5284-46A7-9A9C-AF93C4F7F152}" type="presOf" srcId="{4461B5F4-3DC2-41C3-8AAF-427BDE354394}" destId="{DC02EA8E-D995-462C-B5DE-98D456BEF460}" srcOrd="0" destOrd="0" presId="urn:microsoft.com/office/officeart/2005/8/layout/vList5"/>
    <dgm:cxn modelId="{4F33F2F1-AE38-4E0B-A8F9-8B45FCBEF1EA}" type="presOf" srcId="{84FC0BBC-A1CD-43EB-99B8-6DEDD191EC14}" destId="{3A4E3C3F-C29B-4C03-866E-66EE78C34499}" srcOrd="0" destOrd="0" presId="urn:microsoft.com/office/officeart/2005/8/layout/vList5"/>
    <dgm:cxn modelId="{97777672-A048-48F5-9130-91B7F0AE7E82}" srcId="{11A91547-1F5B-40F6-B859-B07F66BEBB14}" destId="{A190371E-01B7-4B3D-AD34-0B894508D9E3}" srcOrd="1" destOrd="0" parTransId="{9ED942D0-B8DF-488A-AE31-C8E976C04ECB}" sibTransId="{198EB0A0-823D-423A-8646-84772E1D4831}"/>
    <dgm:cxn modelId="{FE4AC93D-601A-4A15-9C27-4E3DA3D67597}" srcId="{11A91547-1F5B-40F6-B859-B07F66BEBB14}" destId="{84FC0BBC-A1CD-43EB-99B8-6DEDD191EC14}" srcOrd="0" destOrd="0" parTransId="{557E37A1-FE2D-4C1D-9A3C-371304CDE831}" sibTransId="{4708F60F-2EDB-4C90-B2F1-C182F29F78E1}"/>
    <dgm:cxn modelId="{45DC4C27-B32F-4691-90BE-4133E6606FEC}" type="presOf" srcId="{A190371E-01B7-4B3D-AD34-0B894508D9E3}" destId="{22523C35-3E12-4E28-BC38-C1BE3BB42C75}" srcOrd="0" destOrd="0" presId="urn:microsoft.com/office/officeart/2005/8/layout/vList5"/>
    <dgm:cxn modelId="{C94DD3D0-F714-4DCC-877E-628AAB695580}" type="presOf" srcId="{11A91547-1F5B-40F6-B859-B07F66BEBB14}" destId="{799453E2-6B3D-4265-838C-A2A8E998BE4A}" srcOrd="0" destOrd="0" presId="urn:microsoft.com/office/officeart/2005/8/layout/vList5"/>
    <dgm:cxn modelId="{26643201-C9C1-4D06-A1A4-BB87EB30982F}" srcId="{11A91547-1F5B-40F6-B859-B07F66BEBB14}" destId="{4461B5F4-3DC2-41C3-8AAF-427BDE354394}" srcOrd="2" destOrd="0" parTransId="{6343ABC6-624D-4BED-A355-D17BE42C03C0}" sibTransId="{CCC96989-FA62-4E6E-A015-031953E428DE}"/>
    <dgm:cxn modelId="{358EB995-981B-476B-B52E-E90DAA57954F}" type="presParOf" srcId="{799453E2-6B3D-4265-838C-A2A8E998BE4A}" destId="{AF90C098-7F3C-4395-9D8D-B44BDBCBE571}" srcOrd="0" destOrd="0" presId="urn:microsoft.com/office/officeart/2005/8/layout/vList5"/>
    <dgm:cxn modelId="{EBC83D08-C5AA-49C5-A71B-B5BCAC6DADC8}" type="presParOf" srcId="{AF90C098-7F3C-4395-9D8D-B44BDBCBE571}" destId="{3A4E3C3F-C29B-4C03-866E-66EE78C34499}" srcOrd="0" destOrd="0" presId="urn:microsoft.com/office/officeart/2005/8/layout/vList5"/>
    <dgm:cxn modelId="{F20470E0-55D3-4706-8A91-F3F9840EC395}" type="presParOf" srcId="{799453E2-6B3D-4265-838C-A2A8E998BE4A}" destId="{5CF841AB-E9EC-4B72-BB57-2387B910E8D9}" srcOrd="1" destOrd="0" presId="urn:microsoft.com/office/officeart/2005/8/layout/vList5"/>
    <dgm:cxn modelId="{C2FBB1E5-C97C-4B34-9877-1567B4A9237D}" type="presParOf" srcId="{799453E2-6B3D-4265-838C-A2A8E998BE4A}" destId="{8DA39BF4-ED53-4E37-88BE-DC5C6A386CCD}" srcOrd="2" destOrd="0" presId="urn:microsoft.com/office/officeart/2005/8/layout/vList5"/>
    <dgm:cxn modelId="{D1ABF3B0-2FEC-4BA0-BBD2-89387BA3462A}" type="presParOf" srcId="{8DA39BF4-ED53-4E37-88BE-DC5C6A386CCD}" destId="{22523C35-3E12-4E28-BC38-C1BE3BB42C75}" srcOrd="0" destOrd="0" presId="urn:microsoft.com/office/officeart/2005/8/layout/vList5"/>
    <dgm:cxn modelId="{FC750496-F4C4-4308-B554-E8846EFFE035}" type="presParOf" srcId="{799453E2-6B3D-4265-838C-A2A8E998BE4A}" destId="{3D8E80B5-EBBC-4500-9FDB-32E8EE792BEE}" srcOrd="3" destOrd="0" presId="urn:microsoft.com/office/officeart/2005/8/layout/vList5"/>
    <dgm:cxn modelId="{9B2290BF-CB7D-4F9E-9A84-4CC2C399A03E}" type="presParOf" srcId="{799453E2-6B3D-4265-838C-A2A8E998BE4A}" destId="{F48D3650-FFE9-4948-8830-91596591C9EE}" srcOrd="4" destOrd="0" presId="urn:microsoft.com/office/officeart/2005/8/layout/vList5"/>
    <dgm:cxn modelId="{D71997F6-7A62-46D3-A21B-4BB218355677}" type="presParOf" srcId="{F48D3650-FFE9-4948-8830-91596591C9EE}" destId="{DC02EA8E-D995-462C-B5DE-98D456BEF460}"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C1DC1F3-0775-460A-8E91-C5591204158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2A792193-E78A-4933-936F-6081CFC73CC5}">
      <dgm:prSet custT="1"/>
      <dgm:spPr/>
      <dgm:t>
        <a:bodyPr/>
        <a:lstStyle/>
        <a:p>
          <a:pPr rtl="0"/>
          <a:r>
            <a:rPr lang="en-US" sz="2400" b="0" dirty="0" smtClean="0"/>
            <a:t>It is thus useful to consider the real interest rate, which adjusts the nominal interest rate for inflation.</a:t>
          </a:r>
          <a:endParaRPr lang="en-GB" sz="2400" dirty="0"/>
        </a:p>
      </dgm:t>
    </dgm:pt>
    <dgm:pt modelId="{B2C0E771-5A59-442D-A7C1-9AC05C1ACB1E}" type="parTrans" cxnId="{EBC97B84-B893-43B7-9A9C-20FAF34E7147}">
      <dgm:prSet/>
      <dgm:spPr/>
      <dgm:t>
        <a:bodyPr/>
        <a:lstStyle/>
        <a:p>
          <a:endParaRPr lang="en-GB"/>
        </a:p>
      </dgm:t>
    </dgm:pt>
    <dgm:pt modelId="{041F308A-87A7-4E38-A69D-64CBD43C27DE}" type="sibTrans" cxnId="{EBC97B84-B893-43B7-9A9C-20FAF34E7147}">
      <dgm:prSet/>
      <dgm:spPr/>
      <dgm:t>
        <a:bodyPr/>
        <a:lstStyle/>
        <a:p>
          <a:endParaRPr lang="en-GB"/>
        </a:p>
      </dgm:t>
    </dgm:pt>
    <dgm:pt modelId="{2C65C8C7-A814-423C-99F6-83733E42662F}" type="pres">
      <dgm:prSet presAssocID="{1C1DC1F3-0775-460A-8E91-C55912041585}" presName="linear" presStyleCnt="0">
        <dgm:presLayoutVars>
          <dgm:animLvl val="lvl"/>
          <dgm:resizeHandles val="exact"/>
        </dgm:presLayoutVars>
      </dgm:prSet>
      <dgm:spPr/>
      <dgm:t>
        <a:bodyPr/>
        <a:lstStyle/>
        <a:p>
          <a:endParaRPr lang="en-GB"/>
        </a:p>
      </dgm:t>
    </dgm:pt>
    <dgm:pt modelId="{F7DA859F-0534-46C1-AEAA-07E67E482CEB}" type="pres">
      <dgm:prSet presAssocID="{2A792193-E78A-4933-936F-6081CFC73CC5}" presName="parentText" presStyleLbl="node1" presStyleIdx="0" presStyleCnt="1" custScaleY="76021">
        <dgm:presLayoutVars>
          <dgm:chMax val="0"/>
          <dgm:bulletEnabled val="1"/>
        </dgm:presLayoutVars>
      </dgm:prSet>
      <dgm:spPr/>
      <dgm:t>
        <a:bodyPr/>
        <a:lstStyle/>
        <a:p>
          <a:endParaRPr lang="en-GB"/>
        </a:p>
      </dgm:t>
    </dgm:pt>
  </dgm:ptLst>
  <dgm:cxnLst>
    <dgm:cxn modelId="{EBC97B84-B893-43B7-9A9C-20FAF34E7147}" srcId="{1C1DC1F3-0775-460A-8E91-C55912041585}" destId="{2A792193-E78A-4933-936F-6081CFC73CC5}" srcOrd="0" destOrd="0" parTransId="{B2C0E771-5A59-442D-A7C1-9AC05C1ACB1E}" sibTransId="{041F308A-87A7-4E38-A69D-64CBD43C27DE}"/>
    <dgm:cxn modelId="{4CA2DDD3-FD06-4A32-A7C4-DC70F5BE0FE2}" type="presOf" srcId="{2A792193-E78A-4933-936F-6081CFC73CC5}" destId="{F7DA859F-0534-46C1-AEAA-07E67E482CEB}" srcOrd="0" destOrd="0" presId="urn:microsoft.com/office/officeart/2005/8/layout/vList2"/>
    <dgm:cxn modelId="{F8557F7B-AD38-49E9-A425-3F731740B8CB}" type="presOf" srcId="{1C1DC1F3-0775-460A-8E91-C55912041585}" destId="{2C65C8C7-A814-423C-99F6-83733E42662F}" srcOrd="0" destOrd="0" presId="urn:microsoft.com/office/officeart/2005/8/layout/vList2"/>
    <dgm:cxn modelId="{AA6A939A-8F56-4F4A-81F8-77A53CB9F7DE}" type="presParOf" srcId="{2C65C8C7-A814-423C-99F6-83733E42662F}" destId="{F7DA859F-0534-46C1-AEAA-07E67E482CEB}"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98B7244-BD5F-4414-9DE6-5A546AC8879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1DB215E0-D8D5-418D-B450-D6DEC09F0336}">
      <dgm:prSet/>
      <dgm:spPr/>
      <dgm:t>
        <a:bodyPr/>
        <a:lstStyle/>
        <a:p>
          <a:pPr rtl="0"/>
          <a:r>
            <a:rPr lang="en-US" b="0" smtClean="0"/>
            <a:t>A relatively high interest rate may actually reflect expectations of relatively high inflation, which may discourage foreign investment.</a:t>
          </a:r>
          <a:endParaRPr lang="en-GB"/>
        </a:p>
      </dgm:t>
    </dgm:pt>
    <dgm:pt modelId="{CB5CE69D-B52E-4403-9DAC-9D45D2D4D421}" type="parTrans" cxnId="{F6BFB9CF-037F-482D-A5EB-F6255D96D76A}">
      <dgm:prSet/>
      <dgm:spPr/>
      <dgm:t>
        <a:bodyPr/>
        <a:lstStyle/>
        <a:p>
          <a:endParaRPr lang="en-GB"/>
        </a:p>
      </dgm:t>
    </dgm:pt>
    <dgm:pt modelId="{5CB21751-10A2-4D06-BA64-2137A0069A04}" type="sibTrans" cxnId="{F6BFB9CF-037F-482D-A5EB-F6255D96D76A}">
      <dgm:prSet/>
      <dgm:spPr/>
      <dgm:t>
        <a:bodyPr/>
        <a:lstStyle/>
        <a:p>
          <a:endParaRPr lang="en-GB"/>
        </a:p>
      </dgm:t>
    </dgm:pt>
    <dgm:pt modelId="{29B77F7D-07DC-441C-92B3-93288EB739DD}" type="pres">
      <dgm:prSet presAssocID="{898B7244-BD5F-4414-9DE6-5A546AC88793}" presName="linear" presStyleCnt="0">
        <dgm:presLayoutVars>
          <dgm:animLvl val="lvl"/>
          <dgm:resizeHandles val="exact"/>
        </dgm:presLayoutVars>
      </dgm:prSet>
      <dgm:spPr/>
      <dgm:t>
        <a:bodyPr/>
        <a:lstStyle/>
        <a:p>
          <a:endParaRPr lang="en-GB"/>
        </a:p>
      </dgm:t>
    </dgm:pt>
    <dgm:pt modelId="{8AB3328B-A6BD-482C-9812-C0270CD1A3F8}" type="pres">
      <dgm:prSet presAssocID="{1DB215E0-D8D5-418D-B450-D6DEC09F0336}" presName="parentText" presStyleLbl="node1" presStyleIdx="0" presStyleCnt="1" custLinFactNeighborY="3472">
        <dgm:presLayoutVars>
          <dgm:chMax val="0"/>
          <dgm:bulletEnabled val="1"/>
        </dgm:presLayoutVars>
      </dgm:prSet>
      <dgm:spPr/>
      <dgm:t>
        <a:bodyPr/>
        <a:lstStyle/>
        <a:p>
          <a:endParaRPr lang="en-GB"/>
        </a:p>
      </dgm:t>
    </dgm:pt>
  </dgm:ptLst>
  <dgm:cxnLst>
    <dgm:cxn modelId="{F6BFB9CF-037F-482D-A5EB-F6255D96D76A}" srcId="{898B7244-BD5F-4414-9DE6-5A546AC88793}" destId="{1DB215E0-D8D5-418D-B450-D6DEC09F0336}" srcOrd="0" destOrd="0" parTransId="{CB5CE69D-B52E-4403-9DAC-9D45D2D4D421}" sibTransId="{5CB21751-10A2-4D06-BA64-2137A0069A04}"/>
    <dgm:cxn modelId="{83CA6802-9F4D-4521-B111-D8DB1509DC01}" type="presOf" srcId="{898B7244-BD5F-4414-9DE6-5A546AC88793}" destId="{29B77F7D-07DC-441C-92B3-93288EB739DD}" srcOrd="0" destOrd="0" presId="urn:microsoft.com/office/officeart/2005/8/layout/vList2"/>
    <dgm:cxn modelId="{EBB06FC1-67B3-408C-A733-C7B501449649}" type="presOf" srcId="{1DB215E0-D8D5-418D-B450-D6DEC09F0336}" destId="{8AB3328B-A6BD-482C-9812-C0270CD1A3F8}" srcOrd="0" destOrd="0" presId="urn:microsoft.com/office/officeart/2005/8/layout/vList2"/>
    <dgm:cxn modelId="{41D50CEE-F892-459B-B489-A010A2A059F1}" type="presParOf" srcId="{29B77F7D-07DC-441C-92B3-93288EB739DD}" destId="{8AB3328B-A6BD-482C-9812-C0270CD1A3F8}"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C5EAA70-F835-4B78-9393-302C373ECCE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2A7E6490-3FC7-4E9F-9749-6D3BF71EEF20}">
      <dgm:prSet/>
      <dgm:spPr/>
      <dgm:t>
        <a:bodyPr/>
        <a:lstStyle/>
        <a:p>
          <a:pPr rtl="0"/>
          <a:r>
            <a:rPr lang="en-US" smtClean="0"/>
            <a:t>Government Controls </a:t>
          </a:r>
          <a:endParaRPr lang="en-GB"/>
        </a:p>
      </dgm:t>
    </dgm:pt>
    <dgm:pt modelId="{AAF2598D-0BC1-468E-A438-CDBDE8A80F97}" type="parTrans" cxnId="{3C22138D-1AE6-4927-9544-2314FFE12AA2}">
      <dgm:prSet/>
      <dgm:spPr/>
      <dgm:t>
        <a:bodyPr/>
        <a:lstStyle/>
        <a:p>
          <a:endParaRPr lang="en-GB"/>
        </a:p>
      </dgm:t>
    </dgm:pt>
    <dgm:pt modelId="{1F9BD435-B684-46A6-9256-0B368CAFB31F}" type="sibTrans" cxnId="{3C22138D-1AE6-4927-9544-2314FFE12AA2}">
      <dgm:prSet/>
      <dgm:spPr/>
      <dgm:t>
        <a:bodyPr/>
        <a:lstStyle/>
        <a:p>
          <a:endParaRPr lang="en-GB"/>
        </a:p>
      </dgm:t>
    </dgm:pt>
    <dgm:pt modelId="{42783E27-332F-45CD-8945-739E132539F3}">
      <dgm:prSet/>
      <dgm:spPr/>
      <dgm:t>
        <a:bodyPr/>
        <a:lstStyle/>
        <a:p>
          <a:pPr rtl="0"/>
          <a:r>
            <a:rPr lang="en-US" smtClean="0"/>
            <a:t>Governments may influence the equilibrium exchange rate by:</a:t>
          </a:r>
          <a:endParaRPr lang="en-GB"/>
        </a:p>
      </dgm:t>
    </dgm:pt>
    <dgm:pt modelId="{0E6D245B-8221-42D8-9300-08C4950D8BAD}" type="parTrans" cxnId="{2C224C5E-5075-4151-BAAF-E283CF3FFFE7}">
      <dgm:prSet/>
      <dgm:spPr/>
      <dgm:t>
        <a:bodyPr/>
        <a:lstStyle/>
        <a:p>
          <a:endParaRPr lang="en-GB"/>
        </a:p>
      </dgm:t>
    </dgm:pt>
    <dgm:pt modelId="{70FAE309-C139-418B-8990-A239475D7D62}" type="sibTrans" cxnId="{2C224C5E-5075-4151-BAAF-E283CF3FFFE7}">
      <dgm:prSet/>
      <dgm:spPr/>
      <dgm:t>
        <a:bodyPr/>
        <a:lstStyle/>
        <a:p>
          <a:endParaRPr lang="en-GB"/>
        </a:p>
      </dgm:t>
    </dgm:pt>
    <dgm:pt modelId="{1EADDD8D-9304-4A72-9BD8-B7F7FCC70B93}">
      <dgm:prSet/>
      <dgm:spPr/>
      <dgm:t>
        <a:bodyPr/>
        <a:lstStyle/>
        <a:p>
          <a:pPr rtl="0"/>
          <a:r>
            <a:rPr lang="en-US" smtClean="0"/>
            <a:t>imposing foreign exchange barriers,</a:t>
          </a:r>
          <a:endParaRPr lang="en-GB"/>
        </a:p>
      </dgm:t>
    </dgm:pt>
    <dgm:pt modelId="{7A6BFFA1-D415-4BC8-9F07-F77DCFCE787B}" type="parTrans" cxnId="{0B29B33C-AACB-42B7-8AFB-9CA78F0FC3DC}">
      <dgm:prSet/>
      <dgm:spPr/>
      <dgm:t>
        <a:bodyPr/>
        <a:lstStyle/>
        <a:p>
          <a:endParaRPr lang="en-GB"/>
        </a:p>
      </dgm:t>
    </dgm:pt>
    <dgm:pt modelId="{4F813C72-F468-4CA9-AFF4-6C316C1821BC}" type="sibTrans" cxnId="{0B29B33C-AACB-42B7-8AFB-9CA78F0FC3DC}">
      <dgm:prSet/>
      <dgm:spPr/>
      <dgm:t>
        <a:bodyPr/>
        <a:lstStyle/>
        <a:p>
          <a:endParaRPr lang="en-GB"/>
        </a:p>
      </dgm:t>
    </dgm:pt>
    <dgm:pt modelId="{802B49CE-E8F3-4E1A-A12A-42EA0AAAAD61}">
      <dgm:prSet/>
      <dgm:spPr/>
      <dgm:t>
        <a:bodyPr/>
        <a:lstStyle/>
        <a:p>
          <a:pPr rtl="0"/>
          <a:r>
            <a:rPr lang="en-US" smtClean="0"/>
            <a:t>imposing foreign trade barriers,</a:t>
          </a:r>
          <a:endParaRPr lang="en-GB"/>
        </a:p>
      </dgm:t>
    </dgm:pt>
    <dgm:pt modelId="{ACD5E352-FF48-4165-970D-DAF418A5CB00}" type="parTrans" cxnId="{5C163E0C-6CC8-4849-BFA3-8F3E32EFAF0A}">
      <dgm:prSet/>
      <dgm:spPr/>
      <dgm:t>
        <a:bodyPr/>
        <a:lstStyle/>
        <a:p>
          <a:endParaRPr lang="en-GB"/>
        </a:p>
      </dgm:t>
    </dgm:pt>
    <dgm:pt modelId="{E5EBA349-877A-4D40-874E-FBA5BE1F68D0}" type="sibTrans" cxnId="{5C163E0C-6CC8-4849-BFA3-8F3E32EFAF0A}">
      <dgm:prSet/>
      <dgm:spPr/>
      <dgm:t>
        <a:bodyPr/>
        <a:lstStyle/>
        <a:p>
          <a:endParaRPr lang="en-GB"/>
        </a:p>
      </dgm:t>
    </dgm:pt>
    <dgm:pt modelId="{657B4ED5-9F4F-479D-9F45-FD8D17BB721F}">
      <dgm:prSet/>
      <dgm:spPr/>
      <dgm:t>
        <a:bodyPr/>
        <a:lstStyle/>
        <a:p>
          <a:pPr rtl="0"/>
          <a:r>
            <a:rPr lang="en-US" smtClean="0"/>
            <a:t>intervening in the foreign exchange market, and</a:t>
          </a:r>
          <a:endParaRPr lang="en-GB"/>
        </a:p>
      </dgm:t>
    </dgm:pt>
    <dgm:pt modelId="{51387A79-AAC5-433E-8B4B-BA02F93C2344}" type="parTrans" cxnId="{D4293EA4-BA2F-41BE-88A2-D49F76460875}">
      <dgm:prSet/>
      <dgm:spPr/>
      <dgm:t>
        <a:bodyPr/>
        <a:lstStyle/>
        <a:p>
          <a:endParaRPr lang="en-GB"/>
        </a:p>
      </dgm:t>
    </dgm:pt>
    <dgm:pt modelId="{9980D163-D67D-4A68-969C-B1B7966E3657}" type="sibTrans" cxnId="{D4293EA4-BA2F-41BE-88A2-D49F76460875}">
      <dgm:prSet/>
      <dgm:spPr/>
      <dgm:t>
        <a:bodyPr/>
        <a:lstStyle/>
        <a:p>
          <a:endParaRPr lang="en-GB"/>
        </a:p>
      </dgm:t>
    </dgm:pt>
    <dgm:pt modelId="{17F64AC4-6381-410F-8058-50FC8CF367A2}">
      <dgm:prSet/>
      <dgm:spPr/>
      <dgm:t>
        <a:bodyPr/>
        <a:lstStyle/>
        <a:p>
          <a:pPr rtl="0"/>
          <a:r>
            <a:rPr lang="en-US" smtClean="0"/>
            <a:t>affecting macro variables such as inflation, interest rates, and income levels.</a:t>
          </a:r>
          <a:endParaRPr lang="en-GB"/>
        </a:p>
      </dgm:t>
    </dgm:pt>
    <dgm:pt modelId="{7F8AC6CA-7A10-43FD-89B0-375D80F764D8}" type="parTrans" cxnId="{9EF6E808-9D69-4947-B425-965EE93200CF}">
      <dgm:prSet/>
      <dgm:spPr/>
      <dgm:t>
        <a:bodyPr/>
        <a:lstStyle/>
        <a:p>
          <a:endParaRPr lang="en-GB"/>
        </a:p>
      </dgm:t>
    </dgm:pt>
    <dgm:pt modelId="{4EE19E94-8CD3-429B-981E-2C19A15ABEBF}" type="sibTrans" cxnId="{9EF6E808-9D69-4947-B425-965EE93200CF}">
      <dgm:prSet/>
      <dgm:spPr/>
      <dgm:t>
        <a:bodyPr/>
        <a:lstStyle/>
        <a:p>
          <a:endParaRPr lang="en-GB"/>
        </a:p>
      </dgm:t>
    </dgm:pt>
    <dgm:pt modelId="{B643DC0D-169B-4F92-9957-61ACBAA545A4}" type="pres">
      <dgm:prSet presAssocID="{5C5EAA70-F835-4B78-9393-302C373ECCEE}" presName="linear" presStyleCnt="0">
        <dgm:presLayoutVars>
          <dgm:animLvl val="lvl"/>
          <dgm:resizeHandles val="exact"/>
        </dgm:presLayoutVars>
      </dgm:prSet>
      <dgm:spPr/>
      <dgm:t>
        <a:bodyPr/>
        <a:lstStyle/>
        <a:p>
          <a:endParaRPr lang="en-GB"/>
        </a:p>
      </dgm:t>
    </dgm:pt>
    <dgm:pt modelId="{DC23CB01-76EE-43A4-90CA-E2442A4BCEEC}" type="pres">
      <dgm:prSet presAssocID="{2A7E6490-3FC7-4E9F-9749-6D3BF71EEF20}" presName="parentText" presStyleLbl="node1" presStyleIdx="0" presStyleCnt="2">
        <dgm:presLayoutVars>
          <dgm:chMax val="0"/>
          <dgm:bulletEnabled val="1"/>
        </dgm:presLayoutVars>
      </dgm:prSet>
      <dgm:spPr/>
      <dgm:t>
        <a:bodyPr/>
        <a:lstStyle/>
        <a:p>
          <a:endParaRPr lang="en-GB"/>
        </a:p>
      </dgm:t>
    </dgm:pt>
    <dgm:pt modelId="{9E367652-88F7-4D41-BD86-243CB61C810B}" type="pres">
      <dgm:prSet presAssocID="{1F9BD435-B684-46A6-9256-0B368CAFB31F}" presName="spacer" presStyleCnt="0"/>
      <dgm:spPr/>
    </dgm:pt>
    <dgm:pt modelId="{80DF7699-B1DD-45A4-B2B0-E56D26ABDBE5}" type="pres">
      <dgm:prSet presAssocID="{42783E27-332F-45CD-8945-739E132539F3}" presName="parentText" presStyleLbl="node1" presStyleIdx="1" presStyleCnt="2">
        <dgm:presLayoutVars>
          <dgm:chMax val="0"/>
          <dgm:bulletEnabled val="1"/>
        </dgm:presLayoutVars>
      </dgm:prSet>
      <dgm:spPr/>
      <dgm:t>
        <a:bodyPr/>
        <a:lstStyle/>
        <a:p>
          <a:endParaRPr lang="en-GB"/>
        </a:p>
      </dgm:t>
    </dgm:pt>
    <dgm:pt modelId="{A0A11D47-BB79-462D-98F2-E7F66F808C78}" type="pres">
      <dgm:prSet presAssocID="{42783E27-332F-45CD-8945-739E132539F3}" presName="childText" presStyleLbl="revTx" presStyleIdx="0" presStyleCnt="1">
        <dgm:presLayoutVars>
          <dgm:bulletEnabled val="1"/>
        </dgm:presLayoutVars>
      </dgm:prSet>
      <dgm:spPr/>
      <dgm:t>
        <a:bodyPr/>
        <a:lstStyle/>
        <a:p>
          <a:endParaRPr lang="en-GB"/>
        </a:p>
      </dgm:t>
    </dgm:pt>
  </dgm:ptLst>
  <dgm:cxnLst>
    <dgm:cxn modelId="{AF61FE97-AFD1-4A39-99DB-4EA6B29C98D2}" type="presOf" srcId="{802B49CE-E8F3-4E1A-A12A-42EA0AAAAD61}" destId="{A0A11D47-BB79-462D-98F2-E7F66F808C78}" srcOrd="0" destOrd="1" presId="urn:microsoft.com/office/officeart/2005/8/layout/vList2"/>
    <dgm:cxn modelId="{0C7814E1-B5C8-40C5-9079-2479CA7A6E28}" type="presOf" srcId="{2A7E6490-3FC7-4E9F-9749-6D3BF71EEF20}" destId="{DC23CB01-76EE-43A4-90CA-E2442A4BCEEC}" srcOrd="0" destOrd="0" presId="urn:microsoft.com/office/officeart/2005/8/layout/vList2"/>
    <dgm:cxn modelId="{6816864C-295B-416A-8EED-D0F9671A5115}" type="presOf" srcId="{42783E27-332F-45CD-8945-739E132539F3}" destId="{80DF7699-B1DD-45A4-B2B0-E56D26ABDBE5}" srcOrd="0" destOrd="0" presId="urn:microsoft.com/office/officeart/2005/8/layout/vList2"/>
    <dgm:cxn modelId="{D4293EA4-BA2F-41BE-88A2-D49F76460875}" srcId="{42783E27-332F-45CD-8945-739E132539F3}" destId="{657B4ED5-9F4F-479D-9F45-FD8D17BB721F}" srcOrd="2" destOrd="0" parTransId="{51387A79-AAC5-433E-8B4B-BA02F93C2344}" sibTransId="{9980D163-D67D-4A68-969C-B1B7966E3657}"/>
    <dgm:cxn modelId="{5C163E0C-6CC8-4849-BFA3-8F3E32EFAF0A}" srcId="{42783E27-332F-45CD-8945-739E132539F3}" destId="{802B49CE-E8F3-4E1A-A12A-42EA0AAAAD61}" srcOrd="1" destOrd="0" parTransId="{ACD5E352-FF48-4165-970D-DAF418A5CB00}" sibTransId="{E5EBA349-877A-4D40-874E-FBA5BE1F68D0}"/>
    <dgm:cxn modelId="{3C22138D-1AE6-4927-9544-2314FFE12AA2}" srcId="{5C5EAA70-F835-4B78-9393-302C373ECCEE}" destId="{2A7E6490-3FC7-4E9F-9749-6D3BF71EEF20}" srcOrd="0" destOrd="0" parTransId="{AAF2598D-0BC1-468E-A438-CDBDE8A80F97}" sibTransId="{1F9BD435-B684-46A6-9256-0B368CAFB31F}"/>
    <dgm:cxn modelId="{71E099CA-D5DB-497E-A11D-048CD2169A5B}" type="presOf" srcId="{657B4ED5-9F4F-479D-9F45-FD8D17BB721F}" destId="{A0A11D47-BB79-462D-98F2-E7F66F808C78}" srcOrd="0" destOrd="2" presId="urn:microsoft.com/office/officeart/2005/8/layout/vList2"/>
    <dgm:cxn modelId="{A71DCD64-74B0-4390-88CB-F5282C7654D9}" type="presOf" srcId="{5C5EAA70-F835-4B78-9393-302C373ECCEE}" destId="{B643DC0D-169B-4F92-9957-61ACBAA545A4}" srcOrd="0" destOrd="0" presId="urn:microsoft.com/office/officeart/2005/8/layout/vList2"/>
    <dgm:cxn modelId="{2C224C5E-5075-4151-BAAF-E283CF3FFFE7}" srcId="{5C5EAA70-F835-4B78-9393-302C373ECCEE}" destId="{42783E27-332F-45CD-8945-739E132539F3}" srcOrd="1" destOrd="0" parTransId="{0E6D245B-8221-42D8-9300-08C4950D8BAD}" sibTransId="{70FAE309-C139-418B-8990-A239475D7D62}"/>
    <dgm:cxn modelId="{FF440C95-A382-4099-A9F6-5A38D17B4D17}" type="presOf" srcId="{17F64AC4-6381-410F-8058-50FC8CF367A2}" destId="{A0A11D47-BB79-462D-98F2-E7F66F808C78}" srcOrd="0" destOrd="3" presId="urn:microsoft.com/office/officeart/2005/8/layout/vList2"/>
    <dgm:cxn modelId="{0B29B33C-AACB-42B7-8AFB-9CA78F0FC3DC}" srcId="{42783E27-332F-45CD-8945-739E132539F3}" destId="{1EADDD8D-9304-4A72-9BD8-B7F7FCC70B93}" srcOrd="0" destOrd="0" parTransId="{7A6BFFA1-D415-4BC8-9F07-F77DCFCE787B}" sibTransId="{4F813C72-F468-4CA9-AFF4-6C316C1821BC}"/>
    <dgm:cxn modelId="{F713C258-9105-428A-8A18-1D0DB723D117}" type="presOf" srcId="{1EADDD8D-9304-4A72-9BD8-B7F7FCC70B93}" destId="{A0A11D47-BB79-462D-98F2-E7F66F808C78}" srcOrd="0" destOrd="0" presId="urn:microsoft.com/office/officeart/2005/8/layout/vList2"/>
    <dgm:cxn modelId="{9EF6E808-9D69-4947-B425-965EE93200CF}" srcId="{42783E27-332F-45CD-8945-739E132539F3}" destId="{17F64AC4-6381-410F-8058-50FC8CF367A2}" srcOrd="3" destOrd="0" parTransId="{7F8AC6CA-7A10-43FD-89B0-375D80F764D8}" sibTransId="{4EE19E94-8CD3-429B-981E-2C19A15ABEBF}"/>
    <dgm:cxn modelId="{0BB9D1DD-574D-47F9-BE60-A819F6B7CDF5}" type="presParOf" srcId="{B643DC0D-169B-4F92-9957-61ACBAA545A4}" destId="{DC23CB01-76EE-43A4-90CA-E2442A4BCEEC}" srcOrd="0" destOrd="0" presId="urn:microsoft.com/office/officeart/2005/8/layout/vList2"/>
    <dgm:cxn modelId="{DCE4246E-19AA-4097-8A2A-1AE9C06855E7}" type="presParOf" srcId="{B643DC0D-169B-4F92-9957-61ACBAA545A4}" destId="{9E367652-88F7-4D41-BD86-243CB61C810B}" srcOrd="1" destOrd="0" presId="urn:microsoft.com/office/officeart/2005/8/layout/vList2"/>
    <dgm:cxn modelId="{D0E52867-E6B0-4EC4-AB11-867DAEACBE5B}" type="presParOf" srcId="{B643DC0D-169B-4F92-9957-61ACBAA545A4}" destId="{80DF7699-B1DD-45A4-B2B0-E56D26ABDBE5}" srcOrd="2" destOrd="0" presId="urn:microsoft.com/office/officeart/2005/8/layout/vList2"/>
    <dgm:cxn modelId="{7337D6C1-B65A-4AA0-BB54-4B743219697D}" type="presParOf" srcId="{B643DC0D-169B-4F92-9957-61ACBAA545A4}" destId="{A0A11D47-BB79-462D-98F2-E7F66F808C78}"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829899D-B4E0-438E-966E-C1869B419DF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F37989AA-0697-4903-B826-D9F2861830ED}">
      <dgm:prSet/>
      <dgm:spPr/>
      <dgm:t>
        <a:bodyPr/>
        <a:lstStyle/>
        <a:p>
          <a:pPr rtl="0"/>
          <a:r>
            <a:rPr lang="en-US" smtClean="0"/>
            <a:t>Suppose US real interest rose relative to British real interest rates. The expected reaction would be an increase in the British supply of pounds for sale to obtain more US dollars (in order to capitalize on high money market yields). </a:t>
          </a:r>
          <a:endParaRPr lang="en-GB"/>
        </a:p>
      </dgm:t>
    </dgm:pt>
    <dgm:pt modelId="{27C7467C-4F18-4B8B-BE92-91AAE44C12B8}" type="parTrans" cxnId="{60B12BF4-72E9-45F7-9387-B1D7074C0558}">
      <dgm:prSet/>
      <dgm:spPr/>
      <dgm:t>
        <a:bodyPr/>
        <a:lstStyle/>
        <a:p>
          <a:endParaRPr lang="en-GB"/>
        </a:p>
      </dgm:t>
    </dgm:pt>
    <dgm:pt modelId="{F8FC0AB3-8BE7-4419-B715-D878627CCD11}" type="sibTrans" cxnId="{60B12BF4-72E9-45F7-9387-B1D7074C0558}">
      <dgm:prSet/>
      <dgm:spPr/>
      <dgm:t>
        <a:bodyPr/>
        <a:lstStyle/>
        <a:p>
          <a:endParaRPr lang="en-GB"/>
        </a:p>
      </dgm:t>
    </dgm:pt>
    <dgm:pt modelId="{6F74518D-C4B0-4D16-A3BE-4C41245C629E}">
      <dgm:prSet/>
      <dgm:spPr/>
      <dgm:t>
        <a:bodyPr/>
        <a:lstStyle/>
        <a:p>
          <a:pPr rtl="0"/>
          <a:r>
            <a:rPr lang="en-US" smtClean="0"/>
            <a:t>But if UK government placed a heavy tax on interest of income earned from foreign investments, this could discourage the exchange of pounds for dollars.</a:t>
          </a:r>
          <a:endParaRPr lang="en-GB"/>
        </a:p>
      </dgm:t>
    </dgm:pt>
    <dgm:pt modelId="{63D0A91E-4FFD-404B-AF9E-F0D18091CDD4}" type="parTrans" cxnId="{859EA86D-B0A7-47F4-9C31-9DAB4B6ABDDE}">
      <dgm:prSet/>
      <dgm:spPr/>
      <dgm:t>
        <a:bodyPr/>
        <a:lstStyle/>
        <a:p>
          <a:endParaRPr lang="en-GB"/>
        </a:p>
      </dgm:t>
    </dgm:pt>
    <dgm:pt modelId="{CD9523EC-F5E1-4C67-A539-74D2C06551D7}" type="sibTrans" cxnId="{859EA86D-B0A7-47F4-9C31-9DAB4B6ABDDE}">
      <dgm:prSet/>
      <dgm:spPr/>
      <dgm:t>
        <a:bodyPr/>
        <a:lstStyle/>
        <a:p>
          <a:endParaRPr lang="en-GB"/>
        </a:p>
      </dgm:t>
    </dgm:pt>
    <dgm:pt modelId="{7FD9DE05-9BF6-42B0-AD2A-78B97771F294}" type="pres">
      <dgm:prSet presAssocID="{5829899D-B4E0-438E-966E-C1869B419DFA}" presName="linear" presStyleCnt="0">
        <dgm:presLayoutVars>
          <dgm:animLvl val="lvl"/>
          <dgm:resizeHandles val="exact"/>
        </dgm:presLayoutVars>
      </dgm:prSet>
      <dgm:spPr/>
      <dgm:t>
        <a:bodyPr/>
        <a:lstStyle/>
        <a:p>
          <a:endParaRPr lang="en-GB"/>
        </a:p>
      </dgm:t>
    </dgm:pt>
    <dgm:pt modelId="{49CA90F5-47CA-4F94-8F98-549F103299EC}" type="pres">
      <dgm:prSet presAssocID="{F37989AA-0697-4903-B826-D9F2861830ED}" presName="parentText" presStyleLbl="node1" presStyleIdx="0" presStyleCnt="2">
        <dgm:presLayoutVars>
          <dgm:chMax val="0"/>
          <dgm:bulletEnabled val="1"/>
        </dgm:presLayoutVars>
      </dgm:prSet>
      <dgm:spPr/>
      <dgm:t>
        <a:bodyPr/>
        <a:lstStyle/>
        <a:p>
          <a:endParaRPr lang="en-GB"/>
        </a:p>
      </dgm:t>
    </dgm:pt>
    <dgm:pt modelId="{DC4B56A6-8591-41DF-8377-59EAE2C3CB94}" type="pres">
      <dgm:prSet presAssocID="{F8FC0AB3-8BE7-4419-B715-D878627CCD11}" presName="spacer" presStyleCnt="0"/>
      <dgm:spPr/>
    </dgm:pt>
    <dgm:pt modelId="{14A62FF0-7446-4E2D-91F1-90C09AE17648}" type="pres">
      <dgm:prSet presAssocID="{6F74518D-C4B0-4D16-A3BE-4C41245C629E}" presName="parentText" presStyleLbl="node1" presStyleIdx="1" presStyleCnt="2">
        <dgm:presLayoutVars>
          <dgm:chMax val="0"/>
          <dgm:bulletEnabled val="1"/>
        </dgm:presLayoutVars>
      </dgm:prSet>
      <dgm:spPr/>
      <dgm:t>
        <a:bodyPr/>
        <a:lstStyle/>
        <a:p>
          <a:endParaRPr lang="en-GB"/>
        </a:p>
      </dgm:t>
    </dgm:pt>
  </dgm:ptLst>
  <dgm:cxnLst>
    <dgm:cxn modelId="{07332994-9282-468E-B9D7-4210D5C115D1}" type="presOf" srcId="{F37989AA-0697-4903-B826-D9F2861830ED}" destId="{49CA90F5-47CA-4F94-8F98-549F103299EC}" srcOrd="0" destOrd="0" presId="urn:microsoft.com/office/officeart/2005/8/layout/vList2"/>
    <dgm:cxn modelId="{7432AFCD-FD3C-45B5-AD74-5E988159368E}" type="presOf" srcId="{5829899D-B4E0-438E-966E-C1869B419DFA}" destId="{7FD9DE05-9BF6-42B0-AD2A-78B97771F294}" srcOrd="0" destOrd="0" presId="urn:microsoft.com/office/officeart/2005/8/layout/vList2"/>
    <dgm:cxn modelId="{60B12BF4-72E9-45F7-9387-B1D7074C0558}" srcId="{5829899D-B4E0-438E-966E-C1869B419DFA}" destId="{F37989AA-0697-4903-B826-D9F2861830ED}" srcOrd="0" destOrd="0" parTransId="{27C7467C-4F18-4B8B-BE92-91AAE44C12B8}" sibTransId="{F8FC0AB3-8BE7-4419-B715-D878627CCD11}"/>
    <dgm:cxn modelId="{859EA86D-B0A7-47F4-9C31-9DAB4B6ABDDE}" srcId="{5829899D-B4E0-438E-966E-C1869B419DFA}" destId="{6F74518D-C4B0-4D16-A3BE-4C41245C629E}" srcOrd="1" destOrd="0" parTransId="{63D0A91E-4FFD-404B-AF9E-F0D18091CDD4}" sibTransId="{CD9523EC-F5E1-4C67-A539-74D2C06551D7}"/>
    <dgm:cxn modelId="{0B6671F8-C999-4746-8765-B69F127C2C1E}" type="presOf" srcId="{6F74518D-C4B0-4D16-A3BE-4C41245C629E}" destId="{14A62FF0-7446-4E2D-91F1-90C09AE17648}" srcOrd="0" destOrd="0" presId="urn:microsoft.com/office/officeart/2005/8/layout/vList2"/>
    <dgm:cxn modelId="{7CFDEDDF-3C0E-4F26-B8B7-3B745D9C87E0}" type="presParOf" srcId="{7FD9DE05-9BF6-42B0-AD2A-78B97771F294}" destId="{49CA90F5-47CA-4F94-8F98-549F103299EC}" srcOrd="0" destOrd="0" presId="urn:microsoft.com/office/officeart/2005/8/layout/vList2"/>
    <dgm:cxn modelId="{358375BC-8A82-4F25-963E-D0930221A3E8}" type="presParOf" srcId="{7FD9DE05-9BF6-42B0-AD2A-78B97771F294}" destId="{DC4B56A6-8591-41DF-8377-59EAE2C3CB94}" srcOrd="1" destOrd="0" presId="urn:microsoft.com/office/officeart/2005/8/layout/vList2"/>
    <dgm:cxn modelId="{BDA9512D-D978-4602-A4C4-0FEB059AF9ED}" type="presParOf" srcId="{7FD9DE05-9BF6-42B0-AD2A-78B97771F294}" destId="{14A62FF0-7446-4E2D-91F1-90C09AE17648}"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1765639B-EFEB-4AF8-A696-120A0CC55DD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8A26C58C-2B90-4223-A911-373041F8FDD9}">
      <dgm:prSet/>
      <dgm:spPr/>
      <dgm:t>
        <a:bodyPr/>
        <a:lstStyle/>
        <a:p>
          <a:pPr rtl="0"/>
          <a:r>
            <a:rPr lang="en-US" smtClean="0"/>
            <a:t>Expectations</a:t>
          </a:r>
          <a:endParaRPr lang="en-GB"/>
        </a:p>
      </dgm:t>
    </dgm:pt>
    <dgm:pt modelId="{61684FDD-1E8A-4B82-BBFA-8CB4909DB2A5}" type="parTrans" cxnId="{AE7CB94D-15CD-4568-AC65-6244DBB2402A}">
      <dgm:prSet/>
      <dgm:spPr/>
      <dgm:t>
        <a:bodyPr/>
        <a:lstStyle/>
        <a:p>
          <a:endParaRPr lang="en-GB"/>
        </a:p>
      </dgm:t>
    </dgm:pt>
    <dgm:pt modelId="{3452C8B4-8DA2-40F6-9589-320842098FB8}" type="sibTrans" cxnId="{AE7CB94D-15CD-4568-AC65-6244DBB2402A}">
      <dgm:prSet/>
      <dgm:spPr/>
      <dgm:t>
        <a:bodyPr/>
        <a:lstStyle/>
        <a:p>
          <a:endParaRPr lang="en-GB"/>
        </a:p>
      </dgm:t>
    </dgm:pt>
    <dgm:pt modelId="{93E5A04C-791F-4B03-85F0-51FF22BB71C2}">
      <dgm:prSet/>
      <dgm:spPr/>
      <dgm:t>
        <a:bodyPr/>
        <a:lstStyle/>
        <a:p>
          <a:pPr rtl="0"/>
          <a:r>
            <a:rPr lang="en-US" smtClean="0"/>
            <a:t>Foreign exchange markets react to any news that may have a future effect.</a:t>
          </a:r>
          <a:endParaRPr lang="en-GB"/>
        </a:p>
      </dgm:t>
    </dgm:pt>
    <dgm:pt modelId="{BD595757-D025-4315-A99F-D92A65734BE8}" type="parTrans" cxnId="{CFC9A352-B692-4AEB-96B4-3DD4C1A4B40C}">
      <dgm:prSet/>
      <dgm:spPr/>
      <dgm:t>
        <a:bodyPr/>
        <a:lstStyle/>
        <a:p>
          <a:endParaRPr lang="en-GB"/>
        </a:p>
      </dgm:t>
    </dgm:pt>
    <dgm:pt modelId="{113BEA66-2D88-4994-9954-A7863F538400}" type="sibTrans" cxnId="{CFC9A352-B692-4AEB-96B4-3DD4C1A4B40C}">
      <dgm:prSet/>
      <dgm:spPr/>
      <dgm:t>
        <a:bodyPr/>
        <a:lstStyle/>
        <a:p>
          <a:endParaRPr lang="en-GB"/>
        </a:p>
      </dgm:t>
    </dgm:pt>
    <dgm:pt modelId="{AD237695-02A1-4000-A5E2-1834707C2342}">
      <dgm:prSet/>
      <dgm:spPr/>
      <dgm:t>
        <a:bodyPr/>
        <a:lstStyle/>
        <a:p>
          <a:pPr rtl="0"/>
          <a:r>
            <a:rPr lang="en-US" smtClean="0"/>
            <a:t>News of a potential surge in U.S. inflation may cause currency traders to sell dollars anticipating a decline in dollar’s value. But if high inflation is less than expected then traders may buy dollars as the the situation is better than at first thought. If inflation is in line with market expectation there may be no change in dollar value. So high inflation may have positive, negative or no effect on dollar value</a:t>
          </a:r>
          <a:endParaRPr lang="en-GB"/>
        </a:p>
      </dgm:t>
    </dgm:pt>
    <dgm:pt modelId="{F8E4489F-5F03-435E-819F-4D9FF545C76C}" type="parTrans" cxnId="{E77FD30D-E617-4150-BD82-FC4483940B0F}">
      <dgm:prSet/>
      <dgm:spPr/>
      <dgm:t>
        <a:bodyPr/>
        <a:lstStyle/>
        <a:p>
          <a:endParaRPr lang="en-GB"/>
        </a:p>
      </dgm:t>
    </dgm:pt>
    <dgm:pt modelId="{498832C9-1587-4E73-AD26-77769B5BAFA8}" type="sibTrans" cxnId="{E77FD30D-E617-4150-BD82-FC4483940B0F}">
      <dgm:prSet/>
      <dgm:spPr/>
      <dgm:t>
        <a:bodyPr/>
        <a:lstStyle/>
        <a:p>
          <a:endParaRPr lang="en-GB"/>
        </a:p>
      </dgm:t>
    </dgm:pt>
    <dgm:pt modelId="{F2EF6E97-AFD6-4D61-A6FD-B723D1C9D765}">
      <dgm:prSet/>
      <dgm:spPr/>
      <dgm:t>
        <a:bodyPr/>
        <a:lstStyle/>
        <a:p>
          <a:pPr rtl="0"/>
          <a:r>
            <a:rPr lang="en-US" smtClean="0"/>
            <a:t>Many institutional investors take currency positions based on anticipated interest rate movements in various countries.</a:t>
          </a:r>
          <a:endParaRPr lang="en-GB"/>
        </a:p>
      </dgm:t>
    </dgm:pt>
    <dgm:pt modelId="{6A445A65-4649-4C5A-9313-D3B4FEEA6703}" type="parTrans" cxnId="{C22404D5-19BC-4C78-AFD0-D00B3C0E707C}">
      <dgm:prSet/>
      <dgm:spPr/>
      <dgm:t>
        <a:bodyPr/>
        <a:lstStyle/>
        <a:p>
          <a:endParaRPr lang="en-GB"/>
        </a:p>
      </dgm:t>
    </dgm:pt>
    <dgm:pt modelId="{2AAC98B9-966D-4625-8386-CDA181BE49E3}" type="sibTrans" cxnId="{C22404D5-19BC-4C78-AFD0-D00B3C0E707C}">
      <dgm:prSet/>
      <dgm:spPr/>
      <dgm:t>
        <a:bodyPr/>
        <a:lstStyle/>
        <a:p>
          <a:endParaRPr lang="en-GB"/>
        </a:p>
      </dgm:t>
    </dgm:pt>
    <dgm:pt modelId="{F7086023-7DAD-4702-8CE6-CCCEAE72506D}" type="pres">
      <dgm:prSet presAssocID="{1765639B-EFEB-4AF8-A696-120A0CC55DD2}" presName="linear" presStyleCnt="0">
        <dgm:presLayoutVars>
          <dgm:animLvl val="lvl"/>
          <dgm:resizeHandles val="exact"/>
        </dgm:presLayoutVars>
      </dgm:prSet>
      <dgm:spPr/>
      <dgm:t>
        <a:bodyPr/>
        <a:lstStyle/>
        <a:p>
          <a:endParaRPr lang="en-GB"/>
        </a:p>
      </dgm:t>
    </dgm:pt>
    <dgm:pt modelId="{1F24F32A-C6A0-4AFA-9398-150FCA03D12A}" type="pres">
      <dgm:prSet presAssocID="{8A26C58C-2B90-4223-A911-373041F8FDD9}" presName="parentText" presStyleLbl="node1" presStyleIdx="0" presStyleCnt="3" custScaleY="76247">
        <dgm:presLayoutVars>
          <dgm:chMax val="0"/>
          <dgm:bulletEnabled val="1"/>
        </dgm:presLayoutVars>
      </dgm:prSet>
      <dgm:spPr/>
      <dgm:t>
        <a:bodyPr/>
        <a:lstStyle/>
        <a:p>
          <a:endParaRPr lang="en-GB"/>
        </a:p>
      </dgm:t>
    </dgm:pt>
    <dgm:pt modelId="{6CA3C53A-CE3A-40B3-BB2D-5C769DAF0EC5}" type="pres">
      <dgm:prSet presAssocID="{3452C8B4-8DA2-40F6-9589-320842098FB8}" presName="spacer" presStyleCnt="0"/>
      <dgm:spPr/>
    </dgm:pt>
    <dgm:pt modelId="{E1D185E5-D2C5-45C3-A2F4-5F22C960732B}" type="pres">
      <dgm:prSet presAssocID="{93E5A04C-791F-4B03-85F0-51FF22BB71C2}" presName="parentText" presStyleLbl="node1" presStyleIdx="1" presStyleCnt="3">
        <dgm:presLayoutVars>
          <dgm:chMax val="0"/>
          <dgm:bulletEnabled val="1"/>
        </dgm:presLayoutVars>
      </dgm:prSet>
      <dgm:spPr/>
      <dgm:t>
        <a:bodyPr/>
        <a:lstStyle/>
        <a:p>
          <a:endParaRPr lang="en-GB"/>
        </a:p>
      </dgm:t>
    </dgm:pt>
    <dgm:pt modelId="{668D024C-7FC3-4FD3-A200-0C7C10FAF9FA}" type="pres">
      <dgm:prSet presAssocID="{93E5A04C-791F-4B03-85F0-51FF22BB71C2}" presName="childText" presStyleLbl="revTx" presStyleIdx="0" presStyleCnt="1">
        <dgm:presLayoutVars>
          <dgm:bulletEnabled val="1"/>
        </dgm:presLayoutVars>
      </dgm:prSet>
      <dgm:spPr/>
      <dgm:t>
        <a:bodyPr/>
        <a:lstStyle/>
        <a:p>
          <a:endParaRPr lang="en-GB"/>
        </a:p>
      </dgm:t>
    </dgm:pt>
    <dgm:pt modelId="{DDFF20DC-F93A-4C6D-B692-673F7C26091E}" type="pres">
      <dgm:prSet presAssocID="{F2EF6E97-AFD6-4D61-A6FD-B723D1C9D765}" presName="parentText" presStyleLbl="node1" presStyleIdx="2" presStyleCnt="3">
        <dgm:presLayoutVars>
          <dgm:chMax val="0"/>
          <dgm:bulletEnabled val="1"/>
        </dgm:presLayoutVars>
      </dgm:prSet>
      <dgm:spPr/>
      <dgm:t>
        <a:bodyPr/>
        <a:lstStyle/>
        <a:p>
          <a:endParaRPr lang="en-GB"/>
        </a:p>
      </dgm:t>
    </dgm:pt>
  </dgm:ptLst>
  <dgm:cxnLst>
    <dgm:cxn modelId="{E35811FA-E05B-455B-9D10-D390F5CA1164}" type="presOf" srcId="{93E5A04C-791F-4B03-85F0-51FF22BB71C2}" destId="{E1D185E5-D2C5-45C3-A2F4-5F22C960732B}" srcOrd="0" destOrd="0" presId="urn:microsoft.com/office/officeart/2005/8/layout/vList2"/>
    <dgm:cxn modelId="{472F3A74-7C38-4F70-9D69-C56C84A336BC}" type="presOf" srcId="{1765639B-EFEB-4AF8-A696-120A0CC55DD2}" destId="{F7086023-7DAD-4702-8CE6-CCCEAE72506D}" srcOrd="0" destOrd="0" presId="urn:microsoft.com/office/officeart/2005/8/layout/vList2"/>
    <dgm:cxn modelId="{C22404D5-19BC-4C78-AFD0-D00B3C0E707C}" srcId="{1765639B-EFEB-4AF8-A696-120A0CC55DD2}" destId="{F2EF6E97-AFD6-4D61-A6FD-B723D1C9D765}" srcOrd="2" destOrd="0" parTransId="{6A445A65-4649-4C5A-9313-D3B4FEEA6703}" sibTransId="{2AAC98B9-966D-4625-8386-CDA181BE49E3}"/>
    <dgm:cxn modelId="{AE7CB94D-15CD-4568-AC65-6244DBB2402A}" srcId="{1765639B-EFEB-4AF8-A696-120A0CC55DD2}" destId="{8A26C58C-2B90-4223-A911-373041F8FDD9}" srcOrd="0" destOrd="0" parTransId="{61684FDD-1E8A-4B82-BBFA-8CB4909DB2A5}" sibTransId="{3452C8B4-8DA2-40F6-9589-320842098FB8}"/>
    <dgm:cxn modelId="{4B4FAC10-8337-4EC0-931E-B419A0D9D40E}" type="presOf" srcId="{8A26C58C-2B90-4223-A911-373041F8FDD9}" destId="{1F24F32A-C6A0-4AFA-9398-150FCA03D12A}" srcOrd="0" destOrd="0" presId="urn:microsoft.com/office/officeart/2005/8/layout/vList2"/>
    <dgm:cxn modelId="{CFC9A352-B692-4AEB-96B4-3DD4C1A4B40C}" srcId="{1765639B-EFEB-4AF8-A696-120A0CC55DD2}" destId="{93E5A04C-791F-4B03-85F0-51FF22BB71C2}" srcOrd="1" destOrd="0" parTransId="{BD595757-D025-4315-A99F-D92A65734BE8}" sibTransId="{113BEA66-2D88-4994-9954-A7863F538400}"/>
    <dgm:cxn modelId="{E77FD30D-E617-4150-BD82-FC4483940B0F}" srcId="{93E5A04C-791F-4B03-85F0-51FF22BB71C2}" destId="{AD237695-02A1-4000-A5E2-1834707C2342}" srcOrd="0" destOrd="0" parTransId="{F8E4489F-5F03-435E-819F-4D9FF545C76C}" sibTransId="{498832C9-1587-4E73-AD26-77769B5BAFA8}"/>
    <dgm:cxn modelId="{3422F8DA-726C-4AA4-84B7-778031F75FF8}" type="presOf" srcId="{F2EF6E97-AFD6-4D61-A6FD-B723D1C9D765}" destId="{DDFF20DC-F93A-4C6D-B692-673F7C26091E}" srcOrd="0" destOrd="0" presId="urn:microsoft.com/office/officeart/2005/8/layout/vList2"/>
    <dgm:cxn modelId="{52E95353-F4B7-499D-9DF7-250DC0CD6272}" type="presOf" srcId="{AD237695-02A1-4000-A5E2-1834707C2342}" destId="{668D024C-7FC3-4FD3-A200-0C7C10FAF9FA}" srcOrd="0" destOrd="0" presId="urn:microsoft.com/office/officeart/2005/8/layout/vList2"/>
    <dgm:cxn modelId="{469174E1-6865-4261-B9AC-3DFADFE175D9}" type="presParOf" srcId="{F7086023-7DAD-4702-8CE6-CCCEAE72506D}" destId="{1F24F32A-C6A0-4AFA-9398-150FCA03D12A}" srcOrd="0" destOrd="0" presId="urn:microsoft.com/office/officeart/2005/8/layout/vList2"/>
    <dgm:cxn modelId="{C112569F-0478-4719-9F4D-FED7B7F15791}" type="presParOf" srcId="{F7086023-7DAD-4702-8CE6-CCCEAE72506D}" destId="{6CA3C53A-CE3A-40B3-BB2D-5C769DAF0EC5}" srcOrd="1" destOrd="0" presId="urn:microsoft.com/office/officeart/2005/8/layout/vList2"/>
    <dgm:cxn modelId="{B7647FFB-2DD1-4C79-A799-D057FC236503}" type="presParOf" srcId="{F7086023-7DAD-4702-8CE6-CCCEAE72506D}" destId="{E1D185E5-D2C5-45C3-A2F4-5F22C960732B}" srcOrd="2" destOrd="0" presId="urn:microsoft.com/office/officeart/2005/8/layout/vList2"/>
    <dgm:cxn modelId="{B5224EC6-57A4-4CB1-BCF6-57AC46779D72}" type="presParOf" srcId="{F7086023-7DAD-4702-8CE6-CCCEAE72506D}" destId="{668D024C-7FC3-4FD3-A200-0C7C10FAF9FA}" srcOrd="3" destOrd="0" presId="urn:microsoft.com/office/officeart/2005/8/layout/vList2"/>
    <dgm:cxn modelId="{F5590C26-1824-4701-AA53-C9E46CA656E1}" type="presParOf" srcId="{F7086023-7DAD-4702-8CE6-CCCEAE72506D}" destId="{DDFF20DC-F93A-4C6D-B692-673F7C26091E}"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50603510-E863-4E8E-BD39-E514F6DD3946}"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A111EB12-07E5-4388-8A36-7852BD3ECA70}">
      <dgm:prSet/>
      <dgm:spPr/>
      <dgm:t>
        <a:bodyPr/>
        <a:lstStyle/>
        <a:p>
          <a:pPr rtl="0"/>
          <a:r>
            <a:rPr lang="en-US" b="0" smtClean="0"/>
            <a:t>Economic signals that affect exchange rates can change quickly, such that speculators may overreact initially and then find that they have to make a correction.</a:t>
          </a:r>
          <a:endParaRPr lang="en-GB"/>
        </a:p>
      </dgm:t>
    </dgm:pt>
    <dgm:pt modelId="{8AA8C18E-7555-4620-B0ED-16EC2E19D3EE}" type="parTrans" cxnId="{13AD0149-3D8C-4BC6-8490-27AFFACD65BB}">
      <dgm:prSet/>
      <dgm:spPr/>
      <dgm:t>
        <a:bodyPr/>
        <a:lstStyle/>
        <a:p>
          <a:endParaRPr lang="en-GB"/>
        </a:p>
      </dgm:t>
    </dgm:pt>
    <dgm:pt modelId="{7BC0FF71-A5E1-462D-B066-631245B6C3F0}" type="sibTrans" cxnId="{13AD0149-3D8C-4BC6-8490-27AFFACD65BB}">
      <dgm:prSet/>
      <dgm:spPr/>
      <dgm:t>
        <a:bodyPr/>
        <a:lstStyle/>
        <a:p>
          <a:endParaRPr lang="en-GB"/>
        </a:p>
      </dgm:t>
    </dgm:pt>
    <dgm:pt modelId="{B4676151-5FD8-4AFD-A1A5-AA4EC5FCA0D6}" type="pres">
      <dgm:prSet presAssocID="{50603510-E863-4E8E-BD39-E514F6DD3946}" presName="linear" presStyleCnt="0">
        <dgm:presLayoutVars>
          <dgm:animLvl val="lvl"/>
          <dgm:resizeHandles val="exact"/>
        </dgm:presLayoutVars>
      </dgm:prSet>
      <dgm:spPr/>
      <dgm:t>
        <a:bodyPr/>
        <a:lstStyle/>
        <a:p>
          <a:endParaRPr lang="en-GB"/>
        </a:p>
      </dgm:t>
    </dgm:pt>
    <dgm:pt modelId="{1CE44C5C-ADCF-4A9A-B9DB-1B1728578228}" type="pres">
      <dgm:prSet presAssocID="{A111EB12-07E5-4388-8A36-7852BD3ECA70}" presName="parentText" presStyleLbl="node1" presStyleIdx="0" presStyleCnt="1">
        <dgm:presLayoutVars>
          <dgm:chMax val="0"/>
          <dgm:bulletEnabled val="1"/>
        </dgm:presLayoutVars>
      </dgm:prSet>
      <dgm:spPr/>
      <dgm:t>
        <a:bodyPr/>
        <a:lstStyle/>
        <a:p>
          <a:endParaRPr lang="en-GB"/>
        </a:p>
      </dgm:t>
    </dgm:pt>
  </dgm:ptLst>
  <dgm:cxnLst>
    <dgm:cxn modelId="{13AD0149-3D8C-4BC6-8490-27AFFACD65BB}" srcId="{50603510-E863-4E8E-BD39-E514F6DD3946}" destId="{A111EB12-07E5-4388-8A36-7852BD3ECA70}" srcOrd="0" destOrd="0" parTransId="{8AA8C18E-7555-4620-B0ED-16EC2E19D3EE}" sibTransId="{7BC0FF71-A5E1-462D-B066-631245B6C3F0}"/>
    <dgm:cxn modelId="{16E87A24-D89E-4E2B-9FB3-035C8F2E1964}" type="presOf" srcId="{50603510-E863-4E8E-BD39-E514F6DD3946}" destId="{B4676151-5FD8-4AFD-A1A5-AA4EC5FCA0D6}" srcOrd="0" destOrd="0" presId="urn:microsoft.com/office/officeart/2005/8/layout/vList2"/>
    <dgm:cxn modelId="{5BEEB429-D3FE-4476-B8DF-A0BE00D04E54}" type="presOf" srcId="{A111EB12-07E5-4388-8A36-7852BD3ECA70}" destId="{1CE44C5C-ADCF-4A9A-B9DB-1B1728578228}" srcOrd="0" destOrd="0" presId="urn:microsoft.com/office/officeart/2005/8/layout/vList2"/>
    <dgm:cxn modelId="{21CF44D8-C311-46FB-9202-D7D921971043}" type="presParOf" srcId="{B4676151-5FD8-4AFD-A1A5-AA4EC5FCA0D6}" destId="{1CE44C5C-ADCF-4A9A-B9DB-1B1728578228}"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BF323332-BF9B-46EB-A7EC-584494AFCA8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3A628F3B-D308-419B-BEE5-95CD18E13854}">
      <dgm:prSet custT="1"/>
      <dgm:spPr/>
      <dgm:t>
        <a:bodyPr/>
        <a:lstStyle/>
        <a:p>
          <a:pPr rtl="0"/>
          <a:r>
            <a:rPr lang="en-US" sz="2800" b="1" dirty="0" smtClean="0"/>
            <a:t>Speculation</a:t>
          </a:r>
          <a:r>
            <a:rPr lang="en-US" sz="2800" b="0" dirty="0" smtClean="0"/>
            <a:t> on the currencies of emerging markets can have a substantial impact on their exchange rates. </a:t>
          </a:r>
          <a:endParaRPr lang="en-GB" sz="2800" dirty="0"/>
        </a:p>
      </dgm:t>
    </dgm:pt>
    <dgm:pt modelId="{188A0090-A037-4BD5-80AB-A9B42462C1A9}" type="parTrans" cxnId="{E5AB6352-A8D1-440A-AD47-DF43659D95E6}">
      <dgm:prSet/>
      <dgm:spPr/>
      <dgm:t>
        <a:bodyPr/>
        <a:lstStyle/>
        <a:p>
          <a:endParaRPr lang="en-GB"/>
        </a:p>
      </dgm:t>
    </dgm:pt>
    <dgm:pt modelId="{99A2DE06-62C7-479A-A074-F8452ABDC8EE}" type="sibTrans" cxnId="{E5AB6352-A8D1-440A-AD47-DF43659D95E6}">
      <dgm:prSet/>
      <dgm:spPr/>
      <dgm:t>
        <a:bodyPr/>
        <a:lstStyle/>
        <a:p>
          <a:endParaRPr lang="en-GB"/>
        </a:p>
      </dgm:t>
    </dgm:pt>
    <dgm:pt modelId="{5A9C39C2-501E-4A61-9005-100D0D795EA6}" type="pres">
      <dgm:prSet presAssocID="{BF323332-BF9B-46EB-A7EC-584494AFCA84}" presName="linear" presStyleCnt="0">
        <dgm:presLayoutVars>
          <dgm:animLvl val="lvl"/>
          <dgm:resizeHandles val="exact"/>
        </dgm:presLayoutVars>
      </dgm:prSet>
      <dgm:spPr/>
      <dgm:t>
        <a:bodyPr/>
        <a:lstStyle/>
        <a:p>
          <a:endParaRPr lang="en-GB"/>
        </a:p>
      </dgm:t>
    </dgm:pt>
    <dgm:pt modelId="{791593B8-6B52-4C23-9F3F-634532A3ACFD}" type="pres">
      <dgm:prSet presAssocID="{3A628F3B-D308-419B-BEE5-95CD18E13854}" presName="parentText" presStyleLbl="node1" presStyleIdx="0" presStyleCnt="1">
        <dgm:presLayoutVars>
          <dgm:chMax val="0"/>
          <dgm:bulletEnabled val="1"/>
        </dgm:presLayoutVars>
      </dgm:prSet>
      <dgm:spPr/>
      <dgm:t>
        <a:bodyPr/>
        <a:lstStyle/>
        <a:p>
          <a:endParaRPr lang="en-GB"/>
        </a:p>
      </dgm:t>
    </dgm:pt>
  </dgm:ptLst>
  <dgm:cxnLst>
    <dgm:cxn modelId="{3EA94304-F154-4A03-9447-71B343B294B7}" type="presOf" srcId="{3A628F3B-D308-419B-BEE5-95CD18E13854}" destId="{791593B8-6B52-4C23-9F3F-634532A3ACFD}" srcOrd="0" destOrd="0" presId="urn:microsoft.com/office/officeart/2005/8/layout/vList2"/>
    <dgm:cxn modelId="{A18B0FE9-34A6-4477-ACEA-9FF5B6BEDC24}" type="presOf" srcId="{BF323332-BF9B-46EB-A7EC-584494AFCA84}" destId="{5A9C39C2-501E-4A61-9005-100D0D795EA6}" srcOrd="0" destOrd="0" presId="urn:microsoft.com/office/officeart/2005/8/layout/vList2"/>
    <dgm:cxn modelId="{E5AB6352-A8D1-440A-AD47-DF43659D95E6}" srcId="{BF323332-BF9B-46EB-A7EC-584494AFCA84}" destId="{3A628F3B-D308-419B-BEE5-95CD18E13854}" srcOrd="0" destOrd="0" parTransId="{188A0090-A037-4BD5-80AB-A9B42462C1A9}" sibTransId="{99A2DE06-62C7-479A-A074-F8452ABDC8EE}"/>
    <dgm:cxn modelId="{795153E9-86AC-4DEB-8EBC-5B169DA55F03}" type="presParOf" srcId="{5A9C39C2-501E-4A61-9005-100D0D795EA6}" destId="{791593B8-6B52-4C23-9F3F-634532A3ACFD}"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3B7D89B2-5520-43CA-9ECE-3E95A7965C7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367ECA7A-B56A-4D7E-B4AD-1E6047D85EE9}">
      <dgm:prSet/>
      <dgm:spPr/>
      <dgm:t>
        <a:bodyPr/>
        <a:lstStyle/>
        <a:p>
          <a:pPr rtl="0"/>
          <a:r>
            <a:rPr lang="en-US" smtClean="0"/>
            <a:t>Relative economic growth rates</a:t>
          </a:r>
          <a:endParaRPr lang="en-GB"/>
        </a:p>
      </dgm:t>
    </dgm:pt>
    <dgm:pt modelId="{C75AE53B-2F9C-4539-A933-898AB97CD0CE}" type="parTrans" cxnId="{372CF625-1E7C-4D4E-B885-184BF7A34F92}">
      <dgm:prSet/>
      <dgm:spPr/>
      <dgm:t>
        <a:bodyPr/>
        <a:lstStyle/>
        <a:p>
          <a:endParaRPr lang="en-GB"/>
        </a:p>
      </dgm:t>
    </dgm:pt>
    <dgm:pt modelId="{5F3A9384-E32E-4032-A28D-EE6CD5153FF9}" type="sibTrans" cxnId="{372CF625-1E7C-4D4E-B885-184BF7A34F92}">
      <dgm:prSet/>
      <dgm:spPr/>
      <dgm:t>
        <a:bodyPr/>
        <a:lstStyle/>
        <a:p>
          <a:endParaRPr lang="en-GB"/>
        </a:p>
      </dgm:t>
    </dgm:pt>
    <dgm:pt modelId="{D3E9441D-C533-4CF1-97F4-E1C1110B3CAE}">
      <dgm:prSet/>
      <dgm:spPr/>
      <dgm:t>
        <a:bodyPr/>
        <a:lstStyle/>
        <a:p>
          <a:pPr rtl="0"/>
          <a:r>
            <a:rPr lang="en-US" smtClean="0"/>
            <a:t>A nation with strong economic growth will attract investment capital seeking to acquire domestic assets</a:t>
          </a:r>
          <a:endParaRPr lang="en-GB"/>
        </a:p>
      </dgm:t>
    </dgm:pt>
    <dgm:pt modelId="{68EFDAF7-381D-461D-874B-C76AE02AE53D}" type="parTrans" cxnId="{C736C4DF-E23A-4ECB-BD6E-8C5A03CD2C6C}">
      <dgm:prSet/>
      <dgm:spPr/>
      <dgm:t>
        <a:bodyPr/>
        <a:lstStyle/>
        <a:p>
          <a:endParaRPr lang="en-GB"/>
        </a:p>
      </dgm:t>
    </dgm:pt>
    <dgm:pt modelId="{803D3789-4DA9-40C1-A99A-0D6D19AE8192}" type="sibTrans" cxnId="{C736C4DF-E23A-4ECB-BD6E-8C5A03CD2C6C}">
      <dgm:prSet/>
      <dgm:spPr/>
      <dgm:t>
        <a:bodyPr/>
        <a:lstStyle/>
        <a:p>
          <a:endParaRPr lang="en-GB"/>
        </a:p>
      </dgm:t>
    </dgm:pt>
    <dgm:pt modelId="{119543B5-927D-4280-88D3-B2DECA46FAB2}">
      <dgm:prSet/>
      <dgm:spPr/>
      <dgm:t>
        <a:bodyPr/>
        <a:lstStyle/>
        <a:p>
          <a:pPr rtl="0"/>
          <a:r>
            <a:rPr lang="en-US" smtClean="0"/>
            <a:t>The demand for domestic assets will lead to an increased demand for the domestic currency and a stronger currency</a:t>
          </a:r>
          <a:endParaRPr lang="en-GB"/>
        </a:p>
      </dgm:t>
    </dgm:pt>
    <dgm:pt modelId="{E4ED0BDD-449A-4DCD-B020-693D69535AC8}" type="parTrans" cxnId="{81B170F4-C28A-4790-BEB8-83B22ABC1E29}">
      <dgm:prSet/>
      <dgm:spPr/>
      <dgm:t>
        <a:bodyPr/>
        <a:lstStyle/>
        <a:p>
          <a:endParaRPr lang="en-GB"/>
        </a:p>
      </dgm:t>
    </dgm:pt>
    <dgm:pt modelId="{CE5EA9C7-A24E-41DA-AB28-D8CB841FF7B7}" type="sibTrans" cxnId="{81B170F4-C28A-4790-BEB8-83B22ABC1E29}">
      <dgm:prSet/>
      <dgm:spPr/>
      <dgm:t>
        <a:bodyPr/>
        <a:lstStyle/>
        <a:p>
          <a:endParaRPr lang="en-GB"/>
        </a:p>
      </dgm:t>
    </dgm:pt>
    <dgm:pt modelId="{1B8712BB-57EF-4217-B7A3-D18842DF0990}">
      <dgm:prSet/>
      <dgm:spPr/>
      <dgm:t>
        <a:bodyPr/>
        <a:lstStyle/>
        <a:p>
          <a:pPr rtl="0"/>
          <a:r>
            <a:rPr lang="en-US" smtClean="0"/>
            <a:t>Nations with poor growth prospect will see an exodus of capital and weaker currencies</a:t>
          </a:r>
          <a:endParaRPr lang="en-GB"/>
        </a:p>
      </dgm:t>
    </dgm:pt>
    <dgm:pt modelId="{2585DE96-89EC-4BAA-9D70-46156F4B9ABA}" type="parTrans" cxnId="{182721A7-766F-41D4-AA0E-28CD1388F977}">
      <dgm:prSet/>
      <dgm:spPr/>
      <dgm:t>
        <a:bodyPr/>
        <a:lstStyle/>
        <a:p>
          <a:endParaRPr lang="en-GB"/>
        </a:p>
      </dgm:t>
    </dgm:pt>
    <dgm:pt modelId="{5F3C3F84-149E-4A84-B572-48EEA344C1FB}" type="sibTrans" cxnId="{182721A7-766F-41D4-AA0E-28CD1388F977}">
      <dgm:prSet/>
      <dgm:spPr/>
      <dgm:t>
        <a:bodyPr/>
        <a:lstStyle/>
        <a:p>
          <a:endParaRPr lang="en-GB"/>
        </a:p>
      </dgm:t>
    </dgm:pt>
    <dgm:pt modelId="{D638D491-F3C1-4791-ACA0-283DEDDE93DA}" type="pres">
      <dgm:prSet presAssocID="{3B7D89B2-5520-43CA-9ECE-3E95A7965C74}" presName="linear" presStyleCnt="0">
        <dgm:presLayoutVars>
          <dgm:animLvl val="lvl"/>
          <dgm:resizeHandles val="exact"/>
        </dgm:presLayoutVars>
      </dgm:prSet>
      <dgm:spPr/>
      <dgm:t>
        <a:bodyPr/>
        <a:lstStyle/>
        <a:p>
          <a:endParaRPr lang="en-GB"/>
        </a:p>
      </dgm:t>
    </dgm:pt>
    <dgm:pt modelId="{8CE267D0-5BAB-4222-BC70-A159E40A6B77}" type="pres">
      <dgm:prSet presAssocID="{367ECA7A-B56A-4D7E-B4AD-1E6047D85EE9}" presName="parentText" presStyleLbl="node1" presStyleIdx="0" presStyleCnt="1">
        <dgm:presLayoutVars>
          <dgm:chMax val="0"/>
          <dgm:bulletEnabled val="1"/>
        </dgm:presLayoutVars>
      </dgm:prSet>
      <dgm:spPr/>
      <dgm:t>
        <a:bodyPr/>
        <a:lstStyle/>
        <a:p>
          <a:endParaRPr lang="en-GB"/>
        </a:p>
      </dgm:t>
    </dgm:pt>
    <dgm:pt modelId="{34DC8D17-AC8E-4E21-8553-ADA0DDAC9A95}" type="pres">
      <dgm:prSet presAssocID="{367ECA7A-B56A-4D7E-B4AD-1E6047D85EE9}" presName="childText" presStyleLbl="revTx" presStyleIdx="0" presStyleCnt="1">
        <dgm:presLayoutVars>
          <dgm:bulletEnabled val="1"/>
        </dgm:presLayoutVars>
      </dgm:prSet>
      <dgm:spPr/>
      <dgm:t>
        <a:bodyPr/>
        <a:lstStyle/>
        <a:p>
          <a:endParaRPr lang="en-GB"/>
        </a:p>
      </dgm:t>
    </dgm:pt>
  </dgm:ptLst>
  <dgm:cxnLst>
    <dgm:cxn modelId="{4C0701A7-4230-4955-BE94-5F4B40374AC0}" type="presOf" srcId="{119543B5-927D-4280-88D3-B2DECA46FAB2}" destId="{34DC8D17-AC8E-4E21-8553-ADA0DDAC9A95}" srcOrd="0" destOrd="1" presId="urn:microsoft.com/office/officeart/2005/8/layout/vList2"/>
    <dgm:cxn modelId="{F9FA0949-42F5-4A54-89D5-DB1B91168169}" type="presOf" srcId="{1B8712BB-57EF-4217-B7A3-D18842DF0990}" destId="{34DC8D17-AC8E-4E21-8553-ADA0DDAC9A95}" srcOrd="0" destOrd="2" presId="urn:microsoft.com/office/officeart/2005/8/layout/vList2"/>
    <dgm:cxn modelId="{B867DD2F-78E2-409D-A480-A7EE68298F0B}" type="presOf" srcId="{D3E9441D-C533-4CF1-97F4-E1C1110B3CAE}" destId="{34DC8D17-AC8E-4E21-8553-ADA0DDAC9A95}" srcOrd="0" destOrd="0" presId="urn:microsoft.com/office/officeart/2005/8/layout/vList2"/>
    <dgm:cxn modelId="{182721A7-766F-41D4-AA0E-28CD1388F977}" srcId="{367ECA7A-B56A-4D7E-B4AD-1E6047D85EE9}" destId="{1B8712BB-57EF-4217-B7A3-D18842DF0990}" srcOrd="2" destOrd="0" parTransId="{2585DE96-89EC-4BAA-9D70-46156F4B9ABA}" sibTransId="{5F3C3F84-149E-4A84-B572-48EEA344C1FB}"/>
    <dgm:cxn modelId="{885190F9-450E-43AD-9B83-7897BC06895B}" type="presOf" srcId="{367ECA7A-B56A-4D7E-B4AD-1E6047D85EE9}" destId="{8CE267D0-5BAB-4222-BC70-A159E40A6B77}" srcOrd="0" destOrd="0" presId="urn:microsoft.com/office/officeart/2005/8/layout/vList2"/>
    <dgm:cxn modelId="{81B170F4-C28A-4790-BEB8-83B22ABC1E29}" srcId="{367ECA7A-B56A-4D7E-B4AD-1E6047D85EE9}" destId="{119543B5-927D-4280-88D3-B2DECA46FAB2}" srcOrd="1" destOrd="0" parTransId="{E4ED0BDD-449A-4DCD-B020-693D69535AC8}" sibTransId="{CE5EA9C7-A24E-41DA-AB28-D8CB841FF7B7}"/>
    <dgm:cxn modelId="{C736C4DF-E23A-4ECB-BD6E-8C5A03CD2C6C}" srcId="{367ECA7A-B56A-4D7E-B4AD-1E6047D85EE9}" destId="{D3E9441D-C533-4CF1-97F4-E1C1110B3CAE}" srcOrd="0" destOrd="0" parTransId="{68EFDAF7-381D-461D-874B-C76AE02AE53D}" sibTransId="{803D3789-4DA9-40C1-A99A-0D6D19AE8192}"/>
    <dgm:cxn modelId="{372CF625-1E7C-4D4E-B885-184BF7A34F92}" srcId="{3B7D89B2-5520-43CA-9ECE-3E95A7965C74}" destId="{367ECA7A-B56A-4D7E-B4AD-1E6047D85EE9}" srcOrd="0" destOrd="0" parTransId="{C75AE53B-2F9C-4539-A933-898AB97CD0CE}" sibTransId="{5F3A9384-E32E-4032-A28D-EE6CD5153FF9}"/>
    <dgm:cxn modelId="{5D7D9AD6-6593-417E-8747-44D54272FCD1}" type="presOf" srcId="{3B7D89B2-5520-43CA-9ECE-3E95A7965C74}" destId="{D638D491-F3C1-4791-ACA0-283DEDDE93DA}" srcOrd="0" destOrd="0" presId="urn:microsoft.com/office/officeart/2005/8/layout/vList2"/>
    <dgm:cxn modelId="{4198A8A8-7905-4F59-929A-3E37752C588F}" type="presParOf" srcId="{D638D491-F3C1-4791-ACA0-283DEDDE93DA}" destId="{8CE267D0-5BAB-4222-BC70-A159E40A6B77}" srcOrd="0" destOrd="0" presId="urn:microsoft.com/office/officeart/2005/8/layout/vList2"/>
    <dgm:cxn modelId="{CB8A5481-3ABB-484D-BA0A-CB95096D930D}" type="presParOf" srcId="{D638D491-F3C1-4791-ACA0-283DEDDE93DA}" destId="{34DC8D17-AC8E-4E21-8553-ADA0DDAC9A95}"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F94DE4C9-63D3-4152-B1EE-0042C383959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4158ECA0-5D62-4728-882B-E7D668FD404D}">
      <dgm:prSet/>
      <dgm:spPr/>
      <dgm:t>
        <a:bodyPr/>
        <a:lstStyle/>
        <a:p>
          <a:pPr rtl="0"/>
          <a:r>
            <a:rPr lang="en-US" smtClean="0"/>
            <a:t>Political and Economic Risk</a:t>
          </a:r>
          <a:endParaRPr lang="en-GB"/>
        </a:p>
      </dgm:t>
    </dgm:pt>
    <dgm:pt modelId="{9095176F-E0FF-4EDD-B9B7-65A8527BE3EE}" type="parTrans" cxnId="{FBD30B89-C692-4575-BFC7-33B6F6FB116C}">
      <dgm:prSet/>
      <dgm:spPr/>
      <dgm:t>
        <a:bodyPr/>
        <a:lstStyle/>
        <a:p>
          <a:endParaRPr lang="en-GB"/>
        </a:p>
      </dgm:t>
    </dgm:pt>
    <dgm:pt modelId="{119C7ABB-28AD-4641-A0AC-AB2A33101BC8}" type="sibTrans" cxnId="{FBD30B89-C692-4575-BFC7-33B6F6FB116C}">
      <dgm:prSet/>
      <dgm:spPr/>
      <dgm:t>
        <a:bodyPr/>
        <a:lstStyle/>
        <a:p>
          <a:endParaRPr lang="en-GB"/>
        </a:p>
      </dgm:t>
    </dgm:pt>
    <dgm:pt modelId="{30367275-65FF-4F9E-AF23-9B43DE54858E}">
      <dgm:prSet/>
      <dgm:spPr/>
      <dgm:t>
        <a:bodyPr/>
        <a:lstStyle/>
        <a:p>
          <a:pPr rtl="0"/>
          <a:r>
            <a:rPr lang="en-US" smtClean="0"/>
            <a:t>Investors prefer to hold lesser amounts of riskier assets; thus, low-risk currencies</a:t>
          </a:r>
          <a:endParaRPr lang="en-GB"/>
        </a:p>
      </dgm:t>
    </dgm:pt>
    <dgm:pt modelId="{5974B91C-7DEB-47F6-9BC5-A05F96F5ADC7}" type="parTrans" cxnId="{D2D86307-A720-4234-A00D-DCA1253FCD92}">
      <dgm:prSet/>
      <dgm:spPr/>
      <dgm:t>
        <a:bodyPr/>
        <a:lstStyle/>
        <a:p>
          <a:endParaRPr lang="en-GB"/>
        </a:p>
      </dgm:t>
    </dgm:pt>
    <dgm:pt modelId="{1749F0B3-848E-4526-A905-174ACC9AC68C}" type="sibTrans" cxnId="{D2D86307-A720-4234-A00D-DCA1253FCD92}">
      <dgm:prSet/>
      <dgm:spPr/>
      <dgm:t>
        <a:bodyPr/>
        <a:lstStyle/>
        <a:p>
          <a:endParaRPr lang="en-GB"/>
        </a:p>
      </dgm:t>
    </dgm:pt>
    <dgm:pt modelId="{276D79E2-56EB-498F-8DF7-60ACF277FFB7}">
      <dgm:prSet/>
      <dgm:spPr/>
      <dgm:t>
        <a:bodyPr/>
        <a:lstStyle/>
        <a:p>
          <a:pPr rtl="0"/>
          <a:r>
            <a:rPr lang="en-US" smtClean="0"/>
            <a:t>those associated with more politically and economically stable nations are highly valued than high-risk currencies</a:t>
          </a:r>
          <a:endParaRPr lang="en-GB"/>
        </a:p>
      </dgm:t>
    </dgm:pt>
    <dgm:pt modelId="{63E4DF73-A929-4BBA-BEA8-9BF9687FF98D}" type="parTrans" cxnId="{D71CA1B6-F302-43A5-912F-81A3236A39E9}">
      <dgm:prSet/>
      <dgm:spPr/>
      <dgm:t>
        <a:bodyPr/>
        <a:lstStyle/>
        <a:p>
          <a:endParaRPr lang="en-GB"/>
        </a:p>
      </dgm:t>
    </dgm:pt>
    <dgm:pt modelId="{D285F3BE-D8D0-417D-A553-9F0B39D43CB0}" type="sibTrans" cxnId="{D71CA1B6-F302-43A5-912F-81A3236A39E9}">
      <dgm:prSet/>
      <dgm:spPr/>
      <dgm:t>
        <a:bodyPr/>
        <a:lstStyle/>
        <a:p>
          <a:endParaRPr lang="en-GB"/>
        </a:p>
      </dgm:t>
    </dgm:pt>
    <dgm:pt modelId="{F58F94E2-AF62-478D-B738-1D5627ABFC7B}" type="pres">
      <dgm:prSet presAssocID="{F94DE4C9-63D3-4152-B1EE-0042C3839590}" presName="linear" presStyleCnt="0">
        <dgm:presLayoutVars>
          <dgm:animLvl val="lvl"/>
          <dgm:resizeHandles val="exact"/>
        </dgm:presLayoutVars>
      </dgm:prSet>
      <dgm:spPr/>
      <dgm:t>
        <a:bodyPr/>
        <a:lstStyle/>
        <a:p>
          <a:endParaRPr lang="en-GB"/>
        </a:p>
      </dgm:t>
    </dgm:pt>
    <dgm:pt modelId="{081956A7-AFF8-4AE7-9D25-F38A9394BE56}" type="pres">
      <dgm:prSet presAssocID="{4158ECA0-5D62-4728-882B-E7D668FD404D}" presName="parentText" presStyleLbl="node1" presStyleIdx="0" presStyleCnt="1">
        <dgm:presLayoutVars>
          <dgm:chMax val="0"/>
          <dgm:bulletEnabled val="1"/>
        </dgm:presLayoutVars>
      </dgm:prSet>
      <dgm:spPr/>
      <dgm:t>
        <a:bodyPr/>
        <a:lstStyle/>
        <a:p>
          <a:endParaRPr lang="en-GB"/>
        </a:p>
      </dgm:t>
    </dgm:pt>
    <dgm:pt modelId="{03567E2F-A61E-488D-9DEA-A66F294E093D}" type="pres">
      <dgm:prSet presAssocID="{4158ECA0-5D62-4728-882B-E7D668FD404D}" presName="childText" presStyleLbl="revTx" presStyleIdx="0" presStyleCnt="1">
        <dgm:presLayoutVars>
          <dgm:bulletEnabled val="1"/>
        </dgm:presLayoutVars>
      </dgm:prSet>
      <dgm:spPr/>
      <dgm:t>
        <a:bodyPr/>
        <a:lstStyle/>
        <a:p>
          <a:endParaRPr lang="en-GB"/>
        </a:p>
      </dgm:t>
    </dgm:pt>
  </dgm:ptLst>
  <dgm:cxnLst>
    <dgm:cxn modelId="{FBD30B89-C692-4575-BFC7-33B6F6FB116C}" srcId="{F94DE4C9-63D3-4152-B1EE-0042C3839590}" destId="{4158ECA0-5D62-4728-882B-E7D668FD404D}" srcOrd="0" destOrd="0" parTransId="{9095176F-E0FF-4EDD-B9B7-65A8527BE3EE}" sibTransId="{119C7ABB-28AD-4641-A0AC-AB2A33101BC8}"/>
    <dgm:cxn modelId="{6BFDE64E-D871-4B7F-8F18-A73719257EFF}" type="presOf" srcId="{F94DE4C9-63D3-4152-B1EE-0042C3839590}" destId="{F58F94E2-AF62-478D-B738-1D5627ABFC7B}" srcOrd="0" destOrd="0" presId="urn:microsoft.com/office/officeart/2005/8/layout/vList2"/>
    <dgm:cxn modelId="{D2D86307-A720-4234-A00D-DCA1253FCD92}" srcId="{4158ECA0-5D62-4728-882B-E7D668FD404D}" destId="{30367275-65FF-4F9E-AF23-9B43DE54858E}" srcOrd="0" destOrd="0" parTransId="{5974B91C-7DEB-47F6-9BC5-A05F96F5ADC7}" sibTransId="{1749F0B3-848E-4526-A905-174ACC9AC68C}"/>
    <dgm:cxn modelId="{09516F2D-B7CF-4F55-89FD-068EBFFDD93F}" type="presOf" srcId="{4158ECA0-5D62-4728-882B-E7D668FD404D}" destId="{081956A7-AFF8-4AE7-9D25-F38A9394BE56}" srcOrd="0" destOrd="0" presId="urn:microsoft.com/office/officeart/2005/8/layout/vList2"/>
    <dgm:cxn modelId="{66AAB0C8-4692-4C49-8B15-D0A90B85CB4A}" type="presOf" srcId="{30367275-65FF-4F9E-AF23-9B43DE54858E}" destId="{03567E2F-A61E-488D-9DEA-A66F294E093D}" srcOrd="0" destOrd="0" presId="urn:microsoft.com/office/officeart/2005/8/layout/vList2"/>
    <dgm:cxn modelId="{D71CA1B6-F302-43A5-912F-81A3236A39E9}" srcId="{4158ECA0-5D62-4728-882B-E7D668FD404D}" destId="{276D79E2-56EB-498F-8DF7-60ACF277FFB7}" srcOrd="1" destOrd="0" parTransId="{63E4DF73-A929-4BBA-BEA8-9BF9687FF98D}" sibTransId="{D285F3BE-D8D0-417D-A553-9F0B39D43CB0}"/>
    <dgm:cxn modelId="{257B9C55-5258-4376-A8AC-686300CB956A}" type="presOf" srcId="{276D79E2-56EB-498F-8DF7-60ACF277FFB7}" destId="{03567E2F-A61E-488D-9DEA-A66F294E093D}" srcOrd="0" destOrd="1" presId="urn:microsoft.com/office/officeart/2005/8/layout/vList2"/>
    <dgm:cxn modelId="{79A4CB32-A24A-4CAD-B5A8-AA8353C5E9C9}" type="presParOf" srcId="{F58F94E2-AF62-478D-B738-1D5627ABFC7B}" destId="{081956A7-AFF8-4AE7-9D25-F38A9394BE56}" srcOrd="0" destOrd="0" presId="urn:microsoft.com/office/officeart/2005/8/layout/vList2"/>
    <dgm:cxn modelId="{2F620294-BC15-48BA-9EC7-5CC8561C362F}" type="presParOf" srcId="{F58F94E2-AF62-478D-B738-1D5627ABFC7B}" destId="{03567E2F-A61E-488D-9DEA-A66F294E093D}"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3B91EF3C-CA5F-471D-9CB8-668884C6E5F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17337E8A-9D52-41AD-8A5C-38DEB85FAF12}">
      <dgm:prSet/>
      <dgm:spPr/>
      <dgm:t>
        <a:bodyPr/>
        <a:lstStyle/>
        <a:p>
          <a:pPr rtl="0"/>
          <a:r>
            <a:rPr lang="en-US" smtClean="0"/>
            <a:t>Interaction of Factors</a:t>
          </a:r>
          <a:endParaRPr lang="en-GB"/>
        </a:p>
      </dgm:t>
    </dgm:pt>
    <dgm:pt modelId="{565BB0A4-550C-4088-A7C9-2EC9E4603F0C}" type="parTrans" cxnId="{3A2574C5-F3CA-421D-AA64-A4E8AD9F68FF}">
      <dgm:prSet/>
      <dgm:spPr/>
      <dgm:t>
        <a:bodyPr/>
        <a:lstStyle/>
        <a:p>
          <a:endParaRPr lang="en-GB"/>
        </a:p>
      </dgm:t>
    </dgm:pt>
    <dgm:pt modelId="{9660C482-40AF-44FB-9B3F-196D5012E770}" type="sibTrans" cxnId="{3A2574C5-F3CA-421D-AA64-A4E8AD9F68FF}">
      <dgm:prSet/>
      <dgm:spPr/>
      <dgm:t>
        <a:bodyPr/>
        <a:lstStyle/>
        <a:p>
          <a:endParaRPr lang="en-GB"/>
        </a:p>
      </dgm:t>
    </dgm:pt>
    <dgm:pt modelId="{4D777941-F8C1-47CE-8393-711606FEF2AE}">
      <dgm:prSet/>
      <dgm:spPr/>
      <dgm:t>
        <a:bodyPr/>
        <a:lstStyle/>
        <a:p>
          <a:pPr rtl="0"/>
          <a:r>
            <a:rPr lang="en-US" smtClean="0"/>
            <a:t>The various factors sometimes interact and simultaneously affect exchange rate movements.</a:t>
          </a:r>
          <a:endParaRPr lang="en-GB"/>
        </a:p>
      </dgm:t>
    </dgm:pt>
    <dgm:pt modelId="{C0D90637-95C6-4CB2-A478-291921825A3D}" type="parTrans" cxnId="{79392752-167F-48E3-B1B0-0D364B140554}">
      <dgm:prSet/>
      <dgm:spPr/>
      <dgm:t>
        <a:bodyPr/>
        <a:lstStyle/>
        <a:p>
          <a:endParaRPr lang="en-GB"/>
        </a:p>
      </dgm:t>
    </dgm:pt>
    <dgm:pt modelId="{9CDE4123-A388-4C23-A93B-E4E2310DBBBA}" type="sibTrans" cxnId="{79392752-167F-48E3-B1B0-0D364B140554}">
      <dgm:prSet/>
      <dgm:spPr/>
      <dgm:t>
        <a:bodyPr/>
        <a:lstStyle/>
        <a:p>
          <a:endParaRPr lang="en-GB"/>
        </a:p>
      </dgm:t>
    </dgm:pt>
    <dgm:pt modelId="{3EFA4823-6D6F-46F5-93B7-617B44FE138B}">
      <dgm:prSet/>
      <dgm:spPr/>
      <dgm:t>
        <a:bodyPr/>
        <a:lstStyle/>
        <a:p>
          <a:pPr rtl="0"/>
          <a:r>
            <a:rPr lang="en-US" smtClean="0"/>
            <a:t>For example, an increase in income levels sometimes causes expectations of higher interest rates, thus placing opposing pressures on foreign currency values.</a:t>
          </a:r>
          <a:endParaRPr lang="en-GB"/>
        </a:p>
      </dgm:t>
    </dgm:pt>
    <dgm:pt modelId="{2905CEDF-3D0D-4DEA-B243-FA2270440657}" type="parTrans" cxnId="{173B84B4-67C5-483B-BC2F-805CEA98D6D6}">
      <dgm:prSet/>
      <dgm:spPr/>
      <dgm:t>
        <a:bodyPr/>
        <a:lstStyle/>
        <a:p>
          <a:endParaRPr lang="en-GB"/>
        </a:p>
      </dgm:t>
    </dgm:pt>
    <dgm:pt modelId="{80AB1CFB-C4C9-465E-A25D-D6BB30777F04}" type="sibTrans" cxnId="{173B84B4-67C5-483B-BC2F-805CEA98D6D6}">
      <dgm:prSet/>
      <dgm:spPr/>
      <dgm:t>
        <a:bodyPr/>
        <a:lstStyle/>
        <a:p>
          <a:endParaRPr lang="en-GB"/>
        </a:p>
      </dgm:t>
    </dgm:pt>
    <dgm:pt modelId="{C55927BE-6768-45D5-BC18-30AB6676DDA9}">
      <dgm:prSet/>
      <dgm:spPr/>
      <dgm:t>
        <a:bodyPr/>
        <a:lstStyle/>
        <a:p>
          <a:pPr rtl="0"/>
          <a:r>
            <a:rPr lang="en-US" smtClean="0"/>
            <a:t>Higher income can result in more imports</a:t>
          </a:r>
          <a:endParaRPr lang="en-GB"/>
        </a:p>
      </dgm:t>
    </dgm:pt>
    <dgm:pt modelId="{22CE9C37-C8DC-4CE5-B380-736667F6AE6D}" type="parTrans" cxnId="{CE322E1A-C684-43F0-A392-86EA7C9D7EDD}">
      <dgm:prSet/>
      <dgm:spPr/>
      <dgm:t>
        <a:bodyPr/>
        <a:lstStyle/>
        <a:p>
          <a:endParaRPr lang="en-GB"/>
        </a:p>
      </dgm:t>
    </dgm:pt>
    <dgm:pt modelId="{AAC00019-8D0F-4EEC-A48E-D1172AAEF2D8}" type="sibTrans" cxnId="{CE322E1A-C684-43F0-A392-86EA7C9D7EDD}">
      <dgm:prSet/>
      <dgm:spPr/>
      <dgm:t>
        <a:bodyPr/>
        <a:lstStyle/>
        <a:p>
          <a:endParaRPr lang="en-GB"/>
        </a:p>
      </dgm:t>
    </dgm:pt>
    <dgm:pt modelId="{A7CA9199-D670-4AD7-81DF-0B4733A9105F}">
      <dgm:prSet/>
      <dgm:spPr/>
      <dgm:t>
        <a:bodyPr/>
        <a:lstStyle/>
        <a:p>
          <a:pPr rtl="0"/>
          <a:r>
            <a:rPr lang="en-US" smtClean="0"/>
            <a:t>Higher interest rates can attract financial inflows</a:t>
          </a:r>
          <a:endParaRPr lang="en-GB"/>
        </a:p>
      </dgm:t>
    </dgm:pt>
    <dgm:pt modelId="{F184505B-48DC-4A22-9345-367D2BD69012}" type="parTrans" cxnId="{AF20F334-0FC4-4432-BDE4-C15620B3BFD2}">
      <dgm:prSet/>
      <dgm:spPr/>
      <dgm:t>
        <a:bodyPr/>
        <a:lstStyle/>
        <a:p>
          <a:endParaRPr lang="en-GB"/>
        </a:p>
      </dgm:t>
    </dgm:pt>
    <dgm:pt modelId="{AD1B3BC2-979A-4F23-9840-AD828BE1534E}" type="sibTrans" cxnId="{AF20F334-0FC4-4432-BDE4-C15620B3BFD2}">
      <dgm:prSet/>
      <dgm:spPr/>
      <dgm:t>
        <a:bodyPr/>
        <a:lstStyle/>
        <a:p>
          <a:endParaRPr lang="en-GB"/>
        </a:p>
      </dgm:t>
    </dgm:pt>
    <dgm:pt modelId="{0F89606A-FB0E-4D01-8CAE-7354EC98328D}">
      <dgm:prSet/>
      <dgm:spPr/>
      <dgm:t>
        <a:bodyPr/>
        <a:lstStyle/>
        <a:p>
          <a:pPr rtl="0"/>
          <a:r>
            <a:rPr lang="en-US" smtClean="0"/>
            <a:t>Favourable financial inflows can overwhelm un-favourable trade flows</a:t>
          </a:r>
          <a:endParaRPr lang="en-GB"/>
        </a:p>
      </dgm:t>
    </dgm:pt>
    <dgm:pt modelId="{41229062-8F85-41A4-AE74-2FE6901B52B5}" type="parTrans" cxnId="{C53D9883-6105-4A5C-A145-7CF088EF60EE}">
      <dgm:prSet/>
      <dgm:spPr/>
      <dgm:t>
        <a:bodyPr/>
        <a:lstStyle/>
        <a:p>
          <a:endParaRPr lang="en-GB"/>
        </a:p>
      </dgm:t>
    </dgm:pt>
    <dgm:pt modelId="{17151F28-328B-4D81-93D3-DCC9277F6E62}" type="sibTrans" cxnId="{C53D9883-6105-4A5C-A145-7CF088EF60EE}">
      <dgm:prSet/>
      <dgm:spPr/>
      <dgm:t>
        <a:bodyPr/>
        <a:lstStyle/>
        <a:p>
          <a:endParaRPr lang="en-GB"/>
        </a:p>
      </dgm:t>
    </dgm:pt>
    <dgm:pt modelId="{30394182-5BD5-49D8-AEF1-D8BF6E50CA25}">
      <dgm:prSet/>
      <dgm:spPr/>
      <dgm:t>
        <a:bodyPr/>
        <a:lstStyle/>
        <a:p>
          <a:pPr rtl="0"/>
          <a:r>
            <a:rPr lang="en-US" smtClean="0"/>
            <a:t>Hence increase in income may strengthen local currency</a:t>
          </a:r>
          <a:endParaRPr lang="en-GB"/>
        </a:p>
      </dgm:t>
    </dgm:pt>
    <dgm:pt modelId="{023CF944-BCAF-4109-B1B0-72D12B5F2015}" type="parTrans" cxnId="{12F783DD-2F20-4E60-A486-882618B34FFB}">
      <dgm:prSet/>
      <dgm:spPr/>
      <dgm:t>
        <a:bodyPr/>
        <a:lstStyle/>
        <a:p>
          <a:endParaRPr lang="en-GB"/>
        </a:p>
      </dgm:t>
    </dgm:pt>
    <dgm:pt modelId="{698A7130-B03D-471A-878A-FF0EE7D5E97E}" type="sibTrans" cxnId="{12F783DD-2F20-4E60-A486-882618B34FFB}">
      <dgm:prSet/>
      <dgm:spPr/>
      <dgm:t>
        <a:bodyPr/>
        <a:lstStyle/>
        <a:p>
          <a:endParaRPr lang="en-GB"/>
        </a:p>
      </dgm:t>
    </dgm:pt>
    <dgm:pt modelId="{981ED1DB-1370-4B47-9EDF-D7A8A3B87AB1}" type="pres">
      <dgm:prSet presAssocID="{3B91EF3C-CA5F-471D-9CB8-668884C6E5FE}" presName="linear" presStyleCnt="0">
        <dgm:presLayoutVars>
          <dgm:animLvl val="lvl"/>
          <dgm:resizeHandles val="exact"/>
        </dgm:presLayoutVars>
      </dgm:prSet>
      <dgm:spPr/>
      <dgm:t>
        <a:bodyPr/>
        <a:lstStyle/>
        <a:p>
          <a:endParaRPr lang="en-GB"/>
        </a:p>
      </dgm:t>
    </dgm:pt>
    <dgm:pt modelId="{3428B95E-5D90-4F09-B659-ADBCBB7230B2}" type="pres">
      <dgm:prSet presAssocID="{17337E8A-9D52-41AD-8A5C-38DEB85FAF12}" presName="parentText" presStyleLbl="node1" presStyleIdx="0" presStyleCnt="5">
        <dgm:presLayoutVars>
          <dgm:chMax val="0"/>
          <dgm:bulletEnabled val="1"/>
        </dgm:presLayoutVars>
      </dgm:prSet>
      <dgm:spPr/>
      <dgm:t>
        <a:bodyPr/>
        <a:lstStyle/>
        <a:p>
          <a:endParaRPr lang="en-GB"/>
        </a:p>
      </dgm:t>
    </dgm:pt>
    <dgm:pt modelId="{90E14072-97E6-4311-AF6B-5A868DAFC6A5}" type="pres">
      <dgm:prSet presAssocID="{9660C482-40AF-44FB-9B3F-196D5012E770}" presName="spacer" presStyleCnt="0"/>
      <dgm:spPr/>
    </dgm:pt>
    <dgm:pt modelId="{5DDC9B24-A7BA-4BFD-BDF1-41A577ED29AB}" type="pres">
      <dgm:prSet presAssocID="{4D777941-F8C1-47CE-8393-711606FEF2AE}" presName="parentText" presStyleLbl="node1" presStyleIdx="1" presStyleCnt="5">
        <dgm:presLayoutVars>
          <dgm:chMax val="0"/>
          <dgm:bulletEnabled val="1"/>
        </dgm:presLayoutVars>
      </dgm:prSet>
      <dgm:spPr/>
      <dgm:t>
        <a:bodyPr/>
        <a:lstStyle/>
        <a:p>
          <a:endParaRPr lang="en-GB"/>
        </a:p>
      </dgm:t>
    </dgm:pt>
    <dgm:pt modelId="{A62B8975-89FC-4800-BDC5-632AB3284868}" type="pres">
      <dgm:prSet presAssocID="{9CDE4123-A388-4C23-A93B-E4E2310DBBBA}" presName="spacer" presStyleCnt="0"/>
      <dgm:spPr/>
    </dgm:pt>
    <dgm:pt modelId="{570634E0-1151-4CB7-B4C4-33D25CBC1CB8}" type="pres">
      <dgm:prSet presAssocID="{3EFA4823-6D6F-46F5-93B7-617B44FE138B}" presName="parentText" presStyleLbl="node1" presStyleIdx="2" presStyleCnt="5">
        <dgm:presLayoutVars>
          <dgm:chMax val="0"/>
          <dgm:bulletEnabled val="1"/>
        </dgm:presLayoutVars>
      </dgm:prSet>
      <dgm:spPr/>
      <dgm:t>
        <a:bodyPr/>
        <a:lstStyle/>
        <a:p>
          <a:endParaRPr lang="en-GB"/>
        </a:p>
      </dgm:t>
    </dgm:pt>
    <dgm:pt modelId="{5324AA43-8A9E-4A31-91A5-300C571C9F70}" type="pres">
      <dgm:prSet presAssocID="{3EFA4823-6D6F-46F5-93B7-617B44FE138B}" presName="childText" presStyleLbl="revTx" presStyleIdx="0" presStyleCnt="1">
        <dgm:presLayoutVars>
          <dgm:bulletEnabled val="1"/>
        </dgm:presLayoutVars>
      </dgm:prSet>
      <dgm:spPr/>
      <dgm:t>
        <a:bodyPr/>
        <a:lstStyle/>
        <a:p>
          <a:endParaRPr lang="en-GB"/>
        </a:p>
      </dgm:t>
    </dgm:pt>
    <dgm:pt modelId="{32703D60-31FB-40E7-A087-8273E02B912C}" type="pres">
      <dgm:prSet presAssocID="{0F89606A-FB0E-4D01-8CAE-7354EC98328D}" presName="parentText" presStyleLbl="node1" presStyleIdx="3" presStyleCnt="5">
        <dgm:presLayoutVars>
          <dgm:chMax val="0"/>
          <dgm:bulletEnabled val="1"/>
        </dgm:presLayoutVars>
      </dgm:prSet>
      <dgm:spPr/>
      <dgm:t>
        <a:bodyPr/>
        <a:lstStyle/>
        <a:p>
          <a:endParaRPr lang="en-GB"/>
        </a:p>
      </dgm:t>
    </dgm:pt>
    <dgm:pt modelId="{23038E46-DAED-4E9F-9B94-D3EE8C9AFC9E}" type="pres">
      <dgm:prSet presAssocID="{17151F28-328B-4D81-93D3-DCC9277F6E62}" presName="spacer" presStyleCnt="0"/>
      <dgm:spPr/>
    </dgm:pt>
    <dgm:pt modelId="{07080889-80E6-47BB-8991-F7FAAE7BCBA7}" type="pres">
      <dgm:prSet presAssocID="{30394182-5BD5-49D8-AEF1-D8BF6E50CA25}" presName="parentText" presStyleLbl="node1" presStyleIdx="4" presStyleCnt="5">
        <dgm:presLayoutVars>
          <dgm:chMax val="0"/>
          <dgm:bulletEnabled val="1"/>
        </dgm:presLayoutVars>
      </dgm:prSet>
      <dgm:spPr/>
      <dgm:t>
        <a:bodyPr/>
        <a:lstStyle/>
        <a:p>
          <a:endParaRPr lang="en-GB"/>
        </a:p>
      </dgm:t>
    </dgm:pt>
  </dgm:ptLst>
  <dgm:cxnLst>
    <dgm:cxn modelId="{C53D9883-6105-4A5C-A145-7CF088EF60EE}" srcId="{3B91EF3C-CA5F-471D-9CB8-668884C6E5FE}" destId="{0F89606A-FB0E-4D01-8CAE-7354EC98328D}" srcOrd="3" destOrd="0" parTransId="{41229062-8F85-41A4-AE74-2FE6901B52B5}" sibTransId="{17151F28-328B-4D81-93D3-DCC9277F6E62}"/>
    <dgm:cxn modelId="{330E19BC-ED07-4AE0-8C6D-6BAA2606243C}" type="presOf" srcId="{A7CA9199-D670-4AD7-81DF-0B4733A9105F}" destId="{5324AA43-8A9E-4A31-91A5-300C571C9F70}" srcOrd="0" destOrd="1" presId="urn:microsoft.com/office/officeart/2005/8/layout/vList2"/>
    <dgm:cxn modelId="{5D70822B-5261-4846-A637-456C60998369}" type="presOf" srcId="{17337E8A-9D52-41AD-8A5C-38DEB85FAF12}" destId="{3428B95E-5D90-4F09-B659-ADBCBB7230B2}" srcOrd="0" destOrd="0" presId="urn:microsoft.com/office/officeart/2005/8/layout/vList2"/>
    <dgm:cxn modelId="{873A09B7-F64C-44FB-9E67-286A9430016F}" type="presOf" srcId="{4D777941-F8C1-47CE-8393-711606FEF2AE}" destId="{5DDC9B24-A7BA-4BFD-BDF1-41A577ED29AB}" srcOrd="0" destOrd="0" presId="urn:microsoft.com/office/officeart/2005/8/layout/vList2"/>
    <dgm:cxn modelId="{EA4F8AF9-468D-4710-B2FA-00D6A10A0B8C}" type="presOf" srcId="{30394182-5BD5-49D8-AEF1-D8BF6E50CA25}" destId="{07080889-80E6-47BB-8991-F7FAAE7BCBA7}" srcOrd="0" destOrd="0" presId="urn:microsoft.com/office/officeart/2005/8/layout/vList2"/>
    <dgm:cxn modelId="{0F350461-D81E-40F8-BEB9-611EBD98AF71}" type="presOf" srcId="{C55927BE-6768-45D5-BC18-30AB6676DDA9}" destId="{5324AA43-8A9E-4A31-91A5-300C571C9F70}" srcOrd="0" destOrd="0" presId="urn:microsoft.com/office/officeart/2005/8/layout/vList2"/>
    <dgm:cxn modelId="{7B999900-61F7-4CE7-AC7A-1885A86DB4C4}" type="presOf" srcId="{0F89606A-FB0E-4D01-8CAE-7354EC98328D}" destId="{32703D60-31FB-40E7-A087-8273E02B912C}" srcOrd="0" destOrd="0" presId="urn:microsoft.com/office/officeart/2005/8/layout/vList2"/>
    <dgm:cxn modelId="{173B84B4-67C5-483B-BC2F-805CEA98D6D6}" srcId="{3B91EF3C-CA5F-471D-9CB8-668884C6E5FE}" destId="{3EFA4823-6D6F-46F5-93B7-617B44FE138B}" srcOrd="2" destOrd="0" parTransId="{2905CEDF-3D0D-4DEA-B243-FA2270440657}" sibTransId="{80AB1CFB-C4C9-465E-A25D-D6BB30777F04}"/>
    <dgm:cxn modelId="{AF20F334-0FC4-4432-BDE4-C15620B3BFD2}" srcId="{3EFA4823-6D6F-46F5-93B7-617B44FE138B}" destId="{A7CA9199-D670-4AD7-81DF-0B4733A9105F}" srcOrd="1" destOrd="0" parTransId="{F184505B-48DC-4A22-9345-367D2BD69012}" sibTransId="{AD1B3BC2-979A-4F23-9840-AD828BE1534E}"/>
    <dgm:cxn modelId="{31F9940A-BBE1-4C9F-9FEA-1889C2ADAD48}" type="presOf" srcId="{3EFA4823-6D6F-46F5-93B7-617B44FE138B}" destId="{570634E0-1151-4CB7-B4C4-33D25CBC1CB8}" srcOrd="0" destOrd="0" presId="urn:microsoft.com/office/officeart/2005/8/layout/vList2"/>
    <dgm:cxn modelId="{12F783DD-2F20-4E60-A486-882618B34FFB}" srcId="{3B91EF3C-CA5F-471D-9CB8-668884C6E5FE}" destId="{30394182-5BD5-49D8-AEF1-D8BF6E50CA25}" srcOrd="4" destOrd="0" parTransId="{023CF944-BCAF-4109-B1B0-72D12B5F2015}" sibTransId="{698A7130-B03D-471A-878A-FF0EE7D5E97E}"/>
    <dgm:cxn modelId="{CE322E1A-C684-43F0-A392-86EA7C9D7EDD}" srcId="{3EFA4823-6D6F-46F5-93B7-617B44FE138B}" destId="{C55927BE-6768-45D5-BC18-30AB6676DDA9}" srcOrd="0" destOrd="0" parTransId="{22CE9C37-C8DC-4CE5-B380-736667F6AE6D}" sibTransId="{AAC00019-8D0F-4EEC-A48E-D1172AAEF2D8}"/>
    <dgm:cxn modelId="{3A2574C5-F3CA-421D-AA64-A4E8AD9F68FF}" srcId="{3B91EF3C-CA5F-471D-9CB8-668884C6E5FE}" destId="{17337E8A-9D52-41AD-8A5C-38DEB85FAF12}" srcOrd="0" destOrd="0" parTransId="{565BB0A4-550C-4088-A7C9-2EC9E4603F0C}" sibTransId="{9660C482-40AF-44FB-9B3F-196D5012E770}"/>
    <dgm:cxn modelId="{143FADCE-9E2A-42F8-BB5A-8D0B177113F2}" type="presOf" srcId="{3B91EF3C-CA5F-471D-9CB8-668884C6E5FE}" destId="{981ED1DB-1370-4B47-9EDF-D7A8A3B87AB1}" srcOrd="0" destOrd="0" presId="urn:microsoft.com/office/officeart/2005/8/layout/vList2"/>
    <dgm:cxn modelId="{79392752-167F-48E3-B1B0-0D364B140554}" srcId="{3B91EF3C-CA5F-471D-9CB8-668884C6E5FE}" destId="{4D777941-F8C1-47CE-8393-711606FEF2AE}" srcOrd="1" destOrd="0" parTransId="{C0D90637-95C6-4CB2-A478-291921825A3D}" sibTransId="{9CDE4123-A388-4C23-A93B-E4E2310DBBBA}"/>
    <dgm:cxn modelId="{6E862EC1-1C5E-4067-BDD1-1A2DADE8FE33}" type="presParOf" srcId="{981ED1DB-1370-4B47-9EDF-D7A8A3B87AB1}" destId="{3428B95E-5D90-4F09-B659-ADBCBB7230B2}" srcOrd="0" destOrd="0" presId="urn:microsoft.com/office/officeart/2005/8/layout/vList2"/>
    <dgm:cxn modelId="{3E5BF048-18F1-49E2-9A48-969D49AB0E48}" type="presParOf" srcId="{981ED1DB-1370-4B47-9EDF-D7A8A3B87AB1}" destId="{90E14072-97E6-4311-AF6B-5A868DAFC6A5}" srcOrd="1" destOrd="0" presId="urn:microsoft.com/office/officeart/2005/8/layout/vList2"/>
    <dgm:cxn modelId="{86D1868C-739C-43FE-92F2-64E85995B3D7}" type="presParOf" srcId="{981ED1DB-1370-4B47-9EDF-D7A8A3B87AB1}" destId="{5DDC9B24-A7BA-4BFD-BDF1-41A577ED29AB}" srcOrd="2" destOrd="0" presId="urn:microsoft.com/office/officeart/2005/8/layout/vList2"/>
    <dgm:cxn modelId="{3E45113D-5113-4DDF-A6E1-5E7F561A9689}" type="presParOf" srcId="{981ED1DB-1370-4B47-9EDF-D7A8A3B87AB1}" destId="{A62B8975-89FC-4800-BDC5-632AB3284868}" srcOrd="3" destOrd="0" presId="urn:microsoft.com/office/officeart/2005/8/layout/vList2"/>
    <dgm:cxn modelId="{E155926B-6B76-41A7-ABC7-7A5BA62DE6E0}" type="presParOf" srcId="{981ED1DB-1370-4B47-9EDF-D7A8A3B87AB1}" destId="{570634E0-1151-4CB7-B4C4-33D25CBC1CB8}" srcOrd="4" destOrd="0" presId="urn:microsoft.com/office/officeart/2005/8/layout/vList2"/>
    <dgm:cxn modelId="{97CD393C-FECF-4022-B210-E606B023CB3C}" type="presParOf" srcId="{981ED1DB-1370-4B47-9EDF-D7A8A3B87AB1}" destId="{5324AA43-8A9E-4A31-91A5-300C571C9F70}" srcOrd="5" destOrd="0" presId="urn:microsoft.com/office/officeart/2005/8/layout/vList2"/>
    <dgm:cxn modelId="{AB1FDC75-0EE0-4162-B2EE-A955A94038F2}" type="presParOf" srcId="{981ED1DB-1370-4B47-9EDF-D7A8A3B87AB1}" destId="{32703D60-31FB-40E7-A087-8273E02B912C}" srcOrd="6" destOrd="0" presId="urn:microsoft.com/office/officeart/2005/8/layout/vList2"/>
    <dgm:cxn modelId="{BD28CEB6-0EAD-4843-89EA-2F4BFAED2583}" type="presParOf" srcId="{981ED1DB-1370-4B47-9EDF-D7A8A3B87AB1}" destId="{23038E46-DAED-4E9F-9B94-D3EE8C9AFC9E}" srcOrd="7" destOrd="0" presId="urn:microsoft.com/office/officeart/2005/8/layout/vList2"/>
    <dgm:cxn modelId="{8BFB973C-70AA-4468-853C-D993FA52EE66}" type="presParOf" srcId="{981ED1DB-1370-4B47-9EDF-D7A8A3B87AB1}" destId="{07080889-80E6-47BB-8991-F7FAAE7BCBA7}"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DF4EF84-8B22-4706-8665-A66EF0809E0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64FC41F2-4DCA-4E08-B10E-8665338992BB}">
      <dgm:prSet/>
      <dgm:spPr/>
      <dgm:t>
        <a:bodyPr/>
        <a:lstStyle/>
        <a:p>
          <a:pPr rtl="0"/>
          <a:r>
            <a:rPr lang="en-US" smtClean="0"/>
            <a:t>Economic activity is globally unified today to an unprecedented degree</a:t>
          </a:r>
          <a:endParaRPr lang="en-GB"/>
        </a:p>
      </dgm:t>
    </dgm:pt>
    <dgm:pt modelId="{2BD9DA3A-C9F2-4AFB-A71B-2C9D72D9C63F}" type="parTrans" cxnId="{7DC2E819-176A-4ED0-92F0-A607697EC312}">
      <dgm:prSet/>
      <dgm:spPr/>
      <dgm:t>
        <a:bodyPr/>
        <a:lstStyle/>
        <a:p>
          <a:endParaRPr lang="en-GB"/>
        </a:p>
      </dgm:t>
    </dgm:pt>
    <dgm:pt modelId="{101A0058-A2EA-462E-9200-881F23E7171A}" type="sibTrans" cxnId="{7DC2E819-176A-4ED0-92F0-A607697EC312}">
      <dgm:prSet/>
      <dgm:spPr/>
      <dgm:t>
        <a:bodyPr/>
        <a:lstStyle/>
        <a:p>
          <a:endParaRPr lang="en-GB"/>
        </a:p>
      </dgm:t>
    </dgm:pt>
    <dgm:pt modelId="{77CA939D-5D10-47F2-9254-F02AC91437CB}">
      <dgm:prSet/>
      <dgm:spPr/>
      <dgm:t>
        <a:bodyPr/>
        <a:lstStyle/>
        <a:p>
          <a:pPr rtl="0"/>
          <a:r>
            <a:rPr lang="en-US" smtClean="0"/>
            <a:t>Changes in one nation’s economy are rapidly transmitted to that nation’s trading partners</a:t>
          </a:r>
          <a:endParaRPr lang="en-GB"/>
        </a:p>
      </dgm:t>
    </dgm:pt>
    <dgm:pt modelId="{6FB50D0D-75E5-4D22-90AB-204DE223546B}" type="parTrans" cxnId="{C7C7AB99-E387-47E1-BA46-B9A55A94D912}">
      <dgm:prSet/>
      <dgm:spPr/>
      <dgm:t>
        <a:bodyPr/>
        <a:lstStyle/>
        <a:p>
          <a:endParaRPr lang="en-GB"/>
        </a:p>
      </dgm:t>
    </dgm:pt>
    <dgm:pt modelId="{96C473E7-EDCC-4442-9FCB-40229E915A7A}" type="sibTrans" cxnId="{C7C7AB99-E387-47E1-BA46-B9A55A94D912}">
      <dgm:prSet/>
      <dgm:spPr/>
      <dgm:t>
        <a:bodyPr/>
        <a:lstStyle/>
        <a:p>
          <a:endParaRPr lang="en-GB"/>
        </a:p>
      </dgm:t>
    </dgm:pt>
    <dgm:pt modelId="{1E9E3504-B267-4FBE-B9E1-CFDD9DC12293}">
      <dgm:prSet/>
      <dgm:spPr/>
      <dgm:t>
        <a:bodyPr/>
        <a:lstStyle/>
        <a:p>
          <a:pPr rtl="0"/>
          <a:r>
            <a:rPr lang="en-US" smtClean="0"/>
            <a:t>These fluctuations in economic activity are reflected almost immediately, in fluctuations in currency values</a:t>
          </a:r>
          <a:endParaRPr lang="en-GB"/>
        </a:p>
      </dgm:t>
    </dgm:pt>
    <dgm:pt modelId="{4524DF91-71D6-4F18-A670-849F8D7954A5}" type="parTrans" cxnId="{442A0AD8-689C-4DD7-BD0E-57BB9080AB6A}">
      <dgm:prSet/>
      <dgm:spPr/>
      <dgm:t>
        <a:bodyPr/>
        <a:lstStyle/>
        <a:p>
          <a:endParaRPr lang="en-GB"/>
        </a:p>
      </dgm:t>
    </dgm:pt>
    <dgm:pt modelId="{C1B55E09-6C7C-4E6B-8BE5-BC5C0BA51AB5}" type="sibTrans" cxnId="{442A0AD8-689C-4DD7-BD0E-57BB9080AB6A}">
      <dgm:prSet/>
      <dgm:spPr/>
      <dgm:t>
        <a:bodyPr/>
        <a:lstStyle/>
        <a:p>
          <a:endParaRPr lang="en-GB"/>
        </a:p>
      </dgm:t>
    </dgm:pt>
    <dgm:pt modelId="{05C2A499-D2DE-4FD7-86AE-020904764F16}">
      <dgm:prSet/>
      <dgm:spPr/>
      <dgm:t>
        <a:bodyPr/>
        <a:lstStyle/>
        <a:p>
          <a:pPr rtl="0"/>
          <a:endParaRPr lang="en-GB" dirty="0"/>
        </a:p>
      </dgm:t>
    </dgm:pt>
    <dgm:pt modelId="{00D395BD-8600-4D89-BC63-7FA250034021}" type="parTrans" cxnId="{942731A4-66DC-40F4-9A8F-2E49A2AEA003}">
      <dgm:prSet/>
      <dgm:spPr/>
      <dgm:t>
        <a:bodyPr/>
        <a:lstStyle/>
        <a:p>
          <a:endParaRPr lang="en-GB"/>
        </a:p>
      </dgm:t>
    </dgm:pt>
    <dgm:pt modelId="{E48D1A7A-64B2-4FB6-BD8B-30E6B05034A0}" type="sibTrans" cxnId="{942731A4-66DC-40F4-9A8F-2E49A2AEA003}">
      <dgm:prSet/>
      <dgm:spPr/>
      <dgm:t>
        <a:bodyPr/>
        <a:lstStyle/>
        <a:p>
          <a:endParaRPr lang="en-GB"/>
        </a:p>
      </dgm:t>
    </dgm:pt>
    <dgm:pt modelId="{9E874DB8-299B-4C23-B64D-B4BB7DD9FAB9}" type="pres">
      <dgm:prSet presAssocID="{9DF4EF84-8B22-4706-8665-A66EF0809E09}" presName="linear" presStyleCnt="0">
        <dgm:presLayoutVars>
          <dgm:animLvl val="lvl"/>
          <dgm:resizeHandles val="exact"/>
        </dgm:presLayoutVars>
      </dgm:prSet>
      <dgm:spPr/>
      <dgm:t>
        <a:bodyPr/>
        <a:lstStyle/>
        <a:p>
          <a:endParaRPr lang="en-GB"/>
        </a:p>
      </dgm:t>
    </dgm:pt>
    <dgm:pt modelId="{130CD528-4797-4B16-84FF-6AE40F610A57}" type="pres">
      <dgm:prSet presAssocID="{64FC41F2-4DCA-4E08-B10E-8665338992BB}" presName="parentText" presStyleLbl="node1" presStyleIdx="0" presStyleCnt="4">
        <dgm:presLayoutVars>
          <dgm:chMax val="0"/>
          <dgm:bulletEnabled val="1"/>
        </dgm:presLayoutVars>
      </dgm:prSet>
      <dgm:spPr/>
      <dgm:t>
        <a:bodyPr/>
        <a:lstStyle/>
        <a:p>
          <a:endParaRPr lang="en-GB"/>
        </a:p>
      </dgm:t>
    </dgm:pt>
    <dgm:pt modelId="{3403A847-E8A1-46E8-B3A8-92AFE0C2D469}" type="pres">
      <dgm:prSet presAssocID="{101A0058-A2EA-462E-9200-881F23E7171A}" presName="spacer" presStyleCnt="0"/>
      <dgm:spPr/>
    </dgm:pt>
    <dgm:pt modelId="{0048037B-88A1-41EF-BC30-AD3E94BBE873}" type="pres">
      <dgm:prSet presAssocID="{77CA939D-5D10-47F2-9254-F02AC91437CB}" presName="parentText" presStyleLbl="node1" presStyleIdx="1" presStyleCnt="4">
        <dgm:presLayoutVars>
          <dgm:chMax val="0"/>
          <dgm:bulletEnabled val="1"/>
        </dgm:presLayoutVars>
      </dgm:prSet>
      <dgm:spPr/>
      <dgm:t>
        <a:bodyPr/>
        <a:lstStyle/>
        <a:p>
          <a:endParaRPr lang="en-GB"/>
        </a:p>
      </dgm:t>
    </dgm:pt>
    <dgm:pt modelId="{935DFD6E-1A16-4D73-9BF8-B25240AD5FFA}" type="pres">
      <dgm:prSet presAssocID="{96C473E7-EDCC-4442-9FCB-40229E915A7A}" presName="spacer" presStyleCnt="0"/>
      <dgm:spPr/>
    </dgm:pt>
    <dgm:pt modelId="{3EA0A90D-52AB-46A4-8B70-EB814F32AB56}" type="pres">
      <dgm:prSet presAssocID="{1E9E3504-B267-4FBE-B9E1-CFDD9DC12293}" presName="parentText" presStyleLbl="node1" presStyleIdx="2" presStyleCnt="4">
        <dgm:presLayoutVars>
          <dgm:chMax val="0"/>
          <dgm:bulletEnabled val="1"/>
        </dgm:presLayoutVars>
      </dgm:prSet>
      <dgm:spPr/>
      <dgm:t>
        <a:bodyPr/>
        <a:lstStyle/>
        <a:p>
          <a:endParaRPr lang="en-GB"/>
        </a:p>
      </dgm:t>
    </dgm:pt>
    <dgm:pt modelId="{39887A09-B5FE-4049-AB73-1B79BC2E5AD3}" type="pres">
      <dgm:prSet presAssocID="{C1B55E09-6C7C-4E6B-8BE5-BC5C0BA51AB5}" presName="spacer" presStyleCnt="0"/>
      <dgm:spPr/>
    </dgm:pt>
    <dgm:pt modelId="{BE5EB7CD-0988-4553-A22D-EE397E09B75D}" type="pres">
      <dgm:prSet presAssocID="{05C2A499-D2DE-4FD7-86AE-020904764F16}" presName="parentText" presStyleLbl="node1" presStyleIdx="3" presStyleCnt="4">
        <dgm:presLayoutVars>
          <dgm:chMax val="0"/>
          <dgm:bulletEnabled val="1"/>
        </dgm:presLayoutVars>
      </dgm:prSet>
      <dgm:spPr/>
      <dgm:t>
        <a:bodyPr/>
        <a:lstStyle/>
        <a:p>
          <a:endParaRPr lang="en-GB"/>
        </a:p>
      </dgm:t>
    </dgm:pt>
  </dgm:ptLst>
  <dgm:cxnLst>
    <dgm:cxn modelId="{FD5167F5-960E-4069-82BC-E0DCF3311282}" type="presOf" srcId="{64FC41F2-4DCA-4E08-B10E-8665338992BB}" destId="{130CD528-4797-4B16-84FF-6AE40F610A57}" srcOrd="0" destOrd="0" presId="urn:microsoft.com/office/officeart/2005/8/layout/vList2"/>
    <dgm:cxn modelId="{7DC2E819-176A-4ED0-92F0-A607697EC312}" srcId="{9DF4EF84-8B22-4706-8665-A66EF0809E09}" destId="{64FC41F2-4DCA-4E08-B10E-8665338992BB}" srcOrd="0" destOrd="0" parTransId="{2BD9DA3A-C9F2-4AFB-A71B-2C9D72D9C63F}" sibTransId="{101A0058-A2EA-462E-9200-881F23E7171A}"/>
    <dgm:cxn modelId="{6C620498-10A1-4B2F-92DE-BC4027CC48C1}" type="presOf" srcId="{05C2A499-D2DE-4FD7-86AE-020904764F16}" destId="{BE5EB7CD-0988-4553-A22D-EE397E09B75D}" srcOrd="0" destOrd="0" presId="urn:microsoft.com/office/officeart/2005/8/layout/vList2"/>
    <dgm:cxn modelId="{820EFEA2-883E-4019-9E78-6220255F78F8}" type="presOf" srcId="{1E9E3504-B267-4FBE-B9E1-CFDD9DC12293}" destId="{3EA0A90D-52AB-46A4-8B70-EB814F32AB56}" srcOrd="0" destOrd="0" presId="urn:microsoft.com/office/officeart/2005/8/layout/vList2"/>
    <dgm:cxn modelId="{C7C7AB99-E387-47E1-BA46-B9A55A94D912}" srcId="{9DF4EF84-8B22-4706-8665-A66EF0809E09}" destId="{77CA939D-5D10-47F2-9254-F02AC91437CB}" srcOrd="1" destOrd="0" parTransId="{6FB50D0D-75E5-4D22-90AB-204DE223546B}" sibTransId="{96C473E7-EDCC-4442-9FCB-40229E915A7A}"/>
    <dgm:cxn modelId="{F326673B-0ACF-43D3-B2D0-E1F975CF7D05}" type="presOf" srcId="{77CA939D-5D10-47F2-9254-F02AC91437CB}" destId="{0048037B-88A1-41EF-BC30-AD3E94BBE873}" srcOrd="0" destOrd="0" presId="urn:microsoft.com/office/officeart/2005/8/layout/vList2"/>
    <dgm:cxn modelId="{70834750-15AA-46FA-A95D-9E46CAF86635}" type="presOf" srcId="{9DF4EF84-8B22-4706-8665-A66EF0809E09}" destId="{9E874DB8-299B-4C23-B64D-B4BB7DD9FAB9}" srcOrd="0" destOrd="0" presId="urn:microsoft.com/office/officeart/2005/8/layout/vList2"/>
    <dgm:cxn modelId="{442A0AD8-689C-4DD7-BD0E-57BB9080AB6A}" srcId="{9DF4EF84-8B22-4706-8665-A66EF0809E09}" destId="{1E9E3504-B267-4FBE-B9E1-CFDD9DC12293}" srcOrd="2" destOrd="0" parTransId="{4524DF91-71D6-4F18-A670-849F8D7954A5}" sibTransId="{C1B55E09-6C7C-4E6B-8BE5-BC5C0BA51AB5}"/>
    <dgm:cxn modelId="{942731A4-66DC-40F4-9A8F-2E49A2AEA003}" srcId="{9DF4EF84-8B22-4706-8665-A66EF0809E09}" destId="{05C2A499-D2DE-4FD7-86AE-020904764F16}" srcOrd="3" destOrd="0" parTransId="{00D395BD-8600-4D89-BC63-7FA250034021}" sibTransId="{E48D1A7A-64B2-4FB6-BD8B-30E6B05034A0}"/>
    <dgm:cxn modelId="{F5A0BBBC-9008-4E71-B738-8D1BD44BF1F8}" type="presParOf" srcId="{9E874DB8-299B-4C23-B64D-B4BB7DD9FAB9}" destId="{130CD528-4797-4B16-84FF-6AE40F610A57}" srcOrd="0" destOrd="0" presId="urn:microsoft.com/office/officeart/2005/8/layout/vList2"/>
    <dgm:cxn modelId="{C65750B1-ED10-4B9A-9A5C-4A9F81758918}" type="presParOf" srcId="{9E874DB8-299B-4C23-B64D-B4BB7DD9FAB9}" destId="{3403A847-E8A1-46E8-B3A8-92AFE0C2D469}" srcOrd="1" destOrd="0" presId="urn:microsoft.com/office/officeart/2005/8/layout/vList2"/>
    <dgm:cxn modelId="{8127D040-3411-433C-AC2F-A9A50342C755}" type="presParOf" srcId="{9E874DB8-299B-4C23-B64D-B4BB7DD9FAB9}" destId="{0048037B-88A1-41EF-BC30-AD3E94BBE873}" srcOrd="2" destOrd="0" presId="urn:microsoft.com/office/officeart/2005/8/layout/vList2"/>
    <dgm:cxn modelId="{511D6682-13C4-4C7F-8582-98FD3F806630}" type="presParOf" srcId="{9E874DB8-299B-4C23-B64D-B4BB7DD9FAB9}" destId="{935DFD6E-1A16-4D73-9BF8-B25240AD5FFA}" srcOrd="3" destOrd="0" presId="urn:microsoft.com/office/officeart/2005/8/layout/vList2"/>
    <dgm:cxn modelId="{2459EAB1-F08E-4E96-90E1-9B5260C623F2}" type="presParOf" srcId="{9E874DB8-299B-4C23-B64D-B4BB7DD9FAB9}" destId="{3EA0A90D-52AB-46A4-8B70-EB814F32AB56}" srcOrd="4" destOrd="0" presId="urn:microsoft.com/office/officeart/2005/8/layout/vList2"/>
    <dgm:cxn modelId="{D54683F1-1731-405A-9477-DC8FE24162E2}" type="presParOf" srcId="{9E874DB8-299B-4C23-B64D-B4BB7DD9FAB9}" destId="{39887A09-B5FE-4049-AB73-1B79BC2E5AD3}" srcOrd="5" destOrd="0" presId="urn:microsoft.com/office/officeart/2005/8/layout/vList2"/>
    <dgm:cxn modelId="{20BF1EA4-3898-4C73-90AA-DC49546F07C2}" type="presParOf" srcId="{9E874DB8-299B-4C23-B64D-B4BB7DD9FAB9}" destId="{BE5EB7CD-0988-4553-A22D-EE397E09B75D}"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CAE54759-FA0D-4DE8-90BF-15A6DD3C26C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369270F2-E483-480C-843B-2BB88C5A2010}">
      <dgm:prSet/>
      <dgm:spPr/>
      <dgm:t>
        <a:bodyPr/>
        <a:lstStyle/>
        <a:p>
          <a:pPr rtl="0"/>
          <a:r>
            <a:rPr lang="en-US" smtClean="0"/>
            <a:t>Between 2 currencies borrow in the weaker currency and invest in the stronger currency </a:t>
          </a:r>
          <a:r>
            <a:rPr lang="en-US" i="1" smtClean="0"/>
            <a:t>providing that the interest rate difference is not too adverse</a:t>
          </a:r>
          <a:endParaRPr lang="en-GB"/>
        </a:p>
      </dgm:t>
    </dgm:pt>
    <dgm:pt modelId="{2281A638-040B-4D3E-B512-1166191359FC}" type="parTrans" cxnId="{AD65FFAA-BACB-4E66-A8B8-7F0B7ADF5F72}">
      <dgm:prSet/>
      <dgm:spPr/>
      <dgm:t>
        <a:bodyPr/>
        <a:lstStyle/>
        <a:p>
          <a:endParaRPr lang="en-GB"/>
        </a:p>
      </dgm:t>
    </dgm:pt>
    <dgm:pt modelId="{43D3DC1D-B09B-4918-B9EE-E8E11468B84A}" type="sibTrans" cxnId="{AD65FFAA-BACB-4E66-A8B8-7F0B7ADF5F72}">
      <dgm:prSet/>
      <dgm:spPr/>
      <dgm:t>
        <a:bodyPr/>
        <a:lstStyle/>
        <a:p>
          <a:endParaRPr lang="en-GB"/>
        </a:p>
      </dgm:t>
    </dgm:pt>
    <dgm:pt modelId="{533F68EE-B1AC-4E5B-ADEF-AC0AA3B3EADA}">
      <dgm:prSet/>
      <dgm:spPr/>
      <dgm:t>
        <a:bodyPr/>
        <a:lstStyle/>
        <a:p>
          <a:pPr rtl="0"/>
          <a:r>
            <a:rPr lang="en-US" smtClean="0"/>
            <a:t>Exchange rates are very volatile, and a poor forecast can result in a large loss.</a:t>
          </a:r>
          <a:endParaRPr lang="en-GB"/>
        </a:p>
      </dgm:t>
    </dgm:pt>
    <dgm:pt modelId="{00884CD8-9B3B-446D-96BB-C728DB5B940D}" type="parTrans" cxnId="{AD00E8F5-92A6-470C-86D7-1F47593125D0}">
      <dgm:prSet/>
      <dgm:spPr/>
      <dgm:t>
        <a:bodyPr/>
        <a:lstStyle/>
        <a:p>
          <a:endParaRPr lang="en-GB"/>
        </a:p>
      </dgm:t>
    </dgm:pt>
    <dgm:pt modelId="{E8FEB698-77DF-4269-8898-3E01FE850BA4}" type="sibTrans" cxnId="{AD00E8F5-92A6-470C-86D7-1F47593125D0}">
      <dgm:prSet/>
      <dgm:spPr/>
      <dgm:t>
        <a:bodyPr/>
        <a:lstStyle/>
        <a:p>
          <a:endParaRPr lang="en-GB"/>
        </a:p>
      </dgm:t>
    </dgm:pt>
    <dgm:pt modelId="{10F3C9F8-942A-4463-8CFC-FCBE50826114}">
      <dgm:prSet/>
      <dgm:spPr/>
      <dgm:t>
        <a:bodyPr/>
        <a:lstStyle/>
        <a:p>
          <a:pPr rtl="0"/>
          <a:r>
            <a:rPr lang="en-US" smtClean="0"/>
            <a:t>One well-known bank failure, Franklin National Bank in 1974, was primarily attributed to massive speculative losses from foreign currency positions.</a:t>
          </a:r>
          <a:endParaRPr lang="en-GB"/>
        </a:p>
      </dgm:t>
    </dgm:pt>
    <dgm:pt modelId="{1C2780A1-CA87-4F8C-8AA0-D13DDE07AA6F}" type="parTrans" cxnId="{99ADC086-CD00-4623-AC21-CD593AF4D7AD}">
      <dgm:prSet/>
      <dgm:spPr/>
      <dgm:t>
        <a:bodyPr/>
        <a:lstStyle/>
        <a:p>
          <a:endParaRPr lang="en-GB"/>
        </a:p>
      </dgm:t>
    </dgm:pt>
    <dgm:pt modelId="{A802DBD5-BF98-4F9F-9535-9421335B4D92}" type="sibTrans" cxnId="{99ADC086-CD00-4623-AC21-CD593AF4D7AD}">
      <dgm:prSet/>
      <dgm:spPr/>
      <dgm:t>
        <a:bodyPr/>
        <a:lstStyle/>
        <a:p>
          <a:endParaRPr lang="en-GB"/>
        </a:p>
      </dgm:t>
    </dgm:pt>
    <dgm:pt modelId="{EC9F6265-D509-4491-8FDC-4E0EAE5A7D9D}" type="pres">
      <dgm:prSet presAssocID="{CAE54759-FA0D-4DE8-90BF-15A6DD3C26CD}" presName="linear" presStyleCnt="0">
        <dgm:presLayoutVars>
          <dgm:animLvl val="lvl"/>
          <dgm:resizeHandles val="exact"/>
        </dgm:presLayoutVars>
      </dgm:prSet>
      <dgm:spPr/>
      <dgm:t>
        <a:bodyPr/>
        <a:lstStyle/>
        <a:p>
          <a:endParaRPr lang="en-GB"/>
        </a:p>
      </dgm:t>
    </dgm:pt>
    <dgm:pt modelId="{A61A9B95-E4DC-4D3B-83F8-491C4199CA56}" type="pres">
      <dgm:prSet presAssocID="{369270F2-E483-480C-843B-2BB88C5A2010}" presName="parentText" presStyleLbl="node1" presStyleIdx="0" presStyleCnt="3">
        <dgm:presLayoutVars>
          <dgm:chMax val="0"/>
          <dgm:bulletEnabled val="1"/>
        </dgm:presLayoutVars>
      </dgm:prSet>
      <dgm:spPr/>
      <dgm:t>
        <a:bodyPr/>
        <a:lstStyle/>
        <a:p>
          <a:endParaRPr lang="en-GB"/>
        </a:p>
      </dgm:t>
    </dgm:pt>
    <dgm:pt modelId="{429BD179-0693-452B-8F00-D4118937F428}" type="pres">
      <dgm:prSet presAssocID="{43D3DC1D-B09B-4918-B9EE-E8E11468B84A}" presName="spacer" presStyleCnt="0"/>
      <dgm:spPr/>
    </dgm:pt>
    <dgm:pt modelId="{BC5C456D-E061-4C4E-84EB-E72DB67AB5F6}" type="pres">
      <dgm:prSet presAssocID="{533F68EE-B1AC-4E5B-ADEF-AC0AA3B3EADA}" presName="parentText" presStyleLbl="node1" presStyleIdx="1" presStyleCnt="3">
        <dgm:presLayoutVars>
          <dgm:chMax val="0"/>
          <dgm:bulletEnabled val="1"/>
        </dgm:presLayoutVars>
      </dgm:prSet>
      <dgm:spPr/>
      <dgm:t>
        <a:bodyPr/>
        <a:lstStyle/>
        <a:p>
          <a:endParaRPr lang="en-GB"/>
        </a:p>
      </dgm:t>
    </dgm:pt>
    <dgm:pt modelId="{7DBAB7BD-DDCA-4A48-A517-3A2CF2C0EAF5}" type="pres">
      <dgm:prSet presAssocID="{E8FEB698-77DF-4269-8898-3E01FE850BA4}" presName="spacer" presStyleCnt="0"/>
      <dgm:spPr/>
    </dgm:pt>
    <dgm:pt modelId="{4323A355-FDB7-477C-ADE0-61F7CC963EC0}" type="pres">
      <dgm:prSet presAssocID="{10F3C9F8-942A-4463-8CFC-FCBE50826114}" presName="parentText" presStyleLbl="node1" presStyleIdx="2" presStyleCnt="3">
        <dgm:presLayoutVars>
          <dgm:chMax val="0"/>
          <dgm:bulletEnabled val="1"/>
        </dgm:presLayoutVars>
      </dgm:prSet>
      <dgm:spPr/>
      <dgm:t>
        <a:bodyPr/>
        <a:lstStyle/>
        <a:p>
          <a:endParaRPr lang="en-GB"/>
        </a:p>
      </dgm:t>
    </dgm:pt>
  </dgm:ptLst>
  <dgm:cxnLst>
    <dgm:cxn modelId="{99ADC086-CD00-4623-AC21-CD593AF4D7AD}" srcId="{CAE54759-FA0D-4DE8-90BF-15A6DD3C26CD}" destId="{10F3C9F8-942A-4463-8CFC-FCBE50826114}" srcOrd="2" destOrd="0" parTransId="{1C2780A1-CA87-4F8C-8AA0-D13DDE07AA6F}" sibTransId="{A802DBD5-BF98-4F9F-9535-9421335B4D92}"/>
    <dgm:cxn modelId="{AD65FFAA-BACB-4E66-A8B8-7F0B7ADF5F72}" srcId="{CAE54759-FA0D-4DE8-90BF-15A6DD3C26CD}" destId="{369270F2-E483-480C-843B-2BB88C5A2010}" srcOrd="0" destOrd="0" parTransId="{2281A638-040B-4D3E-B512-1166191359FC}" sibTransId="{43D3DC1D-B09B-4918-B9EE-E8E11468B84A}"/>
    <dgm:cxn modelId="{5897E416-A25A-4DFA-9F5D-4DF8922577A8}" type="presOf" srcId="{533F68EE-B1AC-4E5B-ADEF-AC0AA3B3EADA}" destId="{BC5C456D-E061-4C4E-84EB-E72DB67AB5F6}" srcOrd="0" destOrd="0" presId="urn:microsoft.com/office/officeart/2005/8/layout/vList2"/>
    <dgm:cxn modelId="{AD00E8F5-92A6-470C-86D7-1F47593125D0}" srcId="{CAE54759-FA0D-4DE8-90BF-15A6DD3C26CD}" destId="{533F68EE-B1AC-4E5B-ADEF-AC0AA3B3EADA}" srcOrd="1" destOrd="0" parTransId="{00884CD8-9B3B-446D-96BB-C728DB5B940D}" sibTransId="{E8FEB698-77DF-4269-8898-3E01FE850BA4}"/>
    <dgm:cxn modelId="{6583BA63-6424-44B1-8D15-EFFD42E90F7B}" type="presOf" srcId="{CAE54759-FA0D-4DE8-90BF-15A6DD3C26CD}" destId="{EC9F6265-D509-4491-8FDC-4E0EAE5A7D9D}" srcOrd="0" destOrd="0" presId="urn:microsoft.com/office/officeart/2005/8/layout/vList2"/>
    <dgm:cxn modelId="{E16EDD75-BBBD-477C-9052-007A2F3A1F32}" type="presOf" srcId="{369270F2-E483-480C-843B-2BB88C5A2010}" destId="{A61A9B95-E4DC-4D3B-83F8-491C4199CA56}" srcOrd="0" destOrd="0" presId="urn:microsoft.com/office/officeart/2005/8/layout/vList2"/>
    <dgm:cxn modelId="{16037684-4925-4259-A820-E9C6D617E3C0}" type="presOf" srcId="{10F3C9F8-942A-4463-8CFC-FCBE50826114}" destId="{4323A355-FDB7-477C-ADE0-61F7CC963EC0}" srcOrd="0" destOrd="0" presId="urn:microsoft.com/office/officeart/2005/8/layout/vList2"/>
    <dgm:cxn modelId="{B4E2178A-A4FB-4812-9B97-89ED52A5E4E2}" type="presParOf" srcId="{EC9F6265-D509-4491-8FDC-4E0EAE5A7D9D}" destId="{A61A9B95-E4DC-4D3B-83F8-491C4199CA56}" srcOrd="0" destOrd="0" presId="urn:microsoft.com/office/officeart/2005/8/layout/vList2"/>
    <dgm:cxn modelId="{EB0CE3D5-FEE7-4F83-9DF0-03DE12E9F9D8}" type="presParOf" srcId="{EC9F6265-D509-4491-8FDC-4E0EAE5A7D9D}" destId="{429BD179-0693-452B-8F00-D4118937F428}" srcOrd="1" destOrd="0" presId="urn:microsoft.com/office/officeart/2005/8/layout/vList2"/>
    <dgm:cxn modelId="{5821A3E0-26B6-4C07-827C-A2A554F900B3}" type="presParOf" srcId="{EC9F6265-D509-4491-8FDC-4E0EAE5A7D9D}" destId="{BC5C456D-E061-4C4E-84EB-E72DB67AB5F6}" srcOrd="2" destOrd="0" presId="urn:microsoft.com/office/officeart/2005/8/layout/vList2"/>
    <dgm:cxn modelId="{D699A08B-C77A-4739-9DEF-5A09B31FE388}" type="presParOf" srcId="{EC9F6265-D509-4491-8FDC-4E0EAE5A7D9D}" destId="{7DBAB7BD-DDCA-4A48-A517-3A2CF2C0EAF5}" srcOrd="3" destOrd="0" presId="urn:microsoft.com/office/officeart/2005/8/layout/vList2"/>
    <dgm:cxn modelId="{CC5B636E-D174-40DF-A0AA-C395DD88DA52}" type="presParOf" srcId="{EC9F6265-D509-4491-8FDC-4E0EAE5A7D9D}" destId="{4323A355-FDB7-477C-ADE0-61F7CC963EC0}"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57C622D-371A-44E7-8728-B196EED3B6B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D058BB80-585F-438F-A126-50DD0A5E16F1}">
      <dgm:prSet/>
      <dgm:spPr/>
      <dgm:t>
        <a:bodyPr/>
        <a:lstStyle/>
        <a:p>
          <a:pPr rtl="0"/>
          <a:r>
            <a:rPr lang="en-US" smtClean="0"/>
            <a:t>Freely floating exchange rate- absence of government intervention, value is set by market forces</a:t>
          </a:r>
          <a:endParaRPr lang="en-GB"/>
        </a:p>
      </dgm:t>
    </dgm:pt>
    <dgm:pt modelId="{D8C489F5-5975-44F4-8C4B-14CFA1C8C5F3}" type="parTrans" cxnId="{BBA7827D-35C5-4E9C-BE7C-1A3957FCA71B}">
      <dgm:prSet/>
      <dgm:spPr/>
      <dgm:t>
        <a:bodyPr/>
        <a:lstStyle/>
        <a:p>
          <a:endParaRPr lang="en-GB"/>
        </a:p>
      </dgm:t>
    </dgm:pt>
    <dgm:pt modelId="{1C10AF31-FFA3-4DB7-9A00-CA39753C1AA9}" type="sibTrans" cxnId="{BBA7827D-35C5-4E9C-BE7C-1A3957FCA71B}">
      <dgm:prSet/>
      <dgm:spPr/>
      <dgm:t>
        <a:bodyPr/>
        <a:lstStyle/>
        <a:p>
          <a:endParaRPr lang="en-GB"/>
        </a:p>
      </dgm:t>
    </dgm:pt>
    <dgm:pt modelId="{21FA5709-378A-4DD7-92AF-BE55E0D413BD}">
      <dgm:prSet/>
      <dgm:spPr/>
      <dgm:t>
        <a:bodyPr/>
        <a:lstStyle/>
        <a:p>
          <a:pPr rtl="0"/>
          <a:r>
            <a:rPr lang="en-US" smtClean="0"/>
            <a:t>Appreciation if one currency gains value in respect to the other</a:t>
          </a:r>
          <a:endParaRPr lang="en-GB"/>
        </a:p>
      </dgm:t>
    </dgm:pt>
    <dgm:pt modelId="{BEA32F7F-7542-4DFC-B19E-96E4086715CC}" type="parTrans" cxnId="{3C86DB68-85E8-4CBA-8611-13A5CCBEFE86}">
      <dgm:prSet/>
      <dgm:spPr/>
      <dgm:t>
        <a:bodyPr/>
        <a:lstStyle/>
        <a:p>
          <a:endParaRPr lang="en-GB"/>
        </a:p>
      </dgm:t>
    </dgm:pt>
    <dgm:pt modelId="{FB19A819-84A2-4FA4-B76C-A3DA511E0530}" type="sibTrans" cxnId="{3C86DB68-85E8-4CBA-8611-13A5CCBEFE86}">
      <dgm:prSet/>
      <dgm:spPr/>
      <dgm:t>
        <a:bodyPr/>
        <a:lstStyle/>
        <a:p>
          <a:endParaRPr lang="en-GB"/>
        </a:p>
      </dgm:t>
    </dgm:pt>
    <dgm:pt modelId="{33E9BCDA-306E-4A67-A6C5-7CEBDAEB539B}">
      <dgm:prSet/>
      <dgm:spPr/>
      <dgm:t>
        <a:bodyPr/>
        <a:lstStyle/>
        <a:p>
          <a:pPr rtl="0"/>
          <a:r>
            <a:rPr lang="en-US" smtClean="0"/>
            <a:t>Depreciation- loses value</a:t>
          </a:r>
          <a:endParaRPr lang="en-GB"/>
        </a:p>
      </dgm:t>
    </dgm:pt>
    <dgm:pt modelId="{B6EB555A-2E04-4A24-9194-DF002257DA22}" type="parTrans" cxnId="{858118B1-DD9B-4110-BFAD-9076CBB08492}">
      <dgm:prSet/>
      <dgm:spPr/>
      <dgm:t>
        <a:bodyPr/>
        <a:lstStyle/>
        <a:p>
          <a:endParaRPr lang="en-GB"/>
        </a:p>
      </dgm:t>
    </dgm:pt>
    <dgm:pt modelId="{71030111-B66E-4A94-98C4-F79A6CFD217C}" type="sibTrans" cxnId="{858118B1-DD9B-4110-BFAD-9076CBB08492}">
      <dgm:prSet/>
      <dgm:spPr/>
      <dgm:t>
        <a:bodyPr/>
        <a:lstStyle/>
        <a:p>
          <a:endParaRPr lang="en-GB"/>
        </a:p>
      </dgm:t>
    </dgm:pt>
    <dgm:pt modelId="{C36C0320-FD24-402C-9A1F-8FDD8C24DC1E}" type="pres">
      <dgm:prSet presAssocID="{757C622D-371A-44E7-8728-B196EED3B6B3}" presName="linear" presStyleCnt="0">
        <dgm:presLayoutVars>
          <dgm:animLvl val="lvl"/>
          <dgm:resizeHandles val="exact"/>
        </dgm:presLayoutVars>
      </dgm:prSet>
      <dgm:spPr/>
      <dgm:t>
        <a:bodyPr/>
        <a:lstStyle/>
        <a:p>
          <a:endParaRPr lang="en-GB"/>
        </a:p>
      </dgm:t>
    </dgm:pt>
    <dgm:pt modelId="{C18CD649-ABDC-42E7-8944-6D662F113CBF}" type="pres">
      <dgm:prSet presAssocID="{D058BB80-585F-438F-A126-50DD0A5E16F1}" presName="parentText" presStyleLbl="node1" presStyleIdx="0" presStyleCnt="3">
        <dgm:presLayoutVars>
          <dgm:chMax val="0"/>
          <dgm:bulletEnabled val="1"/>
        </dgm:presLayoutVars>
      </dgm:prSet>
      <dgm:spPr/>
      <dgm:t>
        <a:bodyPr/>
        <a:lstStyle/>
        <a:p>
          <a:endParaRPr lang="en-GB"/>
        </a:p>
      </dgm:t>
    </dgm:pt>
    <dgm:pt modelId="{2776B66B-D687-48F9-871E-288AD1016CD5}" type="pres">
      <dgm:prSet presAssocID="{1C10AF31-FFA3-4DB7-9A00-CA39753C1AA9}" presName="spacer" presStyleCnt="0"/>
      <dgm:spPr/>
    </dgm:pt>
    <dgm:pt modelId="{A1300D68-9DF0-4F7E-91EA-B1C66C5F75F5}" type="pres">
      <dgm:prSet presAssocID="{21FA5709-378A-4DD7-92AF-BE55E0D413BD}" presName="parentText" presStyleLbl="node1" presStyleIdx="1" presStyleCnt="3">
        <dgm:presLayoutVars>
          <dgm:chMax val="0"/>
          <dgm:bulletEnabled val="1"/>
        </dgm:presLayoutVars>
      </dgm:prSet>
      <dgm:spPr/>
      <dgm:t>
        <a:bodyPr/>
        <a:lstStyle/>
        <a:p>
          <a:endParaRPr lang="en-GB"/>
        </a:p>
      </dgm:t>
    </dgm:pt>
    <dgm:pt modelId="{09EE9343-61BE-484F-A9B7-7FFBFB1B706F}" type="pres">
      <dgm:prSet presAssocID="{FB19A819-84A2-4FA4-B76C-A3DA511E0530}" presName="spacer" presStyleCnt="0"/>
      <dgm:spPr/>
    </dgm:pt>
    <dgm:pt modelId="{388A9D02-0129-4F12-81F0-A9EFBF2059ED}" type="pres">
      <dgm:prSet presAssocID="{33E9BCDA-306E-4A67-A6C5-7CEBDAEB539B}" presName="parentText" presStyleLbl="node1" presStyleIdx="2" presStyleCnt="3">
        <dgm:presLayoutVars>
          <dgm:chMax val="0"/>
          <dgm:bulletEnabled val="1"/>
        </dgm:presLayoutVars>
      </dgm:prSet>
      <dgm:spPr/>
      <dgm:t>
        <a:bodyPr/>
        <a:lstStyle/>
        <a:p>
          <a:endParaRPr lang="en-GB"/>
        </a:p>
      </dgm:t>
    </dgm:pt>
  </dgm:ptLst>
  <dgm:cxnLst>
    <dgm:cxn modelId="{AF43E8C6-5757-4F6C-9C28-0EDAA0641E0F}" type="presOf" srcId="{D058BB80-585F-438F-A126-50DD0A5E16F1}" destId="{C18CD649-ABDC-42E7-8944-6D662F113CBF}" srcOrd="0" destOrd="0" presId="urn:microsoft.com/office/officeart/2005/8/layout/vList2"/>
    <dgm:cxn modelId="{713A8763-3330-48EC-87F5-FD7736919516}" type="presOf" srcId="{33E9BCDA-306E-4A67-A6C5-7CEBDAEB539B}" destId="{388A9D02-0129-4F12-81F0-A9EFBF2059ED}" srcOrd="0" destOrd="0" presId="urn:microsoft.com/office/officeart/2005/8/layout/vList2"/>
    <dgm:cxn modelId="{C82A0840-4D2A-4131-86A8-CDB27FC2E164}" type="presOf" srcId="{757C622D-371A-44E7-8728-B196EED3B6B3}" destId="{C36C0320-FD24-402C-9A1F-8FDD8C24DC1E}" srcOrd="0" destOrd="0" presId="urn:microsoft.com/office/officeart/2005/8/layout/vList2"/>
    <dgm:cxn modelId="{BBA7827D-35C5-4E9C-BE7C-1A3957FCA71B}" srcId="{757C622D-371A-44E7-8728-B196EED3B6B3}" destId="{D058BB80-585F-438F-A126-50DD0A5E16F1}" srcOrd="0" destOrd="0" parTransId="{D8C489F5-5975-44F4-8C4B-14CFA1C8C5F3}" sibTransId="{1C10AF31-FFA3-4DB7-9A00-CA39753C1AA9}"/>
    <dgm:cxn modelId="{A433FEF2-B1BC-40D9-9E92-2B1C754DE952}" type="presOf" srcId="{21FA5709-378A-4DD7-92AF-BE55E0D413BD}" destId="{A1300D68-9DF0-4F7E-91EA-B1C66C5F75F5}" srcOrd="0" destOrd="0" presId="urn:microsoft.com/office/officeart/2005/8/layout/vList2"/>
    <dgm:cxn modelId="{3C86DB68-85E8-4CBA-8611-13A5CCBEFE86}" srcId="{757C622D-371A-44E7-8728-B196EED3B6B3}" destId="{21FA5709-378A-4DD7-92AF-BE55E0D413BD}" srcOrd="1" destOrd="0" parTransId="{BEA32F7F-7542-4DFC-B19E-96E4086715CC}" sibTransId="{FB19A819-84A2-4FA4-B76C-A3DA511E0530}"/>
    <dgm:cxn modelId="{858118B1-DD9B-4110-BFAD-9076CBB08492}" srcId="{757C622D-371A-44E7-8728-B196EED3B6B3}" destId="{33E9BCDA-306E-4A67-A6C5-7CEBDAEB539B}" srcOrd="2" destOrd="0" parTransId="{B6EB555A-2E04-4A24-9194-DF002257DA22}" sibTransId="{71030111-B66E-4A94-98C4-F79A6CFD217C}"/>
    <dgm:cxn modelId="{C422C5BA-C52D-4BE9-A98F-833EBAD90435}" type="presParOf" srcId="{C36C0320-FD24-402C-9A1F-8FDD8C24DC1E}" destId="{C18CD649-ABDC-42E7-8944-6D662F113CBF}" srcOrd="0" destOrd="0" presId="urn:microsoft.com/office/officeart/2005/8/layout/vList2"/>
    <dgm:cxn modelId="{296541E9-4EA7-4B9B-8CF3-CDA66A893D72}" type="presParOf" srcId="{C36C0320-FD24-402C-9A1F-8FDD8C24DC1E}" destId="{2776B66B-D687-48F9-871E-288AD1016CD5}" srcOrd="1" destOrd="0" presId="urn:microsoft.com/office/officeart/2005/8/layout/vList2"/>
    <dgm:cxn modelId="{14D991C8-C9F5-43F7-AB05-1AA05C57861E}" type="presParOf" srcId="{C36C0320-FD24-402C-9A1F-8FDD8C24DC1E}" destId="{A1300D68-9DF0-4F7E-91EA-B1C66C5F75F5}" srcOrd="2" destOrd="0" presId="urn:microsoft.com/office/officeart/2005/8/layout/vList2"/>
    <dgm:cxn modelId="{1CB97C35-CE2B-417A-853F-8D41705CCF2A}" type="presParOf" srcId="{C36C0320-FD24-402C-9A1F-8FDD8C24DC1E}" destId="{09EE9343-61BE-484F-A9B7-7FFBFB1B706F}" srcOrd="3" destOrd="0" presId="urn:microsoft.com/office/officeart/2005/8/layout/vList2"/>
    <dgm:cxn modelId="{9F796E5D-B6D7-4C33-B34C-DEDF878EACB9}" type="presParOf" srcId="{C36C0320-FD24-402C-9A1F-8FDD8C24DC1E}" destId="{388A9D02-0129-4F12-81F0-A9EFBF2059ED}"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97E807E-CF67-4D0E-AF4B-1E59263AC69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E80337CB-79CB-4E11-B7C1-C7CD82E8628C}">
      <dgm:prSet/>
      <dgm:spPr/>
      <dgm:t>
        <a:bodyPr/>
        <a:lstStyle/>
        <a:p>
          <a:pPr rtl="0"/>
          <a:r>
            <a:rPr lang="en-US" smtClean="0"/>
            <a:t>Pegged currency- one whose value is set by the government</a:t>
          </a:r>
          <a:endParaRPr lang="en-GB"/>
        </a:p>
      </dgm:t>
    </dgm:pt>
    <dgm:pt modelId="{31F2B3BB-44EA-47F3-9132-D592FEB424BA}" type="parTrans" cxnId="{3FBB52F0-FD30-4D1C-97D1-69AD1E025075}">
      <dgm:prSet/>
      <dgm:spPr/>
      <dgm:t>
        <a:bodyPr/>
        <a:lstStyle/>
        <a:p>
          <a:endParaRPr lang="en-GB"/>
        </a:p>
      </dgm:t>
    </dgm:pt>
    <dgm:pt modelId="{28A5AAE8-5E11-4CC4-9063-F940EE82E000}" type="sibTrans" cxnId="{3FBB52F0-FD30-4D1C-97D1-69AD1E025075}">
      <dgm:prSet/>
      <dgm:spPr/>
      <dgm:t>
        <a:bodyPr/>
        <a:lstStyle/>
        <a:p>
          <a:endParaRPr lang="en-GB"/>
        </a:p>
      </dgm:t>
    </dgm:pt>
    <dgm:pt modelId="{60C6142F-E533-4D65-9689-FF77797BEC9D}">
      <dgm:prSet/>
      <dgm:spPr/>
      <dgm:t>
        <a:bodyPr/>
        <a:lstStyle/>
        <a:p>
          <a:pPr rtl="0"/>
          <a:r>
            <a:rPr lang="en-US" smtClean="0"/>
            <a:t>Devaluation- decrease in the stated par value of a pegged currency</a:t>
          </a:r>
          <a:endParaRPr lang="en-GB"/>
        </a:p>
      </dgm:t>
    </dgm:pt>
    <dgm:pt modelId="{960D30EA-C0A1-4339-9600-2A9F0A4A7393}" type="parTrans" cxnId="{B2016F72-DAC8-4C0E-95AD-559A89A811BD}">
      <dgm:prSet/>
      <dgm:spPr/>
      <dgm:t>
        <a:bodyPr/>
        <a:lstStyle/>
        <a:p>
          <a:endParaRPr lang="en-GB"/>
        </a:p>
      </dgm:t>
    </dgm:pt>
    <dgm:pt modelId="{1E9278D2-6A90-46D2-B235-00C6FE104C15}" type="sibTrans" cxnId="{B2016F72-DAC8-4C0E-95AD-559A89A811BD}">
      <dgm:prSet/>
      <dgm:spPr/>
      <dgm:t>
        <a:bodyPr/>
        <a:lstStyle/>
        <a:p>
          <a:endParaRPr lang="en-GB"/>
        </a:p>
      </dgm:t>
    </dgm:pt>
    <dgm:pt modelId="{36EC7283-BAA9-41E7-A2E7-B011DB4ABB7D}">
      <dgm:prSet/>
      <dgm:spPr/>
      <dgm:t>
        <a:bodyPr/>
        <a:lstStyle/>
        <a:p>
          <a:pPr rtl="0"/>
          <a:r>
            <a:rPr lang="en-US" smtClean="0"/>
            <a:t>Revaluation- increase in par value of a pegged currency</a:t>
          </a:r>
          <a:endParaRPr lang="en-GB"/>
        </a:p>
      </dgm:t>
    </dgm:pt>
    <dgm:pt modelId="{0F570C9B-3B4D-4124-9F08-8D85B5828AAD}" type="parTrans" cxnId="{87445E3F-8FDD-43BF-9411-2D51F01D1335}">
      <dgm:prSet/>
      <dgm:spPr/>
      <dgm:t>
        <a:bodyPr/>
        <a:lstStyle/>
        <a:p>
          <a:endParaRPr lang="en-GB"/>
        </a:p>
      </dgm:t>
    </dgm:pt>
    <dgm:pt modelId="{14F47546-C9B7-4517-AD07-8176A22A4ABC}" type="sibTrans" cxnId="{87445E3F-8FDD-43BF-9411-2D51F01D1335}">
      <dgm:prSet/>
      <dgm:spPr/>
      <dgm:t>
        <a:bodyPr/>
        <a:lstStyle/>
        <a:p>
          <a:endParaRPr lang="en-GB"/>
        </a:p>
      </dgm:t>
    </dgm:pt>
    <dgm:pt modelId="{E03F1719-BB48-470C-A942-31E98AF5E808}" type="pres">
      <dgm:prSet presAssocID="{997E807E-CF67-4D0E-AF4B-1E59263AC69D}" presName="linear" presStyleCnt="0">
        <dgm:presLayoutVars>
          <dgm:animLvl val="lvl"/>
          <dgm:resizeHandles val="exact"/>
        </dgm:presLayoutVars>
      </dgm:prSet>
      <dgm:spPr/>
      <dgm:t>
        <a:bodyPr/>
        <a:lstStyle/>
        <a:p>
          <a:endParaRPr lang="en-GB"/>
        </a:p>
      </dgm:t>
    </dgm:pt>
    <dgm:pt modelId="{60E1B8AE-AF0C-4255-B1C2-1FCAD40BB454}" type="pres">
      <dgm:prSet presAssocID="{E80337CB-79CB-4E11-B7C1-C7CD82E8628C}" presName="parentText" presStyleLbl="node1" presStyleIdx="0" presStyleCnt="3">
        <dgm:presLayoutVars>
          <dgm:chMax val="0"/>
          <dgm:bulletEnabled val="1"/>
        </dgm:presLayoutVars>
      </dgm:prSet>
      <dgm:spPr/>
      <dgm:t>
        <a:bodyPr/>
        <a:lstStyle/>
        <a:p>
          <a:endParaRPr lang="en-GB"/>
        </a:p>
      </dgm:t>
    </dgm:pt>
    <dgm:pt modelId="{C9565255-E500-45C2-B32F-86FB03FB9E63}" type="pres">
      <dgm:prSet presAssocID="{28A5AAE8-5E11-4CC4-9063-F940EE82E000}" presName="spacer" presStyleCnt="0"/>
      <dgm:spPr/>
    </dgm:pt>
    <dgm:pt modelId="{4713AD78-DB6A-43C9-967D-BDE08EF7AAEE}" type="pres">
      <dgm:prSet presAssocID="{60C6142F-E533-4D65-9689-FF77797BEC9D}" presName="parentText" presStyleLbl="node1" presStyleIdx="1" presStyleCnt="3">
        <dgm:presLayoutVars>
          <dgm:chMax val="0"/>
          <dgm:bulletEnabled val="1"/>
        </dgm:presLayoutVars>
      </dgm:prSet>
      <dgm:spPr/>
      <dgm:t>
        <a:bodyPr/>
        <a:lstStyle/>
        <a:p>
          <a:endParaRPr lang="en-GB"/>
        </a:p>
      </dgm:t>
    </dgm:pt>
    <dgm:pt modelId="{3B713C2A-E0C8-4908-A957-46D244001FB3}" type="pres">
      <dgm:prSet presAssocID="{1E9278D2-6A90-46D2-B235-00C6FE104C15}" presName="spacer" presStyleCnt="0"/>
      <dgm:spPr/>
    </dgm:pt>
    <dgm:pt modelId="{F7C96523-89F6-4624-B70E-EA54E792E9F6}" type="pres">
      <dgm:prSet presAssocID="{36EC7283-BAA9-41E7-A2E7-B011DB4ABB7D}" presName="parentText" presStyleLbl="node1" presStyleIdx="2" presStyleCnt="3">
        <dgm:presLayoutVars>
          <dgm:chMax val="0"/>
          <dgm:bulletEnabled val="1"/>
        </dgm:presLayoutVars>
      </dgm:prSet>
      <dgm:spPr/>
      <dgm:t>
        <a:bodyPr/>
        <a:lstStyle/>
        <a:p>
          <a:endParaRPr lang="en-GB"/>
        </a:p>
      </dgm:t>
    </dgm:pt>
  </dgm:ptLst>
  <dgm:cxnLst>
    <dgm:cxn modelId="{6A733EBE-9A8A-46DD-A063-4D7C5548ADE2}" type="presOf" srcId="{36EC7283-BAA9-41E7-A2E7-B011DB4ABB7D}" destId="{F7C96523-89F6-4624-B70E-EA54E792E9F6}" srcOrd="0" destOrd="0" presId="urn:microsoft.com/office/officeart/2005/8/layout/vList2"/>
    <dgm:cxn modelId="{B2016F72-DAC8-4C0E-95AD-559A89A811BD}" srcId="{997E807E-CF67-4D0E-AF4B-1E59263AC69D}" destId="{60C6142F-E533-4D65-9689-FF77797BEC9D}" srcOrd="1" destOrd="0" parTransId="{960D30EA-C0A1-4339-9600-2A9F0A4A7393}" sibTransId="{1E9278D2-6A90-46D2-B235-00C6FE104C15}"/>
    <dgm:cxn modelId="{28416130-435E-4859-855F-1A104367725F}" type="presOf" srcId="{60C6142F-E533-4D65-9689-FF77797BEC9D}" destId="{4713AD78-DB6A-43C9-967D-BDE08EF7AAEE}" srcOrd="0" destOrd="0" presId="urn:microsoft.com/office/officeart/2005/8/layout/vList2"/>
    <dgm:cxn modelId="{87445E3F-8FDD-43BF-9411-2D51F01D1335}" srcId="{997E807E-CF67-4D0E-AF4B-1E59263AC69D}" destId="{36EC7283-BAA9-41E7-A2E7-B011DB4ABB7D}" srcOrd="2" destOrd="0" parTransId="{0F570C9B-3B4D-4124-9F08-8D85B5828AAD}" sibTransId="{14F47546-C9B7-4517-AD07-8176A22A4ABC}"/>
    <dgm:cxn modelId="{4A1A6A4C-D9C9-4C66-A54A-F7227188140F}" type="presOf" srcId="{997E807E-CF67-4D0E-AF4B-1E59263AC69D}" destId="{E03F1719-BB48-470C-A942-31E98AF5E808}" srcOrd="0" destOrd="0" presId="urn:microsoft.com/office/officeart/2005/8/layout/vList2"/>
    <dgm:cxn modelId="{3FBB52F0-FD30-4D1C-97D1-69AD1E025075}" srcId="{997E807E-CF67-4D0E-AF4B-1E59263AC69D}" destId="{E80337CB-79CB-4E11-B7C1-C7CD82E8628C}" srcOrd="0" destOrd="0" parTransId="{31F2B3BB-44EA-47F3-9132-D592FEB424BA}" sibTransId="{28A5AAE8-5E11-4CC4-9063-F940EE82E000}"/>
    <dgm:cxn modelId="{88235892-355B-4024-BFAB-F6B36490DBD4}" type="presOf" srcId="{E80337CB-79CB-4E11-B7C1-C7CD82E8628C}" destId="{60E1B8AE-AF0C-4255-B1C2-1FCAD40BB454}" srcOrd="0" destOrd="0" presId="urn:microsoft.com/office/officeart/2005/8/layout/vList2"/>
    <dgm:cxn modelId="{9C94098B-00B8-4714-9A0B-EA0E44068668}" type="presParOf" srcId="{E03F1719-BB48-470C-A942-31E98AF5E808}" destId="{60E1B8AE-AF0C-4255-B1C2-1FCAD40BB454}" srcOrd="0" destOrd="0" presId="urn:microsoft.com/office/officeart/2005/8/layout/vList2"/>
    <dgm:cxn modelId="{C7A682DC-7C1F-463A-A7F3-97260F9F4A2B}" type="presParOf" srcId="{E03F1719-BB48-470C-A942-31E98AF5E808}" destId="{C9565255-E500-45C2-B32F-86FB03FB9E63}" srcOrd="1" destOrd="0" presId="urn:microsoft.com/office/officeart/2005/8/layout/vList2"/>
    <dgm:cxn modelId="{55F3A044-5328-4E73-8017-95D77A1527C3}" type="presParOf" srcId="{E03F1719-BB48-470C-A942-31E98AF5E808}" destId="{4713AD78-DB6A-43C9-967D-BDE08EF7AAEE}" srcOrd="2" destOrd="0" presId="urn:microsoft.com/office/officeart/2005/8/layout/vList2"/>
    <dgm:cxn modelId="{CA14CFA3-F284-454C-8006-4842083234E0}" type="presParOf" srcId="{E03F1719-BB48-470C-A942-31E98AF5E808}" destId="{3B713C2A-E0C8-4908-A957-46D244001FB3}" srcOrd="3" destOrd="0" presId="urn:microsoft.com/office/officeart/2005/8/layout/vList2"/>
    <dgm:cxn modelId="{CD7B2115-2362-42AC-9F06-FCB7DFFC27D5}" type="presParOf" srcId="{E03F1719-BB48-470C-A942-31E98AF5E808}" destId="{F7C96523-89F6-4624-B70E-EA54E792E9F6}" srcOrd="4"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B46F4A5-ABC8-4891-BC26-145E8C54FD5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65BB9CDC-81F1-4919-953C-A45D40BF8624}">
      <dgm:prSet/>
      <dgm:spPr/>
      <dgm:t>
        <a:bodyPr/>
        <a:lstStyle/>
        <a:p>
          <a:pPr rtl="0"/>
          <a:r>
            <a:rPr lang="en-US" smtClean="0"/>
            <a:t>An exchange rate measures the value of one currency in units of another currency.</a:t>
          </a:r>
          <a:endParaRPr lang="en-GB"/>
        </a:p>
      </dgm:t>
    </dgm:pt>
    <dgm:pt modelId="{121F3783-86DE-49D0-8803-73C24758205A}" type="parTrans" cxnId="{98B0C442-CF94-4690-9CED-A12AEA90DAF0}">
      <dgm:prSet/>
      <dgm:spPr/>
      <dgm:t>
        <a:bodyPr/>
        <a:lstStyle/>
        <a:p>
          <a:endParaRPr lang="en-GB"/>
        </a:p>
      </dgm:t>
    </dgm:pt>
    <dgm:pt modelId="{519190CB-B0C0-4DB4-9DBE-1EEA8B71062D}" type="sibTrans" cxnId="{98B0C442-CF94-4690-9CED-A12AEA90DAF0}">
      <dgm:prSet/>
      <dgm:spPr/>
      <dgm:t>
        <a:bodyPr/>
        <a:lstStyle/>
        <a:p>
          <a:endParaRPr lang="en-GB"/>
        </a:p>
      </dgm:t>
    </dgm:pt>
    <dgm:pt modelId="{FC21A999-6323-499D-BA42-53983262D652}">
      <dgm:prSet/>
      <dgm:spPr/>
      <dgm:t>
        <a:bodyPr/>
        <a:lstStyle/>
        <a:p>
          <a:pPr rtl="0"/>
          <a:r>
            <a:rPr lang="en-US" smtClean="0"/>
            <a:t>When a currency declines in value, it is said to depreciate. When it increases in value, it is said to appreciate.</a:t>
          </a:r>
          <a:endParaRPr lang="en-GB"/>
        </a:p>
      </dgm:t>
    </dgm:pt>
    <dgm:pt modelId="{D4967CEB-5C70-41AE-BEDC-4B9C2EBFE506}" type="parTrans" cxnId="{0B065684-8BB8-4AF2-8163-034B53DB06A7}">
      <dgm:prSet/>
      <dgm:spPr/>
      <dgm:t>
        <a:bodyPr/>
        <a:lstStyle/>
        <a:p>
          <a:endParaRPr lang="en-GB"/>
        </a:p>
      </dgm:t>
    </dgm:pt>
    <dgm:pt modelId="{C089CEFC-8126-4670-A73E-9CEAA896C92D}" type="sibTrans" cxnId="{0B065684-8BB8-4AF2-8163-034B53DB06A7}">
      <dgm:prSet/>
      <dgm:spPr/>
      <dgm:t>
        <a:bodyPr/>
        <a:lstStyle/>
        <a:p>
          <a:endParaRPr lang="en-GB"/>
        </a:p>
      </dgm:t>
    </dgm:pt>
    <dgm:pt modelId="{8F3466FC-724F-4373-B629-D0F424AA2F9C}">
      <dgm:prSet/>
      <dgm:spPr/>
      <dgm:t>
        <a:bodyPr/>
        <a:lstStyle/>
        <a:p>
          <a:pPr rtl="0"/>
          <a:r>
            <a:rPr lang="en-US" smtClean="0"/>
            <a:t>On the days when some currencies appreciate while others depreciate against a particular currency, that currency is said to be “mixed in trading.”</a:t>
          </a:r>
          <a:endParaRPr lang="en-GB"/>
        </a:p>
      </dgm:t>
    </dgm:pt>
    <dgm:pt modelId="{57BCD428-7BB0-4C2F-B8E4-EE3E6E60D697}" type="parTrans" cxnId="{0B2B0D27-7822-40AC-BC0E-790B9E2C0E82}">
      <dgm:prSet/>
      <dgm:spPr/>
      <dgm:t>
        <a:bodyPr/>
        <a:lstStyle/>
        <a:p>
          <a:endParaRPr lang="en-GB"/>
        </a:p>
      </dgm:t>
    </dgm:pt>
    <dgm:pt modelId="{12A614D1-786C-4C57-9436-70ABDB467982}" type="sibTrans" cxnId="{0B2B0D27-7822-40AC-BC0E-790B9E2C0E82}">
      <dgm:prSet/>
      <dgm:spPr/>
      <dgm:t>
        <a:bodyPr/>
        <a:lstStyle/>
        <a:p>
          <a:endParaRPr lang="en-GB"/>
        </a:p>
      </dgm:t>
    </dgm:pt>
    <dgm:pt modelId="{B6B3CD80-B348-4768-A94C-082C7DF19CF5}" type="pres">
      <dgm:prSet presAssocID="{EB46F4A5-ABC8-4891-BC26-145E8C54FD54}" presName="linear" presStyleCnt="0">
        <dgm:presLayoutVars>
          <dgm:animLvl val="lvl"/>
          <dgm:resizeHandles val="exact"/>
        </dgm:presLayoutVars>
      </dgm:prSet>
      <dgm:spPr/>
      <dgm:t>
        <a:bodyPr/>
        <a:lstStyle/>
        <a:p>
          <a:endParaRPr lang="en-GB"/>
        </a:p>
      </dgm:t>
    </dgm:pt>
    <dgm:pt modelId="{CF469095-EE66-4B4D-9A6E-60D3ED8B47E6}" type="pres">
      <dgm:prSet presAssocID="{65BB9CDC-81F1-4919-953C-A45D40BF8624}" presName="parentText" presStyleLbl="node1" presStyleIdx="0" presStyleCnt="3">
        <dgm:presLayoutVars>
          <dgm:chMax val="0"/>
          <dgm:bulletEnabled val="1"/>
        </dgm:presLayoutVars>
      </dgm:prSet>
      <dgm:spPr/>
      <dgm:t>
        <a:bodyPr/>
        <a:lstStyle/>
        <a:p>
          <a:endParaRPr lang="en-GB"/>
        </a:p>
      </dgm:t>
    </dgm:pt>
    <dgm:pt modelId="{9F34B7E9-073B-4698-81B0-8F441BB65EDE}" type="pres">
      <dgm:prSet presAssocID="{519190CB-B0C0-4DB4-9DBE-1EEA8B71062D}" presName="spacer" presStyleCnt="0"/>
      <dgm:spPr/>
    </dgm:pt>
    <dgm:pt modelId="{D9D4B642-8A52-469D-8EB2-CAB07BEF27B5}" type="pres">
      <dgm:prSet presAssocID="{FC21A999-6323-499D-BA42-53983262D652}" presName="parentText" presStyleLbl="node1" presStyleIdx="1" presStyleCnt="3">
        <dgm:presLayoutVars>
          <dgm:chMax val="0"/>
          <dgm:bulletEnabled val="1"/>
        </dgm:presLayoutVars>
      </dgm:prSet>
      <dgm:spPr/>
      <dgm:t>
        <a:bodyPr/>
        <a:lstStyle/>
        <a:p>
          <a:endParaRPr lang="en-GB"/>
        </a:p>
      </dgm:t>
    </dgm:pt>
    <dgm:pt modelId="{1BDFF813-E552-45E6-879D-1BAC6ABF97F6}" type="pres">
      <dgm:prSet presAssocID="{C089CEFC-8126-4670-A73E-9CEAA896C92D}" presName="spacer" presStyleCnt="0"/>
      <dgm:spPr/>
    </dgm:pt>
    <dgm:pt modelId="{436197D0-713C-4E28-8608-2BA8699B210D}" type="pres">
      <dgm:prSet presAssocID="{8F3466FC-724F-4373-B629-D0F424AA2F9C}" presName="parentText" presStyleLbl="node1" presStyleIdx="2" presStyleCnt="3">
        <dgm:presLayoutVars>
          <dgm:chMax val="0"/>
          <dgm:bulletEnabled val="1"/>
        </dgm:presLayoutVars>
      </dgm:prSet>
      <dgm:spPr/>
      <dgm:t>
        <a:bodyPr/>
        <a:lstStyle/>
        <a:p>
          <a:endParaRPr lang="en-GB"/>
        </a:p>
      </dgm:t>
    </dgm:pt>
  </dgm:ptLst>
  <dgm:cxnLst>
    <dgm:cxn modelId="{DBEEAFAD-B0C2-45E8-89B4-9AB214F0B767}" type="presOf" srcId="{FC21A999-6323-499D-BA42-53983262D652}" destId="{D9D4B642-8A52-469D-8EB2-CAB07BEF27B5}" srcOrd="0" destOrd="0" presId="urn:microsoft.com/office/officeart/2005/8/layout/vList2"/>
    <dgm:cxn modelId="{98B0C442-CF94-4690-9CED-A12AEA90DAF0}" srcId="{EB46F4A5-ABC8-4891-BC26-145E8C54FD54}" destId="{65BB9CDC-81F1-4919-953C-A45D40BF8624}" srcOrd="0" destOrd="0" parTransId="{121F3783-86DE-49D0-8803-73C24758205A}" sibTransId="{519190CB-B0C0-4DB4-9DBE-1EEA8B71062D}"/>
    <dgm:cxn modelId="{8ABC93F1-758E-465B-89A7-EDB9139674B1}" type="presOf" srcId="{65BB9CDC-81F1-4919-953C-A45D40BF8624}" destId="{CF469095-EE66-4B4D-9A6E-60D3ED8B47E6}" srcOrd="0" destOrd="0" presId="urn:microsoft.com/office/officeart/2005/8/layout/vList2"/>
    <dgm:cxn modelId="{9B3C5115-94FA-4D59-94E4-05A340640929}" type="presOf" srcId="{EB46F4A5-ABC8-4891-BC26-145E8C54FD54}" destId="{B6B3CD80-B348-4768-A94C-082C7DF19CF5}" srcOrd="0" destOrd="0" presId="urn:microsoft.com/office/officeart/2005/8/layout/vList2"/>
    <dgm:cxn modelId="{0B065684-8BB8-4AF2-8163-034B53DB06A7}" srcId="{EB46F4A5-ABC8-4891-BC26-145E8C54FD54}" destId="{FC21A999-6323-499D-BA42-53983262D652}" srcOrd="1" destOrd="0" parTransId="{D4967CEB-5C70-41AE-BEDC-4B9C2EBFE506}" sibTransId="{C089CEFC-8126-4670-A73E-9CEAA896C92D}"/>
    <dgm:cxn modelId="{0B2B0D27-7822-40AC-BC0E-790B9E2C0E82}" srcId="{EB46F4A5-ABC8-4891-BC26-145E8C54FD54}" destId="{8F3466FC-724F-4373-B629-D0F424AA2F9C}" srcOrd="2" destOrd="0" parTransId="{57BCD428-7BB0-4C2F-B8E4-EE3E6E60D697}" sibTransId="{12A614D1-786C-4C57-9436-70ABDB467982}"/>
    <dgm:cxn modelId="{6193B921-F138-44EF-B6EA-D27B0868D33B}" type="presOf" srcId="{8F3466FC-724F-4373-B629-D0F424AA2F9C}" destId="{436197D0-713C-4E28-8608-2BA8699B210D}" srcOrd="0" destOrd="0" presId="urn:microsoft.com/office/officeart/2005/8/layout/vList2"/>
    <dgm:cxn modelId="{2A8B2353-FBD3-4111-B359-9B6367436FDF}" type="presParOf" srcId="{B6B3CD80-B348-4768-A94C-082C7DF19CF5}" destId="{CF469095-EE66-4B4D-9A6E-60D3ED8B47E6}" srcOrd="0" destOrd="0" presId="urn:microsoft.com/office/officeart/2005/8/layout/vList2"/>
    <dgm:cxn modelId="{499B3578-C999-48CD-B25E-742E090554EC}" type="presParOf" srcId="{B6B3CD80-B348-4768-A94C-082C7DF19CF5}" destId="{9F34B7E9-073B-4698-81B0-8F441BB65EDE}" srcOrd="1" destOrd="0" presId="urn:microsoft.com/office/officeart/2005/8/layout/vList2"/>
    <dgm:cxn modelId="{AE067832-CFDE-497B-B14B-DA745627AF6F}" type="presParOf" srcId="{B6B3CD80-B348-4768-A94C-082C7DF19CF5}" destId="{D9D4B642-8A52-469D-8EB2-CAB07BEF27B5}" srcOrd="2" destOrd="0" presId="urn:microsoft.com/office/officeart/2005/8/layout/vList2"/>
    <dgm:cxn modelId="{CEE5E4C3-EDB4-4F37-936F-297429A395A7}" type="presParOf" srcId="{B6B3CD80-B348-4768-A94C-082C7DF19CF5}" destId="{1BDFF813-E552-45E6-879D-1BAC6ABF97F6}" srcOrd="3" destOrd="0" presId="urn:microsoft.com/office/officeart/2005/8/layout/vList2"/>
    <dgm:cxn modelId="{70B0D03B-2712-409A-80C9-28FC91C0862A}" type="presParOf" srcId="{B6B3CD80-B348-4768-A94C-082C7DF19CF5}" destId="{436197D0-713C-4E28-8608-2BA8699B210D}"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F0857EE-D1D6-490E-83E8-50E3F88C81C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4143E0F9-B297-4913-AA67-E0C57DBBED1C}">
      <dgm:prSet/>
      <dgm:spPr/>
      <dgm:t>
        <a:bodyPr/>
        <a:lstStyle/>
        <a:p>
          <a:pPr rtl="0"/>
          <a:r>
            <a:rPr lang="en-US" smtClean="0"/>
            <a:t>Exchange rate can be for spot or forward delivery</a:t>
          </a:r>
          <a:endParaRPr lang="en-GB"/>
        </a:p>
      </dgm:t>
    </dgm:pt>
    <dgm:pt modelId="{E6FAB10F-C729-4C79-8C5B-CA74F8D9D06C}" type="parTrans" cxnId="{D9BEE2E2-65CB-466C-9DEE-5BD83BB13ECB}">
      <dgm:prSet/>
      <dgm:spPr/>
      <dgm:t>
        <a:bodyPr/>
        <a:lstStyle/>
        <a:p>
          <a:endParaRPr lang="en-GB"/>
        </a:p>
      </dgm:t>
    </dgm:pt>
    <dgm:pt modelId="{7DCE64DC-69FA-4296-A819-100DBA0A5240}" type="sibTrans" cxnId="{D9BEE2E2-65CB-466C-9DEE-5BD83BB13ECB}">
      <dgm:prSet/>
      <dgm:spPr/>
      <dgm:t>
        <a:bodyPr/>
        <a:lstStyle/>
        <a:p>
          <a:endParaRPr lang="en-GB"/>
        </a:p>
      </dgm:t>
    </dgm:pt>
    <dgm:pt modelId="{722CF19B-C1A5-43C0-80E6-3815FD691600}">
      <dgm:prSet/>
      <dgm:spPr/>
      <dgm:t>
        <a:bodyPr/>
        <a:lstStyle/>
        <a:p>
          <a:pPr rtl="0"/>
          <a:r>
            <a:rPr lang="en-US" smtClean="0"/>
            <a:t>A forward rate is the price at which foreign exchange is quoted for delivery at a specified future date.</a:t>
          </a:r>
          <a:endParaRPr lang="en-GB"/>
        </a:p>
      </dgm:t>
    </dgm:pt>
    <dgm:pt modelId="{01A92CBA-0249-4D48-AE8F-AD7D05DBB41E}" type="parTrans" cxnId="{9E0EFA19-B70E-4A57-9586-F88F3F8B230B}">
      <dgm:prSet/>
      <dgm:spPr/>
      <dgm:t>
        <a:bodyPr/>
        <a:lstStyle/>
        <a:p>
          <a:endParaRPr lang="en-GB"/>
        </a:p>
      </dgm:t>
    </dgm:pt>
    <dgm:pt modelId="{963544B1-C13C-4E69-87BC-A8CAA6E7E15B}" type="sibTrans" cxnId="{9E0EFA19-B70E-4A57-9586-F88F3F8B230B}">
      <dgm:prSet/>
      <dgm:spPr/>
      <dgm:t>
        <a:bodyPr/>
        <a:lstStyle/>
        <a:p>
          <a:endParaRPr lang="en-GB"/>
        </a:p>
      </dgm:t>
    </dgm:pt>
    <dgm:pt modelId="{98589AAF-929A-45A4-9CBB-09D33A89AC6E}">
      <dgm:prSet/>
      <dgm:spPr/>
      <dgm:t>
        <a:bodyPr/>
        <a:lstStyle/>
        <a:p>
          <a:pPr rtl="0"/>
          <a:r>
            <a:rPr lang="en-US" smtClean="0"/>
            <a:t>The foreign exchange market where currencies are traded, is not a physical place; rather, it is an electronically linked network of banks, foreign exchange brokers, and dealers whose function is to bring together buyers and sellers of foreign exchange</a:t>
          </a:r>
          <a:endParaRPr lang="en-GB"/>
        </a:p>
      </dgm:t>
    </dgm:pt>
    <dgm:pt modelId="{057237EF-51C9-4D1E-8D84-F1838A7622EF}" type="parTrans" cxnId="{90EC68C6-CA59-41F6-9E9E-556FA286F9E9}">
      <dgm:prSet/>
      <dgm:spPr/>
      <dgm:t>
        <a:bodyPr/>
        <a:lstStyle/>
        <a:p>
          <a:endParaRPr lang="en-GB"/>
        </a:p>
      </dgm:t>
    </dgm:pt>
    <dgm:pt modelId="{DEECF88A-B890-4619-870E-E8EA213B8701}" type="sibTrans" cxnId="{90EC68C6-CA59-41F6-9E9E-556FA286F9E9}">
      <dgm:prSet/>
      <dgm:spPr/>
      <dgm:t>
        <a:bodyPr/>
        <a:lstStyle/>
        <a:p>
          <a:endParaRPr lang="en-GB"/>
        </a:p>
      </dgm:t>
    </dgm:pt>
    <dgm:pt modelId="{222D50A7-7F7F-4121-9063-00E876B626EA}" type="pres">
      <dgm:prSet presAssocID="{9F0857EE-D1D6-490E-83E8-50E3F88C81CE}" presName="linear" presStyleCnt="0">
        <dgm:presLayoutVars>
          <dgm:animLvl val="lvl"/>
          <dgm:resizeHandles val="exact"/>
        </dgm:presLayoutVars>
      </dgm:prSet>
      <dgm:spPr/>
      <dgm:t>
        <a:bodyPr/>
        <a:lstStyle/>
        <a:p>
          <a:endParaRPr lang="en-GB"/>
        </a:p>
      </dgm:t>
    </dgm:pt>
    <dgm:pt modelId="{8277FA51-C094-46BE-94DC-35812F662E09}" type="pres">
      <dgm:prSet presAssocID="{4143E0F9-B297-4913-AA67-E0C57DBBED1C}" presName="parentText" presStyleLbl="node1" presStyleIdx="0" presStyleCnt="3">
        <dgm:presLayoutVars>
          <dgm:chMax val="0"/>
          <dgm:bulletEnabled val="1"/>
        </dgm:presLayoutVars>
      </dgm:prSet>
      <dgm:spPr/>
      <dgm:t>
        <a:bodyPr/>
        <a:lstStyle/>
        <a:p>
          <a:endParaRPr lang="en-GB"/>
        </a:p>
      </dgm:t>
    </dgm:pt>
    <dgm:pt modelId="{B8D0323A-13B1-42BD-9CE3-98F8F6703896}" type="pres">
      <dgm:prSet presAssocID="{7DCE64DC-69FA-4296-A819-100DBA0A5240}" presName="spacer" presStyleCnt="0"/>
      <dgm:spPr/>
    </dgm:pt>
    <dgm:pt modelId="{D72C0DD3-A0EC-436E-AB34-6014671D2A40}" type="pres">
      <dgm:prSet presAssocID="{722CF19B-C1A5-43C0-80E6-3815FD691600}" presName="parentText" presStyleLbl="node1" presStyleIdx="1" presStyleCnt="3">
        <dgm:presLayoutVars>
          <dgm:chMax val="0"/>
          <dgm:bulletEnabled val="1"/>
        </dgm:presLayoutVars>
      </dgm:prSet>
      <dgm:spPr/>
      <dgm:t>
        <a:bodyPr/>
        <a:lstStyle/>
        <a:p>
          <a:endParaRPr lang="en-GB"/>
        </a:p>
      </dgm:t>
    </dgm:pt>
    <dgm:pt modelId="{6A5AA595-3B10-44A9-BE35-C5892F374D14}" type="pres">
      <dgm:prSet presAssocID="{963544B1-C13C-4E69-87BC-A8CAA6E7E15B}" presName="spacer" presStyleCnt="0"/>
      <dgm:spPr/>
    </dgm:pt>
    <dgm:pt modelId="{EACC79B0-20A3-4CE1-8B96-577C5D4B47EB}" type="pres">
      <dgm:prSet presAssocID="{98589AAF-929A-45A4-9CBB-09D33A89AC6E}" presName="parentText" presStyleLbl="node1" presStyleIdx="2" presStyleCnt="3">
        <dgm:presLayoutVars>
          <dgm:chMax val="0"/>
          <dgm:bulletEnabled val="1"/>
        </dgm:presLayoutVars>
      </dgm:prSet>
      <dgm:spPr/>
      <dgm:t>
        <a:bodyPr/>
        <a:lstStyle/>
        <a:p>
          <a:endParaRPr lang="en-GB"/>
        </a:p>
      </dgm:t>
    </dgm:pt>
  </dgm:ptLst>
  <dgm:cxnLst>
    <dgm:cxn modelId="{9529A9CF-7720-480B-AA74-C49A95037C76}" type="presOf" srcId="{4143E0F9-B297-4913-AA67-E0C57DBBED1C}" destId="{8277FA51-C094-46BE-94DC-35812F662E09}" srcOrd="0" destOrd="0" presId="urn:microsoft.com/office/officeart/2005/8/layout/vList2"/>
    <dgm:cxn modelId="{2BB40F1C-FBD0-4360-9061-20B503BC26BD}" type="presOf" srcId="{9F0857EE-D1D6-490E-83E8-50E3F88C81CE}" destId="{222D50A7-7F7F-4121-9063-00E876B626EA}" srcOrd="0" destOrd="0" presId="urn:microsoft.com/office/officeart/2005/8/layout/vList2"/>
    <dgm:cxn modelId="{D9BEE2E2-65CB-466C-9DEE-5BD83BB13ECB}" srcId="{9F0857EE-D1D6-490E-83E8-50E3F88C81CE}" destId="{4143E0F9-B297-4913-AA67-E0C57DBBED1C}" srcOrd="0" destOrd="0" parTransId="{E6FAB10F-C729-4C79-8C5B-CA74F8D9D06C}" sibTransId="{7DCE64DC-69FA-4296-A819-100DBA0A5240}"/>
    <dgm:cxn modelId="{BB64A89D-A960-446A-B998-7F42799AB1D6}" type="presOf" srcId="{98589AAF-929A-45A4-9CBB-09D33A89AC6E}" destId="{EACC79B0-20A3-4CE1-8B96-577C5D4B47EB}" srcOrd="0" destOrd="0" presId="urn:microsoft.com/office/officeart/2005/8/layout/vList2"/>
    <dgm:cxn modelId="{90EC68C6-CA59-41F6-9E9E-556FA286F9E9}" srcId="{9F0857EE-D1D6-490E-83E8-50E3F88C81CE}" destId="{98589AAF-929A-45A4-9CBB-09D33A89AC6E}" srcOrd="2" destOrd="0" parTransId="{057237EF-51C9-4D1E-8D84-F1838A7622EF}" sibTransId="{DEECF88A-B890-4619-870E-E8EA213B8701}"/>
    <dgm:cxn modelId="{9E0EFA19-B70E-4A57-9586-F88F3F8B230B}" srcId="{9F0857EE-D1D6-490E-83E8-50E3F88C81CE}" destId="{722CF19B-C1A5-43C0-80E6-3815FD691600}" srcOrd="1" destOrd="0" parTransId="{01A92CBA-0249-4D48-AE8F-AD7D05DBB41E}" sibTransId="{963544B1-C13C-4E69-87BC-A8CAA6E7E15B}"/>
    <dgm:cxn modelId="{CD1EAC42-346E-4B19-92A9-970FF10BC404}" type="presOf" srcId="{722CF19B-C1A5-43C0-80E6-3815FD691600}" destId="{D72C0DD3-A0EC-436E-AB34-6014671D2A40}" srcOrd="0" destOrd="0" presId="urn:microsoft.com/office/officeart/2005/8/layout/vList2"/>
    <dgm:cxn modelId="{AB90A6B3-00A6-40AA-856A-0590D36DAB21}" type="presParOf" srcId="{222D50A7-7F7F-4121-9063-00E876B626EA}" destId="{8277FA51-C094-46BE-94DC-35812F662E09}" srcOrd="0" destOrd="0" presId="urn:microsoft.com/office/officeart/2005/8/layout/vList2"/>
    <dgm:cxn modelId="{B2866A27-6F4F-4EC4-9449-15DF4ECB4877}" type="presParOf" srcId="{222D50A7-7F7F-4121-9063-00E876B626EA}" destId="{B8D0323A-13B1-42BD-9CE3-98F8F6703896}" srcOrd="1" destOrd="0" presId="urn:microsoft.com/office/officeart/2005/8/layout/vList2"/>
    <dgm:cxn modelId="{7C273DC3-D4F1-49D0-8A55-742B7D2968D4}" type="presParOf" srcId="{222D50A7-7F7F-4121-9063-00E876B626EA}" destId="{D72C0DD3-A0EC-436E-AB34-6014671D2A40}" srcOrd="2" destOrd="0" presId="urn:microsoft.com/office/officeart/2005/8/layout/vList2"/>
    <dgm:cxn modelId="{3F12335B-3164-417A-A700-22DC14E881F1}" type="presParOf" srcId="{222D50A7-7F7F-4121-9063-00E876B626EA}" destId="{6A5AA595-3B10-44A9-BE35-C5892F374D14}" srcOrd="3" destOrd="0" presId="urn:microsoft.com/office/officeart/2005/8/layout/vList2"/>
    <dgm:cxn modelId="{AA3C5C47-32D1-4C8E-8EC7-B3370C63BE41}" type="presParOf" srcId="{222D50A7-7F7F-4121-9063-00E876B626EA}" destId="{EACC79B0-20A3-4CE1-8B96-577C5D4B47EB}"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B7B7C2D-7B67-4FF2-BF7B-646F7073DE7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70904312-AF59-4196-B4A9-3FD9CDB8C526}">
      <dgm:prSet/>
      <dgm:spPr/>
      <dgm:t>
        <a:bodyPr/>
        <a:lstStyle/>
        <a:p>
          <a:pPr rtl="0"/>
          <a:r>
            <a:rPr lang="en-US" smtClean="0"/>
            <a:t>Demand for a currency- </a:t>
          </a:r>
          <a:endParaRPr lang="en-GB"/>
        </a:p>
      </dgm:t>
    </dgm:pt>
    <dgm:pt modelId="{7A1872A8-DA95-4169-A8BA-77266109EB1B}" type="parTrans" cxnId="{DDB574D3-8A4B-4B17-B3CE-10D856C29AB0}">
      <dgm:prSet/>
      <dgm:spPr/>
      <dgm:t>
        <a:bodyPr/>
        <a:lstStyle/>
        <a:p>
          <a:endParaRPr lang="en-GB"/>
        </a:p>
      </dgm:t>
    </dgm:pt>
    <dgm:pt modelId="{588FB0F5-25F3-44A5-9BE5-AD5B74778E0C}" type="sibTrans" cxnId="{DDB574D3-8A4B-4B17-B3CE-10D856C29AB0}">
      <dgm:prSet/>
      <dgm:spPr/>
      <dgm:t>
        <a:bodyPr/>
        <a:lstStyle/>
        <a:p>
          <a:endParaRPr lang="en-GB"/>
        </a:p>
      </dgm:t>
    </dgm:pt>
    <dgm:pt modelId="{28E95463-2737-48C5-B9A2-FC1BA808B627}">
      <dgm:prSet/>
      <dgm:spPr/>
      <dgm:t>
        <a:bodyPr/>
        <a:lstStyle/>
        <a:p>
          <a:pPr rtl="0"/>
          <a:r>
            <a:rPr lang="en-US" smtClean="0"/>
            <a:t>When dollar is expensive, say £0.62/$, there will be low demand for dollars to buy US goods and invest in the US</a:t>
          </a:r>
          <a:endParaRPr lang="en-GB"/>
        </a:p>
      </dgm:t>
    </dgm:pt>
    <dgm:pt modelId="{3C462996-79CF-427F-8819-18D16084701E}" type="parTrans" cxnId="{45A65F81-2E82-46A6-9DB7-79C9C64282D8}">
      <dgm:prSet/>
      <dgm:spPr/>
      <dgm:t>
        <a:bodyPr/>
        <a:lstStyle/>
        <a:p>
          <a:endParaRPr lang="en-GB"/>
        </a:p>
      </dgm:t>
    </dgm:pt>
    <dgm:pt modelId="{AD16D194-9F23-41AB-9DC7-33CBA40007B2}" type="sibTrans" cxnId="{45A65F81-2E82-46A6-9DB7-79C9C64282D8}">
      <dgm:prSet/>
      <dgm:spPr/>
      <dgm:t>
        <a:bodyPr/>
        <a:lstStyle/>
        <a:p>
          <a:endParaRPr lang="en-GB"/>
        </a:p>
      </dgm:t>
    </dgm:pt>
    <dgm:pt modelId="{244FC741-6DD1-41A4-BEA9-E33FBCD72CC8}">
      <dgm:prSet/>
      <dgm:spPr/>
      <dgm:t>
        <a:bodyPr/>
        <a:lstStyle/>
        <a:p>
          <a:pPr rtl="0"/>
          <a:r>
            <a:rPr lang="en-US" dirty="0" smtClean="0"/>
            <a:t>When dollar is cheap, say, £0.57/$, there will be high demand for dollars to buy US goods  and invest in the USA</a:t>
          </a:r>
          <a:br>
            <a:rPr lang="en-US" dirty="0" smtClean="0"/>
          </a:br>
          <a:r>
            <a:rPr lang="en-US" dirty="0" smtClean="0"/>
            <a:t/>
          </a:r>
          <a:br>
            <a:rPr lang="en-US" dirty="0" smtClean="0"/>
          </a:br>
          <a:endParaRPr lang="en-GB" dirty="0"/>
        </a:p>
      </dgm:t>
    </dgm:pt>
    <dgm:pt modelId="{80FC09CA-EDFF-43CE-AFF1-2B08F5989009}" type="parTrans" cxnId="{9C98B2AC-5089-4A83-8CAE-34C0D359984A}">
      <dgm:prSet/>
      <dgm:spPr/>
      <dgm:t>
        <a:bodyPr/>
        <a:lstStyle/>
        <a:p>
          <a:endParaRPr lang="en-GB"/>
        </a:p>
      </dgm:t>
    </dgm:pt>
    <dgm:pt modelId="{22FAA9D3-03BC-4F58-A00D-5B5CE65F412F}" type="sibTrans" cxnId="{9C98B2AC-5089-4A83-8CAE-34C0D359984A}">
      <dgm:prSet/>
      <dgm:spPr/>
      <dgm:t>
        <a:bodyPr/>
        <a:lstStyle/>
        <a:p>
          <a:endParaRPr lang="en-GB"/>
        </a:p>
      </dgm:t>
    </dgm:pt>
    <dgm:pt modelId="{252A4ED6-CC31-4317-822E-C480CD9878DF}" type="pres">
      <dgm:prSet presAssocID="{AB7B7C2D-7B67-4FF2-BF7B-646F7073DE75}" presName="linear" presStyleCnt="0">
        <dgm:presLayoutVars>
          <dgm:animLvl val="lvl"/>
          <dgm:resizeHandles val="exact"/>
        </dgm:presLayoutVars>
      </dgm:prSet>
      <dgm:spPr/>
      <dgm:t>
        <a:bodyPr/>
        <a:lstStyle/>
        <a:p>
          <a:endParaRPr lang="en-GB"/>
        </a:p>
      </dgm:t>
    </dgm:pt>
    <dgm:pt modelId="{2A2BFAA2-B74F-478A-92F3-8280C4030E39}" type="pres">
      <dgm:prSet presAssocID="{70904312-AF59-4196-B4A9-3FD9CDB8C526}" presName="parentText" presStyleLbl="node1" presStyleIdx="0" presStyleCnt="1">
        <dgm:presLayoutVars>
          <dgm:chMax val="0"/>
          <dgm:bulletEnabled val="1"/>
        </dgm:presLayoutVars>
      </dgm:prSet>
      <dgm:spPr/>
      <dgm:t>
        <a:bodyPr/>
        <a:lstStyle/>
        <a:p>
          <a:endParaRPr lang="en-GB"/>
        </a:p>
      </dgm:t>
    </dgm:pt>
    <dgm:pt modelId="{0DAB9A95-6607-4A16-8196-F49104F55566}" type="pres">
      <dgm:prSet presAssocID="{70904312-AF59-4196-B4A9-3FD9CDB8C526}" presName="childText" presStyleLbl="revTx" presStyleIdx="0" presStyleCnt="1">
        <dgm:presLayoutVars>
          <dgm:bulletEnabled val="1"/>
        </dgm:presLayoutVars>
      </dgm:prSet>
      <dgm:spPr/>
      <dgm:t>
        <a:bodyPr/>
        <a:lstStyle/>
        <a:p>
          <a:endParaRPr lang="en-GB"/>
        </a:p>
      </dgm:t>
    </dgm:pt>
  </dgm:ptLst>
  <dgm:cxnLst>
    <dgm:cxn modelId="{45A65F81-2E82-46A6-9DB7-79C9C64282D8}" srcId="{70904312-AF59-4196-B4A9-3FD9CDB8C526}" destId="{28E95463-2737-48C5-B9A2-FC1BA808B627}" srcOrd="0" destOrd="0" parTransId="{3C462996-79CF-427F-8819-18D16084701E}" sibTransId="{AD16D194-9F23-41AB-9DC7-33CBA40007B2}"/>
    <dgm:cxn modelId="{9C98B2AC-5089-4A83-8CAE-34C0D359984A}" srcId="{70904312-AF59-4196-B4A9-3FD9CDB8C526}" destId="{244FC741-6DD1-41A4-BEA9-E33FBCD72CC8}" srcOrd="1" destOrd="0" parTransId="{80FC09CA-EDFF-43CE-AFF1-2B08F5989009}" sibTransId="{22FAA9D3-03BC-4F58-A00D-5B5CE65F412F}"/>
    <dgm:cxn modelId="{F9F0834E-09E2-4C4F-81EB-634C7B349A5A}" type="presOf" srcId="{28E95463-2737-48C5-B9A2-FC1BA808B627}" destId="{0DAB9A95-6607-4A16-8196-F49104F55566}" srcOrd="0" destOrd="0" presId="urn:microsoft.com/office/officeart/2005/8/layout/vList2"/>
    <dgm:cxn modelId="{42562466-5C4F-4BD6-88C8-228D882DE307}" type="presOf" srcId="{70904312-AF59-4196-B4A9-3FD9CDB8C526}" destId="{2A2BFAA2-B74F-478A-92F3-8280C4030E39}" srcOrd="0" destOrd="0" presId="urn:microsoft.com/office/officeart/2005/8/layout/vList2"/>
    <dgm:cxn modelId="{712B6382-64B2-4F64-AFD0-DC3CC94C2F55}" type="presOf" srcId="{244FC741-6DD1-41A4-BEA9-E33FBCD72CC8}" destId="{0DAB9A95-6607-4A16-8196-F49104F55566}" srcOrd="0" destOrd="1" presId="urn:microsoft.com/office/officeart/2005/8/layout/vList2"/>
    <dgm:cxn modelId="{1CAB84D4-79A4-49EA-866F-8A3A8823CA54}" type="presOf" srcId="{AB7B7C2D-7B67-4FF2-BF7B-646F7073DE75}" destId="{252A4ED6-CC31-4317-822E-C480CD9878DF}" srcOrd="0" destOrd="0" presId="urn:microsoft.com/office/officeart/2005/8/layout/vList2"/>
    <dgm:cxn modelId="{DDB574D3-8A4B-4B17-B3CE-10D856C29AB0}" srcId="{AB7B7C2D-7B67-4FF2-BF7B-646F7073DE75}" destId="{70904312-AF59-4196-B4A9-3FD9CDB8C526}" srcOrd="0" destOrd="0" parTransId="{7A1872A8-DA95-4169-A8BA-77266109EB1B}" sibTransId="{588FB0F5-25F3-44A5-9BE5-AD5B74778E0C}"/>
    <dgm:cxn modelId="{DC63C11D-6E45-4AF7-BB04-ECDC8EFA6E14}" type="presParOf" srcId="{252A4ED6-CC31-4317-822E-C480CD9878DF}" destId="{2A2BFAA2-B74F-478A-92F3-8280C4030E39}" srcOrd="0" destOrd="0" presId="urn:microsoft.com/office/officeart/2005/8/layout/vList2"/>
    <dgm:cxn modelId="{4BF4CE84-DCF9-4C3E-AA18-46B31314201B}" type="presParOf" srcId="{252A4ED6-CC31-4317-822E-C480CD9878DF}" destId="{0DAB9A95-6607-4A16-8196-F49104F55566}"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0B9DE98-9004-4633-9C50-33EDCD6EAC96}"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D79EB53B-5F6B-4869-ABDC-F02457AA66E1}">
      <dgm:prSet/>
      <dgm:spPr/>
      <dgm:t>
        <a:bodyPr/>
        <a:lstStyle/>
        <a:p>
          <a:pPr rtl="0"/>
          <a:r>
            <a:rPr lang="en-US" smtClean="0"/>
            <a:t>Supply of a currency-</a:t>
          </a:r>
          <a:endParaRPr lang="en-GB"/>
        </a:p>
      </dgm:t>
    </dgm:pt>
    <dgm:pt modelId="{F28F836F-6D1F-4782-8E8F-66A2CD523E5D}" type="parTrans" cxnId="{E5384B67-0428-490D-A1D2-C3E1CACC39C7}">
      <dgm:prSet/>
      <dgm:spPr/>
      <dgm:t>
        <a:bodyPr/>
        <a:lstStyle/>
        <a:p>
          <a:endParaRPr lang="en-GB"/>
        </a:p>
      </dgm:t>
    </dgm:pt>
    <dgm:pt modelId="{D36C4035-72E7-4EED-81A8-29BBB3A9E955}" type="sibTrans" cxnId="{E5384B67-0428-490D-A1D2-C3E1CACC39C7}">
      <dgm:prSet/>
      <dgm:spPr/>
      <dgm:t>
        <a:bodyPr/>
        <a:lstStyle/>
        <a:p>
          <a:endParaRPr lang="en-GB"/>
        </a:p>
      </dgm:t>
    </dgm:pt>
    <dgm:pt modelId="{DE265BFB-D3B0-4535-824E-4CB6043ED7F9}">
      <dgm:prSet/>
      <dgm:spPr/>
      <dgm:t>
        <a:bodyPr/>
        <a:lstStyle/>
        <a:p>
          <a:pPr rtl="0"/>
          <a:r>
            <a:rPr lang="en-US" smtClean="0"/>
            <a:t>When dollar is expensive  say, £0.62/$, there will be low demand for dollars to buy US goods and invest in the US. But UK goods will be cheaper compared to dollars. Hence supply of dollars to buy UK goods will increase.</a:t>
          </a:r>
          <a:endParaRPr lang="en-GB"/>
        </a:p>
      </dgm:t>
    </dgm:pt>
    <dgm:pt modelId="{1128FB62-87A4-4F76-881A-BA7631B4079F}" type="parTrans" cxnId="{56539675-2E6C-4A9F-AE85-1691B6780AAE}">
      <dgm:prSet/>
      <dgm:spPr/>
      <dgm:t>
        <a:bodyPr/>
        <a:lstStyle/>
        <a:p>
          <a:endParaRPr lang="en-GB"/>
        </a:p>
      </dgm:t>
    </dgm:pt>
    <dgm:pt modelId="{66AE8737-05A5-41F4-A464-92F689F57C47}" type="sibTrans" cxnId="{56539675-2E6C-4A9F-AE85-1691B6780AAE}">
      <dgm:prSet/>
      <dgm:spPr/>
      <dgm:t>
        <a:bodyPr/>
        <a:lstStyle/>
        <a:p>
          <a:endParaRPr lang="en-GB"/>
        </a:p>
      </dgm:t>
    </dgm:pt>
    <dgm:pt modelId="{81F2BFCD-ACCF-4912-831D-AD6194FD3C8D}">
      <dgm:prSet/>
      <dgm:spPr/>
      <dgm:t>
        <a:bodyPr/>
        <a:lstStyle/>
        <a:p>
          <a:pPr rtl="0"/>
          <a:r>
            <a:rPr lang="en-US" smtClean="0"/>
            <a:t>When dollar is cheap  say, £0.57/$, there will be high demand for dollars to buy US goods and invest in the US. But UK goods will be expensive compared to dollars. Hence supply of dollars to buy UK goods will decrease.</a:t>
          </a:r>
          <a:endParaRPr lang="en-GB"/>
        </a:p>
      </dgm:t>
    </dgm:pt>
    <dgm:pt modelId="{23B3B328-4C55-49D4-A787-278A461ACEDB}" type="parTrans" cxnId="{5833E267-1700-4C41-B2A1-1AC2622D94BC}">
      <dgm:prSet/>
      <dgm:spPr/>
      <dgm:t>
        <a:bodyPr/>
        <a:lstStyle/>
        <a:p>
          <a:endParaRPr lang="en-GB"/>
        </a:p>
      </dgm:t>
    </dgm:pt>
    <dgm:pt modelId="{EDCE92D1-D643-433A-8D13-5CD13A085F64}" type="sibTrans" cxnId="{5833E267-1700-4C41-B2A1-1AC2622D94BC}">
      <dgm:prSet/>
      <dgm:spPr/>
      <dgm:t>
        <a:bodyPr/>
        <a:lstStyle/>
        <a:p>
          <a:endParaRPr lang="en-GB"/>
        </a:p>
      </dgm:t>
    </dgm:pt>
    <dgm:pt modelId="{F79EDC0C-E30D-4140-9EA5-33D4C7DA2A2C}" type="pres">
      <dgm:prSet presAssocID="{D0B9DE98-9004-4633-9C50-33EDCD6EAC96}" presName="linear" presStyleCnt="0">
        <dgm:presLayoutVars>
          <dgm:animLvl val="lvl"/>
          <dgm:resizeHandles val="exact"/>
        </dgm:presLayoutVars>
      </dgm:prSet>
      <dgm:spPr/>
      <dgm:t>
        <a:bodyPr/>
        <a:lstStyle/>
        <a:p>
          <a:endParaRPr lang="en-GB"/>
        </a:p>
      </dgm:t>
    </dgm:pt>
    <dgm:pt modelId="{692B72A8-2547-4AB7-8C82-83A052C11D1C}" type="pres">
      <dgm:prSet presAssocID="{D79EB53B-5F6B-4869-ABDC-F02457AA66E1}" presName="parentText" presStyleLbl="node1" presStyleIdx="0" presStyleCnt="1">
        <dgm:presLayoutVars>
          <dgm:chMax val="0"/>
          <dgm:bulletEnabled val="1"/>
        </dgm:presLayoutVars>
      </dgm:prSet>
      <dgm:spPr/>
      <dgm:t>
        <a:bodyPr/>
        <a:lstStyle/>
        <a:p>
          <a:endParaRPr lang="en-GB"/>
        </a:p>
      </dgm:t>
    </dgm:pt>
    <dgm:pt modelId="{E76A88AC-41CC-439D-9E5C-1B30A8ABA2DC}" type="pres">
      <dgm:prSet presAssocID="{D79EB53B-5F6B-4869-ABDC-F02457AA66E1}" presName="childText" presStyleLbl="revTx" presStyleIdx="0" presStyleCnt="1">
        <dgm:presLayoutVars>
          <dgm:bulletEnabled val="1"/>
        </dgm:presLayoutVars>
      </dgm:prSet>
      <dgm:spPr/>
      <dgm:t>
        <a:bodyPr/>
        <a:lstStyle/>
        <a:p>
          <a:endParaRPr lang="en-GB"/>
        </a:p>
      </dgm:t>
    </dgm:pt>
  </dgm:ptLst>
  <dgm:cxnLst>
    <dgm:cxn modelId="{5833E267-1700-4C41-B2A1-1AC2622D94BC}" srcId="{D79EB53B-5F6B-4869-ABDC-F02457AA66E1}" destId="{81F2BFCD-ACCF-4912-831D-AD6194FD3C8D}" srcOrd="1" destOrd="0" parTransId="{23B3B328-4C55-49D4-A787-278A461ACEDB}" sibTransId="{EDCE92D1-D643-433A-8D13-5CD13A085F64}"/>
    <dgm:cxn modelId="{E5384B67-0428-490D-A1D2-C3E1CACC39C7}" srcId="{D0B9DE98-9004-4633-9C50-33EDCD6EAC96}" destId="{D79EB53B-5F6B-4869-ABDC-F02457AA66E1}" srcOrd="0" destOrd="0" parTransId="{F28F836F-6D1F-4782-8E8F-66A2CD523E5D}" sibTransId="{D36C4035-72E7-4EED-81A8-29BBB3A9E955}"/>
    <dgm:cxn modelId="{56539675-2E6C-4A9F-AE85-1691B6780AAE}" srcId="{D79EB53B-5F6B-4869-ABDC-F02457AA66E1}" destId="{DE265BFB-D3B0-4535-824E-4CB6043ED7F9}" srcOrd="0" destOrd="0" parTransId="{1128FB62-87A4-4F76-881A-BA7631B4079F}" sibTransId="{66AE8737-05A5-41F4-A464-92F689F57C47}"/>
    <dgm:cxn modelId="{4D35CDB0-A215-4A9A-B9EA-7FBF3346F5D2}" type="presOf" srcId="{D0B9DE98-9004-4633-9C50-33EDCD6EAC96}" destId="{F79EDC0C-E30D-4140-9EA5-33D4C7DA2A2C}" srcOrd="0" destOrd="0" presId="urn:microsoft.com/office/officeart/2005/8/layout/vList2"/>
    <dgm:cxn modelId="{C10CC516-2938-42D3-B559-A53EF8EBAD97}" type="presOf" srcId="{81F2BFCD-ACCF-4912-831D-AD6194FD3C8D}" destId="{E76A88AC-41CC-439D-9E5C-1B30A8ABA2DC}" srcOrd="0" destOrd="1" presId="urn:microsoft.com/office/officeart/2005/8/layout/vList2"/>
    <dgm:cxn modelId="{4998BB2B-0A4E-42A1-8D94-A381B9E64589}" type="presOf" srcId="{D79EB53B-5F6B-4869-ABDC-F02457AA66E1}" destId="{692B72A8-2547-4AB7-8C82-83A052C11D1C}" srcOrd="0" destOrd="0" presId="urn:microsoft.com/office/officeart/2005/8/layout/vList2"/>
    <dgm:cxn modelId="{818D12B5-C431-4030-A59D-4902D8E9B707}" type="presOf" srcId="{DE265BFB-D3B0-4535-824E-4CB6043ED7F9}" destId="{E76A88AC-41CC-439D-9E5C-1B30A8ABA2DC}" srcOrd="0" destOrd="0" presId="urn:microsoft.com/office/officeart/2005/8/layout/vList2"/>
    <dgm:cxn modelId="{D26653F3-FE97-43C7-ABCB-12692E93051D}" type="presParOf" srcId="{F79EDC0C-E30D-4140-9EA5-33D4C7DA2A2C}" destId="{692B72A8-2547-4AB7-8C82-83A052C11D1C}" srcOrd="0" destOrd="0" presId="urn:microsoft.com/office/officeart/2005/8/layout/vList2"/>
    <dgm:cxn modelId="{B0148C74-0D1C-42A5-9188-26C6B6DC6542}" type="presParOf" srcId="{F79EDC0C-E30D-4140-9EA5-33D4C7DA2A2C}" destId="{E76A88AC-41CC-439D-9E5C-1B30A8ABA2DC}"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5081096-08C6-4EF1-913A-14E4FD63F12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2D22EF7B-A29C-4587-A7A1-BD23708C7EDD}">
      <dgm:prSet/>
      <dgm:spPr/>
      <dgm:t>
        <a:bodyPr/>
        <a:lstStyle/>
        <a:p>
          <a:pPr rtl="0"/>
          <a:r>
            <a:rPr lang="en-US" smtClean="0"/>
            <a:t>At an exchange rate of £0.57/$, the quantity of dollar demanded would exceed the supply of dollars for sale. Consequently banks providing foreign exchange services would experience a shortage of dollars at that exchange rate</a:t>
          </a:r>
          <a:endParaRPr lang="en-GB"/>
        </a:p>
      </dgm:t>
    </dgm:pt>
    <dgm:pt modelId="{969D8A68-F022-4CF7-BAA6-4014A9A92775}" type="parTrans" cxnId="{89ED9D7B-CF28-4D7E-B13F-F6265A6F5E2A}">
      <dgm:prSet/>
      <dgm:spPr/>
      <dgm:t>
        <a:bodyPr/>
        <a:lstStyle/>
        <a:p>
          <a:endParaRPr lang="en-GB"/>
        </a:p>
      </dgm:t>
    </dgm:pt>
    <dgm:pt modelId="{C3F9D20A-7F74-4F62-B019-9E9A4D3FA38E}" type="sibTrans" cxnId="{89ED9D7B-CF28-4D7E-B13F-F6265A6F5E2A}">
      <dgm:prSet/>
      <dgm:spPr/>
      <dgm:t>
        <a:bodyPr/>
        <a:lstStyle/>
        <a:p>
          <a:endParaRPr lang="en-GB"/>
        </a:p>
      </dgm:t>
    </dgm:pt>
    <dgm:pt modelId="{5423C8E3-7CD3-49A9-8130-67A7467DB92B}">
      <dgm:prSet/>
      <dgm:spPr/>
      <dgm:t>
        <a:bodyPr/>
        <a:lstStyle/>
        <a:p>
          <a:pPr rtl="0"/>
          <a:r>
            <a:rPr lang="en-US" smtClean="0"/>
            <a:t>At an exchange rate of £0.62/$, the quantity of dollar demanded would be less the supply of dollars for sale. Consequently banks providing foreign exchange services would experience a surplus of dollars at that exchange rate</a:t>
          </a:r>
          <a:endParaRPr lang="en-GB"/>
        </a:p>
      </dgm:t>
    </dgm:pt>
    <dgm:pt modelId="{B61AE7D0-5C3F-4DA9-81E7-B848463C1FE9}" type="parTrans" cxnId="{8443AE30-ACFC-4B7C-B085-4D885020581C}">
      <dgm:prSet/>
      <dgm:spPr/>
      <dgm:t>
        <a:bodyPr/>
        <a:lstStyle/>
        <a:p>
          <a:endParaRPr lang="en-GB"/>
        </a:p>
      </dgm:t>
    </dgm:pt>
    <dgm:pt modelId="{E8FAAA05-3E8E-4E2E-96DA-133166BDE3A5}" type="sibTrans" cxnId="{8443AE30-ACFC-4B7C-B085-4D885020581C}">
      <dgm:prSet/>
      <dgm:spPr/>
      <dgm:t>
        <a:bodyPr/>
        <a:lstStyle/>
        <a:p>
          <a:endParaRPr lang="en-GB"/>
        </a:p>
      </dgm:t>
    </dgm:pt>
    <dgm:pt modelId="{4004639B-B1EF-41B7-B0EF-D4DA690E31D9}">
      <dgm:prSet/>
      <dgm:spPr/>
      <dgm:t>
        <a:bodyPr/>
        <a:lstStyle/>
        <a:p>
          <a:pPr rtl="0"/>
          <a:r>
            <a:rPr lang="en-US" smtClean="0"/>
            <a:t>The equilibrium exchange rate, £0.60/$, where quantities of dollar demanded is equal to the supply of dollars</a:t>
          </a:r>
          <a:endParaRPr lang="en-GB"/>
        </a:p>
      </dgm:t>
    </dgm:pt>
    <dgm:pt modelId="{BC186F76-A81E-4C35-8D20-70C422AE3C7E}" type="parTrans" cxnId="{7D6CAA4D-1FCB-4B50-AD05-C804AE17000D}">
      <dgm:prSet/>
      <dgm:spPr/>
      <dgm:t>
        <a:bodyPr/>
        <a:lstStyle/>
        <a:p>
          <a:endParaRPr lang="en-GB"/>
        </a:p>
      </dgm:t>
    </dgm:pt>
    <dgm:pt modelId="{6F60F078-05C9-4DBB-8FFF-71625AAC1C09}" type="sibTrans" cxnId="{7D6CAA4D-1FCB-4B50-AD05-C804AE17000D}">
      <dgm:prSet/>
      <dgm:spPr/>
      <dgm:t>
        <a:bodyPr/>
        <a:lstStyle/>
        <a:p>
          <a:endParaRPr lang="en-GB"/>
        </a:p>
      </dgm:t>
    </dgm:pt>
    <dgm:pt modelId="{0B8C83CF-9D13-4C15-894E-52658CA58767}" type="pres">
      <dgm:prSet presAssocID="{D5081096-08C6-4EF1-913A-14E4FD63F128}" presName="linear" presStyleCnt="0">
        <dgm:presLayoutVars>
          <dgm:animLvl val="lvl"/>
          <dgm:resizeHandles val="exact"/>
        </dgm:presLayoutVars>
      </dgm:prSet>
      <dgm:spPr/>
      <dgm:t>
        <a:bodyPr/>
        <a:lstStyle/>
        <a:p>
          <a:endParaRPr lang="en-GB"/>
        </a:p>
      </dgm:t>
    </dgm:pt>
    <dgm:pt modelId="{E9901AA0-EA2B-4EC4-B2EB-7FDDFE06265C}" type="pres">
      <dgm:prSet presAssocID="{2D22EF7B-A29C-4587-A7A1-BD23708C7EDD}" presName="parentText" presStyleLbl="node1" presStyleIdx="0" presStyleCnt="3">
        <dgm:presLayoutVars>
          <dgm:chMax val="0"/>
          <dgm:bulletEnabled val="1"/>
        </dgm:presLayoutVars>
      </dgm:prSet>
      <dgm:spPr/>
      <dgm:t>
        <a:bodyPr/>
        <a:lstStyle/>
        <a:p>
          <a:endParaRPr lang="en-GB"/>
        </a:p>
      </dgm:t>
    </dgm:pt>
    <dgm:pt modelId="{83EC6FA0-2033-4CAF-8A7D-006EE0CCDE8B}" type="pres">
      <dgm:prSet presAssocID="{C3F9D20A-7F74-4F62-B019-9E9A4D3FA38E}" presName="spacer" presStyleCnt="0"/>
      <dgm:spPr/>
    </dgm:pt>
    <dgm:pt modelId="{987365FA-5292-4449-9A2E-683BAA1B8C56}" type="pres">
      <dgm:prSet presAssocID="{5423C8E3-7CD3-49A9-8130-67A7467DB92B}" presName="parentText" presStyleLbl="node1" presStyleIdx="1" presStyleCnt="3">
        <dgm:presLayoutVars>
          <dgm:chMax val="0"/>
          <dgm:bulletEnabled val="1"/>
        </dgm:presLayoutVars>
      </dgm:prSet>
      <dgm:spPr/>
      <dgm:t>
        <a:bodyPr/>
        <a:lstStyle/>
        <a:p>
          <a:endParaRPr lang="en-GB"/>
        </a:p>
      </dgm:t>
    </dgm:pt>
    <dgm:pt modelId="{897F1E15-03F4-4D70-AD1B-AF92456140B2}" type="pres">
      <dgm:prSet presAssocID="{E8FAAA05-3E8E-4E2E-96DA-133166BDE3A5}" presName="spacer" presStyleCnt="0"/>
      <dgm:spPr/>
    </dgm:pt>
    <dgm:pt modelId="{B7336249-7A6D-41D8-B6C2-2C40231C6367}" type="pres">
      <dgm:prSet presAssocID="{4004639B-B1EF-41B7-B0EF-D4DA690E31D9}" presName="parentText" presStyleLbl="node1" presStyleIdx="2" presStyleCnt="3">
        <dgm:presLayoutVars>
          <dgm:chMax val="0"/>
          <dgm:bulletEnabled val="1"/>
        </dgm:presLayoutVars>
      </dgm:prSet>
      <dgm:spPr/>
      <dgm:t>
        <a:bodyPr/>
        <a:lstStyle/>
        <a:p>
          <a:endParaRPr lang="en-GB"/>
        </a:p>
      </dgm:t>
    </dgm:pt>
  </dgm:ptLst>
  <dgm:cxnLst>
    <dgm:cxn modelId="{109EDEF3-F0CB-4C9C-946A-E09CC96A6E39}" type="presOf" srcId="{4004639B-B1EF-41B7-B0EF-D4DA690E31D9}" destId="{B7336249-7A6D-41D8-B6C2-2C40231C6367}" srcOrd="0" destOrd="0" presId="urn:microsoft.com/office/officeart/2005/8/layout/vList2"/>
    <dgm:cxn modelId="{8443AE30-ACFC-4B7C-B085-4D885020581C}" srcId="{D5081096-08C6-4EF1-913A-14E4FD63F128}" destId="{5423C8E3-7CD3-49A9-8130-67A7467DB92B}" srcOrd="1" destOrd="0" parTransId="{B61AE7D0-5C3F-4DA9-81E7-B848463C1FE9}" sibTransId="{E8FAAA05-3E8E-4E2E-96DA-133166BDE3A5}"/>
    <dgm:cxn modelId="{905C0703-0D4C-40A0-A3ED-ED508C2B3EC7}" type="presOf" srcId="{5423C8E3-7CD3-49A9-8130-67A7467DB92B}" destId="{987365FA-5292-4449-9A2E-683BAA1B8C56}" srcOrd="0" destOrd="0" presId="urn:microsoft.com/office/officeart/2005/8/layout/vList2"/>
    <dgm:cxn modelId="{1179BFDB-99E2-486E-997A-F392DC5659A4}" type="presOf" srcId="{2D22EF7B-A29C-4587-A7A1-BD23708C7EDD}" destId="{E9901AA0-EA2B-4EC4-B2EB-7FDDFE06265C}" srcOrd="0" destOrd="0" presId="urn:microsoft.com/office/officeart/2005/8/layout/vList2"/>
    <dgm:cxn modelId="{3BC91902-301A-43D9-93C1-41E4330770CA}" type="presOf" srcId="{D5081096-08C6-4EF1-913A-14E4FD63F128}" destId="{0B8C83CF-9D13-4C15-894E-52658CA58767}" srcOrd="0" destOrd="0" presId="urn:microsoft.com/office/officeart/2005/8/layout/vList2"/>
    <dgm:cxn modelId="{89ED9D7B-CF28-4D7E-B13F-F6265A6F5E2A}" srcId="{D5081096-08C6-4EF1-913A-14E4FD63F128}" destId="{2D22EF7B-A29C-4587-A7A1-BD23708C7EDD}" srcOrd="0" destOrd="0" parTransId="{969D8A68-F022-4CF7-BAA6-4014A9A92775}" sibTransId="{C3F9D20A-7F74-4F62-B019-9E9A4D3FA38E}"/>
    <dgm:cxn modelId="{7D6CAA4D-1FCB-4B50-AD05-C804AE17000D}" srcId="{D5081096-08C6-4EF1-913A-14E4FD63F128}" destId="{4004639B-B1EF-41B7-B0EF-D4DA690E31D9}" srcOrd="2" destOrd="0" parTransId="{BC186F76-A81E-4C35-8D20-70C422AE3C7E}" sibTransId="{6F60F078-05C9-4DBB-8FFF-71625AAC1C09}"/>
    <dgm:cxn modelId="{A5245269-0C98-41BE-B263-26A27AF5F1B2}" type="presParOf" srcId="{0B8C83CF-9D13-4C15-894E-52658CA58767}" destId="{E9901AA0-EA2B-4EC4-B2EB-7FDDFE06265C}" srcOrd="0" destOrd="0" presId="urn:microsoft.com/office/officeart/2005/8/layout/vList2"/>
    <dgm:cxn modelId="{3C28ADED-5167-4EB3-8592-D01005FA2D2A}" type="presParOf" srcId="{0B8C83CF-9D13-4C15-894E-52658CA58767}" destId="{83EC6FA0-2033-4CAF-8A7D-006EE0CCDE8B}" srcOrd="1" destOrd="0" presId="urn:microsoft.com/office/officeart/2005/8/layout/vList2"/>
    <dgm:cxn modelId="{E40155BB-C540-4F72-852D-50630F440397}" type="presParOf" srcId="{0B8C83CF-9D13-4C15-894E-52658CA58767}" destId="{987365FA-5292-4449-9A2E-683BAA1B8C56}" srcOrd="2" destOrd="0" presId="urn:microsoft.com/office/officeart/2005/8/layout/vList2"/>
    <dgm:cxn modelId="{F6F4B6FD-97E8-482D-9509-C79268E67F1C}" type="presParOf" srcId="{0B8C83CF-9D13-4C15-894E-52658CA58767}" destId="{897F1E15-03F4-4D70-AD1B-AF92456140B2}" srcOrd="3" destOrd="0" presId="urn:microsoft.com/office/officeart/2005/8/layout/vList2"/>
    <dgm:cxn modelId="{C302840A-98BF-465B-BC66-E56615946779}" type="presParOf" srcId="{0B8C83CF-9D13-4C15-894E-52658CA58767}" destId="{B7336249-7A6D-41D8-B6C2-2C40231C6367}"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4E3C3F-C29B-4C03-866E-66EE78C34499}">
      <dsp:nvSpPr>
        <dsp:cNvPr id="0" name=""/>
        <dsp:cNvSpPr/>
      </dsp:nvSpPr>
      <dsp:spPr>
        <a:xfrm>
          <a:off x="2633471" y="2209"/>
          <a:ext cx="2962656" cy="14585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kern="1200" smtClean="0"/>
            <a:t>To explain how exchange rate movements are measured;</a:t>
          </a:r>
          <a:endParaRPr lang="en-GB" sz="1800" kern="1200"/>
        </a:p>
      </dsp:txBody>
      <dsp:txXfrm>
        <a:off x="2704672" y="73410"/>
        <a:ext cx="2820254" cy="1316160"/>
      </dsp:txXfrm>
    </dsp:sp>
    <dsp:sp modelId="{22523C35-3E12-4E28-BC38-C1BE3BB42C75}">
      <dsp:nvSpPr>
        <dsp:cNvPr id="0" name=""/>
        <dsp:cNvSpPr/>
      </dsp:nvSpPr>
      <dsp:spPr>
        <a:xfrm>
          <a:off x="2633471" y="1533700"/>
          <a:ext cx="2962656" cy="14585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kern="1200" smtClean="0"/>
            <a:t>To explain the effect of demand and supply on exchange rates and;</a:t>
          </a:r>
          <a:endParaRPr lang="en-GB" sz="1800" kern="1200"/>
        </a:p>
      </dsp:txBody>
      <dsp:txXfrm>
        <a:off x="2704672" y="1604901"/>
        <a:ext cx="2820254" cy="1316160"/>
      </dsp:txXfrm>
    </dsp:sp>
    <dsp:sp modelId="{DC02EA8E-D995-462C-B5DE-98D456BEF460}">
      <dsp:nvSpPr>
        <dsp:cNvPr id="0" name=""/>
        <dsp:cNvSpPr/>
      </dsp:nvSpPr>
      <dsp:spPr>
        <a:xfrm>
          <a:off x="2633471" y="3065190"/>
          <a:ext cx="2962656" cy="145856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kern="1200" smtClean="0"/>
            <a:t>To examine a range of economic and market factors which may explain changes in the exchange rate.</a:t>
          </a:r>
          <a:endParaRPr lang="en-GB" sz="1800" kern="1200"/>
        </a:p>
      </dsp:txBody>
      <dsp:txXfrm>
        <a:off x="2704672" y="3136391"/>
        <a:ext cx="2820254" cy="131616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DA859F-0534-46C1-AEAA-07E67E482CEB}">
      <dsp:nvSpPr>
        <dsp:cNvPr id="0" name=""/>
        <dsp:cNvSpPr/>
      </dsp:nvSpPr>
      <dsp:spPr>
        <a:xfrm>
          <a:off x="0" y="875180"/>
          <a:ext cx="7486650" cy="92502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0" kern="1200" dirty="0" smtClean="0"/>
            <a:t>It is thus useful to consider the real interest rate, which adjusts the nominal interest rate for inflation.</a:t>
          </a:r>
          <a:endParaRPr lang="en-GB" sz="2400" kern="1200" dirty="0"/>
        </a:p>
      </dsp:txBody>
      <dsp:txXfrm>
        <a:off x="45156" y="920336"/>
        <a:ext cx="7396338" cy="83471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B3328B-A6BD-482C-9812-C0270CD1A3F8}">
      <dsp:nvSpPr>
        <dsp:cNvPr id="0" name=""/>
        <dsp:cNvSpPr/>
      </dsp:nvSpPr>
      <dsp:spPr>
        <a:xfrm>
          <a:off x="0" y="198810"/>
          <a:ext cx="7486650" cy="81080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b="0" kern="1200" smtClean="0"/>
            <a:t>A relatively high interest rate may actually reflect expectations of relatively high inflation, which may discourage foreign investment.</a:t>
          </a:r>
          <a:endParaRPr lang="en-GB" sz="2100" kern="1200"/>
        </a:p>
      </dsp:txBody>
      <dsp:txXfrm>
        <a:off x="39580" y="238390"/>
        <a:ext cx="7407490" cy="73164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23CB01-76EE-43A4-90CA-E2442A4BCEEC}">
      <dsp:nvSpPr>
        <dsp:cNvPr id="0" name=""/>
        <dsp:cNvSpPr/>
      </dsp:nvSpPr>
      <dsp:spPr>
        <a:xfrm>
          <a:off x="0" y="23061"/>
          <a:ext cx="8229600" cy="1216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n-US" sz="3200" kern="1200" smtClean="0"/>
            <a:t>Government Controls </a:t>
          </a:r>
          <a:endParaRPr lang="en-GB" sz="3200" kern="1200"/>
        </a:p>
      </dsp:txBody>
      <dsp:txXfrm>
        <a:off x="59399" y="82460"/>
        <a:ext cx="8110802" cy="1098002"/>
      </dsp:txXfrm>
    </dsp:sp>
    <dsp:sp modelId="{80DF7699-B1DD-45A4-B2B0-E56D26ABDBE5}">
      <dsp:nvSpPr>
        <dsp:cNvPr id="0" name=""/>
        <dsp:cNvSpPr/>
      </dsp:nvSpPr>
      <dsp:spPr>
        <a:xfrm>
          <a:off x="0" y="1332021"/>
          <a:ext cx="8229600" cy="1216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n-US" sz="3200" kern="1200" smtClean="0"/>
            <a:t>Governments may influence the equilibrium exchange rate by:</a:t>
          </a:r>
          <a:endParaRPr lang="en-GB" sz="3200" kern="1200"/>
        </a:p>
      </dsp:txBody>
      <dsp:txXfrm>
        <a:off x="59399" y="1391420"/>
        <a:ext cx="8110802" cy="1098002"/>
      </dsp:txXfrm>
    </dsp:sp>
    <dsp:sp modelId="{A0A11D47-BB79-462D-98F2-E7F66F808C78}">
      <dsp:nvSpPr>
        <dsp:cNvPr id="0" name=""/>
        <dsp:cNvSpPr/>
      </dsp:nvSpPr>
      <dsp:spPr>
        <a:xfrm>
          <a:off x="0" y="2548821"/>
          <a:ext cx="8229600" cy="1954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0640" rIns="227584" bIns="40640" numCol="1" spcCol="1270" anchor="t" anchorCtr="0">
          <a:noAutofit/>
        </a:bodyPr>
        <a:lstStyle/>
        <a:p>
          <a:pPr marL="228600" lvl="1" indent="-228600" algn="l" defTabSz="1111250" rtl="0">
            <a:lnSpc>
              <a:spcPct val="90000"/>
            </a:lnSpc>
            <a:spcBef>
              <a:spcPct val="0"/>
            </a:spcBef>
            <a:spcAft>
              <a:spcPct val="20000"/>
            </a:spcAft>
            <a:buChar char="••"/>
          </a:pPr>
          <a:r>
            <a:rPr lang="en-US" sz="2500" kern="1200" smtClean="0"/>
            <a:t>imposing foreign exchange barriers,</a:t>
          </a:r>
          <a:endParaRPr lang="en-GB" sz="2500" kern="1200"/>
        </a:p>
        <a:p>
          <a:pPr marL="228600" lvl="1" indent="-228600" algn="l" defTabSz="1111250" rtl="0">
            <a:lnSpc>
              <a:spcPct val="90000"/>
            </a:lnSpc>
            <a:spcBef>
              <a:spcPct val="0"/>
            </a:spcBef>
            <a:spcAft>
              <a:spcPct val="20000"/>
            </a:spcAft>
            <a:buChar char="••"/>
          </a:pPr>
          <a:r>
            <a:rPr lang="en-US" sz="2500" kern="1200" smtClean="0"/>
            <a:t>imposing foreign trade barriers,</a:t>
          </a:r>
          <a:endParaRPr lang="en-GB" sz="2500" kern="1200"/>
        </a:p>
        <a:p>
          <a:pPr marL="228600" lvl="1" indent="-228600" algn="l" defTabSz="1111250" rtl="0">
            <a:lnSpc>
              <a:spcPct val="90000"/>
            </a:lnSpc>
            <a:spcBef>
              <a:spcPct val="0"/>
            </a:spcBef>
            <a:spcAft>
              <a:spcPct val="20000"/>
            </a:spcAft>
            <a:buChar char="••"/>
          </a:pPr>
          <a:r>
            <a:rPr lang="en-US" sz="2500" kern="1200" smtClean="0"/>
            <a:t>intervening in the foreign exchange market, and</a:t>
          </a:r>
          <a:endParaRPr lang="en-GB" sz="2500" kern="1200"/>
        </a:p>
        <a:p>
          <a:pPr marL="228600" lvl="1" indent="-228600" algn="l" defTabSz="1111250" rtl="0">
            <a:lnSpc>
              <a:spcPct val="90000"/>
            </a:lnSpc>
            <a:spcBef>
              <a:spcPct val="0"/>
            </a:spcBef>
            <a:spcAft>
              <a:spcPct val="20000"/>
            </a:spcAft>
            <a:buChar char="••"/>
          </a:pPr>
          <a:r>
            <a:rPr lang="en-US" sz="2500" kern="1200" smtClean="0"/>
            <a:t>affecting macro variables such as inflation, interest rates, and income levels.</a:t>
          </a:r>
          <a:endParaRPr lang="en-GB" sz="2500" kern="1200"/>
        </a:p>
      </dsp:txBody>
      <dsp:txXfrm>
        <a:off x="0" y="2548821"/>
        <a:ext cx="8229600" cy="195408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CA90F5-47CA-4F94-8F98-549F103299EC}">
      <dsp:nvSpPr>
        <dsp:cNvPr id="0" name=""/>
        <dsp:cNvSpPr/>
      </dsp:nvSpPr>
      <dsp:spPr>
        <a:xfrm>
          <a:off x="0" y="12801"/>
          <a:ext cx="8229600" cy="22113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Suppose US real interest rose relative to British real interest rates. The expected reaction would be an increase in the British supply of pounds for sale to obtain more US dollars (in order to capitalize on high money market yields). </a:t>
          </a:r>
          <a:endParaRPr lang="en-GB" sz="2700" kern="1200"/>
        </a:p>
      </dsp:txBody>
      <dsp:txXfrm>
        <a:off x="107947" y="120748"/>
        <a:ext cx="8013706" cy="1995406"/>
      </dsp:txXfrm>
    </dsp:sp>
    <dsp:sp modelId="{14A62FF0-7446-4E2D-91F1-90C09AE17648}">
      <dsp:nvSpPr>
        <dsp:cNvPr id="0" name=""/>
        <dsp:cNvSpPr/>
      </dsp:nvSpPr>
      <dsp:spPr>
        <a:xfrm>
          <a:off x="0" y="2301861"/>
          <a:ext cx="8229600" cy="22113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But if UK government placed a heavy tax on interest of income earned from foreign investments, this could discourage the exchange of pounds for dollars.</a:t>
          </a:r>
          <a:endParaRPr lang="en-GB" sz="2700" kern="1200"/>
        </a:p>
      </dsp:txBody>
      <dsp:txXfrm>
        <a:off x="107947" y="2409808"/>
        <a:ext cx="8013706" cy="1995406"/>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24F32A-C6A0-4AFA-9398-150FCA03D12A}">
      <dsp:nvSpPr>
        <dsp:cNvPr id="0" name=""/>
        <dsp:cNvSpPr/>
      </dsp:nvSpPr>
      <dsp:spPr>
        <a:xfrm>
          <a:off x="0" y="25773"/>
          <a:ext cx="8748464" cy="7538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smtClean="0"/>
            <a:t>Expectations</a:t>
          </a:r>
          <a:endParaRPr lang="en-GB" sz="2600" kern="1200"/>
        </a:p>
      </dsp:txBody>
      <dsp:txXfrm>
        <a:off x="36798" y="62571"/>
        <a:ext cx="8674868" cy="680219"/>
      </dsp:txXfrm>
    </dsp:sp>
    <dsp:sp modelId="{E1D185E5-D2C5-45C3-A2F4-5F22C960732B}">
      <dsp:nvSpPr>
        <dsp:cNvPr id="0" name=""/>
        <dsp:cNvSpPr/>
      </dsp:nvSpPr>
      <dsp:spPr>
        <a:xfrm>
          <a:off x="0" y="854469"/>
          <a:ext cx="8748464" cy="9886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smtClean="0"/>
            <a:t>Foreign exchange markets react to any news that may have a future effect.</a:t>
          </a:r>
          <a:endParaRPr lang="en-GB" sz="2600" kern="1200"/>
        </a:p>
      </dsp:txBody>
      <dsp:txXfrm>
        <a:off x="48262" y="902731"/>
        <a:ext cx="8651940" cy="892126"/>
      </dsp:txXfrm>
    </dsp:sp>
    <dsp:sp modelId="{668D024C-7FC3-4FD3-A200-0C7C10FAF9FA}">
      <dsp:nvSpPr>
        <dsp:cNvPr id="0" name=""/>
        <dsp:cNvSpPr/>
      </dsp:nvSpPr>
      <dsp:spPr>
        <a:xfrm>
          <a:off x="0" y="1843119"/>
          <a:ext cx="8748464" cy="16684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7764" tIns="33020" rIns="184912" bIns="33020" numCol="1" spcCol="1270" anchor="t" anchorCtr="0">
          <a:noAutofit/>
        </a:bodyPr>
        <a:lstStyle/>
        <a:p>
          <a:pPr marL="228600" lvl="1" indent="-228600" algn="l" defTabSz="889000" rtl="0">
            <a:lnSpc>
              <a:spcPct val="90000"/>
            </a:lnSpc>
            <a:spcBef>
              <a:spcPct val="0"/>
            </a:spcBef>
            <a:spcAft>
              <a:spcPct val="20000"/>
            </a:spcAft>
            <a:buChar char="••"/>
          </a:pPr>
          <a:r>
            <a:rPr lang="en-US" sz="2000" kern="1200" smtClean="0"/>
            <a:t>News of a potential surge in U.S. inflation may cause currency traders to sell dollars anticipating a decline in dollar’s value. But if high inflation is less than expected then traders may buy dollars as the the situation is better than at first thought. If inflation is in line with market expectation there may be no change in dollar value. So high inflation may have positive, negative or no effect on dollar value</a:t>
          </a:r>
          <a:endParaRPr lang="en-GB" sz="2000" kern="1200"/>
        </a:p>
      </dsp:txBody>
      <dsp:txXfrm>
        <a:off x="0" y="1843119"/>
        <a:ext cx="8748464" cy="1668420"/>
      </dsp:txXfrm>
    </dsp:sp>
    <dsp:sp modelId="{DDFF20DC-F93A-4C6D-B692-673F7C26091E}">
      <dsp:nvSpPr>
        <dsp:cNvPr id="0" name=""/>
        <dsp:cNvSpPr/>
      </dsp:nvSpPr>
      <dsp:spPr>
        <a:xfrm>
          <a:off x="0" y="3511539"/>
          <a:ext cx="8748464" cy="9886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smtClean="0"/>
            <a:t>Many institutional investors take currency positions based on anticipated interest rate movements in various countries.</a:t>
          </a:r>
          <a:endParaRPr lang="en-GB" sz="2600" kern="1200"/>
        </a:p>
      </dsp:txBody>
      <dsp:txXfrm>
        <a:off x="48262" y="3559801"/>
        <a:ext cx="8651940" cy="892126"/>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E44C5C-ADCF-4A9A-B9DB-1B1728578228}">
      <dsp:nvSpPr>
        <dsp:cNvPr id="0" name=""/>
        <dsp:cNvSpPr/>
      </dsp:nvSpPr>
      <dsp:spPr>
        <a:xfrm>
          <a:off x="0" y="159437"/>
          <a:ext cx="7486650" cy="13162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n-US" sz="2500" b="0" kern="1200" smtClean="0"/>
            <a:t>Economic signals that affect exchange rates can change quickly, such that speculators may overreact initially and then find that they have to make a correction.</a:t>
          </a:r>
          <a:endParaRPr lang="en-GB" sz="2500" kern="1200"/>
        </a:p>
      </dsp:txBody>
      <dsp:txXfrm>
        <a:off x="64254" y="223691"/>
        <a:ext cx="7358142" cy="118774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1593B8-6B52-4C23-9F3F-634532A3ACFD}">
      <dsp:nvSpPr>
        <dsp:cNvPr id="0" name=""/>
        <dsp:cNvSpPr/>
      </dsp:nvSpPr>
      <dsp:spPr>
        <a:xfrm>
          <a:off x="0" y="345950"/>
          <a:ext cx="7558087" cy="148297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b="1" kern="1200" dirty="0" smtClean="0"/>
            <a:t>Speculation</a:t>
          </a:r>
          <a:r>
            <a:rPr lang="en-US" sz="2800" b="0" kern="1200" dirty="0" smtClean="0"/>
            <a:t> on the currencies of emerging markets can have a substantial impact on their exchange rates. </a:t>
          </a:r>
          <a:endParaRPr lang="en-GB" sz="2800" kern="1200" dirty="0"/>
        </a:p>
      </dsp:txBody>
      <dsp:txXfrm>
        <a:off x="72393" y="418343"/>
        <a:ext cx="7413301" cy="1338188"/>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E267D0-5BAB-4222-BC70-A159E40A6B77}">
      <dsp:nvSpPr>
        <dsp:cNvPr id="0" name=""/>
        <dsp:cNvSpPr/>
      </dsp:nvSpPr>
      <dsp:spPr>
        <a:xfrm>
          <a:off x="0" y="14781"/>
          <a:ext cx="8229600" cy="936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rtl="0">
            <a:lnSpc>
              <a:spcPct val="90000"/>
            </a:lnSpc>
            <a:spcBef>
              <a:spcPct val="0"/>
            </a:spcBef>
            <a:spcAft>
              <a:spcPct val="35000"/>
            </a:spcAft>
          </a:pPr>
          <a:r>
            <a:rPr lang="en-US" sz="4000" kern="1200" smtClean="0"/>
            <a:t>Relative economic growth rates</a:t>
          </a:r>
          <a:endParaRPr lang="en-GB" sz="4000" kern="1200"/>
        </a:p>
      </dsp:txBody>
      <dsp:txXfrm>
        <a:off x="45692" y="60473"/>
        <a:ext cx="8138216" cy="844616"/>
      </dsp:txXfrm>
    </dsp:sp>
    <dsp:sp modelId="{34DC8D17-AC8E-4E21-8553-ADA0DDAC9A95}">
      <dsp:nvSpPr>
        <dsp:cNvPr id="0" name=""/>
        <dsp:cNvSpPr/>
      </dsp:nvSpPr>
      <dsp:spPr>
        <a:xfrm>
          <a:off x="0" y="950781"/>
          <a:ext cx="8229600" cy="3560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50800" rIns="284480" bIns="50800" numCol="1" spcCol="1270" anchor="t" anchorCtr="0">
          <a:noAutofit/>
        </a:bodyPr>
        <a:lstStyle/>
        <a:p>
          <a:pPr marL="285750" lvl="1" indent="-285750" algn="l" defTabSz="1377950" rtl="0">
            <a:lnSpc>
              <a:spcPct val="90000"/>
            </a:lnSpc>
            <a:spcBef>
              <a:spcPct val="0"/>
            </a:spcBef>
            <a:spcAft>
              <a:spcPct val="20000"/>
            </a:spcAft>
            <a:buChar char="••"/>
          </a:pPr>
          <a:r>
            <a:rPr lang="en-US" sz="3100" kern="1200" smtClean="0"/>
            <a:t>A nation with strong economic growth will attract investment capital seeking to acquire domestic assets</a:t>
          </a:r>
          <a:endParaRPr lang="en-GB" sz="3100" kern="1200"/>
        </a:p>
        <a:p>
          <a:pPr marL="285750" lvl="1" indent="-285750" algn="l" defTabSz="1377950" rtl="0">
            <a:lnSpc>
              <a:spcPct val="90000"/>
            </a:lnSpc>
            <a:spcBef>
              <a:spcPct val="0"/>
            </a:spcBef>
            <a:spcAft>
              <a:spcPct val="20000"/>
            </a:spcAft>
            <a:buChar char="••"/>
          </a:pPr>
          <a:r>
            <a:rPr lang="en-US" sz="3100" kern="1200" smtClean="0"/>
            <a:t>The demand for domestic assets will lead to an increased demand for the domestic currency and a stronger currency</a:t>
          </a:r>
          <a:endParaRPr lang="en-GB" sz="3100" kern="1200"/>
        </a:p>
        <a:p>
          <a:pPr marL="285750" lvl="1" indent="-285750" algn="l" defTabSz="1377950" rtl="0">
            <a:lnSpc>
              <a:spcPct val="90000"/>
            </a:lnSpc>
            <a:spcBef>
              <a:spcPct val="0"/>
            </a:spcBef>
            <a:spcAft>
              <a:spcPct val="20000"/>
            </a:spcAft>
            <a:buChar char="••"/>
          </a:pPr>
          <a:r>
            <a:rPr lang="en-US" sz="3100" kern="1200" smtClean="0"/>
            <a:t>Nations with poor growth prospect will see an exodus of capital and weaker currencies</a:t>
          </a:r>
          <a:endParaRPr lang="en-GB" sz="3100" kern="1200"/>
        </a:p>
      </dsp:txBody>
      <dsp:txXfrm>
        <a:off x="0" y="950781"/>
        <a:ext cx="8229600" cy="3560400"/>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1956A7-AFF8-4AE7-9D25-F38A9394BE56}">
      <dsp:nvSpPr>
        <dsp:cNvPr id="0" name=""/>
        <dsp:cNvSpPr/>
      </dsp:nvSpPr>
      <dsp:spPr>
        <a:xfrm>
          <a:off x="0" y="153651"/>
          <a:ext cx="8229600" cy="1076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lvl="0" algn="l" defTabSz="2044700" rtl="0">
            <a:lnSpc>
              <a:spcPct val="90000"/>
            </a:lnSpc>
            <a:spcBef>
              <a:spcPct val="0"/>
            </a:spcBef>
            <a:spcAft>
              <a:spcPct val="35000"/>
            </a:spcAft>
          </a:pPr>
          <a:r>
            <a:rPr lang="en-US" sz="4600" kern="1200" smtClean="0"/>
            <a:t>Political and Economic Risk</a:t>
          </a:r>
          <a:endParaRPr lang="en-GB" sz="4600" kern="1200"/>
        </a:p>
      </dsp:txBody>
      <dsp:txXfrm>
        <a:off x="52546" y="206197"/>
        <a:ext cx="8124508" cy="971308"/>
      </dsp:txXfrm>
    </dsp:sp>
    <dsp:sp modelId="{03567E2F-A61E-488D-9DEA-A66F294E093D}">
      <dsp:nvSpPr>
        <dsp:cNvPr id="0" name=""/>
        <dsp:cNvSpPr/>
      </dsp:nvSpPr>
      <dsp:spPr>
        <a:xfrm>
          <a:off x="0" y="1230051"/>
          <a:ext cx="8229600" cy="3142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58420" rIns="327152" bIns="58420" numCol="1" spcCol="1270" anchor="t" anchorCtr="0">
          <a:noAutofit/>
        </a:bodyPr>
        <a:lstStyle/>
        <a:p>
          <a:pPr marL="285750" lvl="1" indent="-285750" algn="l" defTabSz="1600200" rtl="0">
            <a:lnSpc>
              <a:spcPct val="90000"/>
            </a:lnSpc>
            <a:spcBef>
              <a:spcPct val="0"/>
            </a:spcBef>
            <a:spcAft>
              <a:spcPct val="20000"/>
            </a:spcAft>
            <a:buChar char="••"/>
          </a:pPr>
          <a:r>
            <a:rPr lang="en-US" sz="3600" kern="1200" smtClean="0"/>
            <a:t>Investors prefer to hold lesser amounts of riskier assets; thus, low-risk currencies</a:t>
          </a:r>
          <a:endParaRPr lang="en-GB" sz="3600" kern="1200"/>
        </a:p>
        <a:p>
          <a:pPr marL="285750" lvl="1" indent="-285750" algn="l" defTabSz="1600200" rtl="0">
            <a:lnSpc>
              <a:spcPct val="90000"/>
            </a:lnSpc>
            <a:spcBef>
              <a:spcPct val="0"/>
            </a:spcBef>
            <a:spcAft>
              <a:spcPct val="20000"/>
            </a:spcAft>
            <a:buChar char="••"/>
          </a:pPr>
          <a:r>
            <a:rPr lang="en-US" sz="3600" kern="1200" smtClean="0"/>
            <a:t>those associated with more politically and economically stable nations are highly valued than high-risk currencies</a:t>
          </a:r>
          <a:endParaRPr lang="en-GB" sz="3600" kern="1200"/>
        </a:p>
      </dsp:txBody>
      <dsp:txXfrm>
        <a:off x="0" y="1230051"/>
        <a:ext cx="8229600" cy="3142260"/>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28B95E-5D90-4F09-B659-ADBCBB7230B2}">
      <dsp:nvSpPr>
        <dsp:cNvPr id="0" name=""/>
        <dsp:cNvSpPr/>
      </dsp:nvSpPr>
      <dsp:spPr>
        <a:xfrm>
          <a:off x="0" y="128901"/>
          <a:ext cx="8229600" cy="72247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kern="1200" smtClean="0"/>
            <a:t>Interaction of Factors</a:t>
          </a:r>
          <a:endParaRPr lang="en-GB" sz="1900" kern="1200"/>
        </a:p>
      </dsp:txBody>
      <dsp:txXfrm>
        <a:off x="35268" y="164169"/>
        <a:ext cx="8159064" cy="651938"/>
      </dsp:txXfrm>
    </dsp:sp>
    <dsp:sp modelId="{5DDC9B24-A7BA-4BFD-BDF1-41A577ED29AB}">
      <dsp:nvSpPr>
        <dsp:cNvPr id="0" name=""/>
        <dsp:cNvSpPr/>
      </dsp:nvSpPr>
      <dsp:spPr>
        <a:xfrm>
          <a:off x="0" y="906096"/>
          <a:ext cx="8229600" cy="72247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kern="1200" smtClean="0"/>
            <a:t>The various factors sometimes interact and simultaneously affect exchange rate movements.</a:t>
          </a:r>
          <a:endParaRPr lang="en-GB" sz="1900" kern="1200"/>
        </a:p>
      </dsp:txBody>
      <dsp:txXfrm>
        <a:off x="35268" y="941364"/>
        <a:ext cx="8159064" cy="651938"/>
      </dsp:txXfrm>
    </dsp:sp>
    <dsp:sp modelId="{570634E0-1151-4CB7-B4C4-33D25CBC1CB8}">
      <dsp:nvSpPr>
        <dsp:cNvPr id="0" name=""/>
        <dsp:cNvSpPr/>
      </dsp:nvSpPr>
      <dsp:spPr>
        <a:xfrm>
          <a:off x="0" y="1683291"/>
          <a:ext cx="8229600" cy="72247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kern="1200" smtClean="0"/>
            <a:t>For example, an increase in income levels sometimes causes expectations of higher interest rates, thus placing opposing pressures on foreign currency values.</a:t>
          </a:r>
          <a:endParaRPr lang="en-GB" sz="1900" kern="1200"/>
        </a:p>
      </dsp:txBody>
      <dsp:txXfrm>
        <a:off x="35268" y="1718559"/>
        <a:ext cx="8159064" cy="651938"/>
      </dsp:txXfrm>
    </dsp:sp>
    <dsp:sp modelId="{5324AA43-8A9E-4A31-91A5-300C571C9F70}">
      <dsp:nvSpPr>
        <dsp:cNvPr id="0" name=""/>
        <dsp:cNvSpPr/>
      </dsp:nvSpPr>
      <dsp:spPr>
        <a:xfrm>
          <a:off x="0" y="2405766"/>
          <a:ext cx="8229600" cy="491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4130" rIns="135128" bIns="24130" numCol="1" spcCol="1270" anchor="t" anchorCtr="0">
          <a:noAutofit/>
        </a:bodyPr>
        <a:lstStyle/>
        <a:p>
          <a:pPr marL="114300" lvl="1" indent="-114300" algn="l" defTabSz="666750" rtl="0">
            <a:lnSpc>
              <a:spcPct val="90000"/>
            </a:lnSpc>
            <a:spcBef>
              <a:spcPct val="0"/>
            </a:spcBef>
            <a:spcAft>
              <a:spcPct val="20000"/>
            </a:spcAft>
            <a:buChar char="••"/>
          </a:pPr>
          <a:r>
            <a:rPr lang="en-US" sz="1500" kern="1200" smtClean="0"/>
            <a:t>Higher income can result in more imports</a:t>
          </a:r>
          <a:endParaRPr lang="en-GB" sz="1500" kern="1200"/>
        </a:p>
        <a:p>
          <a:pPr marL="114300" lvl="1" indent="-114300" algn="l" defTabSz="666750" rtl="0">
            <a:lnSpc>
              <a:spcPct val="90000"/>
            </a:lnSpc>
            <a:spcBef>
              <a:spcPct val="0"/>
            </a:spcBef>
            <a:spcAft>
              <a:spcPct val="20000"/>
            </a:spcAft>
            <a:buChar char="••"/>
          </a:pPr>
          <a:r>
            <a:rPr lang="en-US" sz="1500" kern="1200" smtClean="0"/>
            <a:t>Higher interest rates can attract financial inflows</a:t>
          </a:r>
          <a:endParaRPr lang="en-GB" sz="1500" kern="1200"/>
        </a:p>
      </dsp:txBody>
      <dsp:txXfrm>
        <a:off x="0" y="2405766"/>
        <a:ext cx="8229600" cy="491625"/>
      </dsp:txXfrm>
    </dsp:sp>
    <dsp:sp modelId="{32703D60-31FB-40E7-A087-8273E02B912C}">
      <dsp:nvSpPr>
        <dsp:cNvPr id="0" name=""/>
        <dsp:cNvSpPr/>
      </dsp:nvSpPr>
      <dsp:spPr>
        <a:xfrm>
          <a:off x="0" y="2897391"/>
          <a:ext cx="8229600" cy="72247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kern="1200" smtClean="0"/>
            <a:t>Favourable financial inflows can overwhelm un-favourable trade flows</a:t>
          </a:r>
          <a:endParaRPr lang="en-GB" sz="1900" kern="1200"/>
        </a:p>
      </dsp:txBody>
      <dsp:txXfrm>
        <a:off x="35268" y="2932659"/>
        <a:ext cx="8159064" cy="651938"/>
      </dsp:txXfrm>
    </dsp:sp>
    <dsp:sp modelId="{07080889-80E6-47BB-8991-F7FAAE7BCBA7}">
      <dsp:nvSpPr>
        <dsp:cNvPr id="0" name=""/>
        <dsp:cNvSpPr/>
      </dsp:nvSpPr>
      <dsp:spPr>
        <a:xfrm>
          <a:off x="0" y="3674586"/>
          <a:ext cx="8229600" cy="72247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kern="1200" smtClean="0"/>
            <a:t>Hence increase in income may strengthen local currency</a:t>
          </a:r>
          <a:endParaRPr lang="en-GB" sz="1900" kern="1200"/>
        </a:p>
      </dsp:txBody>
      <dsp:txXfrm>
        <a:off x="35268" y="3709854"/>
        <a:ext cx="8159064" cy="6519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0CD528-4797-4B16-84FF-6AE40F610A57}">
      <dsp:nvSpPr>
        <dsp:cNvPr id="0" name=""/>
        <dsp:cNvSpPr/>
      </dsp:nvSpPr>
      <dsp:spPr>
        <a:xfrm>
          <a:off x="0" y="61401"/>
          <a:ext cx="8229600" cy="10424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Economic activity is globally unified today to an unprecedented degree</a:t>
          </a:r>
          <a:endParaRPr lang="en-GB" sz="2700" kern="1200"/>
        </a:p>
      </dsp:txBody>
      <dsp:txXfrm>
        <a:off x="50889" y="112290"/>
        <a:ext cx="8127822" cy="940692"/>
      </dsp:txXfrm>
    </dsp:sp>
    <dsp:sp modelId="{0048037B-88A1-41EF-BC30-AD3E94BBE873}">
      <dsp:nvSpPr>
        <dsp:cNvPr id="0" name=""/>
        <dsp:cNvSpPr/>
      </dsp:nvSpPr>
      <dsp:spPr>
        <a:xfrm>
          <a:off x="0" y="1181631"/>
          <a:ext cx="8229600" cy="10424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Changes in one nation’s economy are rapidly transmitted to that nation’s trading partners</a:t>
          </a:r>
          <a:endParaRPr lang="en-GB" sz="2700" kern="1200"/>
        </a:p>
      </dsp:txBody>
      <dsp:txXfrm>
        <a:off x="50889" y="1232520"/>
        <a:ext cx="8127822" cy="940692"/>
      </dsp:txXfrm>
    </dsp:sp>
    <dsp:sp modelId="{3EA0A90D-52AB-46A4-8B70-EB814F32AB56}">
      <dsp:nvSpPr>
        <dsp:cNvPr id="0" name=""/>
        <dsp:cNvSpPr/>
      </dsp:nvSpPr>
      <dsp:spPr>
        <a:xfrm>
          <a:off x="0" y="2301861"/>
          <a:ext cx="8229600" cy="10424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These fluctuations in economic activity are reflected almost immediately, in fluctuations in currency values</a:t>
          </a:r>
          <a:endParaRPr lang="en-GB" sz="2700" kern="1200"/>
        </a:p>
      </dsp:txBody>
      <dsp:txXfrm>
        <a:off x="50889" y="2352750"/>
        <a:ext cx="8127822" cy="940692"/>
      </dsp:txXfrm>
    </dsp:sp>
    <dsp:sp modelId="{BE5EB7CD-0988-4553-A22D-EE397E09B75D}">
      <dsp:nvSpPr>
        <dsp:cNvPr id="0" name=""/>
        <dsp:cNvSpPr/>
      </dsp:nvSpPr>
      <dsp:spPr>
        <a:xfrm>
          <a:off x="0" y="3422091"/>
          <a:ext cx="8229600" cy="104247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endParaRPr lang="en-GB" sz="2700" kern="1200" dirty="0"/>
        </a:p>
      </dsp:txBody>
      <dsp:txXfrm>
        <a:off x="50889" y="3472980"/>
        <a:ext cx="8127822" cy="940692"/>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1A9B95-E4DC-4D3B-83F8-491C4199CA56}">
      <dsp:nvSpPr>
        <dsp:cNvPr id="0" name=""/>
        <dsp:cNvSpPr/>
      </dsp:nvSpPr>
      <dsp:spPr>
        <a:xfrm>
          <a:off x="0" y="52896"/>
          <a:ext cx="8229600" cy="14215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Between 2 currencies borrow in the weaker currency and invest in the stronger currency </a:t>
          </a:r>
          <a:r>
            <a:rPr lang="en-US" sz="2700" i="1" kern="1200" smtClean="0"/>
            <a:t>providing that the interest rate difference is not too adverse</a:t>
          </a:r>
          <a:endParaRPr lang="en-GB" sz="2700" kern="1200"/>
        </a:p>
      </dsp:txBody>
      <dsp:txXfrm>
        <a:off x="69394" y="122290"/>
        <a:ext cx="8090812" cy="1282762"/>
      </dsp:txXfrm>
    </dsp:sp>
    <dsp:sp modelId="{BC5C456D-E061-4C4E-84EB-E72DB67AB5F6}">
      <dsp:nvSpPr>
        <dsp:cNvPr id="0" name=""/>
        <dsp:cNvSpPr/>
      </dsp:nvSpPr>
      <dsp:spPr>
        <a:xfrm>
          <a:off x="0" y="1552206"/>
          <a:ext cx="8229600" cy="14215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Exchange rates are very volatile, and a poor forecast can result in a large loss.</a:t>
          </a:r>
          <a:endParaRPr lang="en-GB" sz="2700" kern="1200"/>
        </a:p>
      </dsp:txBody>
      <dsp:txXfrm>
        <a:off x="69394" y="1621600"/>
        <a:ext cx="8090812" cy="1282762"/>
      </dsp:txXfrm>
    </dsp:sp>
    <dsp:sp modelId="{4323A355-FDB7-477C-ADE0-61F7CC963EC0}">
      <dsp:nvSpPr>
        <dsp:cNvPr id="0" name=""/>
        <dsp:cNvSpPr/>
      </dsp:nvSpPr>
      <dsp:spPr>
        <a:xfrm>
          <a:off x="0" y="3051516"/>
          <a:ext cx="8229600" cy="14215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One well-known bank failure, Franklin National Bank in 1974, was primarily attributed to massive speculative losses from foreign currency positions.</a:t>
          </a:r>
          <a:endParaRPr lang="en-GB" sz="2700" kern="1200"/>
        </a:p>
      </dsp:txBody>
      <dsp:txXfrm>
        <a:off x="69394" y="3120910"/>
        <a:ext cx="8090812" cy="12827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8CD649-ABDC-42E7-8944-6D662F113CBF}">
      <dsp:nvSpPr>
        <dsp:cNvPr id="0" name=""/>
        <dsp:cNvSpPr/>
      </dsp:nvSpPr>
      <dsp:spPr>
        <a:xfrm>
          <a:off x="0" y="64911"/>
          <a:ext cx="4038600" cy="142505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smtClean="0"/>
            <a:t>Freely floating exchange rate- absence of government intervention, value is set by market forces</a:t>
          </a:r>
          <a:endParaRPr lang="en-GB" sz="2100" kern="1200"/>
        </a:p>
      </dsp:txBody>
      <dsp:txXfrm>
        <a:off x="69566" y="134477"/>
        <a:ext cx="3899468" cy="1285927"/>
      </dsp:txXfrm>
    </dsp:sp>
    <dsp:sp modelId="{A1300D68-9DF0-4F7E-91EA-B1C66C5F75F5}">
      <dsp:nvSpPr>
        <dsp:cNvPr id="0" name=""/>
        <dsp:cNvSpPr/>
      </dsp:nvSpPr>
      <dsp:spPr>
        <a:xfrm>
          <a:off x="0" y="1550451"/>
          <a:ext cx="4038600" cy="142505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smtClean="0"/>
            <a:t>Appreciation if one currency gains value in respect to the other</a:t>
          </a:r>
          <a:endParaRPr lang="en-GB" sz="2100" kern="1200"/>
        </a:p>
      </dsp:txBody>
      <dsp:txXfrm>
        <a:off x="69566" y="1620017"/>
        <a:ext cx="3899468" cy="1285927"/>
      </dsp:txXfrm>
    </dsp:sp>
    <dsp:sp modelId="{388A9D02-0129-4F12-81F0-A9EFBF2059ED}">
      <dsp:nvSpPr>
        <dsp:cNvPr id="0" name=""/>
        <dsp:cNvSpPr/>
      </dsp:nvSpPr>
      <dsp:spPr>
        <a:xfrm>
          <a:off x="0" y="3035991"/>
          <a:ext cx="4038600" cy="142505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smtClean="0"/>
            <a:t>Depreciation- loses value</a:t>
          </a:r>
          <a:endParaRPr lang="en-GB" sz="2100" kern="1200"/>
        </a:p>
      </dsp:txBody>
      <dsp:txXfrm>
        <a:off x="69566" y="3105557"/>
        <a:ext cx="3899468" cy="128592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E1B8AE-AF0C-4255-B1C2-1FCAD40BB454}">
      <dsp:nvSpPr>
        <dsp:cNvPr id="0" name=""/>
        <dsp:cNvSpPr/>
      </dsp:nvSpPr>
      <dsp:spPr>
        <a:xfrm>
          <a:off x="0" y="52896"/>
          <a:ext cx="4038600" cy="14215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Pegged currency- one whose value is set by the government</a:t>
          </a:r>
          <a:endParaRPr lang="en-GB" sz="2700" kern="1200"/>
        </a:p>
      </dsp:txBody>
      <dsp:txXfrm>
        <a:off x="69394" y="122290"/>
        <a:ext cx="3899812" cy="1282762"/>
      </dsp:txXfrm>
    </dsp:sp>
    <dsp:sp modelId="{4713AD78-DB6A-43C9-967D-BDE08EF7AAEE}">
      <dsp:nvSpPr>
        <dsp:cNvPr id="0" name=""/>
        <dsp:cNvSpPr/>
      </dsp:nvSpPr>
      <dsp:spPr>
        <a:xfrm>
          <a:off x="0" y="1552206"/>
          <a:ext cx="4038600" cy="14215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Devaluation- decrease in the stated par value of a pegged currency</a:t>
          </a:r>
          <a:endParaRPr lang="en-GB" sz="2700" kern="1200"/>
        </a:p>
      </dsp:txBody>
      <dsp:txXfrm>
        <a:off x="69394" y="1621600"/>
        <a:ext cx="3899812" cy="1282762"/>
      </dsp:txXfrm>
    </dsp:sp>
    <dsp:sp modelId="{F7C96523-89F6-4624-B70E-EA54E792E9F6}">
      <dsp:nvSpPr>
        <dsp:cNvPr id="0" name=""/>
        <dsp:cNvSpPr/>
      </dsp:nvSpPr>
      <dsp:spPr>
        <a:xfrm>
          <a:off x="0" y="3051516"/>
          <a:ext cx="4038600" cy="14215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Revaluation- increase in par value of a pegged currency</a:t>
          </a:r>
          <a:endParaRPr lang="en-GB" sz="2700" kern="1200"/>
        </a:p>
      </dsp:txBody>
      <dsp:txXfrm>
        <a:off x="69394" y="3120910"/>
        <a:ext cx="3899812" cy="12827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469095-EE66-4B4D-9A6E-60D3ED8B47E6}">
      <dsp:nvSpPr>
        <dsp:cNvPr id="0" name=""/>
        <dsp:cNvSpPr/>
      </dsp:nvSpPr>
      <dsp:spPr>
        <a:xfrm>
          <a:off x="0" y="35127"/>
          <a:ext cx="8229600" cy="14333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An exchange rate measures the value of one currency in units of another currency.</a:t>
          </a:r>
          <a:endParaRPr lang="en-GB" sz="2700" kern="1200"/>
        </a:p>
      </dsp:txBody>
      <dsp:txXfrm>
        <a:off x="69973" y="105100"/>
        <a:ext cx="8089654" cy="1293450"/>
      </dsp:txXfrm>
    </dsp:sp>
    <dsp:sp modelId="{D9D4B642-8A52-469D-8EB2-CAB07BEF27B5}">
      <dsp:nvSpPr>
        <dsp:cNvPr id="0" name=""/>
        <dsp:cNvSpPr/>
      </dsp:nvSpPr>
      <dsp:spPr>
        <a:xfrm>
          <a:off x="0" y="1546283"/>
          <a:ext cx="8229600" cy="14333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When a currency declines in value, it is said to depreciate. When it increases in value, it is said to appreciate.</a:t>
          </a:r>
          <a:endParaRPr lang="en-GB" sz="2700" kern="1200"/>
        </a:p>
      </dsp:txBody>
      <dsp:txXfrm>
        <a:off x="69973" y="1616256"/>
        <a:ext cx="8089654" cy="1293450"/>
      </dsp:txXfrm>
    </dsp:sp>
    <dsp:sp modelId="{436197D0-713C-4E28-8608-2BA8699B210D}">
      <dsp:nvSpPr>
        <dsp:cNvPr id="0" name=""/>
        <dsp:cNvSpPr/>
      </dsp:nvSpPr>
      <dsp:spPr>
        <a:xfrm>
          <a:off x="0" y="3057439"/>
          <a:ext cx="8229600" cy="14333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en-US" sz="2700" kern="1200" smtClean="0"/>
            <a:t>On the days when some currencies appreciate while others depreciate against a particular currency, that currency is said to be “mixed in trading.”</a:t>
          </a:r>
          <a:endParaRPr lang="en-GB" sz="2700" kern="1200"/>
        </a:p>
      </dsp:txBody>
      <dsp:txXfrm>
        <a:off x="69973" y="3127412"/>
        <a:ext cx="8089654" cy="12934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77FA51-C094-46BE-94DC-35812F662E09}">
      <dsp:nvSpPr>
        <dsp:cNvPr id="0" name=""/>
        <dsp:cNvSpPr/>
      </dsp:nvSpPr>
      <dsp:spPr>
        <a:xfrm>
          <a:off x="0" y="68942"/>
          <a:ext cx="8229600" cy="142237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smtClean="0"/>
            <a:t>Exchange rate can be for spot or forward delivery</a:t>
          </a:r>
          <a:endParaRPr lang="en-GB" sz="2100" kern="1200"/>
        </a:p>
      </dsp:txBody>
      <dsp:txXfrm>
        <a:off x="69434" y="138376"/>
        <a:ext cx="8090732" cy="1283504"/>
      </dsp:txXfrm>
    </dsp:sp>
    <dsp:sp modelId="{D72C0DD3-A0EC-436E-AB34-6014671D2A40}">
      <dsp:nvSpPr>
        <dsp:cNvPr id="0" name=""/>
        <dsp:cNvSpPr/>
      </dsp:nvSpPr>
      <dsp:spPr>
        <a:xfrm>
          <a:off x="0" y="1551795"/>
          <a:ext cx="8229600" cy="142237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smtClean="0"/>
            <a:t>A forward rate is the price at which foreign exchange is quoted for delivery at a specified future date.</a:t>
          </a:r>
          <a:endParaRPr lang="en-GB" sz="2100" kern="1200"/>
        </a:p>
      </dsp:txBody>
      <dsp:txXfrm>
        <a:off x="69434" y="1621229"/>
        <a:ext cx="8090732" cy="1283504"/>
      </dsp:txXfrm>
    </dsp:sp>
    <dsp:sp modelId="{EACC79B0-20A3-4CE1-8B96-577C5D4B47EB}">
      <dsp:nvSpPr>
        <dsp:cNvPr id="0" name=""/>
        <dsp:cNvSpPr/>
      </dsp:nvSpPr>
      <dsp:spPr>
        <a:xfrm>
          <a:off x="0" y="3034647"/>
          <a:ext cx="8229600" cy="142237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smtClean="0"/>
            <a:t>The foreign exchange market where currencies are traded, is not a physical place; rather, it is an electronically linked network of banks, foreign exchange brokers, and dealers whose function is to bring together buyers and sellers of foreign exchange</a:t>
          </a:r>
          <a:endParaRPr lang="en-GB" sz="2100" kern="1200"/>
        </a:p>
      </dsp:txBody>
      <dsp:txXfrm>
        <a:off x="69434" y="3104081"/>
        <a:ext cx="8090732" cy="128350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2BFAA2-B74F-478A-92F3-8280C4030E39}">
      <dsp:nvSpPr>
        <dsp:cNvPr id="0" name=""/>
        <dsp:cNvSpPr/>
      </dsp:nvSpPr>
      <dsp:spPr>
        <a:xfrm>
          <a:off x="0" y="1011"/>
          <a:ext cx="8229600" cy="959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l" defTabSz="1822450" rtl="0">
            <a:lnSpc>
              <a:spcPct val="90000"/>
            </a:lnSpc>
            <a:spcBef>
              <a:spcPct val="0"/>
            </a:spcBef>
            <a:spcAft>
              <a:spcPct val="35000"/>
            </a:spcAft>
          </a:pPr>
          <a:r>
            <a:rPr lang="en-US" sz="4100" kern="1200" smtClean="0"/>
            <a:t>Demand for a currency- </a:t>
          </a:r>
          <a:endParaRPr lang="en-GB" sz="4100" kern="1200"/>
        </a:p>
      </dsp:txBody>
      <dsp:txXfrm>
        <a:off x="46834" y="47845"/>
        <a:ext cx="8135932" cy="865732"/>
      </dsp:txXfrm>
    </dsp:sp>
    <dsp:sp modelId="{0DAB9A95-6607-4A16-8196-F49104F55566}">
      <dsp:nvSpPr>
        <dsp:cNvPr id="0" name=""/>
        <dsp:cNvSpPr/>
      </dsp:nvSpPr>
      <dsp:spPr>
        <a:xfrm>
          <a:off x="0" y="960411"/>
          <a:ext cx="8229600" cy="35645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52070" rIns="291592" bIns="52070" numCol="1" spcCol="1270" anchor="t" anchorCtr="0">
          <a:noAutofit/>
        </a:bodyPr>
        <a:lstStyle/>
        <a:p>
          <a:pPr marL="285750" lvl="1" indent="-285750" algn="l" defTabSz="1422400" rtl="0">
            <a:lnSpc>
              <a:spcPct val="90000"/>
            </a:lnSpc>
            <a:spcBef>
              <a:spcPct val="0"/>
            </a:spcBef>
            <a:spcAft>
              <a:spcPct val="20000"/>
            </a:spcAft>
            <a:buChar char="••"/>
          </a:pPr>
          <a:r>
            <a:rPr lang="en-US" sz="3200" kern="1200" smtClean="0"/>
            <a:t>When dollar is expensive, say £0.62/$, there will be low demand for dollars to buy US goods and invest in the US</a:t>
          </a:r>
          <a:endParaRPr lang="en-GB" sz="3200" kern="1200"/>
        </a:p>
        <a:p>
          <a:pPr marL="285750" lvl="1" indent="-285750" algn="l" defTabSz="1422400" rtl="0">
            <a:lnSpc>
              <a:spcPct val="90000"/>
            </a:lnSpc>
            <a:spcBef>
              <a:spcPct val="0"/>
            </a:spcBef>
            <a:spcAft>
              <a:spcPct val="20000"/>
            </a:spcAft>
            <a:buChar char="••"/>
          </a:pPr>
          <a:r>
            <a:rPr lang="en-US" sz="3200" kern="1200" dirty="0" smtClean="0"/>
            <a:t>When dollar is cheap, say, £0.57/$, there will be high demand for dollars to buy US goods  and invest in the USA</a:t>
          </a:r>
          <a:br>
            <a:rPr lang="en-US" sz="3200" kern="1200" dirty="0" smtClean="0"/>
          </a:br>
          <a:r>
            <a:rPr lang="en-US" sz="3200" kern="1200" dirty="0" smtClean="0"/>
            <a:t/>
          </a:r>
          <a:br>
            <a:rPr lang="en-US" sz="3200" kern="1200" dirty="0" smtClean="0"/>
          </a:br>
          <a:endParaRPr lang="en-GB" sz="3200" kern="1200" dirty="0"/>
        </a:p>
      </dsp:txBody>
      <dsp:txXfrm>
        <a:off x="0" y="960411"/>
        <a:ext cx="8229600" cy="356453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2B72A8-2547-4AB7-8C82-83A052C11D1C}">
      <dsp:nvSpPr>
        <dsp:cNvPr id="0" name=""/>
        <dsp:cNvSpPr/>
      </dsp:nvSpPr>
      <dsp:spPr>
        <a:xfrm>
          <a:off x="0" y="111"/>
          <a:ext cx="8229600" cy="795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en-US" sz="3400" kern="1200" smtClean="0"/>
            <a:t>Supply of a currency-</a:t>
          </a:r>
          <a:endParaRPr lang="en-GB" sz="3400" kern="1200"/>
        </a:p>
      </dsp:txBody>
      <dsp:txXfrm>
        <a:off x="38838" y="38949"/>
        <a:ext cx="8151924" cy="717924"/>
      </dsp:txXfrm>
    </dsp:sp>
    <dsp:sp modelId="{E76A88AC-41CC-439D-9E5C-1B30A8ABA2DC}">
      <dsp:nvSpPr>
        <dsp:cNvPr id="0" name=""/>
        <dsp:cNvSpPr/>
      </dsp:nvSpPr>
      <dsp:spPr>
        <a:xfrm>
          <a:off x="0" y="795711"/>
          <a:ext cx="8229600" cy="3730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3180" rIns="241808" bIns="43180" numCol="1" spcCol="1270" anchor="t" anchorCtr="0">
          <a:noAutofit/>
        </a:bodyPr>
        <a:lstStyle/>
        <a:p>
          <a:pPr marL="228600" lvl="1" indent="-228600" algn="l" defTabSz="1200150" rtl="0">
            <a:lnSpc>
              <a:spcPct val="90000"/>
            </a:lnSpc>
            <a:spcBef>
              <a:spcPct val="0"/>
            </a:spcBef>
            <a:spcAft>
              <a:spcPct val="20000"/>
            </a:spcAft>
            <a:buChar char="••"/>
          </a:pPr>
          <a:r>
            <a:rPr lang="en-US" sz="2700" kern="1200" smtClean="0"/>
            <a:t>When dollar is expensive  say, £0.62/$, there will be low demand for dollars to buy US goods and invest in the US. But UK goods will be cheaper compared to dollars. Hence supply of dollars to buy UK goods will increase.</a:t>
          </a:r>
          <a:endParaRPr lang="en-GB" sz="2700" kern="1200"/>
        </a:p>
        <a:p>
          <a:pPr marL="228600" lvl="1" indent="-228600" algn="l" defTabSz="1200150" rtl="0">
            <a:lnSpc>
              <a:spcPct val="90000"/>
            </a:lnSpc>
            <a:spcBef>
              <a:spcPct val="0"/>
            </a:spcBef>
            <a:spcAft>
              <a:spcPct val="20000"/>
            </a:spcAft>
            <a:buChar char="••"/>
          </a:pPr>
          <a:r>
            <a:rPr lang="en-US" sz="2700" kern="1200" smtClean="0"/>
            <a:t>When dollar is cheap  say, £0.57/$, there will be high demand for dollars to buy US goods and invest in the US. But UK goods will be expensive compared to dollars. Hence supply of dollars to buy UK goods will decrease.</a:t>
          </a:r>
          <a:endParaRPr lang="en-GB" sz="2700" kern="1200"/>
        </a:p>
      </dsp:txBody>
      <dsp:txXfrm>
        <a:off x="0" y="795711"/>
        <a:ext cx="8229600" cy="373014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901AA0-EA2B-4EC4-B2EB-7FDDFE06265C}">
      <dsp:nvSpPr>
        <dsp:cNvPr id="0" name=""/>
        <dsp:cNvSpPr/>
      </dsp:nvSpPr>
      <dsp:spPr>
        <a:xfrm>
          <a:off x="0" y="64911"/>
          <a:ext cx="8229600" cy="142505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smtClean="0"/>
            <a:t>At an exchange rate of £0.57/$, the quantity of dollar demanded would exceed the supply of dollars for sale. Consequently banks providing foreign exchange services would experience a shortage of dollars at that exchange rate</a:t>
          </a:r>
          <a:endParaRPr lang="en-GB" sz="2100" kern="1200"/>
        </a:p>
      </dsp:txBody>
      <dsp:txXfrm>
        <a:off x="69566" y="134477"/>
        <a:ext cx="8090468" cy="1285927"/>
      </dsp:txXfrm>
    </dsp:sp>
    <dsp:sp modelId="{987365FA-5292-4449-9A2E-683BAA1B8C56}">
      <dsp:nvSpPr>
        <dsp:cNvPr id="0" name=""/>
        <dsp:cNvSpPr/>
      </dsp:nvSpPr>
      <dsp:spPr>
        <a:xfrm>
          <a:off x="0" y="1550451"/>
          <a:ext cx="8229600" cy="142505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smtClean="0"/>
            <a:t>At an exchange rate of £0.62/$, the quantity of dollar demanded would be less the supply of dollars for sale. Consequently banks providing foreign exchange services would experience a surplus of dollars at that exchange rate</a:t>
          </a:r>
          <a:endParaRPr lang="en-GB" sz="2100" kern="1200"/>
        </a:p>
      </dsp:txBody>
      <dsp:txXfrm>
        <a:off x="69566" y="1620017"/>
        <a:ext cx="8090468" cy="1285927"/>
      </dsp:txXfrm>
    </dsp:sp>
    <dsp:sp modelId="{B7336249-7A6D-41D8-B6C2-2C40231C6367}">
      <dsp:nvSpPr>
        <dsp:cNvPr id="0" name=""/>
        <dsp:cNvSpPr/>
      </dsp:nvSpPr>
      <dsp:spPr>
        <a:xfrm>
          <a:off x="0" y="3035991"/>
          <a:ext cx="8229600" cy="142505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smtClean="0"/>
            <a:t>The equilibrium exchange rate, £0.60/$, where quantities of dollar demanded is equal to the supply of dollars</a:t>
          </a:r>
          <a:endParaRPr lang="en-GB" sz="2100" kern="1200"/>
        </a:p>
      </dsp:txBody>
      <dsp:txXfrm>
        <a:off x="69566" y="3105557"/>
        <a:ext cx="8090468" cy="128592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455613" y="438150"/>
            <a:ext cx="5784850"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b="1">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b="1">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b="1">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b="1">
                <a:solidFill>
                  <a:schemeClr val="tx1"/>
                </a:solidFill>
                <a:latin typeface="Arial" panose="020B0604020202020204" pitchFamily="34" charset="0"/>
              </a:defRPr>
            </a:lvl9pPr>
          </a:lstStyle>
          <a:p>
            <a:pPr>
              <a:defRPr/>
            </a:pPr>
            <a:r>
              <a:rPr lang="en-US" altLang="en-US" sz="1100" b="0"/>
              <a:t>Madura: International Financial Management 		           Chapter 4</a:t>
            </a:r>
          </a:p>
        </p:txBody>
      </p:sp>
      <p:sp>
        <p:nvSpPr>
          <p:cNvPr id="47107" name="Rectangle 3"/>
          <p:cNvSpPr>
            <a:spLocks noChangeArrowheads="1"/>
          </p:cNvSpPr>
          <p:nvPr/>
        </p:nvSpPr>
        <p:spPr bwMode="auto">
          <a:xfrm>
            <a:off x="468313" y="8515350"/>
            <a:ext cx="6008687"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tabLst>
                <a:tab pos="5772150" algn="r"/>
              </a:tabLst>
              <a:defRPr sz="2400" b="1">
                <a:solidFill>
                  <a:schemeClr val="tx1"/>
                </a:solidFill>
                <a:latin typeface="Arial" panose="020B0604020202020204" pitchFamily="34" charset="0"/>
              </a:defRPr>
            </a:lvl1pPr>
            <a:lvl2pPr marL="742950" indent="-285750">
              <a:tabLst>
                <a:tab pos="5772150" algn="r"/>
              </a:tabLst>
              <a:defRPr sz="2400" b="1">
                <a:solidFill>
                  <a:schemeClr val="tx1"/>
                </a:solidFill>
                <a:latin typeface="Arial" panose="020B0604020202020204" pitchFamily="34" charset="0"/>
              </a:defRPr>
            </a:lvl2pPr>
            <a:lvl3pPr marL="1143000" indent="-228600">
              <a:tabLst>
                <a:tab pos="5772150" algn="r"/>
              </a:tabLst>
              <a:defRPr sz="2400" b="1">
                <a:solidFill>
                  <a:schemeClr val="tx1"/>
                </a:solidFill>
                <a:latin typeface="Arial" panose="020B0604020202020204" pitchFamily="34" charset="0"/>
              </a:defRPr>
            </a:lvl3pPr>
            <a:lvl4pPr marL="1600200" indent="-228600">
              <a:tabLst>
                <a:tab pos="5772150" algn="r"/>
              </a:tabLst>
              <a:defRPr sz="2400" b="1">
                <a:solidFill>
                  <a:schemeClr val="tx1"/>
                </a:solidFill>
                <a:latin typeface="Arial" panose="020B0604020202020204" pitchFamily="34" charset="0"/>
              </a:defRPr>
            </a:lvl4pPr>
            <a:lvl5pPr marL="2057400" indent="-228600">
              <a:tabLst>
                <a:tab pos="5772150" algn="r"/>
              </a:tabLst>
              <a:defRPr sz="2400" b="1">
                <a:solidFill>
                  <a:schemeClr val="tx1"/>
                </a:solidFill>
                <a:latin typeface="Arial" panose="020B0604020202020204" pitchFamily="34" charset="0"/>
              </a:defRPr>
            </a:lvl5pPr>
            <a:lvl6pPr marL="2514600" indent="-228600" algn="ctr" eaLnBrk="0" fontAlgn="base" hangingPunct="0">
              <a:spcBef>
                <a:spcPct val="0"/>
              </a:spcBef>
              <a:spcAft>
                <a:spcPct val="0"/>
              </a:spcAft>
              <a:tabLst>
                <a:tab pos="5772150" algn="r"/>
              </a:tabLst>
              <a:defRPr sz="2400" b="1">
                <a:solidFill>
                  <a:schemeClr val="tx1"/>
                </a:solidFill>
                <a:latin typeface="Arial" panose="020B0604020202020204" pitchFamily="34" charset="0"/>
              </a:defRPr>
            </a:lvl6pPr>
            <a:lvl7pPr marL="2971800" indent="-228600" algn="ctr" eaLnBrk="0" fontAlgn="base" hangingPunct="0">
              <a:spcBef>
                <a:spcPct val="0"/>
              </a:spcBef>
              <a:spcAft>
                <a:spcPct val="0"/>
              </a:spcAft>
              <a:tabLst>
                <a:tab pos="5772150" algn="r"/>
              </a:tabLst>
              <a:defRPr sz="2400" b="1">
                <a:solidFill>
                  <a:schemeClr val="tx1"/>
                </a:solidFill>
                <a:latin typeface="Arial" panose="020B0604020202020204" pitchFamily="34" charset="0"/>
              </a:defRPr>
            </a:lvl7pPr>
            <a:lvl8pPr marL="3429000" indent="-228600" algn="ctr" eaLnBrk="0" fontAlgn="base" hangingPunct="0">
              <a:spcBef>
                <a:spcPct val="0"/>
              </a:spcBef>
              <a:spcAft>
                <a:spcPct val="0"/>
              </a:spcAft>
              <a:tabLst>
                <a:tab pos="5772150" algn="r"/>
              </a:tabLst>
              <a:defRPr sz="2400" b="1">
                <a:solidFill>
                  <a:schemeClr val="tx1"/>
                </a:solidFill>
                <a:latin typeface="Arial" panose="020B0604020202020204" pitchFamily="34" charset="0"/>
              </a:defRPr>
            </a:lvl8pPr>
            <a:lvl9pPr marL="3886200" indent="-228600" algn="ctr" eaLnBrk="0" fontAlgn="base" hangingPunct="0">
              <a:spcBef>
                <a:spcPct val="0"/>
              </a:spcBef>
              <a:spcAft>
                <a:spcPct val="0"/>
              </a:spcAft>
              <a:tabLst>
                <a:tab pos="5772150" algn="r"/>
              </a:tabLst>
              <a:defRPr sz="2400" b="1">
                <a:solidFill>
                  <a:schemeClr val="tx1"/>
                </a:solidFill>
                <a:latin typeface="Arial" panose="020B0604020202020204" pitchFamily="34" charset="0"/>
              </a:defRPr>
            </a:lvl9pPr>
          </a:lstStyle>
          <a:p>
            <a:pPr>
              <a:defRPr/>
            </a:pPr>
            <a:r>
              <a:rPr lang="en-US" altLang="en-US" sz="1100" b="0" i="1"/>
              <a:t>South-Western/Thomson Learning © 2006</a:t>
            </a:r>
            <a:r>
              <a:rPr lang="en-US" altLang="en-US" sz="1100" b="0"/>
              <a:t>	Page 4 - </a:t>
            </a:r>
            <a:fld id="{47910360-B83B-42FE-829E-E37A843A4537}" type="slidenum">
              <a:rPr lang="en-US" altLang="en-US" sz="1100" b="0" smtClean="0"/>
              <a:pPr>
                <a:defRPr/>
              </a:pPr>
              <a:t>‹#›</a:t>
            </a:fld>
            <a:endParaRPr lang="en-US" altLang="en-US" sz="1100" b="0"/>
          </a:p>
        </p:txBody>
      </p:sp>
    </p:spTree>
    <p:extLst>
      <p:ext uri="{BB962C8B-B14F-4D97-AF65-F5344CB8AC3E}">
        <p14:creationId xmlns:p14="http://schemas.microsoft.com/office/powerpoint/2010/main" val="2279471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Rot="1" noChangeAspect="1" noChangeArrowheads="1" noTextEdit="1"/>
          </p:cNvSpPr>
          <p:nvPr>
            <p:ph type="sldImg" idx="2"/>
          </p:nvPr>
        </p:nvSpPr>
        <p:spPr bwMode="auto">
          <a:xfrm>
            <a:off x="1149350" y="692150"/>
            <a:ext cx="4559300" cy="34163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1" name="Rectangle 3"/>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3676185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28917435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When we look at the supply of a currency</a:t>
            </a:r>
            <a:r>
              <a:rPr lang="en-US" sz="1200" b="0" i="0" kern="1200" dirty="0" smtClean="0">
                <a:solidFill>
                  <a:schemeClr val="tx1"/>
                </a:solidFill>
                <a:effectLst/>
                <a:latin typeface="Arial" panose="020B0604020202020204" pitchFamily="34" charset="0"/>
                <a:cs typeface="Arial" panose="020B0604020202020204" pitchFamily="34" charset="0"/>
              </a:rPr>
              <a:t>. </a:t>
            </a:r>
            <a:r>
              <a:rPr lang="en-US" sz="1200" b="0" i="0" kern="1200" dirty="0" smtClean="0">
                <a:solidFill>
                  <a:schemeClr val="tx1"/>
                </a:solidFill>
                <a:effectLst/>
                <a:latin typeface="Arial" panose="020B0604020202020204" pitchFamily="34" charset="0"/>
                <a:cs typeface="Arial" panose="020B0604020202020204" pitchFamily="34" charset="0"/>
              </a:rPr>
              <a:t>The opposite holds. So when the dollar is expensive again.$1 equals 0.62 of a pound. There will be low demand for dollars to buy US goods. But UK goods will be cheaper compared to US goods. Hence, the supply of dollars to buy UK goods will increase. </a:t>
            </a:r>
          </a:p>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When the dollar is cheap again, say $1 equals 0.57 of a pound there will be high demand for dollars to buy US goods and invest in the US. But UK goods will be expensive compared to US goods. Hence, the supply of dollars to buy UK goods will decrease. </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51287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We have seen that at an exchange rate of $1 equals 0.57 pounds the quantity of dollars demanded would exceed the supply of dollars for sale. Consequently, banks providing foreign exchange services will experience a shortage of dollars at that exchange rate. </a:t>
            </a:r>
          </a:p>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Conversely, at an exchange rate of $1 equals 0.62 pounds, the quantity of dollars demanded would be less than the supply of dollars for sale</a:t>
            </a:r>
            <a:r>
              <a:rPr lang="en-US" sz="1200" b="0" i="0" kern="1200" dirty="0" smtClean="0">
                <a:solidFill>
                  <a:schemeClr val="tx1"/>
                </a:solidFill>
                <a:effectLst/>
                <a:latin typeface="Arial" panose="020B0604020202020204" pitchFamily="34" charset="0"/>
                <a:cs typeface="Arial" panose="020B0604020202020204" pitchFamily="34" charset="0"/>
              </a:rPr>
              <a:t>. Consequently</a:t>
            </a:r>
            <a:r>
              <a:rPr lang="en-US" sz="1200" b="0" i="0" kern="1200" dirty="0" smtClean="0">
                <a:solidFill>
                  <a:schemeClr val="tx1"/>
                </a:solidFill>
                <a:effectLst/>
                <a:latin typeface="Arial" panose="020B0604020202020204" pitchFamily="34" charset="0"/>
                <a:cs typeface="Arial" panose="020B0604020202020204" pitchFamily="34" charset="0"/>
              </a:rPr>
              <a:t>, banks providing foreign exchange services will experience, a surplus of dollars at that exchange rate. </a:t>
            </a:r>
          </a:p>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Market forces would bring in the equilibrium exchange rate, say $1 = 60 pence or 0.6 of a pound. </a:t>
            </a:r>
          </a:p>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Now at the rate the quantities of dollar demanded will be equal to the supply of dollars. </a:t>
            </a:r>
          </a:p>
          <a:p>
            <a:pPr rtl="0" fontAlgn="base"/>
            <a:r>
              <a:rPr lang="en-US" sz="1200" b="0" i="0" kern="1200" dirty="0" smtClean="0">
                <a:solidFill>
                  <a:schemeClr val="tx1"/>
                </a:solidFill>
                <a:effectLst/>
                <a:latin typeface="Times New Roman" pitchFamily="18" charset="0"/>
                <a:ea typeface="+mn-ea"/>
                <a:cs typeface="+mn-cs"/>
              </a:rPr>
              <a:t> </a:t>
            </a:r>
          </a:p>
          <a:p>
            <a:endParaRPr lang="en-GB" dirty="0"/>
          </a:p>
        </p:txBody>
      </p:sp>
    </p:spTree>
    <p:extLst>
      <p:ext uri="{BB962C8B-B14F-4D97-AF65-F5344CB8AC3E}">
        <p14:creationId xmlns:p14="http://schemas.microsoft.com/office/powerpoint/2010/main" val="32949646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1150938" y="692150"/>
            <a:ext cx="4556125" cy="3416300"/>
          </a:xfrm>
          <a:ln cap="flat"/>
        </p:spPr>
      </p:sp>
      <p:sp>
        <p:nvSpPr>
          <p:cNvPr id="143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There are five factors that influence exchange rates. These are changes in the relative inflation rates; changes in the relative interest rates; changes in relative income levels; changes in government control and finally, changes in expectations of future exchange rates. </a:t>
            </a:r>
          </a:p>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e is the percentage change in the spot rate and is a function of the changes and the five factors noted. These five factors interact with each other to change the spot rate. Remember it is a change in each of the five factors, which is important</a:t>
            </a:r>
            <a:r>
              <a:rPr lang="en-US" sz="1200" b="0" i="0" kern="1200" dirty="0" smtClean="0">
                <a:solidFill>
                  <a:schemeClr val="tx1"/>
                </a:solidFill>
                <a:effectLst/>
                <a:latin typeface="Times New Roman" pitchFamily="18" charset="0"/>
                <a:ea typeface="+mn-ea"/>
                <a:cs typeface="+mn-cs"/>
              </a:rPr>
              <a:t>. </a:t>
            </a:r>
          </a:p>
          <a:p>
            <a:pPr marL="342900" marR="0" lvl="0" indent="-228600" algn="l" defTabSz="914400" rtl="0" eaLnBrk="1" fontAlgn="auto" latinLnBrk="0" hangingPunct="1">
              <a:lnSpc>
                <a:spcPct val="100000"/>
              </a:lnSpc>
              <a:spcBef>
                <a:spcPct val="15000"/>
              </a:spcBef>
              <a:spcAft>
                <a:spcPts val="0"/>
              </a:spcAft>
              <a:buClr>
                <a:srgbClr val="A9A57C"/>
              </a:buClr>
              <a:buSzTx/>
              <a:buFontTx/>
              <a:buNone/>
              <a:tabLst>
                <a:tab pos="1371600" algn="r"/>
                <a:tab pos="1543050" algn="l"/>
                <a:tab pos="1885950" algn="l"/>
              </a:tabLst>
              <a:defRPr/>
            </a:pPr>
            <a:endParaRPr lang="en-GB" altLang="en-US" dirty="0" smtClean="0"/>
          </a:p>
          <a:p>
            <a:pPr marL="342900" marR="0" lvl="0" indent="-228600" algn="l" defTabSz="914400" rtl="0" eaLnBrk="1" fontAlgn="auto" latinLnBrk="0" hangingPunct="1">
              <a:lnSpc>
                <a:spcPct val="100000"/>
              </a:lnSpc>
              <a:spcBef>
                <a:spcPct val="15000"/>
              </a:spcBef>
              <a:spcAft>
                <a:spcPts val="0"/>
              </a:spcAft>
              <a:buClr>
                <a:srgbClr val="A9A57C"/>
              </a:buClr>
              <a:buSzTx/>
              <a:buFontTx/>
              <a:buNone/>
              <a:tabLst>
                <a:tab pos="1371600" algn="r"/>
                <a:tab pos="1543050" algn="l"/>
                <a:tab pos="1885950" algn="l"/>
              </a:tabLst>
              <a:defRPr/>
            </a:pPr>
            <a:r>
              <a:rPr lang="en-GB" altLang="en-US" dirty="0" smtClean="0">
                <a:latin typeface="Arial" panose="020B0604020202020204" pitchFamily="34" charset="0"/>
                <a:cs typeface="Arial" panose="020B0604020202020204" pitchFamily="34" charset="0"/>
              </a:rPr>
              <a:t>Δ</a:t>
            </a:r>
            <a:r>
              <a:rPr lang="en-GB" altLang="en-US" dirty="0">
                <a:latin typeface="Arial" panose="020B0604020202020204" pitchFamily="34" charset="0"/>
                <a:cs typeface="Arial" panose="020B0604020202020204" pitchFamily="34" charset="0"/>
              </a:rPr>
              <a:t> </a:t>
            </a:r>
            <a:r>
              <a:rPr lang="en-GB" altLang="en-US" dirty="0" smtClean="0">
                <a:latin typeface="Arial" panose="020B0604020202020204" pitchFamily="34" charset="0"/>
                <a:cs typeface="Arial" panose="020B0604020202020204" pitchFamily="34" charset="0"/>
              </a:rPr>
              <a:t>is the Greek letter delta and means change.</a:t>
            </a:r>
            <a:endParaRPr lang="en-GB"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35287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xfrm>
            <a:off x="1150938" y="692150"/>
            <a:ext cx="4556125" cy="3416300"/>
          </a:xfrm>
          <a:ln cap="flat"/>
        </p:spPr>
      </p:sp>
      <p:sp>
        <p:nvSpPr>
          <p:cNvPr id="163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200" b="0" i="0" kern="1200" dirty="0" smtClean="0">
                <a:solidFill>
                  <a:schemeClr val="tx1"/>
                </a:solidFill>
                <a:effectLst/>
                <a:latin typeface="Arial" panose="020B0604020202020204" pitchFamily="34" charset="0"/>
                <a:cs typeface="Arial" panose="020B0604020202020204" pitchFamily="34" charset="0"/>
              </a:rPr>
              <a:t>We begin by looking at changes and relative inflation rates. We are looking at two countries here the UK and the US. As UK inflation increases and US inflation remains unchanged there will be an increase in the UK in demand for US goods as they will be cheaper than UK goods. There will be an increase in demand for the US dollar. Conversely, there will be a reduction in US demand for UK goods and hence the supply of dollars will fall. There will be upward pressure on the dollar and there will be a new equilibrium. In this case the dollar price of sixty pence or 0.6 of a pound increases to 0.61 of a pound or 61 Pence. </a:t>
            </a:r>
            <a:endParaRPr lang="en-GB"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xfrm>
            <a:off x="1150938" y="692150"/>
            <a:ext cx="4556125" cy="3416300"/>
          </a:xfrm>
          <a:ln/>
        </p:spPr>
      </p:sp>
      <p:sp>
        <p:nvSpPr>
          <p:cNvPr id="184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kern="1200" dirty="0" smtClean="0">
                <a:solidFill>
                  <a:schemeClr val="tx1"/>
                </a:solidFill>
                <a:effectLst/>
                <a:latin typeface="Arial" panose="020B0604020202020204" pitchFamily="34" charset="0"/>
                <a:cs typeface="Arial" panose="020B0604020202020204" pitchFamily="34" charset="0"/>
              </a:rPr>
              <a:t>Here we are considering relative interest rates and again two countries, the UK and the US. We are assuming UK interest rates increase, whilst US interest rates remain unchanged. Remember investors can now obtain a greater return in the UK. As a result, UK demand for US bank deposits and hence the demand for the dollar will fall because UK interest rates are more attractive to investors as these have increased. In the US there will be an increase in demand for UK or British bank deposits and hence the supply of the dollar. There will be downward pressure on dollars to a new equilibrium of 60 pence</a:t>
            </a:r>
            <a:r>
              <a:rPr lang="en-US" sz="1200" b="0" i="0" kern="1200" dirty="0" smtClean="0">
                <a:solidFill>
                  <a:schemeClr val="tx1"/>
                </a:solidFill>
                <a:effectLst/>
                <a:latin typeface="Times New Roman" pitchFamily="18" charset="0"/>
                <a:ea typeface="+mn-ea"/>
                <a:cs typeface="+mn-cs"/>
              </a:rPr>
              <a:t>.</a:t>
            </a:r>
            <a:endParaRPr lang="en-GB"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150938" y="692150"/>
            <a:ext cx="4556125" cy="3416300"/>
          </a:xfrm>
          <a:ln cap="flat"/>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200" b="0" i="0" kern="1200" dirty="0" smtClean="0">
                <a:solidFill>
                  <a:schemeClr val="tx1"/>
                </a:solidFill>
                <a:effectLst/>
                <a:latin typeface="Arial" panose="020B0604020202020204" pitchFamily="34" charset="0"/>
                <a:cs typeface="Arial" panose="020B0604020202020204" pitchFamily="34" charset="0"/>
              </a:rPr>
              <a:t>In reality a relatively high interest rate may actually reflect expectations of relatively high inflation and  this may discourage foreign investments. Often interest rates are used to control inflation. If interest rates are high then there is less debt and this reduces demand for goods and services. It is thus useful to consider the real interest rate which adjusts the nominal interest rate for inflation. </a:t>
            </a:r>
            <a:endParaRPr lang="en-GB" sz="1200" b="0" i="0" kern="1200" dirty="0" smtClean="0">
              <a:solidFill>
                <a:schemeClr val="tx1"/>
              </a:solidFill>
              <a:effectLst/>
              <a:latin typeface="Arial" panose="020B0604020202020204" pitchFamily="34" charset="0"/>
              <a:cs typeface="Arial" panose="020B0604020202020204" pitchFamily="34" charset="0"/>
            </a:endParaRPr>
          </a:p>
          <a:p>
            <a:endParaRPr lang="en-GB" altLang="en-US" dirty="0">
              <a:latin typeface="Arial" panose="020B0604020202020204" pitchFamily="34" charset="0"/>
              <a:cs typeface="Arial" panose="020B0604020202020204" pitchFamily="34" charset="0"/>
            </a:endParaRPr>
          </a:p>
          <a:p>
            <a:r>
              <a:rPr lang="en-GB" altLang="en-US" dirty="0" smtClean="0">
                <a:latin typeface="Arial" panose="020B0604020202020204" pitchFamily="34" charset="0"/>
                <a:cs typeface="Arial" panose="020B0604020202020204" pitchFamily="34" charset="0"/>
              </a:rPr>
              <a:t>Much of the monetary policies of the 1980s used high interest  rates to counter high inflation rates.</a:t>
            </a:r>
            <a:endParaRPr lang="en-GB"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xfrm>
            <a:off x="1150938" y="692150"/>
            <a:ext cx="4556125" cy="3416300"/>
          </a:xfrm>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200" b="0" i="0" kern="1200" dirty="0" smtClean="0">
                <a:solidFill>
                  <a:schemeClr val="tx1"/>
                </a:solidFill>
                <a:effectLst/>
                <a:latin typeface="Arial" panose="020B0604020202020204" pitchFamily="34" charset="0"/>
                <a:cs typeface="Arial" panose="020B0604020202020204" pitchFamily="34" charset="0"/>
              </a:rPr>
              <a:t>The real interest rates approximates to the nominal interest rate minus the inflation rate. This relationship is sometimes called the Fisher effect. After the American economist Irving Fisher. As a result any US investor should only invest in the UK If he or she believes that the interest rate less inflation that is the real interest rate is going to be higher in the UK than in the US. </a:t>
            </a:r>
            <a:endParaRPr lang="en-GB"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xfrm>
            <a:off x="1150938" y="692150"/>
            <a:ext cx="4556125" cy="3416300"/>
          </a:xfrm>
          <a:ln/>
        </p:spPr>
      </p:sp>
      <p:sp>
        <p:nvSpPr>
          <p:cNvPr id="245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200" b="0" i="0" kern="1200" dirty="0" smtClean="0">
                <a:solidFill>
                  <a:schemeClr val="tx1"/>
                </a:solidFill>
                <a:effectLst/>
                <a:latin typeface="Arial" panose="020B0604020202020204" pitchFamily="34" charset="0"/>
                <a:cs typeface="Arial" panose="020B0604020202020204" pitchFamily="34" charset="0"/>
              </a:rPr>
              <a:t>Fisher argued that the difference between interest rates was due to three factors: time </a:t>
            </a:r>
            <a:r>
              <a:rPr lang="en-GB" sz="1200" b="0" i="0" kern="1200" dirty="0" smtClean="0">
                <a:solidFill>
                  <a:schemeClr val="tx1"/>
                </a:solidFill>
                <a:effectLst/>
                <a:latin typeface="Arial" panose="020B0604020202020204" pitchFamily="34" charset="0"/>
                <a:cs typeface="Arial" panose="020B0604020202020204" pitchFamily="34" charset="0"/>
              </a:rPr>
              <a:t>preference ( value attached to receiving a good or service at an earlier point in time); </a:t>
            </a:r>
            <a:r>
              <a:rPr lang="en-GB" sz="1200" b="0" i="0" kern="1200" dirty="0" smtClean="0">
                <a:solidFill>
                  <a:schemeClr val="tx1"/>
                </a:solidFill>
                <a:effectLst/>
                <a:latin typeface="Arial" panose="020B0604020202020204" pitchFamily="34" charset="0"/>
                <a:cs typeface="Arial" panose="020B0604020202020204" pitchFamily="34" charset="0"/>
              </a:rPr>
              <a:t>risk and inflation. Normally time preference and risk between two countries will be the same. Therefore, the difference between interest rates is solely due to inflation. In this example we can see that there is no difference between the time preference and risk in country A and country B. The real inflation rate  is </a:t>
            </a:r>
            <a:r>
              <a:rPr lang="en-GB" sz="1200" b="0" i="0" kern="1200" dirty="0" smtClean="0">
                <a:solidFill>
                  <a:schemeClr val="tx1"/>
                </a:solidFill>
                <a:effectLst/>
                <a:latin typeface="Arial" panose="020B0604020202020204" pitchFamily="34" charset="0"/>
                <a:cs typeface="Arial" panose="020B0604020202020204" pitchFamily="34" charset="0"/>
              </a:rPr>
              <a:t>2</a:t>
            </a:r>
            <a:r>
              <a:rPr lang="en-GB" dirty="0" smtClean="0">
                <a:latin typeface="Arial" panose="020B0604020202020204" pitchFamily="34" charset="0"/>
                <a:cs typeface="Arial" panose="020B0604020202020204" pitchFamily="34" charset="0"/>
              </a:rPr>
              <a:t>.</a:t>
            </a:r>
            <a:r>
              <a:rPr lang="en-GB" sz="1200" b="0" i="0" kern="1200" dirty="0" smtClean="0">
                <a:solidFill>
                  <a:schemeClr val="tx1"/>
                </a:solidFill>
                <a:effectLst/>
                <a:latin typeface="Arial" panose="020B0604020202020204" pitchFamily="34" charset="0"/>
                <a:cs typeface="Arial" panose="020B0604020202020204" pitchFamily="34" charset="0"/>
              </a:rPr>
              <a:t>5</a:t>
            </a:r>
            <a:r>
              <a:rPr lang="en-GB" sz="1200" b="0" i="0" kern="1200" dirty="0" smtClean="0">
                <a:solidFill>
                  <a:schemeClr val="tx1"/>
                </a:solidFill>
                <a:effectLst/>
                <a:latin typeface="Arial" panose="020B0604020202020204" pitchFamily="34" charset="0"/>
                <a:cs typeface="Arial" panose="020B0604020202020204" pitchFamily="34" charset="0"/>
              </a:rPr>
              <a:t> %. The difference between the inflation rates of two percent is solely due to inflation. This makes sense If you consider different economic policies in country A and in country B. </a:t>
            </a:r>
            <a:endParaRPr lang="en-GB"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xfrm>
            <a:off x="1150938" y="692150"/>
            <a:ext cx="4556125" cy="3416300"/>
          </a:xfrm>
          <a:ln/>
        </p:spPr>
      </p:sp>
      <p:sp>
        <p:nvSpPr>
          <p:cNvPr id="266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200" b="0" i="0" kern="1200" dirty="0" smtClean="0">
                <a:solidFill>
                  <a:schemeClr val="tx1"/>
                </a:solidFill>
                <a:effectLst/>
                <a:latin typeface="Arial" panose="020B0604020202020204" pitchFamily="34" charset="0"/>
                <a:cs typeface="Arial" panose="020B0604020202020204" pitchFamily="34" charset="0"/>
              </a:rPr>
              <a:t>Now we look at relative income levels, and again </a:t>
            </a:r>
            <a:r>
              <a:rPr lang="en-GB" sz="1200" b="0" i="0" kern="1200" dirty="0" smtClean="0">
                <a:solidFill>
                  <a:schemeClr val="tx1"/>
                </a:solidFill>
                <a:effectLst/>
                <a:latin typeface="Arial" panose="020B0604020202020204" pitchFamily="34" charset="0"/>
                <a:cs typeface="Arial" panose="020B0604020202020204" pitchFamily="34" charset="0"/>
              </a:rPr>
              <a:t>we are </a:t>
            </a:r>
            <a:r>
              <a:rPr lang="en-GB" sz="1200" b="0" i="0" kern="1200" dirty="0" smtClean="0">
                <a:solidFill>
                  <a:schemeClr val="tx1"/>
                </a:solidFill>
                <a:effectLst/>
                <a:latin typeface="Arial" panose="020B0604020202020204" pitchFamily="34" charset="0"/>
                <a:cs typeface="Arial" panose="020B0604020202020204" pitchFamily="34" charset="0"/>
              </a:rPr>
              <a:t>using the UK and the US. Here, UK income levels increase whilst US income levels remained unchanged. As a result, there will be an increase in demand for US goods and hence dollars simply because UK consumers have more income. There is no expected change for the supply of US dollars as US income levels are constant. That is, there is no change to US income levels. As a result, the value of the dollar will appreciate against the pound. The equilibrium exchange rate and the value of the dollar are expected to rise. </a:t>
            </a:r>
            <a:endParaRPr lang="en-GB"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xfrm>
            <a:off x="1150938" y="692150"/>
            <a:ext cx="4556125" cy="3416300"/>
          </a:xfrm>
          <a:ln cap="flat"/>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200" b="0" i="0" kern="1200" dirty="0" smtClean="0">
                <a:solidFill>
                  <a:schemeClr val="tx1"/>
                </a:solidFill>
                <a:effectLst/>
                <a:latin typeface="Arial" panose="020B0604020202020204" pitchFamily="34" charset="0"/>
                <a:cs typeface="Arial" panose="020B0604020202020204" pitchFamily="34" charset="0"/>
              </a:rPr>
              <a:t>The next factor that we will consider is government controls or the level of government intervention. Governments always consider how strong or weak their currency is for purely domestic economic reasons</a:t>
            </a:r>
            <a:r>
              <a:rPr lang="en-GB" sz="1200" b="0" i="0" kern="1200" dirty="0" smtClean="0">
                <a:solidFill>
                  <a:schemeClr val="tx1"/>
                </a:solidFill>
                <a:effectLst/>
                <a:latin typeface="Arial" panose="020B0604020202020204" pitchFamily="34" charset="0"/>
                <a:cs typeface="Arial" panose="020B0604020202020204" pitchFamily="34" charset="0"/>
              </a:rPr>
              <a:t>. The </a:t>
            </a:r>
            <a:r>
              <a:rPr lang="en-GB" sz="1200" b="0" i="0" kern="1200" dirty="0" smtClean="0">
                <a:solidFill>
                  <a:schemeClr val="tx1"/>
                </a:solidFill>
                <a:effectLst/>
                <a:latin typeface="Arial" panose="020B0604020202020204" pitchFamily="34" charset="0"/>
                <a:cs typeface="Arial" panose="020B0604020202020204" pitchFamily="34" charset="0"/>
              </a:rPr>
              <a:t>government may influence the equilibrium exchange rate by using several tools. They may impose foreign exchange barriers which prevents their currency from being exported abroad or prevent foreign currency from being imported. They may also impose foreign trade barriers. This could be through using quotas to limit the volume of goods traded or imposing taxes on imported or even exported goods. Another word for taxes could be tariffs and we will see when the UK leaves the EU on 31st of December 2020 that goods will become more expensive as tariffs will be applied. The government may also intervene directly in the foreign exchange market through influencing macro variables such as interest rates; levels of income and taking action to reduce inflation. It is worth remembering that in many advanced economies technically, the central banks are independent of government influence. But often, governments can indirectly influence central banks. </a:t>
            </a:r>
            <a:endParaRPr lang="en-GB"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a:xfrm>
            <a:off x="1150938" y="692150"/>
            <a:ext cx="4556125" cy="3416300"/>
          </a:xfrm>
          <a:ln cap="flat"/>
        </p:spPr>
      </p:sp>
      <p:sp>
        <p:nvSpPr>
          <p:cNvPr id="61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We are looking at exchange rate changes and we have three objectives to meet. </a:t>
            </a:r>
          </a:p>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1st.To explain how exchange rate movements are measured </a:t>
            </a:r>
          </a:p>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2nd.To explain the effect of demand and supply on an exchange price. </a:t>
            </a:r>
          </a:p>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3</a:t>
            </a:r>
            <a:r>
              <a:rPr lang="en-US" sz="1200" b="0" i="0" kern="1200" baseline="30000" dirty="0" smtClean="0">
                <a:solidFill>
                  <a:schemeClr val="tx1"/>
                </a:solidFill>
                <a:effectLst/>
                <a:latin typeface="Arial" panose="020B0604020202020204" pitchFamily="34" charset="0"/>
                <a:cs typeface="Arial" panose="020B0604020202020204" pitchFamily="34" charset="0"/>
              </a:rPr>
              <a:t>rd</a:t>
            </a:r>
            <a:r>
              <a:rPr lang="en-US" sz="1200" b="0" i="0" kern="1200" dirty="0" smtClean="0">
                <a:solidFill>
                  <a:schemeClr val="tx1"/>
                </a:solidFill>
                <a:effectLst/>
                <a:latin typeface="Arial" panose="020B0604020202020204" pitchFamily="34" charset="0"/>
                <a:cs typeface="Arial" panose="020B0604020202020204" pitchFamily="34" charset="0"/>
              </a:rPr>
              <a:t>.To examine a range of economic and market factors which may explain changes in the exchange rate. </a:t>
            </a:r>
          </a:p>
          <a:p>
            <a:endParaRPr lang="en-GB"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r>
              <a:rPr lang="en-GB" sz="1200" b="0" i="0" kern="1200" dirty="0" smtClean="0">
                <a:solidFill>
                  <a:schemeClr val="tx1"/>
                </a:solidFill>
                <a:effectLst/>
                <a:latin typeface="Arial" panose="020B0604020202020204" pitchFamily="34" charset="0"/>
                <a:cs typeface="Arial" panose="020B0604020202020204" pitchFamily="34" charset="0"/>
              </a:rPr>
              <a:t>In this example, we suppose US real interest rates rise relative to British real interest rates. As a result, British investors would want to invest in the US to gain a bigger return. There would be an increase in the supply of pounds as UK investors sell pounds to buy more dollars. But If the UK government placed a heavy tax on interest of earned income from foreign investments this could discourage the exchange of pounds for dollars. In effect a UK investor could gain more interest by investing in the US. However, they will have to pay more tax in the UK.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01643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xfrm>
            <a:off x="1150938" y="692150"/>
            <a:ext cx="4556125" cy="3416300"/>
          </a:xfrm>
          <a:ln cap="flat"/>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200" b="0" i="0" kern="1200" dirty="0" smtClean="0">
                <a:solidFill>
                  <a:schemeClr val="tx1"/>
                </a:solidFill>
                <a:effectLst/>
                <a:latin typeface="Arial" panose="020B0604020202020204" pitchFamily="34" charset="0"/>
                <a:cs typeface="Arial" panose="020B0604020202020204" pitchFamily="34" charset="0"/>
              </a:rPr>
              <a:t>The final factor that may influence exchange rates are expectations</a:t>
            </a:r>
            <a:r>
              <a:rPr lang="en-GB" sz="1200" b="0" i="0" kern="1200" dirty="0" smtClean="0">
                <a:solidFill>
                  <a:schemeClr val="tx1"/>
                </a:solidFill>
                <a:effectLst/>
                <a:latin typeface="Arial" panose="020B0604020202020204" pitchFamily="34" charset="0"/>
                <a:cs typeface="Arial" panose="020B0604020202020204" pitchFamily="34" charset="0"/>
              </a:rPr>
              <a:t>. The </a:t>
            </a:r>
            <a:r>
              <a:rPr lang="en-GB" sz="1200" b="0" i="0" kern="1200" dirty="0" smtClean="0">
                <a:solidFill>
                  <a:schemeClr val="tx1"/>
                </a:solidFill>
                <a:effectLst/>
                <a:latin typeface="Arial" panose="020B0604020202020204" pitchFamily="34" charset="0"/>
                <a:cs typeface="Arial" panose="020B0604020202020204" pitchFamily="34" charset="0"/>
              </a:rPr>
              <a:t>foreign exchange markets react to any news that may affect the future. Also, many institutional investors that are large foreign exchange market investors take currency positions based on anticipated interest rate movements in various countries. These investors will try to make money through using their knowledge and expectations in the foreign exchange market. Often this type of trade is carried out by speculators. This is a topic that we will look at later in this module. </a:t>
            </a:r>
            <a:endParaRPr lang="en-GB"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xfrm>
            <a:off x="1150938" y="692150"/>
            <a:ext cx="4556125" cy="3416300"/>
          </a:xfrm>
          <a:ln cap="flat"/>
        </p:spPr>
      </p:sp>
      <p:sp>
        <p:nvSpPr>
          <p:cNvPr id="327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200" b="0" i="0" kern="1200" dirty="0" smtClean="0">
                <a:solidFill>
                  <a:schemeClr val="tx1"/>
                </a:solidFill>
                <a:effectLst/>
                <a:latin typeface="Arial" panose="020B0604020202020204" pitchFamily="34" charset="0"/>
                <a:cs typeface="Arial" panose="020B0604020202020204" pitchFamily="34" charset="0"/>
              </a:rPr>
              <a:t>Often investors do not react correctly to economic signals and then find that they have to make a correction to their possession. Speculation on the currency of emerging markets can have a substantial impact on their exchange rates</a:t>
            </a:r>
            <a:r>
              <a:rPr lang="en-GB" sz="1200" b="0" i="0" kern="1200" dirty="0" smtClean="0">
                <a:solidFill>
                  <a:schemeClr val="tx1"/>
                </a:solidFill>
                <a:effectLst/>
                <a:latin typeface="Arial" panose="020B0604020202020204" pitchFamily="34" charset="0"/>
                <a:cs typeface="Arial" panose="020B0604020202020204" pitchFamily="34" charset="0"/>
              </a:rPr>
              <a:t>. Sometimes developed markets are caught in a web of speculation</a:t>
            </a:r>
            <a:r>
              <a:rPr lang="en-GB" sz="1200" b="0" i="0" kern="1200" dirty="0" smtClean="0">
                <a:solidFill>
                  <a:schemeClr val="tx1"/>
                </a:solidFill>
                <a:effectLst/>
                <a:latin typeface="Arial" panose="020B0604020202020204" pitchFamily="34" charset="0"/>
                <a:cs typeface="Arial" panose="020B0604020202020204" pitchFamily="34" charset="0"/>
              </a:rPr>
              <a:t> One of the examples we will look at will be speculation </a:t>
            </a:r>
            <a:r>
              <a:rPr lang="en-GB" dirty="0" smtClean="0">
                <a:latin typeface="Arial" panose="020B0604020202020204" pitchFamily="34" charset="0"/>
                <a:cs typeface="Arial" panose="020B0604020202020204" pitchFamily="34" charset="0"/>
              </a:rPr>
              <a:t>in</a:t>
            </a:r>
            <a:r>
              <a:rPr lang="en-GB" sz="1200" b="0" i="0" kern="1200" dirty="0" smtClean="0">
                <a:solidFill>
                  <a:schemeClr val="tx1"/>
                </a:solidFill>
                <a:effectLst/>
                <a:latin typeface="Arial" panose="020B0604020202020204" pitchFamily="34" charset="0"/>
                <a:cs typeface="Arial" panose="020B0604020202020204" pitchFamily="34" charset="0"/>
              </a:rPr>
              <a:t> a developed market in this case the UK on what is known as Black Wednesday. </a:t>
            </a:r>
            <a:endParaRPr lang="en-GB"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r>
              <a:rPr lang="en-GB" sz="1200" b="0" i="0" kern="1200" dirty="0" smtClean="0">
                <a:solidFill>
                  <a:schemeClr val="tx1"/>
                </a:solidFill>
                <a:effectLst/>
                <a:latin typeface="Arial" panose="020B0604020202020204" pitchFamily="34" charset="0"/>
                <a:cs typeface="Arial" panose="020B0604020202020204" pitchFamily="34" charset="0"/>
              </a:rPr>
              <a:t>There are other factors that can influence exchange rates. One is relative economic growth rates whereby a nation with a strong economic growth will attract investment capital. There will be increased demand for the domestic currency and, all things being equal, this will lead to a stronger currency. On the other hand, nations with poor growth prospects will see capital being exported abroad and their currency will become weaker.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7091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r>
              <a:rPr lang="en-GB" sz="1200" b="0" i="0" kern="1200" dirty="0" smtClean="0">
                <a:solidFill>
                  <a:schemeClr val="tx1"/>
                </a:solidFill>
                <a:effectLst/>
                <a:latin typeface="Arial" panose="020B0604020202020204" pitchFamily="34" charset="0"/>
                <a:cs typeface="Arial" panose="020B0604020202020204" pitchFamily="34" charset="0"/>
              </a:rPr>
              <a:t>We cannot consider exchange rates without thinking about political and economic risk. Investors will normally invest in countries with low political and economic risk</a:t>
            </a:r>
            <a:r>
              <a:rPr lang="en-GB" sz="1200" b="0" i="0" kern="1200" dirty="0" smtClean="0">
                <a:solidFill>
                  <a:schemeClr val="tx1"/>
                </a:solidFill>
                <a:effectLst/>
                <a:latin typeface="Arial" panose="020B0604020202020204" pitchFamily="34" charset="0"/>
                <a:cs typeface="Arial" panose="020B0604020202020204" pitchFamily="34" charset="0"/>
              </a:rPr>
              <a:t>. However</a:t>
            </a:r>
            <a:r>
              <a:rPr lang="en-GB" sz="1200" b="0" i="0" kern="1200" dirty="0" smtClean="0">
                <a:solidFill>
                  <a:schemeClr val="tx1"/>
                </a:solidFill>
                <a:effectLst/>
                <a:latin typeface="Arial" panose="020B0604020202020204" pitchFamily="34" charset="0"/>
                <a:cs typeface="Arial" panose="020B0604020202020204" pitchFamily="34" charset="0"/>
              </a:rPr>
              <a:t>, some investors will hold assets in countries with high political and economic risk If the returns are substantially higher in those countries.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03793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xfrm>
            <a:off x="1150938" y="692150"/>
            <a:ext cx="4556125" cy="3416300"/>
          </a:xfrm>
          <a:ln/>
        </p:spPr>
      </p:sp>
      <p:sp>
        <p:nvSpPr>
          <p:cNvPr id="348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200" b="0" i="0" kern="1200" dirty="0" smtClean="0">
                <a:solidFill>
                  <a:schemeClr val="tx1"/>
                </a:solidFill>
                <a:effectLst/>
                <a:latin typeface="Arial" panose="020B0604020202020204" pitchFamily="34" charset="0"/>
                <a:cs typeface="Arial" panose="020B0604020202020204" pitchFamily="34" charset="0"/>
              </a:rPr>
              <a:t>Remember, the factors that we have examined so far interact with each other. Sometimes they will simultaneously affect exchange rate </a:t>
            </a:r>
            <a:r>
              <a:rPr lang="en-GB" sz="1200" b="0" i="0" kern="1200" dirty="0" smtClean="0">
                <a:solidFill>
                  <a:schemeClr val="tx1"/>
                </a:solidFill>
                <a:effectLst/>
                <a:latin typeface="Arial" panose="020B0604020202020204" pitchFamily="34" charset="0"/>
                <a:cs typeface="Arial" panose="020B0604020202020204" pitchFamily="34" charset="0"/>
              </a:rPr>
              <a:t>movements .</a:t>
            </a:r>
            <a:r>
              <a:rPr lang="en-GB" sz="1200" b="0" i="0" kern="1200" dirty="0" smtClean="0">
                <a:solidFill>
                  <a:schemeClr val="tx1"/>
                </a:solidFill>
                <a:effectLst/>
                <a:latin typeface="Arial" panose="020B0604020202020204" pitchFamily="34" charset="0"/>
                <a:cs typeface="Arial" panose="020B0604020202020204" pitchFamily="34" charset="0"/>
              </a:rPr>
              <a:t>For example, an increase in income levels sometimes causes expectations of higher interest rates. Thus, placing opposing pressures on foreign currency values. When we consider the factors that influence exchange rates, we must always be aware of the interaction between these factors. </a:t>
            </a:r>
            <a:endParaRPr lang="en-GB"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026"/>
          <p:cNvSpPr>
            <a:spLocks noGrp="1" noRot="1" noChangeAspect="1" noChangeArrowheads="1" noTextEdit="1"/>
          </p:cNvSpPr>
          <p:nvPr>
            <p:ph type="sldImg"/>
          </p:nvPr>
        </p:nvSpPr>
        <p:spPr>
          <a:xfrm>
            <a:off x="1150938" y="692150"/>
            <a:ext cx="4556125" cy="3416300"/>
          </a:xfrm>
          <a:ln cap="flat"/>
        </p:spPr>
      </p:sp>
      <p:sp>
        <p:nvSpPr>
          <p:cNvPr id="36867"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dirty="0">
                <a:latin typeface="Arial" panose="020B0604020202020204" pitchFamily="34" charset="0"/>
                <a:cs typeface="Arial" panose="020B0604020202020204" pitchFamily="34" charset="0"/>
              </a:rPr>
              <a:t>Transaction within the foreign exchange markets facilitate either trade or financial flows. Trade-related foreign exchange transactions are generally less responsive to news. Financial flow transactions are very responsive to news. </a:t>
            </a:r>
            <a:r>
              <a:rPr lang="en-GB" sz="1200" b="0" i="0" kern="1200" dirty="0" smtClean="0">
                <a:solidFill>
                  <a:schemeClr val="tx1"/>
                </a:solidFill>
                <a:effectLst/>
                <a:latin typeface="Arial" panose="020B0604020202020204" pitchFamily="34" charset="0"/>
                <a:cs typeface="Arial" panose="020B0604020202020204" pitchFamily="34" charset="0"/>
              </a:rPr>
              <a:t>In this diagram we have split the factors into three groups; Trade related factors; financial factors and </a:t>
            </a:r>
            <a:r>
              <a:rPr lang="en-GB" sz="1200" b="0" i="0" kern="1200" dirty="0" smtClean="0">
                <a:solidFill>
                  <a:schemeClr val="tx1"/>
                </a:solidFill>
                <a:effectLst/>
                <a:latin typeface="Arial" panose="020B0604020202020204" pitchFamily="34" charset="0"/>
                <a:cs typeface="Arial" panose="020B0604020202020204" pitchFamily="34" charset="0"/>
              </a:rPr>
              <a:t>market factors. Work </a:t>
            </a:r>
            <a:r>
              <a:rPr lang="en-GB" sz="1200" b="0" i="0" kern="1200" dirty="0" smtClean="0">
                <a:solidFill>
                  <a:schemeClr val="tx1"/>
                </a:solidFill>
                <a:effectLst/>
                <a:latin typeface="Arial" panose="020B0604020202020204" pitchFamily="34" charset="0"/>
                <a:cs typeface="Arial" panose="020B0604020202020204" pitchFamily="34" charset="0"/>
              </a:rPr>
              <a:t>through the diagram and see how each group of factors can affect exchange rates. </a:t>
            </a:r>
            <a:endParaRPr lang="en-GB" altLang="en-US" dirty="0">
              <a:latin typeface="Arial" panose="020B0604020202020204" pitchFamily="34" charset="0"/>
              <a:cs typeface="Arial" panose="020B0604020202020204" pitchFamily="34" charset="0"/>
            </a:endParaRPr>
          </a:p>
          <a:p>
            <a:endParaRPr lang="en-GB"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xfrm>
            <a:off x="1150938" y="692150"/>
            <a:ext cx="4556125" cy="3416300"/>
          </a:xfrm>
          <a:ln cap="flat"/>
        </p:spPr>
      </p:sp>
      <p:sp>
        <p:nvSpPr>
          <p:cNvPr id="430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dirty="0">
                <a:latin typeface="Arial" panose="020B0604020202020204" pitchFamily="34" charset="0"/>
                <a:cs typeface="Arial" panose="020B0604020202020204" pitchFamily="34" charset="0"/>
              </a:rPr>
              <a:t>7.20% annual rate so monthly rate is 0.6% so interest is 20m*1.006=20,120,000</a:t>
            </a:r>
          </a:p>
          <a:p>
            <a:r>
              <a:rPr lang="en-GB" altLang="en-US" dirty="0">
                <a:latin typeface="Arial" panose="020B0604020202020204" pitchFamily="34" charset="0"/>
                <a:cs typeface="Arial" panose="020B0604020202020204" pitchFamily="34" charset="0"/>
              </a:rPr>
              <a:t>6.48% annual rate so monthly rate is 0.54% so interest is </a:t>
            </a:r>
            <a:r>
              <a:rPr lang="en-GB" altLang="en-US" dirty="0" smtClean="0">
                <a:latin typeface="Arial" panose="020B0604020202020204" pitchFamily="34" charset="0"/>
                <a:cs typeface="Arial" panose="020B0604020202020204" pitchFamily="34" charset="0"/>
              </a:rPr>
              <a:t>57142857*1.0054=57,451,428</a:t>
            </a:r>
          </a:p>
          <a:p>
            <a:r>
              <a:rPr lang="en-GB" sz="1200" b="0" i="0" kern="1200" dirty="0" smtClean="0">
                <a:solidFill>
                  <a:schemeClr val="tx1"/>
                </a:solidFill>
                <a:effectLst/>
                <a:latin typeface="Arial" panose="020B0604020202020204" pitchFamily="34" charset="0"/>
                <a:cs typeface="Arial" panose="020B0604020202020204" pitchFamily="34" charset="0"/>
              </a:rPr>
              <a:t>Here we have an example of a bank speculating on anticipated exchange rates. The bank expects the New Zealand dollar to appreciate against the pound that is to become stronger. So, the bank borrows UK pounds and exchanges them to New Zealand dollars. And invests the dollars for 30 days and then transfers these NZ dollars back to Pounds and as you can see the bank if successful will make a significant profit. On the other hand, if the NZ dollar depreciates there will be a loss. </a:t>
            </a:r>
            <a:endParaRPr lang="en-GB"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1150938" y="692150"/>
            <a:ext cx="4556125" cy="3416300"/>
          </a:xfrm>
          <a:ln cap="flat"/>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dirty="0">
                <a:latin typeface="Arial" panose="020B0604020202020204" pitchFamily="34" charset="0"/>
                <a:cs typeface="Arial" panose="020B0604020202020204" pitchFamily="34" charset="0"/>
              </a:rPr>
              <a:t>6.96% annual rate so monthly rate is 0.58% so interest is 40m*1.0058=40,232,000</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altLang="en-US" dirty="0">
                <a:latin typeface="Arial" panose="020B0604020202020204" pitchFamily="34" charset="0"/>
                <a:cs typeface="Arial" panose="020B0604020202020204" pitchFamily="34" charset="0"/>
              </a:rPr>
              <a:t>6.72% annual rate so monthly rate is 0.56% so interest is </a:t>
            </a:r>
            <a:r>
              <a:rPr lang="en-GB" altLang="en-US" dirty="0" smtClean="0">
                <a:latin typeface="Arial" panose="020B0604020202020204" pitchFamily="34" charset="0"/>
                <a:cs typeface="Arial" panose="020B0604020202020204" pitchFamily="34" charset="0"/>
              </a:rPr>
              <a:t>20m*1.0056=20,112,000</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kern="1200" dirty="0" smtClean="0">
                <a:solidFill>
                  <a:schemeClr val="tx1"/>
                </a:solidFill>
                <a:effectLst/>
                <a:latin typeface="Arial" panose="020B0604020202020204" pitchFamily="34" charset="0"/>
                <a:cs typeface="Arial" panose="020B0604020202020204" pitchFamily="34" charset="0"/>
              </a:rPr>
              <a:t>Again, we have an example of speculation. This time the bank expects the New Zealand dollar to depreciate against the euro. If successful the bank can still make a profit, but it does so by borrowing NZ dollars and exchanging them for euros. Then after 30 days it exchanges the euros for NZ dollars and again can make a significant profit. A word of warning, If the New Zealand dollar had appreciated against the euro then the bank would have made a significant loss</a:t>
            </a:r>
            <a:endParaRPr lang="en-GB" altLang="en-US" dirty="0">
              <a:latin typeface="Arial" panose="020B0604020202020204" pitchFamily="34" charset="0"/>
              <a:cs typeface="Arial" panose="020B0604020202020204" pitchFamily="34" charset="0"/>
            </a:endParaRPr>
          </a:p>
          <a:p>
            <a:endParaRPr lang="en-GB"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xfrm>
            <a:off x="1150938" y="692150"/>
            <a:ext cx="4556125" cy="3416300"/>
          </a:xfrm>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200" b="0" i="0" kern="1200" dirty="0" smtClean="0">
                <a:solidFill>
                  <a:schemeClr val="tx1"/>
                </a:solidFill>
                <a:effectLst/>
                <a:latin typeface="Arial" panose="020B0604020202020204" pitchFamily="34" charset="0"/>
                <a:cs typeface="Arial" panose="020B0604020202020204" pitchFamily="34" charset="0"/>
              </a:rPr>
              <a:t>However, some warning on </a:t>
            </a:r>
            <a:r>
              <a:rPr lang="en-GB" sz="1200" b="0" i="0" kern="1200" dirty="0" smtClean="0">
                <a:solidFill>
                  <a:schemeClr val="tx1"/>
                </a:solidFill>
                <a:effectLst/>
                <a:latin typeface="Arial" panose="020B0604020202020204" pitchFamily="34" charset="0"/>
                <a:cs typeface="Arial" panose="020B0604020202020204" pitchFamily="34" charset="0"/>
              </a:rPr>
              <a:t>speculation, </a:t>
            </a:r>
            <a:r>
              <a:rPr lang="en-GB" sz="1200" b="0" i="0" kern="1200" dirty="0" smtClean="0">
                <a:solidFill>
                  <a:schemeClr val="tx1"/>
                </a:solidFill>
                <a:effectLst/>
                <a:latin typeface="Arial" panose="020B0604020202020204" pitchFamily="34" charset="0"/>
                <a:cs typeface="Arial" panose="020B0604020202020204" pitchFamily="34" charset="0"/>
              </a:rPr>
              <a:t>exchange rates are very volatile.  And if your forecast is incorrect it can result in a larger </a:t>
            </a:r>
            <a:r>
              <a:rPr lang="en-GB" sz="1200" b="0" i="0" kern="1200" dirty="0" smtClean="0">
                <a:solidFill>
                  <a:schemeClr val="tx1"/>
                </a:solidFill>
                <a:effectLst/>
                <a:latin typeface="Arial" panose="020B0604020202020204" pitchFamily="34" charset="0"/>
                <a:cs typeface="Arial" panose="020B0604020202020204" pitchFamily="34" charset="0"/>
              </a:rPr>
              <a:t>loss . One</a:t>
            </a:r>
            <a:r>
              <a:rPr lang="en-GB" sz="1200" b="0" i="0" kern="1200" dirty="0" smtClean="0">
                <a:solidFill>
                  <a:schemeClr val="tx1"/>
                </a:solidFill>
                <a:effectLst/>
                <a:latin typeface="Arial" panose="020B0604020202020204" pitchFamily="34" charset="0"/>
                <a:cs typeface="Arial" panose="020B0604020202020204" pitchFamily="34" charset="0"/>
              </a:rPr>
              <a:t> example was the infamous Franklin National Bank which in 1974 became bankrupt. The main reason for the banks, insolvency was massive. Speculative losses from foreign exchange positions. </a:t>
            </a:r>
            <a:endParaRPr lang="en-GB"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We are often asked Why is it important to understand exchange </a:t>
            </a:r>
            <a:r>
              <a:rPr lang="en-US" sz="1200" b="0" i="0" kern="1200" dirty="0" smtClean="0">
                <a:solidFill>
                  <a:schemeClr val="tx1"/>
                </a:solidFill>
                <a:effectLst/>
                <a:latin typeface="Arial" panose="020B0604020202020204" pitchFamily="34" charset="0"/>
                <a:cs typeface="Arial" panose="020B0604020202020204" pitchFamily="34" charset="0"/>
              </a:rPr>
              <a:t>rates?</a:t>
            </a:r>
            <a:r>
              <a:rPr lang="en-US" sz="1200" b="0" i="0" kern="1200" dirty="0" smtClean="0">
                <a:solidFill>
                  <a:schemeClr val="tx1"/>
                </a:solidFill>
                <a:effectLst/>
                <a:latin typeface="Arial" panose="020B0604020202020204" pitchFamily="34" charset="0"/>
                <a:cs typeface="Arial" panose="020B0604020202020204" pitchFamily="34" charset="0"/>
              </a:rPr>
              <a:t> </a:t>
            </a:r>
          </a:p>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There are a number of reasons: Economic activity is globally unified today to an unprecedented degree. In other words, almost every country in the world is trading with another country; Changes in one nation's economy is rapidly transmitted to its trading partners economies. So, for example, a downturn in the UK economy as a result of Brexit will impact on all of its trading partners; and these fluctuations in economic activity are almost immediately reflected in fluctuations in currency values. </a:t>
            </a:r>
          </a:p>
          <a:p>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As a result of globalisation, the foreign exchange markets is huge.</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2737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Let's look at some concepts that we may come across when reading on this topic. </a:t>
            </a:r>
          </a:p>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A freely floating exchange rate means there is no </a:t>
            </a:r>
            <a:r>
              <a:rPr lang="en-US" sz="1200" b="0" i="0" kern="1200" dirty="0" smtClean="0">
                <a:solidFill>
                  <a:schemeClr val="tx1"/>
                </a:solidFill>
                <a:effectLst/>
                <a:latin typeface="Arial" panose="020B0604020202020204" pitchFamily="34" charset="0"/>
                <a:cs typeface="Arial" panose="020B0604020202020204" pitchFamily="34" charset="0"/>
              </a:rPr>
              <a:t>government</a:t>
            </a:r>
            <a:r>
              <a:rPr lang="en-US" sz="1200" b="0" i="0" kern="1200" dirty="0" smtClean="0">
                <a:solidFill>
                  <a:schemeClr val="tx1"/>
                </a:solidFill>
                <a:effectLst/>
                <a:latin typeface="Arial" panose="020B0604020202020204" pitchFamily="34" charset="0"/>
                <a:cs typeface="Arial" panose="020B0604020202020204" pitchFamily="34" charset="0"/>
              </a:rPr>
              <a:t> intervention, and the value of the currency is set by market forces, that is supply and demand. </a:t>
            </a:r>
          </a:p>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A pegged currency is one whose value is set by the government. </a:t>
            </a:r>
          </a:p>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The term appreciation means one currency gains value in respect of the other. Depreciation means one currency loses value in respect of the other. </a:t>
            </a:r>
          </a:p>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A devaluation means a decrease in a stated value or normal value of a pegged currency and revaluation means increase in the value of a pegged currency. </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13707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074"/>
          <p:cNvSpPr>
            <a:spLocks noGrp="1" noRot="1" noChangeAspect="1" noChangeArrowheads="1" noTextEdit="1"/>
          </p:cNvSpPr>
          <p:nvPr>
            <p:ph type="sldImg"/>
          </p:nvPr>
        </p:nvSpPr>
        <p:spPr>
          <a:xfrm>
            <a:off x="1150938" y="692150"/>
            <a:ext cx="4556125" cy="3416300"/>
          </a:xfrm>
          <a:ln cap="flat"/>
        </p:spPr>
      </p:sp>
      <p:sp>
        <p:nvSpPr>
          <p:cNvPr id="8195" name="Rectangle 3075"/>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fontAlgn="base"/>
            <a:r>
              <a:rPr lang="en-US" b="0" i="0" kern="1200" dirty="0" smtClean="0">
                <a:solidFill>
                  <a:schemeClr val="tx1"/>
                </a:solidFill>
                <a:effectLst/>
                <a:latin typeface="Arial" panose="020B0604020202020204" pitchFamily="34" charset="0"/>
                <a:cs typeface="Arial" panose="020B0604020202020204" pitchFamily="34" charset="0"/>
              </a:rPr>
              <a:t>Remember, an exchange rate simply measures the value of one currency in units of another currency. So, for example, we can say £1 equals $1.20. When </a:t>
            </a:r>
            <a:r>
              <a:rPr lang="en-US" dirty="0" smtClean="0">
                <a:latin typeface="Arial" panose="020B0604020202020204" pitchFamily="34" charset="0"/>
                <a:cs typeface="Arial" panose="020B0604020202020204" pitchFamily="34" charset="0"/>
              </a:rPr>
              <a:t>a currency</a:t>
            </a:r>
            <a:r>
              <a:rPr lang="en-US" b="0" i="0" kern="1200" dirty="0" smtClean="0">
                <a:solidFill>
                  <a:schemeClr val="tx1"/>
                </a:solidFill>
                <a:effectLst/>
                <a:latin typeface="Arial" panose="020B0604020202020204" pitchFamily="34" charset="0"/>
                <a:cs typeface="Arial" panose="020B0604020202020204" pitchFamily="34" charset="0"/>
              </a:rPr>
              <a:t> declines in value, it is said to depreciate and if it increases in value, it is said to appreciate. </a:t>
            </a:r>
          </a:p>
          <a:p>
            <a:pPr rtl="0" fontAlgn="base"/>
            <a:r>
              <a:rPr lang="en-US" b="0" i="0" kern="1200" dirty="0" smtClean="0">
                <a:solidFill>
                  <a:schemeClr val="tx1"/>
                </a:solidFill>
                <a:effectLst/>
                <a:latin typeface="Arial" panose="020B0604020202020204" pitchFamily="34" charset="0"/>
                <a:cs typeface="Arial" panose="020B0604020202020204" pitchFamily="34" charset="0"/>
              </a:rPr>
              <a:t>Remember the pound example. The pound has lots of different exchange rates, so for example, £1 equal $1.20 or it may equal 1 Euro </a:t>
            </a:r>
            <a:r>
              <a:rPr lang="en-US" b="0" i="0" kern="1200" dirty="0" smtClean="0">
                <a:solidFill>
                  <a:schemeClr val="tx1"/>
                </a:solidFill>
                <a:effectLst/>
                <a:latin typeface="Arial" panose="020B0604020202020204" pitchFamily="34" charset="0"/>
                <a:cs typeface="Arial" panose="020B0604020202020204" pitchFamily="34" charset="0"/>
              </a:rPr>
              <a:t>10 cents </a:t>
            </a:r>
            <a:r>
              <a:rPr lang="en-US" b="0" i="0" kern="1200" dirty="0" smtClean="0">
                <a:solidFill>
                  <a:schemeClr val="tx1"/>
                </a:solidFill>
                <a:effectLst/>
                <a:latin typeface="Arial" panose="020B0604020202020204" pitchFamily="34" charset="0"/>
                <a:cs typeface="Arial" panose="020B0604020202020204" pitchFamily="34" charset="0"/>
              </a:rPr>
              <a:t>or it may equal 150 Japanese yen. </a:t>
            </a:r>
          </a:p>
          <a:p>
            <a:pPr rtl="0" fontAlgn="base"/>
            <a:r>
              <a:rPr lang="en-US" b="0" i="0" kern="1200" dirty="0" smtClean="0">
                <a:solidFill>
                  <a:schemeClr val="tx1"/>
                </a:solidFill>
                <a:effectLst/>
                <a:latin typeface="Arial" panose="020B0604020202020204" pitchFamily="34" charset="0"/>
                <a:cs typeface="Arial" panose="020B0604020202020204" pitchFamily="34" charset="0"/>
              </a:rPr>
              <a:t>When a currency appreciates against a currency whilst it depreciates against another currency, that currency is said to be “mixed in trading”. </a:t>
            </a:r>
          </a:p>
          <a:p>
            <a:pPr rtl="0" fontAlgn="base"/>
            <a:r>
              <a:rPr lang="en-US" b="0" i="0" kern="1200" dirty="0" smtClean="0">
                <a:solidFill>
                  <a:schemeClr val="tx1"/>
                </a:solidFill>
                <a:effectLst/>
                <a:latin typeface="Arial" panose="020B0604020202020204" pitchFamily="34" charset="0"/>
                <a:cs typeface="Arial" panose="020B0604020202020204" pitchFamily="34" charset="0"/>
              </a:rPr>
              <a:t>So, for example, the pound may rise from $1.20 to $1.22, which is an appreciation and on that day, it falls in value from 1 Euro 10 to 1 Euro 05 which is a depreciation. So, that day the pound is mixed in trading. It appreciates against the dollar but depreciates against the euro. </a:t>
            </a:r>
          </a:p>
          <a:p>
            <a:pPr rtl="0" fontAlgn="base"/>
            <a:r>
              <a:rPr lang="en-US" b="0" i="0" kern="1200" dirty="0" smtClean="0">
                <a:solidFill>
                  <a:schemeClr val="tx1"/>
                </a:solidFill>
                <a:effectLst/>
                <a:latin typeface="Arial" panose="020B0604020202020204" pitchFamily="34" charset="0"/>
                <a:cs typeface="Arial" panose="020B0604020202020204" pitchFamily="34" charset="0"/>
              </a:rPr>
              <a:t> Remember, an exchange rate simply measures the value of one currency in units of another currency. So, for example, we can say £1 equals $1.20. When it declines in value, it is said to depreciate and if it increases in value, it is said to appreciate. </a:t>
            </a:r>
          </a:p>
          <a:p>
            <a:pPr rtl="0" fontAlgn="base"/>
            <a:r>
              <a:rPr lang="en-US" sz="1050" b="0" i="0" kern="1200" dirty="0" smtClean="0">
                <a:solidFill>
                  <a:schemeClr val="tx1"/>
                </a:solidFill>
                <a:effectLst/>
                <a:latin typeface="Arial" panose="020B0604020202020204" pitchFamily="34" charset="0"/>
                <a:cs typeface="Arial" panose="020B0604020202020204" pitchFamily="34" charset="0"/>
              </a:rPr>
              <a:t> </a:t>
            </a:r>
          </a:p>
          <a:p>
            <a:pPr rtl="0" fontAlgn="base"/>
            <a:endParaRPr lang="en-US" sz="1200" b="0" i="0" kern="1200" dirty="0" smtClean="0">
              <a:solidFill>
                <a:schemeClr val="tx1"/>
              </a:solidFill>
              <a:effectLst/>
              <a:latin typeface="Times New Roman" pitchFamily="18" charset="0"/>
              <a:ea typeface="+mn-ea"/>
              <a:cs typeface="+mn-cs"/>
            </a:endParaRPr>
          </a:p>
          <a:p>
            <a:endParaRPr lang="en-GB"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r>
              <a:rPr lang="en-GB" sz="1200" b="0" i="0" kern="1200" dirty="0" smtClean="0">
                <a:solidFill>
                  <a:schemeClr val="tx1"/>
                </a:solidFill>
                <a:effectLst/>
                <a:latin typeface="Arial" panose="020B0604020202020204" pitchFamily="34" charset="0"/>
                <a:cs typeface="Arial" panose="020B0604020202020204" pitchFamily="34" charset="0"/>
              </a:rPr>
              <a:t>The foreign exchange market where currencies are traded is not a physical place. It is an electronically linked network of banks, foreign exchange brokers and dealers whose function is to bring together buyers and sellers of foreign currency. And when we bring together buyers and sellers, market forces that is supply and demand determined the price at which foreign exchange is quoted? </a:t>
            </a:r>
            <a:endParaRPr lang="en-GB" sz="1200" b="0" i="0" kern="1200" dirty="0" smtClean="0">
              <a:solidFill>
                <a:schemeClr val="tx1"/>
              </a:solidFill>
              <a:effectLst/>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The spot rate is for an immediate transaction. A forward rate is for a transaction of some future date.</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7773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spect="1" noChangeArrowheads="1" noTextEdit="1"/>
          </p:cNvSpPr>
          <p:nvPr>
            <p:ph type="sldImg"/>
          </p:nvPr>
        </p:nvSpPr>
        <p:spPr>
          <a:xfrm>
            <a:off x="1150938" y="692150"/>
            <a:ext cx="4556125" cy="3416300"/>
          </a:xfrm>
          <a:ln/>
        </p:spPr>
      </p:sp>
      <p:sp>
        <p:nvSpPr>
          <p:cNvPr id="102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To measure exchange rate movements. </a:t>
            </a:r>
            <a:r>
              <a:rPr lang="en-US" sz="1200" b="0" i="0" kern="1200" dirty="0" smtClean="0">
                <a:solidFill>
                  <a:schemeClr val="tx1"/>
                </a:solidFill>
                <a:effectLst/>
                <a:latin typeface="Arial" panose="020B0604020202020204" pitchFamily="34" charset="0"/>
                <a:cs typeface="Arial" panose="020B0604020202020204" pitchFamily="34" charset="0"/>
              </a:rPr>
              <a:t>We </a:t>
            </a:r>
            <a:r>
              <a:rPr lang="en-US" sz="1200" b="0" i="0" kern="1200" dirty="0" smtClean="0">
                <a:solidFill>
                  <a:schemeClr val="tx1"/>
                </a:solidFill>
                <a:effectLst/>
                <a:latin typeface="Arial" panose="020B0604020202020204" pitchFamily="34" charset="0"/>
                <a:cs typeface="Arial" panose="020B0604020202020204" pitchFamily="34" charset="0"/>
              </a:rPr>
              <a:t>often compare spot rates at two specific points in time. The spot rate at the more recent date is denoted as Capital S, small t and the spot rate at the earlier date is denoted as capital S, small t minus one .The percentage change is simply the difference between the two exchange rates divided by the earlier exchange rate times 100. </a:t>
            </a:r>
          </a:p>
          <a:p>
            <a:endParaRPr lang="en-GB"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ChangeArrowheads="1" noTextEdit="1"/>
          </p:cNvSpPr>
          <p:nvPr>
            <p:ph type="sldImg"/>
          </p:nvPr>
        </p:nvSpPr>
        <p:spPr>
          <a:xfrm>
            <a:off x="1150938" y="692150"/>
            <a:ext cx="4556125" cy="3416300"/>
          </a:xfrm>
          <a:ln/>
        </p:spPr>
      </p:sp>
      <p:sp>
        <p:nvSpPr>
          <p:cNvPr id="122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Here, we are looking at changes in exchange rates. There are five exchange rates covering a period of five years. But let's look at the exchange rate at the 1st of January 2001 and the 1st of January 2002. </a:t>
            </a:r>
          </a:p>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At the earlier date the 1st of January 2001, one euro was worth 94 cents. One year later, on the 1st of January 2002, One Euro was worth 89 cents. </a:t>
            </a:r>
          </a:p>
          <a:p>
            <a:pPr rtl="0" fontAlgn="base"/>
            <a:r>
              <a:rPr lang="en-US" sz="1200" b="0" i="0" kern="1200" dirty="0" smtClean="0">
                <a:solidFill>
                  <a:schemeClr val="tx1"/>
                </a:solidFill>
                <a:effectLst/>
                <a:latin typeface="Arial" panose="020B0604020202020204" pitchFamily="34" charset="0"/>
                <a:cs typeface="Arial" panose="020B0604020202020204" pitchFamily="34" charset="0"/>
              </a:rPr>
              <a:t>Immediately we can see that the euro has depreciated in value regarding the US dollar. But by how much? </a:t>
            </a:r>
          </a:p>
          <a:p>
            <a:endParaRPr lang="en-GB" altLang="en-US" dirty="0" smtClean="0">
              <a:latin typeface="Arial" panose="020B0604020202020204" pitchFamily="34" charset="0"/>
              <a:cs typeface="Arial" panose="020B0604020202020204" pitchFamily="34" charset="0"/>
            </a:endParaRPr>
          </a:p>
          <a:p>
            <a:r>
              <a:rPr lang="en-GB" altLang="en-US" dirty="0" smtClean="0">
                <a:latin typeface="Arial" panose="020B0604020202020204" pitchFamily="34" charset="0"/>
                <a:cs typeface="Arial" panose="020B0604020202020204" pitchFamily="34" charset="0"/>
              </a:rPr>
              <a:t>89 – 94 divided by 94 times 100 = - 5.3%</a:t>
            </a:r>
            <a:endParaRPr lang="en-GB" altLang="en-US" dirty="0">
              <a:latin typeface="Arial" panose="020B060402020202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lstStyle/>
          <a:p>
            <a:r>
              <a:rPr lang="en-GB" sz="1200" b="0" i="0" kern="1200" dirty="0" smtClean="0">
                <a:solidFill>
                  <a:schemeClr val="tx1"/>
                </a:solidFill>
                <a:effectLst/>
                <a:latin typeface="Arial" panose="020B0604020202020204" pitchFamily="34" charset="0"/>
                <a:cs typeface="Arial" panose="020B0604020202020204" pitchFamily="34" charset="0"/>
              </a:rPr>
              <a:t>Now, let's look at demand for currency. </a:t>
            </a:r>
            <a:endParaRPr lang="en-GB" sz="1200" b="0" i="0" kern="1200" dirty="0" smtClean="0">
              <a:solidFill>
                <a:schemeClr val="tx1"/>
              </a:solidFill>
              <a:effectLst/>
              <a:latin typeface="Arial" panose="020B0604020202020204" pitchFamily="34" charset="0"/>
              <a:cs typeface="Arial" panose="020B0604020202020204" pitchFamily="34" charset="0"/>
            </a:endParaRPr>
          </a:p>
          <a:p>
            <a:r>
              <a:rPr lang="en-GB" sz="1200" b="0" i="0" kern="1200" dirty="0" smtClean="0">
                <a:solidFill>
                  <a:schemeClr val="tx1"/>
                </a:solidFill>
                <a:effectLst/>
                <a:latin typeface="Arial" panose="020B0604020202020204" pitchFamily="34" charset="0"/>
                <a:cs typeface="Arial" panose="020B0604020202020204" pitchFamily="34" charset="0"/>
              </a:rPr>
              <a:t>When</a:t>
            </a:r>
            <a:r>
              <a:rPr lang="en-GB" sz="1200" b="0" i="0" kern="1200" dirty="0" smtClean="0">
                <a:solidFill>
                  <a:schemeClr val="tx1"/>
                </a:solidFill>
                <a:effectLst/>
                <a:latin typeface="Arial" panose="020B0604020202020204" pitchFamily="34" charset="0"/>
                <a:cs typeface="Arial" panose="020B0604020202020204" pitchFamily="34" charset="0"/>
              </a:rPr>
              <a:t> the dollar is expensive say $1 is worth 0.62 of a pound. There will be low demand for dollars to buy US goods and to invest in the US. British customers will find US goods, too expensive. However, when the dollar is cheap, say $1 equals </a:t>
            </a:r>
            <a:r>
              <a:rPr lang="en-GB" sz="1200" b="0" i="0" kern="1200" dirty="0" smtClean="0">
                <a:solidFill>
                  <a:schemeClr val="tx1"/>
                </a:solidFill>
                <a:effectLst/>
                <a:latin typeface="Arial" panose="020B0604020202020204" pitchFamily="34" charset="0"/>
                <a:cs typeface="Arial" panose="020B0604020202020204" pitchFamily="34" charset="0"/>
              </a:rPr>
              <a:t>0.57 of </a:t>
            </a:r>
            <a:r>
              <a:rPr lang="en-GB" sz="1200" b="0" i="0" kern="1200" dirty="0" smtClean="0">
                <a:solidFill>
                  <a:schemeClr val="tx1"/>
                </a:solidFill>
                <a:effectLst/>
                <a:latin typeface="Arial" panose="020B0604020202020204" pitchFamily="34" charset="0"/>
                <a:cs typeface="Arial" panose="020B0604020202020204" pitchFamily="34" charset="0"/>
              </a:rPr>
              <a:t>a pound there will be high demand for dollars to buy US goods and to invest in the US. This is because a British customer will find that US goods will be cheaper.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4240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A537019-4624-4157-ACBE-6921138F8DB3}" type="datetimeFigureOut">
              <a:rPr lang="en-GB" smtClean="0"/>
              <a:t>04/10/2020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4451CB-1A6B-48D0-B959-2B896A264FA9}" type="slidenum">
              <a:rPr lang="en-GB" smtClean="0"/>
              <a:t>‹#›</a:t>
            </a:fld>
            <a:endParaRPr lang="en-GB"/>
          </a:p>
        </p:txBody>
      </p:sp>
    </p:spTree>
    <p:extLst>
      <p:ext uri="{BB962C8B-B14F-4D97-AF65-F5344CB8AC3E}">
        <p14:creationId xmlns:p14="http://schemas.microsoft.com/office/powerpoint/2010/main" val="262799377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A537019-4624-4157-ACBE-6921138F8DB3}" type="datetimeFigureOut">
              <a:rPr lang="en-GB" smtClean="0"/>
              <a:t>04/10/2020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4451CB-1A6B-48D0-B959-2B896A264FA9}" type="slidenum">
              <a:rPr lang="en-GB" smtClean="0"/>
              <a:t>‹#›</a:t>
            </a:fld>
            <a:endParaRPr lang="en-GB"/>
          </a:p>
        </p:txBody>
      </p:sp>
    </p:spTree>
    <p:extLst>
      <p:ext uri="{BB962C8B-B14F-4D97-AF65-F5344CB8AC3E}">
        <p14:creationId xmlns:p14="http://schemas.microsoft.com/office/powerpoint/2010/main" val="137137487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A537019-4624-4157-ACBE-6921138F8DB3}" type="datetimeFigureOut">
              <a:rPr lang="en-GB" smtClean="0"/>
              <a:t>04/10/2020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4451CB-1A6B-48D0-B959-2B896A264FA9}" type="slidenum">
              <a:rPr lang="en-GB" smtClean="0"/>
              <a:t>‹#›</a:t>
            </a:fld>
            <a:endParaRPr lang="en-GB"/>
          </a:p>
        </p:txBody>
      </p:sp>
    </p:spTree>
    <p:extLst>
      <p:ext uri="{BB962C8B-B14F-4D97-AF65-F5344CB8AC3E}">
        <p14:creationId xmlns:p14="http://schemas.microsoft.com/office/powerpoint/2010/main" val="222768654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A537019-4624-4157-ACBE-6921138F8DB3}" type="datetimeFigureOut">
              <a:rPr lang="en-GB" smtClean="0"/>
              <a:t>04/10/2020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4451CB-1A6B-48D0-B959-2B896A264FA9}" type="slidenum">
              <a:rPr lang="en-GB" smtClean="0"/>
              <a:t>‹#›</a:t>
            </a:fld>
            <a:endParaRPr lang="en-GB"/>
          </a:p>
        </p:txBody>
      </p:sp>
    </p:spTree>
    <p:extLst>
      <p:ext uri="{BB962C8B-B14F-4D97-AF65-F5344CB8AC3E}">
        <p14:creationId xmlns:p14="http://schemas.microsoft.com/office/powerpoint/2010/main" val="408369335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537019-4624-4157-ACBE-6921138F8DB3}" type="datetimeFigureOut">
              <a:rPr lang="en-GB" smtClean="0"/>
              <a:t>04/10/2020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4451CB-1A6B-48D0-B959-2B896A264FA9}" type="slidenum">
              <a:rPr lang="en-GB" smtClean="0"/>
              <a:t>‹#›</a:t>
            </a:fld>
            <a:endParaRPr lang="en-GB"/>
          </a:p>
        </p:txBody>
      </p:sp>
    </p:spTree>
    <p:extLst>
      <p:ext uri="{BB962C8B-B14F-4D97-AF65-F5344CB8AC3E}">
        <p14:creationId xmlns:p14="http://schemas.microsoft.com/office/powerpoint/2010/main" val="12628796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A537019-4624-4157-ACBE-6921138F8DB3}" type="datetimeFigureOut">
              <a:rPr lang="en-GB" smtClean="0"/>
              <a:t>04/10/2020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4451CB-1A6B-48D0-B959-2B896A264FA9}" type="slidenum">
              <a:rPr lang="en-GB" smtClean="0"/>
              <a:t>‹#›</a:t>
            </a:fld>
            <a:endParaRPr lang="en-GB"/>
          </a:p>
        </p:txBody>
      </p:sp>
    </p:spTree>
    <p:extLst>
      <p:ext uri="{BB962C8B-B14F-4D97-AF65-F5344CB8AC3E}">
        <p14:creationId xmlns:p14="http://schemas.microsoft.com/office/powerpoint/2010/main" val="336977072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A537019-4624-4157-ACBE-6921138F8DB3}" type="datetimeFigureOut">
              <a:rPr lang="en-GB" smtClean="0"/>
              <a:t>04/10/2020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54451CB-1A6B-48D0-B959-2B896A264FA9}" type="slidenum">
              <a:rPr lang="en-GB" smtClean="0"/>
              <a:t>‹#›</a:t>
            </a:fld>
            <a:endParaRPr lang="en-GB"/>
          </a:p>
        </p:txBody>
      </p:sp>
    </p:spTree>
    <p:extLst>
      <p:ext uri="{BB962C8B-B14F-4D97-AF65-F5344CB8AC3E}">
        <p14:creationId xmlns:p14="http://schemas.microsoft.com/office/powerpoint/2010/main" val="408959515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A537019-4624-4157-ACBE-6921138F8DB3}" type="datetimeFigureOut">
              <a:rPr lang="en-GB" smtClean="0"/>
              <a:t>04/10/2020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54451CB-1A6B-48D0-B959-2B896A264FA9}" type="slidenum">
              <a:rPr lang="en-GB" smtClean="0"/>
              <a:t>‹#›</a:t>
            </a:fld>
            <a:endParaRPr lang="en-GB"/>
          </a:p>
        </p:txBody>
      </p:sp>
    </p:spTree>
    <p:extLst>
      <p:ext uri="{BB962C8B-B14F-4D97-AF65-F5344CB8AC3E}">
        <p14:creationId xmlns:p14="http://schemas.microsoft.com/office/powerpoint/2010/main" val="3935365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537019-4624-4157-ACBE-6921138F8DB3}" type="datetimeFigureOut">
              <a:rPr lang="en-GB" smtClean="0"/>
              <a:t>04/10/2020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54451CB-1A6B-48D0-B959-2B896A264FA9}" type="slidenum">
              <a:rPr lang="en-GB" smtClean="0"/>
              <a:t>‹#›</a:t>
            </a:fld>
            <a:endParaRPr lang="en-GB"/>
          </a:p>
        </p:txBody>
      </p:sp>
    </p:spTree>
    <p:extLst>
      <p:ext uri="{BB962C8B-B14F-4D97-AF65-F5344CB8AC3E}">
        <p14:creationId xmlns:p14="http://schemas.microsoft.com/office/powerpoint/2010/main" val="3161202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537019-4624-4157-ACBE-6921138F8DB3}" type="datetimeFigureOut">
              <a:rPr lang="en-GB" smtClean="0"/>
              <a:t>04/10/2020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4451CB-1A6B-48D0-B959-2B896A264FA9}" type="slidenum">
              <a:rPr lang="en-GB" smtClean="0"/>
              <a:t>‹#›</a:t>
            </a:fld>
            <a:endParaRPr lang="en-GB"/>
          </a:p>
        </p:txBody>
      </p:sp>
    </p:spTree>
    <p:extLst>
      <p:ext uri="{BB962C8B-B14F-4D97-AF65-F5344CB8AC3E}">
        <p14:creationId xmlns:p14="http://schemas.microsoft.com/office/powerpoint/2010/main" val="248216713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537019-4624-4157-ACBE-6921138F8DB3}" type="datetimeFigureOut">
              <a:rPr lang="en-GB" smtClean="0"/>
              <a:t>04/10/2020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4451CB-1A6B-48D0-B959-2B896A264FA9}" type="slidenum">
              <a:rPr lang="en-GB" smtClean="0"/>
              <a:t>‹#›</a:t>
            </a:fld>
            <a:endParaRPr lang="en-GB"/>
          </a:p>
        </p:txBody>
      </p:sp>
    </p:spTree>
    <p:extLst>
      <p:ext uri="{BB962C8B-B14F-4D97-AF65-F5344CB8AC3E}">
        <p14:creationId xmlns:p14="http://schemas.microsoft.com/office/powerpoint/2010/main" val="373480387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537019-4624-4157-ACBE-6921138F8DB3}" type="datetimeFigureOut">
              <a:rPr lang="en-GB" smtClean="0"/>
              <a:t>04/10/2020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4451CB-1A6B-48D0-B959-2B896A264FA9}" type="slidenum">
              <a:rPr lang="en-GB" smtClean="0"/>
              <a:t>‹#›</a:t>
            </a:fld>
            <a:endParaRPr lang="en-GB"/>
          </a:p>
        </p:txBody>
      </p:sp>
      <p:pic>
        <p:nvPicPr>
          <p:cNvPr id="7" name="Picture 1"/>
          <p:cNvPicPr>
            <a:picLocks noChangeAspect="1"/>
          </p:cNvPicPr>
          <p:nvPr userDrawn="1"/>
        </p:nvPicPr>
        <p:blipFill>
          <a:blip r:embed="rId13">
            <a:extLst>
              <a:ext uri="{28A0092B-C50C-407E-A947-70E740481C1C}">
                <a14:useLocalDpi xmlns:a14="http://schemas.microsoft.com/office/drawing/2010/main" val="0"/>
              </a:ext>
            </a:extLst>
          </a:blip>
          <a:srcRect l="16644" r="82373" b="29782"/>
          <a:stretch>
            <a:fillRect/>
          </a:stretch>
        </p:blipFill>
        <p:spPr bwMode="auto">
          <a:xfrm>
            <a:off x="0" y="0"/>
            <a:ext cx="6842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88263449"/>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500"/>
                                        <p:tgtEl>
                                          <p:spTgt spid="3">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left)">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p:bld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diagramData" Target="../diagrams/data11.xml"/><Relationship Id="rId3" Type="http://schemas.openxmlformats.org/officeDocument/2006/relationships/diagramData" Target="../diagrams/data10.xml"/><Relationship Id="rId7" Type="http://schemas.microsoft.com/office/2007/relationships/diagramDrawing" Target="../diagrams/drawing10.xml"/><Relationship Id="rId12" Type="http://schemas.microsoft.com/office/2007/relationships/diagramDrawing" Target="../diagrams/drawing1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0.xml"/><Relationship Id="rId11" Type="http://schemas.openxmlformats.org/officeDocument/2006/relationships/diagramColors" Target="../diagrams/colors11.xml"/><Relationship Id="rId5" Type="http://schemas.openxmlformats.org/officeDocument/2006/relationships/diagramQuickStyle" Target="../diagrams/quickStyle10.xml"/><Relationship Id="rId10" Type="http://schemas.openxmlformats.org/officeDocument/2006/relationships/diagramQuickStyle" Target="../diagrams/quickStyle11.xml"/><Relationship Id="rId4" Type="http://schemas.openxmlformats.org/officeDocument/2006/relationships/diagramLayout" Target="../diagrams/layout10.xml"/><Relationship Id="rId9" Type="http://schemas.openxmlformats.org/officeDocument/2006/relationships/diagramLayout" Target="../diagrams/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2.xml.rels><?xml version="1.0" encoding="UTF-8" standalone="yes"?>
<Relationships xmlns="http://schemas.openxmlformats.org/package/2006/relationships"><Relationship Id="rId8" Type="http://schemas.openxmlformats.org/officeDocument/2006/relationships/diagramData" Target="../diagrams/data16.xml"/><Relationship Id="rId3" Type="http://schemas.openxmlformats.org/officeDocument/2006/relationships/diagramData" Target="../diagrams/data15.xml"/><Relationship Id="rId7" Type="http://schemas.microsoft.com/office/2007/relationships/diagramDrawing" Target="../diagrams/drawing15.xml"/><Relationship Id="rId12" Type="http://schemas.microsoft.com/office/2007/relationships/diagramDrawing" Target="../diagrams/drawing16.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15.xml"/><Relationship Id="rId11" Type="http://schemas.openxmlformats.org/officeDocument/2006/relationships/diagramColors" Target="../diagrams/colors16.xml"/><Relationship Id="rId5" Type="http://schemas.openxmlformats.org/officeDocument/2006/relationships/diagramQuickStyle" Target="../diagrams/quickStyle15.xml"/><Relationship Id="rId10" Type="http://schemas.openxmlformats.org/officeDocument/2006/relationships/diagramQuickStyle" Target="../diagrams/quickStyle16.xml"/><Relationship Id="rId4" Type="http://schemas.openxmlformats.org/officeDocument/2006/relationships/diagramLayout" Target="../diagrams/layout15.xml"/><Relationship Id="rId9" Type="http://schemas.openxmlformats.org/officeDocument/2006/relationships/diagramLayout" Target="../diagrams/layout16.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p:txBody>
          <a:bodyPr>
            <a:normAutofit/>
          </a:bodyPr>
          <a:lstStyle/>
          <a:p>
            <a:pPr eaLnBrk="1" hangingPunct="1"/>
            <a:r>
              <a:rPr lang="en-GB" altLang="en-US" dirty="0"/>
              <a:t/>
            </a:r>
            <a:br>
              <a:rPr lang="en-GB" altLang="en-US" dirty="0"/>
            </a:br>
            <a:r>
              <a:rPr lang="en-GB" altLang="en-US" dirty="0" smtClean="0"/>
              <a:t>Exchange </a:t>
            </a:r>
            <a:r>
              <a:rPr lang="en-GB" altLang="en-US" dirty="0"/>
              <a:t>Rate Changes</a:t>
            </a:r>
            <a:endParaRPr lang="en-US"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DCB92D-9F79-6F46-8DB4-304FD6CF1ACA}"/>
              </a:ext>
            </a:extLst>
          </p:cNvPr>
          <p:cNvSpPr>
            <a:spLocks noGrp="1"/>
          </p:cNvSpPr>
          <p:nvPr>
            <p:ph type="title"/>
          </p:nvPr>
        </p:nvSpPr>
        <p:spPr/>
        <p:txBody>
          <a:bodyPr/>
          <a:lstStyle/>
          <a:p>
            <a:r>
              <a:rPr lang="en-US" dirty="0"/>
              <a:t>Exchange rate movements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8520077"/>
              </p:ext>
            </p:extLst>
          </p:nvPr>
        </p:nvGraphicFramePr>
        <p:xfrm>
          <a:off x="683568" y="1196752"/>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91864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E7DDD8-73D9-5E48-8609-2CAF95A685C5}"/>
              </a:ext>
            </a:extLst>
          </p:cNvPr>
          <p:cNvSpPr>
            <a:spLocks noGrp="1"/>
          </p:cNvSpPr>
          <p:nvPr>
            <p:ph type="title"/>
          </p:nvPr>
        </p:nvSpPr>
        <p:spPr/>
        <p:txBody>
          <a:bodyPr/>
          <a:lstStyle/>
          <a:p>
            <a:r>
              <a:rPr lang="en-US" dirty="0"/>
              <a:t>Equilibrium</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1127402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04778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3314" name="Rectangle 31"/>
          <p:cNvSpPr>
            <a:spLocks noGrp="1" noChangeArrowheads="1"/>
          </p:cNvSpPr>
          <p:nvPr>
            <p:ph type="title"/>
          </p:nvPr>
        </p:nvSpPr>
        <p:spPr/>
        <p:txBody>
          <a:bodyPr>
            <a:normAutofit fontScale="90000"/>
          </a:bodyPr>
          <a:lstStyle/>
          <a:p>
            <a:pPr eaLnBrk="1" hangingPunct="1">
              <a:lnSpc>
                <a:spcPct val="90000"/>
              </a:lnSpc>
            </a:pPr>
            <a:r>
              <a:rPr lang="en-US" altLang="en-US" dirty="0"/>
              <a:t>Factors that Influence Exchange Rates </a:t>
            </a:r>
          </a:p>
        </p:txBody>
      </p:sp>
      <p:sp>
        <p:nvSpPr>
          <p:cNvPr id="103465" name="Rectangle 41"/>
          <p:cNvSpPr>
            <a:spLocks noGrp="1" noChangeArrowheads="1"/>
          </p:cNvSpPr>
          <p:nvPr>
            <p:ph idx="1"/>
          </p:nvPr>
        </p:nvSpPr>
        <p:spPr>
          <a:xfrm>
            <a:off x="912734" y="2471928"/>
            <a:ext cx="8229600" cy="4525963"/>
          </a:xfrm>
        </p:spPr>
        <p:txBody>
          <a:bodyPr/>
          <a:lstStyle/>
          <a:p>
            <a:pPr eaLnBrk="1" hangingPunct="1">
              <a:spcBef>
                <a:spcPct val="15000"/>
              </a:spcBef>
              <a:buFontTx/>
              <a:buNone/>
              <a:tabLst>
                <a:tab pos="1371600" algn="r"/>
                <a:tab pos="1543050" algn="l"/>
                <a:tab pos="1885950" algn="l"/>
              </a:tabLst>
            </a:pPr>
            <a:r>
              <a:rPr lang="en-US" altLang="en-US" sz="2400" dirty="0"/>
              <a:t>		</a:t>
            </a:r>
            <a:endParaRPr lang="en-US" altLang="en-US" sz="2400" dirty="0" smtClean="0"/>
          </a:p>
          <a:p>
            <a:pPr eaLnBrk="1" hangingPunct="1">
              <a:spcBef>
                <a:spcPct val="15000"/>
              </a:spcBef>
              <a:buFontTx/>
              <a:buNone/>
              <a:tabLst>
                <a:tab pos="1371600" algn="r"/>
                <a:tab pos="1543050" algn="l"/>
                <a:tab pos="1885950" algn="l"/>
              </a:tabLst>
            </a:pPr>
            <a:r>
              <a:rPr lang="en-US" altLang="en-US" sz="2400" i="1" dirty="0" smtClean="0">
                <a:latin typeface="Times New Roman" panose="02020603050405020304" pitchFamily="18" charset="0"/>
              </a:rPr>
              <a:t>e</a:t>
            </a:r>
            <a:r>
              <a:rPr lang="en-US" altLang="en-US" sz="2400" dirty="0"/>
              <a:t>	=	percentage change in the spot rate</a:t>
            </a:r>
          </a:p>
          <a:p>
            <a:pPr eaLnBrk="1" hangingPunct="1">
              <a:spcBef>
                <a:spcPct val="15000"/>
              </a:spcBef>
              <a:buFontTx/>
              <a:buNone/>
              <a:tabLst>
                <a:tab pos="1371600" algn="r"/>
                <a:tab pos="1543050" algn="l"/>
                <a:tab pos="1885950" algn="l"/>
              </a:tabLst>
            </a:pPr>
            <a:r>
              <a:rPr lang="en-US" altLang="en-US" sz="2400" dirty="0"/>
              <a:t>            </a:t>
            </a:r>
            <a:r>
              <a:rPr lang="en-US" altLang="en-US" sz="2400" dirty="0">
                <a:sym typeface="Symbol" panose="05050102010706020507" pitchFamily="18" charset="2"/>
              </a:rPr>
              <a:t></a:t>
            </a:r>
            <a:r>
              <a:rPr lang="en-US" altLang="en-US" sz="2400" dirty="0"/>
              <a:t>  </a:t>
            </a:r>
            <a:r>
              <a:rPr lang="en-US" altLang="en-US" sz="2400" b="1" dirty="0"/>
              <a:t>Greek letter delta </a:t>
            </a:r>
            <a:r>
              <a:rPr lang="en-US" altLang="en-US" sz="2400" dirty="0"/>
              <a:t>stands for difference or change</a:t>
            </a:r>
          </a:p>
          <a:p>
            <a:pPr eaLnBrk="1" hangingPunct="1">
              <a:spcBef>
                <a:spcPct val="15000"/>
              </a:spcBef>
              <a:buFontTx/>
              <a:buNone/>
              <a:tabLst>
                <a:tab pos="1371600" algn="r"/>
                <a:tab pos="1543050" algn="l"/>
                <a:tab pos="1885950" algn="l"/>
              </a:tabLst>
            </a:pPr>
            <a:r>
              <a:rPr lang="en-US" altLang="en-US" sz="2400" dirty="0"/>
              <a:t>		</a:t>
            </a:r>
            <a:r>
              <a:rPr lang="en-US" altLang="en-US" sz="2400" dirty="0">
                <a:sym typeface="Symbol" panose="05050102010706020507" pitchFamily="18" charset="2"/>
              </a:rPr>
              <a:t></a:t>
            </a:r>
            <a:r>
              <a:rPr lang="en-US" altLang="en-US" sz="800" dirty="0">
                <a:sym typeface="Symbol" panose="05050102010706020507" pitchFamily="18" charset="2"/>
              </a:rPr>
              <a:t> </a:t>
            </a:r>
            <a:r>
              <a:rPr lang="en-US" altLang="en-US" sz="2400" i="1" dirty="0">
                <a:latin typeface="Times New Roman" panose="02020603050405020304" pitchFamily="18" charset="0"/>
              </a:rPr>
              <a:t>INF</a:t>
            </a:r>
            <a:r>
              <a:rPr lang="en-US" altLang="en-US" sz="2400" dirty="0"/>
              <a:t>	=	change in the </a:t>
            </a:r>
            <a:r>
              <a:rPr lang="en-US" altLang="en-US" sz="2400" b="1" dirty="0"/>
              <a:t>relative inflation rate</a:t>
            </a:r>
          </a:p>
          <a:p>
            <a:pPr eaLnBrk="1" hangingPunct="1">
              <a:spcBef>
                <a:spcPct val="15000"/>
              </a:spcBef>
              <a:buFontTx/>
              <a:buNone/>
              <a:tabLst>
                <a:tab pos="1371600" algn="r"/>
                <a:tab pos="1543050" algn="l"/>
                <a:tab pos="1885950" algn="l"/>
              </a:tabLst>
            </a:pPr>
            <a:r>
              <a:rPr lang="en-US" altLang="en-US" sz="2400" dirty="0"/>
              <a:t>		 </a:t>
            </a:r>
            <a:r>
              <a:rPr lang="en-US" altLang="en-US" sz="2400" dirty="0">
                <a:sym typeface="Symbol" panose="05050102010706020507" pitchFamily="18" charset="2"/>
              </a:rPr>
              <a:t></a:t>
            </a:r>
            <a:r>
              <a:rPr lang="en-US" altLang="en-US" sz="1600" dirty="0">
                <a:sym typeface="Symbol" panose="05050102010706020507" pitchFamily="18" charset="2"/>
              </a:rPr>
              <a:t> </a:t>
            </a:r>
            <a:r>
              <a:rPr lang="en-US" altLang="en-US" sz="2400" i="1" dirty="0">
                <a:latin typeface="Times New Roman" panose="02020603050405020304" pitchFamily="18" charset="0"/>
              </a:rPr>
              <a:t>INT</a:t>
            </a:r>
            <a:r>
              <a:rPr lang="en-US" altLang="en-US" sz="2400" dirty="0"/>
              <a:t>	=	change in the </a:t>
            </a:r>
            <a:r>
              <a:rPr lang="en-US" altLang="en-US" sz="2400" b="1" dirty="0"/>
              <a:t>relative interest rate</a:t>
            </a:r>
          </a:p>
          <a:p>
            <a:pPr eaLnBrk="1" hangingPunct="1">
              <a:spcBef>
                <a:spcPct val="15000"/>
              </a:spcBef>
              <a:buFontTx/>
              <a:buNone/>
              <a:tabLst>
                <a:tab pos="1371600" algn="r"/>
                <a:tab pos="1543050" algn="l"/>
                <a:tab pos="1885950" algn="l"/>
              </a:tabLst>
            </a:pPr>
            <a:r>
              <a:rPr lang="en-US" altLang="en-US" sz="2400" dirty="0"/>
              <a:t>		 </a:t>
            </a:r>
            <a:r>
              <a:rPr lang="en-US" altLang="en-US" sz="2400" dirty="0">
                <a:sym typeface="Symbol" panose="05050102010706020507" pitchFamily="18" charset="2"/>
              </a:rPr>
              <a:t></a:t>
            </a:r>
            <a:r>
              <a:rPr lang="en-US" altLang="en-US" sz="800" dirty="0">
                <a:sym typeface="Symbol" panose="05050102010706020507" pitchFamily="18" charset="2"/>
              </a:rPr>
              <a:t> </a:t>
            </a:r>
            <a:r>
              <a:rPr lang="en-US" altLang="en-US" sz="2400" i="1" dirty="0">
                <a:latin typeface="Times New Roman" panose="02020603050405020304" pitchFamily="18" charset="0"/>
              </a:rPr>
              <a:t>INC</a:t>
            </a:r>
            <a:r>
              <a:rPr lang="en-US" altLang="en-US" sz="2400" dirty="0"/>
              <a:t>	=	change in the </a:t>
            </a:r>
            <a:r>
              <a:rPr lang="en-US" altLang="en-US" sz="2400" b="1" dirty="0"/>
              <a:t>relative income level</a:t>
            </a:r>
          </a:p>
          <a:p>
            <a:pPr eaLnBrk="1" hangingPunct="1">
              <a:spcBef>
                <a:spcPct val="15000"/>
              </a:spcBef>
              <a:buFontTx/>
              <a:buNone/>
              <a:tabLst>
                <a:tab pos="1371600" algn="r"/>
                <a:tab pos="1543050" algn="l"/>
                <a:tab pos="1885950" algn="l"/>
              </a:tabLst>
            </a:pPr>
            <a:r>
              <a:rPr lang="en-US" altLang="en-US" sz="2400" dirty="0"/>
              <a:t>		 </a:t>
            </a:r>
            <a:r>
              <a:rPr lang="en-US" altLang="en-US" sz="2400" dirty="0">
                <a:sym typeface="Symbol" panose="05050102010706020507" pitchFamily="18" charset="2"/>
              </a:rPr>
              <a:t></a:t>
            </a:r>
            <a:r>
              <a:rPr lang="en-US" altLang="en-US" sz="800" dirty="0">
                <a:sym typeface="Symbol" panose="05050102010706020507" pitchFamily="18" charset="2"/>
              </a:rPr>
              <a:t> </a:t>
            </a:r>
            <a:r>
              <a:rPr lang="en-US" altLang="en-US" sz="2400" i="1" dirty="0">
                <a:latin typeface="Times New Roman" panose="02020603050405020304" pitchFamily="18" charset="0"/>
              </a:rPr>
              <a:t>GC</a:t>
            </a:r>
            <a:r>
              <a:rPr lang="en-US" altLang="en-US" sz="2400" dirty="0"/>
              <a:t>	=	change in </a:t>
            </a:r>
            <a:r>
              <a:rPr lang="en-US" altLang="en-US" sz="2400" b="1" dirty="0"/>
              <a:t>government controls</a:t>
            </a:r>
          </a:p>
          <a:p>
            <a:pPr eaLnBrk="1" hangingPunct="1">
              <a:spcBef>
                <a:spcPct val="15000"/>
              </a:spcBef>
              <a:buFontTx/>
              <a:buNone/>
              <a:tabLst>
                <a:tab pos="1371600" algn="r"/>
                <a:tab pos="1543050" algn="l"/>
                <a:tab pos="1885950" algn="l"/>
              </a:tabLst>
            </a:pPr>
            <a:r>
              <a:rPr lang="en-US" altLang="en-US" sz="2400" dirty="0"/>
              <a:t>		 </a:t>
            </a:r>
            <a:r>
              <a:rPr lang="en-US" altLang="en-US" sz="2400" dirty="0">
                <a:sym typeface="Symbol" panose="05050102010706020507" pitchFamily="18" charset="2"/>
              </a:rPr>
              <a:t></a:t>
            </a:r>
            <a:r>
              <a:rPr lang="en-US" altLang="en-US" sz="800" dirty="0">
                <a:sym typeface="Symbol" panose="05050102010706020507" pitchFamily="18" charset="2"/>
              </a:rPr>
              <a:t> </a:t>
            </a:r>
            <a:r>
              <a:rPr lang="en-US" altLang="en-US" sz="2400" i="1" dirty="0">
                <a:latin typeface="Times New Roman" panose="02020603050405020304" pitchFamily="18" charset="0"/>
              </a:rPr>
              <a:t>EXP</a:t>
            </a:r>
            <a:r>
              <a:rPr lang="en-US" altLang="en-US" sz="2400" dirty="0"/>
              <a:t>	=	change in </a:t>
            </a:r>
            <a:r>
              <a:rPr lang="en-US" altLang="en-US" sz="2400" b="1" dirty="0"/>
              <a:t>expectations of future 				exchange rates</a:t>
            </a:r>
          </a:p>
        </p:txBody>
      </p:sp>
      <p:grpSp>
        <p:nvGrpSpPr>
          <p:cNvPr id="2" name="Group 47"/>
          <p:cNvGrpSpPr>
            <a:grpSpLocks/>
          </p:cNvGrpSpPr>
          <p:nvPr/>
        </p:nvGrpSpPr>
        <p:grpSpPr bwMode="auto">
          <a:xfrm>
            <a:off x="1115616" y="1700808"/>
            <a:ext cx="6934200" cy="838200"/>
            <a:chOff x="672" y="1296"/>
            <a:chExt cx="4368" cy="576"/>
          </a:xfrm>
        </p:grpSpPr>
        <p:sp>
          <p:nvSpPr>
            <p:cNvPr id="13318" name="Rectangle 46"/>
            <p:cNvSpPr>
              <a:spLocks noChangeArrowheads="1"/>
            </p:cNvSpPr>
            <p:nvPr/>
          </p:nvSpPr>
          <p:spPr bwMode="auto">
            <a:xfrm>
              <a:off x="672" y="1296"/>
              <a:ext cx="4320" cy="528"/>
            </a:xfrm>
            <a:prstGeom prst="rect">
              <a:avLst/>
            </a:prstGeom>
            <a:solidFill>
              <a:schemeClr val="hlink"/>
            </a:solidFill>
            <a:ln w="9525">
              <a:solidFill>
                <a:schemeClr val="hlink"/>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GB" altLang="en-US" sz="2400"/>
            </a:p>
          </p:txBody>
        </p:sp>
        <p:sp>
          <p:nvSpPr>
            <p:cNvPr id="13319" name="Rectangle 45"/>
            <p:cNvSpPr>
              <a:spLocks noChangeArrowheads="1"/>
            </p:cNvSpPr>
            <p:nvPr/>
          </p:nvSpPr>
          <p:spPr bwMode="auto">
            <a:xfrm>
              <a:off x="720" y="1344"/>
              <a:ext cx="4320" cy="528"/>
            </a:xfrm>
            <a:prstGeom prst="rect">
              <a:avLst/>
            </a:prstGeom>
            <a:solidFill>
              <a:srgbClr val="FFFFFF"/>
            </a:solidFill>
            <a:ln w="9525">
              <a:solidFill>
                <a:schemeClr val="hlink"/>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GB" altLang="en-US" sz="2400"/>
            </a:p>
          </p:txBody>
        </p:sp>
        <p:graphicFrame>
          <p:nvGraphicFramePr>
            <p:cNvPr id="13320" name="Object 42"/>
            <p:cNvGraphicFramePr>
              <a:graphicFrameLocks noChangeAspect="1"/>
            </p:cNvGraphicFramePr>
            <p:nvPr/>
          </p:nvGraphicFramePr>
          <p:xfrm>
            <a:off x="768" y="1440"/>
            <a:ext cx="4224" cy="353"/>
          </p:xfrm>
          <a:graphic>
            <a:graphicData uri="http://schemas.openxmlformats.org/presentationml/2006/ole">
              <mc:AlternateContent xmlns:mc="http://schemas.openxmlformats.org/markup-compatibility/2006">
                <mc:Choice xmlns:v="urn:schemas-microsoft-com:vml" Requires="v">
                  <p:oleObj spid="_x0000_s14379" name="Equation" r:id="rId4" imgW="2565400" imgH="215900" progId="Equation.3">
                    <p:embed/>
                  </p:oleObj>
                </mc:Choice>
                <mc:Fallback>
                  <p:oleObj name="Equation" r:id="rId4" imgW="2565400" imgH="215900" progId="Equation.3">
                    <p:embed/>
                    <p:pic>
                      <p:nvPicPr>
                        <p:cNvPr id="13320" name="Object 4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8" y="1440"/>
                          <a:ext cx="4224" cy="35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Tree>
    <p:extLst>
      <p:ext uri="{BB962C8B-B14F-4D97-AF65-F5344CB8AC3E}">
        <p14:creationId xmlns:p14="http://schemas.microsoft.com/office/powerpoint/2010/main" val="142609714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03465"/>
                                        </p:tgtEl>
                                        <p:attrNameLst>
                                          <p:attrName>style.visibility</p:attrName>
                                        </p:attrNameLst>
                                      </p:cBhvr>
                                      <p:to>
                                        <p:strVal val="visible"/>
                                      </p:to>
                                    </p:set>
                                    <p:animEffect transition="in" filter="wipe(up)">
                                      <p:cBhvr>
                                        <p:cTn id="11" dur="500"/>
                                        <p:tgtEl>
                                          <p:spTgt spid="1034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65"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Group 2"/>
          <p:cNvGrpSpPr>
            <a:grpSpLocks/>
          </p:cNvGrpSpPr>
          <p:nvPr/>
        </p:nvGrpSpPr>
        <p:grpSpPr bwMode="auto">
          <a:xfrm>
            <a:off x="395288" y="2895600"/>
            <a:ext cx="3186113" cy="2973388"/>
            <a:chOff x="249" y="1824"/>
            <a:chExt cx="2007" cy="1873"/>
          </a:xfrm>
        </p:grpSpPr>
        <p:sp>
          <p:nvSpPr>
            <p:cNvPr id="15377" name="Rectangle 3"/>
            <p:cNvSpPr>
              <a:spLocks noChangeArrowheads="1"/>
            </p:cNvSpPr>
            <p:nvPr/>
          </p:nvSpPr>
          <p:spPr bwMode="auto">
            <a:xfrm>
              <a:off x="816" y="1872"/>
              <a:ext cx="1440" cy="153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GB" altLang="en-US" sz="2400"/>
            </a:p>
          </p:txBody>
        </p:sp>
        <p:sp>
          <p:nvSpPr>
            <p:cNvPr id="15378" name="Rectangle 4"/>
            <p:cNvSpPr>
              <a:spLocks noChangeArrowheads="1"/>
            </p:cNvSpPr>
            <p:nvPr/>
          </p:nvSpPr>
          <p:spPr bwMode="auto">
            <a:xfrm>
              <a:off x="249" y="1824"/>
              <a:ext cx="590"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pPr>
              <a:r>
                <a:rPr lang="en-US" altLang="en-US" sz="1200" dirty="0"/>
                <a:t>$ price</a:t>
              </a:r>
            </a:p>
          </p:txBody>
        </p:sp>
        <p:sp>
          <p:nvSpPr>
            <p:cNvPr id="15379" name="Rectangle 5"/>
            <p:cNvSpPr>
              <a:spLocks noChangeArrowheads="1"/>
            </p:cNvSpPr>
            <p:nvPr/>
          </p:nvSpPr>
          <p:spPr bwMode="auto">
            <a:xfrm>
              <a:off x="816" y="3408"/>
              <a:ext cx="144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400" dirty="0"/>
                <a:t>Quantity of $</a:t>
              </a:r>
            </a:p>
          </p:txBody>
        </p:sp>
        <p:sp>
          <p:nvSpPr>
            <p:cNvPr id="15380" name="Line 6"/>
            <p:cNvSpPr>
              <a:spLocks noChangeShapeType="1"/>
            </p:cNvSpPr>
            <p:nvPr/>
          </p:nvSpPr>
          <p:spPr bwMode="auto">
            <a:xfrm>
              <a:off x="816" y="1872"/>
              <a:ext cx="0" cy="1536"/>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15381" name="Line 7"/>
            <p:cNvSpPr>
              <a:spLocks noChangeShapeType="1"/>
            </p:cNvSpPr>
            <p:nvPr/>
          </p:nvSpPr>
          <p:spPr bwMode="auto">
            <a:xfrm flipH="1">
              <a:off x="816" y="3408"/>
              <a:ext cx="1440" cy="1"/>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15382" name="Line 8"/>
            <p:cNvSpPr>
              <a:spLocks noChangeShapeType="1"/>
            </p:cNvSpPr>
            <p:nvPr/>
          </p:nvSpPr>
          <p:spPr bwMode="auto">
            <a:xfrm>
              <a:off x="1008" y="2400"/>
              <a:ext cx="864" cy="672"/>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15383" name="Line 9"/>
            <p:cNvSpPr>
              <a:spLocks noChangeShapeType="1"/>
            </p:cNvSpPr>
            <p:nvPr/>
          </p:nvSpPr>
          <p:spPr bwMode="auto">
            <a:xfrm flipV="1">
              <a:off x="1056" y="2400"/>
              <a:ext cx="864" cy="768"/>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15384" name="Line 10"/>
            <p:cNvSpPr>
              <a:spLocks noChangeShapeType="1"/>
            </p:cNvSpPr>
            <p:nvPr/>
          </p:nvSpPr>
          <p:spPr bwMode="auto">
            <a:xfrm flipH="1">
              <a:off x="816" y="2784"/>
              <a:ext cx="670" cy="0"/>
            </a:xfrm>
            <a:prstGeom prst="line">
              <a:avLst/>
            </a:prstGeom>
            <a:noFill/>
            <a:ln w="38100">
              <a:solidFill>
                <a:schemeClr val="tx1"/>
              </a:solidFill>
              <a:prstDash val="sysDot"/>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15385" name="Rectangle 11"/>
            <p:cNvSpPr>
              <a:spLocks noChangeArrowheads="1"/>
            </p:cNvSpPr>
            <p:nvPr/>
          </p:nvSpPr>
          <p:spPr bwMode="auto">
            <a:xfrm>
              <a:off x="1872" y="2160"/>
              <a:ext cx="313"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t>S</a:t>
              </a:r>
              <a:r>
                <a:rPr lang="en-US" altLang="en-US" sz="2400" baseline="-25000"/>
                <a:t>0</a:t>
              </a:r>
              <a:endParaRPr lang="en-US" altLang="en-US" sz="2400"/>
            </a:p>
          </p:txBody>
        </p:sp>
        <p:sp>
          <p:nvSpPr>
            <p:cNvPr id="15386" name="Rectangle 12"/>
            <p:cNvSpPr>
              <a:spLocks noChangeArrowheads="1"/>
            </p:cNvSpPr>
            <p:nvPr/>
          </p:nvSpPr>
          <p:spPr bwMode="auto">
            <a:xfrm>
              <a:off x="1824" y="3024"/>
              <a:ext cx="324"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t>D</a:t>
              </a:r>
              <a:r>
                <a:rPr lang="en-US" altLang="en-US" sz="2400" baseline="-25000"/>
                <a:t>0</a:t>
              </a:r>
              <a:endParaRPr lang="en-US" altLang="en-US" sz="2400"/>
            </a:p>
          </p:txBody>
        </p:sp>
        <p:sp>
          <p:nvSpPr>
            <p:cNvPr id="15387" name="Rectangle 13"/>
            <p:cNvSpPr>
              <a:spLocks noChangeArrowheads="1"/>
            </p:cNvSpPr>
            <p:nvPr/>
          </p:nvSpPr>
          <p:spPr bwMode="auto">
            <a:xfrm>
              <a:off x="430" y="2638"/>
              <a:ext cx="38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pPr>
              <a:r>
                <a:rPr lang="en-US" altLang="en-US" sz="1200" dirty="0"/>
                <a:t>£0.60</a:t>
              </a:r>
            </a:p>
          </p:txBody>
        </p:sp>
      </p:grpSp>
      <p:sp>
        <p:nvSpPr>
          <p:cNvPr id="164881" name="Rectangle 17"/>
          <p:cNvSpPr>
            <a:spLocks noChangeArrowheads="1"/>
          </p:cNvSpPr>
          <p:nvPr/>
        </p:nvSpPr>
        <p:spPr bwMode="auto">
          <a:xfrm>
            <a:off x="3276597" y="2019300"/>
            <a:ext cx="5718777"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defRPr>
            </a:lvl1pPr>
            <a:lvl2pPr marL="857250" indent="-4000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05000"/>
              </a:lnSpc>
              <a:spcBef>
                <a:spcPct val="30000"/>
              </a:spcBef>
              <a:buSzPct val="119000"/>
              <a:buFontTx/>
              <a:buNone/>
            </a:pPr>
            <a:r>
              <a:rPr lang="en-US" altLang="en-US" sz="2800" dirty="0"/>
              <a:t>	</a:t>
            </a:r>
            <a:r>
              <a:rPr lang="en-US" altLang="en-US" sz="2800" b="0" dirty="0"/>
              <a:t>U.K. inflation </a:t>
            </a:r>
            <a:r>
              <a:rPr lang="en-US" altLang="en-US" sz="2800" b="0" dirty="0">
                <a:sym typeface="Symbol" panose="05050102010706020507" pitchFamily="18" charset="2"/>
              </a:rPr>
              <a:t> while US inflation remains unchanged</a:t>
            </a:r>
          </a:p>
          <a:p>
            <a:pPr lvl="1">
              <a:lnSpc>
                <a:spcPct val="105000"/>
              </a:lnSpc>
              <a:spcBef>
                <a:spcPct val="5000"/>
              </a:spcBef>
              <a:buSzPct val="80000"/>
              <a:buFont typeface="Symbol" panose="05050102010706020507" pitchFamily="18" charset="2"/>
              <a:buChar char="Þ"/>
            </a:pPr>
            <a:r>
              <a:rPr lang="en-US" altLang="en-US" b="0" dirty="0">
                <a:sym typeface="Symbol" panose="05050102010706020507" pitchFamily="18" charset="2"/>
              </a:rPr>
              <a:t> U.K. demand for US goods, and hence demand for $  .</a:t>
            </a:r>
            <a:endParaRPr lang="en-US" altLang="en-US" b="0" dirty="0"/>
          </a:p>
        </p:txBody>
      </p:sp>
      <p:grpSp>
        <p:nvGrpSpPr>
          <p:cNvPr id="3" name="Group 18"/>
          <p:cNvGrpSpPr>
            <a:grpSpLocks/>
          </p:cNvGrpSpPr>
          <p:nvPr/>
        </p:nvGrpSpPr>
        <p:grpSpPr bwMode="auto">
          <a:xfrm>
            <a:off x="1676400" y="3429000"/>
            <a:ext cx="1809750" cy="1444625"/>
            <a:chOff x="1056" y="2160"/>
            <a:chExt cx="1140" cy="910"/>
          </a:xfrm>
        </p:grpSpPr>
        <p:sp>
          <p:nvSpPr>
            <p:cNvPr id="15375" name="Rectangle 19"/>
            <p:cNvSpPr>
              <a:spLocks noChangeArrowheads="1"/>
            </p:cNvSpPr>
            <p:nvPr/>
          </p:nvSpPr>
          <p:spPr bwMode="auto">
            <a:xfrm>
              <a:off x="1872" y="2784"/>
              <a:ext cx="324"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dirty="0">
                  <a:solidFill>
                    <a:srgbClr val="CC0000"/>
                  </a:solidFill>
                </a:rPr>
                <a:t>D</a:t>
              </a:r>
              <a:r>
                <a:rPr lang="en-US" altLang="en-US" sz="2400" baseline="-25000" dirty="0">
                  <a:solidFill>
                    <a:srgbClr val="CC0000"/>
                  </a:solidFill>
                </a:rPr>
                <a:t>1</a:t>
              </a:r>
              <a:endParaRPr lang="en-US" altLang="en-US" sz="2400" baseline="-25000" dirty="0">
                <a:solidFill>
                  <a:schemeClr val="accent2"/>
                </a:solidFill>
              </a:endParaRPr>
            </a:p>
          </p:txBody>
        </p:sp>
        <p:sp>
          <p:nvSpPr>
            <p:cNvPr id="15376" name="Line 20"/>
            <p:cNvSpPr>
              <a:spLocks noChangeShapeType="1"/>
            </p:cNvSpPr>
            <p:nvPr/>
          </p:nvSpPr>
          <p:spPr bwMode="auto">
            <a:xfrm>
              <a:off x="1056" y="2160"/>
              <a:ext cx="864" cy="672"/>
            </a:xfrm>
            <a:prstGeom prst="line">
              <a:avLst/>
            </a:prstGeom>
            <a:noFill/>
            <a:ln w="38100">
              <a:solidFill>
                <a:srgbClr val="CC00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grpSp>
      <p:grpSp>
        <p:nvGrpSpPr>
          <p:cNvPr id="4" name="Group 21"/>
          <p:cNvGrpSpPr>
            <a:grpSpLocks/>
          </p:cNvGrpSpPr>
          <p:nvPr/>
        </p:nvGrpSpPr>
        <p:grpSpPr bwMode="auto">
          <a:xfrm>
            <a:off x="682625" y="3733808"/>
            <a:ext cx="1679575" cy="274638"/>
            <a:chOff x="430" y="2352"/>
            <a:chExt cx="1058" cy="173"/>
          </a:xfrm>
        </p:grpSpPr>
        <p:sp>
          <p:nvSpPr>
            <p:cNvPr id="15373" name="Line 22"/>
            <p:cNvSpPr>
              <a:spLocks noChangeShapeType="1"/>
            </p:cNvSpPr>
            <p:nvPr/>
          </p:nvSpPr>
          <p:spPr bwMode="auto">
            <a:xfrm flipH="1">
              <a:off x="816" y="2496"/>
              <a:ext cx="672" cy="0"/>
            </a:xfrm>
            <a:prstGeom prst="line">
              <a:avLst/>
            </a:prstGeom>
            <a:noFill/>
            <a:ln w="38100">
              <a:solidFill>
                <a:srgbClr val="CC0000"/>
              </a:solidFill>
              <a:prstDash val="sysDot"/>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15374" name="Rectangle 23"/>
            <p:cNvSpPr>
              <a:spLocks noChangeArrowheads="1"/>
            </p:cNvSpPr>
            <p:nvPr/>
          </p:nvSpPr>
          <p:spPr bwMode="auto">
            <a:xfrm>
              <a:off x="430" y="2352"/>
              <a:ext cx="38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pPr>
              <a:r>
                <a:rPr lang="en-US" altLang="en-US" sz="1200" dirty="0">
                  <a:solidFill>
                    <a:srgbClr val="CC0000"/>
                  </a:solidFill>
                </a:rPr>
                <a:t>£0.61</a:t>
              </a:r>
              <a:r>
                <a:rPr lang="en-US" altLang="en-US" sz="1200" baseline="-25000" dirty="0">
                  <a:solidFill>
                    <a:srgbClr val="CC0000"/>
                  </a:solidFill>
                </a:rPr>
                <a:t>1</a:t>
              </a:r>
            </a:p>
          </p:txBody>
        </p:sp>
      </p:grpSp>
      <p:grpSp>
        <p:nvGrpSpPr>
          <p:cNvPr id="5" name="Group 24"/>
          <p:cNvGrpSpPr>
            <a:grpSpLocks/>
          </p:cNvGrpSpPr>
          <p:nvPr/>
        </p:nvGrpSpPr>
        <p:grpSpPr bwMode="auto">
          <a:xfrm>
            <a:off x="1600200" y="3048000"/>
            <a:ext cx="1792288" cy="1600200"/>
            <a:chOff x="1008" y="1920"/>
            <a:chExt cx="1129" cy="1008"/>
          </a:xfrm>
        </p:grpSpPr>
        <p:sp>
          <p:nvSpPr>
            <p:cNvPr id="15371" name="Rectangle 25"/>
            <p:cNvSpPr>
              <a:spLocks noChangeArrowheads="1"/>
            </p:cNvSpPr>
            <p:nvPr/>
          </p:nvSpPr>
          <p:spPr bwMode="auto">
            <a:xfrm>
              <a:off x="1824" y="1920"/>
              <a:ext cx="313"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CC0000"/>
                  </a:solidFill>
                </a:rPr>
                <a:t>S</a:t>
              </a:r>
              <a:r>
                <a:rPr lang="en-US" altLang="en-US" sz="2400" baseline="-25000">
                  <a:solidFill>
                    <a:srgbClr val="CC0000"/>
                  </a:solidFill>
                </a:rPr>
                <a:t>1</a:t>
              </a:r>
            </a:p>
          </p:txBody>
        </p:sp>
        <p:sp>
          <p:nvSpPr>
            <p:cNvPr id="15372" name="Line 26"/>
            <p:cNvSpPr>
              <a:spLocks noChangeShapeType="1"/>
            </p:cNvSpPr>
            <p:nvPr/>
          </p:nvSpPr>
          <p:spPr bwMode="auto">
            <a:xfrm flipV="1">
              <a:off x="1008" y="2160"/>
              <a:ext cx="864" cy="768"/>
            </a:xfrm>
            <a:prstGeom prst="line">
              <a:avLst/>
            </a:prstGeom>
            <a:noFill/>
            <a:ln w="38100">
              <a:solidFill>
                <a:srgbClr val="CC00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grpSp>
      <p:sp>
        <p:nvSpPr>
          <p:cNvPr id="15367" name="Rectangle 27"/>
          <p:cNvSpPr>
            <a:spLocks noGrp="1" noChangeArrowheads="1"/>
          </p:cNvSpPr>
          <p:nvPr>
            <p:ph type="title"/>
          </p:nvPr>
        </p:nvSpPr>
        <p:spPr/>
        <p:txBody>
          <a:bodyPr>
            <a:normAutofit fontScale="90000"/>
          </a:bodyPr>
          <a:lstStyle/>
          <a:p>
            <a:pPr eaLnBrk="1" hangingPunct="1">
              <a:lnSpc>
                <a:spcPct val="90000"/>
              </a:lnSpc>
            </a:pPr>
            <a:r>
              <a:rPr lang="en-US" altLang="en-US" dirty="0"/>
              <a:t>Factors that Influence Exchange Rates</a:t>
            </a:r>
          </a:p>
        </p:txBody>
      </p:sp>
      <p:sp>
        <p:nvSpPr>
          <p:cNvPr id="15368" name="Rectangle 28"/>
          <p:cNvSpPr>
            <a:spLocks noGrp="1" noChangeArrowheads="1"/>
          </p:cNvSpPr>
          <p:nvPr>
            <p:ph idx="1"/>
          </p:nvPr>
        </p:nvSpPr>
        <p:spPr/>
        <p:txBody>
          <a:bodyPr/>
          <a:lstStyle/>
          <a:p>
            <a:pPr eaLnBrk="1" hangingPunct="1">
              <a:buFontTx/>
              <a:buNone/>
            </a:pPr>
            <a:r>
              <a:rPr lang="en-US" altLang="en-US" dirty="0">
                <a:solidFill>
                  <a:srgbClr val="CC0000"/>
                </a:solidFill>
              </a:rPr>
              <a:t>Relative Inflation Rates</a:t>
            </a:r>
            <a:endParaRPr lang="en-US" altLang="en-US" i="1" dirty="0"/>
          </a:p>
        </p:txBody>
      </p:sp>
      <p:sp>
        <p:nvSpPr>
          <p:cNvPr id="164893" name="Rectangle 29"/>
          <p:cNvSpPr>
            <a:spLocks noChangeArrowheads="1"/>
          </p:cNvSpPr>
          <p:nvPr/>
        </p:nvSpPr>
        <p:spPr bwMode="auto">
          <a:xfrm>
            <a:off x="3335673" y="3900920"/>
            <a:ext cx="5659702" cy="2458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defRPr>
            </a:lvl1pPr>
            <a:lvl2pPr marL="857250" indent="-4000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a:lnSpc>
                <a:spcPct val="105000"/>
              </a:lnSpc>
              <a:spcBef>
                <a:spcPct val="5000"/>
              </a:spcBef>
              <a:buSzPct val="80000"/>
              <a:buFont typeface="Symbol" panose="05050102010706020507" pitchFamily="18" charset="2"/>
              <a:buChar char="Þ"/>
            </a:pPr>
            <a:r>
              <a:rPr lang="en-US" altLang="en-US" b="0" dirty="0">
                <a:sym typeface="Symbol" panose="05050102010706020507" pitchFamily="18" charset="2"/>
              </a:rPr>
              <a:t></a:t>
            </a:r>
            <a:r>
              <a:rPr lang="en-US" altLang="en-US" b="0" dirty="0"/>
              <a:t> US desire for U.K. goods, and hence the supply of $ </a:t>
            </a:r>
            <a:r>
              <a:rPr lang="en-US" altLang="en-US" b="0" dirty="0">
                <a:sym typeface="Symbol" panose="05050102010706020507" pitchFamily="18" charset="2"/>
              </a:rPr>
              <a:t></a:t>
            </a:r>
            <a:r>
              <a:rPr lang="en-US" altLang="en-US" b="0" dirty="0"/>
              <a:t> </a:t>
            </a:r>
          </a:p>
          <a:p>
            <a:pPr lvl="1">
              <a:lnSpc>
                <a:spcPct val="105000"/>
              </a:lnSpc>
              <a:spcBef>
                <a:spcPct val="5000"/>
              </a:spcBef>
              <a:buSzPct val="80000"/>
              <a:buFont typeface="Symbol" panose="05050102010706020507" pitchFamily="18" charset="2"/>
              <a:buChar char="Þ"/>
            </a:pPr>
            <a:r>
              <a:rPr lang="en-US" altLang="en-US" b="0" dirty="0"/>
              <a:t>Upward pressure on dollars and new equilibrium is £0.61/$</a:t>
            </a:r>
          </a:p>
          <a:p>
            <a:pPr lvl="1">
              <a:lnSpc>
                <a:spcPct val="105000"/>
              </a:lnSpc>
              <a:spcBef>
                <a:spcPct val="5000"/>
              </a:spcBef>
              <a:buSzPct val="80000"/>
              <a:buFont typeface="Symbol" panose="05050102010706020507" pitchFamily="18" charset="2"/>
              <a:buChar char="Þ"/>
            </a:pPr>
            <a:endParaRPr lang="en-US" altLang="en-US" b="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64881"/>
                                        </p:tgtEl>
                                        <p:attrNameLst>
                                          <p:attrName>style.visibility</p:attrName>
                                        </p:attrNameLst>
                                      </p:cBhvr>
                                      <p:to>
                                        <p:strVal val="visible"/>
                                      </p:to>
                                    </p:set>
                                    <p:animEffect transition="in" filter="wipe(left)">
                                      <p:cBhvr>
                                        <p:cTn id="12" dur="500"/>
                                        <p:tgtEl>
                                          <p:spTgt spid="164881"/>
                                        </p:tgtEl>
                                      </p:cBhvr>
                                    </p:animEffect>
                                  </p:childTnLst>
                                </p:cTn>
                              </p:par>
                            </p:childTnLst>
                          </p:cTn>
                        </p:par>
                        <p:par>
                          <p:cTn id="13" fill="hold" nodeType="afterGroup">
                            <p:stCondLst>
                              <p:cond delay="500"/>
                            </p:stCondLst>
                            <p:childTnLst>
                              <p:par>
                                <p:cTn id="14" presetID="22" presetClass="entr" presetSubtype="8" fill="hold"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ipe(left)">
                                      <p:cBhvr>
                                        <p:cTn id="16" dur="500"/>
                                        <p:tgtEl>
                                          <p:spTgt spid="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64893"/>
                                        </p:tgtEl>
                                        <p:attrNameLst>
                                          <p:attrName>style.visibility</p:attrName>
                                        </p:attrNameLst>
                                      </p:cBhvr>
                                      <p:to>
                                        <p:strVal val="visible"/>
                                      </p:to>
                                    </p:set>
                                    <p:animEffect transition="in" filter="wipe(left)">
                                      <p:cBhvr>
                                        <p:cTn id="21" dur="500"/>
                                        <p:tgtEl>
                                          <p:spTgt spid="164893"/>
                                        </p:tgtEl>
                                      </p:cBhvr>
                                    </p:animEffect>
                                  </p:childTnLst>
                                </p:cTn>
                              </p:par>
                            </p:childTnLst>
                          </p:cTn>
                        </p:par>
                        <p:par>
                          <p:cTn id="22" fill="hold" nodeType="afterGroup">
                            <p:stCondLst>
                              <p:cond delay="500"/>
                            </p:stCondLst>
                            <p:childTnLst>
                              <p:par>
                                <p:cTn id="23" presetID="22" presetClass="entr" presetSubtype="8" fill="hold"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left)">
                                      <p:cBhvr>
                                        <p:cTn id="25" dur="500"/>
                                        <p:tgtEl>
                                          <p:spTgt spid="5"/>
                                        </p:tgtEl>
                                      </p:cBhvr>
                                    </p:animEffect>
                                  </p:childTnLst>
                                </p:cTn>
                              </p:par>
                            </p:childTnLst>
                          </p:cTn>
                        </p:par>
                        <p:par>
                          <p:cTn id="26" fill="hold" nodeType="afterGroup">
                            <p:stCondLst>
                              <p:cond delay="1000"/>
                            </p:stCondLst>
                            <p:childTnLst>
                              <p:par>
                                <p:cTn id="27" presetID="22" presetClass="entr" presetSubtype="2" fill="hold" nodeType="after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wipe(right)">
                                      <p:cBhvr>
                                        <p:cTn id="2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81" grpId="0" autoUpdateAnimBg="0"/>
      <p:bldP spid="164893"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Group 54"/>
          <p:cNvGrpSpPr>
            <a:grpSpLocks/>
          </p:cNvGrpSpPr>
          <p:nvPr/>
        </p:nvGrpSpPr>
        <p:grpSpPr bwMode="auto">
          <a:xfrm>
            <a:off x="539552" y="2867025"/>
            <a:ext cx="3041849" cy="3001963"/>
            <a:chOff x="273" y="1806"/>
            <a:chExt cx="1983" cy="1891"/>
          </a:xfrm>
        </p:grpSpPr>
        <p:sp>
          <p:nvSpPr>
            <p:cNvPr id="17425" name="Rectangle 5"/>
            <p:cNvSpPr>
              <a:spLocks noChangeArrowheads="1"/>
            </p:cNvSpPr>
            <p:nvPr/>
          </p:nvSpPr>
          <p:spPr bwMode="auto">
            <a:xfrm>
              <a:off x="793" y="1842"/>
              <a:ext cx="1440" cy="153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GB" altLang="en-US" sz="2400"/>
            </a:p>
          </p:txBody>
        </p:sp>
        <p:sp>
          <p:nvSpPr>
            <p:cNvPr id="17426" name="Rectangle 6"/>
            <p:cNvSpPr>
              <a:spLocks noChangeArrowheads="1"/>
            </p:cNvSpPr>
            <p:nvPr/>
          </p:nvSpPr>
          <p:spPr bwMode="auto">
            <a:xfrm>
              <a:off x="273" y="1806"/>
              <a:ext cx="59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pPr>
              <a:r>
                <a:rPr lang="en-US" altLang="en-US" sz="1200" dirty="0"/>
                <a:t>$ price</a:t>
              </a:r>
            </a:p>
          </p:txBody>
        </p:sp>
        <p:sp>
          <p:nvSpPr>
            <p:cNvPr id="17427" name="Rectangle 7"/>
            <p:cNvSpPr>
              <a:spLocks noChangeArrowheads="1"/>
            </p:cNvSpPr>
            <p:nvPr/>
          </p:nvSpPr>
          <p:spPr bwMode="auto">
            <a:xfrm>
              <a:off x="816" y="3408"/>
              <a:ext cx="144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400" dirty="0"/>
                <a:t>Quantity of $</a:t>
              </a:r>
            </a:p>
          </p:txBody>
        </p:sp>
        <p:sp>
          <p:nvSpPr>
            <p:cNvPr id="17428" name="Line 8"/>
            <p:cNvSpPr>
              <a:spLocks noChangeShapeType="1"/>
            </p:cNvSpPr>
            <p:nvPr/>
          </p:nvSpPr>
          <p:spPr bwMode="auto">
            <a:xfrm>
              <a:off x="816" y="1872"/>
              <a:ext cx="0" cy="1536"/>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17429" name="Line 9"/>
            <p:cNvSpPr>
              <a:spLocks noChangeShapeType="1"/>
            </p:cNvSpPr>
            <p:nvPr/>
          </p:nvSpPr>
          <p:spPr bwMode="auto">
            <a:xfrm flipH="1">
              <a:off x="816" y="3408"/>
              <a:ext cx="1440" cy="1"/>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17430" name="Line 22"/>
            <p:cNvSpPr>
              <a:spLocks noChangeShapeType="1"/>
            </p:cNvSpPr>
            <p:nvPr/>
          </p:nvSpPr>
          <p:spPr bwMode="auto">
            <a:xfrm>
              <a:off x="1056" y="2160"/>
              <a:ext cx="864" cy="672"/>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17431" name="Line 24"/>
            <p:cNvSpPr>
              <a:spLocks noChangeShapeType="1"/>
            </p:cNvSpPr>
            <p:nvPr/>
          </p:nvSpPr>
          <p:spPr bwMode="auto">
            <a:xfrm flipH="1">
              <a:off x="816" y="2496"/>
              <a:ext cx="672" cy="0"/>
            </a:xfrm>
            <a:prstGeom prst="line">
              <a:avLst/>
            </a:prstGeom>
            <a:noFill/>
            <a:ln w="38100">
              <a:solidFill>
                <a:schemeClr val="tx1"/>
              </a:solidFill>
              <a:prstDash val="sysDot"/>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17432" name="Rectangle 25"/>
            <p:cNvSpPr>
              <a:spLocks noChangeArrowheads="1"/>
            </p:cNvSpPr>
            <p:nvPr/>
          </p:nvSpPr>
          <p:spPr bwMode="auto">
            <a:xfrm>
              <a:off x="273" y="2352"/>
              <a:ext cx="54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pPr>
              <a:r>
                <a:rPr lang="en-US" altLang="en-US" sz="1800" b="0" baseline="-25000" dirty="0">
                  <a:solidFill>
                    <a:schemeClr val="tx2">
                      <a:lumMod val="95000"/>
                      <a:lumOff val="5000"/>
                    </a:schemeClr>
                  </a:solidFill>
                </a:rPr>
                <a:t>£0.61/$</a:t>
              </a:r>
            </a:p>
          </p:txBody>
        </p:sp>
        <p:sp>
          <p:nvSpPr>
            <p:cNvPr id="17433" name="Rectangle 27"/>
            <p:cNvSpPr>
              <a:spLocks noChangeArrowheads="1"/>
            </p:cNvSpPr>
            <p:nvPr/>
          </p:nvSpPr>
          <p:spPr bwMode="auto">
            <a:xfrm>
              <a:off x="1824" y="1920"/>
              <a:ext cx="313"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t>S</a:t>
              </a:r>
              <a:r>
                <a:rPr lang="en-US" altLang="en-US" sz="2400" baseline="-25000"/>
                <a:t>0</a:t>
              </a:r>
              <a:endParaRPr lang="en-US" altLang="en-US" sz="2400" baseline="-25000">
                <a:solidFill>
                  <a:srgbClr val="CC0000"/>
                </a:solidFill>
              </a:endParaRPr>
            </a:p>
          </p:txBody>
        </p:sp>
        <p:sp>
          <p:nvSpPr>
            <p:cNvPr id="17434" name="Line 28"/>
            <p:cNvSpPr>
              <a:spLocks noChangeShapeType="1"/>
            </p:cNvSpPr>
            <p:nvPr/>
          </p:nvSpPr>
          <p:spPr bwMode="auto">
            <a:xfrm flipV="1">
              <a:off x="1008" y="2160"/>
              <a:ext cx="864" cy="768"/>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17435" name="Rectangle 21"/>
            <p:cNvSpPr>
              <a:spLocks noChangeArrowheads="1"/>
            </p:cNvSpPr>
            <p:nvPr/>
          </p:nvSpPr>
          <p:spPr bwMode="auto">
            <a:xfrm>
              <a:off x="1872" y="2784"/>
              <a:ext cx="324"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t>D</a:t>
              </a:r>
              <a:r>
                <a:rPr lang="en-US" altLang="en-US" sz="2400" baseline="-25000"/>
                <a:t>0</a:t>
              </a:r>
            </a:p>
          </p:txBody>
        </p:sp>
      </p:grpSp>
      <p:grpSp>
        <p:nvGrpSpPr>
          <p:cNvPr id="3" name="Group 51"/>
          <p:cNvGrpSpPr>
            <a:grpSpLocks/>
          </p:cNvGrpSpPr>
          <p:nvPr/>
        </p:nvGrpSpPr>
        <p:grpSpPr bwMode="auto">
          <a:xfrm>
            <a:off x="1676400" y="3429000"/>
            <a:ext cx="1792288" cy="1600200"/>
            <a:chOff x="1056" y="2160"/>
            <a:chExt cx="1129" cy="1008"/>
          </a:xfrm>
        </p:grpSpPr>
        <p:sp>
          <p:nvSpPr>
            <p:cNvPr id="17423" name="Line 11"/>
            <p:cNvSpPr>
              <a:spLocks noChangeShapeType="1"/>
            </p:cNvSpPr>
            <p:nvPr/>
          </p:nvSpPr>
          <p:spPr bwMode="auto">
            <a:xfrm flipV="1">
              <a:off x="1056" y="2400"/>
              <a:ext cx="864" cy="768"/>
            </a:xfrm>
            <a:prstGeom prst="line">
              <a:avLst/>
            </a:prstGeom>
            <a:noFill/>
            <a:ln w="38100">
              <a:solidFill>
                <a:srgbClr val="CC00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17424" name="Rectangle 13"/>
            <p:cNvSpPr>
              <a:spLocks noChangeArrowheads="1"/>
            </p:cNvSpPr>
            <p:nvPr/>
          </p:nvSpPr>
          <p:spPr bwMode="auto">
            <a:xfrm>
              <a:off x="1872" y="2160"/>
              <a:ext cx="313"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CC0000"/>
                  </a:solidFill>
                </a:rPr>
                <a:t>S</a:t>
              </a:r>
              <a:r>
                <a:rPr lang="en-US" altLang="en-US" sz="2400" baseline="-25000">
                  <a:solidFill>
                    <a:srgbClr val="CC0000"/>
                  </a:solidFill>
                </a:rPr>
                <a:t>1</a:t>
              </a:r>
              <a:endParaRPr lang="en-US" altLang="en-US" sz="2400">
                <a:solidFill>
                  <a:srgbClr val="CC0000"/>
                </a:solidFill>
              </a:endParaRPr>
            </a:p>
          </p:txBody>
        </p:sp>
      </p:grpSp>
      <p:grpSp>
        <p:nvGrpSpPr>
          <p:cNvPr id="4" name="Group 52"/>
          <p:cNvGrpSpPr>
            <a:grpSpLocks/>
          </p:cNvGrpSpPr>
          <p:nvPr/>
        </p:nvGrpSpPr>
        <p:grpSpPr bwMode="auto">
          <a:xfrm>
            <a:off x="1600200" y="3810000"/>
            <a:ext cx="1809750" cy="1444625"/>
            <a:chOff x="1008" y="2400"/>
            <a:chExt cx="1140" cy="910"/>
          </a:xfrm>
        </p:grpSpPr>
        <p:sp>
          <p:nvSpPr>
            <p:cNvPr id="17421" name="Line 10"/>
            <p:cNvSpPr>
              <a:spLocks noChangeShapeType="1"/>
            </p:cNvSpPr>
            <p:nvPr/>
          </p:nvSpPr>
          <p:spPr bwMode="auto">
            <a:xfrm>
              <a:off x="1008" y="2400"/>
              <a:ext cx="864" cy="672"/>
            </a:xfrm>
            <a:prstGeom prst="line">
              <a:avLst/>
            </a:prstGeom>
            <a:noFill/>
            <a:ln w="38100">
              <a:solidFill>
                <a:srgbClr val="CC00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17422" name="Rectangle 14"/>
            <p:cNvSpPr>
              <a:spLocks noChangeArrowheads="1"/>
            </p:cNvSpPr>
            <p:nvPr/>
          </p:nvSpPr>
          <p:spPr bwMode="auto">
            <a:xfrm>
              <a:off x="1824" y="3024"/>
              <a:ext cx="324"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CC0000"/>
                  </a:solidFill>
                </a:rPr>
                <a:t>D</a:t>
              </a:r>
              <a:r>
                <a:rPr lang="en-US" altLang="en-US" sz="2400" baseline="-25000">
                  <a:solidFill>
                    <a:srgbClr val="CC0000"/>
                  </a:solidFill>
                </a:rPr>
                <a:t>1</a:t>
              </a:r>
              <a:endParaRPr lang="en-US" altLang="en-US" sz="2400">
                <a:solidFill>
                  <a:srgbClr val="CC0000"/>
                </a:solidFill>
              </a:endParaRPr>
            </a:p>
          </p:txBody>
        </p:sp>
      </p:grpSp>
      <p:grpSp>
        <p:nvGrpSpPr>
          <p:cNvPr id="5" name="Group 53"/>
          <p:cNvGrpSpPr>
            <a:grpSpLocks/>
          </p:cNvGrpSpPr>
          <p:nvPr/>
        </p:nvGrpSpPr>
        <p:grpSpPr bwMode="auto">
          <a:xfrm>
            <a:off x="539750" y="4191005"/>
            <a:ext cx="1819275" cy="458788"/>
            <a:chOff x="340" y="2640"/>
            <a:chExt cx="1146" cy="289"/>
          </a:xfrm>
        </p:grpSpPr>
        <p:sp>
          <p:nvSpPr>
            <p:cNvPr id="17419" name="Line 12"/>
            <p:cNvSpPr>
              <a:spLocks noChangeShapeType="1"/>
            </p:cNvSpPr>
            <p:nvPr/>
          </p:nvSpPr>
          <p:spPr bwMode="auto">
            <a:xfrm flipH="1">
              <a:off x="816" y="2784"/>
              <a:ext cx="670" cy="0"/>
            </a:xfrm>
            <a:prstGeom prst="line">
              <a:avLst/>
            </a:prstGeom>
            <a:noFill/>
            <a:ln w="38100">
              <a:solidFill>
                <a:srgbClr val="CC0000"/>
              </a:solidFill>
              <a:prstDash val="sysDot"/>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17420" name="Rectangle 15"/>
            <p:cNvSpPr>
              <a:spLocks noChangeArrowheads="1"/>
            </p:cNvSpPr>
            <p:nvPr/>
          </p:nvSpPr>
          <p:spPr bwMode="auto">
            <a:xfrm>
              <a:off x="340" y="2640"/>
              <a:ext cx="476"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pPr>
              <a:r>
                <a:rPr lang="en-US" altLang="en-US" sz="1200" dirty="0" smtClean="0">
                  <a:solidFill>
                    <a:srgbClr val="FF0000"/>
                  </a:solidFill>
                </a:rPr>
                <a:t>    </a:t>
              </a:r>
              <a:r>
                <a:rPr lang="en-US" altLang="en-US" sz="1200" dirty="0" smtClean="0"/>
                <a:t>£</a:t>
              </a:r>
              <a:r>
                <a:rPr lang="en-US" altLang="en-US" sz="1200" dirty="0"/>
                <a:t>0.60/$</a:t>
              </a:r>
            </a:p>
          </p:txBody>
        </p:sp>
      </p:grpSp>
      <p:sp>
        <p:nvSpPr>
          <p:cNvPr id="147475" name="Rectangle 19"/>
          <p:cNvSpPr>
            <a:spLocks noChangeArrowheads="1"/>
          </p:cNvSpPr>
          <p:nvPr/>
        </p:nvSpPr>
        <p:spPr bwMode="auto">
          <a:xfrm>
            <a:off x="3211441" y="1815234"/>
            <a:ext cx="5992689"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defRPr>
            </a:lvl1pPr>
            <a:lvl2pPr marL="857250" indent="-4000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05000"/>
              </a:lnSpc>
              <a:spcBef>
                <a:spcPct val="30000"/>
              </a:spcBef>
              <a:buSzPct val="119000"/>
              <a:buFontTx/>
              <a:buNone/>
            </a:pPr>
            <a:r>
              <a:rPr lang="en-US" altLang="en-US" sz="2800" dirty="0"/>
              <a:t>	</a:t>
            </a:r>
            <a:r>
              <a:rPr lang="en-US" altLang="en-US" sz="2400" b="0" dirty="0"/>
              <a:t>U.K. interest rates </a:t>
            </a:r>
            <a:r>
              <a:rPr lang="en-US" altLang="en-US" sz="2400" b="0" dirty="0">
                <a:sym typeface="Symbol" panose="05050102010706020507" pitchFamily="18" charset="2"/>
              </a:rPr>
              <a:t> while US interest rate remains unchanged</a:t>
            </a:r>
          </a:p>
          <a:p>
            <a:pPr lvl="1">
              <a:lnSpc>
                <a:spcPct val="105000"/>
              </a:lnSpc>
              <a:spcBef>
                <a:spcPct val="5000"/>
              </a:spcBef>
              <a:buSzPct val="80000"/>
              <a:buFont typeface="Symbol" panose="05050102010706020507" pitchFamily="18" charset="2"/>
              <a:buChar char="Þ"/>
            </a:pPr>
            <a:r>
              <a:rPr lang="en-US" altLang="en-US" sz="2400" b="0" dirty="0">
                <a:sym typeface="Symbol" panose="05050102010706020507" pitchFamily="18" charset="2"/>
              </a:rPr>
              <a:t> U.K. demand for US bank deposits, and hence demand for $  since UK rates are more attractive.</a:t>
            </a:r>
          </a:p>
        </p:txBody>
      </p:sp>
      <p:sp>
        <p:nvSpPr>
          <p:cNvPr id="17415" name="Rectangle 29"/>
          <p:cNvSpPr>
            <a:spLocks noGrp="1" noChangeArrowheads="1"/>
          </p:cNvSpPr>
          <p:nvPr>
            <p:ph type="title"/>
          </p:nvPr>
        </p:nvSpPr>
        <p:spPr>
          <a:noFill/>
        </p:spPr>
        <p:txBody>
          <a:bodyPr>
            <a:normAutofit fontScale="90000"/>
          </a:bodyPr>
          <a:lstStyle/>
          <a:p>
            <a:pPr eaLnBrk="1" hangingPunct="1">
              <a:lnSpc>
                <a:spcPct val="90000"/>
              </a:lnSpc>
            </a:pPr>
            <a:r>
              <a:rPr lang="en-US" altLang="en-US" dirty="0"/>
              <a:t>Factors that Influence</a:t>
            </a:r>
            <a:br>
              <a:rPr lang="en-US" altLang="en-US" dirty="0"/>
            </a:br>
            <a:r>
              <a:rPr lang="en-US" altLang="en-US" dirty="0"/>
              <a:t>Exchange Rates </a:t>
            </a:r>
          </a:p>
        </p:txBody>
      </p:sp>
      <p:sp>
        <p:nvSpPr>
          <p:cNvPr id="17416" name="Rectangle 30"/>
          <p:cNvSpPr>
            <a:spLocks noGrp="1" noChangeArrowheads="1"/>
          </p:cNvSpPr>
          <p:nvPr>
            <p:ph idx="1"/>
          </p:nvPr>
        </p:nvSpPr>
        <p:spPr>
          <a:xfrm>
            <a:off x="843613" y="1378552"/>
            <a:ext cx="8229600" cy="4525963"/>
          </a:xfrm>
        </p:spPr>
        <p:txBody>
          <a:bodyPr/>
          <a:lstStyle/>
          <a:p>
            <a:pPr eaLnBrk="1" hangingPunct="1">
              <a:buFontTx/>
              <a:buNone/>
            </a:pPr>
            <a:r>
              <a:rPr lang="en-US" altLang="en-US" dirty="0">
                <a:solidFill>
                  <a:srgbClr val="CC0000"/>
                </a:solidFill>
              </a:rPr>
              <a:t>Relative Interest Rates</a:t>
            </a:r>
            <a:endParaRPr lang="en-US" altLang="en-US" i="1" dirty="0"/>
          </a:p>
        </p:txBody>
      </p:sp>
      <p:sp>
        <p:nvSpPr>
          <p:cNvPr id="147487" name="Rectangle 31"/>
          <p:cNvSpPr>
            <a:spLocks noChangeArrowheads="1"/>
          </p:cNvSpPr>
          <p:nvPr/>
        </p:nvSpPr>
        <p:spPr bwMode="auto">
          <a:xfrm>
            <a:off x="2880525" y="4424171"/>
            <a:ext cx="6192688" cy="2366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defRPr>
            </a:lvl1pPr>
            <a:lvl2pPr marL="857250" indent="-4000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a:lnSpc>
                <a:spcPct val="105000"/>
              </a:lnSpc>
              <a:spcBef>
                <a:spcPct val="5000"/>
              </a:spcBef>
              <a:buSzPct val="80000"/>
              <a:buFont typeface="Symbol" panose="05050102010706020507" pitchFamily="18" charset="2"/>
              <a:buChar char="Þ"/>
            </a:pPr>
            <a:r>
              <a:rPr lang="en-US" altLang="en-US" sz="2400" dirty="0">
                <a:sym typeface="Symbol" panose="05050102010706020507" pitchFamily="18" charset="2"/>
              </a:rPr>
              <a:t></a:t>
            </a:r>
            <a:r>
              <a:rPr lang="en-US" altLang="en-US" sz="2400" b="0" dirty="0"/>
              <a:t> US desire for British bank deposits, and hence the supply of $</a:t>
            </a:r>
            <a:r>
              <a:rPr lang="en-US" altLang="en-US" sz="2400" dirty="0">
                <a:sym typeface="Symbol" panose="05050102010706020507" pitchFamily="18" charset="2"/>
              </a:rPr>
              <a:t></a:t>
            </a:r>
          </a:p>
          <a:p>
            <a:pPr lvl="1">
              <a:lnSpc>
                <a:spcPct val="105000"/>
              </a:lnSpc>
              <a:spcBef>
                <a:spcPct val="5000"/>
              </a:spcBef>
              <a:buSzPct val="80000"/>
              <a:buFont typeface="Symbol" panose="05050102010706020507" pitchFamily="18" charset="2"/>
              <a:buChar char="Þ"/>
            </a:pPr>
            <a:r>
              <a:rPr lang="en-US" altLang="en-US" sz="2400" b="0" dirty="0"/>
              <a:t>Downward pressure on dollars and new equilibrium is £0.60/$</a:t>
            </a:r>
          </a:p>
          <a:p>
            <a:pPr marL="457200" lvl="1" indent="0">
              <a:lnSpc>
                <a:spcPct val="105000"/>
              </a:lnSpc>
              <a:spcBef>
                <a:spcPct val="5000"/>
              </a:spcBef>
              <a:buSzPct val="80000"/>
              <a:buNone/>
            </a:pPr>
            <a:endParaRPr lang="en-US" altLang="en-US" b="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7475"/>
                                        </p:tgtEl>
                                        <p:attrNameLst>
                                          <p:attrName>style.visibility</p:attrName>
                                        </p:attrNameLst>
                                      </p:cBhvr>
                                      <p:to>
                                        <p:strVal val="visible"/>
                                      </p:to>
                                    </p:set>
                                    <p:animEffect transition="in" filter="wipe(left)">
                                      <p:cBhvr>
                                        <p:cTn id="12" dur="500"/>
                                        <p:tgtEl>
                                          <p:spTgt spid="147475"/>
                                        </p:tgtEl>
                                      </p:cBhvr>
                                    </p:animEffect>
                                  </p:childTnLst>
                                </p:cTn>
                              </p:par>
                            </p:childTnLst>
                          </p:cTn>
                        </p:par>
                        <p:par>
                          <p:cTn id="13" fill="hold" nodeType="afterGroup">
                            <p:stCondLst>
                              <p:cond delay="500"/>
                            </p:stCondLst>
                            <p:childTnLst>
                              <p:par>
                                <p:cTn id="14" presetID="22" presetClass="entr" presetSubtype="8"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left)">
                                      <p:cBhvr>
                                        <p:cTn id="16" dur="500"/>
                                        <p:tgtEl>
                                          <p:spTgt spid="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47487"/>
                                        </p:tgtEl>
                                        <p:attrNameLst>
                                          <p:attrName>style.visibility</p:attrName>
                                        </p:attrNameLst>
                                      </p:cBhvr>
                                      <p:to>
                                        <p:strVal val="visible"/>
                                      </p:to>
                                    </p:set>
                                    <p:animEffect transition="in" filter="wipe(left)">
                                      <p:cBhvr>
                                        <p:cTn id="21" dur="500"/>
                                        <p:tgtEl>
                                          <p:spTgt spid="147487"/>
                                        </p:tgtEl>
                                      </p:cBhvr>
                                    </p:animEffect>
                                  </p:childTnLst>
                                </p:cTn>
                              </p:par>
                            </p:childTnLst>
                          </p:cTn>
                        </p:par>
                        <p:par>
                          <p:cTn id="22" fill="hold" nodeType="afterGroup">
                            <p:stCondLst>
                              <p:cond delay="500"/>
                            </p:stCondLst>
                            <p:childTnLst>
                              <p:par>
                                <p:cTn id="23" presetID="22" presetClass="entr" presetSubtype="8"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left)">
                                      <p:cBhvr>
                                        <p:cTn id="25" dur="500"/>
                                        <p:tgtEl>
                                          <p:spTgt spid="3"/>
                                        </p:tgtEl>
                                      </p:cBhvr>
                                    </p:animEffect>
                                  </p:childTnLst>
                                </p:cTn>
                              </p:par>
                            </p:childTnLst>
                          </p:cTn>
                        </p:par>
                        <p:par>
                          <p:cTn id="26" fill="hold" nodeType="afterGroup">
                            <p:stCondLst>
                              <p:cond delay="1000"/>
                            </p:stCondLst>
                            <p:childTnLst>
                              <p:par>
                                <p:cTn id="27" presetID="22" presetClass="entr" presetSubtype="2"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wipe(right)">
                                      <p:cBhvr>
                                        <p:cTn id="2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75" grpId="0" autoUpdateAnimBg="0"/>
      <p:bldP spid="147487"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Rectangle 11"/>
          <p:cNvSpPr>
            <a:spLocks noGrp="1" noChangeArrowheads="1"/>
          </p:cNvSpPr>
          <p:nvPr>
            <p:ph type="title"/>
          </p:nvPr>
        </p:nvSpPr>
        <p:spPr>
          <a:noFill/>
        </p:spPr>
        <p:txBody>
          <a:bodyPr>
            <a:normAutofit fontScale="90000"/>
          </a:bodyPr>
          <a:lstStyle/>
          <a:p>
            <a:pPr eaLnBrk="1" hangingPunct="1">
              <a:lnSpc>
                <a:spcPct val="90000"/>
              </a:lnSpc>
            </a:pPr>
            <a:r>
              <a:rPr lang="en-US" altLang="en-US" dirty="0"/>
              <a:t>Factors that Influence</a:t>
            </a:r>
            <a:br>
              <a:rPr lang="en-US" altLang="en-US" dirty="0"/>
            </a:br>
            <a:r>
              <a:rPr lang="en-US" altLang="en-US" dirty="0"/>
              <a:t>Exchange Rates </a:t>
            </a:r>
          </a:p>
        </p:txBody>
      </p:sp>
      <p:sp>
        <p:nvSpPr>
          <p:cNvPr id="19459" name="Rectangle 6"/>
          <p:cNvSpPr>
            <a:spLocks noGrp="1" noChangeArrowheads="1"/>
          </p:cNvSpPr>
          <p:nvPr>
            <p:ph idx="1"/>
          </p:nvPr>
        </p:nvSpPr>
        <p:spPr/>
        <p:txBody>
          <a:bodyPr/>
          <a:lstStyle/>
          <a:p>
            <a:pPr eaLnBrk="1" hangingPunct="1">
              <a:buFontTx/>
              <a:buNone/>
            </a:pPr>
            <a:r>
              <a:rPr lang="en-US" altLang="en-US">
                <a:solidFill>
                  <a:srgbClr val="CC0000"/>
                </a:solidFill>
              </a:rPr>
              <a:t>Relative Interest Rates</a:t>
            </a:r>
            <a:endParaRPr lang="en-US" altLang="en-US"/>
          </a:p>
        </p:txBody>
      </p:sp>
      <p:graphicFrame>
        <p:nvGraphicFramePr>
          <p:cNvPr id="3" name="Diagram 2"/>
          <p:cNvGraphicFramePr/>
          <p:nvPr>
            <p:extLst>
              <p:ext uri="{D42A27DB-BD31-4B8C-83A1-F6EECF244321}">
                <p14:modId xmlns:p14="http://schemas.microsoft.com/office/powerpoint/2010/main" val="4127121291"/>
              </p:ext>
            </p:extLst>
          </p:nvPr>
        </p:nvGraphicFramePr>
        <p:xfrm>
          <a:off x="971550" y="3573016"/>
          <a:ext cx="7486650" cy="26753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 name="Diagram 1"/>
          <p:cNvGraphicFramePr/>
          <p:nvPr>
            <p:extLst>
              <p:ext uri="{D42A27DB-BD31-4B8C-83A1-F6EECF244321}">
                <p14:modId xmlns:p14="http://schemas.microsoft.com/office/powerpoint/2010/main" val="2568882029"/>
              </p:ext>
            </p:extLst>
          </p:nvPr>
        </p:nvGraphicFramePr>
        <p:xfrm>
          <a:off x="971550" y="1988840"/>
          <a:ext cx="7486650" cy="115212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6" name="Rectangle 1032"/>
          <p:cNvSpPr>
            <a:spLocks noGrp="1" noChangeArrowheads="1"/>
          </p:cNvSpPr>
          <p:nvPr>
            <p:ph type="title"/>
          </p:nvPr>
        </p:nvSpPr>
        <p:spPr>
          <a:noFill/>
        </p:spPr>
        <p:txBody>
          <a:bodyPr>
            <a:normAutofit fontScale="90000"/>
          </a:bodyPr>
          <a:lstStyle/>
          <a:p>
            <a:pPr eaLnBrk="1" hangingPunct="1">
              <a:lnSpc>
                <a:spcPct val="90000"/>
              </a:lnSpc>
            </a:pPr>
            <a:r>
              <a:rPr lang="en-US" altLang="en-US" dirty="0"/>
              <a:t>Factors that Influence</a:t>
            </a:r>
            <a:br>
              <a:rPr lang="en-US" altLang="en-US" dirty="0"/>
            </a:br>
            <a:r>
              <a:rPr lang="en-US" altLang="en-US" dirty="0"/>
              <a:t>Exchange Rates </a:t>
            </a:r>
          </a:p>
        </p:txBody>
      </p:sp>
      <p:sp>
        <p:nvSpPr>
          <p:cNvPr id="21507" name="Rectangle 1028"/>
          <p:cNvSpPr>
            <a:spLocks noGrp="1" noChangeArrowheads="1"/>
          </p:cNvSpPr>
          <p:nvPr>
            <p:ph idx="1"/>
          </p:nvPr>
        </p:nvSpPr>
        <p:spPr/>
        <p:txBody>
          <a:bodyPr/>
          <a:lstStyle/>
          <a:p>
            <a:pPr eaLnBrk="1" hangingPunct="1">
              <a:buFontTx/>
              <a:buNone/>
            </a:pPr>
            <a:r>
              <a:rPr lang="en-US" altLang="en-US">
                <a:solidFill>
                  <a:srgbClr val="CC0000"/>
                </a:solidFill>
              </a:rPr>
              <a:t>Relative Interest Rates</a:t>
            </a:r>
            <a:endParaRPr lang="en-US" altLang="en-US"/>
          </a:p>
        </p:txBody>
      </p:sp>
      <p:sp>
        <p:nvSpPr>
          <p:cNvPr id="148489" name="Rectangle 1033"/>
          <p:cNvSpPr>
            <a:spLocks noChangeArrowheads="1"/>
          </p:cNvSpPr>
          <p:nvPr/>
        </p:nvSpPr>
        <p:spPr bwMode="auto">
          <a:xfrm>
            <a:off x="900113" y="3552329"/>
            <a:ext cx="7558087"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05000"/>
              </a:lnSpc>
              <a:spcBef>
                <a:spcPct val="40000"/>
              </a:spcBef>
              <a:buSzPct val="119000"/>
            </a:pPr>
            <a:r>
              <a:rPr lang="en-US" altLang="en-US" sz="2800" b="0" dirty="0"/>
              <a:t>This relationship is sometimes called the </a:t>
            </a:r>
            <a:r>
              <a:rPr lang="en-US" altLang="en-US" sz="2800" b="0" dirty="0">
                <a:solidFill>
                  <a:srgbClr val="CC0000"/>
                </a:solidFill>
              </a:rPr>
              <a:t>Fisher effect</a:t>
            </a:r>
            <a:r>
              <a:rPr lang="en-US" altLang="en-US" sz="2800" b="0" dirty="0"/>
              <a:t>. </a:t>
            </a:r>
          </a:p>
          <a:p>
            <a:pPr>
              <a:lnSpc>
                <a:spcPct val="105000"/>
              </a:lnSpc>
              <a:spcBef>
                <a:spcPct val="40000"/>
              </a:spcBef>
              <a:buSzPct val="119000"/>
            </a:pPr>
            <a:r>
              <a:rPr lang="en-US" altLang="en-US" sz="2800" b="0" dirty="0"/>
              <a:t>The US investor should only invest in the UK is he/she feels that the interest rate less inflation i.e. </a:t>
            </a:r>
            <a:r>
              <a:rPr lang="en-US" altLang="en-US" sz="2800" dirty="0">
                <a:solidFill>
                  <a:srgbClr val="C00000"/>
                </a:solidFill>
              </a:rPr>
              <a:t>the real interest rate </a:t>
            </a:r>
            <a:r>
              <a:rPr lang="en-US" altLang="en-US" sz="2800" b="0" dirty="0"/>
              <a:t>is going to be higher in the UK than in the US</a:t>
            </a:r>
            <a:endParaRPr lang="en-US" altLang="en-US" sz="2800" b="0" dirty="0">
              <a:solidFill>
                <a:srgbClr val="C00000"/>
              </a:solidFill>
            </a:endParaRPr>
          </a:p>
        </p:txBody>
      </p:sp>
      <p:sp>
        <p:nvSpPr>
          <p:cNvPr id="148490" name="Rectangle 1034"/>
          <p:cNvSpPr>
            <a:spLocks noChangeArrowheads="1"/>
          </p:cNvSpPr>
          <p:nvPr/>
        </p:nvSpPr>
        <p:spPr bwMode="auto">
          <a:xfrm>
            <a:off x="971550" y="2260104"/>
            <a:ext cx="748665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05000"/>
              </a:lnSpc>
              <a:spcBef>
                <a:spcPct val="30000"/>
              </a:spcBef>
              <a:buSzPct val="119000"/>
            </a:pPr>
            <a:r>
              <a:rPr lang="en-US" altLang="en-US" sz="2800" dirty="0"/>
              <a:t>     real           nominal</a:t>
            </a:r>
          </a:p>
          <a:p>
            <a:pPr lvl="1">
              <a:lnSpc>
                <a:spcPct val="90000"/>
              </a:lnSpc>
              <a:spcBef>
                <a:spcPct val="0"/>
              </a:spcBef>
              <a:buSzPct val="79000"/>
              <a:buFontTx/>
              <a:buNone/>
            </a:pPr>
            <a:r>
              <a:rPr lang="en-US" altLang="en-US" dirty="0"/>
              <a:t>interest   </a:t>
            </a:r>
            <a:r>
              <a:rPr lang="en-US" altLang="en-US" dirty="0">
                <a:sym typeface="Symbol" panose="05050102010706020507" pitchFamily="18" charset="2"/>
              </a:rPr>
              <a:t></a:t>
            </a:r>
            <a:r>
              <a:rPr lang="en-US" altLang="en-US" dirty="0"/>
              <a:t>   </a:t>
            </a:r>
            <a:r>
              <a:rPr lang="en-US" altLang="en-US" sz="1800" dirty="0"/>
              <a:t> </a:t>
            </a:r>
            <a:r>
              <a:rPr lang="en-US" altLang="en-US" dirty="0"/>
              <a:t>interest   –  inflation rate</a:t>
            </a:r>
          </a:p>
          <a:p>
            <a:pPr lvl="1">
              <a:lnSpc>
                <a:spcPct val="90000"/>
              </a:lnSpc>
              <a:spcBef>
                <a:spcPct val="0"/>
              </a:spcBef>
              <a:buSzPct val="79000"/>
              <a:buFontTx/>
              <a:buNone/>
            </a:pPr>
            <a:r>
              <a:rPr lang="en-US" altLang="en-US" dirty="0"/>
              <a:t>    rate             rate</a:t>
            </a:r>
            <a:endParaRPr lang="en-US" altLang="en-US" b="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8490"/>
                                        </p:tgtEl>
                                        <p:attrNameLst>
                                          <p:attrName>style.visibility</p:attrName>
                                        </p:attrNameLst>
                                      </p:cBhvr>
                                      <p:to>
                                        <p:strVal val="visible"/>
                                      </p:to>
                                    </p:set>
                                    <p:animEffect transition="in" filter="wipe(left)">
                                      <p:cBhvr>
                                        <p:cTn id="7" dur="500"/>
                                        <p:tgtEl>
                                          <p:spTgt spid="1484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8489"/>
                                        </p:tgtEl>
                                        <p:attrNameLst>
                                          <p:attrName>style.visibility</p:attrName>
                                        </p:attrNameLst>
                                      </p:cBhvr>
                                      <p:to>
                                        <p:strVal val="visible"/>
                                      </p:to>
                                    </p:set>
                                    <p:animEffect transition="in" filter="wipe(left)">
                                      <p:cBhvr>
                                        <p:cTn id="12" dur="500"/>
                                        <p:tgtEl>
                                          <p:spTgt spid="1484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9" grpId="0" autoUpdateAnimBg="0"/>
      <p:bldP spid="148490"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846140" y="0"/>
            <a:ext cx="8229600" cy="1143000"/>
          </a:xfrm>
        </p:spPr>
        <p:txBody>
          <a:bodyPr/>
          <a:lstStyle/>
          <a:p>
            <a:r>
              <a:rPr lang="en-US" altLang="en-US" sz="2400" dirty="0"/>
              <a:t>So what does the Fisher analysis mean at an international level?</a:t>
            </a:r>
            <a:endParaRPr lang="en-GB" sz="2400" dirty="0"/>
          </a:p>
        </p:txBody>
      </p:sp>
      <p:graphicFrame>
        <p:nvGraphicFramePr>
          <p:cNvPr id="54275" name="Group 3"/>
          <p:cNvGraphicFramePr>
            <a:graphicFrameLocks noGrp="1"/>
          </p:cNvGraphicFramePr>
          <p:nvPr>
            <p:extLst>
              <p:ext uri="{D42A27DB-BD31-4B8C-83A1-F6EECF244321}">
                <p14:modId xmlns:p14="http://schemas.microsoft.com/office/powerpoint/2010/main" val="1244197764"/>
              </p:ext>
            </p:extLst>
          </p:nvPr>
        </p:nvGraphicFramePr>
        <p:xfrm>
          <a:off x="964409" y="1117114"/>
          <a:ext cx="7993062" cy="5547240"/>
        </p:xfrm>
        <a:graphic>
          <a:graphicData uri="http://schemas.openxmlformats.org/drawingml/2006/table">
            <a:tbl>
              <a:tblPr firstRow="1"/>
              <a:tblGrid>
                <a:gridCol w="2087562">
                  <a:extLst>
                    <a:ext uri="{9D8B030D-6E8A-4147-A177-3AD203B41FA5}">
                      <a16:colId xmlns:a16="http://schemas.microsoft.com/office/drawing/2014/main" xmlns="" val="20000"/>
                    </a:ext>
                  </a:extLst>
                </a:gridCol>
                <a:gridCol w="1944688">
                  <a:extLst>
                    <a:ext uri="{9D8B030D-6E8A-4147-A177-3AD203B41FA5}">
                      <a16:colId xmlns:a16="http://schemas.microsoft.com/office/drawing/2014/main" xmlns="" val="20001"/>
                    </a:ext>
                  </a:extLst>
                </a:gridCol>
                <a:gridCol w="1728787">
                  <a:extLst>
                    <a:ext uri="{9D8B030D-6E8A-4147-A177-3AD203B41FA5}">
                      <a16:colId xmlns:a16="http://schemas.microsoft.com/office/drawing/2014/main" xmlns="" val="20002"/>
                    </a:ext>
                  </a:extLst>
                </a:gridCol>
                <a:gridCol w="2232025">
                  <a:extLst>
                    <a:ext uri="{9D8B030D-6E8A-4147-A177-3AD203B41FA5}">
                      <a16:colId xmlns:a16="http://schemas.microsoft.com/office/drawing/2014/main" xmlns="" val="20003"/>
                    </a:ext>
                  </a:extLst>
                </a:gridCol>
              </a:tblGrid>
              <a:tr h="51809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GB" sz="2800" b="0" i="0" u="none" strike="noStrike" cap="none" normalizeH="0" baseline="0" dirty="0" smtClean="0">
                          <a:ln>
                            <a:noFill/>
                          </a:ln>
                          <a:solidFill>
                            <a:schemeClr val="tx1"/>
                          </a:solidFill>
                          <a:effectLst/>
                          <a:latin typeface="Arial" charset="0"/>
                        </a:rPr>
                        <a:t>Factor</a:t>
                      </a:r>
                      <a:endParaRPr kumimoji="0" lang="en-GB" sz="2800" b="0" i="0" u="none" strike="noStrike" cap="none" normalizeH="0" baseline="0" dirty="0">
                        <a:ln>
                          <a:noFill/>
                        </a:ln>
                        <a:solidFill>
                          <a:schemeClr val="tx1"/>
                        </a:solidFill>
                        <a:effectLst/>
                        <a:latin typeface="Arial" charset="0"/>
                      </a:endParaRP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Country A</a:t>
                      </a:r>
                      <a:endParaRPr kumimoji="0" lang="en-GB" sz="2400" b="0" i="0" u="none" strike="noStrike" cap="none" normalizeH="0" baseline="0" dirty="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Country B</a:t>
                      </a:r>
                      <a:endParaRPr kumimoji="0" lang="en-GB" sz="2400" b="0" i="0" u="none" strike="noStrike" cap="none" normalizeH="0" baseline="0" dirty="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comment</a:t>
                      </a:r>
                      <a:endParaRPr kumimoji="0" lang="en-GB" sz="2400" b="0" i="0" u="none" strike="noStrike" cap="none" normalizeH="0" baseline="0" dirty="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82286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Time preference</a:t>
                      </a:r>
                      <a:endParaRPr kumimoji="0" lang="en-GB" sz="2400" b="0" i="0" u="none" strike="noStrike" cap="none" normalizeH="0" baseline="0" dirty="0">
                        <a:ln>
                          <a:noFill/>
                        </a:ln>
                        <a:solidFill>
                          <a:schemeClr val="tx1"/>
                        </a:solidFill>
                        <a:effectLst/>
                        <a:latin typeface="Arial" charset="0"/>
                      </a:endParaRP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1 ½ %</a:t>
                      </a:r>
                      <a:endParaRPr kumimoji="0" lang="en-GB" sz="1800" b="0" i="0" u="none" strike="noStrike" cap="none" normalizeH="0" baseline="0" dirty="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1 ½ %</a:t>
                      </a:r>
                      <a:endParaRPr kumimoji="0" lang="en-GB" sz="1800" b="0" i="0" u="none" strike="noStrike" cap="none" normalizeH="0" baseline="0" dirty="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No reason for there to be a difference</a:t>
                      </a:r>
                      <a:endParaRPr kumimoji="0" lang="en-GB" sz="1800" b="0" i="0" u="none" strike="noStrike" cap="none" normalizeH="0" baseline="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118858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 Risk</a:t>
                      </a:r>
                      <a:endParaRPr kumimoji="0" lang="en-GB" sz="2400" b="0" i="0" u="none" strike="noStrike" cap="none" normalizeH="0" baseline="0" dirty="0">
                        <a:ln>
                          <a:noFill/>
                        </a:ln>
                        <a:solidFill>
                          <a:schemeClr val="tx1"/>
                        </a:solidFill>
                        <a:effectLst/>
                        <a:latin typeface="Arial" charset="0"/>
                      </a:endParaRP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1%</a:t>
                      </a:r>
                      <a:endParaRPr kumimoji="0" lang="en-GB" sz="1800" b="0" i="0" u="none" strike="noStrike" cap="none" normalizeH="0" baseline="0" dirty="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1%</a:t>
                      </a:r>
                      <a:endParaRPr kumimoji="0" lang="en-GB" sz="1800" b="0" i="0" u="none" strike="noStrike" cap="none" normalizeH="0" baseline="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We choose investments in each country that have low risk</a:t>
                      </a:r>
                      <a:endParaRPr kumimoji="0" lang="en-GB" sz="1800" b="0" i="0" u="none" strike="noStrike" cap="none" normalizeH="0" baseline="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64000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 Real rate</a:t>
                      </a:r>
                      <a:endParaRPr kumimoji="0" lang="en-GB" sz="2400" b="0" i="0" u="none" strike="noStrike" cap="none" normalizeH="0" baseline="0">
                        <a:ln>
                          <a:noFill/>
                        </a:ln>
                        <a:solidFill>
                          <a:schemeClr val="tx1"/>
                        </a:solidFill>
                        <a:effectLst/>
                        <a:latin typeface="Arial" charset="0"/>
                      </a:endParaRP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FFFFC"/>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2 ½ %</a:t>
                      </a:r>
                      <a:endParaRPr kumimoji="0" lang="en-GB" sz="1800" b="0" i="0" u="none" strike="noStrike" cap="none" normalizeH="0" baseline="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FFFFC"/>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2 ½ %</a:t>
                      </a:r>
                      <a:endParaRPr kumimoji="0" lang="en-GB" sz="1800" b="0" i="0" u="none" strike="noStrike" cap="none" normalizeH="0" baseline="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FFFFC"/>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Real rates </a:t>
                      </a:r>
                      <a:r>
                        <a:rPr kumimoji="0" lang="en-US" sz="1800" b="0" i="1" u="none" strike="noStrike" cap="none" normalizeH="0" baseline="0">
                          <a:ln>
                            <a:noFill/>
                          </a:ln>
                          <a:solidFill>
                            <a:schemeClr val="tx1"/>
                          </a:solidFill>
                          <a:effectLst/>
                          <a:latin typeface="Arial" charset="0"/>
                        </a:rPr>
                        <a:t>should</a:t>
                      </a:r>
                      <a:r>
                        <a:rPr kumimoji="0" lang="en-US" sz="1800" b="0" i="0" u="none" strike="noStrike" cap="none" normalizeH="0" baseline="0">
                          <a:ln>
                            <a:noFill/>
                          </a:ln>
                          <a:solidFill>
                            <a:schemeClr val="tx1"/>
                          </a:solidFill>
                          <a:effectLst/>
                          <a:latin typeface="Arial" charset="0"/>
                        </a:rPr>
                        <a:t> be the same</a:t>
                      </a:r>
                      <a:endParaRPr kumimoji="0" lang="en-GB" sz="1800" b="0" i="0" u="none" strike="noStrike" cap="none" normalizeH="0" baseline="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FFFFC"/>
                    </a:solidFill>
                  </a:tcPr>
                </a:tc>
                <a:extLst>
                  <a:ext uri="{0D108BD9-81ED-4DB2-BD59-A6C34878D82A}">
                    <a16:rowId xmlns:a16="http://schemas.microsoft.com/office/drawing/2014/main" xmlns="" val="10003"/>
                  </a:ext>
                </a:extLst>
              </a:tr>
              <a:tr h="91429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Arial" charset="0"/>
                        </a:rPr>
                        <a:t>+ inflation</a:t>
                      </a:r>
                      <a:endParaRPr kumimoji="0" lang="en-GB" sz="2400" b="0" i="0" u="none" strike="noStrike" cap="none" normalizeH="0" baseline="0">
                        <a:ln>
                          <a:noFill/>
                        </a:ln>
                        <a:solidFill>
                          <a:schemeClr val="tx1"/>
                        </a:solidFill>
                        <a:effectLst/>
                        <a:latin typeface="Arial" charset="0"/>
                      </a:endParaRP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4 ½ %</a:t>
                      </a:r>
                      <a:endParaRPr kumimoji="0" lang="en-GB" sz="1800" b="0" i="0" u="none" strike="noStrike" cap="none" normalizeH="0" baseline="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2 ½ %</a:t>
                      </a:r>
                      <a:endParaRPr kumimoji="0" lang="en-GB" sz="1800" b="0" i="0" u="none" strike="noStrike" cap="none" normalizeH="0" baseline="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Different economic policies are inevitable</a:t>
                      </a:r>
                      <a:endParaRPr kumimoji="0" lang="en-GB" sz="1800" b="0" i="0" u="none" strike="noStrike" cap="none" normalizeH="0" baseline="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146287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rPr>
                        <a:t>= interest rate</a:t>
                      </a:r>
                      <a:endParaRPr kumimoji="0" lang="en-GB" sz="2400" b="0" i="0" u="none" strike="noStrike" cap="none" normalizeH="0" baseline="0" dirty="0">
                        <a:ln>
                          <a:noFill/>
                        </a:ln>
                        <a:solidFill>
                          <a:schemeClr val="tx1"/>
                        </a:solidFill>
                        <a:effectLst/>
                        <a:latin typeface="Arial" charset="0"/>
                      </a:endParaRP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7%</a:t>
                      </a:r>
                      <a:endParaRPr kumimoji="0" lang="en-GB" sz="1800" b="0" i="0" u="none" strike="noStrike" cap="none" normalizeH="0" baseline="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Arial" charset="0"/>
                        </a:rPr>
                        <a:t>5%</a:t>
                      </a:r>
                      <a:endParaRPr kumimoji="0" lang="en-GB" sz="1800" b="0" i="0" u="none" strike="noStrike" cap="none" normalizeH="0" baseline="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The difference in inflation rates explains the difference in interest rates!</a:t>
                      </a:r>
                      <a:endParaRPr kumimoji="0" lang="en-GB" sz="1800" b="0" i="0" u="none" strike="noStrike" cap="none" normalizeH="0" baseline="0" dirty="0">
                        <a:ln>
                          <a:noFill/>
                        </a:ln>
                        <a:solidFill>
                          <a:schemeClr val="tx1"/>
                        </a:solidFill>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Group 50"/>
          <p:cNvGrpSpPr>
            <a:grpSpLocks/>
          </p:cNvGrpSpPr>
          <p:nvPr/>
        </p:nvGrpSpPr>
        <p:grpSpPr bwMode="auto">
          <a:xfrm>
            <a:off x="685800" y="2895600"/>
            <a:ext cx="2895600" cy="2973388"/>
            <a:chOff x="432" y="1824"/>
            <a:chExt cx="1824" cy="1873"/>
          </a:xfrm>
        </p:grpSpPr>
        <p:sp>
          <p:nvSpPr>
            <p:cNvPr id="25615" name="Rectangle 5"/>
            <p:cNvSpPr>
              <a:spLocks noChangeArrowheads="1"/>
            </p:cNvSpPr>
            <p:nvPr/>
          </p:nvSpPr>
          <p:spPr bwMode="auto">
            <a:xfrm>
              <a:off x="816" y="1872"/>
              <a:ext cx="1440" cy="153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GB" altLang="en-US" sz="2400"/>
            </a:p>
          </p:txBody>
        </p:sp>
        <p:sp>
          <p:nvSpPr>
            <p:cNvPr id="25616" name="Rectangle 6"/>
            <p:cNvSpPr>
              <a:spLocks noChangeArrowheads="1"/>
            </p:cNvSpPr>
            <p:nvPr/>
          </p:nvSpPr>
          <p:spPr bwMode="auto">
            <a:xfrm>
              <a:off x="432" y="1824"/>
              <a:ext cx="452"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pPr>
              <a:r>
                <a:rPr lang="en-US" altLang="en-US" sz="2400" dirty="0"/>
                <a:t>£/$</a:t>
              </a:r>
            </a:p>
          </p:txBody>
        </p:sp>
        <p:sp>
          <p:nvSpPr>
            <p:cNvPr id="25617" name="Rectangle 7"/>
            <p:cNvSpPr>
              <a:spLocks noChangeArrowheads="1"/>
            </p:cNvSpPr>
            <p:nvPr/>
          </p:nvSpPr>
          <p:spPr bwMode="auto">
            <a:xfrm>
              <a:off x="816" y="3408"/>
              <a:ext cx="1440"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400" dirty="0"/>
                <a:t>Quantity of $</a:t>
              </a:r>
            </a:p>
          </p:txBody>
        </p:sp>
        <p:sp>
          <p:nvSpPr>
            <p:cNvPr id="25618" name="Line 8"/>
            <p:cNvSpPr>
              <a:spLocks noChangeShapeType="1"/>
            </p:cNvSpPr>
            <p:nvPr/>
          </p:nvSpPr>
          <p:spPr bwMode="auto">
            <a:xfrm>
              <a:off x="816" y="1872"/>
              <a:ext cx="0" cy="1536"/>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25619" name="Line 9"/>
            <p:cNvSpPr>
              <a:spLocks noChangeShapeType="1"/>
            </p:cNvSpPr>
            <p:nvPr/>
          </p:nvSpPr>
          <p:spPr bwMode="auto">
            <a:xfrm flipH="1">
              <a:off x="816" y="3408"/>
              <a:ext cx="1440" cy="1"/>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25620" name="Line 10"/>
            <p:cNvSpPr>
              <a:spLocks noChangeShapeType="1"/>
            </p:cNvSpPr>
            <p:nvPr/>
          </p:nvSpPr>
          <p:spPr bwMode="auto">
            <a:xfrm>
              <a:off x="1008" y="2400"/>
              <a:ext cx="864" cy="672"/>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25621" name="Line 11"/>
            <p:cNvSpPr>
              <a:spLocks noChangeShapeType="1"/>
            </p:cNvSpPr>
            <p:nvPr/>
          </p:nvSpPr>
          <p:spPr bwMode="auto">
            <a:xfrm flipV="1">
              <a:off x="1056" y="2496"/>
              <a:ext cx="768" cy="672"/>
            </a:xfrm>
            <a:prstGeom prst="line">
              <a:avLst/>
            </a:prstGeom>
            <a:noFill/>
            <a:ln w="381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25622" name="Line 12"/>
            <p:cNvSpPr>
              <a:spLocks noChangeShapeType="1"/>
            </p:cNvSpPr>
            <p:nvPr/>
          </p:nvSpPr>
          <p:spPr bwMode="auto">
            <a:xfrm flipH="1">
              <a:off x="816" y="2784"/>
              <a:ext cx="670" cy="0"/>
            </a:xfrm>
            <a:prstGeom prst="line">
              <a:avLst/>
            </a:prstGeom>
            <a:noFill/>
            <a:ln w="38100">
              <a:solidFill>
                <a:schemeClr val="tx1"/>
              </a:solidFill>
              <a:prstDash val="sysDot"/>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25623" name="Rectangle 13"/>
            <p:cNvSpPr>
              <a:spLocks noChangeArrowheads="1"/>
            </p:cNvSpPr>
            <p:nvPr/>
          </p:nvSpPr>
          <p:spPr bwMode="auto">
            <a:xfrm>
              <a:off x="1728" y="2256"/>
              <a:ext cx="313"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t>S</a:t>
              </a:r>
              <a:r>
                <a:rPr lang="en-US" altLang="en-US" sz="2400" baseline="-25000"/>
                <a:t>0</a:t>
              </a:r>
              <a:endParaRPr lang="en-US" altLang="en-US" sz="2400"/>
            </a:p>
          </p:txBody>
        </p:sp>
        <p:sp>
          <p:nvSpPr>
            <p:cNvPr id="25624" name="Rectangle 14"/>
            <p:cNvSpPr>
              <a:spLocks noChangeArrowheads="1"/>
            </p:cNvSpPr>
            <p:nvPr/>
          </p:nvSpPr>
          <p:spPr bwMode="auto">
            <a:xfrm>
              <a:off x="1824" y="3024"/>
              <a:ext cx="324"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t>D</a:t>
              </a:r>
              <a:r>
                <a:rPr lang="en-US" altLang="en-US" sz="2400" baseline="-25000"/>
                <a:t>0</a:t>
              </a:r>
              <a:endParaRPr lang="en-US" altLang="en-US" sz="2400"/>
            </a:p>
          </p:txBody>
        </p:sp>
        <p:sp>
          <p:nvSpPr>
            <p:cNvPr id="25625" name="Rectangle 15"/>
            <p:cNvSpPr>
              <a:spLocks noChangeArrowheads="1"/>
            </p:cNvSpPr>
            <p:nvPr/>
          </p:nvSpPr>
          <p:spPr bwMode="auto">
            <a:xfrm>
              <a:off x="528" y="2638"/>
              <a:ext cx="288"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pPr>
              <a:r>
                <a:rPr lang="en-US" altLang="en-US" sz="2400"/>
                <a:t>r</a:t>
              </a:r>
              <a:r>
                <a:rPr lang="en-US" altLang="en-US" sz="2400" baseline="-25000"/>
                <a:t>0</a:t>
              </a:r>
              <a:endParaRPr lang="en-US" altLang="en-US" sz="2400"/>
            </a:p>
          </p:txBody>
        </p:sp>
      </p:grpSp>
      <p:sp>
        <p:nvSpPr>
          <p:cNvPr id="149523" name="Rectangle 19"/>
          <p:cNvSpPr>
            <a:spLocks noChangeArrowheads="1"/>
          </p:cNvSpPr>
          <p:nvPr/>
        </p:nvSpPr>
        <p:spPr bwMode="auto">
          <a:xfrm>
            <a:off x="3295568" y="1616363"/>
            <a:ext cx="5687889"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defRPr>
            </a:lvl1pPr>
            <a:lvl2pPr marL="857250" indent="-4000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05000"/>
              </a:lnSpc>
              <a:spcBef>
                <a:spcPct val="30000"/>
              </a:spcBef>
              <a:buSzPct val="119000"/>
              <a:buFontTx/>
              <a:buNone/>
            </a:pPr>
            <a:r>
              <a:rPr lang="en-US" altLang="en-US" sz="2800" dirty="0"/>
              <a:t>	</a:t>
            </a:r>
            <a:r>
              <a:rPr lang="en-US" altLang="en-US" sz="2800" b="0" dirty="0"/>
              <a:t>U.K. income level </a:t>
            </a:r>
            <a:r>
              <a:rPr lang="en-US" altLang="en-US" sz="2800" b="0" dirty="0">
                <a:sym typeface="Symbol" panose="05050102010706020507" pitchFamily="18" charset="2"/>
              </a:rPr>
              <a:t> while US income level remains unchanged</a:t>
            </a:r>
          </a:p>
          <a:p>
            <a:pPr lvl="1">
              <a:lnSpc>
                <a:spcPct val="105000"/>
              </a:lnSpc>
              <a:spcBef>
                <a:spcPct val="5000"/>
              </a:spcBef>
              <a:buSzPct val="80000"/>
              <a:buFont typeface="Symbol" panose="05050102010706020507" pitchFamily="18" charset="2"/>
              <a:buChar char="Þ"/>
            </a:pPr>
            <a:r>
              <a:rPr lang="en-US" altLang="en-US" b="0" dirty="0">
                <a:sym typeface="Symbol" panose="05050102010706020507" pitchFamily="18" charset="2"/>
              </a:rPr>
              <a:t> U.K. demand for US goods, and hence $.</a:t>
            </a:r>
            <a:endParaRPr lang="en-US" altLang="en-US" b="0" dirty="0"/>
          </a:p>
        </p:txBody>
      </p:sp>
      <p:grpSp>
        <p:nvGrpSpPr>
          <p:cNvPr id="3" name="Group 20"/>
          <p:cNvGrpSpPr>
            <a:grpSpLocks/>
          </p:cNvGrpSpPr>
          <p:nvPr/>
        </p:nvGrpSpPr>
        <p:grpSpPr bwMode="auto">
          <a:xfrm>
            <a:off x="1676400" y="3429000"/>
            <a:ext cx="1809750" cy="1444625"/>
            <a:chOff x="1056" y="2160"/>
            <a:chExt cx="1140" cy="910"/>
          </a:xfrm>
        </p:grpSpPr>
        <p:sp>
          <p:nvSpPr>
            <p:cNvPr id="25613" name="Rectangle 21"/>
            <p:cNvSpPr>
              <a:spLocks noChangeArrowheads="1"/>
            </p:cNvSpPr>
            <p:nvPr/>
          </p:nvSpPr>
          <p:spPr bwMode="auto">
            <a:xfrm>
              <a:off x="1872" y="2784"/>
              <a:ext cx="324"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solidFill>
                    <a:srgbClr val="CC0000"/>
                  </a:solidFill>
                </a:rPr>
                <a:t>D</a:t>
              </a:r>
              <a:r>
                <a:rPr lang="en-US" altLang="en-US" sz="2400" baseline="-25000">
                  <a:solidFill>
                    <a:srgbClr val="CC0000"/>
                  </a:solidFill>
                </a:rPr>
                <a:t>1</a:t>
              </a:r>
              <a:endParaRPr lang="en-US" altLang="en-US" sz="2400" baseline="-25000">
                <a:solidFill>
                  <a:schemeClr val="accent2"/>
                </a:solidFill>
              </a:endParaRPr>
            </a:p>
          </p:txBody>
        </p:sp>
        <p:sp>
          <p:nvSpPr>
            <p:cNvPr id="25614" name="Line 22"/>
            <p:cNvSpPr>
              <a:spLocks noChangeShapeType="1"/>
            </p:cNvSpPr>
            <p:nvPr/>
          </p:nvSpPr>
          <p:spPr bwMode="auto">
            <a:xfrm>
              <a:off x="1056" y="2160"/>
              <a:ext cx="864" cy="672"/>
            </a:xfrm>
            <a:prstGeom prst="line">
              <a:avLst/>
            </a:prstGeom>
            <a:noFill/>
            <a:ln w="38100">
              <a:solidFill>
                <a:srgbClr val="CC0000"/>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grpSp>
      <p:grpSp>
        <p:nvGrpSpPr>
          <p:cNvPr id="4" name="Group 48"/>
          <p:cNvGrpSpPr>
            <a:grpSpLocks/>
          </p:cNvGrpSpPr>
          <p:nvPr/>
        </p:nvGrpSpPr>
        <p:grpSpPr bwMode="auto">
          <a:xfrm>
            <a:off x="838200" y="3886200"/>
            <a:ext cx="1752600" cy="454025"/>
            <a:chOff x="528" y="2448"/>
            <a:chExt cx="1104" cy="286"/>
          </a:xfrm>
        </p:grpSpPr>
        <p:sp>
          <p:nvSpPr>
            <p:cNvPr id="25611" name="Line 24"/>
            <p:cNvSpPr>
              <a:spLocks noChangeShapeType="1"/>
            </p:cNvSpPr>
            <p:nvPr/>
          </p:nvSpPr>
          <p:spPr bwMode="auto">
            <a:xfrm flipH="1">
              <a:off x="816" y="2640"/>
              <a:ext cx="816" cy="0"/>
            </a:xfrm>
            <a:prstGeom prst="line">
              <a:avLst/>
            </a:prstGeom>
            <a:noFill/>
            <a:ln w="38100">
              <a:solidFill>
                <a:srgbClr val="CC0000"/>
              </a:solidFill>
              <a:prstDash val="sysDot"/>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GB"/>
            </a:p>
          </p:txBody>
        </p:sp>
        <p:sp>
          <p:nvSpPr>
            <p:cNvPr id="25612" name="Rectangle 25"/>
            <p:cNvSpPr>
              <a:spLocks noChangeArrowheads="1"/>
            </p:cNvSpPr>
            <p:nvPr/>
          </p:nvSpPr>
          <p:spPr bwMode="auto">
            <a:xfrm>
              <a:off x="528" y="2448"/>
              <a:ext cx="288"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pPr>
              <a:r>
                <a:rPr lang="en-US" altLang="en-US" sz="2400">
                  <a:solidFill>
                    <a:srgbClr val="CC0000"/>
                  </a:solidFill>
                </a:rPr>
                <a:t>r</a:t>
              </a:r>
              <a:r>
                <a:rPr lang="en-US" altLang="en-US" sz="2400" baseline="-25000">
                  <a:solidFill>
                    <a:srgbClr val="CC0000"/>
                  </a:solidFill>
                </a:rPr>
                <a:t>1</a:t>
              </a:r>
            </a:p>
          </p:txBody>
        </p:sp>
      </p:grpSp>
      <p:sp>
        <p:nvSpPr>
          <p:cNvPr id="25606" name="Rectangle 29"/>
          <p:cNvSpPr>
            <a:spLocks noGrp="1" noChangeArrowheads="1"/>
          </p:cNvSpPr>
          <p:nvPr>
            <p:ph type="title"/>
          </p:nvPr>
        </p:nvSpPr>
        <p:spPr>
          <a:xfrm>
            <a:off x="838200" y="0"/>
            <a:ext cx="9638456" cy="1092200"/>
          </a:xfrm>
          <a:noFill/>
        </p:spPr>
        <p:txBody>
          <a:bodyPr/>
          <a:lstStyle/>
          <a:p>
            <a:pPr eaLnBrk="1" hangingPunct="1">
              <a:lnSpc>
                <a:spcPct val="90000"/>
              </a:lnSpc>
            </a:pPr>
            <a:r>
              <a:rPr lang="en-US" altLang="en-US" sz="3600" dirty="0"/>
              <a:t>Factors that Influence</a:t>
            </a:r>
            <a:br>
              <a:rPr lang="en-US" altLang="en-US" sz="3600" dirty="0"/>
            </a:br>
            <a:r>
              <a:rPr lang="en-US" altLang="en-US" sz="3600" dirty="0"/>
              <a:t>Exchange Rates </a:t>
            </a:r>
          </a:p>
        </p:txBody>
      </p:sp>
      <p:sp>
        <p:nvSpPr>
          <p:cNvPr id="25607" name="Rectangle 30"/>
          <p:cNvSpPr>
            <a:spLocks noGrp="1" noChangeArrowheads="1"/>
          </p:cNvSpPr>
          <p:nvPr>
            <p:ph idx="1"/>
          </p:nvPr>
        </p:nvSpPr>
        <p:spPr>
          <a:xfrm>
            <a:off x="838199" y="957864"/>
            <a:ext cx="8229600" cy="4525963"/>
          </a:xfrm>
        </p:spPr>
        <p:txBody>
          <a:bodyPr/>
          <a:lstStyle/>
          <a:p>
            <a:pPr eaLnBrk="1" hangingPunct="1">
              <a:buFontTx/>
              <a:buNone/>
            </a:pPr>
            <a:r>
              <a:rPr lang="en-US" altLang="en-US" dirty="0">
                <a:solidFill>
                  <a:srgbClr val="CC0000"/>
                </a:solidFill>
              </a:rPr>
              <a:t>Relative Income Levels</a:t>
            </a:r>
            <a:endParaRPr lang="en-US" altLang="en-US" i="1" dirty="0"/>
          </a:p>
        </p:txBody>
      </p:sp>
      <p:sp>
        <p:nvSpPr>
          <p:cNvPr id="149535" name="Rectangle 31"/>
          <p:cNvSpPr>
            <a:spLocks noChangeArrowheads="1"/>
          </p:cNvSpPr>
          <p:nvPr/>
        </p:nvSpPr>
        <p:spPr bwMode="auto">
          <a:xfrm>
            <a:off x="3169506" y="3913548"/>
            <a:ext cx="584028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lvl1pPr marL="342900" indent="-342900">
              <a:spcBef>
                <a:spcPct val="20000"/>
              </a:spcBef>
              <a:buChar char="•"/>
              <a:defRPr sz="3200">
                <a:solidFill>
                  <a:schemeClr val="tx1"/>
                </a:solidFill>
                <a:latin typeface="Arial" panose="020B0604020202020204" pitchFamily="34" charset="0"/>
              </a:defRPr>
            </a:lvl1pPr>
            <a:lvl2pPr marL="857250" indent="-4000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a:lnSpc>
                <a:spcPct val="105000"/>
              </a:lnSpc>
              <a:spcBef>
                <a:spcPct val="5000"/>
              </a:spcBef>
              <a:buSzPct val="80000"/>
              <a:buFont typeface="Symbol" panose="05050102010706020507" pitchFamily="18" charset="2"/>
              <a:buChar char="Þ"/>
            </a:pPr>
            <a:r>
              <a:rPr lang="en-US" altLang="en-US" b="0" dirty="0">
                <a:sym typeface="Symbol" panose="05050102010706020507" pitchFamily="18" charset="2"/>
              </a:rPr>
              <a:t>No expected change for</a:t>
            </a:r>
            <a:r>
              <a:rPr lang="en-US" altLang="en-US" b="0" dirty="0"/>
              <a:t> the supply of $ as US income level is constant</a:t>
            </a:r>
          </a:p>
          <a:p>
            <a:pPr lvl="1">
              <a:lnSpc>
                <a:spcPct val="105000"/>
              </a:lnSpc>
              <a:spcBef>
                <a:spcPct val="5000"/>
              </a:spcBef>
              <a:buSzPct val="80000"/>
              <a:buFont typeface="Symbol" panose="05050102010706020507" pitchFamily="18" charset="2"/>
              <a:buChar char="Þ"/>
            </a:pPr>
            <a:r>
              <a:rPr lang="en-US" altLang="en-US" b="0" dirty="0"/>
              <a:t>The equilibrium exchange rate and value of the dollar are expected to rise.</a:t>
            </a:r>
          </a:p>
        </p:txBody>
      </p:sp>
      <p:sp>
        <p:nvSpPr>
          <p:cNvPr id="149553" name="Text Box 49"/>
          <p:cNvSpPr txBox="1">
            <a:spLocks noChangeArrowheads="1"/>
          </p:cNvSpPr>
          <p:nvPr/>
        </p:nvSpPr>
        <p:spPr bwMode="auto">
          <a:xfrm>
            <a:off x="3048000" y="3581400"/>
            <a:ext cx="660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400"/>
              <a:t>,</a:t>
            </a:r>
            <a:r>
              <a:rPr lang="en-US" altLang="en-US" sz="2400">
                <a:solidFill>
                  <a:srgbClr val="CC0000"/>
                </a:solidFill>
              </a:rPr>
              <a:t>S</a:t>
            </a:r>
            <a:r>
              <a:rPr lang="en-US" altLang="en-US" sz="2400" baseline="-25000">
                <a:solidFill>
                  <a:srgbClr val="CC0000"/>
                </a:solidFill>
              </a:rPr>
              <a:t>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9523"/>
                                        </p:tgtEl>
                                        <p:attrNameLst>
                                          <p:attrName>style.visibility</p:attrName>
                                        </p:attrNameLst>
                                      </p:cBhvr>
                                      <p:to>
                                        <p:strVal val="visible"/>
                                      </p:to>
                                    </p:set>
                                    <p:animEffect transition="in" filter="wipe(left)">
                                      <p:cBhvr>
                                        <p:cTn id="12" dur="500"/>
                                        <p:tgtEl>
                                          <p:spTgt spid="149523"/>
                                        </p:tgtEl>
                                      </p:cBhvr>
                                    </p:animEffect>
                                  </p:childTnLst>
                                </p:cTn>
                              </p:par>
                            </p:childTnLst>
                          </p:cTn>
                        </p:par>
                        <p:par>
                          <p:cTn id="13" fill="hold" nodeType="afterGroup">
                            <p:stCondLst>
                              <p:cond delay="500"/>
                            </p:stCondLst>
                            <p:childTnLst>
                              <p:par>
                                <p:cTn id="14" presetID="22" presetClass="entr" presetSubtype="8" fill="hold"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ipe(left)">
                                      <p:cBhvr>
                                        <p:cTn id="16" dur="500"/>
                                        <p:tgtEl>
                                          <p:spTgt spid="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49535"/>
                                        </p:tgtEl>
                                        <p:attrNameLst>
                                          <p:attrName>style.visibility</p:attrName>
                                        </p:attrNameLst>
                                      </p:cBhvr>
                                      <p:to>
                                        <p:strVal val="visible"/>
                                      </p:to>
                                    </p:set>
                                    <p:animEffect transition="in" filter="wipe(left)">
                                      <p:cBhvr>
                                        <p:cTn id="21" dur="500"/>
                                        <p:tgtEl>
                                          <p:spTgt spid="149535"/>
                                        </p:tgtEl>
                                      </p:cBhvr>
                                    </p:animEffect>
                                  </p:childTnLst>
                                </p:cTn>
                              </p:par>
                            </p:childTnLst>
                          </p:cTn>
                        </p:par>
                        <p:par>
                          <p:cTn id="22" fill="hold" nodeType="afterGroup">
                            <p:stCondLst>
                              <p:cond delay="500"/>
                            </p:stCondLst>
                            <p:childTnLst>
                              <p:par>
                                <p:cTn id="23" presetID="22" presetClass="entr" presetSubtype="8" fill="hold" grpId="0" nodeType="afterEffect">
                                  <p:stCondLst>
                                    <p:cond delay="0"/>
                                  </p:stCondLst>
                                  <p:childTnLst>
                                    <p:set>
                                      <p:cBhvr>
                                        <p:cTn id="24" dur="1" fill="hold">
                                          <p:stCondLst>
                                            <p:cond delay="0"/>
                                          </p:stCondLst>
                                        </p:cTn>
                                        <p:tgtEl>
                                          <p:spTgt spid="149553"/>
                                        </p:tgtEl>
                                        <p:attrNameLst>
                                          <p:attrName>style.visibility</p:attrName>
                                        </p:attrNameLst>
                                      </p:cBhvr>
                                      <p:to>
                                        <p:strVal val="visible"/>
                                      </p:to>
                                    </p:set>
                                    <p:animEffect transition="in" filter="wipe(left)">
                                      <p:cBhvr>
                                        <p:cTn id="25" dur="500"/>
                                        <p:tgtEl>
                                          <p:spTgt spid="149553"/>
                                        </p:tgtEl>
                                      </p:cBhvr>
                                    </p:animEffect>
                                  </p:childTnLst>
                                </p:cTn>
                              </p:par>
                            </p:childTnLst>
                          </p:cTn>
                        </p:par>
                        <p:par>
                          <p:cTn id="26" fill="hold" nodeType="afterGroup">
                            <p:stCondLst>
                              <p:cond delay="1000"/>
                            </p:stCondLst>
                            <p:childTnLst>
                              <p:par>
                                <p:cTn id="27" presetID="22" presetClass="entr" presetSubtype="2" fill="hold" nodeType="after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wipe(right)">
                                      <p:cBhvr>
                                        <p:cTn id="2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523" grpId="0" autoUpdateAnimBg="0"/>
      <p:bldP spid="149535" grpId="0" autoUpdateAnimBg="0"/>
      <p:bldP spid="149553"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650" name="Rectangle 3083"/>
          <p:cNvSpPr>
            <a:spLocks noGrp="1" noChangeArrowheads="1"/>
          </p:cNvSpPr>
          <p:nvPr>
            <p:ph type="title"/>
          </p:nvPr>
        </p:nvSpPr>
        <p:spPr>
          <a:noFill/>
        </p:spPr>
        <p:txBody>
          <a:bodyPr>
            <a:normAutofit fontScale="90000"/>
          </a:bodyPr>
          <a:lstStyle/>
          <a:p>
            <a:pPr eaLnBrk="1" hangingPunct="1">
              <a:lnSpc>
                <a:spcPct val="90000"/>
              </a:lnSpc>
            </a:pPr>
            <a:r>
              <a:rPr lang="en-US" altLang="en-US" dirty="0"/>
              <a:t>Factors that Influence</a:t>
            </a:r>
            <a:br>
              <a:rPr lang="en-US" altLang="en-US" dirty="0"/>
            </a:br>
            <a:r>
              <a:rPr lang="en-US" altLang="en-US" dirty="0"/>
              <a:t>Exchange Rates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1748271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22" name="Rectangle 6"/>
          <p:cNvSpPr>
            <a:spLocks noGrp="1" noChangeArrowheads="1"/>
          </p:cNvSpPr>
          <p:nvPr>
            <p:ph type="title"/>
          </p:nvPr>
        </p:nvSpPr>
        <p:spPr/>
        <p:txBody>
          <a:bodyPr/>
          <a:lstStyle/>
          <a:p>
            <a:pPr eaLnBrk="1" hangingPunct="1"/>
            <a:r>
              <a:rPr lang="en-US" altLang="en-US" dirty="0" smtClean="0"/>
              <a:t>           Lecture  </a:t>
            </a:r>
            <a:r>
              <a:rPr lang="en-US" altLang="en-US" dirty="0"/>
              <a:t>Objectives</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18129057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3812AE8-485F-0846-AAB0-DBA5803E5F72}"/>
              </a:ext>
            </a:extLst>
          </p:cNvPr>
          <p:cNvSpPr>
            <a:spLocks noGrp="1"/>
          </p:cNvSpPr>
          <p:nvPr>
            <p:ph type="title"/>
          </p:nvPr>
        </p:nvSpPr>
        <p:spPr>
          <a:xfrm>
            <a:off x="914400" y="404664"/>
            <a:ext cx="8229600" cy="1143000"/>
          </a:xfrm>
        </p:spPr>
        <p:txBody>
          <a:bodyPr>
            <a:normAutofit fontScale="90000"/>
          </a:bodyPr>
          <a:lstStyle/>
          <a:p>
            <a:r>
              <a:rPr lang="en-US" altLang="en-US" dirty="0"/>
              <a:t>Factors that Influence</a:t>
            </a:r>
            <a:br>
              <a:rPr lang="en-US" altLang="en-US" dirty="0"/>
            </a:br>
            <a:r>
              <a:rPr lang="en-US" altLang="en-US" dirty="0"/>
              <a:t>Exchange Rates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2726878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276070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11"/>
          <p:cNvSpPr>
            <a:spLocks noGrp="1" noChangeArrowheads="1"/>
          </p:cNvSpPr>
          <p:nvPr>
            <p:ph type="title"/>
          </p:nvPr>
        </p:nvSpPr>
        <p:spPr>
          <a:xfrm>
            <a:off x="379481" y="11266"/>
            <a:ext cx="8748464" cy="1143000"/>
          </a:xfrm>
          <a:noFill/>
        </p:spPr>
        <p:txBody>
          <a:bodyPr>
            <a:normAutofit fontScale="90000"/>
          </a:bodyPr>
          <a:lstStyle/>
          <a:p>
            <a:pPr eaLnBrk="1" hangingPunct="1">
              <a:lnSpc>
                <a:spcPct val="90000"/>
              </a:lnSpc>
            </a:pPr>
            <a:r>
              <a:rPr lang="en-US" altLang="en-US" dirty="0"/>
              <a:t>Factors that Influence</a:t>
            </a:r>
            <a:br>
              <a:rPr lang="en-US" altLang="en-US" dirty="0"/>
            </a:br>
            <a:r>
              <a:rPr lang="en-US" altLang="en-US" dirty="0"/>
              <a:t>Exchange Rates </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803240509"/>
              </p:ext>
            </p:extLst>
          </p:nvPr>
        </p:nvGraphicFramePr>
        <p:xfrm>
          <a:off x="379481" y="908720"/>
          <a:ext cx="8748464"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6"/>
          <p:cNvSpPr>
            <a:spLocks noGrp="1" noChangeArrowheads="1"/>
          </p:cNvSpPr>
          <p:nvPr>
            <p:ph type="title"/>
          </p:nvPr>
        </p:nvSpPr>
        <p:spPr>
          <a:noFill/>
        </p:spPr>
        <p:txBody>
          <a:bodyPr>
            <a:normAutofit fontScale="90000"/>
          </a:bodyPr>
          <a:lstStyle/>
          <a:p>
            <a:pPr eaLnBrk="1" hangingPunct="1">
              <a:lnSpc>
                <a:spcPct val="90000"/>
              </a:lnSpc>
            </a:pPr>
            <a:r>
              <a:rPr lang="en-US" altLang="en-US" dirty="0"/>
              <a:t>Factors that Influence</a:t>
            </a:r>
            <a:br>
              <a:rPr lang="en-US" altLang="en-US" dirty="0"/>
            </a:br>
            <a:r>
              <a:rPr lang="en-US" altLang="en-US" dirty="0"/>
              <a:t>Exchange Rates </a:t>
            </a:r>
          </a:p>
        </p:txBody>
      </p:sp>
      <p:sp>
        <p:nvSpPr>
          <p:cNvPr id="31747" name="Rectangle 2"/>
          <p:cNvSpPr>
            <a:spLocks noGrp="1" noChangeArrowheads="1"/>
          </p:cNvSpPr>
          <p:nvPr>
            <p:ph idx="1"/>
          </p:nvPr>
        </p:nvSpPr>
        <p:spPr/>
        <p:txBody>
          <a:bodyPr/>
          <a:lstStyle/>
          <a:p>
            <a:pPr eaLnBrk="1" hangingPunct="1">
              <a:buFontTx/>
              <a:buNone/>
            </a:pPr>
            <a:r>
              <a:rPr lang="en-US" altLang="en-US">
                <a:solidFill>
                  <a:srgbClr val="CC0000"/>
                </a:solidFill>
              </a:rPr>
              <a:t>Expectations</a:t>
            </a:r>
            <a:endParaRPr lang="en-US" altLang="en-US"/>
          </a:p>
        </p:txBody>
      </p:sp>
      <p:graphicFrame>
        <p:nvGraphicFramePr>
          <p:cNvPr id="2" name="Diagram 1"/>
          <p:cNvGraphicFramePr/>
          <p:nvPr/>
        </p:nvGraphicFramePr>
        <p:xfrm>
          <a:off x="971550" y="2514600"/>
          <a:ext cx="7486650" cy="1635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p:cNvGraphicFramePr/>
          <p:nvPr>
            <p:extLst>
              <p:ext uri="{D42A27DB-BD31-4B8C-83A1-F6EECF244321}">
                <p14:modId xmlns:p14="http://schemas.microsoft.com/office/powerpoint/2010/main" val="2476786469"/>
              </p:ext>
            </p:extLst>
          </p:nvPr>
        </p:nvGraphicFramePr>
        <p:xfrm>
          <a:off x="900113" y="4149725"/>
          <a:ext cx="7558087" cy="217487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D6DF46-3269-C44E-B2EF-BF67C3A03D22}"/>
              </a:ext>
            </a:extLst>
          </p:cNvPr>
          <p:cNvSpPr>
            <a:spLocks noGrp="1"/>
          </p:cNvSpPr>
          <p:nvPr>
            <p:ph type="title"/>
          </p:nvPr>
        </p:nvSpPr>
        <p:spPr/>
        <p:txBody>
          <a:bodyPr>
            <a:normAutofit fontScale="90000"/>
          </a:bodyPr>
          <a:lstStyle/>
          <a:p>
            <a:r>
              <a:rPr lang="en-US" altLang="en-US" dirty="0"/>
              <a:t>Factors that Influence</a:t>
            </a:r>
            <a:br>
              <a:rPr lang="en-US" altLang="en-US" dirty="0"/>
            </a:br>
            <a:r>
              <a:rPr lang="en-US" altLang="en-US" dirty="0"/>
              <a:t>Exchange Rates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9342607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590485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8BAC2F-37B4-AE4D-AD05-58E94A26CEDF}"/>
              </a:ext>
            </a:extLst>
          </p:cNvPr>
          <p:cNvSpPr>
            <a:spLocks noGrp="1"/>
          </p:cNvSpPr>
          <p:nvPr>
            <p:ph type="title"/>
          </p:nvPr>
        </p:nvSpPr>
        <p:spPr/>
        <p:txBody>
          <a:bodyPr>
            <a:normAutofit fontScale="90000"/>
          </a:bodyPr>
          <a:lstStyle/>
          <a:p>
            <a:r>
              <a:rPr lang="en-US" altLang="en-US" dirty="0"/>
              <a:t>Factors that Influence</a:t>
            </a:r>
            <a:br>
              <a:rPr lang="en-US" altLang="en-US" dirty="0"/>
            </a:br>
            <a:r>
              <a:rPr lang="en-US" altLang="en-US" dirty="0"/>
              <a:t>Exchange Rates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1735102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864655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7"/>
          <p:cNvSpPr>
            <a:spLocks noGrp="1" noChangeArrowheads="1"/>
          </p:cNvSpPr>
          <p:nvPr>
            <p:ph type="title"/>
          </p:nvPr>
        </p:nvSpPr>
        <p:spPr>
          <a:noFill/>
        </p:spPr>
        <p:txBody>
          <a:bodyPr>
            <a:normAutofit fontScale="90000"/>
          </a:bodyPr>
          <a:lstStyle/>
          <a:p>
            <a:pPr eaLnBrk="1" hangingPunct="1">
              <a:lnSpc>
                <a:spcPct val="90000"/>
              </a:lnSpc>
            </a:pPr>
            <a:r>
              <a:rPr lang="en-US" altLang="en-US" dirty="0"/>
              <a:t>Factors that Influence</a:t>
            </a:r>
            <a:br>
              <a:rPr lang="en-US" altLang="en-US" dirty="0"/>
            </a:br>
            <a:r>
              <a:rPr lang="en-US" altLang="en-US" dirty="0"/>
              <a:t>Exchange Rates </a:t>
            </a:r>
            <a:br>
              <a:rPr lang="en-US" altLang="en-US" dirty="0"/>
            </a:br>
            <a:endParaRPr lang="en-US" altLang="en-US" dirty="0"/>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72456552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41"/>
          <p:cNvSpPr>
            <a:spLocks noGrp="1" noChangeArrowheads="1"/>
          </p:cNvSpPr>
          <p:nvPr>
            <p:ph type="title"/>
          </p:nvPr>
        </p:nvSpPr>
        <p:spPr>
          <a:xfrm>
            <a:off x="395536" y="116632"/>
            <a:ext cx="8229600" cy="1143000"/>
          </a:xfrm>
        </p:spPr>
        <p:txBody>
          <a:bodyPr/>
          <a:lstStyle/>
          <a:p>
            <a:pPr eaLnBrk="1" hangingPunct="1"/>
            <a:r>
              <a:rPr lang="en-US" altLang="en-US" sz="3200" dirty="0"/>
              <a:t>  How Factors Can Affect Exchange Rates</a:t>
            </a:r>
            <a:endParaRPr lang="en-US" altLang="en-US" dirty="0"/>
          </a:p>
        </p:txBody>
      </p:sp>
      <p:pic>
        <p:nvPicPr>
          <p:cNvPr id="5" name="Content Placeholder 4" descr="This table contains a flowchart illustrating how factors can affect exchange rates.The flowchart considers trade related,financial and market factors." title="How factors can affect exchange rates"/>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bwMode="auto">
          <a:xfrm>
            <a:off x="1930421" y="1600200"/>
            <a:ext cx="5283158"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Group 40"/>
          <p:cNvGrpSpPr>
            <a:grpSpLocks/>
          </p:cNvGrpSpPr>
          <p:nvPr/>
        </p:nvGrpSpPr>
        <p:grpSpPr bwMode="auto">
          <a:xfrm>
            <a:off x="6156325" y="2565400"/>
            <a:ext cx="2894013" cy="2854325"/>
            <a:chOff x="3937" y="1916"/>
            <a:chExt cx="1460" cy="1588"/>
          </a:xfrm>
        </p:grpSpPr>
        <p:sp>
          <p:nvSpPr>
            <p:cNvPr id="42008" name="Line 34"/>
            <p:cNvSpPr>
              <a:spLocks noChangeShapeType="1"/>
            </p:cNvSpPr>
            <p:nvPr/>
          </p:nvSpPr>
          <p:spPr bwMode="auto">
            <a:xfrm flipV="1">
              <a:off x="4656" y="3168"/>
              <a:ext cx="0" cy="336"/>
            </a:xfrm>
            <a:prstGeom prst="line">
              <a:avLst/>
            </a:prstGeom>
            <a:noFill/>
            <a:ln w="57150">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2009" name="Rectangle 7"/>
            <p:cNvSpPr>
              <a:spLocks noChangeArrowheads="1"/>
            </p:cNvSpPr>
            <p:nvPr/>
          </p:nvSpPr>
          <p:spPr bwMode="auto">
            <a:xfrm>
              <a:off x="3937" y="1916"/>
              <a:ext cx="1460" cy="515"/>
            </a:xfrm>
            <a:prstGeom prst="rect">
              <a:avLst/>
            </a:prstGeom>
            <a:solidFill>
              <a:srgbClr val="FFFFFF"/>
            </a:solidFill>
            <a:ln w="12700">
              <a:solidFill>
                <a:srgbClr val="006B6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GB" altLang="en-US" sz="2400"/>
            </a:p>
          </p:txBody>
        </p:sp>
        <p:sp>
          <p:nvSpPr>
            <p:cNvPr id="42010" name="Rectangle 14"/>
            <p:cNvSpPr>
              <a:spLocks noChangeArrowheads="1"/>
            </p:cNvSpPr>
            <p:nvPr/>
          </p:nvSpPr>
          <p:spPr bwMode="auto">
            <a:xfrm>
              <a:off x="3957" y="2747"/>
              <a:ext cx="1397"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t>Exchange at £0.38/NZ$</a:t>
              </a:r>
            </a:p>
          </p:txBody>
        </p:sp>
        <p:sp>
          <p:nvSpPr>
            <p:cNvPr id="42011" name="Rectangle 15"/>
            <p:cNvSpPr>
              <a:spLocks noChangeArrowheads="1"/>
            </p:cNvSpPr>
            <p:nvPr/>
          </p:nvSpPr>
          <p:spPr bwMode="auto">
            <a:xfrm>
              <a:off x="3963" y="1981"/>
              <a:ext cx="1384" cy="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solidFill>
                    <a:srgbClr val="006B61"/>
                  </a:solidFill>
                </a:rPr>
                <a:t>4. </a:t>
              </a:r>
              <a:r>
                <a:rPr lang="en-US" altLang="en-US" sz="2400"/>
                <a:t>Holds £21,831,543</a:t>
              </a:r>
            </a:p>
          </p:txBody>
        </p:sp>
        <p:sp>
          <p:nvSpPr>
            <p:cNvPr id="42012" name="Line 35"/>
            <p:cNvSpPr>
              <a:spLocks noChangeShapeType="1"/>
            </p:cNvSpPr>
            <p:nvPr/>
          </p:nvSpPr>
          <p:spPr bwMode="auto">
            <a:xfrm flipV="1">
              <a:off x="4656" y="2448"/>
              <a:ext cx="0" cy="288"/>
            </a:xfrm>
            <a:prstGeom prst="line">
              <a:avLst/>
            </a:prstGeom>
            <a:noFill/>
            <a:ln w="57150">
              <a:solidFill>
                <a:schemeClr val="fo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grpSp>
      <p:grpSp>
        <p:nvGrpSpPr>
          <p:cNvPr id="3" name="Group 38"/>
          <p:cNvGrpSpPr>
            <a:grpSpLocks/>
          </p:cNvGrpSpPr>
          <p:nvPr/>
        </p:nvGrpSpPr>
        <p:grpSpPr bwMode="auto">
          <a:xfrm>
            <a:off x="493713" y="3810000"/>
            <a:ext cx="2493962" cy="2355850"/>
            <a:chOff x="311" y="2400"/>
            <a:chExt cx="1463" cy="1484"/>
          </a:xfrm>
        </p:grpSpPr>
        <p:sp>
          <p:nvSpPr>
            <p:cNvPr id="42003" name="Line 31"/>
            <p:cNvSpPr>
              <a:spLocks noChangeShapeType="1"/>
            </p:cNvSpPr>
            <p:nvPr/>
          </p:nvSpPr>
          <p:spPr bwMode="auto">
            <a:xfrm>
              <a:off x="1008" y="2400"/>
              <a:ext cx="0" cy="384"/>
            </a:xfrm>
            <a:prstGeom prst="line">
              <a:avLst/>
            </a:prstGeom>
            <a:noFill/>
            <a:ln w="57150">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2004" name="Rectangle 5"/>
            <p:cNvSpPr>
              <a:spLocks noChangeArrowheads="1"/>
            </p:cNvSpPr>
            <p:nvPr/>
          </p:nvSpPr>
          <p:spPr bwMode="auto">
            <a:xfrm>
              <a:off x="311" y="3473"/>
              <a:ext cx="1460" cy="411"/>
            </a:xfrm>
            <a:prstGeom prst="rect">
              <a:avLst/>
            </a:prstGeom>
            <a:solidFill>
              <a:srgbClr val="FFFFFF"/>
            </a:solidFill>
            <a:ln w="12700">
              <a:solidFill>
                <a:srgbClr val="006B6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GB" altLang="en-US" sz="2400"/>
            </a:p>
          </p:txBody>
        </p:sp>
        <p:sp>
          <p:nvSpPr>
            <p:cNvPr id="42005" name="Rectangle 10"/>
            <p:cNvSpPr>
              <a:spLocks noChangeArrowheads="1"/>
            </p:cNvSpPr>
            <p:nvPr/>
          </p:nvSpPr>
          <p:spPr bwMode="auto">
            <a:xfrm>
              <a:off x="365" y="3430"/>
              <a:ext cx="1409" cy="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solidFill>
                    <a:srgbClr val="006B61"/>
                  </a:solidFill>
                </a:rPr>
                <a:t>2. </a:t>
              </a:r>
              <a:r>
                <a:rPr lang="en-US" altLang="en-US" sz="2400"/>
                <a:t>Holds NZ$57,142,857</a:t>
              </a:r>
            </a:p>
          </p:txBody>
        </p:sp>
        <p:sp>
          <p:nvSpPr>
            <p:cNvPr id="42006" name="Rectangle 11"/>
            <p:cNvSpPr>
              <a:spLocks noChangeArrowheads="1"/>
            </p:cNvSpPr>
            <p:nvPr/>
          </p:nvSpPr>
          <p:spPr bwMode="auto">
            <a:xfrm>
              <a:off x="325" y="2755"/>
              <a:ext cx="1397" cy="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t>Exchange at £0.35/NZ$</a:t>
              </a:r>
            </a:p>
          </p:txBody>
        </p:sp>
        <p:sp>
          <p:nvSpPr>
            <p:cNvPr id="42007" name="Line 32"/>
            <p:cNvSpPr>
              <a:spLocks noChangeShapeType="1"/>
            </p:cNvSpPr>
            <p:nvPr/>
          </p:nvSpPr>
          <p:spPr bwMode="auto">
            <a:xfrm>
              <a:off x="1008" y="3216"/>
              <a:ext cx="0" cy="240"/>
            </a:xfrm>
            <a:prstGeom prst="line">
              <a:avLst/>
            </a:prstGeom>
            <a:noFill/>
            <a:ln w="57150">
              <a:solidFill>
                <a:schemeClr val="fo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grpSp>
      <p:sp>
        <p:nvSpPr>
          <p:cNvPr id="41988" name="Rectangle 2"/>
          <p:cNvSpPr>
            <a:spLocks noGrp="1" noChangeArrowheads="1"/>
          </p:cNvSpPr>
          <p:nvPr>
            <p:ph type="title"/>
          </p:nvPr>
        </p:nvSpPr>
        <p:spPr>
          <a:noFill/>
        </p:spPr>
        <p:txBody>
          <a:bodyPr/>
          <a:lstStyle/>
          <a:p>
            <a:pPr eaLnBrk="1" hangingPunct="1"/>
            <a:r>
              <a:rPr lang="en-US" altLang="en-US" sz="3000"/>
              <a:t>Speculating on Anticipated Exchange Rates</a:t>
            </a:r>
          </a:p>
        </p:txBody>
      </p:sp>
      <p:sp>
        <p:nvSpPr>
          <p:cNvPr id="128003" name="Rectangle 3"/>
          <p:cNvSpPr>
            <a:spLocks noChangeArrowheads="1"/>
          </p:cNvSpPr>
          <p:nvPr/>
        </p:nvSpPr>
        <p:spPr bwMode="auto">
          <a:xfrm>
            <a:off x="971550" y="1154113"/>
            <a:ext cx="77978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b="0"/>
              <a:t>London Bank expects the exchange rate of the New Zealand dollar to appreciate against the £ from its present level of £0.35 to £0.38 in 30 days.</a:t>
            </a:r>
          </a:p>
        </p:txBody>
      </p:sp>
      <p:grpSp>
        <p:nvGrpSpPr>
          <p:cNvPr id="4" name="Group 37"/>
          <p:cNvGrpSpPr>
            <a:grpSpLocks/>
          </p:cNvGrpSpPr>
          <p:nvPr/>
        </p:nvGrpSpPr>
        <p:grpSpPr bwMode="auto">
          <a:xfrm>
            <a:off x="463550" y="2349500"/>
            <a:ext cx="5053013" cy="1517650"/>
            <a:chOff x="292" y="1629"/>
            <a:chExt cx="3183" cy="807"/>
          </a:xfrm>
        </p:grpSpPr>
        <p:sp>
          <p:nvSpPr>
            <p:cNvPr id="41999" name="Line 30"/>
            <p:cNvSpPr>
              <a:spLocks noChangeShapeType="1"/>
            </p:cNvSpPr>
            <p:nvPr/>
          </p:nvSpPr>
          <p:spPr bwMode="auto">
            <a:xfrm flipH="1">
              <a:off x="1776" y="2112"/>
              <a:ext cx="1344" cy="0"/>
            </a:xfrm>
            <a:prstGeom prst="line">
              <a:avLst/>
            </a:prstGeom>
            <a:noFill/>
            <a:ln w="57150">
              <a:solidFill>
                <a:schemeClr val="fo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42000" name="Rectangle 6"/>
            <p:cNvSpPr>
              <a:spLocks noChangeArrowheads="1"/>
            </p:cNvSpPr>
            <p:nvPr/>
          </p:nvSpPr>
          <p:spPr bwMode="auto">
            <a:xfrm>
              <a:off x="292" y="1921"/>
              <a:ext cx="1460" cy="515"/>
            </a:xfrm>
            <a:prstGeom prst="rect">
              <a:avLst/>
            </a:prstGeom>
            <a:solidFill>
              <a:srgbClr val="FFFFFF"/>
            </a:solidFill>
            <a:ln w="12700">
              <a:solidFill>
                <a:srgbClr val="006B6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GB" altLang="en-US" sz="2400"/>
            </a:p>
          </p:txBody>
        </p:sp>
        <p:sp>
          <p:nvSpPr>
            <p:cNvPr id="42001" name="Rectangle 9"/>
            <p:cNvSpPr>
              <a:spLocks noChangeArrowheads="1"/>
            </p:cNvSpPr>
            <p:nvPr/>
          </p:nvSpPr>
          <p:spPr bwMode="auto">
            <a:xfrm>
              <a:off x="432" y="1980"/>
              <a:ext cx="1162" cy="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solidFill>
                    <a:srgbClr val="006B61"/>
                  </a:solidFill>
                </a:rPr>
                <a:t>1. </a:t>
              </a:r>
              <a:r>
                <a:rPr lang="en-US" altLang="en-US" sz="2400"/>
                <a:t>Borrows £20 m</a:t>
              </a:r>
            </a:p>
          </p:txBody>
        </p:sp>
        <p:sp>
          <p:nvSpPr>
            <p:cNvPr id="42002" name="Rectangle 16"/>
            <p:cNvSpPr>
              <a:spLocks noChangeArrowheads="1"/>
            </p:cNvSpPr>
            <p:nvPr/>
          </p:nvSpPr>
          <p:spPr bwMode="auto">
            <a:xfrm>
              <a:off x="1618" y="1629"/>
              <a:ext cx="1857" cy="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t>Borrows at 7.20% for 30 days</a:t>
              </a:r>
            </a:p>
          </p:txBody>
        </p:sp>
      </p:grpSp>
      <p:grpSp>
        <p:nvGrpSpPr>
          <p:cNvPr id="5" name="Group 39"/>
          <p:cNvGrpSpPr>
            <a:grpSpLocks/>
          </p:cNvGrpSpPr>
          <p:nvPr/>
        </p:nvGrpSpPr>
        <p:grpSpPr bwMode="auto">
          <a:xfrm>
            <a:off x="2987675" y="5176838"/>
            <a:ext cx="5645150" cy="985837"/>
            <a:chOff x="1776" y="3261"/>
            <a:chExt cx="3662" cy="621"/>
          </a:xfrm>
        </p:grpSpPr>
        <p:sp>
          <p:nvSpPr>
            <p:cNvPr id="41995" name="Rectangle 8"/>
            <p:cNvSpPr>
              <a:spLocks noChangeArrowheads="1"/>
            </p:cNvSpPr>
            <p:nvPr/>
          </p:nvSpPr>
          <p:spPr bwMode="auto">
            <a:xfrm>
              <a:off x="3943" y="3479"/>
              <a:ext cx="1460" cy="359"/>
            </a:xfrm>
            <a:prstGeom prst="rect">
              <a:avLst/>
            </a:prstGeom>
            <a:solidFill>
              <a:srgbClr val="FFFFFF"/>
            </a:solidFill>
            <a:ln w="12700">
              <a:solidFill>
                <a:srgbClr val="006B6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GB" altLang="en-US" sz="2400"/>
            </a:p>
          </p:txBody>
        </p:sp>
        <p:sp>
          <p:nvSpPr>
            <p:cNvPr id="41996" name="Rectangle 12"/>
            <p:cNvSpPr>
              <a:spLocks noChangeArrowheads="1"/>
            </p:cNvSpPr>
            <p:nvPr/>
          </p:nvSpPr>
          <p:spPr bwMode="auto">
            <a:xfrm>
              <a:off x="2011" y="3261"/>
              <a:ext cx="1601" cy="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t>Lends at 6.48% for 30 days</a:t>
              </a:r>
            </a:p>
          </p:txBody>
        </p:sp>
        <p:sp>
          <p:nvSpPr>
            <p:cNvPr id="41997" name="Rectangle 13"/>
            <p:cNvSpPr>
              <a:spLocks noChangeArrowheads="1"/>
            </p:cNvSpPr>
            <p:nvPr/>
          </p:nvSpPr>
          <p:spPr bwMode="auto">
            <a:xfrm>
              <a:off x="3901" y="3430"/>
              <a:ext cx="1537" cy="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solidFill>
                    <a:srgbClr val="006B61"/>
                  </a:solidFill>
                </a:rPr>
                <a:t>3. </a:t>
              </a:r>
              <a:r>
                <a:rPr lang="en-US" altLang="en-US" sz="2400"/>
                <a:t>Receives NZ$57,451,428</a:t>
              </a:r>
            </a:p>
          </p:txBody>
        </p:sp>
        <p:sp>
          <p:nvSpPr>
            <p:cNvPr id="41998" name="Line 33"/>
            <p:cNvSpPr>
              <a:spLocks noChangeShapeType="1"/>
            </p:cNvSpPr>
            <p:nvPr/>
          </p:nvSpPr>
          <p:spPr bwMode="auto">
            <a:xfrm>
              <a:off x="1776" y="3744"/>
              <a:ext cx="2160" cy="0"/>
            </a:xfrm>
            <a:prstGeom prst="line">
              <a:avLst/>
            </a:prstGeom>
            <a:noFill/>
            <a:ln w="57150">
              <a:solidFill>
                <a:schemeClr val="fo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grpSp>
      <p:grpSp>
        <p:nvGrpSpPr>
          <p:cNvPr id="6" name="Group 41"/>
          <p:cNvGrpSpPr>
            <a:grpSpLocks/>
          </p:cNvGrpSpPr>
          <p:nvPr/>
        </p:nvGrpSpPr>
        <p:grpSpPr bwMode="auto">
          <a:xfrm>
            <a:off x="2771775" y="3581400"/>
            <a:ext cx="4176713" cy="1152525"/>
            <a:chOff x="1985" y="2256"/>
            <a:chExt cx="2029" cy="726"/>
          </a:xfrm>
        </p:grpSpPr>
        <p:sp>
          <p:nvSpPr>
            <p:cNvPr id="41993" name="Rectangle 17"/>
            <p:cNvSpPr>
              <a:spLocks noChangeArrowheads="1"/>
            </p:cNvSpPr>
            <p:nvPr/>
          </p:nvSpPr>
          <p:spPr bwMode="auto">
            <a:xfrm>
              <a:off x="1985" y="2338"/>
              <a:ext cx="2029" cy="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t>Repays £20,120,000</a:t>
              </a:r>
            </a:p>
            <a:p>
              <a:pPr algn="ctr">
                <a:lnSpc>
                  <a:spcPct val="85000"/>
                </a:lnSpc>
                <a:spcBef>
                  <a:spcPct val="0"/>
                </a:spcBef>
                <a:buFontTx/>
                <a:buNone/>
              </a:pPr>
              <a:r>
                <a:rPr lang="en-US" altLang="en-US" sz="2400">
                  <a:solidFill>
                    <a:srgbClr val="CC0000"/>
                  </a:solidFill>
                </a:rPr>
                <a:t>A profit of 21,831,543 – 20,120,000 = 1,711,543</a:t>
              </a:r>
            </a:p>
          </p:txBody>
        </p:sp>
        <p:sp>
          <p:nvSpPr>
            <p:cNvPr id="41994" name="Line 36"/>
            <p:cNvSpPr>
              <a:spLocks noChangeShapeType="1"/>
            </p:cNvSpPr>
            <p:nvPr/>
          </p:nvSpPr>
          <p:spPr bwMode="auto">
            <a:xfrm flipH="1">
              <a:off x="2544" y="2256"/>
              <a:ext cx="1392" cy="0"/>
            </a:xfrm>
            <a:prstGeom prst="line">
              <a:avLst/>
            </a:prstGeom>
            <a:noFill/>
            <a:ln w="57150">
              <a:solidFill>
                <a:schemeClr val="fo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8003"/>
                                        </p:tgtEl>
                                        <p:attrNameLst>
                                          <p:attrName>style.visibility</p:attrName>
                                        </p:attrNameLst>
                                      </p:cBhvr>
                                      <p:to>
                                        <p:strVal val="visible"/>
                                      </p:to>
                                    </p:set>
                                    <p:animEffect transition="in" filter="wipe(left)">
                                      <p:cBhvr>
                                        <p:cTn id="7" dur="500"/>
                                        <p:tgtEl>
                                          <p:spTgt spid="12800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right)">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up)">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left)">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down)">
                                      <p:cBhvr>
                                        <p:cTn id="27" dur="500"/>
                                        <p:tgtEl>
                                          <p:spTgt spid="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2" fill="hold"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right)">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3"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noFill/>
        </p:spPr>
        <p:txBody>
          <a:bodyPr/>
          <a:lstStyle/>
          <a:p>
            <a:pPr eaLnBrk="1" hangingPunct="1"/>
            <a:r>
              <a:rPr lang="en-US" altLang="en-US" sz="3000"/>
              <a:t>Speculating on Anticipated Exchange Rates</a:t>
            </a:r>
          </a:p>
        </p:txBody>
      </p:sp>
      <p:sp>
        <p:nvSpPr>
          <p:cNvPr id="136195" name="Rectangle 3"/>
          <p:cNvSpPr>
            <a:spLocks noChangeArrowheads="1"/>
          </p:cNvSpPr>
          <p:nvPr/>
        </p:nvSpPr>
        <p:spPr bwMode="auto">
          <a:xfrm>
            <a:off x="900113" y="1154113"/>
            <a:ext cx="7869237"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b="0"/>
              <a:t>London Bank expects the exchange rate of the New Zealand dollar to depreciate from its present level of 0.50 euros to 0.48 euros in 30 days.</a:t>
            </a:r>
          </a:p>
        </p:txBody>
      </p:sp>
      <p:grpSp>
        <p:nvGrpSpPr>
          <p:cNvPr id="2" name="Group 41"/>
          <p:cNvGrpSpPr>
            <a:grpSpLocks/>
          </p:cNvGrpSpPr>
          <p:nvPr/>
        </p:nvGrpSpPr>
        <p:grpSpPr bwMode="auto">
          <a:xfrm>
            <a:off x="6249988" y="3041650"/>
            <a:ext cx="2570162" cy="2505075"/>
            <a:chOff x="3937" y="1916"/>
            <a:chExt cx="1461" cy="1578"/>
          </a:xfrm>
        </p:grpSpPr>
        <p:sp>
          <p:nvSpPr>
            <p:cNvPr id="44056" name="Rectangle 7"/>
            <p:cNvSpPr>
              <a:spLocks noChangeArrowheads="1"/>
            </p:cNvSpPr>
            <p:nvPr/>
          </p:nvSpPr>
          <p:spPr bwMode="auto">
            <a:xfrm>
              <a:off x="3937" y="1916"/>
              <a:ext cx="1460" cy="515"/>
            </a:xfrm>
            <a:prstGeom prst="rect">
              <a:avLst/>
            </a:prstGeom>
            <a:solidFill>
              <a:srgbClr val="FFFFFF"/>
            </a:solidFill>
            <a:ln w="12700">
              <a:solidFill>
                <a:srgbClr val="006B6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GB" altLang="en-US" sz="2400"/>
            </a:p>
          </p:txBody>
        </p:sp>
        <p:sp>
          <p:nvSpPr>
            <p:cNvPr id="44057" name="Rectangle 14"/>
            <p:cNvSpPr>
              <a:spLocks noChangeArrowheads="1"/>
            </p:cNvSpPr>
            <p:nvPr/>
          </p:nvSpPr>
          <p:spPr bwMode="auto">
            <a:xfrm>
              <a:off x="3957" y="2747"/>
              <a:ext cx="1397" cy="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t>Exchange at 0.48 euros/NZ$</a:t>
              </a:r>
            </a:p>
          </p:txBody>
        </p:sp>
        <p:sp>
          <p:nvSpPr>
            <p:cNvPr id="44058" name="Rectangle 15"/>
            <p:cNvSpPr>
              <a:spLocks noChangeArrowheads="1"/>
            </p:cNvSpPr>
            <p:nvPr/>
          </p:nvSpPr>
          <p:spPr bwMode="auto">
            <a:xfrm>
              <a:off x="3949" y="1981"/>
              <a:ext cx="1449" cy="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solidFill>
                    <a:srgbClr val="006B61"/>
                  </a:solidFill>
                </a:rPr>
                <a:t>4. </a:t>
              </a:r>
              <a:r>
                <a:rPr lang="en-US" altLang="en-US" sz="2400"/>
                <a:t>Holds NZ$41,900,000</a:t>
              </a:r>
            </a:p>
          </p:txBody>
        </p:sp>
        <p:sp>
          <p:nvSpPr>
            <p:cNvPr id="44059" name="Line 31"/>
            <p:cNvSpPr>
              <a:spLocks noChangeShapeType="1"/>
            </p:cNvSpPr>
            <p:nvPr/>
          </p:nvSpPr>
          <p:spPr bwMode="auto">
            <a:xfrm flipV="1">
              <a:off x="4656" y="2448"/>
              <a:ext cx="0" cy="288"/>
            </a:xfrm>
            <a:prstGeom prst="line">
              <a:avLst/>
            </a:prstGeom>
            <a:noFill/>
            <a:ln w="57150">
              <a:solidFill>
                <a:schemeClr val="fo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44060" name="Line 30"/>
            <p:cNvSpPr>
              <a:spLocks noChangeShapeType="1"/>
            </p:cNvSpPr>
            <p:nvPr/>
          </p:nvSpPr>
          <p:spPr bwMode="auto">
            <a:xfrm flipV="1">
              <a:off x="4661" y="3158"/>
              <a:ext cx="0" cy="336"/>
            </a:xfrm>
            <a:prstGeom prst="line">
              <a:avLst/>
            </a:prstGeom>
            <a:noFill/>
            <a:ln w="57150">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grpSp>
      <p:grpSp>
        <p:nvGrpSpPr>
          <p:cNvPr id="3" name="Group 38"/>
          <p:cNvGrpSpPr>
            <a:grpSpLocks/>
          </p:cNvGrpSpPr>
          <p:nvPr/>
        </p:nvGrpSpPr>
        <p:grpSpPr bwMode="auto">
          <a:xfrm>
            <a:off x="250825" y="3810000"/>
            <a:ext cx="2560638" cy="2425700"/>
            <a:chOff x="311" y="2400"/>
            <a:chExt cx="1460" cy="1457"/>
          </a:xfrm>
        </p:grpSpPr>
        <p:sp>
          <p:nvSpPr>
            <p:cNvPr id="44051" name="Rectangle 5"/>
            <p:cNvSpPr>
              <a:spLocks noChangeArrowheads="1"/>
            </p:cNvSpPr>
            <p:nvPr/>
          </p:nvSpPr>
          <p:spPr bwMode="auto">
            <a:xfrm>
              <a:off x="311" y="3473"/>
              <a:ext cx="1460" cy="342"/>
            </a:xfrm>
            <a:prstGeom prst="rect">
              <a:avLst/>
            </a:prstGeom>
            <a:solidFill>
              <a:srgbClr val="FFFFFF"/>
            </a:solidFill>
            <a:ln w="12700">
              <a:solidFill>
                <a:srgbClr val="006B6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GB" altLang="en-US" sz="2400"/>
            </a:p>
          </p:txBody>
        </p:sp>
        <p:sp>
          <p:nvSpPr>
            <p:cNvPr id="44052" name="Rectangle 10"/>
            <p:cNvSpPr>
              <a:spLocks noChangeArrowheads="1"/>
            </p:cNvSpPr>
            <p:nvPr/>
          </p:nvSpPr>
          <p:spPr bwMode="auto">
            <a:xfrm>
              <a:off x="438" y="3426"/>
              <a:ext cx="1194" cy="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solidFill>
                    <a:srgbClr val="006B61"/>
                  </a:solidFill>
                </a:rPr>
                <a:t>2. </a:t>
              </a:r>
              <a:r>
                <a:rPr lang="en-US" altLang="en-US" sz="2400"/>
                <a:t>Holds     20 m euros</a:t>
              </a:r>
            </a:p>
          </p:txBody>
        </p:sp>
        <p:sp>
          <p:nvSpPr>
            <p:cNvPr id="44053" name="Rectangle 11"/>
            <p:cNvSpPr>
              <a:spLocks noChangeArrowheads="1"/>
            </p:cNvSpPr>
            <p:nvPr/>
          </p:nvSpPr>
          <p:spPr bwMode="auto">
            <a:xfrm>
              <a:off x="325" y="2755"/>
              <a:ext cx="1397" cy="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t>Exchange at 0.50 euros/NZ$</a:t>
              </a:r>
            </a:p>
          </p:txBody>
        </p:sp>
        <p:sp>
          <p:nvSpPr>
            <p:cNvPr id="44054" name="Line 32"/>
            <p:cNvSpPr>
              <a:spLocks noChangeShapeType="1"/>
            </p:cNvSpPr>
            <p:nvPr/>
          </p:nvSpPr>
          <p:spPr bwMode="auto">
            <a:xfrm>
              <a:off x="1008" y="2400"/>
              <a:ext cx="0" cy="384"/>
            </a:xfrm>
            <a:prstGeom prst="line">
              <a:avLst/>
            </a:prstGeom>
            <a:noFill/>
            <a:ln w="57150">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44055" name="Line 33"/>
            <p:cNvSpPr>
              <a:spLocks noChangeShapeType="1"/>
            </p:cNvSpPr>
            <p:nvPr/>
          </p:nvSpPr>
          <p:spPr bwMode="auto">
            <a:xfrm>
              <a:off x="1008" y="3216"/>
              <a:ext cx="0" cy="240"/>
            </a:xfrm>
            <a:prstGeom prst="line">
              <a:avLst/>
            </a:prstGeom>
            <a:noFill/>
            <a:ln w="57150">
              <a:solidFill>
                <a:schemeClr val="fo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grpSp>
      <p:grpSp>
        <p:nvGrpSpPr>
          <p:cNvPr id="4" name="Group 37"/>
          <p:cNvGrpSpPr>
            <a:grpSpLocks/>
          </p:cNvGrpSpPr>
          <p:nvPr/>
        </p:nvGrpSpPr>
        <p:grpSpPr bwMode="auto">
          <a:xfrm>
            <a:off x="454025" y="2420938"/>
            <a:ext cx="5062538" cy="1446212"/>
            <a:chOff x="286" y="1525"/>
            <a:chExt cx="3189" cy="911"/>
          </a:xfrm>
        </p:grpSpPr>
        <p:sp>
          <p:nvSpPr>
            <p:cNvPr id="44047" name="Rectangle 6"/>
            <p:cNvSpPr>
              <a:spLocks noChangeArrowheads="1"/>
            </p:cNvSpPr>
            <p:nvPr/>
          </p:nvSpPr>
          <p:spPr bwMode="auto">
            <a:xfrm>
              <a:off x="292" y="1921"/>
              <a:ext cx="1460" cy="515"/>
            </a:xfrm>
            <a:prstGeom prst="rect">
              <a:avLst/>
            </a:prstGeom>
            <a:solidFill>
              <a:srgbClr val="FFFFFF"/>
            </a:solidFill>
            <a:ln w="12700">
              <a:solidFill>
                <a:srgbClr val="006B6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GB" altLang="en-US" sz="2400"/>
            </a:p>
          </p:txBody>
        </p:sp>
        <p:sp>
          <p:nvSpPr>
            <p:cNvPr id="44048" name="Rectangle 9"/>
            <p:cNvSpPr>
              <a:spLocks noChangeArrowheads="1"/>
            </p:cNvSpPr>
            <p:nvPr/>
          </p:nvSpPr>
          <p:spPr bwMode="auto">
            <a:xfrm>
              <a:off x="286" y="1888"/>
              <a:ext cx="1486" cy="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solidFill>
                    <a:srgbClr val="006B61"/>
                  </a:solidFill>
                </a:rPr>
                <a:t>1. </a:t>
              </a:r>
              <a:r>
                <a:rPr lang="en-US" altLang="en-US" sz="2400"/>
                <a:t>Borrows NZ$40 million</a:t>
              </a:r>
            </a:p>
          </p:txBody>
        </p:sp>
        <p:sp>
          <p:nvSpPr>
            <p:cNvPr id="44049" name="Rectangle 16"/>
            <p:cNvSpPr>
              <a:spLocks noChangeArrowheads="1"/>
            </p:cNvSpPr>
            <p:nvPr/>
          </p:nvSpPr>
          <p:spPr bwMode="auto">
            <a:xfrm>
              <a:off x="1618" y="1525"/>
              <a:ext cx="1857" cy="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t>Borrows at 6.96% for 30 days</a:t>
              </a:r>
            </a:p>
          </p:txBody>
        </p:sp>
        <p:sp>
          <p:nvSpPr>
            <p:cNvPr id="44050" name="Line 34"/>
            <p:cNvSpPr>
              <a:spLocks noChangeShapeType="1"/>
            </p:cNvSpPr>
            <p:nvPr/>
          </p:nvSpPr>
          <p:spPr bwMode="auto">
            <a:xfrm flipH="1">
              <a:off x="1776" y="2112"/>
              <a:ext cx="1344" cy="0"/>
            </a:xfrm>
            <a:prstGeom prst="line">
              <a:avLst/>
            </a:prstGeom>
            <a:noFill/>
            <a:ln w="57150">
              <a:solidFill>
                <a:schemeClr val="fo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grpSp>
      <p:grpSp>
        <p:nvGrpSpPr>
          <p:cNvPr id="5" name="Group 40"/>
          <p:cNvGrpSpPr>
            <a:grpSpLocks/>
          </p:cNvGrpSpPr>
          <p:nvPr/>
        </p:nvGrpSpPr>
        <p:grpSpPr bwMode="auto">
          <a:xfrm>
            <a:off x="2819400" y="4941888"/>
            <a:ext cx="6324600" cy="1163637"/>
            <a:chOff x="1776" y="3261"/>
            <a:chExt cx="3662" cy="733"/>
          </a:xfrm>
        </p:grpSpPr>
        <p:sp>
          <p:nvSpPr>
            <p:cNvPr id="44043" name="Rectangle 8"/>
            <p:cNvSpPr>
              <a:spLocks noChangeArrowheads="1"/>
            </p:cNvSpPr>
            <p:nvPr/>
          </p:nvSpPr>
          <p:spPr bwMode="auto">
            <a:xfrm>
              <a:off x="3943" y="3479"/>
              <a:ext cx="1460" cy="515"/>
            </a:xfrm>
            <a:prstGeom prst="rect">
              <a:avLst/>
            </a:prstGeom>
            <a:solidFill>
              <a:srgbClr val="FFFFFF"/>
            </a:solidFill>
            <a:ln w="12700">
              <a:solidFill>
                <a:srgbClr val="006B6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en-GB" altLang="en-US" sz="2400"/>
            </a:p>
          </p:txBody>
        </p:sp>
        <p:sp>
          <p:nvSpPr>
            <p:cNvPr id="44044" name="Rectangle 12"/>
            <p:cNvSpPr>
              <a:spLocks noChangeArrowheads="1"/>
            </p:cNvSpPr>
            <p:nvPr/>
          </p:nvSpPr>
          <p:spPr bwMode="auto">
            <a:xfrm>
              <a:off x="2011" y="3261"/>
              <a:ext cx="1601" cy="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t>Lends at 6.72% for 30 days</a:t>
              </a:r>
            </a:p>
          </p:txBody>
        </p:sp>
        <p:sp>
          <p:nvSpPr>
            <p:cNvPr id="44045" name="Rectangle 13"/>
            <p:cNvSpPr>
              <a:spLocks noChangeArrowheads="1"/>
            </p:cNvSpPr>
            <p:nvPr/>
          </p:nvSpPr>
          <p:spPr bwMode="auto">
            <a:xfrm>
              <a:off x="3901" y="3542"/>
              <a:ext cx="1537" cy="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solidFill>
                    <a:srgbClr val="006B61"/>
                  </a:solidFill>
                </a:rPr>
                <a:t>3. </a:t>
              </a:r>
              <a:r>
                <a:rPr lang="en-US" altLang="en-US" sz="2400"/>
                <a:t>Receives 20,112,000 euros</a:t>
              </a:r>
            </a:p>
          </p:txBody>
        </p:sp>
        <p:sp>
          <p:nvSpPr>
            <p:cNvPr id="44046" name="Line 35"/>
            <p:cNvSpPr>
              <a:spLocks noChangeShapeType="1"/>
            </p:cNvSpPr>
            <p:nvPr/>
          </p:nvSpPr>
          <p:spPr bwMode="auto">
            <a:xfrm>
              <a:off x="1776" y="3744"/>
              <a:ext cx="2160" cy="0"/>
            </a:xfrm>
            <a:prstGeom prst="line">
              <a:avLst/>
            </a:prstGeom>
            <a:noFill/>
            <a:ln w="57150">
              <a:solidFill>
                <a:schemeClr val="fo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grpSp>
      <p:grpSp>
        <p:nvGrpSpPr>
          <p:cNvPr id="6" name="Group 42"/>
          <p:cNvGrpSpPr>
            <a:grpSpLocks/>
          </p:cNvGrpSpPr>
          <p:nvPr/>
        </p:nvGrpSpPr>
        <p:grpSpPr bwMode="auto">
          <a:xfrm>
            <a:off x="2722563" y="3581400"/>
            <a:ext cx="3649662" cy="1189038"/>
            <a:chOff x="1715" y="2256"/>
            <a:chExt cx="2299" cy="749"/>
          </a:xfrm>
        </p:grpSpPr>
        <p:sp>
          <p:nvSpPr>
            <p:cNvPr id="44041" name="Rectangle 17"/>
            <p:cNvSpPr>
              <a:spLocks noChangeArrowheads="1"/>
            </p:cNvSpPr>
            <p:nvPr/>
          </p:nvSpPr>
          <p:spPr bwMode="auto">
            <a:xfrm>
              <a:off x="1715" y="2338"/>
              <a:ext cx="2299" cy="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5000"/>
                </a:lnSpc>
                <a:spcBef>
                  <a:spcPct val="0"/>
                </a:spcBef>
                <a:buFontTx/>
                <a:buNone/>
              </a:pPr>
              <a:r>
                <a:rPr lang="en-US" altLang="en-US" sz="2400"/>
                <a:t>Returns NZ$40,232,000</a:t>
              </a:r>
            </a:p>
            <a:p>
              <a:pPr algn="ctr">
                <a:lnSpc>
                  <a:spcPct val="85000"/>
                </a:lnSpc>
                <a:spcBef>
                  <a:spcPct val="10000"/>
                </a:spcBef>
                <a:buFontTx/>
                <a:buNone/>
              </a:pPr>
              <a:r>
                <a:rPr lang="en-US" altLang="en-US" sz="2400">
                  <a:solidFill>
                    <a:srgbClr val="990033"/>
                  </a:solidFill>
                </a:rPr>
                <a:t>Profit of NZ$1,668,000</a:t>
              </a:r>
            </a:p>
            <a:p>
              <a:pPr algn="ctr">
                <a:lnSpc>
                  <a:spcPct val="85000"/>
                </a:lnSpc>
                <a:spcBef>
                  <a:spcPct val="0"/>
                </a:spcBef>
                <a:buFontTx/>
                <a:buNone/>
              </a:pPr>
              <a:r>
                <a:rPr lang="en-US" altLang="en-US" sz="2400">
                  <a:solidFill>
                    <a:srgbClr val="990033"/>
                  </a:solidFill>
                </a:rPr>
                <a:t>or 800,640 euros</a:t>
              </a:r>
            </a:p>
          </p:txBody>
        </p:sp>
        <p:sp>
          <p:nvSpPr>
            <p:cNvPr id="44042" name="Line 36"/>
            <p:cNvSpPr>
              <a:spLocks noChangeShapeType="1"/>
            </p:cNvSpPr>
            <p:nvPr/>
          </p:nvSpPr>
          <p:spPr bwMode="auto">
            <a:xfrm flipH="1">
              <a:off x="2544" y="2256"/>
              <a:ext cx="1392" cy="0"/>
            </a:xfrm>
            <a:prstGeom prst="line">
              <a:avLst/>
            </a:prstGeom>
            <a:noFill/>
            <a:ln w="57150">
              <a:solidFill>
                <a:schemeClr val="fo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6195"/>
                                        </p:tgtEl>
                                        <p:attrNameLst>
                                          <p:attrName>style.visibility</p:attrName>
                                        </p:attrNameLst>
                                      </p:cBhvr>
                                      <p:to>
                                        <p:strVal val="visible"/>
                                      </p:to>
                                    </p:set>
                                    <p:animEffect transition="in" filter="wipe(left)">
                                      <p:cBhvr>
                                        <p:cTn id="7" dur="500"/>
                                        <p:tgtEl>
                                          <p:spTgt spid="1361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right)">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up)">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left)">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down)">
                                      <p:cBhvr>
                                        <p:cTn id="27" dur="500"/>
                                        <p:tgtEl>
                                          <p:spTgt spid="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2" fill="hold"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right)">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5"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fontScale="90000"/>
          </a:bodyPr>
          <a:lstStyle/>
          <a:p>
            <a:pPr eaLnBrk="1" hangingPunct="1">
              <a:lnSpc>
                <a:spcPct val="90000"/>
              </a:lnSpc>
            </a:pPr>
            <a:r>
              <a:rPr lang="en-US" altLang="en-US"/>
              <a:t>Speculating on</a:t>
            </a:r>
            <a:br>
              <a:rPr lang="en-US" altLang="en-US"/>
            </a:br>
            <a:r>
              <a:rPr lang="en-US" altLang="en-US"/>
              <a:t>Anticipated Exchange Rates</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77561190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A2B18EA-ADA2-0340-882B-4FDB82CE7CF0}"/>
              </a:ext>
            </a:extLst>
          </p:cNvPr>
          <p:cNvSpPr>
            <a:spLocks noGrp="1"/>
          </p:cNvSpPr>
          <p:nvPr>
            <p:ph type="title"/>
          </p:nvPr>
        </p:nvSpPr>
        <p:spPr/>
        <p:txBody>
          <a:bodyPr>
            <a:normAutofit/>
          </a:bodyPr>
          <a:lstStyle/>
          <a:p>
            <a:r>
              <a:rPr lang="en-US" dirty="0"/>
              <a:t>Understanding Exchange Rates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5848072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122942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94794C-D7D6-0248-BC4F-422793838588}"/>
              </a:ext>
            </a:extLst>
          </p:cNvPr>
          <p:cNvSpPr>
            <a:spLocks noGrp="1"/>
          </p:cNvSpPr>
          <p:nvPr>
            <p:ph type="title"/>
          </p:nvPr>
        </p:nvSpPr>
        <p:spPr/>
        <p:txBody>
          <a:bodyPr/>
          <a:lstStyle/>
          <a:p>
            <a:r>
              <a:rPr lang="en-US" dirty="0"/>
              <a:t>Some concepts</a:t>
            </a:r>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859435289"/>
              </p:ext>
            </p:extLst>
          </p:nvPr>
        </p:nvGraphicFramePr>
        <p:xfrm>
          <a:off x="457200" y="1600200"/>
          <a:ext cx="4038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Content Placeholder 5"/>
          <p:cNvGraphicFramePr>
            <a:graphicFrameLocks noGrp="1"/>
          </p:cNvGraphicFramePr>
          <p:nvPr>
            <p:ph sz="half" idx="2"/>
            <p:extLst>
              <p:ext uri="{D42A27DB-BD31-4B8C-83A1-F6EECF244321}">
                <p14:modId xmlns:p14="http://schemas.microsoft.com/office/powerpoint/2010/main" val="626078666"/>
              </p:ext>
            </p:extLst>
          </p:nvPr>
        </p:nvGraphicFramePr>
        <p:xfrm>
          <a:off x="4860032" y="1628774"/>
          <a:ext cx="4038600" cy="452596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3544107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Rectangle 5"/>
          <p:cNvSpPr>
            <a:spLocks noGrp="1" noChangeArrowheads="1"/>
          </p:cNvSpPr>
          <p:nvPr>
            <p:ph type="title"/>
          </p:nvPr>
        </p:nvSpPr>
        <p:spPr/>
        <p:txBody>
          <a:bodyPr>
            <a:normAutofit fontScale="90000"/>
          </a:bodyPr>
          <a:lstStyle/>
          <a:p>
            <a:pPr eaLnBrk="1" hangingPunct="1">
              <a:lnSpc>
                <a:spcPct val="90000"/>
              </a:lnSpc>
            </a:pPr>
            <a:r>
              <a:rPr lang="en-US" altLang="en-US" dirty="0"/>
              <a:t>Measuring Exchange Rate Movements </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82829843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23CD97-5F45-A943-80BF-1AA91BEB11D8}"/>
              </a:ext>
            </a:extLst>
          </p:cNvPr>
          <p:cNvSpPr>
            <a:spLocks noGrp="1"/>
          </p:cNvSpPr>
          <p:nvPr>
            <p:ph type="title"/>
          </p:nvPr>
        </p:nvSpPr>
        <p:spPr/>
        <p:txBody>
          <a:bodyPr>
            <a:normAutofit fontScale="90000"/>
          </a:bodyPr>
          <a:lstStyle/>
          <a:p>
            <a:r>
              <a:rPr lang="en-US" altLang="en-US" dirty="0"/>
              <a:t>Measuring Exchange Rate Movements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98324818"/>
              </p:ext>
            </p:extLst>
          </p:nvPr>
        </p:nvGraphicFramePr>
        <p:xfrm>
          <a:off x="395536" y="1484784"/>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92521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8" name="Rectangle 4"/>
          <p:cNvSpPr>
            <a:spLocks noGrp="1" noChangeArrowheads="1"/>
          </p:cNvSpPr>
          <p:nvPr>
            <p:ph type="title"/>
          </p:nvPr>
        </p:nvSpPr>
        <p:spPr>
          <a:noFill/>
        </p:spPr>
        <p:txBody>
          <a:bodyPr>
            <a:normAutofit fontScale="90000"/>
          </a:bodyPr>
          <a:lstStyle/>
          <a:p>
            <a:pPr eaLnBrk="1" hangingPunct="1">
              <a:lnSpc>
                <a:spcPct val="90000"/>
              </a:lnSpc>
            </a:pPr>
            <a:r>
              <a:rPr lang="en-US" altLang="en-US" dirty="0"/>
              <a:t>Measuring Exchange Rate Movements </a:t>
            </a:r>
          </a:p>
        </p:txBody>
      </p:sp>
      <p:sp>
        <p:nvSpPr>
          <p:cNvPr id="9219" name="Rectangle 5"/>
          <p:cNvSpPr>
            <a:spLocks noGrp="1" noChangeArrowheads="1"/>
          </p:cNvSpPr>
          <p:nvPr>
            <p:ph idx="1"/>
          </p:nvPr>
        </p:nvSpPr>
        <p:spPr/>
        <p:txBody>
          <a:bodyPr/>
          <a:lstStyle/>
          <a:p>
            <a:pPr eaLnBrk="1" hangingPunct="1"/>
            <a:r>
              <a:rPr lang="en-US" altLang="en-US" sz="2800"/>
              <a:t>When a foreign currency’s spot rates are compared at two specific points in time, the spot rate at the more recent date is denoted as S</a:t>
            </a:r>
            <a:r>
              <a:rPr lang="en-US" altLang="en-US" sz="1400"/>
              <a:t>t</a:t>
            </a:r>
            <a:r>
              <a:rPr lang="en-US" altLang="en-US" sz="2800"/>
              <a:t> and the spot rate at the earlier date is denoted as S</a:t>
            </a:r>
            <a:r>
              <a:rPr lang="en-US" altLang="en-US" sz="1400"/>
              <a:t>t-1</a:t>
            </a:r>
            <a:r>
              <a:rPr lang="en-US" altLang="en-US" sz="2800"/>
              <a:t>. The percentage change in the value of the foreign currency is computed as follows:</a:t>
            </a:r>
          </a:p>
        </p:txBody>
      </p:sp>
      <p:pic>
        <p:nvPicPr>
          <p:cNvPr id="9221" name="Picture 1" descr="Image shows a forumla to calculate the percentage change in foreign currency value for a given period. The formula is St minus (St-1) divided by St-1 all multiplied by 100." title="Formula for percentage change in foreign currency valu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14400" y="4581128"/>
            <a:ext cx="7966075"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hangingPunct="1">
              <a:lnSpc>
                <a:spcPct val="90000"/>
              </a:lnSpc>
            </a:pPr>
            <a:r>
              <a:rPr lang="en-US" altLang="en-US"/>
              <a:t>Annual Changes</a:t>
            </a:r>
            <a:br>
              <a:rPr lang="en-US" altLang="en-US"/>
            </a:br>
            <a:r>
              <a:rPr lang="en-US" altLang="en-US"/>
              <a:t>in the Value of the Euro</a:t>
            </a:r>
          </a:p>
        </p:txBody>
      </p:sp>
      <p:sp>
        <p:nvSpPr>
          <p:cNvPr id="160771" name="Rectangle 3"/>
          <p:cNvSpPr>
            <a:spLocks noGrp="1" noChangeArrowheads="1"/>
          </p:cNvSpPr>
          <p:nvPr>
            <p:ph idx="1"/>
          </p:nvPr>
        </p:nvSpPr>
        <p:spPr/>
        <p:txBody>
          <a:bodyPr/>
          <a:lstStyle/>
          <a:p>
            <a:pPr eaLnBrk="1" hangingPunct="1">
              <a:spcBef>
                <a:spcPct val="10000"/>
              </a:spcBef>
              <a:buFontTx/>
              <a:buNone/>
              <a:tabLst>
                <a:tab pos="457200" algn="l"/>
                <a:tab pos="4343400" algn="r"/>
                <a:tab pos="6858000" algn="r"/>
              </a:tabLst>
            </a:pPr>
            <a:r>
              <a:rPr lang="en-US" altLang="en-US" dirty="0"/>
              <a:t>		   Date        Exchange Rate    Annual %              </a:t>
            </a:r>
            <a:endParaRPr lang="en-US" altLang="en-US" dirty="0">
              <a:latin typeface="Symbol" panose="05050102010706020507" pitchFamily="18" charset="2"/>
            </a:endParaRPr>
          </a:p>
          <a:p>
            <a:pPr eaLnBrk="1" hangingPunct="1">
              <a:spcBef>
                <a:spcPct val="50000"/>
              </a:spcBef>
              <a:buFontTx/>
              <a:buNone/>
              <a:tabLst>
                <a:tab pos="457200" algn="l"/>
                <a:tab pos="4343400" algn="r"/>
                <a:tab pos="6858000" algn="r"/>
              </a:tabLst>
            </a:pPr>
            <a:r>
              <a:rPr lang="en-US" altLang="en-US" dirty="0"/>
              <a:t>		</a:t>
            </a:r>
            <a:r>
              <a:rPr lang="en-US" altLang="en-US" sz="3000" dirty="0"/>
              <a:t>1/1/2000	$1.001/€	–     </a:t>
            </a:r>
          </a:p>
          <a:p>
            <a:pPr eaLnBrk="1" hangingPunct="1">
              <a:buFontTx/>
              <a:buNone/>
              <a:tabLst>
                <a:tab pos="457200" algn="l"/>
                <a:tab pos="4343400" algn="r"/>
                <a:tab pos="6858000" algn="r"/>
              </a:tabLst>
            </a:pPr>
            <a:r>
              <a:rPr lang="en-US" altLang="en-US" sz="3000" dirty="0"/>
              <a:t>		1/1/2001	</a:t>
            </a:r>
            <a:r>
              <a:rPr lang="en-US" altLang="en-US" sz="3000" dirty="0" smtClean="0"/>
              <a:t>$0.94</a:t>
            </a:r>
            <a:r>
              <a:rPr lang="en-US" altLang="en-US" sz="3000" dirty="0"/>
              <a:t>/€	</a:t>
            </a:r>
            <a:r>
              <a:rPr lang="en-US" altLang="en-US" sz="3000" dirty="0">
                <a:cs typeface="Arial" panose="020B0604020202020204" pitchFamily="34" charset="0"/>
              </a:rPr>
              <a:t>–</a:t>
            </a:r>
            <a:r>
              <a:rPr lang="en-US" altLang="en-US" sz="3000" dirty="0"/>
              <a:t> 6.1%</a:t>
            </a:r>
          </a:p>
          <a:p>
            <a:pPr eaLnBrk="1" hangingPunct="1">
              <a:buFontTx/>
              <a:buNone/>
              <a:tabLst>
                <a:tab pos="457200" algn="l"/>
                <a:tab pos="4343400" algn="r"/>
                <a:tab pos="6858000" algn="r"/>
              </a:tabLst>
            </a:pPr>
            <a:r>
              <a:rPr lang="en-US" altLang="en-US" sz="3000" dirty="0"/>
              <a:t>		1/1/2002	</a:t>
            </a:r>
            <a:r>
              <a:rPr lang="en-US" altLang="en-US" sz="3000" dirty="0" smtClean="0"/>
              <a:t>$0.89</a:t>
            </a:r>
            <a:r>
              <a:rPr lang="en-US" altLang="en-US" sz="3000" dirty="0"/>
              <a:t>/€	</a:t>
            </a:r>
            <a:r>
              <a:rPr lang="en-US" altLang="en-US" sz="3000" dirty="0">
                <a:cs typeface="Arial" panose="020B0604020202020204" pitchFamily="34" charset="0"/>
              </a:rPr>
              <a:t>–</a:t>
            </a:r>
            <a:r>
              <a:rPr lang="en-US" altLang="en-US" sz="3000" dirty="0"/>
              <a:t> 5.3%</a:t>
            </a:r>
          </a:p>
          <a:p>
            <a:pPr eaLnBrk="1" hangingPunct="1">
              <a:buFontTx/>
              <a:buNone/>
              <a:tabLst>
                <a:tab pos="457200" algn="l"/>
                <a:tab pos="4343400" algn="r"/>
                <a:tab pos="6858000" algn="r"/>
              </a:tabLst>
            </a:pPr>
            <a:r>
              <a:rPr lang="en-US" altLang="en-US" sz="3000" dirty="0"/>
              <a:t>		1/1/2003	$1.05/€	+18.0%</a:t>
            </a:r>
          </a:p>
          <a:p>
            <a:pPr eaLnBrk="1" hangingPunct="1">
              <a:buFontTx/>
              <a:buNone/>
              <a:tabLst>
                <a:tab pos="457200" algn="l"/>
                <a:tab pos="4343400" algn="r"/>
                <a:tab pos="6858000" algn="r"/>
              </a:tabLst>
            </a:pPr>
            <a:r>
              <a:rPr lang="en-US" altLang="en-US" sz="3000" dirty="0"/>
              <a:t>		1/1/2004	$1.26/€	+20.0%</a:t>
            </a:r>
          </a:p>
        </p:txBody>
      </p:sp>
      <p:sp>
        <p:nvSpPr>
          <p:cNvPr id="160773" name="Line 5"/>
          <p:cNvSpPr>
            <a:spLocks noChangeShapeType="1"/>
          </p:cNvSpPr>
          <p:nvPr/>
        </p:nvSpPr>
        <p:spPr bwMode="auto">
          <a:xfrm>
            <a:off x="8153400" y="2819400"/>
            <a:ext cx="0" cy="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60773"/>
                                        </p:tgtEl>
                                        <p:attrNameLst>
                                          <p:attrName>style.visibility</p:attrName>
                                        </p:attrNameLst>
                                      </p:cBhvr>
                                      <p:to>
                                        <p:strVal val="visible"/>
                                      </p:to>
                                    </p:set>
                                  </p:childTnLst>
                                </p:cTn>
                              </p:par>
                            </p:childTnLst>
                          </p:cTn>
                        </p:par>
                        <p:par>
                          <p:cTn id="7" fill="hold" nodeType="afterGroup">
                            <p:stCondLst>
                              <p:cond delay="500"/>
                            </p:stCondLst>
                            <p:childTnLst>
                              <p:par>
                                <p:cTn id="8" presetID="22" presetClass="entr" presetSubtype="1" fill="hold" grpId="0" nodeType="afterEffect">
                                  <p:stCondLst>
                                    <p:cond delay="0"/>
                                  </p:stCondLst>
                                  <p:childTnLst>
                                    <p:set>
                                      <p:cBhvr>
                                        <p:cTn id="9" dur="1" fill="hold">
                                          <p:stCondLst>
                                            <p:cond delay="0"/>
                                          </p:stCondLst>
                                        </p:cTn>
                                        <p:tgtEl>
                                          <p:spTgt spid="160771"/>
                                        </p:tgtEl>
                                        <p:attrNameLst>
                                          <p:attrName>style.visibility</p:attrName>
                                        </p:attrNameLst>
                                      </p:cBhvr>
                                      <p:to>
                                        <p:strVal val="visible"/>
                                      </p:to>
                                    </p:set>
                                    <p:animEffect transition="in" filter="wipe(up)">
                                      <p:cBhvr>
                                        <p:cTn id="10" dur="500"/>
                                        <p:tgtEl>
                                          <p:spTgt spid="1607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1"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B04ECB-3FA7-F248-A863-18D9B289931A}"/>
              </a:ext>
            </a:extLst>
          </p:cNvPr>
          <p:cNvSpPr>
            <a:spLocks noGrp="1"/>
          </p:cNvSpPr>
          <p:nvPr>
            <p:ph type="title"/>
          </p:nvPr>
        </p:nvSpPr>
        <p:spPr/>
        <p:txBody>
          <a:bodyPr/>
          <a:lstStyle/>
          <a:p>
            <a:r>
              <a:rPr lang="en-US" dirty="0"/>
              <a:t>Exchange rate movements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0190308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28277179"/>
      </p:ext>
    </p:extLst>
  </p:cSld>
  <p:clrMapOvr>
    <a:masterClrMapping/>
  </p:clrMapOvr>
</p:sld>
</file>

<file path=ppt/theme/theme1.xml><?xml version="1.0" encoding="utf-8"?>
<a:theme xmlns:a="http://schemas.openxmlformats.org/drawingml/2006/main" name="Office Them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5098</TotalTime>
  <Pages>24</Pages>
  <Words>1947</Words>
  <Application>Microsoft Office PowerPoint</Application>
  <PresentationFormat>On-screen Show (4:3)</PresentationFormat>
  <Paragraphs>262</Paragraphs>
  <Slides>29</Slides>
  <Notes>29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1" baseType="lpstr">
      <vt:lpstr>Office Theme</vt:lpstr>
      <vt:lpstr>Equation</vt:lpstr>
      <vt:lpstr> Exchange Rate Changes</vt:lpstr>
      <vt:lpstr>           Lecture  Objectives</vt:lpstr>
      <vt:lpstr>Understanding Exchange Rates</vt:lpstr>
      <vt:lpstr>Some concepts</vt:lpstr>
      <vt:lpstr>Measuring Exchange Rate Movements </vt:lpstr>
      <vt:lpstr>Measuring Exchange Rate Movements </vt:lpstr>
      <vt:lpstr>Measuring Exchange Rate Movements </vt:lpstr>
      <vt:lpstr>Annual Changes in the Value of the Euro</vt:lpstr>
      <vt:lpstr>Exchange rate movements</vt:lpstr>
      <vt:lpstr>Exchange rate movements</vt:lpstr>
      <vt:lpstr>Equilibrium</vt:lpstr>
      <vt:lpstr>Factors that Influence Exchange Rates </vt:lpstr>
      <vt:lpstr>Factors that Influence Exchange Rates</vt:lpstr>
      <vt:lpstr>Factors that Influence Exchange Rates </vt:lpstr>
      <vt:lpstr>Factors that Influence Exchange Rates </vt:lpstr>
      <vt:lpstr>Factors that Influence Exchange Rates </vt:lpstr>
      <vt:lpstr>So what does the Fisher analysis mean at an international level?</vt:lpstr>
      <vt:lpstr>Factors that Influence Exchange Rates </vt:lpstr>
      <vt:lpstr>Factors that Influence Exchange Rates </vt:lpstr>
      <vt:lpstr>Factors that Influence Exchange Rates </vt:lpstr>
      <vt:lpstr>Factors that Influence Exchange Rates </vt:lpstr>
      <vt:lpstr>Factors that Influence Exchange Rates </vt:lpstr>
      <vt:lpstr>Factors that Influence Exchange Rates </vt:lpstr>
      <vt:lpstr>Factors that Influence Exchange Rates </vt:lpstr>
      <vt:lpstr>Factors that Influence Exchange Rates  </vt:lpstr>
      <vt:lpstr>  How Factors Can Affect Exchange Rates</vt:lpstr>
      <vt:lpstr>Speculating on Anticipated Exchange Rates</vt:lpstr>
      <vt:lpstr>Speculating on Anticipated Exchange Rates</vt:lpstr>
      <vt:lpstr>Speculating on Anticipated Exchange Rates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dc:title>
  <dc:subject>International Financial Management</dc:subject>
  <dc:creator>Roland Fox &amp; Yee-Tien Fu</dc:creator>
  <dc:description>Slides accompanying_x000d_
International Financial Management 3/e_x000d_
Jeff Madura &amp; Roland Fox</dc:description>
  <cp:lastModifiedBy>Setup</cp:lastModifiedBy>
  <cp:revision>127</cp:revision>
  <cp:lastPrinted>1601-01-01T00:00:00Z</cp:lastPrinted>
  <dcterms:created xsi:type="dcterms:W3CDTF">2001-10-21T07:30:56Z</dcterms:created>
  <dcterms:modified xsi:type="dcterms:W3CDTF">2020-10-04T09:09:15Z</dcterms:modified>
</cp:coreProperties>
</file>