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1"/>
  </p:notesMasterIdLst>
  <p:sldIdLst>
    <p:sldId id="295" r:id="rId5"/>
    <p:sldId id="257" r:id="rId6"/>
    <p:sldId id="260" r:id="rId7"/>
    <p:sldId id="299" r:id="rId8"/>
    <p:sldId id="296" r:id="rId9"/>
    <p:sldId id="300" r:id="rId10"/>
    <p:sldId id="259" r:id="rId11"/>
    <p:sldId id="291" r:id="rId12"/>
    <p:sldId id="302" r:id="rId13"/>
    <p:sldId id="258" r:id="rId14"/>
    <p:sldId id="293" r:id="rId15"/>
    <p:sldId id="297" r:id="rId16"/>
    <p:sldId id="298" r:id="rId17"/>
    <p:sldId id="261" r:id="rId18"/>
    <p:sldId id="301" r:id="rId19"/>
    <p:sldId id="303" r:id="rId2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54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den, Kirsty" initials="R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8E"/>
    <a:srgbClr val="00A38C"/>
    <a:srgbClr val="7A68A0"/>
    <a:srgbClr val="0073A1"/>
    <a:srgbClr val="41719C"/>
    <a:srgbClr val="00A28C"/>
    <a:srgbClr val="FFFFF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71"/>
    <p:restoredTop sz="68657" autoAdjust="0"/>
  </p:normalViewPr>
  <p:slideViewPr>
    <p:cSldViewPr snapToGrid="0" snapToObjects="1" showGuides="1">
      <p:cViewPr varScale="1">
        <p:scale>
          <a:sx n="104" d="100"/>
          <a:sy n="104" d="100"/>
        </p:scale>
        <p:origin x="1446" y="108"/>
      </p:cViewPr>
      <p:guideLst>
        <p:guide orient="horz" pos="1620"/>
        <p:guide pos="5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AA44A-950B-40E1-BBEA-0CFE25741C61}" type="datetimeFigureOut">
              <a:rPr lang="en-GB" smtClean="0"/>
              <a:t>20/10/2020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089D8C-E9D0-438D-AFAC-58EA2D317495}" type="slidenum">
              <a:rPr lang="en-GB" smtClean="0"/>
              <a:t>‹#›</a:t>
            </a:fld>
            <a:endParaRPr lang="en-GB" dirty="0"/>
          </a:p>
        </p:txBody>
      </p:sp>
    </p:spTree>
    <p:extLst>
      <p:ext uri="{BB962C8B-B14F-4D97-AF65-F5344CB8AC3E}">
        <p14:creationId xmlns:p14="http://schemas.microsoft.com/office/powerpoint/2010/main" val="3209799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089D8C-E9D0-438D-AFAC-58EA2D317495}" type="slidenum">
              <a:rPr lang="en-GB" smtClean="0"/>
              <a:t>3</a:t>
            </a:fld>
            <a:endParaRPr lang="en-GB" dirty="0"/>
          </a:p>
        </p:txBody>
      </p:sp>
    </p:spTree>
    <p:extLst>
      <p:ext uri="{BB962C8B-B14F-4D97-AF65-F5344CB8AC3E}">
        <p14:creationId xmlns:p14="http://schemas.microsoft.com/office/powerpoint/2010/main" val="2607910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089D8C-E9D0-438D-AFAC-58EA2D317495}" type="slidenum">
              <a:rPr lang="en-GB" smtClean="0"/>
              <a:t>6</a:t>
            </a:fld>
            <a:endParaRPr lang="en-GB" dirty="0"/>
          </a:p>
        </p:txBody>
      </p:sp>
    </p:spTree>
    <p:extLst>
      <p:ext uri="{BB962C8B-B14F-4D97-AF65-F5344CB8AC3E}">
        <p14:creationId xmlns:p14="http://schemas.microsoft.com/office/powerpoint/2010/main" val="777459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089D8C-E9D0-438D-AFAC-58EA2D317495}" type="slidenum">
              <a:rPr lang="en-GB" smtClean="0"/>
              <a:t>8</a:t>
            </a:fld>
            <a:endParaRPr lang="en-GB" dirty="0"/>
          </a:p>
        </p:txBody>
      </p:sp>
    </p:spTree>
    <p:extLst>
      <p:ext uri="{BB962C8B-B14F-4D97-AF65-F5344CB8AC3E}">
        <p14:creationId xmlns:p14="http://schemas.microsoft.com/office/powerpoint/2010/main" val="3048577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089D8C-E9D0-438D-AFAC-58EA2D317495}" type="slidenum">
              <a:rPr lang="en-GB" smtClean="0"/>
              <a:t>12</a:t>
            </a:fld>
            <a:endParaRPr lang="en-GB" dirty="0"/>
          </a:p>
        </p:txBody>
      </p:sp>
    </p:spTree>
    <p:extLst>
      <p:ext uri="{BB962C8B-B14F-4D97-AF65-F5344CB8AC3E}">
        <p14:creationId xmlns:p14="http://schemas.microsoft.com/office/powerpoint/2010/main" val="3793871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089D8C-E9D0-438D-AFAC-58EA2D317495}" type="slidenum">
              <a:rPr lang="en-GB" smtClean="0"/>
              <a:t>13</a:t>
            </a:fld>
            <a:endParaRPr lang="en-GB" dirty="0"/>
          </a:p>
        </p:txBody>
      </p:sp>
    </p:spTree>
    <p:extLst>
      <p:ext uri="{BB962C8B-B14F-4D97-AF65-F5344CB8AC3E}">
        <p14:creationId xmlns:p14="http://schemas.microsoft.com/office/powerpoint/2010/main" val="1654345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089D8C-E9D0-438D-AFAC-58EA2D317495}" type="slidenum">
              <a:rPr lang="en-GB" smtClean="0"/>
              <a:t>14</a:t>
            </a:fld>
            <a:endParaRPr lang="en-GB" dirty="0"/>
          </a:p>
        </p:txBody>
      </p:sp>
    </p:spTree>
    <p:extLst>
      <p:ext uri="{BB962C8B-B14F-4D97-AF65-F5344CB8AC3E}">
        <p14:creationId xmlns:p14="http://schemas.microsoft.com/office/powerpoint/2010/main" val="923987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089D8C-E9D0-438D-AFAC-58EA2D317495}" type="slidenum">
              <a:rPr lang="en-GB" smtClean="0"/>
              <a:t>15</a:t>
            </a:fld>
            <a:endParaRPr lang="en-GB" dirty="0"/>
          </a:p>
        </p:txBody>
      </p:sp>
    </p:spTree>
    <p:extLst>
      <p:ext uri="{BB962C8B-B14F-4D97-AF65-F5344CB8AC3E}">
        <p14:creationId xmlns:p14="http://schemas.microsoft.com/office/powerpoint/2010/main" val="924812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089D8C-E9D0-438D-AFAC-58EA2D317495}" type="slidenum">
              <a:rPr lang="en-GB" smtClean="0"/>
              <a:t>16</a:t>
            </a:fld>
            <a:endParaRPr lang="en-GB" dirty="0"/>
          </a:p>
        </p:txBody>
      </p:sp>
    </p:spTree>
    <p:extLst>
      <p:ext uri="{BB962C8B-B14F-4D97-AF65-F5344CB8AC3E}">
        <p14:creationId xmlns:p14="http://schemas.microsoft.com/office/powerpoint/2010/main" val="3750912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A4259F-D000-E240-B727-61EFFD7723A4}"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E4B81B-A4FB-974C-B1E8-11C2C4ABC3E2}" type="slidenum">
              <a:rPr lang="en-US" smtClean="0"/>
              <a:t>‹#›</a:t>
            </a:fld>
            <a:endParaRPr lang="en-US" dirty="0"/>
          </a:p>
        </p:txBody>
      </p:sp>
    </p:spTree>
    <p:extLst>
      <p:ext uri="{BB962C8B-B14F-4D97-AF65-F5344CB8AC3E}">
        <p14:creationId xmlns:p14="http://schemas.microsoft.com/office/powerpoint/2010/main" val="495179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A4259F-D000-E240-B727-61EFFD7723A4}"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E4B81B-A4FB-974C-B1E8-11C2C4ABC3E2}" type="slidenum">
              <a:rPr lang="en-US" smtClean="0"/>
              <a:t>‹#›</a:t>
            </a:fld>
            <a:endParaRPr lang="en-US" dirty="0"/>
          </a:p>
        </p:txBody>
      </p:sp>
    </p:spTree>
    <p:extLst>
      <p:ext uri="{BB962C8B-B14F-4D97-AF65-F5344CB8AC3E}">
        <p14:creationId xmlns:p14="http://schemas.microsoft.com/office/powerpoint/2010/main" val="101499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A4259F-D000-E240-B727-61EFFD7723A4}"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E4B81B-A4FB-974C-B1E8-11C2C4ABC3E2}" type="slidenum">
              <a:rPr lang="en-US" smtClean="0"/>
              <a:t>‹#›</a:t>
            </a:fld>
            <a:endParaRPr lang="en-US" dirty="0"/>
          </a:p>
        </p:txBody>
      </p:sp>
    </p:spTree>
    <p:extLst>
      <p:ext uri="{BB962C8B-B14F-4D97-AF65-F5344CB8AC3E}">
        <p14:creationId xmlns:p14="http://schemas.microsoft.com/office/powerpoint/2010/main" val="807643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A4259F-D000-E240-B727-61EFFD7723A4}"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E4B81B-A4FB-974C-B1E8-11C2C4ABC3E2}" type="slidenum">
              <a:rPr lang="en-US" smtClean="0"/>
              <a:t>‹#›</a:t>
            </a:fld>
            <a:endParaRPr lang="en-US" dirty="0"/>
          </a:p>
        </p:txBody>
      </p:sp>
    </p:spTree>
    <p:extLst>
      <p:ext uri="{BB962C8B-B14F-4D97-AF65-F5344CB8AC3E}">
        <p14:creationId xmlns:p14="http://schemas.microsoft.com/office/powerpoint/2010/main" val="976673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4259F-D000-E240-B727-61EFFD7723A4}"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E4B81B-A4FB-974C-B1E8-11C2C4ABC3E2}" type="slidenum">
              <a:rPr lang="en-US" smtClean="0"/>
              <a:t>‹#›</a:t>
            </a:fld>
            <a:endParaRPr lang="en-US" dirty="0"/>
          </a:p>
        </p:txBody>
      </p:sp>
    </p:spTree>
    <p:extLst>
      <p:ext uri="{BB962C8B-B14F-4D97-AF65-F5344CB8AC3E}">
        <p14:creationId xmlns:p14="http://schemas.microsoft.com/office/powerpoint/2010/main" val="1739966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A4259F-D000-E240-B727-61EFFD7723A4}" type="datetimeFigureOut">
              <a:rPr lang="en-US" smtClean="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E4B81B-A4FB-974C-B1E8-11C2C4ABC3E2}" type="slidenum">
              <a:rPr lang="en-US" smtClean="0"/>
              <a:t>‹#›</a:t>
            </a:fld>
            <a:endParaRPr lang="en-US" dirty="0"/>
          </a:p>
        </p:txBody>
      </p:sp>
    </p:spTree>
    <p:extLst>
      <p:ext uri="{BB962C8B-B14F-4D97-AF65-F5344CB8AC3E}">
        <p14:creationId xmlns:p14="http://schemas.microsoft.com/office/powerpoint/2010/main" val="133994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A4259F-D000-E240-B727-61EFFD7723A4}" type="datetimeFigureOut">
              <a:rPr lang="en-US" smtClean="0"/>
              <a:t>10/20/2020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2E4B81B-A4FB-974C-B1E8-11C2C4ABC3E2}" type="slidenum">
              <a:rPr lang="en-US" smtClean="0"/>
              <a:t>‹#›</a:t>
            </a:fld>
            <a:endParaRPr lang="en-US" dirty="0"/>
          </a:p>
        </p:txBody>
      </p:sp>
    </p:spTree>
    <p:extLst>
      <p:ext uri="{BB962C8B-B14F-4D97-AF65-F5344CB8AC3E}">
        <p14:creationId xmlns:p14="http://schemas.microsoft.com/office/powerpoint/2010/main" val="1904260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A4259F-D000-E240-B727-61EFFD7723A4}" type="datetimeFigureOut">
              <a:rPr lang="en-US" smtClean="0"/>
              <a:t>10/20/2020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E4B81B-A4FB-974C-B1E8-11C2C4ABC3E2}" type="slidenum">
              <a:rPr lang="en-US" smtClean="0"/>
              <a:t>‹#›</a:t>
            </a:fld>
            <a:endParaRPr lang="en-US" dirty="0"/>
          </a:p>
        </p:txBody>
      </p:sp>
    </p:spTree>
    <p:extLst>
      <p:ext uri="{BB962C8B-B14F-4D97-AF65-F5344CB8AC3E}">
        <p14:creationId xmlns:p14="http://schemas.microsoft.com/office/powerpoint/2010/main" val="949045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4259F-D000-E240-B727-61EFFD7723A4}" type="datetimeFigureOut">
              <a:rPr lang="en-US" smtClean="0"/>
              <a:t>10/20/2020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2E4B81B-A4FB-974C-B1E8-11C2C4ABC3E2}" type="slidenum">
              <a:rPr lang="en-US" smtClean="0"/>
              <a:t>‹#›</a:t>
            </a:fld>
            <a:endParaRPr lang="en-US" dirty="0"/>
          </a:p>
        </p:txBody>
      </p:sp>
    </p:spTree>
    <p:extLst>
      <p:ext uri="{BB962C8B-B14F-4D97-AF65-F5344CB8AC3E}">
        <p14:creationId xmlns:p14="http://schemas.microsoft.com/office/powerpoint/2010/main" val="1247781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3A4259F-D000-E240-B727-61EFFD7723A4}" type="datetimeFigureOut">
              <a:rPr lang="en-US" smtClean="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E4B81B-A4FB-974C-B1E8-11C2C4ABC3E2}" type="slidenum">
              <a:rPr lang="en-US" smtClean="0"/>
              <a:t>‹#›</a:t>
            </a:fld>
            <a:endParaRPr lang="en-US" dirty="0"/>
          </a:p>
        </p:txBody>
      </p:sp>
    </p:spTree>
    <p:extLst>
      <p:ext uri="{BB962C8B-B14F-4D97-AF65-F5344CB8AC3E}">
        <p14:creationId xmlns:p14="http://schemas.microsoft.com/office/powerpoint/2010/main" val="1285739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3A4259F-D000-E240-B727-61EFFD7723A4}" type="datetimeFigureOut">
              <a:rPr lang="en-US" smtClean="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E4B81B-A4FB-974C-B1E8-11C2C4ABC3E2}" type="slidenum">
              <a:rPr lang="en-US" smtClean="0"/>
              <a:t>‹#›</a:t>
            </a:fld>
            <a:endParaRPr lang="en-US" dirty="0"/>
          </a:p>
        </p:txBody>
      </p:sp>
    </p:spTree>
    <p:extLst>
      <p:ext uri="{BB962C8B-B14F-4D97-AF65-F5344CB8AC3E}">
        <p14:creationId xmlns:p14="http://schemas.microsoft.com/office/powerpoint/2010/main" val="1449975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A4259F-D000-E240-B727-61EFFD7723A4}" type="datetimeFigureOut">
              <a:rPr lang="en-US" smtClean="0"/>
              <a:t>10/20/2020</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2E4B81B-A4FB-974C-B1E8-11C2C4ABC3E2}" type="slidenum">
              <a:rPr lang="en-US" smtClean="0"/>
              <a:t>‹#›</a:t>
            </a:fld>
            <a:endParaRPr lang="en-US" dirty="0"/>
          </a:p>
        </p:txBody>
      </p:sp>
    </p:spTree>
    <p:extLst>
      <p:ext uri="{BB962C8B-B14F-4D97-AF65-F5344CB8AC3E}">
        <p14:creationId xmlns:p14="http://schemas.microsoft.com/office/powerpoint/2010/main" val="194883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lnSpc>
          <a:spcPct val="90000"/>
        </a:lnSpc>
        <a:spcBef>
          <a:spcPct val="0"/>
        </a:spcBef>
        <a:buNone/>
        <a:defRPr sz="4000" b="0" i="0" kern="1200">
          <a:solidFill>
            <a:schemeClr val="tx1"/>
          </a:solidFill>
          <a:latin typeface="Whitney Medium"/>
          <a:ea typeface="+mj-ea"/>
          <a:cs typeface="Whitney Medium"/>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D65F8D-F267-0247-AC2E-5850DB783D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744" y="1284727"/>
            <a:ext cx="4421688" cy="2632650"/>
          </a:xfrm>
          <a:prstGeom prst="rect">
            <a:avLst/>
          </a:prstGeom>
        </p:spPr>
      </p:pic>
      <p:sp>
        <p:nvSpPr>
          <p:cNvPr id="5" name="Rectangle 4">
            <a:extLst>
              <a:ext uri="{FF2B5EF4-FFF2-40B4-BE49-F238E27FC236}">
                <a16:creationId xmlns:a16="http://schemas.microsoft.com/office/drawing/2014/main" id="{9BFA2AD9-E16C-3F46-A0BE-739AEBF43B4E}"/>
              </a:ext>
            </a:extLst>
          </p:cNvPr>
          <p:cNvSpPr/>
          <p:nvPr/>
        </p:nvSpPr>
        <p:spPr>
          <a:xfrm>
            <a:off x="104776" y="101600"/>
            <a:ext cx="8937624" cy="4954588"/>
          </a:xfrm>
          <a:prstGeom prst="rect">
            <a:avLst/>
          </a:prstGeom>
          <a:solidFill>
            <a:srgbClr val="004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CA173699-57B1-3948-BFA8-33A27F2A5FF6}"/>
              </a:ext>
            </a:extLst>
          </p:cNvPr>
          <p:cNvSpPr>
            <a:spLocks noGrp="1"/>
          </p:cNvSpPr>
          <p:nvPr>
            <p:ph type="title"/>
          </p:nvPr>
        </p:nvSpPr>
        <p:spPr>
          <a:xfrm>
            <a:off x="762000" y="3161693"/>
            <a:ext cx="8280399" cy="706308"/>
          </a:xfrm>
        </p:spPr>
        <p:txBody>
          <a:bodyPr>
            <a:noAutofit/>
          </a:bodyPr>
          <a:lstStyle/>
          <a:p>
            <a:pPr algn="l"/>
            <a:r>
              <a:rPr lang="en-GB" sz="3200" b="1" dirty="0">
                <a:solidFill>
                  <a:schemeClr val="bg1"/>
                </a:solidFill>
                <a:latin typeface="Whitney Semibold" charset="0"/>
                <a:ea typeface="Whitney Semibold" charset="0"/>
                <a:cs typeface="Whitney Semibold" charset="0"/>
              </a:rPr>
              <a:t>Glasgow Caledonian University:</a:t>
            </a:r>
            <a:br>
              <a:rPr lang="en-GB" sz="3200" b="1" dirty="0">
                <a:solidFill>
                  <a:schemeClr val="bg1"/>
                </a:solidFill>
                <a:latin typeface="Whitney Semibold" charset="0"/>
                <a:ea typeface="Whitney Semibold" charset="0"/>
                <a:cs typeface="Whitney Semibold" charset="0"/>
              </a:rPr>
            </a:br>
            <a:r>
              <a:rPr lang="en-GB" sz="3200" dirty="0">
                <a:solidFill>
                  <a:schemeClr val="bg1"/>
                </a:solidFill>
                <a:latin typeface="Whitney Book" charset="0"/>
                <a:ea typeface="Whitney Book" charset="0"/>
                <a:cs typeface="Whitney Book" charset="0"/>
              </a:rPr>
              <a:t>The University for the Common Good</a:t>
            </a:r>
            <a:r>
              <a:rPr lang="en-GB" sz="3200" dirty="0">
                <a:solidFill>
                  <a:schemeClr val="bg1"/>
                </a:solidFill>
                <a:latin typeface="Whitney Medium" charset="0"/>
                <a:ea typeface="Whitney Medium" charset="0"/>
                <a:cs typeface="Whitney Medium" charset="0"/>
              </a:rPr>
              <a:t/>
            </a:r>
            <a:br>
              <a:rPr lang="en-GB" sz="3200" dirty="0">
                <a:solidFill>
                  <a:schemeClr val="bg1"/>
                </a:solidFill>
                <a:latin typeface="Whitney Medium" charset="0"/>
                <a:ea typeface="Whitney Medium" charset="0"/>
                <a:cs typeface="Whitney Medium" charset="0"/>
              </a:rPr>
            </a:br>
            <a:endParaRPr lang="en-GB" sz="3200" dirty="0">
              <a:solidFill>
                <a:schemeClr val="bg1"/>
              </a:solidFill>
              <a:latin typeface="Whitney Medium" charset="0"/>
              <a:ea typeface="Whitney Medium" charset="0"/>
              <a:cs typeface="Whitney Medium" charset="0"/>
            </a:endParaRPr>
          </a:p>
        </p:txBody>
      </p:sp>
      <p:pic>
        <p:nvPicPr>
          <p:cNvPr id="13" name="Picture 12">
            <a:extLst>
              <a:ext uri="{FF2B5EF4-FFF2-40B4-BE49-F238E27FC236}">
                <a16:creationId xmlns:a16="http://schemas.microsoft.com/office/drawing/2014/main" id="{2211E115-41EB-264C-BB6E-C6F7763D0D26}"/>
              </a:ext>
            </a:extLst>
          </p:cNvPr>
          <p:cNvPicPr>
            <a:picLocks noChangeAspect="1"/>
          </p:cNvPicPr>
          <p:nvPr/>
        </p:nvPicPr>
        <p:blipFill>
          <a:blip r:embed="rId5"/>
          <a:stretch>
            <a:fillRect/>
          </a:stretch>
        </p:blipFill>
        <p:spPr>
          <a:xfrm>
            <a:off x="101603" y="0"/>
            <a:ext cx="3279066" cy="2331720"/>
          </a:xfrm>
          <a:prstGeom prst="rect">
            <a:avLst/>
          </a:prstGeom>
        </p:spPr>
      </p:pic>
      <p:pic>
        <p:nvPicPr>
          <p:cNvPr id="17" name="Picture 16">
            <a:extLst>
              <a:ext uri="{FF2B5EF4-FFF2-40B4-BE49-F238E27FC236}">
                <a16:creationId xmlns:a16="http://schemas.microsoft.com/office/drawing/2014/main" id="{797F9F04-7095-2E47-B731-B7F1FB066E87}"/>
              </a:ext>
            </a:extLst>
          </p:cNvPr>
          <p:cNvPicPr>
            <a:picLocks noChangeAspect="1"/>
          </p:cNvPicPr>
          <p:nvPr/>
        </p:nvPicPr>
        <p:blipFill>
          <a:blip r:embed="rId6">
            <a:alphaModFix amt="25000"/>
          </a:blip>
          <a:stretch>
            <a:fillRect/>
          </a:stretch>
        </p:blipFill>
        <p:spPr>
          <a:xfrm>
            <a:off x="4399280" y="454673"/>
            <a:ext cx="4293306" cy="4277347"/>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697946590"/>
      </p:ext>
    </p:extLst>
  </p:cSld>
  <p:clrMapOvr>
    <a:masterClrMapping/>
  </p:clrMapOvr>
  <mc:AlternateContent xmlns:mc="http://schemas.openxmlformats.org/markup-compatibility/2006">
    <mc:Choice xmlns:p14="http://schemas.microsoft.com/office/powerpoint/2010/main" Requires="p14">
      <p:transition spd="slow" p14:dur="2000" advTm="18832"/>
    </mc:Choice>
    <mc:Fallback>
      <p:transition spd="slow" advTm="18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4"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ppt_x"/>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1" presetClass="entr" presetSubtype="0"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5"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04776" y="101600"/>
            <a:ext cx="8937624" cy="4954588"/>
          </a:xfrm>
          <a:prstGeom prst="rect">
            <a:avLst/>
          </a:prstGeom>
          <a:solidFill>
            <a:srgbClr val="004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211E115-41EB-264C-BB6E-C6F7763D0D26}"/>
              </a:ext>
            </a:extLst>
          </p:cNvPr>
          <p:cNvPicPr>
            <a:picLocks noChangeAspect="1"/>
          </p:cNvPicPr>
          <p:nvPr/>
        </p:nvPicPr>
        <p:blipFill>
          <a:blip r:embed="rId4"/>
          <a:stretch>
            <a:fillRect/>
          </a:stretch>
        </p:blipFill>
        <p:spPr>
          <a:xfrm>
            <a:off x="130717" y="3980069"/>
            <a:ext cx="1513331" cy="1076119"/>
          </a:xfrm>
          <a:prstGeom prst="rect">
            <a:avLst/>
          </a:prstGeom>
        </p:spPr>
      </p:pic>
      <p:sp>
        <p:nvSpPr>
          <p:cNvPr id="2" name="Title 1"/>
          <p:cNvSpPr>
            <a:spLocks noGrp="1"/>
          </p:cNvSpPr>
          <p:nvPr>
            <p:ph type="title"/>
          </p:nvPr>
        </p:nvSpPr>
        <p:spPr/>
        <p:txBody>
          <a:bodyPr/>
          <a:lstStyle/>
          <a:p>
            <a:r>
              <a:rPr lang="en-GB" dirty="0">
                <a:solidFill>
                  <a:schemeClr val="bg1"/>
                </a:solidFill>
              </a:rPr>
              <a:t>The Department</a:t>
            </a:r>
          </a:p>
        </p:txBody>
      </p:sp>
      <p:sp>
        <p:nvSpPr>
          <p:cNvPr id="4" name="TextBox 3"/>
          <p:cNvSpPr txBox="1"/>
          <p:nvPr/>
        </p:nvSpPr>
        <p:spPr>
          <a:xfrm>
            <a:off x="628650" y="1563624"/>
            <a:ext cx="7886700" cy="161826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dirty="0">
                <a:solidFill>
                  <a:schemeClr val="bg1"/>
                </a:solidFill>
              </a:rPr>
              <a:t>The Department of Economics and Law is one of six in the Glasgow School for Business and Society (GSBS) and it delivers research expertise, consultancy and teaching in the following discipline areas:</a:t>
            </a:r>
          </a:p>
          <a:p>
            <a:pPr marL="285750" indent="-285750">
              <a:lnSpc>
                <a:spcPct val="150000"/>
              </a:lnSpc>
              <a:buFont typeface="Arial" panose="020B0604020202020204" pitchFamily="34" charset="0"/>
              <a:buChar char="•"/>
            </a:pPr>
            <a:r>
              <a:rPr lang="en-US" b="1" dirty="0">
                <a:solidFill>
                  <a:schemeClr val="bg1"/>
                </a:solidFill>
              </a:rPr>
              <a:t>Economics with a focus on inequality, feminist economics, migration, social justice and public policy</a:t>
            </a:r>
          </a:p>
          <a:p>
            <a:pPr marL="285750" indent="-285750">
              <a:lnSpc>
                <a:spcPct val="150000"/>
              </a:lnSpc>
              <a:buFont typeface="Arial" panose="020B0604020202020204" pitchFamily="34" charset="0"/>
              <a:buChar char="•"/>
            </a:pPr>
            <a:r>
              <a:rPr lang="en-US" b="1" dirty="0">
                <a:solidFill>
                  <a:schemeClr val="bg1"/>
                </a:solidFill>
              </a:rPr>
              <a:t>Law with a focus on international human rights law, legal theory, criminal law, forensic science, the legal profession, health care law, ethics and delict.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80162765"/>
      </p:ext>
    </p:extLst>
  </p:cSld>
  <p:clrMapOvr>
    <a:masterClrMapping/>
  </p:clrMapOvr>
  <mc:AlternateContent xmlns:mc="http://schemas.openxmlformats.org/markup-compatibility/2006">
    <mc:Choice xmlns:p14="http://schemas.microsoft.com/office/powerpoint/2010/main" Requires="p14">
      <p:transition spd="slow" p14:dur="2000" advTm="26968"/>
    </mc:Choice>
    <mc:Fallback>
      <p:transition spd="slow" advTm="26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1000" fill="hold"/>
                                        <p:tgtEl>
                                          <p:spTgt spid="19"/>
                                        </p:tgtEl>
                                        <p:attrNameLst>
                                          <p:attrName>ppt_x</p:attrName>
                                        </p:attrNameLst>
                                      </p:cBhvr>
                                      <p:tavLst>
                                        <p:tav tm="0">
                                          <p:val>
                                            <p:strVal val="#ppt_x"/>
                                          </p:val>
                                        </p:tav>
                                        <p:tav tm="100000">
                                          <p:val>
                                            <p:strVal val="#ppt_x"/>
                                          </p:val>
                                        </p:tav>
                                      </p:tavLst>
                                    </p:anim>
                                    <p:anim calcmode="lin" valueType="num">
                                      <p:cBhvr additive="base">
                                        <p:cTn id="11"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4776" y="107863"/>
            <a:ext cx="8937624" cy="4954588"/>
          </a:xfrm>
          <a:prstGeom prst="rect">
            <a:avLst/>
          </a:prstGeom>
          <a:solidFill>
            <a:srgbClr val="007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211E115-41EB-264C-BB6E-C6F7763D0D26}"/>
              </a:ext>
            </a:extLst>
          </p:cNvPr>
          <p:cNvPicPr>
            <a:picLocks noChangeAspect="1"/>
          </p:cNvPicPr>
          <p:nvPr/>
        </p:nvPicPr>
        <p:blipFill>
          <a:blip r:embed="rId4"/>
          <a:stretch>
            <a:fillRect/>
          </a:stretch>
        </p:blipFill>
        <p:spPr>
          <a:xfrm>
            <a:off x="123950" y="3986332"/>
            <a:ext cx="1513331" cy="1076119"/>
          </a:xfrm>
          <a:prstGeom prst="rect">
            <a:avLst/>
          </a:prstGeom>
        </p:spPr>
      </p:pic>
      <p:sp>
        <p:nvSpPr>
          <p:cNvPr id="2" name="Title 1"/>
          <p:cNvSpPr>
            <a:spLocks noGrp="1"/>
          </p:cNvSpPr>
          <p:nvPr>
            <p:ph type="title"/>
          </p:nvPr>
        </p:nvSpPr>
        <p:spPr/>
        <p:txBody>
          <a:bodyPr/>
          <a:lstStyle/>
          <a:p>
            <a:r>
              <a:rPr lang="en-GB" dirty="0">
                <a:solidFill>
                  <a:schemeClr val="bg1"/>
                </a:solidFill>
              </a:rPr>
              <a:t>The Department</a:t>
            </a:r>
          </a:p>
        </p:txBody>
      </p:sp>
      <p:sp>
        <p:nvSpPr>
          <p:cNvPr id="5" name="TextBox 4"/>
          <p:cNvSpPr txBox="1"/>
          <p:nvPr/>
        </p:nvSpPr>
        <p:spPr>
          <a:xfrm>
            <a:off x="628650" y="1545336"/>
            <a:ext cx="7811262" cy="224151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dirty="0">
                <a:solidFill>
                  <a:schemeClr val="bg1"/>
                </a:solidFill>
              </a:rPr>
              <a:t>This degree will be research led, meaning all the modules and content will be founded upon the expertise of the programme team, lecturers, and seminar tutors.</a:t>
            </a:r>
          </a:p>
          <a:p>
            <a:pPr marL="285750" indent="-285750">
              <a:lnSpc>
                <a:spcPct val="150000"/>
              </a:lnSpc>
              <a:buFont typeface="Arial" panose="020B0604020202020204" pitchFamily="34" charset="0"/>
              <a:buChar char="•"/>
            </a:pPr>
            <a:r>
              <a:rPr lang="en-US" b="1" dirty="0">
                <a:solidFill>
                  <a:schemeClr val="bg1"/>
                </a:solidFill>
              </a:rPr>
              <a:t>This includes strong links and teaching from members of the WiSE Centre for Economic Justice.</a:t>
            </a:r>
          </a:p>
          <a:p>
            <a:pPr marL="285750" indent="-285750">
              <a:lnSpc>
                <a:spcPct val="150000"/>
              </a:lnSpc>
              <a:buFont typeface="Arial" panose="020B0604020202020204" pitchFamily="34" charset="0"/>
              <a:buChar char="•"/>
            </a:pPr>
            <a:r>
              <a:rPr lang="en-US" b="1" dirty="0" err="1">
                <a:solidFill>
                  <a:schemeClr val="bg1"/>
                </a:solidFill>
              </a:rPr>
              <a:t>WiSE</a:t>
            </a:r>
            <a:r>
              <a:rPr lang="en-US" b="1" dirty="0">
                <a:solidFill>
                  <a:schemeClr val="bg1"/>
                </a:solidFill>
              </a:rPr>
              <a:t> is a research centre dedicated to the elimination of economic and social inequality in society through the creation and dissemination of innovative and transformative knowledge. WiSE aim to make research accessible to all, through the practice of linking economic theory to action for social change.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351611973"/>
      </p:ext>
    </p:extLst>
  </p:cSld>
  <p:clrMapOvr>
    <a:masterClrMapping/>
  </p:clrMapOvr>
  <mc:AlternateContent xmlns:mc="http://schemas.openxmlformats.org/markup-compatibility/2006">
    <mc:Choice xmlns:p14="http://schemas.microsoft.com/office/powerpoint/2010/main" Requires="p14">
      <p:transition spd="slow" p14:dur="2000" advTm="34031"/>
    </mc:Choice>
    <mc:Fallback>
      <p:transition spd="slow" advTm="34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2000" fill="hold"/>
                                        <p:tgtEl>
                                          <p:spTgt spid="7"/>
                                        </p:tgtEl>
                                        <p:attrNameLst>
                                          <p:attrName>ppt_x</p:attrName>
                                        </p:attrNameLst>
                                      </p:cBhvr>
                                      <p:tavLst>
                                        <p:tav tm="0">
                                          <p:val>
                                            <p:strVal val="#ppt_x"/>
                                          </p:val>
                                        </p:tav>
                                        <p:tav tm="100000">
                                          <p:val>
                                            <p:strVal val="#ppt_x"/>
                                          </p:val>
                                        </p:tav>
                                      </p:tavLst>
                                    </p:anim>
                                    <p:anim calcmode="lin" valueType="num">
                                      <p:cBhvr additive="base">
                                        <p:cTn id="11" dur="2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04776" y="101600"/>
            <a:ext cx="8937624" cy="4954588"/>
          </a:xfrm>
          <a:prstGeom prst="rect">
            <a:avLst/>
          </a:prstGeom>
          <a:solidFill>
            <a:srgbClr val="004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211E115-41EB-264C-BB6E-C6F7763D0D26}"/>
              </a:ext>
            </a:extLst>
          </p:cNvPr>
          <p:cNvPicPr>
            <a:picLocks noChangeAspect="1"/>
          </p:cNvPicPr>
          <p:nvPr/>
        </p:nvPicPr>
        <p:blipFill>
          <a:blip r:embed="rId5"/>
          <a:stretch>
            <a:fillRect/>
          </a:stretch>
        </p:blipFill>
        <p:spPr>
          <a:xfrm>
            <a:off x="130717" y="3980069"/>
            <a:ext cx="1513331" cy="1076119"/>
          </a:xfrm>
          <a:prstGeom prst="rect">
            <a:avLst/>
          </a:prstGeom>
        </p:spPr>
      </p:pic>
      <p:sp>
        <p:nvSpPr>
          <p:cNvPr id="2" name="Title 1"/>
          <p:cNvSpPr>
            <a:spLocks noGrp="1"/>
          </p:cNvSpPr>
          <p:nvPr>
            <p:ph type="title"/>
          </p:nvPr>
        </p:nvSpPr>
        <p:spPr/>
        <p:txBody>
          <a:bodyPr>
            <a:normAutofit fontScale="90000"/>
          </a:bodyPr>
          <a:lstStyle/>
          <a:p>
            <a:r>
              <a:rPr lang="en-GB" dirty="0">
                <a:solidFill>
                  <a:schemeClr val="bg1"/>
                </a:solidFill>
              </a:rPr>
              <a:t>WiSE Centre for Economic Justice</a:t>
            </a:r>
          </a:p>
        </p:txBody>
      </p:sp>
      <p:sp>
        <p:nvSpPr>
          <p:cNvPr id="3" name="TextBox 2"/>
          <p:cNvSpPr txBox="1"/>
          <p:nvPr/>
        </p:nvSpPr>
        <p:spPr>
          <a:xfrm>
            <a:off x="628650" y="1600200"/>
            <a:ext cx="7719822" cy="1306640"/>
          </a:xfrm>
          <a:prstGeom prst="rect">
            <a:avLst/>
          </a:prstGeom>
          <a:noFill/>
        </p:spPr>
        <p:txBody>
          <a:bodyPr wrap="square" rtlCol="0">
            <a:spAutoFit/>
          </a:bodyPr>
          <a:lstStyle/>
          <a:p>
            <a:pPr>
              <a:lnSpc>
                <a:spcPct val="150000"/>
              </a:lnSpc>
            </a:pPr>
            <a:r>
              <a:rPr lang="en-US" b="1" dirty="0">
                <a:solidFill>
                  <a:schemeClr val="bg1"/>
                </a:solidFill>
              </a:rPr>
              <a:t>The importance of both economic justice and gender equality research has been underscored in the latest Times Higher Education (THE) Impact Rankings which have placed GCU as 1st in Scotland for gender equality research and promoting decent work and economic growth – the two research areas at the core of the WISE Centre for Economic Justice.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770096641"/>
      </p:ext>
    </p:extLst>
  </p:cSld>
  <p:clrMapOvr>
    <a:masterClrMapping/>
  </p:clrMapOvr>
  <mc:AlternateContent xmlns:mc="http://schemas.openxmlformats.org/markup-compatibility/2006">
    <mc:Choice xmlns:p14="http://schemas.microsoft.com/office/powerpoint/2010/main" Requires="p14">
      <p:transition spd="slow" p14:dur="2000" advTm="21593"/>
    </mc:Choice>
    <mc:Fallback>
      <p:transition spd="slow" advTm="21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1000" fill="hold"/>
                                        <p:tgtEl>
                                          <p:spTgt spid="19"/>
                                        </p:tgtEl>
                                        <p:attrNameLst>
                                          <p:attrName>ppt_x</p:attrName>
                                        </p:attrNameLst>
                                      </p:cBhvr>
                                      <p:tavLst>
                                        <p:tav tm="0">
                                          <p:val>
                                            <p:strVal val="#ppt_x"/>
                                          </p:val>
                                        </p:tav>
                                        <p:tav tm="100000">
                                          <p:val>
                                            <p:strVal val="#ppt_x"/>
                                          </p:val>
                                        </p:tav>
                                      </p:tavLst>
                                    </p:anim>
                                    <p:anim calcmode="lin" valueType="num">
                                      <p:cBhvr additive="base">
                                        <p:cTn id="11"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4776" y="107863"/>
            <a:ext cx="8937624" cy="4954588"/>
          </a:xfrm>
          <a:prstGeom prst="rect">
            <a:avLst/>
          </a:prstGeom>
          <a:solidFill>
            <a:srgbClr val="7A6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211E115-41EB-264C-BB6E-C6F7763D0D26}"/>
              </a:ext>
            </a:extLst>
          </p:cNvPr>
          <p:cNvPicPr>
            <a:picLocks noChangeAspect="1"/>
          </p:cNvPicPr>
          <p:nvPr/>
        </p:nvPicPr>
        <p:blipFill>
          <a:blip r:embed="rId5"/>
          <a:stretch>
            <a:fillRect/>
          </a:stretch>
        </p:blipFill>
        <p:spPr>
          <a:xfrm>
            <a:off x="107952" y="4049769"/>
            <a:ext cx="1513331" cy="1076119"/>
          </a:xfrm>
          <a:prstGeom prst="rect">
            <a:avLst/>
          </a:prstGeom>
        </p:spPr>
      </p:pic>
      <p:sp>
        <p:nvSpPr>
          <p:cNvPr id="2" name="Title 1"/>
          <p:cNvSpPr>
            <a:spLocks noGrp="1"/>
          </p:cNvSpPr>
          <p:nvPr>
            <p:ph type="title"/>
          </p:nvPr>
        </p:nvSpPr>
        <p:spPr/>
        <p:txBody>
          <a:bodyPr>
            <a:normAutofit/>
          </a:bodyPr>
          <a:lstStyle/>
          <a:p>
            <a:r>
              <a:rPr lang="en-GB" dirty="0">
                <a:solidFill>
                  <a:schemeClr val="bg1"/>
                </a:solidFill>
              </a:rPr>
              <a:t>Postgraduate opportunities</a:t>
            </a:r>
          </a:p>
        </p:txBody>
      </p:sp>
      <p:sp>
        <p:nvSpPr>
          <p:cNvPr id="4" name="TextBox 3">
            <a:extLst>
              <a:ext uri="{FF2B5EF4-FFF2-40B4-BE49-F238E27FC236}">
                <a16:creationId xmlns:a16="http://schemas.microsoft.com/office/drawing/2014/main" id="{2AD794F2-8B6D-A146-B87D-916EB58EB6CE}"/>
              </a:ext>
            </a:extLst>
          </p:cNvPr>
          <p:cNvSpPr txBox="1"/>
          <p:nvPr/>
        </p:nvSpPr>
        <p:spPr>
          <a:xfrm>
            <a:off x="628650" y="1397288"/>
            <a:ext cx="7700703" cy="1306640"/>
          </a:xfrm>
          <a:prstGeom prst="rect">
            <a:avLst/>
          </a:prstGeom>
          <a:noFill/>
        </p:spPr>
        <p:txBody>
          <a:bodyPr wrap="square" rtlCol="0">
            <a:spAutoFit/>
          </a:bodyPr>
          <a:lstStyle/>
          <a:p>
            <a:pPr>
              <a:lnSpc>
                <a:spcPct val="150000"/>
              </a:lnSpc>
            </a:pPr>
            <a:r>
              <a:rPr lang="en-US" b="1" dirty="0">
                <a:solidFill>
                  <a:schemeClr val="bg1"/>
                </a:solidFill>
              </a:rPr>
              <a:t>This degree will equip students with the knowledge and research capabilities required to progress to master's level study, which includes but is not limited to the departments MSc in International Economic and Social Justice at GCU. If progressing to master's level study at GCU the students would be eligible for the 20% loyalty scholarship.</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142728716"/>
      </p:ext>
    </p:extLst>
  </p:cSld>
  <p:clrMapOvr>
    <a:masterClrMapping/>
  </p:clrMapOvr>
  <mc:AlternateContent xmlns:mc="http://schemas.openxmlformats.org/markup-compatibility/2006">
    <mc:Choice xmlns:p14="http://schemas.microsoft.com/office/powerpoint/2010/main" Requires="p14">
      <p:transition spd="slow" p14:dur="2000" advTm="47696"/>
    </mc:Choice>
    <mc:Fallback>
      <p:transition spd="slow" advTm="47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8628" y="107863"/>
            <a:ext cx="8937624" cy="4954588"/>
          </a:xfrm>
          <a:prstGeom prst="rect">
            <a:avLst/>
          </a:prstGeom>
          <a:solidFill>
            <a:srgbClr val="00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263" y="25052"/>
            <a:ext cx="184731" cy="30008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id="{2211E115-41EB-264C-BB6E-C6F7763D0D26}"/>
              </a:ext>
            </a:extLst>
          </p:cNvPr>
          <p:cNvPicPr>
            <a:picLocks noChangeAspect="1"/>
          </p:cNvPicPr>
          <p:nvPr/>
        </p:nvPicPr>
        <p:blipFill>
          <a:blip r:embed="rId5"/>
          <a:stretch>
            <a:fillRect/>
          </a:stretch>
        </p:blipFill>
        <p:spPr>
          <a:xfrm>
            <a:off x="104776" y="3986332"/>
            <a:ext cx="1513331" cy="1076119"/>
          </a:xfrm>
          <a:prstGeom prst="rect">
            <a:avLst/>
          </a:prstGeom>
        </p:spPr>
      </p:pic>
      <p:sp>
        <p:nvSpPr>
          <p:cNvPr id="2" name="Title 1"/>
          <p:cNvSpPr>
            <a:spLocks noGrp="1"/>
          </p:cNvSpPr>
          <p:nvPr>
            <p:ph type="title"/>
          </p:nvPr>
        </p:nvSpPr>
        <p:spPr/>
        <p:txBody>
          <a:bodyPr/>
          <a:lstStyle/>
          <a:p>
            <a:r>
              <a:rPr lang="en-GB" dirty="0">
                <a:solidFill>
                  <a:schemeClr val="bg1"/>
                </a:solidFill>
              </a:rPr>
              <a:t>Student Support</a:t>
            </a:r>
          </a:p>
        </p:txBody>
      </p:sp>
      <p:sp>
        <p:nvSpPr>
          <p:cNvPr id="3" name="TextBox 2"/>
          <p:cNvSpPr txBox="1"/>
          <p:nvPr/>
        </p:nvSpPr>
        <p:spPr>
          <a:xfrm>
            <a:off x="628650" y="1521869"/>
            <a:ext cx="8074136" cy="2793072"/>
          </a:xfrm>
          <a:prstGeom prst="rect">
            <a:avLst/>
          </a:prstGeom>
          <a:noFill/>
        </p:spPr>
        <p:txBody>
          <a:bodyPr wrap="square" rtlCol="0">
            <a:spAutoFit/>
          </a:bodyPr>
          <a:lstStyle/>
          <a:p>
            <a:r>
              <a:rPr lang="en-US" b="1" dirty="0"/>
              <a:t>In addition to a dedicated </a:t>
            </a:r>
            <a:r>
              <a:rPr lang="en-US" b="1" dirty="0" err="1"/>
              <a:t>programme</a:t>
            </a:r>
            <a:r>
              <a:rPr lang="en-US" b="1" dirty="0"/>
              <a:t> team students will benefit from the schools learning development </a:t>
            </a:r>
            <a:r>
              <a:rPr lang="en-US" b="1" dirty="0" err="1"/>
              <a:t>centre</a:t>
            </a:r>
            <a:r>
              <a:rPr lang="en-US" b="1" dirty="0"/>
              <a:t> (LDC), which boasts a team of experienced Academic Development Tutors who are well equipped to enable students to </a:t>
            </a:r>
            <a:r>
              <a:rPr lang="en-US" b="1" dirty="0" err="1"/>
              <a:t>maximise</a:t>
            </a:r>
            <a:r>
              <a:rPr lang="en-US" b="1" dirty="0"/>
              <a:t> their potential in a number of areas:</a:t>
            </a:r>
          </a:p>
          <a:p>
            <a:pPr marL="285750" indent="-285750">
              <a:buFont typeface="Arial" panose="020B0604020202020204" pitchFamily="34" charset="0"/>
              <a:buChar char="•"/>
            </a:pPr>
            <a:r>
              <a:rPr lang="en-US" b="1" dirty="0"/>
              <a:t>Academic writing</a:t>
            </a:r>
          </a:p>
          <a:p>
            <a:pPr marL="285750" indent="-285750">
              <a:buFont typeface="Arial" panose="020B0604020202020204" pitchFamily="34" charset="0"/>
              <a:buChar char="•"/>
            </a:pPr>
            <a:r>
              <a:rPr lang="en-US" b="1" dirty="0"/>
              <a:t>ICT skills</a:t>
            </a:r>
          </a:p>
          <a:p>
            <a:pPr marL="285750" indent="-285750">
              <a:buFont typeface="Arial" panose="020B0604020202020204" pitchFamily="34" charset="0"/>
              <a:buChar char="•"/>
            </a:pPr>
            <a:r>
              <a:rPr lang="en-US" b="1" dirty="0"/>
              <a:t>Study skills</a:t>
            </a:r>
          </a:p>
          <a:p>
            <a:pPr marL="285750" indent="-285750">
              <a:buFont typeface="Arial" panose="020B0604020202020204" pitchFamily="34" charset="0"/>
              <a:buChar char="•"/>
            </a:pPr>
            <a:r>
              <a:rPr lang="en-US" b="1" dirty="0"/>
              <a:t>English for academic purposes</a:t>
            </a:r>
          </a:p>
          <a:p>
            <a:r>
              <a:rPr lang="en-US" b="1" dirty="0"/>
              <a:t>Students will be encouraged from the beginning of their university career to engage with the LDC, which could be done as a group or on an individual basis.</a:t>
            </a:r>
          </a:p>
          <a:p>
            <a:endParaRPr lang="en-US" dirty="0"/>
          </a:p>
          <a:p>
            <a:r>
              <a:rPr lang="en-US" dirty="0"/>
              <a:t>	</a:t>
            </a:r>
            <a:endParaRPr lang="en-GB" dirty="0"/>
          </a:p>
          <a:p>
            <a:endParaRPr lang="en-GB"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938098732"/>
      </p:ext>
    </p:extLst>
  </p:cSld>
  <p:clrMapOvr>
    <a:masterClrMapping/>
  </p:clrMapOvr>
  <mc:AlternateContent xmlns:mc="http://schemas.openxmlformats.org/markup-compatibility/2006">
    <mc:Choice xmlns:p14="http://schemas.microsoft.com/office/powerpoint/2010/main" Requires="p14">
      <p:transition spd="slow" p14:dur="2000" advTm="33879"/>
    </mc:Choice>
    <mc:Fallback>
      <p:transition spd="slow" advTm="33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0-#ppt_w/2"/>
                                          </p:val>
                                        </p:tav>
                                        <p:tav tm="100000">
                                          <p:val>
                                            <p:strVal val="#ppt_x"/>
                                          </p:val>
                                        </p:tav>
                                      </p:tavLst>
                                    </p:anim>
                                    <p:anim calcmode="lin" valueType="num">
                                      <p:cBhvr additive="base">
                                        <p:cTn id="11"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04776" y="101600"/>
            <a:ext cx="8937624" cy="4954588"/>
          </a:xfrm>
          <a:prstGeom prst="rect">
            <a:avLst/>
          </a:prstGeom>
          <a:solidFill>
            <a:srgbClr val="004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211E115-41EB-264C-BB6E-C6F7763D0D26}"/>
              </a:ext>
            </a:extLst>
          </p:cNvPr>
          <p:cNvPicPr>
            <a:picLocks noChangeAspect="1"/>
          </p:cNvPicPr>
          <p:nvPr/>
        </p:nvPicPr>
        <p:blipFill>
          <a:blip r:embed="rId5"/>
          <a:stretch>
            <a:fillRect/>
          </a:stretch>
        </p:blipFill>
        <p:spPr>
          <a:xfrm>
            <a:off x="130717" y="3980069"/>
            <a:ext cx="1513331" cy="1076119"/>
          </a:xfrm>
          <a:prstGeom prst="rect">
            <a:avLst/>
          </a:prstGeom>
        </p:spPr>
      </p:pic>
      <p:sp>
        <p:nvSpPr>
          <p:cNvPr id="2" name="Title 1"/>
          <p:cNvSpPr>
            <a:spLocks noGrp="1"/>
          </p:cNvSpPr>
          <p:nvPr>
            <p:ph type="title"/>
          </p:nvPr>
        </p:nvSpPr>
        <p:spPr/>
        <p:txBody>
          <a:bodyPr>
            <a:normAutofit/>
          </a:bodyPr>
          <a:lstStyle/>
          <a:p>
            <a:r>
              <a:rPr lang="en-GB" dirty="0">
                <a:solidFill>
                  <a:schemeClr val="bg1"/>
                </a:solidFill>
              </a:rPr>
              <a:t>Employability</a:t>
            </a:r>
          </a:p>
        </p:txBody>
      </p:sp>
      <p:sp>
        <p:nvSpPr>
          <p:cNvPr id="4" name="TextBox 3">
            <a:extLst>
              <a:ext uri="{FF2B5EF4-FFF2-40B4-BE49-F238E27FC236}">
                <a16:creationId xmlns:a16="http://schemas.microsoft.com/office/drawing/2014/main" id="{D428D2B2-0274-6D4A-948B-4636C05D7777}"/>
              </a:ext>
            </a:extLst>
          </p:cNvPr>
          <p:cNvSpPr txBox="1"/>
          <p:nvPr/>
        </p:nvSpPr>
        <p:spPr>
          <a:xfrm>
            <a:off x="628650" y="1268016"/>
            <a:ext cx="7719822" cy="1546577"/>
          </a:xfrm>
          <a:prstGeom prst="rect">
            <a:avLst/>
          </a:prstGeom>
          <a:noFill/>
        </p:spPr>
        <p:txBody>
          <a:bodyPr wrap="square" rtlCol="0">
            <a:spAutoFit/>
          </a:bodyPr>
          <a:lstStyle/>
          <a:p>
            <a:r>
              <a:rPr lang="en-GB" b="1" dirty="0">
                <a:solidFill>
                  <a:schemeClr val="bg1"/>
                </a:solidFill>
              </a:rPr>
              <a:t>The focus on employability skills will help students become civic-minded graduates, who are capable of utilising their transferable skills, including critical thinking and problem solving, to make a positive difference to wider society. This is reflected in module content including the option to undertake work placement or workplace experience in level 3. Work placement and workplace experience opportunities are invaluable in terms of student experience and learning through collaborations with our external stakeholders. This degree will allow for students to undertake roles within both the public and private sectors as well as third sector organisations.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515422075"/>
      </p:ext>
    </p:extLst>
  </p:cSld>
  <p:clrMapOvr>
    <a:masterClrMapping/>
  </p:clrMapOvr>
  <mc:AlternateContent xmlns:mc="http://schemas.openxmlformats.org/markup-compatibility/2006">
    <mc:Choice xmlns:p14="http://schemas.microsoft.com/office/powerpoint/2010/main" Requires="p14">
      <p:transition spd="slow" p14:dur="2000" advTm="71366"/>
    </mc:Choice>
    <mc:Fallback>
      <p:transition spd="slow" advTm="71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1000" fill="hold"/>
                                        <p:tgtEl>
                                          <p:spTgt spid="19"/>
                                        </p:tgtEl>
                                        <p:attrNameLst>
                                          <p:attrName>ppt_x</p:attrName>
                                        </p:attrNameLst>
                                      </p:cBhvr>
                                      <p:tavLst>
                                        <p:tav tm="0">
                                          <p:val>
                                            <p:strVal val="#ppt_x"/>
                                          </p:val>
                                        </p:tav>
                                        <p:tav tm="100000">
                                          <p:val>
                                            <p:strVal val="#ppt_x"/>
                                          </p:val>
                                        </p:tav>
                                      </p:tavLst>
                                    </p:anim>
                                    <p:anim calcmode="lin" valueType="num">
                                      <p:cBhvr additive="base">
                                        <p:cTn id="11"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4776" y="107863"/>
            <a:ext cx="8937624" cy="4954588"/>
          </a:xfrm>
          <a:prstGeom prst="rect">
            <a:avLst/>
          </a:prstGeom>
          <a:solidFill>
            <a:srgbClr val="7A6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211E115-41EB-264C-BB6E-C6F7763D0D26}"/>
              </a:ext>
            </a:extLst>
          </p:cNvPr>
          <p:cNvPicPr>
            <a:picLocks noChangeAspect="1"/>
          </p:cNvPicPr>
          <p:nvPr/>
        </p:nvPicPr>
        <p:blipFill>
          <a:blip r:embed="rId5"/>
          <a:stretch>
            <a:fillRect/>
          </a:stretch>
        </p:blipFill>
        <p:spPr>
          <a:xfrm>
            <a:off x="107952" y="4049769"/>
            <a:ext cx="1513331" cy="1076119"/>
          </a:xfrm>
          <a:prstGeom prst="rect">
            <a:avLst/>
          </a:prstGeom>
        </p:spPr>
      </p:pic>
      <p:sp>
        <p:nvSpPr>
          <p:cNvPr id="2" name="Title 1"/>
          <p:cNvSpPr>
            <a:spLocks noGrp="1"/>
          </p:cNvSpPr>
          <p:nvPr>
            <p:ph type="title"/>
          </p:nvPr>
        </p:nvSpPr>
        <p:spPr/>
        <p:txBody>
          <a:bodyPr/>
          <a:lstStyle/>
          <a:p>
            <a:r>
              <a:rPr lang="en-GB" dirty="0">
                <a:solidFill>
                  <a:schemeClr val="bg1"/>
                </a:solidFill>
              </a:rPr>
              <a:t>Thank You</a:t>
            </a:r>
          </a:p>
        </p:txBody>
      </p:sp>
      <p:sp>
        <p:nvSpPr>
          <p:cNvPr id="3" name="TextBox 2">
            <a:extLst>
              <a:ext uri="{FF2B5EF4-FFF2-40B4-BE49-F238E27FC236}">
                <a16:creationId xmlns:a16="http://schemas.microsoft.com/office/drawing/2014/main" id="{90820C84-F6AA-DB4D-89FC-1161177197B5}"/>
              </a:ext>
            </a:extLst>
          </p:cNvPr>
          <p:cNvSpPr txBox="1"/>
          <p:nvPr/>
        </p:nvSpPr>
        <p:spPr>
          <a:xfrm>
            <a:off x="872197" y="1617785"/>
            <a:ext cx="7441809" cy="307777"/>
          </a:xfrm>
          <a:prstGeom prst="rect">
            <a:avLst/>
          </a:prstGeom>
          <a:noFill/>
        </p:spPr>
        <p:txBody>
          <a:bodyPr wrap="square" rtlCol="0">
            <a:spAutoFit/>
          </a:bodyPr>
          <a:lstStyle/>
          <a:p>
            <a:r>
              <a:rPr lang="en-US" sz="1400" b="1" dirty="0" err="1">
                <a:solidFill>
                  <a:schemeClr val="bg1"/>
                </a:solidFill>
              </a:rPr>
              <a:t>Naveed.Hakeem@gcu.ac.uk</a:t>
            </a:r>
            <a:endParaRPr lang="en-US" sz="1400" b="1" dirty="0">
              <a:solidFill>
                <a:schemeClr val="bg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085263973"/>
      </p:ext>
    </p:extLst>
  </p:cSld>
  <p:clrMapOvr>
    <a:masterClrMapping/>
  </p:clrMapOvr>
  <mc:AlternateContent xmlns:mc="http://schemas.openxmlformats.org/markup-compatibility/2006">
    <mc:Choice xmlns:p14="http://schemas.microsoft.com/office/powerpoint/2010/main" Requires="p14">
      <p:transition spd="slow" p14:dur="2000" advTm="13904"/>
    </mc:Choice>
    <mc:Fallback>
      <p:transition spd="slow" advTm="13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744" y="1284727"/>
            <a:ext cx="4421688" cy="2632650"/>
          </a:xfrm>
          <a:prstGeom prst="rect">
            <a:avLst/>
          </a:prstGeom>
        </p:spPr>
      </p:pic>
      <p:sp>
        <p:nvSpPr>
          <p:cNvPr id="3" name="Rectangle 2"/>
          <p:cNvSpPr/>
          <p:nvPr/>
        </p:nvSpPr>
        <p:spPr>
          <a:xfrm>
            <a:off x="104776" y="101600"/>
            <a:ext cx="8937624" cy="4954588"/>
          </a:xfrm>
          <a:prstGeom prst="rect">
            <a:avLst/>
          </a:prstGeom>
          <a:solidFill>
            <a:srgbClr val="004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104776" y="1190317"/>
            <a:ext cx="8937623" cy="706308"/>
          </a:xfrm>
        </p:spPr>
        <p:txBody>
          <a:bodyPr>
            <a:noAutofit/>
          </a:bodyPr>
          <a:lstStyle/>
          <a:p>
            <a:r>
              <a:rPr lang="en-GB" sz="3200" b="1" dirty="0">
                <a:solidFill>
                  <a:schemeClr val="bg1"/>
                </a:solidFill>
                <a:latin typeface="Whitney Semibold" charset="0"/>
                <a:ea typeface="Whitney Semibold" charset="0"/>
                <a:cs typeface="Whitney Semibold" charset="0"/>
              </a:rPr>
              <a:t>Glasgow Caledonian University:</a:t>
            </a:r>
            <a:br>
              <a:rPr lang="en-GB" sz="3200" b="1" dirty="0">
                <a:solidFill>
                  <a:schemeClr val="bg1"/>
                </a:solidFill>
                <a:latin typeface="Whitney Semibold" charset="0"/>
                <a:ea typeface="Whitney Semibold" charset="0"/>
                <a:cs typeface="Whitney Semibold" charset="0"/>
              </a:rPr>
            </a:br>
            <a:r>
              <a:rPr lang="en-GB" sz="3200" dirty="0">
                <a:solidFill>
                  <a:schemeClr val="bg1"/>
                </a:solidFill>
                <a:latin typeface="Whitney Book" charset="0"/>
                <a:ea typeface="Whitney Book" charset="0"/>
                <a:cs typeface="Whitney Book" charset="0"/>
              </a:rPr>
              <a:t>The University for the Common Good</a:t>
            </a:r>
            <a:r>
              <a:rPr lang="en-GB" sz="3200" dirty="0">
                <a:solidFill>
                  <a:schemeClr val="bg1"/>
                </a:solidFill>
                <a:latin typeface="Whitney Medium" charset="0"/>
                <a:ea typeface="Whitney Medium" charset="0"/>
                <a:cs typeface="Whitney Medium" charset="0"/>
              </a:rPr>
              <a:t/>
            </a:r>
            <a:br>
              <a:rPr lang="en-GB" sz="3200" dirty="0">
                <a:solidFill>
                  <a:schemeClr val="bg1"/>
                </a:solidFill>
                <a:latin typeface="Whitney Medium" charset="0"/>
                <a:ea typeface="Whitney Medium" charset="0"/>
                <a:cs typeface="Whitney Medium" charset="0"/>
              </a:rPr>
            </a:br>
            <a:endParaRPr lang="en-GB" sz="3200" dirty="0">
              <a:solidFill>
                <a:schemeClr val="bg1"/>
              </a:solidFill>
              <a:latin typeface="Whitney Medium" charset="0"/>
              <a:ea typeface="Whitney Medium" charset="0"/>
              <a:cs typeface="Whitney Medium" charset="0"/>
            </a:endParaRPr>
          </a:p>
        </p:txBody>
      </p:sp>
      <p:sp>
        <p:nvSpPr>
          <p:cNvPr id="6" name="Rectangle 5"/>
          <p:cNvSpPr/>
          <p:nvPr/>
        </p:nvSpPr>
        <p:spPr>
          <a:xfrm>
            <a:off x="104775" y="2027419"/>
            <a:ext cx="8937624" cy="830997"/>
          </a:xfrm>
          <a:prstGeom prst="rect">
            <a:avLst/>
          </a:prstGeom>
        </p:spPr>
        <p:txBody>
          <a:bodyPr wrap="square">
            <a:spAutoFit/>
          </a:bodyPr>
          <a:lstStyle/>
          <a:p>
            <a:pPr algn="ctr"/>
            <a:r>
              <a:rPr lang="en-GB" sz="1600" b="1" dirty="0">
                <a:solidFill>
                  <a:schemeClr val="bg1"/>
                </a:solidFill>
                <a:latin typeface="Whitney Semibold" charset="0"/>
                <a:ea typeface="Whitney Semibold" charset="0"/>
                <a:cs typeface="Whitney Semibold" charset="0"/>
              </a:rPr>
              <a:t>Glasgow Caledonian University is a vibrant multi-cultural university. It is home to world</a:t>
            </a:r>
          </a:p>
          <a:p>
            <a:pPr algn="ctr"/>
            <a:r>
              <a:rPr lang="en-GB" sz="1600" b="1" dirty="0">
                <a:solidFill>
                  <a:schemeClr val="bg1"/>
                </a:solidFill>
                <a:latin typeface="Whitney Semibold" charset="0"/>
                <a:ea typeface="Whitney Semibold" charset="0"/>
                <a:cs typeface="Whitney Semibold" charset="0"/>
              </a:rPr>
              <a:t>leading research centres, international campuses and partnerships around the world,</a:t>
            </a:r>
          </a:p>
          <a:p>
            <a:pPr algn="ctr"/>
            <a:r>
              <a:rPr lang="en-GB" sz="1600" b="1" dirty="0">
                <a:solidFill>
                  <a:schemeClr val="bg1"/>
                </a:solidFill>
                <a:latin typeface="Whitney Semibold" charset="0"/>
                <a:ea typeface="Whitney Semibold" charset="0"/>
                <a:cs typeface="Whitney Semibold" charset="0"/>
              </a:rPr>
              <a:t>as well as the Institute for University to Business Education. It has four academic schools</a:t>
            </a:r>
            <a:r>
              <a:rPr lang="mr-IN" sz="1600" b="1" dirty="0">
                <a:solidFill>
                  <a:schemeClr val="bg1"/>
                </a:solidFill>
                <a:latin typeface="Whitney Semibold" charset="0"/>
                <a:ea typeface="Whitney Semibold" charset="0"/>
                <a:cs typeface="Whitney Semibold" charset="0"/>
              </a:rPr>
              <a:t>…</a:t>
            </a:r>
            <a:endParaRPr lang="en-GB" sz="1600" b="1" dirty="0">
              <a:solidFill>
                <a:schemeClr val="bg1"/>
              </a:solidFill>
              <a:latin typeface="Whitney Semibold" charset="0"/>
              <a:ea typeface="Whitney Semibold" charset="0"/>
              <a:cs typeface="Whitney Semibold" charset="0"/>
            </a:endParaRPr>
          </a:p>
        </p:txBody>
      </p:sp>
      <p:sp>
        <p:nvSpPr>
          <p:cNvPr id="7" name="Rectangle 6"/>
          <p:cNvSpPr/>
          <p:nvPr/>
        </p:nvSpPr>
        <p:spPr>
          <a:xfrm>
            <a:off x="104776" y="3459288"/>
            <a:ext cx="2235199" cy="523220"/>
          </a:xfrm>
          <a:prstGeom prst="rect">
            <a:avLst/>
          </a:prstGeom>
        </p:spPr>
        <p:txBody>
          <a:bodyPr wrap="square" anchor="t">
            <a:spAutoFit/>
          </a:bodyPr>
          <a:lstStyle/>
          <a:p>
            <a:pPr algn="ctr"/>
            <a:r>
              <a:rPr lang="en-GB" sz="1400" dirty="0">
                <a:solidFill>
                  <a:schemeClr val="bg1"/>
                </a:solidFill>
                <a:latin typeface="Whitney Medium" charset="0"/>
                <a:ea typeface="Whitney Medium" charset="0"/>
                <a:cs typeface="Whitney Medium" charset="0"/>
              </a:rPr>
              <a:t>Glasgow School</a:t>
            </a:r>
            <a:r>
              <a:rPr lang="en-GB" sz="1400" i="1" dirty="0">
                <a:solidFill>
                  <a:schemeClr val="bg1"/>
                </a:solidFill>
                <a:latin typeface="Whitney Medium" charset="0"/>
                <a:ea typeface="Whitney Medium" charset="0"/>
                <a:cs typeface="Whitney Medium" charset="0"/>
              </a:rPr>
              <a:t> for </a:t>
            </a:r>
            <a:r>
              <a:rPr lang="en-GB" sz="1400" dirty="0">
                <a:solidFill>
                  <a:schemeClr val="bg1"/>
                </a:solidFill>
                <a:latin typeface="Whitney Medium" charset="0"/>
                <a:ea typeface="Whitney Medium" charset="0"/>
                <a:cs typeface="Whitney Medium" charset="0"/>
              </a:rPr>
              <a:t>Business and Society</a:t>
            </a:r>
          </a:p>
        </p:txBody>
      </p:sp>
      <p:sp>
        <p:nvSpPr>
          <p:cNvPr id="8" name="Rectangle 7"/>
          <p:cNvSpPr/>
          <p:nvPr/>
        </p:nvSpPr>
        <p:spPr>
          <a:xfrm>
            <a:off x="2339975" y="3459288"/>
            <a:ext cx="2235199" cy="738664"/>
          </a:xfrm>
          <a:prstGeom prst="rect">
            <a:avLst/>
          </a:prstGeom>
        </p:spPr>
        <p:txBody>
          <a:bodyPr wrap="square" anchor="t">
            <a:spAutoFit/>
          </a:bodyPr>
          <a:lstStyle/>
          <a:p>
            <a:pPr algn="ctr"/>
            <a:r>
              <a:rPr lang="en-GB" sz="1400" dirty="0">
                <a:solidFill>
                  <a:schemeClr val="bg1"/>
                </a:solidFill>
                <a:latin typeface="Whitney Medium" charset="0"/>
                <a:ea typeface="Whitney Medium" charset="0"/>
                <a:cs typeface="Whitney Medium" charset="0"/>
              </a:rPr>
              <a:t>School of Computing, Engineering and Built Environment </a:t>
            </a:r>
          </a:p>
        </p:txBody>
      </p:sp>
      <p:sp>
        <p:nvSpPr>
          <p:cNvPr id="9" name="Rectangle 8"/>
          <p:cNvSpPr/>
          <p:nvPr/>
        </p:nvSpPr>
        <p:spPr>
          <a:xfrm>
            <a:off x="4575174" y="3463298"/>
            <a:ext cx="2235199" cy="523220"/>
          </a:xfrm>
          <a:prstGeom prst="rect">
            <a:avLst/>
          </a:prstGeom>
        </p:spPr>
        <p:txBody>
          <a:bodyPr wrap="square" anchor="t">
            <a:spAutoFit/>
          </a:bodyPr>
          <a:lstStyle/>
          <a:p>
            <a:pPr algn="ctr"/>
            <a:r>
              <a:rPr lang="en-GB" sz="1400" dirty="0">
                <a:solidFill>
                  <a:schemeClr val="bg1"/>
                </a:solidFill>
                <a:latin typeface="Whitney Medium" charset="0"/>
                <a:ea typeface="Whitney Medium" charset="0"/>
                <a:cs typeface="Whitney Medium" charset="0"/>
              </a:rPr>
              <a:t>School of Health and </a:t>
            </a:r>
            <a:br>
              <a:rPr lang="en-GB" sz="1400" dirty="0">
                <a:solidFill>
                  <a:schemeClr val="bg1"/>
                </a:solidFill>
                <a:latin typeface="Whitney Medium" charset="0"/>
                <a:ea typeface="Whitney Medium" charset="0"/>
                <a:cs typeface="Whitney Medium" charset="0"/>
              </a:rPr>
            </a:br>
            <a:r>
              <a:rPr lang="en-GB" sz="1400" dirty="0">
                <a:solidFill>
                  <a:schemeClr val="bg1"/>
                </a:solidFill>
                <a:latin typeface="Whitney Medium" charset="0"/>
                <a:ea typeface="Whitney Medium" charset="0"/>
                <a:cs typeface="Whitney Medium" charset="0"/>
              </a:rPr>
              <a:t>Life Sciences</a:t>
            </a:r>
          </a:p>
        </p:txBody>
      </p:sp>
      <p:sp>
        <p:nvSpPr>
          <p:cNvPr id="10" name="Rectangle 9"/>
          <p:cNvSpPr/>
          <p:nvPr/>
        </p:nvSpPr>
        <p:spPr>
          <a:xfrm>
            <a:off x="6810373" y="3463298"/>
            <a:ext cx="2235199" cy="523220"/>
          </a:xfrm>
          <a:prstGeom prst="rect">
            <a:avLst/>
          </a:prstGeom>
        </p:spPr>
        <p:txBody>
          <a:bodyPr wrap="square" anchor="t">
            <a:spAutoFit/>
          </a:bodyPr>
          <a:lstStyle/>
          <a:p>
            <a:pPr algn="ctr"/>
            <a:r>
              <a:rPr lang="en-GB" sz="1400" dirty="0">
                <a:solidFill>
                  <a:schemeClr val="bg1"/>
                </a:solidFill>
                <a:latin typeface="Whitney Medium" charset="0"/>
                <a:ea typeface="Whitney Medium" charset="0"/>
                <a:cs typeface="Whitney Medium" charset="0"/>
              </a:rPr>
              <a:t>Glasgow Caledonian University London</a:t>
            </a:r>
          </a:p>
        </p:txBody>
      </p:sp>
      <p:pic>
        <p:nvPicPr>
          <p:cNvPr id="11" name="Picture 10">
            <a:extLst>
              <a:ext uri="{FF2B5EF4-FFF2-40B4-BE49-F238E27FC236}">
                <a16:creationId xmlns:a16="http://schemas.microsoft.com/office/drawing/2014/main" id="{2211E115-41EB-264C-BB6E-C6F7763D0D26}"/>
              </a:ext>
            </a:extLst>
          </p:cNvPr>
          <p:cNvPicPr>
            <a:picLocks noChangeAspect="1"/>
          </p:cNvPicPr>
          <p:nvPr/>
        </p:nvPicPr>
        <p:blipFill>
          <a:blip r:embed="rId5"/>
          <a:stretch>
            <a:fillRect/>
          </a:stretch>
        </p:blipFill>
        <p:spPr>
          <a:xfrm>
            <a:off x="104776" y="3954899"/>
            <a:ext cx="1513331" cy="1076119"/>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86095974"/>
      </p:ext>
    </p:extLst>
  </p:cSld>
  <p:clrMapOvr>
    <a:masterClrMapping/>
  </p:clrMapOvr>
  <mc:AlternateContent xmlns:mc="http://schemas.openxmlformats.org/markup-compatibility/2006">
    <mc:Choice xmlns:p14="http://schemas.microsoft.com/office/powerpoint/2010/main" Requires="p14">
      <p:transition spd="slow" p14:dur="2000" advTm="22712"/>
    </mc:Choice>
    <mc:Fallback>
      <p:transition spd="slow" advTm="22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2" presetClass="entr" presetSubtype="4"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000" fill="hold"/>
                                        <p:tgtEl>
                                          <p:spTgt spid="3"/>
                                        </p:tgtEl>
                                        <p:attrNameLst>
                                          <p:attrName>ppt_x</p:attrName>
                                        </p:attrNameLst>
                                      </p:cBhvr>
                                      <p:tavLst>
                                        <p:tav tm="0">
                                          <p:val>
                                            <p:strVal val="#ppt_x"/>
                                          </p:val>
                                        </p:tav>
                                        <p:tav tm="100000">
                                          <p:val>
                                            <p:strVal val="#ppt_x"/>
                                          </p:val>
                                        </p:tav>
                                      </p:tavLst>
                                    </p:anim>
                                    <p:anim calcmode="lin" valueType="num">
                                      <p:cBhvr additive="base">
                                        <p:cTn id="11" dur="2000" fill="hold"/>
                                        <p:tgtEl>
                                          <p:spTgt spid="3"/>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1" presetClass="entr" presetSubtype="0" fill="hold" grpId="0" nodeType="afterEffect">
                                  <p:stCondLst>
                                    <p:cond delay="100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3500"/>
                            </p:stCondLst>
                            <p:childTnLst>
                              <p:par>
                                <p:cTn id="16" presetID="1" presetClass="entr" presetSubtype="0" fill="hold" grpId="0" nodeType="afterEffect">
                                  <p:stCondLst>
                                    <p:cond delay="1500"/>
                                  </p:stCondLst>
                                  <p:childTnLst>
                                    <p:set>
                                      <p:cBhvr>
                                        <p:cTn id="17" dur="1" fill="hold">
                                          <p:stCondLst>
                                            <p:cond delay="0"/>
                                          </p:stCondLst>
                                        </p:cTn>
                                        <p:tgtEl>
                                          <p:spTgt spid="6"/>
                                        </p:tgtEl>
                                        <p:attrNameLst>
                                          <p:attrName>style.visibility</p:attrName>
                                        </p:attrNameLst>
                                      </p:cBhvr>
                                      <p:to>
                                        <p:strVal val="visible"/>
                                      </p:to>
                                    </p:set>
                                  </p:childTnLst>
                                </p:cTn>
                              </p:par>
                            </p:childTnLst>
                          </p:cTn>
                        </p:par>
                        <p:par>
                          <p:cTn id="18" fill="hold">
                            <p:stCondLst>
                              <p:cond delay="5000"/>
                            </p:stCondLst>
                            <p:childTnLst>
                              <p:par>
                                <p:cTn id="19" presetID="1" presetClass="entr" presetSubtype="0" fill="hold" grpId="0" nodeType="afterEffect">
                                  <p:stCondLst>
                                    <p:cond delay="200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p:stCondLst>
                              <p:cond delay="7000"/>
                            </p:stCondLst>
                            <p:childTnLst>
                              <p:par>
                                <p:cTn id="22" presetID="1" presetClass="entr" presetSubtype="0" fill="hold" grpId="0" nodeType="afterEffect">
                                  <p:stCondLst>
                                    <p:cond delay="1500"/>
                                  </p:stCondLst>
                                  <p:childTnLst>
                                    <p:set>
                                      <p:cBhvr>
                                        <p:cTn id="23" dur="1" fill="hold">
                                          <p:stCondLst>
                                            <p:cond delay="0"/>
                                          </p:stCondLst>
                                        </p:cTn>
                                        <p:tgtEl>
                                          <p:spTgt spid="8"/>
                                        </p:tgtEl>
                                        <p:attrNameLst>
                                          <p:attrName>style.visibility</p:attrName>
                                        </p:attrNameLst>
                                      </p:cBhvr>
                                      <p:to>
                                        <p:strVal val="visible"/>
                                      </p:to>
                                    </p:set>
                                  </p:childTnLst>
                                </p:cTn>
                              </p:par>
                            </p:childTnLst>
                          </p:cTn>
                        </p:par>
                        <p:par>
                          <p:cTn id="24" fill="hold">
                            <p:stCondLst>
                              <p:cond delay="8500"/>
                            </p:stCondLst>
                            <p:childTnLst>
                              <p:par>
                                <p:cTn id="25" presetID="1" presetClass="entr" presetSubtype="0" fill="hold" grpId="0" nodeType="afterEffect">
                                  <p:stCondLst>
                                    <p:cond delay="1500"/>
                                  </p:stCondLst>
                                  <p:childTnLst>
                                    <p:set>
                                      <p:cBhvr>
                                        <p:cTn id="26" dur="1" fill="hold">
                                          <p:stCondLst>
                                            <p:cond delay="0"/>
                                          </p:stCondLst>
                                        </p:cTn>
                                        <p:tgtEl>
                                          <p:spTgt spid="9"/>
                                        </p:tgtEl>
                                        <p:attrNameLst>
                                          <p:attrName>style.visibility</p:attrName>
                                        </p:attrNameLst>
                                      </p:cBhvr>
                                      <p:to>
                                        <p:strVal val="visible"/>
                                      </p:to>
                                    </p:set>
                                  </p:childTnLst>
                                </p:cTn>
                              </p:par>
                            </p:childTnLst>
                          </p:cTn>
                        </p:par>
                        <p:par>
                          <p:cTn id="27" fill="hold">
                            <p:stCondLst>
                              <p:cond delay="10000"/>
                            </p:stCondLst>
                            <p:childTnLst>
                              <p:par>
                                <p:cTn id="28" presetID="1" presetClass="entr" presetSubtype="0" fill="hold" grpId="0" nodeType="afterEffect">
                                  <p:stCondLst>
                                    <p:cond delay="150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13"/>
                </p:tgtEl>
              </p:cMediaNode>
            </p:audio>
          </p:childTnLst>
        </p:cTn>
      </p:par>
    </p:tnLst>
    <p:bldLst>
      <p:bldP spid="3" grpId="0" animBg="1"/>
      <p:bldP spid="5" grpId="0"/>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4776" y="107863"/>
            <a:ext cx="8937624" cy="4954588"/>
          </a:xfrm>
          <a:prstGeom prst="rect">
            <a:avLst/>
          </a:prstGeom>
          <a:solidFill>
            <a:srgbClr val="007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211E115-41EB-264C-BB6E-C6F7763D0D26}"/>
              </a:ext>
            </a:extLst>
          </p:cNvPr>
          <p:cNvPicPr>
            <a:picLocks noChangeAspect="1"/>
          </p:cNvPicPr>
          <p:nvPr/>
        </p:nvPicPr>
        <p:blipFill>
          <a:blip r:embed="rId5"/>
          <a:stretch>
            <a:fillRect/>
          </a:stretch>
        </p:blipFill>
        <p:spPr>
          <a:xfrm>
            <a:off x="104776" y="3969350"/>
            <a:ext cx="1513331" cy="1076119"/>
          </a:xfrm>
          <a:prstGeom prst="rect">
            <a:avLst/>
          </a:prstGeom>
        </p:spPr>
      </p:pic>
      <p:sp>
        <p:nvSpPr>
          <p:cNvPr id="2" name="Title 1"/>
          <p:cNvSpPr>
            <a:spLocks noGrp="1"/>
          </p:cNvSpPr>
          <p:nvPr>
            <p:ph type="title"/>
          </p:nvPr>
        </p:nvSpPr>
        <p:spPr/>
        <p:txBody>
          <a:bodyPr>
            <a:normAutofit/>
          </a:bodyPr>
          <a:lstStyle/>
          <a:p>
            <a:r>
              <a:rPr lang="en-GB" dirty="0">
                <a:solidFill>
                  <a:schemeClr val="bg1"/>
                </a:solidFill>
              </a:rPr>
              <a:t>BA (Hons) Economic Policy</a:t>
            </a:r>
          </a:p>
        </p:txBody>
      </p:sp>
      <p:sp>
        <p:nvSpPr>
          <p:cNvPr id="3" name="TextBox 2"/>
          <p:cNvSpPr txBox="1"/>
          <p:nvPr/>
        </p:nvSpPr>
        <p:spPr>
          <a:xfrm>
            <a:off x="741751" y="1688123"/>
            <a:ext cx="7564582" cy="300082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b="1" dirty="0">
                <a:solidFill>
                  <a:schemeClr val="bg1"/>
                </a:solidFill>
              </a:rPr>
              <a:t>The BA (Hons) Economic Policy is a level 3 entry degree designed specifically with college graduates in mind.</a:t>
            </a:r>
          </a:p>
          <a:p>
            <a:pPr marL="285750" indent="-285750">
              <a:lnSpc>
                <a:spcPct val="150000"/>
              </a:lnSpc>
              <a:buFont typeface="Arial" panose="020B0604020202020204" pitchFamily="34" charset="0"/>
              <a:buChar char="•"/>
            </a:pPr>
            <a:r>
              <a:rPr lang="en-GB" b="1" dirty="0">
                <a:solidFill>
                  <a:schemeClr val="bg1"/>
                </a:solidFill>
              </a:rPr>
              <a:t>It is suited to candidates from a relevant field of social sciences or business studies with a 30 credit HND with AB/ABB.</a:t>
            </a:r>
          </a:p>
          <a:p>
            <a:pPr marL="285750" indent="-285750">
              <a:lnSpc>
                <a:spcPct val="150000"/>
              </a:lnSpc>
              <a:buFont typeface="Arial" panose="020B0604020202020204" pitchFamily="34" charset="0"/>
              <a:buChar char="•"/>
            </a:pPr>
            <a:r>
              <a:rPr lang="en-GB" b="1" dirty="0">
                <a:solidFill>
                  <a:schemeClr val="bg1"/>
                </a:solidFill>
              </a:rPr>
              <a:t>The degree takes a pluralistic approach to studying economics and as such goes beyond the scope of mainstream quantitative or mathematic approaches to economics. </a:t>
            </a:r>
          </a:p>
          <a:p>
            <a:pPr marL="285750" indent="-285750">
              <a:lnSpc>
                <a:spcPct val="150000"/>
              </a:lnSpc>
              <a:buFont typeface="Arial" panose="020B0604020202020204" pitchFamily="34" charset="0"/>
              <a:buChar char="•"/>
            </a:pPr>
            <a:r>
              <a:rPr lang="en-GB" b="1" dirty="0">
                <a:solidFill>
                  <a:schemeClr val="bg1"/>
                </a:solidFill>
              </a:rPr>
              <a:t>This course is therefore suitable for students who may feel uncomfortable with the mathematical element of most traditional economic degree programmes.</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b="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54116237"/>
      </p:ext>
    </p:extLst>
  </p:cSld>
  <p:clrMapOvr>
    <a:masterClrMapping/>
  </p:clrMapOvr>
  <mc:AlternateContent xmlns:mc="http://schemas.openxmlformats.org/markup-compatibility/2006">
    <mc:Choice xmlns:p14="http://schemas.microsoft.com/office/powerpoint/2010/main" Requires="p14">
      <p:transition spd="slow" p14:dur="2000" advTm="42512"/>
    </mc:Choice>
    <mc:Fallback>
      <p:transition spd="slow" advTm="4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8" fill="hold" grpId="1"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2000" fill="hold"/>
                                        <p:tgtEl>
                                          <p:spTgt spid="6"/>
                                        </p:tgtEl>
                                        <p:attrNameLst>
                                          <p:attrName>ppt_x</p:attrName>
                                        </p:attrNameLst>
                                      </p:cBhvr>
                                      <p:tavLst>
                                        <p:tav tm="0">
                                          <p:val>
                                            <p:strVal val="0-#ppt_w/2"/>
                                          </p:val>
                                        </p:tav>
                                        <p:tav tm="100000">
                                          <p:val>
                                            <p:strVal val="#ppt_x"/>
                                          </p:val>
                                        </p:tav>
                                      </p:tavLst>
                                    </p:anim>
                                    <p:anim calcmode="lin" valueType="num">
                                      <p:cBhvr additive="base">
                                        <p:cTn id="11"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99882" y="107863"/>
            <a:ext cx="8937624" cy="4954588"/>
          </a:xfrm>
          <a:prstGeom prst="rect">
            <a:avLst/>
          </a:prstGeom>
          <a:solidFill>
            <a:srgbClr val="00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211E115-41EB-264C-BB6E-C6F7763D0D26}"/>
              </a:ext>
            </a:extLst>
          </p:cNvPr>
          <p:cNvPicPr>
            <a:picLocks noChangeAspect="1"/>
          </p:cNvPicPr>
          <p:nvPr/>
        </p:nvPicPr>
        <p:blipFill>
          <a:blip r:embed="rId4"/>
          <a:stretch>
            <a:fillRect/>
          </a:stretch>
        </p:blipFill>
        <p:spPr>
          <a:xfrm>
            <a:off x="130717" y="3982722"/>
            <a:ext cx="1513331" cy="1076119"/>
          </a:xfrm>
          <a:prstGeom prst="rect">
            <a:avLst/>
          </a:prstGeom>
        </p:spPr>
      </p:pic>
      <p:sp>
        <p:nvSpPr>
          <p:cNvPr id="2" name="Title 1"/>
          <p:cNvSpPr>
            <a:spLocks noGrp="1"/>
          </p:cNvSpPr>
          <p:nvPr>
            <p:ph type="title"/>
          </p:nvPr>
        </p:nvSpPr>
        <p:spPr/>
        <p:txBody>
          <a:bodyPr/>
          <a:lstStyle/>
          <a:p>
            <a:r>
              <a:rPr lang="en-GB" dirty="0">
                <a:solidFill>
                  <a:schemeClr val="bg1"/>
                </a:solidFill>
              </a:rPr>
              <a:t>BA (Hons) Economic Policy</a:t>
            </a:r>
          </a:p>
        </p:txBody>
      </p:sp>
      <p:sp>
        <p:nvSpPr>
          <p:cNvPr id="3" name="TextBox 2">
            <a:extLst>
              <a:ext uri="{FF2B5EF4-FFF2-40B4-BE49-F238E27FC236}">
                <a16:creationId xmlns:a16="http://schemas.microsoft.com/office/drawing/2014/main" id="{7883A891-84C0-8E42-9133-62F531D3430E}"/>
              </a:ext>
            </a:extLst>
          </p:cNvPr>
          <p:cNvSpPr txBox="1"/>
          <p:nvPr/>
        </p:nvSpPr>
        <p:spPr>
          <a:xfrm>
            <a:off x="628650" y="1429789"/>
            <a:ext cx="7886700" cy="224151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b="1" dirty="0">
                <a:solidFill>
                  <a:schemeClr val="bg1"/>
                </a:solidFill>
              </a:rPr>
              <a:t>Economic policy is often thought of, or taught as, mainstream macroeconomics. Rarely venturing out with the traditional policy tools of fiscal or monetary policy.</a:t>
            </a:r>
          </a:p>
          <a:p>
            <a:pPr marL="285750" indent="-285750">
              <a:lnSpc>
                <a:spcPct val="150000"/>
              </a:lnSpc>
              <a:buFont typeface="Arial" panose="020B0604020202020204" pitchFamily="34" charset="0"/>
              <a:buChar char="•"/>
            </a:pPr>
            <a:r>
              <a:rPr lang="en-GB" b="1" dirty="0">
                <a:solidFill>
                  <a:schemeClr val="bg1"/>
                </a:solidFill>
              </a:rPr>
              <a:t>In addition to teaching students how factors such as government spending, taxation, or interest rates impact economic performance this degree takes a broader and more heterodox perspective on economic policy.</a:t>
            </a:r>
          </a:p>
          <a:p>
            <a:pPr marL="285750" indent="-285750">
              <a:lnSpc>
                <a:spcPct val="150000"/>
              </a:lnSpc>
              <a:buFont typeface="Arial" panose="020B0604020202020204" pitchFamily="34" charset="0"/>
              <a:buChar char="•"/>
            </a:pPr>
            <a:r>
              <a:rPr lang="en-GB" b="1" dirty="0">
                <a:solidFill>
                  <a:schemeClr val="bg1"/>
                </a:solidFill>
              </a:rPr>
              <a:t>This perspective is invaluable given the current economic and political factors that influence our economies and societies today.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08754450"/>
      </p:ext>
    </p:extLst>
  </p:cSld>
  <p:clrMapOvr>
    <a:masterClrMapping/>
  </p:clrMapOvr>
  <mc:AlternateContent xmlns:mc="http://schemas.openxmlformats.org/markup-compatibility/2006">
    <mc:Choice xmlns:p14="http://schemas.microsoft.com/office/powerpoint/2010/main" Requires="p14">
      <p:transition spd="slow" p14:dur="2000" advTm="34312"/>
    </mc:Choice>
    <mc:Fallback>
      <p:transition spd="slow" advTm="34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1000" fill="hold"/>
                                        <p:tgtEl>
                                          <p:spTgt spid="23"/>
                                        </p:tgtEl>
                                        <p:attrNameLst>
                                          <p:attrName>ppt_x</p:attrName>
                                        </p:attrNameLst>
                                      </p:cBhvr>
                                      <p:tavLst>
                                        <p:tav tm="0">
                                          <p:val>
                                            <p:strVal val="1+#ppt_w/2"/>
                                          </p:val>
                                        </p:tav>
                                        <p:tav tm="100000">
                                          <p:val>
                                            <p:strVal val="#ppt_x"/>
                                          </p:val>
                                        </p:tav>
                                      </p:tavLst>
                                    </p:anim>
                                    <p:anim calcmode="lin" valueType="num">
                                      <p:cBhvr additive="base">
                                        <p:cTn id="1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4776" y="107863"/>
            <a:ext cx="8937624" cy="4954588"/>
          </a:xfrm>
          <a:prstGeom prst="rect">
            <a:avLst/>
          </a:prstGeom>
          <a:solidFill>
            <a:srgbClr val="007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211E115-41EB-264C-BB6E-C6F7763D0D26}"/>
              </a:ext>
            </a:extLst>
          </p:cNvPr>
          <p:cNvPicPr>
            <a:picLocks noChangeAspect="1"/>
          </p:cNvPicPr>
          <p:nvPr/>
        </p:nvPicPr>
        <p:blipFill>
          <a:blip r:embed="rId4"/>
          <a:stretch>
            <a:fillRect/>
          </a:stretch>
        </p:blipFill>
        <p:spPr>
          <a:xfrm>
            <a:off x="123950" y="3986332"/>
            <a:ext cx="1513331" cy="1076119"/>
          </a:xfrm>
          <a:prstGeom prst="rect">
            <a:avLst/>
          </a:prstGeom>
        </p:spPr>
      </p:pic>
      <p:sp>
        <p:nvSpPr>
          <p:cNvPr id="2" name="Title 1"/>
          <p:cNvSpPr>
            <a:spLocks noGrp="1"/>
          </p:cNvSpPr>
          <p:nvPr>
            <p:ph type="title"/>
          </p:nvPr>
        </p:nvSpPr>
        <p:spPr/>
        <p:txBody>
          <a:bodyPr>
            <a:normAutofit/>
          </a:bodyPr>
          <a:lstStyle/>
          <a:p>
            <a:r>
              <a:rPr lang="en-GB" dirty="0">
                <a:solidFill>
                  <a:schemeClr val="bg1"/>
                </a:solidFill>
              </a:rPr>
              <a:t>BA (Hons) Economic Policy</a:t>
            </a:r>
          </a:p>
        </p:txBody>
      </p:sp>
      <p:sp>
        <p:nvSpPr>
          <p:cNvPr id="3" name="TextBox 2"/>
          <p:cNvSpPr txBox="1"/>
          <p:nvPr/>
        </p:nvSpPr>
        <p:spPr>
          <a:xfrm>
            <a:off x="628650" y="1618488"/>
            <a:ext cx="7886700" cy="1618264"/>
          </a:xfrm>
          <a:prstGeom prst="rect">
            <a:avLst/>
          </a:prstGeom>
          <a:noFill/>
        </p:spPr>
        <p:txBody>
          <a:bodyPr wrap="square" rtlCol="0">
            <a:spAutoFit/>
          </a:bodyPr>
          <a:lstStyle/>
          <a:p>
            <a:pPr>
              <a:lnSpc>
                <a:spcPct val="150000"/>
              </a:lnSpc>
            </a:pPr>
            <a:r>
              <a:rPr lang="en-US" b="1" dirty="0">
                <a:solidFill>
                  <a:schemeClr val="bg1"/>
                </a:solidFill>
              </a:rPr>
              <a:t>Adopting a more pluralistic approach to economics is of more relevance now in the context of economic upheaval from factors such as austerity, Brexit, the rise of populism, and the global coronavirus crisis. All of which have further highlighted the range and significance of existing social and economic inequalities, from poverty, wealth inequality, the pay rates and working conditions of health and social care workers, the unequal protections of different types of workers, to the regard and treatment of older people and migrants.  </a:t>
            </a:r>
            <a:endParaRPr lang="en-GB" b="1" dirty="0">
              <a:solidFill>
                <a:schemeClr val="bg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133892815"/>
      </p:ext>
    </p:extLst>
  </p:cSld>
  <p:clrMapOvr>
    <a:masterClrMapping/>
  </p:clrMapOvr>
  <mc:AlternateContent xmlns:mc="http://schemas.openxmlformats.org/markup-compatibility/2006">
    <mc:Choice xmlns:p14="http://schemas.microsoft.com/office/powerpoint/2010/main" Requires="p14">
      <p:transition spd="slow" p14:dur="2000" advTm="71296"/>
    </mc:Choice>
    <mc:Fallback>
      <p:transition spd="slow" advTm="71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2000" fill="hold"/>
                                        <p:tgtEl>
                                          <p:spTgt spid="7"/>
                                        </p:tgtEl>
                                        <p:attrNameLst>
                                          <p:attrName>ppt_x</p:attrName>
                                        </p:attrNameLst>
                                      </p:cBhvr>
                                      <p:tavLst>
                                        <p:tav tm="0">
                                          <p:val>
                                            <p:strVal val="#ppt_x"/>
                                          </p:val>
                                        </p:tav>
                                        <p:tav tm="100000">
                                          <p:val>
                                            <p:strVal val="#ppt_x"/>
                                          </p:val>
                                        </p:tav>
                                      </p:tavLst>
                                    </p:anim>
                                    <p:anim calcmode="lin" valueType="num">
                                      <p:cBhvr additive="base">
                                        <p:cTn id="11" dur="2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4776" y="107863"/>
            <a:ext cx="8937624" cy="4954588"/>
          </a:xfrm>
          <a:prstGeom prst="rect">
            <a:avLst/>
          </a:prstGeom>
          <a:solidFill>
            <a:srgbClr val="7A6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211E115-41EB-264C-BB6E-C6F7763D0D26}"/>
              </a:ext>
            </a:extLst>
          </p:cNvPr>
          <p:cNvPicPr>
            <a:picLocks noChangeAspect="1"/>
          </p:cNvPicPr>
          <p:nvPr/>
        </p:nvPicPr>
        <p:blipFill>
          <a:blip r:embed="rId5"/>
          <a:stretch>
            <a:fillRect/>
          </a:stretch>
        </p:blipFill>
        <p:spPr>
          <a:xfrm>
            <a:off x="107952" y="4049769"/>
            <a:ext cx="1513331" cy="1076119"/>
          </a:xfrm>
          <a:prstGeom prst="rect">
            <a:avLst/>
          </a:prstGeom>
        </p:spPr>
      </p:pic>
      <p:sp>
        <p:nvSpPr>
          <p:cNvPr id="2" name="Title 1"/>
          <p:cNvSpPr>
            <a:spLocks noGrp="1"/>
          </p:cNvSpPr>
          <p:nvPr>
            <p:ph type="title"/>
          </p:nvPr>
        </p:nvSpPr>
        <p:spPr/>
        <p:txBody>
          <a:bodyPr/>
          <a:lstStyle/>
          <a:p>
            <a:r>
              <a:rPr lang="en-GB" dirty="0">
                <a:solidFill>
                  <a:schemeClr val="bg1"/>
                </a:solidFill>
              </a:rPr>
              <a:t>BA (Hons) Economic Policy</a:t>
            </a:r>
          </a:p>
        </p:txBody>
      </p:sp>
      <p:sp>
        <p:nvSpPr>
          <p:cNvPr id="4" name="TextBox 3">
            <a:extLst>
              <a:ext uri="{FF2B5EF4-FFF2-40B4-BE49-F238E27FC236}">
                <a16:creationId xmlns:a16="http://schemas.microsoft.com/office/drawing/2014/main" id="{C6D9705A-6DDC-F641-9C1B-03A4EDBDDEFD}"/>
              </a:ext>
            </a:extLst>
          </p:cNvPr>
          <p:cNvSpPr txBox="1"/>
          <p:nvPr/>
        </p:nvSpPr>
        <p:spPr>
          <a:xfrm>
            <a:off x="628650" y="1496291"/>
            <a:ext cx="7886700" cy="995016"/>
          </a:xfrm>
          <a:prstGeom prst="rect">
            <a:avLst/>
          </a:prstGeom>
          <a:noFill/>
        </p:spPr>
        <p:txBody>
          <a:bodyPr wrap="square" rtlCol="0">
            <a:spAutoFit/>
          </a:bodyPr>
          <a:lstStyle/>
          <a:p>
            <a:pPr>
              <a:lnSpc>
                <a:spcPct val="150000"/>
              </a:lnSpc>
            </a:pPr>
            <a:r>
              <a:rPr lang="en-US" b="1" dirty="0">
                <a:solidFill>
                  <a:schemeClr val="bg1"/>
                </a:solidFill>
              </a:rPr>
              <a:t>This degree will focus on opportunities for re-thinking and re-doing established ways of characterising and valuing work, care, citizenship, income, and many other concepts that structure our economy and thus everyday lives.</a:t>
            </a:r>
            <a:endParaRPr lang="en-US" dirty="0">
              <a:solidFill>
                <a:schemeClr val="bg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735124919"/>
      </p:ext>
    </p:extLst>
  </p:cSld>
  <p:clrMapOvr>
    <a:masterClrMapping/>
  </p:clrMapOvr>
  <mc:AlternateContent xmlns:mc="http://schemas.openxmlformats.org/markup-compatibility/2006">
    <mc:Choice xmlns:p14="http://schemas.microsoft.com/office/powerpoint/2010/main" Requires="p14">
      <p:transition spd="slow" p14:dur="2000" advTm="15368"/>
    </mc:Choice>
    <mc:Fallback>
      <p:transition spd="slow" advTm="15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99882" y="107863"/>
            <a:ext cx="8937624" cy="4954588"/>
          </a:xfrm>
          <a:prstGeom prst="rect">
            <a:avLst/>
          </a:prstGeom>
          <a:solidFill>
            <a:srgbClr val="00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211E115-41EB-264C-BB6E-C6F7763D0D26}"/>
              </a:ext>
            </a:extLst>
          </p:cNvPr>
          <p:cNvPicPr>
            <a:picLocks noChangeAspect="1"/>
          </p:cNvPicPr>
          <p:nvPr/>
        </p:nvPicPr>
        <p:blipFill>
          <a:blip r:embed="rId4"/>
          <a:stretch>
            <a:fillRect/>
          </a:stretch>
        </p:blipFill>
        <p:spPr>
          <a:xfrm>
            <a:off x="130717" y="3982722"/>
            <a:ext cx="1513331" cy="1076119"/>
          </a:xfrm>
          <a:prstGeom prst="rect">
            <a:avLst/>
          </a:prstGeom>
        </p:spPr>
      </p:pic>
      <p:sp>
        <p:nvSpPr>
          <p:cNvPr id="2" name="Title 1"/>
          <p:cNvSpPr>
            <a:spLocks noGrp="1"/>
          </p:cNvSpPr>
          <p:nvPr>
            <p:ph type="title"/>
          </p:nvPr>
        </p:nvSpPr>
        <p:spPr/>
        <p:txBody>
          <a:bodyPr/>
          <a:lstStyle/>
          <a:p>
            <a:r>
              <a:rPr lang="en-GB" dirty="0">
                <a:solidFill>
                  <a:schemeClr val="bg1"/>
                </a:solidFill>
              </a:rPr>
              <a:t>Programme Structure</a:t>
            </a:r>
          </a:p>
        </p:txBody>
      </p:sp>
      <p:pic>
        <p:nvPicPr>
          <p:cNvPr id="4" name="Picture 3"/>
          <p:cNvPicPr>
            <a:picLocks noChangeAspect="1"/>
          </p:cNvPicPr>
          <p:nvPr/>
        </p:nvPicPr>
        <p:blipFill>
          <a:blip r:embed="rId5"/>
          <a:stretch>
            <a:fillRect/>
          </a:stretch>
        </p:blipFill>
        <p:spPr>
          <a:xfrm>
            <a:off x="1541052" y="1667699"/>
            <a:ext cx="5588710" cy="183608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074007"/>
      </p:ext>
    </p:extLst>
  </p:cSld>
  <p:clrMapOvr>
    <a:masterClrMapping/>
  </p:clrMapOvr>
  <mc:AlternateContent xmlns:mc="http://schemas.openxmlformats.org/markup-compatibility/2006">
    <mc:Choice xmlns:p14="http://schemas.microsoft.com/office/powerpoint/2010/main" Requires="p14">
      <p:transition spd="slow" p14:dur="2000" advTm="59616"/>
    </mc:Choice>
    <mc:Fallback>
      <p:transition spd="slow" advTm="5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1000" fill="hold"/>
                                        <p:tgtEl>
                                          <p:spTgt spid="23"/>
                                        </p:tgtEl>
                                        <p:attrNameLst>
                                          <p:attrName>ppt_x</p:attrName>
                                        </p:attrNameLst>
                                      </p:cBhvr>
                                      <p:tavLst>
                                        <p:tav tm="0">
                                          <p:val>
                                            <p:strVal val="1+#ppt_w/2"/>
                                          </p:val>
                                        </p:tav>
                                        <p:tav tm="100000">
                                          <p:val>
                                            <p:strVal val="#ppt_x"/>
                                          </p:val>
                                        </p:tav>
                                      </p:tavLst>
                                    </p:anim>
                                    <p:anim calcmode="lin" valueType="num">
                                      <p:cBhvr additive="base">
                                        <p:cTn id="1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4776" y="107863"/>
            <a:ext cx="8937624" cy="4954588"/>
          </a:xfrm>
          <a:prstGeom prst="rect">
            <a:avLst/>
          </a:prstGeom>
          <a:solidFill>
            <a:srgbClr val="7A6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211E115-41EB-264C-BB6E-C6F7763D0D26}"/>
              </a:ext>
            </a:extLst>
          </p:cNvPr>
          <p:cNvPicPr>
            <a:picLocks noChangeAspect="1"/>
          </p:cNvPicPr>
          <p:nvPr/>
        </p:nvPicPr>
        <p:blipFill>
          <a:blip r:embed="rId5"/>
          <a:stretch>
            <a:fillRect/>
          </a:stretch>
        </p:blipFill>
        <p:spPr>
          <a:xfrm>
            <a:off x="107952" y="4049769"/>
            <a:ext cx="1513331" cy="1076119"/>
          </a:xfrm>
          <a:prstGeom prst="rect">
            <a:avLst/>
          </a:prstGeom>
        </p:spPr>
      </p:pic>
      <p:sp>
        <p:nvSpPr>
          <p:cNvPr id="2" name="Title 1"/>
          <p:cNvSpPr>
            <a:spLocks noGrp="1"/>
          </p:cNvSpPr>
          <p:nvPr>
            <p:ph type="title"/>
          </p:nvPr>
        </p:nvSpPr>
        <p:spPr/>
        <p:txBody>
          <a:bodyPr/>
          <a:lstStyle/>
          <a:p>
            <a:r>
              <a:rPr lang="en-GB" dirty="0">
                <a:solidFill>
                  <a:schemeClr val="bg1"/>
                </a:solidFill>
              </a:rPr>
              <a:t>Programme Structure</a:t>
            </a:r>
          </a:p>
        </p:txBody>
      </p:sp>
      <p:sp>
        <p:nvSpPr>
          <p:cNvPr id="3" name="TextBox 2"/>
          <p:cNvSpPr txBox="1"/>
          <p:nvPr/>
        </p:nvSpPr>
        <p:spPr>
          <a:xfrm>
            <a:off x="628650" y="1122858"/>
            <a:ext cx="7952642" cy="3208571"/>
          </a:xfrm>
          <a:prstGeom prst="rect">
            <a:avLst/>
          </a:prstGeom>
          <a:noFill/>
        </p:spPr>
        <p:txBody>
          <a:bodyPr wrap="square" rtlCol="0">
            <a:spAutoFit/>
          </a:bodyPr>
          <a:lstStyle/>
          <a:p>
            <a:pPr>
              <a:lnSpc>
                <a:spcPct val="150000"/>
              </a:lnSpc>
            </a:pPr>
            <a:r>
              <a:rPr lang="en-US" b="1" dirty="0">
                <a:solidFill>
                  <a:schemeClr val="bg1"/>
                </a:solidFill>
              </a:rPr>
              <a:t>In addition to the core modules outlined in the previous slide students can select an option module in both levels 3 and 4. In level 3 students can select law and politics options as well as having the option to study abroad or undertake a work placement. The inclusion of law and politics module show this degree will be underpinned by  an interdisciplinary approach in teaching students how to understand, formulate, and, improve economic policy.</a:t>
            </a:r>
          </a:p>
          <a:p>
            <a:pPr marL="285750" indent="-285750">
              <a:lnSpc>
                <a:spcPct val="150000"/>
              </a:lnSpc>
              <a:buFont typeface="Arial" panose="020B0604020202020204" pitchFamily="34" charset="0"/>
              <a:buChar char="•"/>
            </a:pPr>
            <a:r>
              <a:rPr lang="en-US" b="1" dirty="0">
                <a:solidFill>
                  <a:schemeClr val="bg1"/>
                </a:solidFill>
              </a:rPr>
              <a:t>SCQF Level 9 Options:</a:t>
            </a:r>
          </a:p>
          <a:p>
            <a:pPr>
              <a:lnSpc>
                <a:spcPct val="150000"/>
              </a:lnSpc>
            </a:pPr>
            <a:r>
              <a:rPr lang="en-US" b="1" dirty="0">
                <a:solidFill>
                  <a:schemeClr val="bg1"/>
                </a:solidFill>
              </a:rPr>
              <a:t>	GSBS Study Exchange</a:t>
            </a:r>
          </a:p>
          <a:p>
            <a:pPr>
              <a:lnSpc>
                <a:spcPct val="150000"/>
              </a:lnSpc>
            </a:pPr>
            <a:r>
              <a:rPr lang="en-US" b="1" dirty="0">
                <a:solidFill>
                  <a:schemeClr val="bg1"/>
                </a:solidFill>
              </a:rPr>
              <a:t>	Work Placement Experience</a:t>
            </a:r>
          </a:p>
          <a:p>
            <a:pPr>
              <a:lnSpc>
                <a:spcPct val="150000"/>
              </a:lnSpc>
            </a:pPr>
            <a:r>
              <a:rPr lang="en-US" b="1" dirty="0">
                <a:solidFill>
                  <a:schemeClr val="bg1"/>
                </a:solidFill>
              </a:rPr>
              <a:t>	Health Care Law and Ethics</a:t>
            </a:r>
          </a:p>
          <a:p>
            <a:pPr>
              <a:lnSpc>
                <a:spcPct val="150000"/>
              </a:lnSpc>
            </a:pPr>
            <a:r>
              <a:rPr lang="en-US" b="1" dirty="0">
                <a:solidFill>
                  <a:schemeClr val="bg1"/>
                </a:solidFill>
              </a:rPr>
              <a:t>	Poverty inequality and policy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893865901"/>
      </p:ext>
    </p:extLst>
  </p:cSld>
  <p:clrMapOvr>
    <a:masterClrMapping/>
  </p:clrMapOvr>
  <mc:AlternateContent xmlns:mc="http://schemas.openxmlformats.org/markup-compatibility/2006">
    <mc:Choice xmlns:p14="http://schemas.microsoft.com/office/powerpoint/2010/main" Requires="p14">
      <p:transition spd="slow" p14:dur="2000" advTm="35984"/>
    </mc:Choice>
    <mc:Fallback>
      <p:transition spd="slow" advTm="3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99882" y="107863"/>
            <a:ext cx="8937624" cy="4954588"/>
          </a:xfrm>
          <a:prstGeom prst="rect">
            <a:avLst/>
          </a:prstGeom>
          <a:solidFill>
            <a:srgbClr val="00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211E115-41EB-264C-BB6E-C6F7763D0D26}"/>
              </a:ext>
            </a:extLst>
          </p:cNvPr>
          <p:cNvPicPr>
            <a:picLocks noChangeAspect="1"/>
          </p:cNvPicPr>
          <p:nvPr/>
        </p:nvPicPr>
        <p:blipFill>
          <a:blip r:embed="rId4"/>
          <a:stretch>
            <a:fillRect/>
          </a:stretch>
        </p:blipFill>
        <p:spPr>
          <a:xfrm>
            <a:off x="130717" y="3982722"/>
            <a:ext cx="1513331" cy="1076119"/>
          </a:xfrm>
          <a:prstGeom prst="rect">
            <a:avLst/>
          </a:prstGeom>
        </p:spPr>
      </p:pic>
      <p:sp>
        <p:nvSpPr>
          <p:cNvPr id="2" name="Title 1"/>
          <p:cNvSpPr>
            <a:spLocks noGrp="1"/>
          </p:cNvSpPr>
          <p:nvPr>
            <p:ph type="title"/>
          </p:nvPr>
        </p:nvSpPr>
        <p:spPr/>
        <p:txBody>
          <a:bodyPr/>
          <a:lstStyle/>
          <a:p>
            <a:r>
              <a:rPr lang="en-GB" dirty="0">
                <a:solidFill>
                  <a:schemeClr val="bg1"/>
                </a:solidFill>
              </a:rPr>
              <a:t>Programme Structure</a:t>
            </a:r>
          </a:p>
        </p:txBody>
      </p:sp>
      <p:sp>
        <p:nvSpPr>
          <p:cNvPr id="5" name="TextBox 4">
            <a:extLst>
              <a:ext uri="{FF2B5EF4-FFF2-40B4-BE49-F238E27FC236}">
                <a16:creationId xmlns:a16="http://schemas.microsoft.com/office/drawing/2014/main" id="{B89A2CF2-AFE2-344E-8E4F-39D8D6B767D8}"/>
              </a:ext>
            </a:extLst>
          </p:cNvPr>
          <p:cNvSpPr txBox="1"/>
          <p:nvPr/>
        </p:nvSpPr>
        <p:spPr>
          <a:xfrm>
            <a:off x="628650" y="1413164"/>
            <a:ext cx="7886700" cy="21698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dirty="0">
                <a:solidFill>
                  <a:schemeClr val="bg1"/>
                </a:solidFill>
              </a:rPr>
              <a:t>In level 4 the interdisciplinary approach is continued, and students have the option of a law, politics or economics module. </a:t>
            </a:r>
          </a:p>
          <a:p>
            <a:pPr marL="285750" indent="-285750">
              <a:lnSpc>
                <a:spcPct val="150000"/>
              </a:lnSpc>
              <a:buFont typeface="Arial" panose="020B0604020202020204" pitchFamily="34" charset="0"/>
              <a:buChar char="•"/>
            </a:pPr>
            <a:r>
              <a:rPr lang="en-US" b="1" dirty="0">
                <a:solidFill>
                  <a:schemeClr val="bg1"/>
                </a:solidFill>
              </a:rPr>
              <a:t>SCQF Level 10 Options: </a:t>
            </a:r>
          </a:p>
          <a:p>
            <a:pPr>
              <a:lnSpc>
                <a:spcPct val="150000"/>
              </a:lnSpc>
            </a:pPr>
            <a:r>
              <a:rPr lang="en-US" b="1" dirty="0">
                <a:solidFill>
                  <a:schemeClr val="bg1"/>
                </a:solidFill>
              </a:rPr>
              <a:t>	Advanced Human Rights Law</a:t>
            </a:r>
          </a:p>
          <a:p>
            <a:pPr>
              <a:lnSpc>
                <a:spcPct val="150000"/>
              </a:lnSpc>
            </a:pPr>
            <a:r>
              <a:rPr lang="en-US" b="1" dirty="0">
                <a:solidFill>
                  <a:schemeClr val="bg1"/>
                </a:solidFill>
              </a:rPr>
              <a:t>	Making and Managing Public Policy</a:t>
            </a:r>
          </a:p>
          <a:p>
            <a:pPr>
              <a:lnSpc>
                <a:spcPct val="150000"/>
              </a:lnSpc>
            </a:pPr>
            <a:r>
              <a:rPr lang="en-US" b="1" dirty="0">
                <a:solidFill>
                  <a:schemeClr val="bg1"/>
                </a:solidFill>
              </a:rPr>
              <a:t>	European Business</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800143968"/>
      </p:ext>
    </p:extLst>
  </p:cSld>
  <p:clrMapOvr>
    <a:masterClrMapping/>
  </p:clrMapOvr>
  <mc:AlternateContent xmlns:mc="http://schemas.openxmlformats.org/markup-compatibility/2006">
    <mc:Choice xmlns:p14="http://schemas.microsoft.com/office/powerpoint/2010/main" Requires="p14">
      <p:transition spd="slow" p14:dur="2000" advTm="11863"/>
    </mc:Choice>
    <mc:Fallback>
      <p:transition spd="slow" advTm="11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1000" fill="hold"/>
                                        <p:tgtEl>
                                          <p:spTgt spid="23"/>
                                        </p:tgtEl>
                                        <p:attrNameLst>
                                          <p:attrName>ppt_x</p:attrName>
                                        </p:attrNameLst>
                                      </p:cBhvr>
                                      <p:tavLst>
                                        <p:tav tm="0">
                                          <p:val>
                                            <p:strVal val="1+#ppt_w/2"/>
                                          </p:val>
                                        </p:tav>
                                        <p:tav tm="100000">
                                          <p:val>
                                            <p:strVal val="#ppt_x"/>
                                          </p:val>
                                        </p:tav>
                                      </p:tavLst>
                                    </p:anim>
                                    <p:anim calcmode="lin" valueType="num">
                                      <p:cBhvr additive="base">
                                        <p:cTn id="1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01E83A9A3A534090C9271BEE3996AF" ma:contentTypeVersion="11" ma:contentTypeDescription="Create a new document." ma:contentTypeScope="" ma:versionID="1fb05e53620d12febae58a9ca7decb50">
  <xsd:schema xmlns:xsd="http://www.w3.org/2001/XMLSchema" xmlns:xs="http://www.w3.org/2001/XMLSchema" xmlns:p="http://schemas.microsoft.com/office/2006/metadata/properties" xmlns:ns1="http://schemas.microsoft.com/sharepoint/v3" xmlns:ns2="97e55ec7-8729-485c-86dc-8bdfaf8140ac" xmlns:ns3="2417f1ad-782e-4119-8dbc-fff0d63c5010" targetNamespace="http://schemas.microsoft.com/office/2006/metadata/properties" ma:root="true" ma:fieldsID="dd5bfc2998f129b51b57399bd88c024b" ns1:_="" ns2:_="" ns3:_="">
    <xsd:import namespace="http://schemas.microsoft.com/sharepoint/v3"/>
    <xsd:import namespace="97e55ec7-8729-485c-86dc-8bdfaf8140ac"/>
    <xsd:import namespace="2417f1ad-782e-4119-8dbc-fff0d63c5010"/>
    <xsd:element name="properties">
      <xsd:complexType>
        <xsd:sequence>
          <xsd:element name="documentManagement">
            <xsd:complexType>
              <xsd:all>
                <xsd:element ref="ns1:PublishingStartDate" minOccurs="0"/>
                <xsd:element ref="ns1:PublishingExpirationDate" minOccurs="0"/>
                <xsd:element ref="ns2:a62a476566a84a038c6f2ab6d14bc590" minOccurs="0"/>
                <xsd:element ref="ns3:TaxCatchAll" minOccurs="0"/>
                <xsd:element ref="ns3:M_rtf1" minOccurs="0"/>
                <xsd:element ref="ns3:M_link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PublishingStart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9" nillable="true" ma:displayName="PublishingExpiration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7e55ec7-8729-485c-86dc-8bdfaf8140ac" elementFormDefault="qualified">
    <xsd:import namespace="http://schemas.microsoft.com/office/2006/documentManagement/types"/>
    <xsd:import namespace="http://schemas.microsoft.com/office/infopath/2007/PartnerControls"/>
    <xsd:element name="a62a476566a84a038c6f2ab6d14bc590" ma:index="11" nillable="true" ma:taxonomy="true" ma:internalName="a62a476566a84a038c6f2ab6d14bc590" ma:taxonomyFieldName="AssetTag" ma:displayName="Asset Tags" ma:readOnly="false" ma:default="" ma:fieldId="{a62a4765-66a8-4a03-8c6f-2ab6d14bc590}" ma:taxonomyMulti="true" ma:sspId="dae67c67-0ac7-45b4-9146-d52b83458d67" ma:termSetId="97d1c0f4-a0b7-4163-be64-f11651dca79f"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417f1ad-782e-4119-8dbc-fff0d63c501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62f0862-94ef-45d1-b300-db9e3eb2b178}" ma:internalName="TaxCatchAll" ma:showField="CatchAllData" ma:web="97e55ec7-8729-485c-86dc-8bdfaf8140ac">
      <xsd:complexType>
        <xsd:complexContent>
          <xsd:extension base="dms:MultiChoiceLookup">
            <xsd:sequence>
              <xsd:element name="Value" type="dms:Lookup" maxOccurs="unbounded" minOccurs="0" nillable="true"/>
            </xsd:sequence>
          </xsd:extension>
        </xsd:complexContent>
      </xsd:complexType>
    </xsd:element>
    <xsd:element name="M_rtf1" ma:index="13" nillable="true" ma:displayName="Asset Description" ma:internalName="M_rtf1">
      <xsd:simpleType>
        <xsd:restriction base="dms:Note"/>
      </xsd:simpleType>
    </xsd:element>
    <xsd:element name="M_link1" ma:index="14" nillable="true" ma:displayName="Asset Thumbnail" ma:format="Image" ma:internalName="M_link1">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_link1 xmlns="2417f1ad-782e-4119-8dbc-fff0d63c5010">
      <Url>https://www.connected.gcu.ac.uk/sites/BrandToolkit/Thumbnails/POWERPOINT.jpg</Url>
      <Description xsi:nil="true"/>
    </M_link1>
    <a62a476566a84a038c6f2ab6d14bc590 xmlns="97e55ec7-8729-485c-86dc-8bdfaf8140ac">
      <Terms xmlns="http://schemas.microsoft.com/office/infopath/2007/PartnerControls">
        <TermInfo xmlns="http://schemas.microsoft.com/office/infopath/2007/PartnerControls">
          <TermName xmlns="http://schemas.microsoft.com/office/infopath/2007/PartnerControls">PowerPoint</TermName>
          <TermId xmlns="http://schemas.microsoft.com/office/infopath/2007/PartnerControls">27566ec0-eff5-4765-a353-c2f3889c67b1</TermId>
        </TermInfo>
      </Terms>
    </a62a476566a84a038c6f2ab6d14bc590>
    <M_rtf1 xmlns="2417f1ad-782e-4119-8dbc-fff0d63c5010" xsi:nil="true"/>
    <PublishingExpirationDate xmlns="http://schemas.microsoft.com/sharepoint/v3" xsi:nil="true"/>
    <PublishingStartDate xmlns="http://schemas.microsoft.com/sharepoint/v3" xsi:nil="true"/>
    <TaxCatchAll xmlns="2417f1ad-782e-4119-8dbc-fff0d63c5010">
      <Value>38</Value>
    </TaxCatchAll>
  </documentManagement>
</p:properties>
</file>

<file path=customXml/itemProps1.xml><?xml version="1.0" encoding="utf-8"?>
<ds:datastoreItem xmlns:ds="http://schemas.openxmlformats.org/officeDocument/2006/customXml" ds:itemID="{E1502E2C-0DBC-4A84-BB17-E827549AD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7e55ec7-8729-485c-86dc-8bdfaf8140ac"/>
    <ds:schemaRef ds:uri="2417f1ad-782e-4119-8dbc-fff0d63c50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7B5394-BD67-461E-BF52-40E8E70DEBE0}">
  <ds:schemaRefs>
    <ds:schemaRef ds:uri="http://schemas.microsoft.com/sharepoint/v3/contenttype/forms"/>
  </ds:schemaRefs>
</ds:datastoreItem>
</file>

<file path=customXml/itemProps3.xml><?xml version="1.0" encoding="utf-8"?>
<ds:datastoreItem xmlns:ds="http://schemas.openxmlformats.org/officeDocument/2006/customXml" ds:itemID="{A87A80B9-CF55-4290-965C-E9869A445B86}">
  <ds:schemaRefs>
    <ds:schemaRef ds:uri="http://purl.org/dc/terms/"/>
    <ds:schemaRef ds:uri="2417f1ad-782e-4119-8dbc-fff0d63c5010"/>
    <ds:schemaRef ds:uri="97e55ec7-8729-485c-86dc-8bdfaf8140ac"/>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schemas.microsoft.com/sharepoint/v3"/>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9853</TotalTime>
  <Words>1080</Words>
  <Application>Microsoft Office PowerPoint</Application>
  <PresentationFormat>On-screen Show (16:9)</PresentationFormat>
  <Paragraphs>69</Paragraphs>
  <Slides>16</Slides>
  <Notes>8</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Whitney Book</vt:lpstr>
      <vt:lpstr>Whitney Medium</vt:lpstr>
      <vt:lpstr>Whitney Semibold</vt:lpstr>
      <vt:lpstr>Office Theme</vt:lpstr>
      <vt:lpstr>Glasgow Caledonian University: The University for the Common Good </vt:lpstr>
      <vt:lpstr>Glasgow Caledonian University: The University for the Common Good </vt:lpstr>
      <vt:lpstr>BA (Hons) Economic Policy</vt:lpstr>
      <vt:lpstr>BA (Hons) Economic Policy</vt:lpstr>
      <vt:lpstr>BA (Hons) Economic Policy</vt:lpstr>
      <vt:lpstr>BA (Hons) Economic Policy</vt:lpstr>
      <vt:lpstr>Programme Structure</vt:lpstr>
      <vt:lpstr>Programme Structure</vt:lpstr>
      <vt:lpstr>Programme Structure</vt:lpstr>
      <vt:lpstr>The Department</vt:lpstr>
      <vt:lpstr>The Department</vt:lpstr>
      <vt:lpstr>WiSE Centre for Economic Justice</vt:lpstr>
      <vt:lpstr>Postgraduate opportunities</vt:lpstr>
      <vt:lpstr>Student Support</vt:lpstr>
      <vt:lpstr>Employability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POWERPOINT</dc:title>
  <dc:creator>Microsoft Office User</dc:creator>
  <cp:lastModifiedBy>Hakeem, Naveed</cp:lastModifiedBy>
  <cp:revision>345</cp:revision>
  <dcterms:created xsi:type="dcterms:W3CDTF">2018-08-30T13:59:21Z</dcterms:created>
  <dcterms:modified xsi:type="dcterms:W3CDTF">2020-10-20T13:02:40Z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0x0101009101E83A9A3A534090C9271BEE3996AF</vt:lpwstr>
  </property>
  <property fmtid="{D5CDD505-2E9C-101B-9397-08002B2CF9AE}" pid="3" name="AssetTag">
    <vt:lpwstr>38;#PowerPoint|27566ec0-eff5-4765-a353-c2f3889c67b1</vt:lpwstr>
  </property>
</Properties>
</file>